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31"/>
  </p:notesMasterIdLst>
  <p:handoutMasterIdLst>
    <p:handoutMasterId r:id="rId32"/>
  </p:handoutMasterIdLst>
  <p:sldIdLst>
    <p:sldId id="2147483553" r:id="rId4"/>
    <p:sldId id="2147483485" r:id="rId5"/>
    <p:sldId id="2147483397" r:id="rId6"/>
    <p:sldId id="263" r:id="rId7"/>
    <p:sldId id="2134806567" r:id="rId8"/>
    <p:sldId id="16777232" r:id="rId9"/>
    <p:sldId id="267" r:id="rId10"/>
    <p:sldId id="2147483620" r:id="rId11"/>
    <p:sldId id="2147483639" r:id="rId12"/>
    <p:sldId id="2134806558" r:id="rId13"/>
    <p:sldId id="2147483618" r:id="rId14"/>
    <p:sldId id="2147483619" r:id="rId15"/>
    <p:sldId id="256" r:id="rId16"/>
    <p:sldId id="2147483640" r:id="rId17"/>
    <p:sldId id="2147483625" r:id="rId18"/>
    <p:sldId id="2147483627" r:id="rId19"/>
    <p:sldId id="2147483647" r:id="rId20"/>
    <p:sldId id="257" r:id="rId21"/>
    <p:sldId id="258" r:id="rId22"/>
    <p:sldId id="2147483630" r:id="rId23"/>
    <p:sldId id="259" r:id="rId24"/>
    <p:sldId id="260" r:id="rId25"/>
    <p:sldId id="261" r:id="rId26"/>
    <p:sldId id="262" r:id="rId27"/>
    <p:sldId id="264" r:id="rId28"/>
    <p:sldId id="265" r:id="rId29"/>
    <p:sldId id="21348065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7"/>
            <p14:sldId id="263"/>
            <p14:sldId id="2134806567"/>
            <p14:sldId id="16777232"/>
            <p14:sldId id="267"/>
            <p14:sldId id="2147483620"/>
            <p14:sldId id="2147483639"/>
          </p14:sldIdLst>
        </p14:section>
        <p14:section name="Activité rituelle" id="{79315A69-A635-48A2-B9BA-98FE67B817D4}">
          <p14:sldIdLst>
            <p14:sldId id="2134806558"/>
            <p14:sldId id="2147483618"/>
            <p14:sldId id="2147483619"/>
            <p14:sldId id="256"/>
            <p14:sldId id="2147483640"/>
            <p14:sldId id="2147483625"/>
            <p14:sldId id="2147483627"/>
            <p14:sldId id="2147483647"/>
            <p14:sldId id="257"/>
            <p14:sldId id="258"/>
            <p14:sldId id="2147483630"/>
            <p14:sldId id="259"/>
            <p14:sldId id="260"/>
            <p14:sldId id="261"/>
            <p14:sldId id="262"/>
            <p14:sldId id="264"/>
            <p14:sldId id="26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0040C0"/>
    <a:srgbClr val="FF6565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>
        <p:scale>
          <a:sx n="90" d="100"/>
          <a:sy n="90" d="100"/>
        </p:scale>
        <p:origin x="-1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289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1597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3555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4E0DD-7CF5-9CEB-AE83-7BE1AE8C8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FC6C20-13B6-7376-CA2E-6595C49D55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E8775B-723F-8DA3-478E-C11B4FB16A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C9DAB9-B8ED-FF88-1813-D8B4D09E3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2755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8777D-FAC0-6EF6-2E14-98732CE01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C476A8F-CFD1-46C2-D45E-631AFB668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19C3D91-4695-A981-9144-894644D0D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09872C-E159-2034-0217-F3A5CB2ABE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11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pngall.com/ph-meter-png/download/60308" TargetMode="Externa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-66825" y="1544650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669655" y="2799667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4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Séances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8117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1538138" y="3880660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La réaction acidobasique </a:t>
            </a: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29926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</a:t>
            </a:r>
            <a:r>
              <a:rPr lang="fr-FR" sz="2400" b="1" i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85FA101-608F-8034-C381-0446C62E6896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C0F705-0E1C-D364-1392-D2348C03F219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840C60-DF1D-0D1A-7546-DD389999E93C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1850355" y="5514807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851602" y="191732"/>
            <a:ext cx="1125335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Pour réaliser cette tâche, je dois connaître les instruments utilisés pour identifier la nature d’une solution aqueuse.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3EFFEF5-F396-1B3F-CF7B-A717E2462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1A52F32-A170-94C3-ABEA-1BD56D4F9839}"/>
              </a:ext>
            </a:extLst>
          </p:cNvPr>
          <p:cNvSpPr txBox="1"/>
          <p:nvPr/>
        </p:nvSpPr>
        <p:spPr>
          <a:xfrm>
            <a:off x="305871" y="1309036"/>
            <a:ext cx="6287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déterminer la nature d’une solution aqueuse on utilise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302E87-51AC-5B1B-9119-A490B8B08A1B}"/>
              </a:ext>
            </a:extLst>
          </p:cNvPr>
          <p:cNvGrpSpPr/>
          <p:nvPr/>
        </p:nvGrpSpPr>
        <p:grpSpPr>
          <a:xfrm>
            <a:off x="1981841" y="1992954"/>
            <a:ext cx="2619749" cy="2646427"/>
            <a:chOff x="2443139" y="2050541"/>
            <a:chExt cx="3033590" cy="2896159"/>
          </a:xfrm>
        </p:grpSpPr>
        <p:pic>
          <p:nvPicPr>
            <p:cNvPr id="8" name="Google Shape;685;p26">
              <a:extLst>
                <a:ext uri="{FF2B5EF4-FFF2-40B4-BE49-F238E27FC236}">
                  <a16:creationId xmlns:a16="http://schemas.microsoft.com/office/drawing/2014/main" id="{98BD7C40-AE6A-A7FD-EA41-2EA15DC43DE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43139" y="2050541"/>
              <a:ext cx="2980293" cy="23961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686;p26">
              <a:extLst>
                <a:ext uri="{FF2B5EF4-FFF2-40B4-BE49-F238E27FC236}">
                  <a16:creationId xmlns:a16="http://schemas.microsoft.com/office/drawing/2014/main" id="{8ABC41C5-3479-D427-5583-7FAD7C6E4C4B}"/>
                </a:ext>
              </a:extLst>
            </p:cNvPr>
            <p:cNvSpPr txBox="1"/>
            <p:nvPr/>
          </p:nvSpPr>
          <p:spPr>
            <a:xfrm>
              <a:off x="2994969" y="4361925"/>
              <a:ext cx="248176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Papier pH </a:t>
              </a:r>
              <a:endParaRPr dirty="0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D0476E2D-68C4-8557-4072-FE635F977C23}"/>
              </a:ext>
            </a:extLst>
          </p:cNvPr>
          <p:cNvGrpSpPr/>
          <p:nvPr/>
        </p:nvGrpSpPr>
        <p:grpSpPr>
          <a:xfrm>
            <a:off x="7734796" y="1493702"/>
            <a:ext cx="2642092" cy="3297647"/>
            <a:chOff x="7369029" y="2072564"/>
            <a:chExt cx="2642092" cy="3297647"/>
          </a:xfrm>
        </p:grpSpPr>
        <p:sp>
          <p:nvSpPr>
            <p:cNvPr id="4" name="Google Shape;683;p26">
              <a:extLst>
                <a:ext uri="{FF2B5EF4-FFF2-40B4-BE49-F238E27FC236}">
                  <a16:creationId xmlns:a16="http://schemas.microsoft.com/office/drawing/2014/main" id="{416DF82F-EE5D-763F-8E68-C49C0431C388}"/>
                </a:ext>
              </a:extLst>
            </p:cNvPr>
            <p:cNvSpPr txBox="1"/>
            <p:nvPr/>
          </p:nvSpPr>
          <p:spPr>
            <a:xfrm>
              <a:off x="7631289" y="4785436"/>
              <a:ext cx="2379832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pH-mètre </a:t>
              </a:r>
              <a:endParaRPr dirty="0"/>
            </a:p>
          </p:txBody>
        </p:sp>
        <p:pic>
          <p:nvPicPr>
            <p:cNvPr id="24" name="Image 23" descr="Une image contenant appareil, Équipement médical, balance, Instrument de mesure&#10;&#10;Le contenu généré par l’IA peut être incorrect.">
              <a:extLst>
                <a:ext uri="{FF2B5EF4-FFF2-40B4-BE49-F238E27FC236}">
                  <a16:creationId xmlns:a16="http://schemas.microsoft.com/office/drawing/2014/main" id="{0DA0BEF6-5C67-94F4-E8A1-0A6EF836D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7369029" y="2072564"/>
              <a:ext cx="2379832" cy="2379832"/>
            </a:xfrm>
            <a:prstGeom prst="rect">
              <a:avLst/>
            </a:prstGeom>
          </p:spPr>
        </p:pic>
      </p:grpSp>
      <p:grpSp>
        <p:nvGrpSpPr>
          <p:cNvPr id="31" name="Google Shape;702;p27">
            <a:extLst>
              <a:ext uri="{FF2B5EF4-FFF2-40B4-BE49-F238E27FC236}">
                <a16:creationId xmlns:a16="http://schemas.microsoft.com/office/drawing/2014/main" id="{EB032FB7-CD83-8497-28AF-D7D4ADC2FE4A}"/>
              </a:ext>
            </a:extLst>
          </p:cNvPr>
          <p:cNvGrpSpPr/>
          <p:nvPr/>
        </p:nvGrpSpPr>
        <p:grpSpPr>
          <a:xfrm>
            <a:off x="508000" y="4915527"/>
            <a:ext cx="5668744" cy="1089358"/>
            <a:chOff x="5892800" y="3484416"/>
            <a:chExt cx="4909401" cy="1089358"/>
          </a:xfrm>
        </p:grpSpPr>
        <p:sp>
          <p:nvSpPr>
            <p:cNvPr id="34" name="Google Shape;703;p27">
              <a:extLst>
                <a:ext uri="{FF2B5EF4-FFF2-40B4-BE49-F238E27FC236}">
                  <a16:creationId xmlns:a16="http://schemas.microsoft.com/office/drawing/2014/main" id="{8EC3748A-186C-1B62-9480-9C7B72A0D1C0}"/>
                </a:ext>
              </a:extLst>
            </p:cNvPr>
            <p:cNvSpPr/>
            <p:nvPr/>
          </p:nvSpPr>
          <p:spPr>
            <a:xfrm>
              <a:off x="5892800" y="3484416"/>
              <a:ext cx="4909401" cy="1089358"/>
            </a:xfrm>
            <a:prstGeom prst="roundRect">
              <a:avLst>
                <a:gd name="adj" fmla="val 16667"/>
              </a:avLst>
            </a:prstGeom>
            <a:solidFill>
              <a:srgbClr val="E6F2D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valeur du </a:t>
              </a:r>
              <a:r>
                <a:rPr lang="fr-FR" sz="2400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pH donnée par le papier pH  </a:t>
              </a:r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est </a:t>
              </a:r>
              <a:r>
                <a:rPr lang="fr-FR" sz="2400" b="1" u="sng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un nombre entier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La valeur n’est pas précise. </a:t>
              </a:r>
              <a:endParaRPr sz="2400" b="1" u="sng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704;p27">
              <a:extLst>
                <a:ext uri="{FF2B5EF4-FFF2-40B4-BE49-F238E27FC236}">
                  <a16:creationId xmlns:a16="http://schemas.microsoft.com/office/drawing/2014/main" id="{943ED375-1938-8969-CBFE-5CEAA5689FA3}"/>
                </a:ext>
              </a:extLst>
            </p:cNvPr>
            <p:cNvSpPr/>
            <p:nvPr/>
          </p:nvSpPr>
          <p:spPr>
            <a:xfrm>
              <a:off x="5991865" y="4114205"/>
              <a:ext cx="705100" cy="228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699;p27">
            <a:extLst>
              <a:ext uri="{FF2B5EF4-FFF2-40B4-BE49-F238E27FC236}">
                <a16:creationId xmlns:a16="http://schemas.microsoft.com/office/drawing/2014/main" id="{D96CD3F2-47B8-0E35-BE42-7EDDD699B48F}"/>
              </a:ext>
            </a:extLst>
          </p:cNvPr>
          <p:cNvGrpSpPr/>
          <p:nvPr/>
        </p:nvGrpSpPr>
        <p:grpSpPr>
          <a:xfrm>
            <a:off x="6507156" y="4948237"/>
            <a:ext cx="5425440" cy="1089358"/>
            <a:chOff x="467360" y="5162471"/>
            <a:chExt cx="5425440" cy="1089358"/>
          </a:xfrm>
        </p:grpSpPr>
        <p:sp>
          <p:nvSpPr>
            <p:cNvPr id="37" name="Google Shape;700;p27">
              <a:extLst>
                <a:ext uri="{FF2B5EF4-FFF2-40B4-BE49-F238E27FC236}">
                  <a16:creationId xmlns:a16="http://schemas.microsoft.com/office/drawing/2014/main" id="{BF4FD4C5-1F1A-B079-0ACB-73F8E43279C4}"/>
                </a:ext>
              </a:extLst>
            </p:cNvPr>
            <p:cNvSpPr/>
            <p:nvPr/>
          </p:nvSpPr>
          <p:spPr>
            <a:xfrm>
              <a:off x="467360" y="5162471"/>
              <a:ext cx="5425440" cy="1089358"/>
            </a:xfrm>
            <a:prstGeom prst="roundRect">
              <a:avLst>
                <a:gd name="adj" fmla="val 16667"/>
              </a:avLst>
            </a:prstGeom>
            <a:solidFill>
              <a:srgbClr val="E6F2D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valeur du </a:t>
              </a:r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2400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pH donnée par cet instrument </a:t>
              </a:r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est </a:t>
              </a:r>
              <a:r>
                <a:rPr lang="fr-FR" sz="2400" b="1" u="sng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un nombre décimal 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La valeur est plus  précise. </a:t>
              </a:r>
              <a:endParaRPr dirty="0"/>
            </a:p>
          </p:txBody>
        </p:sp>
        <p:sp>
          <p:nvSpPr>
            <p:cNvPr id="38" name="Google Shape;701;p27">
              <a:extLst>
                <a:ext uri="{FF2B5EF4-FFF2-40B4-BE49-F238E27FC236}">
                  <a16:creationId xmlns:a16="http://schemas.microsoft.com/office/drawing/2014/main" id="{8CEB99B1-50C3-4F59-B340-E07BAC73E93B}"/>
                </a:ext>
              </a:extLst>
            </p:cNvPr>
            <p:cNvSpPr/>
            <p:nvPr/>
          </p:nvSpPr>
          <p:spPr>
            <a:xfrm>
              <a:off x="728329" y="5990519"/>
              <a:ext cx="705100" cy="228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2197-3BD2-64A7-9FF3-A658DD0F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629E77B-5D88-568C-DB82-5A4526BA0735}"/>
              </a:ext>
            </a:extLst>
          </p:cNvPr>
          <p:cNvSpPr txBox="1"/>
          <p:nvPr/>
        </p:nvSpPr>
        <p:spPr>
          <a:xfrm>
            <a:off x="538758" y="571727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peut donner des exemples de la vie quotidienne pour chaque type de solutions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D5DE801-31A2-1988-1FE0-06DFA1CC552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D’une manière générale, je peux classer les solutions aqueuses sur l’axe des pH comme suit: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89ABA6C-6815-7F19-C1E1-A8CC47907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12803ED0-249A-DDA5-7191-94B01D424232}"/>
              </a:ext>
            </a:extLst>
          </p:cNvPr>
          <p:cNvGrpSpPr/>
          <p:nvPr/>
        </p:nvGrpSpPr>
        <p:grpSpPr>
          <a:xfrm>
            <a:off x="5283200" y="1859280"/>
            <a:ext cx="1300480" cy="1229360"/>
            <a:chOff x="5283200" y="1859280"/>
            <a:chExt cx="1300480" cy="1229360"/>
          </a:xfrm>
        </p:grpSpPr>
        <p:sp>
          <p:nvSpPr>
            <p:cNvPr id="7" name="Google Shape;769;p31">
              <a:extLst>
                <a:ext uri="{FF2B5EF4-FFF2-40B4-BE49-F238E27FC236}">
                  <a16:creationId xmlns:a16="http://schemas.microsoft.com/office/drawing/2014/main" id="{2FF9C1EE-E5FF-1ADD-7DFA-FFC78F7287D7}"/>
                </a:ext>
              </a:extLst>
            </p:cNvPr>
            <p:cNvSpPr txBox="1"/>
            <p:nvPr/>
          </p:nvSpPr>
          <p:spPr>
            <a:xfrm>
              <a:off x="5403904" y="1918007"/>
              <a:ext cx="105907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rPr>
                <a:t>Neutre</a:t>
              </a:r>
              <a:endParaRPr dirty="0"/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5900BBD2-EB6D-ABD3-7197-7E1CC69B0B32}"/>
                </a:ext>
              </a:extLst>
            </p:cNvPr>
            <p:cNvGrpSpPr/>
            <p:nvPr/>
          </p:nvGrpSpPr>
          <p:grpSpPr>
            <a:xfrm>
              <a:off x="5283200" y="1859280"/>
              <a:ext cx="1300480" cy="1229360"/>
              <a:chOff x="5283200" y="1859280"/>
              <a:chExt cx="1300480" cy="1229360"/>
            </a:xfrm>
          </p:grpSpPr>
          <p:cxnSp>
            <p:nvCxnSpPr>
              <p:cNvPr id="6" name="Google Shape;768;p31">
                <a:extLst>
                  <a:ext uri="{FF2B5EF4-FFF2-40B4-BE49-F238E27FC236}">
                    <a16:creationId xmlns:a16="http://schemas.microsoft.com/office/drawing/2014/main" id="{ED8372A6-C420-16BF-D347-FEF749B36700}"/>
                  </a:ext>
                </a:extLst>
              </p:cNvPr>
              <p:cNvCxnSpPr/>
              <p:nvPr/>
            </p:nvCxnSpPr>
            <p:spPr>
              <a:xfrm>
                <a:off x="5933440" y="2438400"/>
                <a:ext cx="0" cy="65024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B05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sp>
            <p:nvSpPr>
              <p:cNvPr id="8" name="Google Shape;770;p31">
                <a:extLst>
                  <a:ext uri="{FF2B5EF4-FFF2-40B4-BE49-F238E27FC236}">
                    <a16:creationId xmlns:a16="http://schemas.microsoft.com/office/drawing/2014/main" id="{97053553-E0B5-8234-442E-AE2E62630CFF}"/>
                  </a:ext>
                </a:extLst>
              </p:cNvPr>
              <p:cNvSpPr/>
              <p:nvPr/>
            </p:nvSpPr>
            <p:spPr>
              <a:xfrm>
                <a:off x="5283200" y="1859280"/>
                <a:ext cx="1300480" cy="579120"/>
              </a:xfrm>
              <a:prstGeom prst="roundRect">
                <a:avLst>
                  <a:gd name="adj" fmla="val 16667"/>
                </a:avLst>
              </a:prstGeom>
              <a:noFill/>
              <a:ln w="12700" cap="flat" cmpd="sng">
                <a:solidFill>
                  <a:srgbClr val="00B05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" name="Google Shape;772;p31">
            <a:extLst>
              <a:ext uri="{FF2B5EF4-FFF2-40B4-BE49-F238E27FC236}">
                <a16:creationId xmlns:a16="http://schemas.microsoft.com/office/drawing/2014/main" id="{790150D4-C393-3ECF-7CFE-0181904A316F}"/>
              </a:ext>
            </a:extLst>
          </p:cNvPr>
          <p:cNvSpPr/>
          <p:nvPr/>
        </p:nvSpPr>
        <p:spPr>
          <a:xfrm>
            <a:off x="2318568" y="2379672"/>
            <a:ext cx="2507432" cy="57912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sz="2400" b="1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Solutions acides</a:t>
            </a:r>
            <a:endParaRPr lang="fr-FR" sz="2400" dirty="0"/>
          </a:p>
        </p:txBody>
      </p:sp>
      <p:sp>
        <p:nvSpPr>
          <p:cNvPr id="16" name="Google Shape;774;p31">
            <a:extLst>
              <a:ext uri="{FF2B5EF4-FFF2-40B4-BE49-F238E27FC236}">
                <a16:creationId xmlns:a16="http://schemas.microsoft.com/office/drawing/2014/main" id="{0E195303-DB41-6193-77EE-779BA49F1263}"/>
              </a:ext>
            </a:extLst>
          </p:cNvPr>
          <p:cNvSpPr/>
          <p:nvPr/>
        </p:nvSpPr>
        <p:spPr>
          <a:xfrm>
            <a:off x="7276936" y="2357120"/>
            <a:ext cx="2596495" cy="57912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5FADE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sz="2000" b="1">
                <a:solidFill>
                  <a:srgbClr val="0040C0"/>
                </a:solidFill>
                <a:ea typeface="Calibri"/>
                <a:cs typeface="Calibri"/>
                <a:sym typeface="Calibri"/>
              </a:rPr>
              <a:t>Solutions basiques</a:t>
            </a:r>
            <a:endParaRPr lang="fr-FR" sz="2000" dirty="0">
              <a:solidFill>
                <a:srgbClr val="0040C0"/>
              </a:solidFill>
            </a:endParaRPr>
          </a:p>
        </p:txBody>
      </p:sp>
      <p:sp>
        <p:nvSpPr>
          <p:cNvPr id="24" name="Google Shape;781;p31">
            <a:extLst>
              <a:ext uri="{FF2B5EF4-FFF2-40B4-BE49-F238E27FC236}">
                <a16:creationId xmlns:a16="http://schemas.microsoft.com/office/drawing/2014/main" id="{B6CB99C5-A109-FFE9-CA59-BA2997A53440}"/>
              </a:ext>
            </a:extLst>
          </p:cNvPr>
          <p:cNvSpPr txBox="1"/>
          <p:nvPr/>
        </p:nvSpPr>
        <p:spPr>
          <a:xfrm>
            <a:off x="7785649" y="3497273"/>
            <a:ext cx="8531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pH&gt;7</a:t>
            </a:r>
            <a:endParaRPr sz="1800" b="1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782;p31">
            <a:extLst>
              <a:ext uri="{FF2B5EF4-FFF2-40B4-BE49-F238E27FC236}">
                <a16:creationId xmlns:a16="http://schemas.microsoft.com/office/drawing/2014/main" id="{15FBE933-72DC-DA7F-8A9E-AE0974D24232}"/>
              </a:ext>
            </a:extLst>
          </p:cNvPr>
          <p:cNvSpPr txBox="1"/>
          <p:nvPr/>
        </p:nvSpPr>
        <p:spPr>
          <a:xfrm>
            <a:off x="3214444" y="3515360"/>
            <a:ext cx="8531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pH&lt;7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E52EE975-B832-38D1-0F67-197BEDD5F30B}"/>
              </a:ext>
            </a:extLst>
          </p:cNvPr>
          <p:cNvGrpSpPr/>
          <p:nvPr/>
        </p:nvGrpSpPr>
        <p:grpSpPr>
          <a:xfrm>
            <a:off x="1249680" y="2877473"/>
            <a:ext cx="10389705" cy="1162744"/>
            <a:chOff x="1249680" y="2877473"/>
            <a:chExt cx="10389705" cy="1162744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CD264A-674C-6243-5E8F-16CAFF721896}"/>
                </a:ext>
              </a:extLst>
            </p:cNvPr>
            <p:cNvGrpSpPr/>
            <p:nvPr/>
          </p:nvGrpSpPr>
          <p:grpSpPr>
            <a:xfrm>
              <a:off x="1249680" y="2877473"/>
              <a:ext cx="9641840" cy="1162744"/>
              <a:chOff x="1249680" y="2877473"/>
              <a:chExt cx="9641840" cy="1162744"/>
            </a:xfrm>
          </p:grpSpPr>
          <p:sp>
            <p:nvSpPr>
              <p:cNvPr id="5" name="Google Shape;767;p31">
                <a:extLst>
                  <a:ext uri="{FF2B5EF4-FFF2-40B4-BE49-F238E27FC236}">
                    <a16:creationId xmlns:a16="http://schemas.microsoft.com/office/drawing/2014/main" id="{FD38C031-D1D5-2544-1999-CAA5EB59737A}"/>
                  </a:ext>
                </a:extLst>
              </p:cNvPr>
              <p:cNvSpPr/>
              <p:nvPr/>
            </p:nvSpPr>
            <p:spPr>
              <a:xfrm>
                <a:off x="1412240" y="2976880"/>
                <a:ext cx="9479280" cy="53848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FF0000"/>
                  </a:gs>
                  <a:gs pos="48000">
                    <a:srgbClr val="CFE6B3"/>
                  </a:gs>
                  <a:gs pos="74000">
                    <a:srgbClr val="87BFEA"/>
                  </a:gs>
                  <a:gs pos="83000">
                    <a:srgbClr val="87BFEA"/>
                  </a:gs>
                  <a:gs pos="100000">
                    <a:srgbClr val="ADD6F1"/>
                  </a:gs>
                </a:gsLst>
                <a:lin ang="0" scaled="0"/>
              </a:gradFill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09DA41EB-BBA1-5C2D-AC75-7C8664A06E69}"/>
                  </a:ext>
                </a:extLst>
              </p:cNvPr>
              <p:cNvGrpSpPr/>
              <p:nvPr/>
            </p:nvGrpSpPr>
            <p:grpSpPr>
              <a:xfrm>
                <a:off x="1249680" y="2877473"/>
                <a:ext cx="9265025" cy="1162744"/>
                <a:chOff x="1249680" y="2877473"/>
                <a:chExt cx="9265025" cy="1162744"/>
              </a:xfrm>
            </p:grpSpPr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A251F95F-1411-B400-304C-50CE6368A174}"/>
                    </a:ext>
                  </a:extLst>
                </p:cNvPr>
                <p:cNvGrpSpPr/>
                <p:nvPr/>
              </p:nvGrpSpPr>
              <p:grpSpPr>
                <a:xfrm>
                  <a:off x="1412259" y="2877473"/>
                  <a:ext cx="8862122" cy="701079"/>
                  <a:chOff x="1412259" y="2877473"/>
                  <a:chExt cx="8862122" cy="701079"/>
                </a:xfrm>
              </p:grpSpPr>
              <p:cxnSp>
                <p:nvCxnSpPr>
                  <p:cNvPr id="17" name="Google Shape;775;p31">
                    <a:extLst>
                      <a:ext uri="{FF2B5EF4-FFF2-40B4-BE49-F238E27FC236}">
                        <a16:creationId xmlns:a16="http://schemas.microsoft.com/office/drawing/2014/main" id="{22A46F3E-D73F-44D3-2AC6-506FF4833AB0}"/>
                      </a:ext>
                    </a:extLst>
                  </p:cNvPr>
                  <p:cNvCxnSpPr>
                    <a:endCxn id="18" idx="0"/>
                  </p:cNvCxnSpPr>
                  <p:nvPr/>
                </p:nvCxnSpPr>
                <p:spPr>
                  <a:xfrm>
                    <a:off x="1412259" y="2877473"/>
                    <a:ext cx="7500" cy="6198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rgbClr val="262626"/>
                    </a:solidFill>
                    <a:prstDash val="dash"/>
                    <a:miter lim="800000"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9" name="Google Shape;777;p31">
                    <a:extLst>
                      <a:ext uri="{FF2B5EF4-FFF2-40B4-BE49-F238E27FC236}">
                        <a16:creationId xmlns:a16="http://schemas.microsoft.com/office/drawing/2014/main" id="{33F84DEF-6EAF-4BBB-64B7-10D51D96DA20}"/>
                      </a:ext>
                    </a:extLst>
                  </p:cNvPr>
                  <p:cNvCxnSpPr>
                    <a:endCxn id="20" idx="0"/>
                  </p:cNvCxnSpPr>
                  <p:nvPr/>
                </p:nvCxnSpPr>
                <p:spPr>
                  <a:xfrm>
                    <a:off x="5924619" y="2958752"/>
                    <a:ext cx="7500" cy="6198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rgbClr val="262626"/>
                    </a:solidFill>
                    <a:prstDash val="dash"/>
                    <a:miter lim="800000"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21" name="Google Shape;779;p31">
                    <a:extLst>
                      <a:ext uri="{FF2B5EF4-FFF2-40B4-BE49-F238E27FC236}">
                        <a16:creationId xmlns:a16="http://schemas.microsoft.com/office/drawing/2014/main" id="{DC90D2E0-0955-AF37-D6BE-BB1704C7B7B3}"/>
                      </a:ext>
                    </a:extLst>
                  </p:cNvPr>
                  <p:cNvCxnSpPr>
                    <a:endCxn id="23" idx="0"/>
                  </p:cNvCxnSpPr>
                  <p:nvPr/>
                </p:nvCxnSpPr>
                <p:spPr>
                  <a:xfrm flipH="1">
                    <a:off x="10266881" y="2994999"/>
                    <a:ext cx="7500" cy="561000"/>
                  </a:xfrm>
                  <a:prstGeom prst="straightConnector1">
                    <a:avLst/>
                  </a:prstGeom>
                  <a:noFill/>
                  <a:ln w="28575" cap="flat" cmpd="sng">
                    <a:solidFill>
                      <a:srgbClr val="262626"/>
                    </a:solidFill>
                    <a:prstDash val="dash"/>
                    <a:miter lim="800000"/>
                    <a:headEnd type="none" w="sm" len="sm"/>
                    <a:tailEnd type="none" w="sm" len="sm"/>
                  </a:ln>
                </p:spPr>
              </p:cxnSp>
            </p:grpSp>
            <p:grpSp>
              <p:nvGrpSpPr>
                <p:cNvPr id="28" name="Groupe 27">
                  <a:extLst>
                    <a:ext uri="{FF2B5EF4-FFF2-40B4-BE49-F238E27FC236}">
                      <a16:creationId xmlns:a16="http://schemas.microsoft.com/office/drawing/2014/main" id="{DA24F7B4-C636-F57A-8814-E7B259358AFC}"/>
                    </a:ext>
                  </a:extLst>
                </p:cNvPr>
                <p:cNvGrpSpPr/>
                <p:nvPr/>
              </p:nvGrpSpPr>
              <p:grpSpPr>
                <a:xfrm>
                  <a:off x="1249680" y="3497273"/>
                  <a:ext cx="9265025" cy="542944"/>
                  <a:chOff x="1249680" y="3497273"/>
                  <a:chExt cx="9265025" cy="542944"/>
                </a:xfrm>
              </p:grpSpPr>
              <p:sp>
                <p:nvSpPr>
                  <p:cNvPr id="18" name="Google Shape;776;p31">
                    <a:extLst>
                      <a:ext uri="{FF2B5EF4-FFF2-40B4-BE49-F238E27FC236}">
                        <a16:creationId xmlns:a16="http://schemas.microsoft.com/office/drawing/2014/main" id="{66DA5E20-3903-29BC-55E3-E4CA2CD1CF77}"/>
                      </a:ext>
                    </a:extLst>
                  </p:cNvPr>
                  <p:cNvSpPr txBox="1"/>
                  <p:nvPr/>
                </p:nvSpPr>
                <p:spPr>
                  <a:xfrm>
                    <a:off x="1249680" y="3497273"/>
                    <a:ext cx="340158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-FR" sz="24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0</a:t>
                    </a:r>
                    <a:endParaRPr sz="1800" b="1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" name="Google Shape;778;p31">
                    <a:extLst>
                      <a:ext uri="{FF2B5EF4-FFF2-40B4-BE49-F238E27FC236}">
                        <a16:creationId xmlns:a16="http://schemas.microsoft.com/office/drawing/2014/main" id="{979B08FC-E054-9EB6-52EF-5FABE11B5C56}"/>
                      </a:ext>
                    </a:extLst>
                  </p:cNvPr>
                  <p:cNvSpPr txBox="1"/>
                  <p:nvPr/>
                </p:nvSpPr>
                <p:spPr>
                  <a:xfrm>
                    <a:off x="5762040" y="3578552"/>
                    <a:ext cx="340158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-FR" sz="2400" b="1" dirty="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7</a:t>
                    </a:r>
                    <a:endParaRPr sz="1800" b="1" dirty="0">
                      <a:solidFill>
                        <a:schemeClr val="accen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" name="Google Shape;780;p31">
                    <a:extLst>
                      <a:ext uri="{FF2B5EF4-FFF2-40B4-BE49-F238E27FC236}">
                        <a16:creationId xmlns:a16="http://schemas.microsoft.com/office/drawing/2014/main" id="{716FAFFA-5AA0-B3F5-1AC3-FF6225689C1C}"/>
                      </a:ext>
                    </a:extLst>
                  </p:cNvPr>
                  <p:cNvSpPr txBox="1"/>
                  <p:nvPr/>
                </p:nvSpPr>
                <p:spPr>
                  <a:xfrm>
                    <a:off x="10019056" y="3555999"/>
                    <a:ext cx="495649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-FR" sz="24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14</a:t>
                    </a:r>
                    <a:endParaRPr sz="1800" b="1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6" name="Google Shape;783;p31">
              <a:extLst>
                <a:ext uri="{FF2B5EF4-FFF2-40B4-BE49-F238E27FC236}">
                  <a16:creationId xmlns:a16="http://schemas.microsoft.com/office/drawing/2014/main" id="{2618BF43-E9BF-A659-7694-60F9135847C0}"/>
                </a:ext>
              </a:extLst>
            </p:cNvPr>
            <p:cNvSpPr txBox="1"/>
            <p:nvPr/>
          </p:nvSpPr>
          <p:spPr>
            <a:xfrm>
              <a:off x="10975421" y="2934663"/>
              <a:ext cx="663964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pH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6873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76743A-CE1D-08B5-538C-A037D87985E3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5FAE44C-C502-B1FB-B1FC-F802D7CFE057}"/>
              </a:ext>
            </a:extLst>
          </p:cNvPr>
          <p:cNvSpPr txBox="1"/>
          <p:nvPr/>
        </p:nvSpPr>
        <p:spPr>
          <a:xfrm>
            <a:off x="843730" y="19648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Commençons par le premier exercice page 58 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317E193E-5ACA-B5A4-75DE-4B0F15D6C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7430" y="265712"/>
            <a:ext cx="508000" cy="508000"/>
          </a:xfrm>
          <a:prstGeom prst="rect">
            <a:avLst/>
          </a:prstGeom>
        </p:spPr>
      </p:pic>
      <p:pic>
        <p:nvPicPr>
          <p:cNvPr id="6" name="Image 5" descr="Une image contenant texte, capture d’écran, Police, nombre">
            <a:extLst>
              <a:ext uri="{FF2B5EF4-FFF2-40B4-BE49-F238E27FC236}">
                <a16:creationId xmlns:a16="http://schemas.microsoft.com/office/drawing/2014/main" id="{BDE7EB09-9C49-9A90-C066-BB34B9629B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0" t="2581" r="1356" b="3505"/>
          <a:stretch>
            <a:fillRect/>
          </a:stretch>
        </p:blipFill>
        <p:spPr>
          <a:xfrm>
            <a:off x="591015" y="1281712"/>
            <a:ext cx="10806415" cy="2518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E390D3-9664-97EA-48AC-663846822A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25" t="6907" r="937" b="6257"/>
          <a:stretch>
            <a:fillRect/>
          </a:stretch>
        </p:blipFill>
        <p:spPr>
          <a:xfrm>
            <a:off x="680224" y="4148254"/>
            <a:ext cx="10615962" cy="118203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0D2C77E-66E5-8DC2-3411-C7CC015338B7}"/>
              </a:ext>
            </a:extLst>
          </p:cNvPr>
          <p:cNvSpPr txBox="1"/>
          <p:nvPr/>
        </p:nvSpPr>
        <p:spPr>
          <a:xfrm>
            <a:off x="1074233" y="4630075"/>
            <a:ext cx="2393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Boisson gazeuse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E732307-737C-F9FF-2464-A9FE9A929BB5}"/>
              </a:ext>
            </a:extLst>
          </p:cNvPr>
          <p:cNvSpPr txBox="1"/>
          <p:nvPr/>
        </p:nvSpPr>
        <p:spPr>
          <a:xfrm>
            <a:off x="3644316" y="4630075"/>
            <a:ext cx="177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inférieur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82A44CB-8103-1EEA-7CB6-88633E6DC61A}"/>
              </a:ext>
            </a:extLst>
          </p:cNvPr>
          <p:cNvSpPr txBox="1"/>
          <p:nvPr/>
        </p:nvSpPr>
        <p:spPr>
          <a:xfrm>
            <a:off x="8721563" y="4630075"/>
            <a:ext cx="177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acide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7F1F26-831B-D9AA-9CBF-6DB8BC566F08}"/>
              </a:ext>
            </a:extLst>
          </p:cNvPr>
          <p:cNvSpPr txBox="1"/>
          <p:nvPr/>
        </p:nvSpPr>
        <p:spPr>
          <a:xfrm>
            <a:off x="1074233" y="4999407"/>
            <a:ext cx="2393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Jus d’orange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59F7C7E-0256-3166-4363-7D931220CF08}"/>
              </a:ext>
            </a:extLst>
          </p:cNvPr>
          <p:cNvSpPr txBox="1"/>
          <p:nvPr/>
        </p:nvSpPr>
        <p:spPr>
          <a:xfrm>
            <a:off x="3644316" y="4999407"/>
            <a:ext cx="177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inférieur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6DE963-7B82-E1F9-CDAD-9A88EF32FF0E}"/>
              </a:ext>
            </a:extLst>
          </p:cNvPr>
          <p:cNvSpPr txBox="1"/>
          <p:nvPr/>
        </p:nvSpPr>
        <p:spPr>
          <a:xfrm>
            <a:off x="8721563" y="4999407"/>
            <a:ext cx="177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acide</a:t>
            </a:r>
          </a:p>
        </p:txBody>
      </p:sp>
    </p:spTree>
    <p:extLst>
      <p:ext uri="{BB962C8B-B14F-4D97-AF65-F5344CB8AC3E}">
        <p14:creationId xmlns:p14="http://schemas.microsoft.com/office/powerpoint/2010/main" val="17793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10" grpId="0"/>
      <p:bldP spid="13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8CE0D-2C8B-4246-55DD-D0956D08C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7C1653C-2C38-C4F1-2554-24E692E976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3" t="7128" r="1188" b="8195"/>
          <a:stretch>
            <a:fillRect/>
          </a:stretch>
        </p:blipFill>
        <p:spPr>
          <a:xfrm>
            <a:off x="635494" y="3831866"/>
            <a:ext cx="10806415" cy="1168981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B1CFC6D0-9CE7-8177-B8ED-73146BB9B1C1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D521B869-198D-0F78-5D4A-5460ACCB888A}"/>
              </a:ext>
            </a:extLst>
          </p:cNvPr>
          <p:cNvSpPr txBox="1"/>
          <p:nvPr/>
        </p:nvSpPr>
        <p:spPr>
          <a:xfrm>
            <a:off x="843730" y="19648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Passons maintenant aux questions 2 et 3 :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3E527D3E-EA1A-24DA-6215-83832ED5D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7430" y="265712"/>
            <a:ext cx="508000" cy="508000"/>
          </a:xfrm>
          <a:prstGeom prst="rect">
            <a:avLst/>
          </a:prstGeom>
        </p:spPr>
      </p:pic>
      <p:pic>
        <p:nvPicPr>
          <p:cNvPr id="6" name="Image 5" descr="Une image contenant texte, capture d’écran, Police, nombre">
            <a:extLst>
              <a:ext uri="{FF2B5EF4-FFF2-40B4-BE49-F238E27FC236}">
                <a16:creationId xmlns:a16="http://schemas.microsoft.com/office/drawing/2014/main" id="{5C42D4DE-D6C6-10F0-4B7C-F9D4398215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0" t="2581" r="1356" b="3505"/>
          <a:stretch>
            <a:fillRect/>
          </a:stretch>
        </p:blipFill>
        <p:spPr>
          <a:xfrm>
            <a:off x="591015" y="1281713"/>
            <a:ext cx="10806415" cy="24685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C5F1C09-E72C-AC3A-10C5-114D3DBDFDD9}"/>
              </a:ext>
            </a:extLst>
          </p:cNvPr>
          <p:cNvSpPr txBox="1"/>
          <p:nvPr/>
        </p:nvSpPr>
        <p:spPr>
          <a:xfrm>
            <a:off x="1197291" y="4178191"/>
            <a:ext cx="2393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>
                <a:solidFill>
                  <a:srgbClr val="FF0000"/>
                </a:solidFill>
              </a:rPr>
              <a:t>Eau de javel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1C89588-16CF-A6C2-4194-12522037E7CE}"/>
              </a:ext>
            </a:extLst>
          </p:cNvPr>
          <p:cNvSpPr txBox="1"/>
          <p:nvPr/>
        </p:nvSpPr>
        <p:spPr>
          <a:xfrm>
            <a:off x="3911587" y="4224261"/>
            <a:ext cx="177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supérieur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6E9CD6-6055-BFA8-351F-782535384EBB}"/>
              </a:ext>
            </a:extLst>
          </p:cNvPr>
          <p:cNvSpPr txBox="1"/>
          <p:nvPr/>
        </p:nvSpPr>
        <p:spPr>
          <a:xfrm>
            <a:off x="8721563" y="4250934"/>
            <a:ext cx="177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basique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955E58B-EFC5-DCB0-2581-845CF1D38D25}"/>
              </a:ext>
            </a:extLst>
          </p:cNvPr>
          <p:cNvSpPr txBox="1"/>
          <p:nvPr/>
        </p:nvSpPr>
        <p:spPr>
          <a:xfrm>
            <a:off x="965131" y="4651547"/>
            <a:ext cx="2393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>
                <a:solidFill>
                  <a:srgbClr val="FF0000"/>
                </a:solidFill>
              </a:rPr>
              <a:t>Bicarbonate de sodium</a:t>
            </a:r>
            <a:endParaRPr lang="fr-FR" sz="1400" b="1" i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C2B8CC5-22C1-A307-853A-27C3E9977CAE}"/>
              </a:ext>
            </a:extLst>
          </p:cNvPr>
          <p:cNvSpPr txBox="1"/>
          <p:nvPr/>
        </p:nvSpPr>
        <p:spPr>
          <a:xfrm>
            <a:off x="3911587" y="4620266"/>
            <a:ext cx="177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supérieur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57B8B41-1168-F4FA-210F-46EEDB8F0749}"/>
              </a:ext>
            </a:extLst>
          </p:cNvPr>
          <p:cNvSpPr txBox="1"/>
          <p:nvPr/>
        </p:nvSpPr>
        <p:spPr>
          <a:xfrm>
            <a:off x="8721563" y="4620266"/>
            <a:ext cx="177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basique</a:t>
            </a:r>
          </a:p>
        </p:txBody>
      </p:sp>
      <p:pic>
        <p:nvPicPr>
          <p:cNvPr id="7" name="Image 6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DEBE976E-ABAE-0FCC-607F-D6F20140AC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67" t="11720" r="1647" b="6166"/>
          <a:stretch>
            <a:fillRect/>
          </a:stretch>
        </p:blipFill>
        <p:spPr>
          <a:xfrm>
            <a:off x="591015" y="5092294"/>
            <a:ext cx="10850894" cy="134473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9A96D72-E922-A3AC-6EEA-F80F34D25A69}"/>
              </a:ext>
            </a:extLst>
          </p:cNvPr>
          <p:cNvSpPr txBox="1"/>
          <p:nvPr/>
        </p:nvSpPr>
        <p:spPr>
          <a:xfrm>
            <a:off x="805073" y="5594339"/>
            <a:ext cx="247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La boisson gazeuse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382C9B8-67B6-A481-31F9-B63E64185146}"/>
              </a:ext>
            </a:extLst>
          </p:cNvPr>
          <p:cNvSpPr txBox="1"/>
          <p:nvPr/>
        </p:nvSpPr>
        <p:spPr>
          <a:xfrm>
            <a:off x="8833951" y="5594339"/>
            <a:ext cx="247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Petite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A6BFD6-054E-75A1-721B-0A0B48FD455F}"/>
              </a:ext>
            </a:extLst>
          </p:cNvPr>
          <p:cNvSpPr txBox="1"/>
          <p:nvPr/>
        </p:nvSpPr>
        <p:spPr>
          <a:xfrm>
            <a:off x="1228818" y="6096384"/>
            <a:ext cx="247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L’eau de javel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840405C-8EB3-82A5-DAE5-FC675ED56951}"/>
              </a:ext>
            </a:extLst>
          </p:cNvPr>
          <p:cNvSpPr txBox="1"/>
          <p:nvPr/>
        </p:nvSpPr>
        <p:spPr>
          <a:xfrm>
            <a:off x="9261187" y="6096384"/>
            <a:ext cx="247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grande.</a:t>
            </a:r>
          </a:p>
        </p:txBody>
      </p:sp>
    </p:spTree>
    <p:extLst>
      <p:ext uri="{BB962C8B-B14F-4D97-AF65-F5344CB8AC3E}">
        <p14:creationId xmlns:p14="http://schemas.microsoft.com/office/powerpoint/2010/main" val="35453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10" grpId="0"/>
      <p:bldP spid="13" grpId="0"/>
      <p:bldP spid="20" grpId="0"/>
      <p:bldP spid="21" grpId="0"/>
      <p:bldP spid="11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2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6273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21D8F79-491A-E651-C529-346610DD96C2}"/>
              </a:ext>
            </a:extLst>
          </p:cNvPr>
          <p:cNvSpPr txBox="1"/>
          <p:nvPr/>
        </p:nvSpPr>
        <p:spPr>
          <a:xfrm>
            <a:off x="849630" y="3221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Passons maintenant à la correction des exercices correspondant à la deuxième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99164C-9D85-A3EF-C68F-498B864BEC31}"/>
              </a:ext>
            </a:extLst>
          </p:cNvPr>
          <p:cNvSpPr txBox="1"/>
          <p:nvPr/>
        </p:nvSpPr>
        <p:spPr>
          <a:xfrm>
            <a:off x="1316302" y="3192177"/>
            <a:ext cx="10410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Élaborer</a:t>
            </a:r>
            <a:r>
              <a:rPr lang="fr-FR" sz="2400" b="1" dirty="0"/>
              <a:t> un protocole expérimental pour réaliser une neutralisation acide-base.</a:t>
            </a:r>
          </a:p>
        </p:txBody>
      </p:sp>
      <p:sp>
        <p:nvSpPr>
          <p:cNvPr id="6" name="Google Shape;2054;p38">
            <a:extLst>
              <a:ext uri="{FF2B5EF4-FFF2-40B4-BE49-F238E27FC236}">
                <a16:creationId xmlns:a16="http://schemas.microsoft.com/office/drawing/2014/main" id="{50AFD5F9-96A1-C773-C478-17D10E46F830}"/>
              </a:ext>
            </a:extLst>
          </p:cNvPr>
          <p:cNvSpPr/>
          <p:nvPr/>
        </p:nvSpPr>
        <p:spPr>
          <a:xfrm>
            <a:off x="623475" y="3072682"/>
            <a:ext cx="11262084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52EC1025-000A-3694-1143-523EF247F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34" y="2789405"/>
            <a:ext cx="840751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4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948C-4ADF-2315-28AB-3F42B9E95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F63C7FF-AC73-508B-5287-82DE47B1F7D9}"/>
              </a:ext>
            </a:extLst>
          </p:cNvPr>
          <p:cNvSpPr txBox="1"/>
          <p:nvPr/>
        </p:nvSpPr>
        <p:spPr>
          <a:xfrm>
            <a:off x="819149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rappeler les élèves le rôle des indicateurs colorés 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7B0B885-2182-95A9-C17F-FF0BEE9DB45A}"/>
              </a:ext>
            </a:extLst>
          </p:cNvPr>
          <p:cNvSpPr txBox="1"/>
          <p:nvPr/>
        </p:nvSpPr>
        <p:spPr>
          <a:xfrm>
            <a:off x="819149" y="1654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>
                <a:solidFill>
                  <a:schemeClr val="tx1"/>
                </a:solidFill>
              </a:rPr>
              <a:t>Avant de réaliser notre tâche, je vais vous présenter quelques notions importantes. Commençons par l’indicateur coloré.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657FA54-0DEB-27DF-037D-73792BBFD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019" y="258880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500217-7893-4DBD-4A91-C7B704677D20}"/>
              </a:ext>
            </a:extLst>
          </p:cNvPr>
          <p:cNvSpPr txBox="1"/>
          <p:nvPr/>
        </p:nvSpPr>
        <p:spPr>
          <a:xfrm>
            <a:off x="856961" y="5516880"/>
            <a:ext cx="295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Bleu de bromothymol</a:t>
            </a:r>
          </a:p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(BBT)</a:t>
            </a:r>
            <a:r>
              <a:rPr lang="fr-FR" sz="2400" b="1" noProof="0" dirty="0"/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5FA4D9-150F-81EA-4F94-A02A2A19E0FA}"/>
              </a:ext>
            </a:extLst>
          </p:cNvPr>
          <p:cNvSpPr txBox="1"/>
          <p:nvPr/>
        </p:nvSpPr>
        <p:spPr>
          <a:xfrm>
            <a:off x="647705" y="1296988"/>
            <a:ext cx="10688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Calibri" panose="020F0502020204030204" pitchFamily="34" charset="0"/>
              </a:rPr>
              <a:t>Un indicateur coloré est une solution qui change de couleur selon le pH de la solution à laquelle on l’ajoute.</a:t>
            </a:r>
            <a:endParaRPr lang="fr-FR" sz="2400" b="1" dirty="0"/>
          </a:p>
        </p:txBody>
      </p:sp>
      <p:pic>
        <p:nvPicPr>
          <p:cNvPr id="6" name="Picture 2" descr="1-Bromothymol Blue (Water Solution) LR 125ML Griffchem price in kenya">
            <a:extLst>
              <a:ext uri="{FF2B5EF4-FFF2-40B4-BE49-F238E27FC236}">
                <a16:creationId xmlns:a16="http://schemas.microsoft.com/office/drawing/2014/main" id="{84C2FC39-8ED7-66AC-05CF-DFA42286F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61" y="2406952"/>
            <a:ext cx="2956560" cy="295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968E3EC-6461-FE6E-CABC-871487864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5" r="14937" b="13223"/>
          <a:stretch>
            <a:fillRect/>
          </a:stretch>
        </p:blipFill>
        <p:spPr>
          <a:xfrm>
            <a:off x="4150043" y="2505459"/>
            <a:ext cx="2514917" cy="273710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72FE943-3657-81D3-1D47-3888695E0343}"/>
              </a:ext>
            </a:extLst>
          </p:cNvPr>
          <p:cNvSpPr txBox="1"/>
          <p:nvPr/>
        </p:nvSpPr>
        <p:spPr>
          <a:xfrm>
            <a:off x="4706625" y="5516880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Phénolphtaléine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2674E19-8653-FD93-D5A1-3EC9386E1E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575" y="2274338"/>
            <a:ext cx="1637665" cy="306570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CA330C8-5737-1A53-58B3-0FCE5C6D114F}"/>
              </a:ext>
            </a:extLst>
          </p:cNvPr>
          <p:cNvSpPr txBox="1"/>
          <p:nvPr/>
        </p:nvSpPr>
        <p:spPr>
          <a:xfrm>
            <a:off x="8823960" y="5470713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Hélianthine</a:t>
            </a:r>
          </a:p>
        </p:txBody>
      </p:sp>
    </p:spTree>
    <p:extLst>
      <p:ext uri="{BB962C8B-B14F-4D97-AF65-F5344CB8AC3E}">
        <p14:creationId xmlns:p14="http://schemas.microsoft.com/office/powerpoint/2010/main" val="215719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6032-2059-40FD-9EA3-FB01FD752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5E8E7A37-77E8-C7C5-E0BC-7EAF45A15116}"/>
              </a:ext>
            </a:extLst>
          </p:cNvPr>
          <p:cNvSpPr txBox="1"/>
          <p:nvPr/>
        </p:nvSpPr>
        <p:spPr>
          <a:xfrm>
            <a:off x="819149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faire une démonstration devant les élèves..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3D70F245-49E9-4836-6667-0E12FFB41439}"/>
              </a:ext>
            </a:extLst>
          </p:cNvPr>
          <p:cNvSpPr txBox="1"/>
          <p:nvPr/>
        </p:nvSpPr>
        <p:spPr>
          <a:xfrm>
            <a:off x="819149" y="1654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>
                <a:solidFill>
                  <a:schemeClr val="tx1"/>
                </a:solidFill>
              </a:rPr>
              <a:t>Si  on ajoute le BBT à trois solutions — acide, neutre et basique — il prend trois couleurs différentes.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C88346D-287D-D4E8-F943-8A1ECB66B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019" y="258880"/>
            <a:ext cx="583170" cy="58317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F67ADE7-2D74-F8F5-1BDB-8237A143FFE8}"/>
              </a:ext>
            </a:extLst>
          </p:cNvPr>
          <p:cNvSpPr txBox="1"/>
          <p:nvPr/>
        </p:nvSpPr>
        <p:spPr>
          <a:xfrm>
            <a:off x="2712720" y="5592633"/>
            <a:ext cx="2235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noProof="0" dirty="0"/>
              <a:t>Solution acide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DA02F16-A672-BDB4-872A-5BF6E5677724}"/>
              </a:ext>
            </a:extLst>
          </p:cNvPr>
          <p:cNvSpPr txBox="1"/>
          <p:nvPr/>
        </p:nvSpPr>
        <p:spPr>
          <a:xfrm>
            <a:off x="5407659" y="5592633"/>
            <a:ext cx="2956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Solution basique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1F67C7B-BB41-DEEA-FD1C-9C557F0A99D4}"/>
              </a:ext>
            </a:extLst>
          </p:cNvPr>
          <p:cNvSpPr txBox="1"/>
          <p:nvPr/>
        </p:nvSpPr>
        <p:spPr>
          <a:xfrm>
            <a:off x="7614920" y="5592633"/>
            <a:ext cx="1996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Solution neutre</a:t>
            </a:r>
          </a:p>
        </p:txBody>
      </p:sp>
      <p:pic>
        <p:nvPicPr>
          <p:cNvPr id="16" name="Image 15" descr="Une image contenant cylindre, conception&#10;&#10;Le contenu généré par l’IA peut être incorrect.">
            <a:extLst>
              <a:ext uri="{FF2B5EF4-FFF2-40B4-BE49-F238E27FC236}">
                <a16:creationId xmlns:a16="http://schemas.microsoft.com/office/drawing/2014/main" id="{35F6488C-D32F-DF02-3E42-FCC5D7FD9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041" y="1887980"/>
            <a:ext cx="5613399" cy="3628900"/>
          </a:xfrm>
          <a:prstGeom prst="rect">
            <a:avLst/>
          </a:prstGeom>
        </p:spPr>
      </p:pic>
      <p:pic>
        <p:nvPicPr>
          <p:cNvPr id="17" name="Image 16" descr="Une image contenant conception, peigne&#10;&#10;Le contenu généré par l’IA peut être incorrect.">
            <a:extLst>
              <a:ext uri="{FF2B5EF4-FFF2-40B4-BE49-F238E27FC236}">
                <a16:creationId xmlns:a16="http://schemas.microsoft.com/office/drawing/2014/main" id="{4578EC58-D3F7-B330-8DA4-85348F0AD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057" y="1150350"/>
            <a:ext cx="1524296" cy="1207655"/>
          </a:xfrm>
          <a:prstGeom prst="rect">
            <a:avLst/>
          </a:prstGeom>
        </p:spPr>
      </p:pic>
      <p:pic>
        <p:nvPicPr>
          <p:cNvPr id="18" name="Image 17" descr="Une image contenant Solution, bouteille, Solvant, lotion&#10;&#10;Le contenu généré par l’IA peut être incorrect.">
            <a:extLst>
              <a:ext uri="{FF2B5EF4-FFF2-40B4-BE49-F238E27FC236}">
                <a16:creationId xmlns:a16="http://schemas.microsoft.com/office/drawing/2014/main" id="{AF949446-248B-5DE4-6579-1420B3FCA2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406" r="13149"/>
          <a:stretch>
            <a:fillRect/>
          </a:stretch>
        </p:blipFill>
        <p:spPr>
          <a:xfrm>
            <a:off x="1737360" y="1159417"/>
            <a:ext cx="690880" cy="2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60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A47E2-8282-1ACF-8AEF-AA995EAE3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B7A337B-671A-C3FA-3F85-115897521049}"/>
              </a:ext>
            </a:extLst>
          </p:cNvPr>
          <p:cNvSpPr txBox="1"/>
          <p:nvPr/>
        </p:nvSpPr>
        <p:spPr>
          <a:xfrm>
            <a:off x="819149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faire une démonstration devant les élèves..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4A07725-F3CC-6424-1103-32DB6BD5EB57}"/>
              </a:ext>
            </a:extLst>
          </p:cNvPr>
          <p:cNvSpPr txBox="1"/>
          <p:nvPr/>
        </p:nvSpPr>
        <p:spPr>
          <a:xfrm>
            <a:off x="819149" y="1654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>
                <a:solidFill>
                  <a:schemeClr val="tx1"/>
                </a:solidFill>
              </a:rPr>
              <a:t>Voici les couleurs obtenues en fonction du pH, lorsque j’utilise les trois indicateurs.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48140B8-2FCD-910F-22BB-63B603CAE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019" y="258880"/>
            <a:ext cx="583170" cy="583170"/>
          </a:xfrm>
          <a:prstGeom prst="rect">
            <a:avLst/>
          </a:prstGeom>
        </p:spPr>
      </p:pic>
      <p:pic>
        <p:nvPicPr>
          <p:cNvPr id="3" name="Image 2" descr="Une image contenant texte, capture d’écran, Caractère coloré, Police&#10;&#10;Le contenu généré par l’IA peut être incorrect.">
            <a:extLst>
              <a:ext uri="{FF2B5EF4-FFF2-40B4-BE49-F238E27FC236}">
                <a16:creationId xmlns:a16="http://schemas.microsoft.com/office/drawing/2014/main" id="{73BD9E87-E4AC-0B4C-DEA6-4C095E565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471" y="2558371"/>
            <a:ext cx="10355213" cy="174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7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EA80A-DA46-B356-DCF4-3EEE9107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81417AB-9E68-3BAA-E6C4-CC2AAE9A44A5}"/>
              </a:ext>
            </a:extLst>
          </p:cNvPr>
          <p:cNvSpPr txBox="1"/>
          <p:nvPr/>
        </p:nvSpPr>
        <p:spPr>
          <a:xfrm>
            <a:off x="819149" y="650665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 peut faire une démonstration devant les élèves et il faut préciser que  la solution devient neutre lorsque l’acide et la base sont en quantités adaptées. 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1A97580-6026-A43E-F2D8-38D4554BD5EB}"/>
              </a:ext>
            </a:extLst>
          </p:cNvPr>
          <p:cNvSpPr txBox="1"/>
          <p:nvPr/>
        </p:nvSpPr>
        <p:spPr>
          <a:xfrm>
            <a:off x="819149" y="1654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>
                <a:solidFill>
                  <a:schemeClr val="tx1"/>
                </a:solidFill>
              </a:rPr>
              <a:t>Le schéma ci-dessous montre bien ce qu’est  une neutralisation acidobasique</a:t>
            </a:r>
            <a:r>
              <a:rPr lang="fr-FR" dirty="0">
                <a:solidFill>
                  <a:schemeClr val="tx1"/>
                </a:solidFill>
              </a:rPr>
              <a:t>e : </a:t>
            </a:r>
            <a:endParaRPr lang="fr-FR" noProof="0" dirty="0">
              <a:solidFill>
                <a:schemeClr val="tx1"/>
              </a:solidFill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61E0948-7A1D-8E5E-A645-AC64725C5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019" y="258880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17CA6CF-A441-2786-5F3F-26E08EF7705C}"/>
              </a:ext>
            </a:extLst>
          </p:cNvPr>
          <p:cNvSpPr txBox="1"/>
          <p:nvPr/>
        </p:nvSpPr>
        <p:spPr>
          <a:xfrm>
            <a:off x="647705" y="1296988"/>
            <a:ext cx="10688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Calibri" panose="020F0502020204030204" pitchFamily="34" charset="0"/>
              </a:rPr>
              <a:t>Une </a:t>
            </a:r>
            <a:r>
              <a:rPr lang="fr-FR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neutralisation acidobasique </a:t>
            </a:r>
            <a:r>
              <a:rPr lang="fr-FR" sz="2400" b="1" i="0" u="none" strike="noStrike" baseline="0" dirty="0">
                <a:latin typeface="Calibri" panose="020F0502020204030204" pitchFamily="34" charset="0"/>
              </a:rPr>
              <a:t>est une réaction entre un acide et une base au cours de laquelle se forment un sel et de l'eau.</a:t>
            </a:r>
            <a:endParaRPr lang="fr-FR" sz="2400" b="1" dirty="0"/>
          </a:p>
        </p:txBody>
      </p:sp>
      <p:pic>
        <p:nvPicPr>
          <p:cNvPr id="5" name="Image 4" descr="Une image contenant diagramm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D51E3759-BB94-DA5A-97F7-984B2A0E8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800" y="2110028"/>
            <a:ext cx="9978397" cy="25261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E69E3B0-D9AE-FEDD-C605-B938A01E8A8D}"/>
              </a:ext>
            </a:extLst>
          </p:cNvPr>
          <p:cNvGrpSpPr/>
          <p:nvPr/>
        </p:nvGrpSpPr>
        <p:grpSpPr>
          <a:xfrm>
            <a:off x="196713" y="4988824"/>
            <a:ext cx="3897615" cy="1427214"/>
            <a:chOff x="7948642" y="4975176"/>
            <a:chExt cx="3897615" cy="1427214"/>
          </a:xfrm>
        </p:grpSpPr>
        <p:sp>
          <p:nvSpPr>
            <p:cNvPr id="6" name="Rectangle à coins arrondis 13">
              <a:extLst>
                <a:ext uri="{FF2B5EF4-FFF2-40B4-BE49-F238E27FC236}">
                  <a16:creationId xmlns:a16="http://schemas.microsoft.com/office/drawing/2014/main" id="{CA400F2A-FD5F-680B-2D99-7F4D04138687}"/>
                </a:ext>
              </a:extLst>
            </p:cNvPr>
            <p:cNvSpPr/>
            <p:nvPr/>
          </p:nvSpPr>
          <p:spPr>
            <a:xfrm>
              <a:off x="8552179" y="5491408"/>
              <a:ext cx="3294078" cy="91098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rgbClr val="FF0000"/>
                  </a:solidFill>
                </a:rPr>
                <a:t>Neutraliser un acide ou une base  c’est éliminer son effet acide ou basique.</a:t>
              </a:r>
            </a:p>
          </p:txBody>
        </p:sp>
        <p:pic>
          <p:nvPicPr>
            <p:cNvPr id="1026" name="Picture 2" descr="6+ Thousand Pay Attention Icon Royalty-Free Images, Stock Photos &amp; Pictures  | Shutterstock">
              <a:extLst>
                <a:ext uri="{FF2B5EF4-FFF2-40B4-BE49-F238E27FC236}">
                  <a16:creationId xmlns:a16="http://schemas.microsoft.com/office/drawing/2014/main" id="{1EE0F719-BB71-806E-C88F-1F0AED4851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2857" b="65000" l="16779" r="83221">
                          <a14:foregroundMark x1="78691" y1="48214" x2="79362" y2="41071"/>
                          <a14:foregroundMark x1="70470" y1="45357" x2="70470" y2="46786"/>
                          <a14:foregroundMark x1="34732" y1="27857" x2="19463" y2="27857"/>
                          <a14:foregroundMark x1="19463" y1="27857" x2="16946" y2="50357"/>
                          <a14:foregroundMark x1="16946" y1="50357" x2="25336" y2="59286"/>
                          <a14:foregroundMark x1="25336" y1="59286" x2="33557" y2="62143"/>
                          <a14:foregroundMark x1="33557" y1="62143" x2="38255" y2="34643"/>
                          <a14:foregroundMark x1="38255" y1="34643" x2="33725" y2="25357"/>
                          <a14:foregroundMark x1="28020" y1="37143" x2="28020" y2="48214"/>
                          <a14:foregroundMark x1="27181" y1="35714" x2="27013" y2="51071"/>
                          <a14:foregroundMark x1="32047" y1="52500" x2="37416" y2="58571"/>
                          <a14:foregroundMark x1="30369" y1="31786" x2="35403" y2="51071"/>
                          <a14:foregroundMark x1="34732" y1="36429" x2="21812" y2="41786"/>
                          <a14:foregroundMark x1="21812" y1="41786" x2="18624" y2="40714"/>
                          <a14:foregroundMark x1="21477" y1="36071" x2="30201" y2="46786"/>
                          <a14:foregroundMark x1="21644" y1="40714" x2="24664" y2="52500"/>
                          <a14:foregroundMark x1="42785" y1="48929" x2="53020" y2="48929"/>
                          <a14:foregroundMark x1="53020" y1="48929" x2="64933" y2="47857"/>
                          <a14:foregroundMark x1="64933" y1="47857" x2="77685" y2="47857"/>
                          <a14:foregroundMark x1="76342" y1="47143" x2="63591" y2="41786"/>
                          <a14:foregroundMark x1="65940" y1="42857" x2="55201" y2="45000"/>
                          <a14:foregroundMark x1="55201" y1="45000" x2="54698" y2="44643"/>
                          <a14:foregroundMark x1="81376" y1="39643" x2="83221" y2="546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77" t="18276" r="14820" b="28636"/>
            <a:stretch>
              <a:fillRect/>
            </a:stretch>
          </p:blipFill>
          <p:spPr bwMode="auto">
            <a:xfrm>
              <a:off x="7948642" y="4975176"/>
              <a:ext cx="1841950" cy="632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9123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icônes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36837" y="1996240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bouteille, capture d’écran">
            <a:extLst>
              <a:ext uri="{FF2B5EF4-FFF2-40B4-BE49-F238E27FC236}">
                <a16:creationId xmlns:a16="http://schemas.microsoft.com/office/drawing/2014/main" id="{8AEFC76F-2E0E-1635-BDE5-DF0966A73E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7" t="2973" r="1425" b="2741"/>
          <a:stretch>
            <a:fillRect/>
          </a:stretch>
        </p:blipFill>
        <p:spPr>
          <a:xfrm>
            <a:off x="1282256" y="1218730"/>
            <a:ext cx="8467800" cy="3291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A0451729-E3B6-9D6E-54C5-709D2C5AD24A}"/>
              </a:ext>
            </a:extLst>
          </p:cNvPr>
          <p:cNvSpPr txBox="1"/>
          <p:nvPr/>
        </p:nvSpPr>
        <p:spPr>
          <a:xfrm>
            <a:off x="692709" y="604404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0A1F537-B547-D81E-5707-9DFD49662D43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Corrigeons ensemble l’exercice 2 page 58.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6E3A032-C9DB-2906-8A74-6FA933D491EF}"/>
              </a:ext>
            </a:extLst>
          </p:cNvPr>
          <p:cNvSpPr txBox="1"/>
          <p:nvPr/>
        </p:nvSpPr>
        <p:spPr>
          <a:xfrm>
            <a:off x="3970980" y="1716578"/>
            <a:ext cx="1674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Burette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D36E4BFC-C0EF-CB56-D04B-F7F4231F4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8C71CC2-7EEC-3F96-9520-0AEAF2A876E6}"/>
              </a:ext>
            </a:extLst>
          </p:cNvPr>
          <p:cNvSpPr txBox="1"/>
          <p:nvPr/>
        </p:nvSpPr>
        <p:spPr>
          <a:xfrm>
            <a:off x="4162366" y="3013751"/>
            <a:ext cx="1674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Bécher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68F7C8-21DE-CD61-26AC-A3E6E0CA8950}"/>
              </a:ext>
            </a:extLst>
          </p:cNvPr>
          <p:cNvSpPr txBox="1"/>
          <p:nvPr/>
        </p:nvSpPr>
        <p:spPr>
          <a:xfrm>
            <a:off x="3768960" y="3531142"/>
            <a:ext cx="2461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Barreau aimanté</a:t>
            </a:r>
          </a:p>
        </p:txBody>
      </p:sp>
      <p:pic>
        <p:nvPicPr>
          <p:cNvPr id="9" name="Image 8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9899A4CC-305F-264A-AD98-0DF374D5C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705" y="4581328"/>
            <a:ext cx="8551592" cy="1860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83DEA54-17D9-5F2D-651B-77F37801D128}"/>
              </a:ext>
            </a:extLst>
          </p:cNvPr>
          <p:cNvSpPr txBox="1"/>
          <p:nvPr/>
        </p:nvSpPr>
        <p:spPr>
          <a:xfrm>
            <a:off x="1408532" y="4927315"/>
            <a:ext cx="40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CFFD173-161D-AF64-86F2-182387DE67D5}"/>
              </a:ext>
            </a:extLst>
          </p:cNvPr>
          <p:cNvSpPr txBox="1"/>
          <p:nvPr/>
        </p:nvSpPr>
        <p:spPr>
          <a:xfrm>
            <a:off x="2716337" y="4903579"/>
            <a:ext cx="1547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vinaigre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F1F35F1-AB1E-1757-F4AB-2CD6EB36209D}"/>
              </a:ext>
            </a:extLst>
          </p:cNvPr>
          <p:cNvSpPr txBox="1"/>
          <p:nvPr/>
        </p:nvSpPr>
        <p:spPr>
          <a:xfrm>
            <a:off x="1408532" y="5301002"/>
            <a:ext cx="40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A353646-7124-A4C0-A686-2365464EA0D2}"/>
              </a:ext>
            </a:extLst>
          </p:cNvPr>
          <p:cNvSpPr txBox="1"/>
          <p:nvPr/>
        </p:nvSpPr>
        <p:spPr>
          <a:xfrm>
            <a:off x="1408532" y="5653244"/>
            <a:ext cx="40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DB1A91A-371F-4FE7-BF5F-13B8ED0684AD}"/>
              </a:ext>
            </a:extLst>
          </p:cNvPr>
          <p:cNvSpPr txBox="1"/>
          <p:nvPr/>
        </p:nvSpPr>
        <p:spPr>
          <a:xfrm>
            <a:off x="4538348" y="5556995"/>
            <a:ext cx="15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la soude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2F9C57-2C31-B14A-49A7-AE9B383AC5B9}"/>
              </a:ext>
            </a:extLst>
          </p:cNvPr>
          <p:cNvSpPr txBox="1"/>
          <p:nvPr/>
        </p:nvSpPr>
        <p:spPr>
          <a:xfrm>
            <a:off x="1408532" y="6012897"/>
            <a:ext cx="616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555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7" grpId="0"/>
      <p:bldP spid="11" grpId="0"/>
      <p:bldP spid="20" grpId="0"/>
      <p:bldP spid="21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C7210-54C9-2E8B-4098-35959656C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bouteille, capture d’écran">
            <a:extLst>
              <a:ext uri="{FF2B5EF4-FFF2-40B4-BE49-F238E27FC236}">
                <a16:creationId xmlns:a16="http://schemas.microsoft.com/office/drawing/2014/main" id="{EC9EF90D-504A-C046-6417-999253591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7" t="2973" r="1425" b="2741"/>
          <a:stretch>
            <a:fillRect/>
          </a:stretch>
        </p:blipFill>
        <p:spPr>
          <a:xfrm>
            <a:off x="1282256" y="1218730"/>
            <a:ext cx="8467800" cy="3291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8F9BDC59-59D6-DF25-9148-A18A73F51D30}"/>
              </a:ext>
            </a:extLst>
          </p:cNvPr>
          <p:cNvSpPr txBox="1"/>
          <p:nvPr/>
        </p:nvSpPr>
        <p:spPr>
          <a:xfrm>
            <a:off x="692709" y="604404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DC66AB87-D637-7AE4-678F-4D49A83D641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Corrigeons ensemble l’exercice 2 page 58.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6C99739-BBA0-D5CC-72A1-80FD202C44A8}"/>
              </a:ext>
            </a:extLst>
          </p:cNvPr>
          <p:cNvSpPr txBox="1"/>
          <p:nvPr/>
        </p:nvSpPr>
        <p:spPr>
          <a:xfrm>
            <a:off x="3970980" y="1716578"/>
            <a:ext cx="1674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Burette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52EB2F8-F6A7-3351-71E9-CF98D4275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3B28B4-07C9-9FF3-54D5-7DD4B4765AD4}"/>
              </a:ext>
            </a:extLst>
          </p:cNvPr>
          <p:cNvSpPr txBox="1"/>
          <p:nvPr/>
        </p:nvSpPr>
        <p:spPr>
          <a:xfrm>
            <a:off x="4162366" y="3013751"/>
            <a:ext cx="1674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Bécher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41F720-4397-0E23-0541-01FD38E5393A}"/>
              </a:ext>
            </a:extLst>
          </p:cNvPr>
          <p:cNvSpPr txBox="1"/>
          <p:nvPr/>
        </p:nvSpPr>
        <p:spPr>
          <a:xfrm>
            <a:off x="3768960" y="3531142"/>
            <a:ext cx="2461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Barreau aimanté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BFDDE1-D454-338F-4D72-F2F6AD01C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256" y="4845171"/>
            <a:ext cx="8786777" cy="833685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3762826-4A84-963B-83F2-64D366A6C73E}"/>
              </a:ext>
            </a:extLst>
          </p:cNvPr>
          <p:cNvSpPr txBox="1"/>
          <p:nvPr/>
        </p:nvSpPr>
        <p:spPr>
          <a:xfrm>
            <a:off x="7325832" y="5262013"/>
            <a:ext cx="2594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Jaune orangée</a:t>
            </a:r>
          </a:p>
        </p:txBody>
      </p:sp>
    </p:spTree>
    <p:extLst>
      <p:ext uri="{BB962C8B-B14F-4D97-AF65-F5344CB8AC3E}">
        <p14:creationId xmlns:p14="http://schemas.microsoft.com/office/powerpoint/2010/main" val="284110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79268-7D96-3F7D-A0E1-09156890C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6858FE2C-AFB7-0EF3-2A08-33840FE08351}"/>
              </a:ext>
            </a:extLst>
          </p:cNvPr>
          <p:cNvSpPr txBox="1"/>
          <p:nvPr/>
        </p:nvSpPr>
        <p:spPr>
          <a:xfrm>
            <a:off x="692709" y="604404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650C9B8-8403-CD97-DE79-8E92C1A750B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Passons maintenant à l’exercice 3 page 59. . 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9FDBDDAA-F7CB-27AF-AB0D-14AA50FB6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D374155-C286-695A-2713-F1F4D289C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01" y="1246830"/>
            <a:ext cx="10186691" cy="362288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C7C81E2-0884-B376-9AD4-E1B18146B963}"/>
              </a:ext>
            </a:extLst>
          </p:cNvPr>
          <p:cNvSpPr txBox="1"/>
          <p:nvPr/>
        </p:nvSpPr>
        <p:spPr>
          <a:xfrm>
            <a:off x="6613450" y="3686684"/>
            <a:ext cx="1488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diminue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6F9741-CC1F-BC0A-15DB-0BC1318C5F42}"/>
              </a:ext>
            </a:extLst>
          </p:cNvPr>
          <p:cNvSpPr txBox="1"/>
          <p:nvPr/>
        </p:nvSpPr>
        <p:spPr>
          <a:xfrm>
            <a:off x="3997840" y="4444672"/>
            <a:ext cx="4890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diminue sans passé la valeur 7</a:t>
            </a:r>
          </a:p>
        </p:txBody>
      </p:sp>
    </p:spTree>
    <p:extLst>
      <p:ext uri="{BB962C8B-B14F-4D97-AF65-F5344CB8AC3E}">
        <p14:creationId xmlns:p14="http://schemas.microsoft.com/office/powerpoint/2010/main" val="74154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E4173-F5F9-0717-4185-5D4446AC9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FBABDE-C232-90DE-F5AA-8DC93035DFF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0E26AE6-2803-6D46-208C-E0B88DD17F1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060242A-1C3D-0C28-B829-9F42FC7B747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défis 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en relation des tâches 1 et 2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BF3E8FAE-2201-B7AE-ACD3-4EDFC16C8297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7FB18CC4-CC3D-AC5F-8AD9-790675FBF15D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CE811B-8120-41EE-00D0-3E27429CBE8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7407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585E9-5182-3222-ABC3-5AC0848CB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542CC09-4B15-65F0-6729-EB5A4A3E9B6C}"/>
              </a:ext>
            </a:extLst>
          </p:cNvPr>
          <p:cNvSpPr txBox="1"/>
          <p:nvPr/>
        </p:nvSpPr>
        <p:spPr>
          <a:xfrm>
            <a:off x="692709" y="604404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E7773DB-4FB1-3BA7-DA85-90609FF9CEF4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Corrigeons ensemble le défi 2, page 61. 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0BA77BDA-7D58-BA2F-7F47-C27DE8226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 descr="Une image contenant texte, capture d’écran, boisson gazeuse&#10;&#10;Le contenu généré par l’IA peut être incorrect.">
            <a:extLst>
              <a:ext uri="{FF2B5EF4-FFF2-40B4-BE49-F238E27FC236}">
                <a16:creationId xmlns:a16="http://schemas.microsoft.com/office/drawing/2014/main" id="{7F9A4EB7-90C6-F899-78F7-8AE52289A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708" y="1280080"/>
            <a:ext cx="9215089" cy="349393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EEA1BD97-8E12-C4A5-720D-0D4639AD70CB}"/>
              </a:ext>
            </a:extLst>
          </p:cNvPr>
          <p:cNvSpPr txBox="1"/>
          <p:nvPr/>
        </p:nvSpPr>
        <p:spPr>
          <a:xfrm>
            <a:off x="839971" y="3429000"/>
            <a:ext cx="10962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A : pH=2,6  B: pH=3,1  C: pH=3,6 car plus on dilue l’acide avec de l’eau, plus la valeur du pH augmente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3E9B9A7-54C1-46BD-408F-02886467254F}"/>
              </a:ext>
            </a:extLst>
          </p:cNvPr>
          <p:cNvSpPr txBox="1"/>
          <p:nvPr/>
        </p:nvSpPr>
        <p:spPr>
          <a:xfrm>
            <a:off x="839971" y="4258339"/>
            <a:ext cx="10474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Imane a ajouté l’eau sur le jus , en général, il faut ajouter l’acide (citron) dans l’eau .</a:t>
            </a:r>
            <a:r>
              <a:rPr lang="fr-FR" sz="2000" dirty="0"/>
              <a:t> </a:t>
            </a:r>
            <a:r>
              <a:rPr lang="fr-FR" sz="2000" b="1" i="1" dirty="0">
                <a:solidFill>
                  <a:srgbClr val="FF0000"/>
                </a:solidFill>
              </a:rPr>
              <a:t>La dilution d’un acide rend la solution moins dangereuse et augmente son pH.</a:t>
            </a:r>
          </a:p>
        </p:txBody>
      </p:sp>
    </p:spTree>
    <p:extLst>
      <p:ext uri="{BB962C8B-B14F-4D97-AF65-F5344CB8AC3E}">
        <p14:creationId xmlns:p14="http://schemas.microsoft.com/office/powerpoint/2010/main" val="385743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1518F-ACA9-B29F-95C5-9374E68EA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F0E1BC9-D672-4962-0E17-E9C9DB2BD07D}"/>
              </a:ext>
            </a:extLst>
          </p:cNvPr>
          <p:cNvSpPr txBox="1"/>
          <p:nvPr/>
        </p:nvSpPr>
        <p:spPr>
          <a:xfrm>
            <a:off x="692709" y="604404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99A17DE6-FA7B-317D-F4DD-5EE88CBADC3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Passons maintenant au défi 3, page 61. 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31ED39FB-FB55-2F75-7A79-CB6063564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940D125-F8D0-8719-A783-59AA51B609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7" t="16003" r="1020" b="4522"/>
          <a:stretch>
            <a:fillRect/>
          </a:stretch>
        </p:blipFill>
        <p:spPr>
          <a:xfrm>
            <a:off x="346530" y="1573619"/>
            <a:ext cx="10825862" cy="261560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1960B0C-8641-13DF-BEED-0F7DAD80986D}"/>
              </a:ext>
            </a:extLst>
          </p:cNvPr>
          <p:cNvSpPr txBox="1"/>
          <p:nvPr/>
        </p:nvSpPr>
        <p:spPr>
          <a:xfrm>
            <a:off x="419839" y="3678620"/>
            <a:ext cx="599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53261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CE049-1609-A3C2-933C-FD9438E68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40DFBF4-F122-486B-8FF9-75DC47775F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7" t="6375" r="1974" b="2488"/>
          <a:stretch>
            <a:fillRect/>
          </a:stretch>
        </p:blipFill>
        <p:spPr>
          <a:xfrm>
            <a:off x="461374" y="1389199"/>
            <a:ext cx="10822327" cy="2991415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E5F8F144-95DF-1541-AF75-179DB9D43E59}"/>
              </a:ext>
            </a:extLst>
          </p:cNvPr>
          <p:cNvSpPr txBox="1"/>
          <p:nvPr/>
        </p:nvSpPr>
        <p:spPr>
          <a:xfrm>
            <a:off x="692709" y="604404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B87BACE-A3AB-0B0A-5E70-02C753E6271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Passons maintenant au défi 4, page 61. 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BE8ACAEB-EFE5-5F87-3B6C-364DAAA80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AD933AE-5C61-CC8C-9E53-C9C1E97790F7}"/>
              </a:ext>
            </a:extLst>
          </p:cNvPr>
          <p:cNvSpPr txBox="1"/>
          <p:nvPr/>
        </p:nvSpPr>
        <p:spPr>
          <a:xfrm>
            <a:off x="692709" y="3927339"/>
            <a:ext cx="599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11938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6" y="10321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049439" y="3526574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5280" y="2341977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0090" y="283171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720256" y="2697909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626" y="4088724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Orientations didactiques</a:t>
            </a:r>
          </a:p>
        </p:txBody>
      </p:sp>
      <p:pic>
        <p:nvPicPr>
          <p:cNvPr id="8" name="Picture 2" descr="Image générée">
            <a:extLst>
              <a:ext uri="{FF2B5EF4-FFF2-40B4-BE49-F238E27FC236}">
                <a16:creationId xmlns:a16="http://schemas.microsoft.com/office/drawing/2014/main" id="{54ED4F85-D844-0B54-F0D3-CCE622740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01717" y="81175"/>
            <a:ext cx="546818" cy="64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5DBB42D-ACED-4EC0-E1EF-C50C02686044}"/>
              </a:ext>
            </a:extLst>
          </p:cNvPr>
          <p:cNvSpPr txBox="1"/>
          <p:nvPr/>
        </p:nvSpPr>
        <p:spPr>
          <a:xfrm>
            <a:off x="1084596" y="863786"/>
            <a:ext cx="10189956" cy="5584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Avant de corriger les exercices de consolidation correspondant à chaque tâche,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rappelle la procédure de résolution</a:t>
            </a:r>
            <a:r>
              <a:rPr lang="fr-FR" sz="2000" dirty="0"/>
              <a:t> en </a:t>
            </a:r>
            <a:r>
              <a:rPr lang="fr-FR" sz="2000" b="1" dirty="0"/>
              <a:t>faisant participer les élèves</a:t>
            </a:r>
            <a:r>
              <a:rPr lang="fr-FR" sz="2000" dirty="0"/>
              <a:t>. Ces derniers complètent les </a:t>
            </a:r>
            <a:r>
              <a:rPr lang="fr-FR" sz="2000" b="1" dirty="0"/>
              <a:t>espaces en pointillés</a:t>
            </a:r>
            <a:r>
              <a:rPr lang="fr-FR" sz="2000" dirty="0"/>
              <a:t> qui s’affichent sur les diapositives.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Lors de la correction d’un exercice,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sollicite la participation active des élèves</a:t>
            </a:r>
            <a:r>
              <a:rPr lang="fr-FR" sz="2000" dirty="0"/>
              <a:t>, en en choisissant </a:t>
            </a:r>
            <a:r>
              <a:rPr lang="fr-FR" sz="2000" b="1" dirty="0"/>
              <a:t>deux ou trois au hasard</a:t>
            </a:r>
            <a:r>
              <a:rPr lang="fr-FR" sz="2000" dirty="0"/>
              <a:t> pour répondre à chaque question, tout en les invitant à </a:t>
            </a:r>
            <a:r>
              <a:rPr lang="fr-FR" sz="2000" b="1" dirty="0"/>
              <a:t>expliciter leur raisonnement</a:t>
            </a:r>
            <a:r>
              <a:rPr lang="fr-FR" sz="20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fournir un feed-back immédiat et précis</a:t>
            </a:r>
            <a:r>
              <a:rPr lang="fr-FR" sz="2000" dirty="0"/>
              <a:t> afin de </a:t>
            </a:r>
            <a:r>
              <a:rPr lang="fr-FR" sz="2000" b="1" dirty="0"/>
              <a:t>corriger les erreurs conceptuelles ou procédurales</a:t>
            </a:r>
            <a:r>
              <a:rPr lang="fr-FR" sz="2000" dirty="0"/>
              <a:t> et de </a:t>
            </a:r>
            <a:r>
              <a:rPr lang="fr-FR" sz="2000" b="1" dirty="0"/>
              <a:t>renforcer les acquis</a:t>
            </a:r>
            <a:r>
              <a:rPr lang="fr-FR" sz="20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Le tableau est utilisé pour expliciter les explications</a:t>
            </a:r>
            <a:r>
              <a:rPr lang="fr-FR" sz="2000" dirty="0"/>
              <a:t>, et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peut recourir à l’alternance linguistique</a:t>
            </a:r>
            <a:r>
              <a:rPr lang="fr-FR" sz="2000" dirty="0"/>
              <a:t> si nécessaire, afin de favoriser la compréhension de tous les élèves.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highlight>
                  <a:srgbClr val="FFFF00"/>
                </a:highlight>
              </a:rPr>
              <a:t>Si, après avoir corrigé les exercices de consolidation, il reste du temps, l’</a:t>
            </a:r>
            <a:r>
              <a:rPr lang="fr-FR" sz="2000" b="1" dirty="0" err="1">
                <a:highlight>
                  <a:srgbClr val="FFFF00"/>
                </a:highlight>
              </a:rPr>
              <a:t>enseignant·e</a:t>
            </a:r>
            <a:r>
              <a:rPr lang="fr-FR" sz="2000" b="1" dirty="0">
                <a:highlight>
                  <a:srgbClr val="FFFF00"/>
                </a:highlight>
              </a:rPr>
              <a:t> peut passer à la correction des défis.</a:t>
            </a:r>
          </a:p>
        </p:txBody>
      </p:sp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l’icône.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Observez ces deux icônes : à votre avis, quel comportement positif est attendu de vous lorsqu’on voit ces icônes ?</a:t>
            </a:r>
            <a:endParaRPr lang="fr-FR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1337"/>
          <a:stretch/>
        </p:blipFill>
        <p:spPr>
          <a:xfrm>
            <a:off x="978937" y="1133591"/>
            <a:ext cx="4696447" cy="3960000"/>
          </a:xfrm>
          <a:prstGeom prst="rect">
            <a:avLst/>
          </a:prstGeom>
          <a:ln>
            <a:solidFill>
              <a:srgbClr val="0040C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6762"/>
          <a:stretch/>
        </p:blipFill>
        <p:spPr>
          <a:xfrm>
            <a:off x="6663734" y="1133591"/>
            <a:ext cx="4732612" cy="3960000"/>
          </a:xfrm>
          <a:prstGeom prst="rect">
            <a:avLst/>
          </a:prstGeom>
          <a:ln>
            <a:solidFill>
              <a:srgbClr val="0040C0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4854949" y="1428494"/>
            <a:ext cx="579341" cy="4771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665289" y="1428494"/>
            <a:ext cx="579341" cy="4771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426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recourt à l’alternance linguistique pour expliciter le comportement attendu.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819150" y="21131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En effet, ces icones nous montre l’importance de la révision régulière pour mieux retenir et réussir, et ne pas perdre du temps en regardant le téléphone.</a:t>
            </a:r>
            <a:endParaRPr lang="fr-FR" noProof="0" dirty="0"/>
          </a:p>
        </p:txBody>
      </p:sp>
      <p:sp>
        <p:nvSpPr>
          <p:cNvPr id="2" name="ZoneTexte 1"/>
          <p:cNvSpPr txBox="1"/>
          <p:nvPr/>
        </p:nvSpPr>
        <p:spPr>
          <a:xfrm>
            <a:off x="713616" y="4909067"/>
            <a:ext cx="522708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Je révise mes leçons régulièrement à la maison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أراجع دروسي بانتظام</a:t>
            </a:r>
            <a:r>
              <a:rPr lang="fr-FR" sz="2800" b="1" dirty="0">
                <a:solidFill>
                  <a:schemeClr val="accent4"/>
                </a:solidFill>
              </a:rPr>
              <a:t> </a:t>
            </a:r>
            <a:r>
              <a:rPr lang="ar-MA" sz="2800" b="1" dirty="0">
                <a:solidFill>
                  <a:schemeClr val="accent4"/>
                </a:solidFill>
              </a:rPr>
              <a:t>في المنزل.</a:t>
            </a:r>
            <a:endParaRPr lang="fr-FR" sz="2800" b="1" dirty="0">
              <a:solidFill>
                <a:schemeClr val="accent4"/>
              </a:solidFill>
            </a:endParaRPr>
          </a:p>
        </p:txBody>
      </p:sp>
      <p:sp>
        <p:nvSpPr>
          <p:cNvPr id="8" name="ZoneTexte 1"/>
          <p:cNvSpPr txBox="1"/>
          <p:nvPr/>
        </p:nvSpPr>
        <p:spPr>
          <a:xfrm>
            <a:off x="6356041" y="4909067"/>
            <a:ext cx="53479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J’organise mon temps et je réduis l’utilisation du téléphone.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أنظّم وقتي وأقلّل من استعمال الهاتف.</a:t>
            </a:r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b="11337"/>
          <a:stretch/>
        </p:blipFill>
        <p:spPr>
          <a:xfrm>
            <a:off x="978937" y="1133591"/>
            <a:ext cx="4696447" cy="3960000"/>
          </a:xfrm>
          <a:prstGeom prst="rect">
            <a:avLst/>
          </a:prstGeom>
          <a:ln>
            <a:solidFill>
              <a:srgbClr val="0040C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b="6762"/>
          <a:stretch/>
        </p:blipFill>
        <p:spPr>
          <a:xfrm>
            <a:off x="6663734" y="1133591"/>
            <a:ext cx="4732612" cy="3960000"/>
          </a:xfrm>
          <a:prstGeom prst="rect">
            <a:avLst/>
          </a:prstGeom>
          <a:ln>
            <a:solidFill>
              <a:srgbClr val="0040C0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4854949" y="1428494"/>
            <a:ext cx="579341" cy="4771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 17"/>
          <p:cNvGrpSpPr/>
          <p:nvPr/>
        </p:nvGrpSpPr>
        <p:grpSpPr>
          <a:xfrm>
            <a:off x="4877348" y="1185671"/>
            <a:ext cx="556942" cy="630000"/>
            <a:chOff x="3986258" y="1290931"/>
            <a:chExt cx="556942" cy="6300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4251577" y="1290931"/>
              <a:ext cx="291623" cy="6300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 flipV="1">
              <a:off x="3986258" y="1495929"/>
              <a:ext cx="287718" cy="42500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10665289" y="1428494"/>
            <a:ext cx="579341" cy="4771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969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D081DD0-A3C3-D060-143D-F8C943E9077D}"/>
              </a:ext>
            </a:extLst>
          </p:cNvPr>
          <p:cNvSpPr txBox="1"/>
          <p:nvPr/>
        </p:nvSpPr>
        <p:spPr>
          <a:xfrm>
            <a:off x="871031" y="31728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Nous allons commencer par la correction des exercices correspondant à la première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  <a:endParaRPr lang="fr-FR" noProof="0" dirty="0">
              <a:solidFill>
                <a:schemeClr val="tx1"/>
              </a:solidFill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D87A9375-4965-0013-8BF2-46665457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1393189" y="3216215"/>
            <a:ext cx="940562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6" name="ZoneTexte 3">
            <a:extLst>
              <a:ext uri="{FF2B5EF4-FFF2-40B4-BE49-F238E27FC236}">
                <a16:creationId xmlns:a16="http://schemas.microsoft.com/office/drawing/2014/main" id="{F56CF034-1496-AF86-9341-4E570B2FEA7C}"/>
              </a:ext>
            </a:extLst>
          </p:cNvPr>
          <p:cNvSpPr txBox="1"/>
          <p:nvPr/>
        </p:nvSpPr>
        <p:spPr>
          <a:xfrm>
            <a:off x="2034205" y="3263643"/>
            <a:ext cx="1111300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FF0000"/>
                </a:solidFill>
              </a:rPr>
              <a:t>Identifier</a:t>
            </a:r>
            <a:r>
              <a:rPr lang="fr-FR" b="1" dirty="0"/>
              <a:t> la solution la plus acide et la solution la plus basique.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49" y="2932938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1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12698</TotalTime>
  <Words>1217</Words>
  <Application>Microsoft Office PowerPoint</Application>
  <PresentationFormat>Grand écran</PresentationFormat>
  <Paragraphs>145</Paragraphs>
  <Slides>27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27</vt:i4>
      </vt:variant>
    </vt:vector>
  </HeadingPairs>
  <TitlesOfParts>
    <vt:vector size="34" baseType="lpstr">
      <vt:lpstr>Aptos</vt:lpstr>
      <vt:lpstr>Arial</vt:lpstr>
      <vt:lpstr>Calibri</vt:lpstr>
      <vt:lpstr>Dosis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1536</cp:revision>
  <cp:lastPrinted>2024-10-05T19:15:58Z</cp:lastPrinted>
  <dcterms:created xsi:type="dcterms:W3CDTF">2024-05-28T10:13:44Z</dcterms:created>
  <dcterms:modified xsi:type="dcterms:W3CDTF">2026-01-05T16:40:48Z</dcterms:modified>
</cp:coreProperties>
</file>