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1"/>
  </p:notesMasterIdLst>
  <p:handoutMasterIdLst>
    <p:handoutMasterId r:id="rId22"/>
  </p:handoutMasterIdLst>
  <p:sldIdLst>
    <p:sldId id="2147483553" r:id="rId4"/>
    <p:sldId id="2147483485" r:id="rId5"/>
    <p:sldId id="2147483397" r:id="rId6"/>
    <p:sldId id="263" r:id="rId7"/>
    <p:sldId id="2134806567" r:id="rId8"/>
    <p:sldId id="266" r:id="rId9"/>
    <p:sldId id="267" r:id="rId10"/>
    <p:sldId id="2147483620" r:id="rId11"/>
    <p:sldId id="2147483622" r:id="rId12"/>
    <p:sldId id="2147483623" r:id="rId13"/>
    <p:sldId id="2147483624" r:id="rId14"/>
    <p:sldId id="2147483625" r:id="rId15"/>
    <p:sldId id="2147483626" r:id="rId16"/>
    <p:sldId id="2147483627" r:id="rId17"/>
    <p:sldId id="2147483628" r:id="rId18"/>
    <p:sldId id="2147483629" r:id="rId19"/>
    <p:sldId id="213480658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7"/>
            <p14:sldId id="263"/>
            <p14:sldId id="2134806567"/>
            <p14:sldId id="266"/>
            <p14:sldId id="267"/>
            <p14:sldId id="2147483620"/>
          </p14:sldIdLst>
        </p14:section>
        <p14:section name="Activité rituelle" id="{79315A69-A635-48A2-B9BA-98FE67B817D4}">
          <p14:sldIdLst>
            <p14:sldId id="2147483622"/>
            <p14:sldId id="2147483623"/>
            <p14:sldId id="2147483624"/>
            <p14:sldId id="2147483625"/>
            <p14:sldId id="2147483626"/>
            <p14:sldId id="2147483627"/>
            <p14:sldId id="2147483628"/>
            <p14:sldId id="2147483629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FF6565"/>
    <a:srgbClr val="AB20B6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>
        <p:scale>
          <a:sx n="80" d="100"/>
          <a:sy n="80" d="100"/>
        </p:scale>
        <p:origin x="276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27/02/2026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3289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85753210-9EF3-C210-CF73-03C92DA444E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0">
            <a:extLst>
              <a:ext uri="{FF2B5EF4-FFF2-40B4-BE49-F238E27FC236}">
                <a16:creationId xmlns:a16="http://schemas.microsoft.com/office/drawing/2014/main" id="{FE29743E-CAD4-530B-D4EB-BB3B42F00F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contenu 14">
            <a:extLst>
              <a:ext uri="{FF2B5EF4-FFF2-40B4-BE49-F238E27FC236}">
                <a16:creationId xmlns:a16="http://schemas.microsoft.com/office/drawing/2014/main" id="{83CE5354-5ACE-3ED6-72E0-856F99D38FC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27/02/2026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479034" y="180527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9664935" y="1995647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9768335" y="2586578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1226611" y="2701018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3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44752" y="3913959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103329" y="4693650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</a:t>
            </a:r>
            <a:r>
              <a:rPr lang="fr-FR" sz="2400" b="1" i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539496" y="3974355"/>
            <a:ext cx="535212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Correction du devoir maison n° 1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E7B09-C684-194C-B247-3B7F2A5DA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E242A9AC-905E-C1B6-E4DC-AF282203FE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9" t="2114" r="1207" b="3407"/>
          <a:stretch>
            <a:fillRect/>
          </a:stretch>
        </p:blipFill>
        <p:spPr>
          <a:xfrm>
            <a:off x="521110" y="1555750"/>
            <a:ext cx="10409158" cy="2999515"/>
          </a:xfrm>
          <a:prstGeom prst="rect">
            <a:avLst/>
          </a:prstGeom>
        </p:spPr>
      </p:pic>
      <p:pic>
        <p:nvPicPr>
          <p:cNvPr id="4" name="Image 8">
            <a:extLst>
              <a:ext uri="{FF2B5EF4-FFF2-40B4-BE49-F238E27FC236}">
                <a16:creationId xmlns:a16="http://schemas.microsoft.com/office/drawing/2014/main" id="{95661B48-4A5F-92FE-9E74-8C8352FED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54284E63-5B5B-7937-DE2F-31F32671F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40DAB348-F366-9DF5-9458-D3086879B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Passons maintenant à l’exercice 2 page 87. 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BE27CCF-03C7-A8AB-0D6A-FEB19C35122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9BD4678-F261-FE7A-B907-5D54D91039CF}"/>
              </a:ext>
            </a:extLst>
          </p:cNvPr>
          <p:cNvSpPr txBox="1"/>
          <p:nvPr/>
        </p:nvSpPr>
        <p:spPr>
          <a:xfrm>
            <a:off x="4802019" y="3100085"/>
            <a:ext cx="753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380CBEE-5510-CC5B-B67F-CA98680BE0E9}"/>
              </a:ext>
            </a:extLst>
          </p:cNvPr>
          <p:cNvSpPr txBox="1"/>
          <p:nvPr/>
        </p:nvSpPr>
        <p:spPr>
          <a:xfrm>
            <a:off x="4802019" y="3740400"/>
            <a:ext cx="753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6453DE3-A375-1821-0DFC-03F448AF2E29}"/>
              </a:ext>
            </a:extLst>
          </p:cNvPr>
          <p:cNvSpPr txBox="1"/>
          <p:nvPr/>
        </p:nvSpPr>
        <p:spPr>
          <a:xfrm>
            <a:off x="4802019" y="4099815"/>
            <a:ext cx="753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A9A291E-8D16-4C1D-D933-B4FB11898870}"/>
              </a:ext>
            </a:extLst>
          </p:cNvPr>
          <p:cNvSpPr txBox="1"/>
          <p:nvPr/>
        </p:nvSpPr>
        <p:spPr>
          <a:xfrm>
            <a:off x="5627366" y="3740400"/>
            <a:ext cx="753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6E96D73-E440-527D-B336-AD7AA3C6D90C}"/>
              </a:ext>
            </a:extLst>
          </p:cNvPr>
          <p:cNvSpPr txBox="1"/>
          <p:nvPr/>
        </p:nvSpPr>
        <p:spPr>
          <a:xfrm>
            <a:off x="5415584" y="4105052"/>
            <a:ext cx="753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0,01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1827A1D-6125-7FF3-D2A8-E5C92173F035}"/>
              </a:ext>
            </a:extLst>
          </p:cNvPr>
          <p:cNvSpPr txBox="1"/>
          <p:nvPr/>
        </p:nvSpPr>
        <p:spPr>
          <a:xfrm>
            <a:off x="6308433" y="3874220"/>
            <a:ext cx="753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130930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  <p:bldP spid="11" grpId="0"/>
      <p:bldP spid="12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233A7-4085-2161-8AA7-06540642C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47CE931-9DAA-6A14-D6BB-6E06A423CE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0" t="2528" r="843" b="1770"/>
          <a:stretch>
            <a:fillRect/>
          </a:stretch>
        </p:blipFill>
        <p:spPr>
          <a:xfrm>
            <a:off x="584258" y="1230950"/>
            <a:ext cx="8367006" cy="4396100"/>
          </a:xfrm>
          <a:prstGeom prst="rect">
            <a:avLst/>
          </a:prstGeom>
        </p:spPr>
      </p:pic>
      <p:pic>
        <p:nvPicPr>
          <p:cNvPr id="4" name="Image 8">
            <a:extLst>
              <a:ext uri="{FF2B5EF4-FFF2-40B4-BE49-F238E27FC236}">
                <a16:creationId xmlns:a16="http://schemas.microsoft.com/office/drawing/2014/main" id="{9B5B470B-39DE-96C4-FC4A-A7C8DB32A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11812AD7-2D3A-8DEC-FD39-A87A16742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157A5761-9593-71E1-6F3A-49E1CF9E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Toujours dans la page 87 , passons à l’exercice 3.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16C36C4-32E3-0C7B-B5E3-94E0680211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BCEFE334-D3A0-75C0-9C70-8F79CEE3ECDC}"/>
              </a:ext>
            </a:extLst>
          </p:cNvPr>
          <p:cNvGrpSpPr/>
          <p:nvPr/>
        </p:nvGrpSpPr>
        <p:grpSpPr>
          <a:xfrm>
            <a:off x="2035959" y="3368037"/>
            <a:ext cx="1301559" cy="783035"/>
            <a:chOff x="2035959" y="3368037"/>
            <a:chExt cx="1301559" cy="783035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A170CF08-6B5D-BB94-5D0B-BE609607D3F6}"/>
                </a:ext>
              </a:extLst>
            </p:cNvPr>
            <p:cNvSpPr txBox="1"/>
            <p:nvPr/>
          </p:nvSpPr>
          <p:spPr>
            <a:xfrm>
              <a:off x="2035959" y="3481393"/>
              <a:ext cx="753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>
                  <a:solidFill>
                    <a:srgbClr val="FF0000"/>
                  </a:solidFill>
                </a:rPr>
                <a:t>f</a:t>
              </a:r>
              <a:r>
                <a:rPr lang="fr-FR" sz="2400" b="1" i="1" baseline="-25000" dirty="0">
                  <a:solidFill>
                    <a:srgbClr val="FF0000"/>
                  </a:solidFill>
                </a:rPr>
                <a:t>1 </a:t>
              </a:r>
              <a:r>
                <a:rPr lang="fr-FR" sz="2400" i="1" baseline="-25000" dirty="0">
                  <a:solidFill>
                    <a:srgbClr val="FF0000"/>
                  </a:solidFill>
                </a:rPr>
                <a:t> </a:t>
              </a:r>
              <a:r>
                <a:rPr lang="fr-FR" sz="2400" i="1" dirty="0">
                  <a:solidFill>
                    <a:srgbClr val="FF0000"/>
                  </a:solidFill>
                </a:rPr>
                <a:t>= </a:t>
              </a:r>
              <a:endParaRPr lang="fr-FR" sz="2400" b="1" i="1" baseline="-25000" dirty="0">
                <a:solidFill>
                  <a:srgbClr val="FF0000"/>
                </a:solidFill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130C2D7E-48DC-0C80-F2E5-601A3EF15ED5}"/>
                </a:ext>
              </a:extLst>
            </p:cNvPr>
            <p:cNvGrpSpPr/>
            <p:nvPr/>
          </p:nvGrpSpPr>
          <p:grpSpPr>
            <a:xfrm>
              <a:off x="2584311" y="3368037"/>
              <a:ext cx="753207" cy="783035"/>
              <a:chOff x="2584311" y="3368037"/>
              <a:chExt cx="753207" cy="78303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5888E7-ABAD-EC23-27C1-AAB4C4D86323}"/>
                  </a:ext>
                </a:extLst>
              </p:cNvPr>
              <p:cNvSpPr txBox="1"/>
              <p:nvPr/>
            </p:nvSpPr>
            <p:spPr>
              <a:xfrm>
                <a:off x="2584311" y="3368037"/>
                <a:ext cx="753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i="1" dirty="0">
                    <a:solidFill>
                      <a:srgbClr val="FF0000"/>
                    </a:solidFill>
                  </a:rPr>
                  <a:t>n</a:t>
                </a:r>
                <a:r>
                  <a:rPr lang="fr-FR" sz="2400" b="1" i="1" baseline="-250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2E1633D-5F1E-FA34-B83D-5FB63B1D8C75}"/>
                  </a:ext>
                </a:extLst>
              </p:cNvPr>
              <p:cNvSpPr txBox="1"/>
              <p:nvPr/>
            </p:nvSpPr>
            <p:spPr>
              <a:xfrm>
                <a:off x="2584311" y="3689407"/>
                <a:ext cx="753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i="1" dirty="0">
                    <a:solidFill>
                      <a:srgbClr val="FF0000"/>
                    </a:solidFill>
                  </a:rPr>
                  <a:t>t</a:t>
                </a:r>
                <a:r>
                  <a:rPr lang="fr-FR" sz="2400" b="1" i="1" baseline="-250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  <p:cxnSp>
            <p:nvCxnSpPr>
              <p:cNvPr id="8" name="Connecteur droit 7">
                <a:extLst>
                  <a:ext uri="{FF2B5EF4-FFF2-40B4-BE49-F238E27FC236}">
                    <a16:creationId xmlns:a16="http://schemas.microsoft.com/office/drawing/2014/main" id="{E6B57F8D-0484-A8B4-4CB0-285AF121AE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41749" y="3793704"/>
                <a:ext cx="301748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8276599C-1382-2BF2-4BC9-1B2443BB5E68}"/>
              </a:ext>
            </a:extLst>
          </p:cNvPr>
          <p:cNvSpPr txBox="1"/>
          <p:nvPr/>
        </p:nvSpPr>
        <p:spPr>
          <a:xfrm>
            <a:off x="3018352" y="3528722"/>
            <a:ext cx="753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rgbClr val="FF0000"/>
                </a:solidFill>
              </a:rPr>
              <a:t>= 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3647761-F540-E43B-408E-F3568F221AF8}"/>
              </a:ext>
            </a:extLst>
          </p:cNvPr>
          <p:cNvGrpSpPr/>
          <p:nvPr/>
        </p:nvGrpSpPr>
        <p:grpSpPr>
          <a:xfrm>
            <a:off x="3281536" y="3429592"/>
            <a:ext cx="959331" cy="683906"/>
            <a:chOff x="2470892" y="3429592"/>
            <a:chExt cx="959331" cy="683906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10F874B3-F073-A36E-EBBC-BB80E5DF7D9A}"/>
                </a:ext>
              </a:extLst>
            </p:cNvPr>
            <p:cNvSpPr txBox="1"/>
            <p:nvPr/>
          </p:nvSpPr>
          <p:spPr>
            <a:xfrm>
              <a:off x="2641749" y="3429592"/>
              <a:ext cx="7532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i="1" dirty="0">
                  <a:solidFill>
                    <a:srgbClr val="FF0000"/>
                  </a:solidFill>
                </a:rPr>
                <a:t>4</a:t>
              </a:r>
              <a:endParaRPr lang="fr-FR" sz="2000" b="1" i="1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7C65E0ED-E8A9-6BF2-3851-31CB8C6281E1}"/>
                </a:ext>
              </a:extLst>
            </p:cNvPr>
            <p:cNvSpPr txBox="1"/>
            <p:nvPr/>
          </p:nvSpPr>
          <p:spPr>
            <a:xfrm>
              <a:off x="2470892" y="3744166"/>
              <a:ext cx="959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solidFill>
                    <a:srgbClr val="FF0000"/>
                  </a:solidFill>
                </a:rPr>
                <a:t>0,02s</a:t>
              </a:r>
              <a:endParaRPr lang="fr-FR" b="1" i="1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35A57AA5-5F2E-9CC3-3835-0155DE4915E8}"/>
                </a:ext>
              </a:extLst>
            </p:cNvPr>
            <p:cNvCxnSpPr>
              <a:cxnSpLocks/>
            </p:cNvCxnSpPr>
            <p:nvPr/>
          </p:nvCxnSpPr>
          <p:spPr>
            <a:xfrm>
              <a:off x="2641749" y="3793704"/>
              <a:ext cx="30174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9BAB784A-6E1B-7A6B-9CE5-86AF0DE002E8}"/>
              </a:ext>
            </a:extLst>
          </p:cNvPr>
          <p:cNvSpPr txBox="1"/>
          <p:nvPr/>
        </p:nvSpPr>
        <p:spPr>
          <a:xfrm>
            <a:off x="4291028" y="3542948"/>
            <a:ext cx="1474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200 Hz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BF7F082-60F4-9EED-C58E-4FA873BDB460}"/>
              </a:ext>
            </a:extLst>
          </p:cNvPr>
          <p:cNvSpPr txBox="1"/>
          <p:nvPr/>
        </p:nvSpPr>
        <p:spPr>
          <a:xfrm>
            <a:off x="3889732" y="3528722"/>
            <a:ext cx="351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rgbClr val="FF0000"/>
                </a:solidFill>
              </a:rPr>
              <a:t>= 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4E7A6DD4-65AB-1EA3-C4DD-4DEB6836D816}"/>
              </a:ext>
            </a:extLst>
          </p:cNvPr>
          <p:cNvGrpSpPr/>
          <p:nvPr/>
        </p:nvGrpSpPr>
        <p:grpSpPr>
          <a:xfrm>
            <a:off x="2035959" y="3877031"/>
            <a:ext cx="1301559" cy="783035"/>
            <a:chOff x="2035959" y="3877031"/>
            <a:chExt cx="1301559" cy="783035"/>
          </a:xfrm>
        </p:grpSpPr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8EF87896-715F-2BCB-2570-16AC5612284D}"/>
                </a:ext>
              </a:extLst>
            </p:cNvPr>
            <p:cNvSpPr txBox="1"/>
            <p:nvPr/>
          </p:nvSpPr>
          <p:spPr>
            <a:xfrm>
              <a:off x="2035959" y="3990387"/>
              <a:ext cx="7532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>
                  <a:solidFill>
                    <a:srgbClr val="FF0000"/>
                  </a:solidFill>
                </a:rPr>
                <a:t>f</a:t>
              </a:r>
              <a:r>
                <a:rPr lang="fr-FR" sz="2400" b="1" i="1" baseline="-25000" dirty="0">
                  <a:solidFill>
                    <a:srgbClr val="FF0000"/>
                  </a:solidFill>
                </a:rPr>
                <a:t>2 </a:t>
              </a:r>
              <a:r>
                <a:rPr lang="fr-FR" sz="2400" i="1" baseline="-25000" dirty="0">
                  <a:solidFill>
                    <a:srgbClr val="FF0000"/>
                  </a:solidFill>
                </a:rPr>
                <a:t> </a:t>
              </a:r>
              <a:r>
                <a:rPr lang="fr-FR" sz="2400" i="1" dirty="0">
                  <a:solidFill>
                    <a:srgbClr val="FF0000"/>
                  </a:solidFill>
                </a:rPr>
                <a:t>= </a:t>
              </a:r>
              <a:endParaRPr lang="fr-FR" sz="2400" b="1" i="1" baseline="-25000" dirty="0">
                <a:solidFill>
                  <a:srgbClr val="FF0000"/>
                </a:solidFill>
              </a:endParaRPr>
            </a:p>
          </p:txBody>
        </p: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97903EF2-09C1-549D-08AD-DC9B06D0E824}"/>
                </a:ext>
              </a:extLst>
            </p:cNvPr>
            <p:cNvGrpSpPr/>
            <p:nvPr/>
          </p:nvGrpSpPr>
          <p:grpSpPr>
            <a:xfrm>
              <a:off x="2584311" y="3877031"/>
              <a:ext cx="753207" cy="783035"/>
              <a:chOff x="2584311" y="3368037"/>
              <a:chExt cx="753207" cy="783035"/>
            </a:xfrm>
          </p:grpSpPr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E371643-30A7-F8EB-48A4-1A7AFAFA7F32}"/>
                  </a:ext>
                </a:extLst>
              </p:cNvPr>
              <p:cNvSpPr txBox="1"/>
              <p:nvPr/>
            </p:nvSpPr>
            <p:spPr>
              <a:xfrm>
                <a:off x="2584311" y="3368037"/>
                <a:ext cx="753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i="1" dirty="0">
                    <a:solidFill>
                      <a:srgbClr val="FF0000"/>
                    </a:solidFill>
                  </a:rPr>
                  <a:t>n</a:t>
                </a:r>
                <a:r>
                  <a:rPr lang="fr-FR" sz="2400" b="1" i="1" baseline="-25000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BFE299BA-BA39-8DF9-E429-C52D305031B5}"/>
                  </a:ext>
                </a:extLst>
              </p:cNvPr>
              <p:cNvSpPr txBox="1"/>
              <p:nvPr/>
            </p:nvSpPr>
            <p:spPr>
              <a:xfrm>
                <a:off x="2584311" y="3689407"/>
                <a:ext cx="7532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i="1" dirty="0">
                    <a:solidFill>
                      <a:srgbClr val="FF0000"/>
                    </a:solidFill>
                  </a:rPr>
                  <a:t>t</a:t>
                </a:r>
                <a:r>
                  <a:rPr lang="fr-FR" sz="2400" b="1" i="1" baseline="-25000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E39C236D-6846-F909-C008-C362F66823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41749" y="3793704"/>
                <a:ext cx="301748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94EDFEB6-CCA0-425D-D24A-60F3C76AA83B}"/>
              </a:ext>
            </a:extLst>
          </p:cNvPr>
          <p:cNvGrpSpPr/>
          <p:nvPr/>
        </p:nvGrpSpPr>
        <p:grpSpPr>
          <a:xfrm>
            <a:off x="3281536" y="3938586"/>
            <a:ext cx="959331" cy="683906"/>
            <a:chOff x="2470892" y="3429592"/>
            <a:chExt cx="959331" cy="683906"/>
          </a:xfrm>
        </p:grpSpPr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BF316A9C-429C-F06E-4DB3-7D949F0683F1}"/>
                </a:ext>
              </a:extLst>
            </p:cNvPr>
            <p:cNvSpPr txBox="1"/>
            <p:nvPr/>
          </p:nvSpPr>
          <p:spPr>
            <a:xfrm>
              <a:off x="2641749" y="3429592"/>
              <a:ext cx="7532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i="1" dirty="0">
                  <a:solidFill>
                    <a:srgbClr val="FF0000"/>
                  </a:solidFill>
                </a:rPr>
                <a:t>9</a:t>
              </a:r>
              <a:endParaRPr lang="fr-FR" sz="2000" b="1" i="1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812E33D1-CBA9-76B2-ADF3-C73CEDE09632}"/>
                </a:ext>
              </a:extLst>
            </p:cNvPr>
            <p:cNvSpPr txBox="1"/>
            <p:nvPr/>
          </p:nvSpPr>
          <p:spPr>
            <a:xfrm>
              <a:off x="2470892" y="3744166"/>
              <a:ext cx="959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solidFill>
                    <a:srgbClr val="FF0000"/>
                  </a:solidFill>
                </a:rPr>
                <a:t>0,02s</a:t>
              </a:r>
              <a:endParaRPr lang="fr-FR" b="1" i="1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AEEABC01-732F-F8DE-EA0F-52AAD27F0862}"/>
                </a:ext>
              </a:extLst>
            </p:cNvPr>
            <p:cNvCxnSpPr>
              <a:cxnSpLocks/>
            </p:cNvCxnSpPr>
            <p:nvPr/>
          </p:nvCxnSpPr>
          <p:spPr>
            <a:xfrm>
              <a:off x="2641749" y="3793704"/>
              <a:ext cx="30174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ZoneTexte 43">
            <a:extLst>
              <a:ext uri="{FF2B5EF4-FFF2-40B4-BE49-F238E27FC236}">
                <a16:creationId xmlns:a16="http://schemas.microsoft.com/office/drawing/2014/main" id="{7CBEE852-A09C-B1AC-DB06-46E153769104}"/>
              </a:ext>
            </a:extLst>
          </p:cNvPr>
          <p:cNvSpPr txBox="1"/>
          <p:nvPr/>
        </p:nvSpPr>
        <p:spPr>
          <a:xfrm>
            <a:off x="4291028" y="4051942"/>
            <a:ext cx="1474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450 Hz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729ADBDC-C680-A251-B54F-57491E2CA789}"/>
              </a:ext>
            </a:extLst>
          </p:cNvPr>
          <p:cNvSpPr txBox="1"/>
          <p:nvPr/>
        </p:nvSpPr>
        <p:spPr>
          <a:xfrm>
            <a:off x="3889732" y="4037716"/>
            <a:ext cx="351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rgbClr val="FF0000"/>
                </a:solidFill>
              </a:rPr>
              <a:t>= 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810F1F66-D320-0938-F2CC-05BC5FA97153}"/>
              </a:ext>
            </a:extLst>
          </p:cNvPr>
          <p:cNvSpPr txBox="1"/>
          <p:nvPr/>
        </p:nvSpPr>
        <p:spPr>
          <a:xfrm>
            <a:off x="2715370" y="4843690"/>
            <a:ext cx="1474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50" name="Flèche : droite 49">
            <a:extLst>
              <a:ext uri="{FF2B5EF4-FFF2-40B4-BE49-F238E27FC236}">
                <a16:creationId xmlns:a16="http://schemas.microsoft.com/office/drawing/2014/main" id="{97CC322B-F9CF-CB4E-777F-019AE5916BFC}"/>
              </a:ext>
            </a:extLst>
          </p:cNvPr>
          <p:cNvSpPr/>
          <p:nvPr/>
        </p:nvSpPr>
        <p:spPr>
          <a:xfrm>
            <a:off x="5373189" y="3920239"/>
            <a:ext cx="722811" cy="278162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928E3538-30A2-ED43-17E1-F2742C7C08C5}"/>
              </a:ext>
            </a:extLst>
          </p:cNvPr>
          <p:cNvSpPr txBox="1"/>
          <p:nvPr/>
        </p:nvSpPr>
        <p:spPr>
          <a:xfrm>
            <a:off x="6426928" y="3627851"/>
            <a:ext cx="1474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>
                <a:solidFill>
                  <a:srgbClr val="FF0000"/>
                </a:solidFill>
              </a:rPr>
              <a:t>f</a:t>
            </a:r>
            <a:r>
              <a:rPr lang="fr-FR" sz="3200" b="1" i="1" baseline="-25000" dirty="0">
                <a:solidFill>
                  <a:srgbClr val="FF0000"/>
                </a:solidFill>
              </a:rPr>
              <a:t>1  </a:t>
            </a:r>
            <a:r>
              <a:rPr lang="fr-FR" sz="3200" b="1" i="1" dirty="0">
                <a:solidFill>
                  <a:srgbClr val="FF0000"/>
                </a:solidFill>
              </a:rPr>
              <a:t>&lt;  f</a:t>
            </a:r>
            <a:r>
              <a:rPr lang="fr-FR" sz="3200" b="1" i="1" baseline="-25000" dirty="0">
                <a:solidFill>
                  <a:srgbClr val="FF0000"/>
                </a:solidFill>
              </a:rPr>
              <a:t>2</a:t>
            </a:r>
            <a:r>
              <a:rPr lang="fr-FR" sz="3200" b="1" i="1" dirty="0">
                <a:solidFill>
                  <a:srgbClr val="FF0000"/>
                </a:solidFill>
              </a:rPr>
              <a:t> 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4CA0DFD4-948A-E157-FA71-1A2E0E7227C3}"/>
              </a:ext>
            </a:extLst>
          </p:cNvPr>
          <p:cNvSpPr txBox="1"/>
          <p:nvPr/>
        </p:nvSpPr>
        <p:spPr>
          <a:xfrm>
            <a:off x="2985995" y="4041786"/>
            <a:ext cx="753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rgbClr val="FF0000"/>
                </a:solidFill>
              </a:rPr>
              <a:t>= </a:t>
            </a:r>
            <a:endParaRPr lang="fr-FR" sz="2400" b="1" i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09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0" grpId="0"/>
      <p:bldP spid="33" grpId="0"/>
      <p:bldP spid="44" grpId="0"/>
      <p:bldP spid="46" grpId="0"/>
      <p:bldP spid="48" grpId="0"/>
      <p:bldP spid="50" grpId="0" animBg="1"/>
      <p:bldP spid="51" grpId="0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E62F5-5F2C-2ECA-FC60-CAA69C64D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Police, affichage&#10;&#10;Le contenu généré par l’IA peut être incorrect.">
            <a:extLst>
              <a:ext uri="{FF2B5EF4-FFF2-40B4-BE49-F238E27FC236}">
                <a16:creationId xmlns:a16="http://schemas.microsoft.com/office/drawing/2014/main" id="{7AD34F65-6780-AF82-A268-872D7C0C44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54" t="3936" r="1645" b="2725"/>
          <a:stretch>
            <a:fillRect/>
          </a:stretch>
        </p:blipFill>
        <p:spPr>
          <a:xfrm>
            <a:off x="589548" y="1152069"/>
            <a:ext cx="7988968" cy="3883613"/>
          </a:xfrm>
          <a:prstGeom prst="rect">
            <a:avLst/>
          </a:prstGeom>
        </p:spPr>
      </p:pic>
      <p:pic>
        <p:nvPicPr>
          <p:cNvPr id="4" name="Image 8">
            <a:extLst>
              <a:ext uri="{FF2B5EF4-FFF2-40B4-BE49-F238E27FC236}">
                <a16:creationId xmlns:a16="http://schemas.microsoft.com/office/drawing/2014/main" id="{F2FEC039-EFDB-9C12-93FC-1B39A1BC2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E793E173-B9C3-5B1B-4661-63CDBEF5D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DEA6E641-6343-3893-6BE0-B385D995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Toujours dans la page 87 , passons maintenant  à l’exercice 4.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28280D8-B79E-B322-F1E1-7BF88117AA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911CF9E-26CE-81D4-3CD9-50942EDA8E8D}"/>
              </a:ext>
            </a:extLst>
          </p:cNvPr>
          <p:cNvSpPr txBox="1"/>
          <p:nvPr/>
        </p:nvSpPr>
        <p:spPr>
          <a:xfrm>
            <a:off x="1334470" y="2893820"/>
            <a:ext cx="6257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Le nombre de divisions pour le son (a) est : 2  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DDE894E7-9DE5-8F58-A4DA-8424798DB179}"/>
              </a:ext>
            </a:extLst>
          </p:cNvPr>
          <p:cNvSpPr txBox="1"/>
          <p:nvPr/>
        </p:nvSpPr>
        <p:spPr>
          <a:xfrm>
            <a:off x="2631150" y="3829680"/>
            <a:ext cx="1474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D38D4F3-E1E9-866E-3414-A303F873ED0F}"/>
              </a:ext>
            </a:extLst>
          </p:cNvPr>
          <p:cNvSpPr txBox="1"/>
          <p:nvPr/>
        </p:nvSpPr>
        <p:spPr>
          <a:xfrm>
            <a:off x="1334470" y="3163961"/>
            <a:ext cx="6257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Le nombre de divisions pour le son (b) est : 1  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57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344D7-CAC2-F81B-678A-EE3B8ED7C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239839B3-F689-C46E-D1DA-F4EB1FB201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8" t="2471" r="1768" b="2589"/>
          <a:stretch>
            <a:fillRect/>
          </a:stretch>
        </p:blipFill>
        <p:spPr>
          <a:xfrm>
            <a:off x="565483" y="1431758"/>
            <a:ext cx="9324475" cy="3970421"/>
          </a:xfrm>
          <a:prstGeom prst="rect">
            <a:avLst/>
          </a:prstGeom>
        </p:spPr>
      </p:pic>
      <p:pic>
        <p:nvPicPr>
          <p:cNvPr id="4" name="Image 8">
            <a:extLst>
              <a:ext uri="{FF2B5EF4-FFF2-40B4-BE49-F238E27FC236}">
                <a16:creationId xmlns:a16="http://schemas.microsoft.com/office/drawing/2014/main" id="{0467E74D-153E-25A0-EFA2-A0AF2EEC9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E221F536-7F5D-6CE9-CF15-E84279DE3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BBDFE3F-540E-6600-C3E7-D281A4E7B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 passons à l’exercice 5 page 88.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9E7A8C3-4EA1-2E48-7965-E3F520ECF6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A02DE15E-022D-DD0D-CB23-7984ADC377A3}"/>
              </a:ext>
            </a:extLst>
          </p:cNvPr>
          <p:cNvSpPr txBox="1"/>
          <p:nvPr/>
        </p:nvSpPr>
        <p:spPr>
          <a:xfrm>
            <a:off x="994150" y="3265041"/>
            <a:ext cx="545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X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0253F2-3DD8-F76C-9257-A0203A42CE06}"/>
              </a:ext>
            </a:extLst>
          </p:cNvPr>
          <p:cNvSpPr txBox="1"/>
          <p:nvPr/>
        </p:nvSpPr>
        <p:spPr>
          <a:xfrm>
            <a:off x="1267096" y="4602624"/>
            <a:ext cx="8622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La nature de ce milieu est translucide car le chat est faiblement visible.  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67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570BA-DCF6-3991-8459-86C82549B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>
            <a:extLst>
              <a:ext uri="{FF2B5EF4-FFF2-40B4-BE49-F238E27FC236}">
                <a16:creationId xmlns:a16="http://schemas.microsoft.com/office/drawing/2014/main" id="{7A5EFB95-E181-9799-B4C2-F0C1679DE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002418EC-3DC5-01F8-60C9-13E656354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3EABA95-4341-2BD8-09CC-D10929703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, passons à l’exercice 6 page 88.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5036F1D-C510-4F99-4AB3-46B0842851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7" name="Image 6" descr="Une image contenant texte, capture d’écran, Police, Page web&#10;&#10;Le contenu généré par l’IA peut être incorrect.">
            <a:extLst>
              <a:ext uri="{FF2B5EF4-FFF2-40B4-BE49-F238E27FC236}">
                <a16:creationId xmlns:a16="http://schemas.microsoft.com/office/drawing/2014/main" id="{C868BC66-5FF8-7B61-22E0-711CD076A7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36" t="2222" r="1757" b="2646"/>
          <a:stretch>
            <a:fillRect/>
          </a:stretch>
        </p:blipFill>
        <p:spPr>
          <a:xfrm>
            <a:off x="397042" y="1151439"/>
            <a:ext cx="8867274" cy="4346703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EDB2056A-9D0E-7D31-B881-C548B2F2EBAF}"/>
              </a:ext>
            </a:extLst>
          </p:cNvPr>
          <p:cNvGrpSpPr/>
          <p:nvPr/>
        </p:nvGrpSpPr>
        <p:grpSpPr>
          <a:xfrm>
            <a:off x="1636295" y="3516115"/>
            <a:ext cx="1419726" cy="584775"/>
            <a:chOff x="1636295" y="3516115"/>
            <a:chExt cx="1419726" cy="584775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F0F47428-72F7-F6E4-DAE5-8B4CE3DF1D3C}"/>
                </a:ext>
              </a:extLst>
            </p:cNvPr>
            <p:cNvCxnSpPr/>
            <p:nvPr/>
          </p:nvCxnSpPr>
          <p:spPr>
            <a:xfrm>
              <a:off x="1636295" y="3753853"/>
              <a:ext cx="1419726" cy="108284"/>
            </a:xfrm>
            <a:prstGeom prst="line">
              <a:avLst/>
            </a:prstGeom>
            <a:ln w="3810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BA424DD-5D68-0E56-257E-FE9602112AAB}"/>
                </a:ext>
              </a:extLst>
            </p:cNvPr>
            <p:cNvSpPr txBox="1"/>
            <p:nvPr/>
          </p:nvSpPr>
          <p:spPr>
            <a:xfrm rot="718547">
              <a:off x="1776412" y="3516115"/>
              <a:ext cx="9010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i="1" dirty="0">
                  <a:solidFill>
                    <a:srgbClr val="FFC000"/>
                  </a:solidFill>
                </a:rPr>
                <a:t>&gt;</a:t>
              </a:r>
              <a:endParaRPr lang="fr-FR" sz="3200" b="1" i="1" baseline="-25000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2CDC496-BA6C-A404-0444-7E8E7378D038}"/>
              </a:ext>
            </a:extLst>
          </p:cNvPr>
          <p:cNvGrpSpPr/>
          <p:nvPr/>
        </p:nvGrpSpPr>
        <p:grpSpPr>
          <a:xfrm>
            <a:off x="5540386" y="3377464"/>
            <a:ext cx="2997589" cy="694659"/>
            <a:chOff x="1636295" y="3504870"/>
            <a:chExt cx="2997589" cy="694659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C6D5C85-E38B-13F4-0DEA-003BE0D24E31}"/>
                </a:ext>
              </a:extLst>
            </p:cNvPr>
            <p:cNvCxnSpPr>
              <a:cxnSpLocks/>
            </p:cNvCxnSpPr>
            <p:nvPr/>
          </p:nvCxnSpPr>
          <p:spPr>
            <a:xfrm>
              <a:off x="1636295" y="3753853"/>
              <a:ext cx="2585847" cy="127406"/>
            </a:xfrm>
            <a:prstGeom prst="line">
              <a:avLst/>
            </a:prstGeom>
            <a:ln w="3810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02D838B-A137-1A25-3D5F-63380A2CEAFB}"/>
                </a:ext>
              </a:extLst>
            </p:cNvPr>
            <p:cNvSpPr txBox="1"/>
            <p:nvPr/>
          </p:nvSpPr>
          <p:spPr>
            <a:xfrm rot="419580">
              <a:off x="1868544" y="3504870"/>
              <a:ext cx="9010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i="1" dirty="0">
                  <a:solidFill>
                    <a:srgbClr val="FFC000"/>
                  </a:solidFill>
                </a:rPr>
                <a:t>&gt;</a:t>
              </a:r>
              <a:endParaRPr lang="fr-FR" sz="3200" b="1" i="1" baseline="-25000" dirty="0">
                <a:solidFill>
                  <a:srgbClr val="FFC000"/>
                </a:solidFill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68C72BE4-C41C-EBB4-07D3-E09C6DDC0650}"/>
                </a:ext>
              </a:extLst>
            </p:cNvPr>
            <p:cNvSpPr txBox="1"/>
            <p:nvPr/>
          </p:nvSpPr>
          <p:spPr>
            <a:xfrm rot="718547">
              <a:off x="2678418" y="3550258"/>
              <a:ext cx="9010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i="1" dirty="0">
                  <a:solidFill>
                    <a:srgbClr val="FFC000"/>
                  </a:solidFill>
                </a:rPr>
                <a:t>&gt;</a:t>
              </a:r>
              <a:endParaRPr lang="fr-FR" sz="3200" b="1" i="1" baseline="-25000" dirty="0">
                <a:solidFill>
                  <a:srgbClr val="FFC000"/>
                </a:solidFill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10FE14F-E115-DCF6-72ED-1C18292BF930}"/>
                </a:ext>
              </a:extLst>
            </p:cNvPr>
            <p:cNvSpPr txBox="1"/>
            <p:nvPr/>
          </p:nvSpPr>
          <p:spPr>
            <a:xfrm rot="718547">
              <a:off x="3732874" y="3614754"/>
              <a:ext cx="9010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b="1" i="1" dirty="0">
                  <a:solidFill>
                    <a:srgbClr val="FFC000"/>
                  </a:solidFill>
                </a:rPr>
                <a:t>&gt;</a:t>
              </a:r>
              <a:endParaRPr lang="fr-FR" sz="3200" b="1" i="1" baseline="-25000" dirty="0">
                <a:solidFill>
                  <a:srgbClr val="FFC000"/>
                </a:solidFill>
              </a:endParaRP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12020152-12AA-BD64-287F-28AC9D39152C}"/>
              </a:ext>
            </a:extLst>
          </p:cNvPr>
          <p:cNvSpPr txBox="1"/>
          <p:nvPr/>
        </p:nvSpPr>
        <p:spPr>
          <a:xfrm>
            <a:off x="856059" y="4982736"/>
            <a:ext cx="673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L’œil peut voir la lumière provenant de la lampe dans le cas A</a:t>
            </a:r>
            <a:endParaRPr lang="fr-FR" sz="2000" b="1" i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35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1052E-8D6F-A2AF-C9A7-151D9222A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EF02F2B0-F575-976F-4269-D538C75334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6" t="3087" r="2100" b="2424"/>
          <a:stretch>
            <a:fillRect/>
          </a:stretch>
        </p:blipFill>
        <p:spPr>
          <a:xfrm>
            <a:off x="856059" y="1349579"/>
            <a:ext cx="10277091" cy="3102100"/>
          </a:xfrm>
          <a:prstGeom prst="rect">
            <a:avLst/>
          </a:prstGeom>
        </p:spPr>
      </p:pic>
      <p:pic>
        <p:nvPicPr>
          <p:cNvPr id="4" name="Image 8">
            <a:extLst>
              <a:ext uri="{FF2B5EF4-FFF2-40B4-BE49-F238E27FC236}">
                <a16:creationId xmlns:a16="http://schemas.microsoft.com/office/drawing/2014/main" id="{F543696D-582A-A636-A7FB-D712B78BB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437C15F0-094A-AB98-0AA7-09B09C947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15EB8AAB-119F-C0E5-6BC9-9DAEAF7F5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passons à l’exercice 7 page 88.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BACE860-5FDF-6FF0-7500-4BCE8D85531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B3E91065-0721-037D-D3B2-27DB425A79AF}"/>
              </a:ext>
            </a:extLst>
          </p:cNvPr>
          <p:cNvGrpSpPr/>
          <p:nvPr/>
        </p:nvGrpSpPr>
        <p:grpSpPr>
          <a:xfrm>
            <a:off x="5994604" y="2143179"/>
            <a:ext cx="3122100" cy="416551"/>
            <a:chOff x="1534899" y="3298434"/>
            <a:chExt cx="3122100" cy="416551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DAE5217E-C02D-9BEB-EB2D-72C250CB53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34899" y="3298434"/>
              <a:ext cx="3122100" cy="318423"/>
            </a:xfrm>
            <a:prstGeom prst="line">
              <a:avLst/>
            </a:prstGeom>
            <a:ln w="28575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5C36BA4-524A-C192-C1E1-08C54FBFC6A8}"/>
                </a:ext>
              </a:extLst>
            </p:cNvPr>
            <p:cNvSpPr txBox="1"/>
            <p:nvPr/>
          </p:nvSpPr>
          <p:spPr>
            <a:xfrm rot="21134808">
              <a:off x="1743854" y="3376431"/>
              <a:ext cx="901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i="1" dirty="0">
                  <a:solidFill>
                    <a:srgbClr val="FFC000"/>
                  </a:solidFill>
                </a:rPr>
                <a:t>&gt;</a:t>
              </a:r>
              <a:endParaRPr lang="fr-FR" sz="1600" i="1" baseline="-25000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216093BD-3114-B4D9-9FD1-E2821BB94C30}"/>
              </a:ext>
            </a:extLst>
          </p:cNvPr>
          <p:cNvGrpSpPr/>
          <p:nvPr/>
        </p:nvGrpSpPr>
        <p:grpSpPr>
          <a:xfrm rot="526941">
            <a:off x="6031765" y="2611092"/>
            <a:ext cx="3089247" cy="338554"/>
            <a:chOff x="1519609" y="3400010"/>
            <a:chExt cx="3089247" cy="338554"/>
          </a:xfrm>
        </p:grpSpPr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FF776FB1-F43C-ED21-29A4-F951E0B4A41D}"/>
                </a:ext>
              </a:extLst>
            </p:cNvPr>
            <p:cNvCxnSpPr>
              <a:cxnSpLocks/>
              <a:endCxn id="27" idx="4"/>
            </p:cNvCxnSpPr>
            <p:nvPr/>
          </p:nvCxnSpPr>
          <p:spPr>
            <a:xfrm rot="21073059">
              <a:off x="1519609" y="3464510"/>
              <a:ext cx="3089247" cy="36919"/>
            </a:xfrm>
            <a:prstGeom prst="line">
              <a:avLst/>
            </a:prstGeom>
            <a:ln w="19050">
              <a:solidFill>
                <a:srgbClr val="FFC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39AB4630-8F9A-A6E1-EE93-1D240D40CE91}"/>
                </a:ext>
              </a:extLst>
            </p:cNvPr>
            <p:cNvSpPr txBox="1"/>
            <p:nvPr/>
          </p:nvSpPr>
          <p:spPr>
            <a:xfrm rot="21134808">
              <a:off x="2060334" y="3400010"/>
              <a:ext cx="901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i="1" dirty="0">
                  <a:solidFill>
                    <a:srgbClr val="FFC000"/>
                  </a:solidFill>
                </a:rPr>
                <a:t>&gt;</a:t>
              </a:r>
              <a:endParaRPr lang="fr-FR" sz="1600" i="1" baseline="-25000" dirty="0">
                <a:solidFill>
                  <a:srgbClr val="FFC000"/>
                </a:solidFill>
              </a:endParaRPr>
            </a:p>
          </p:txBody>
        </p:sp>
      </p:grpSp>
      <p:sp>
        <p:nvSpPr>
          <p:cNvPr id="27" name="Ellipse 26">
            <a:extLst>
              <a:ext uri="{FF2B5EF4-FFF2-40B4-BE49-F238E27FC236}">
                <a16:creationId xmlns:a16="http://schemas.microsoft.com/office/drawing/2014/main" id="{1C4BE04C-F00B-F116-D5EB-90D5F878AEE2}"/>
              </a:ext>
            </a:extLst>
          </p:cNvPr>
          <p:cNvSpPr/>
          <p:nvPr/>
        </p:nvSpPr>
        <p:spPr>
          <a:xfrm rot="21232647">
            <a:off x="8936975" y="2143179"/>
            <a:ext cx="383544" cy="56960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09F6ED1-8891-F8E5-232F-68EB45BA0545}"/>
              </a:ext>
            </a:extLst>
          </p:cNvPr>
          <p:cNvSpPr/>
          <p:nvPr/>
        </p:nvSpPr>
        <p:spPr>
          <a:xfrm>
            <a:off x="7867651" y="2147489"/>
            <a:ext cx="1350492" cy="573192"/>
          </a:xfrm>
          <a:custGeom>
            <a:avLst/>
            <a:gdLst>
              <a:gd name="csX0" fmla="*/ 0 w 1343025"/>
              <a:gd name="csY0" fmla="*/ 0 h 425155"/>
              <a:gd name="csX1" fmla="*/ 1343025 w 1343025"/>
              <a:gd name="csY1" fmla="*/ 0 h 425155"/>
              <a:gd name="csX2" fmla="*/ 1343025 w 1343025"/>
              <a:gd name="csY2" fmla="*/ 425155 h 425155"/>
              <a:gd name="csX3" fmla="*/ 0 w 1343025"/>
              <a:gd name="csY3" fmla="*/ 425155 h 425155"/>
              <a:gd name="csX4" fmla="*/ 0 w 1343025"/>
              <a:gd name="csY4" fmla="*/ 0 h 425155"/>
              <a:gd name="csX0" fmla="*/ 0 w 1343025"/>
              <a:gd name="csY0" fmla="*/ 142875 h 568030"/>
              <a:gd name="csX1" fmla="*/ 1228725 w 1343025"/>
              <a:gd name="csY1" fmla="*/ 0 h 568030"/>
              <a:gd name="csX2" fmla="*/ 1343025 w 1343025"/>
              <a:gd name="csY2" fmla="*/ 568030 h 568030"/>
              <a:gd name="csX3" fmla="*/ 0 w 1343025"/>
              <a:gd name="csY3" fmla="*/ 568030 h 568030"/>
              <a:gd name="csX4" fmla="*/ 0 w 1343025"/>
              <a:gd name="csY4" fmla="*/ 142875 h 568030"/>
              <a:gd name="csX0" fmla="*/ 0 w 1233487"/>
              <a:gd name="csY0" fmla="*/ 142875 h 568030"/>
              <a:gd name="csX1" fmla="*/ 1228725 w 1233487"/>
              <a:gd name="csY1" fmla="*/ 0 h 568030"/>
              <a:gd name="csX2" fmla="*/ 1233487 w 1233487"/>
              <a:gd name="csY2" fmla="*/ 553743 h 568030"/>
              <a:gd name="csX3" fmla="*/ 0 w 1233487"/>
              <a:gd name="csY3" fmla="*/ 568030 h 568030"/>
              <a:gd name="csX4" fmla="*/ 0 w 1233487"/>
              <a:gd name="csY4" fmla="*/ 142875 h 568030"/>
              <a:gd name="csX0" fmla="*/ 0 w 1276349"/>
              <a:gd name="csY0" fmla="*/ 142875 h 577556"/>
              <a:gd name="csX1" fmla="*/ 1228725 w 1276349"/>
              <a:gd name="csY1" fmla="*/ 0 h 577556"/>
              <a:gd name="csX2" fmla="*/ 1276349 w 1276349"/>
              <a:gd name="csY2" fmla="*/ 577556 h 577556"/>
              <a:gd name="csX3" fmla="*/ 0 w 1276349"/>
              <a:gd name="csY3" fmla="*/ 568030 h 577556"/>
              <a:gd name="csX4" fmla="*/ 0 w 1276349"/>
              <a:gd name="csY4" fmla="*/ 142875 h 577556"/>
              <a:gd name="csX0" fmla="*/ 0 w 1276349"/>
              <a:gd name="csY0" fmla="*/ 161925 h 577556"/>
              <a:gd name="csX1" fmla="*/ 1228725 w 1276349"/>
              <a:gd name="csY1" fmla="*/ 0 h 577556"/>
              <a:gd name="csX2" fmla="*/ 1276349 w 1276349"/>
              <a:gd name="csY2" fmla="*/ 577556 h 577556"/>
              <a:gd name="csX3" fmla="*/ 0 w 1276349"/>
              <a:gd name="csY3" fmla="*/ 568030 h 577556"/>
              <a:gd name="csX4" fmla="*/ 0 w 1276349"/>
              <a:gd name="csY4" fmla="*/ 161925 h 577556"/>
              <a:gd name="csX0" fmla="*/ 0 w 1276349"/>
              <a:gd name="csY0" fmla="*/ 157162 h 572793"/>
              <a:gd name="csX1" fmla="*/ 1271588 w 1276349"/>
              <a:gd name="csY1" fmla="*/ 0 h 572793"/>
              <a:gd name="csX2" fmla="*/ 1276349 w 1276349"/>
              <a:gd name="csY2" fmla="*/ 572793 h 572793"/>
              <a:gd name="csX3" fmla="*/ 0 w 1276349"/>
              <a:gd name="csY3" fmla="*/ 563267 h 572793"/>
              <a:gd name="csX4" fmla="*/ 0 w 1276349"/>
              <a:gd name="csY4" fmla="*/ 157162 h 572793"/>
              <a:gd name="csX0" fmla="*/ 0 w 1367949"/>
              <a:gd name="csY0" fmla="*/ 157162 h 572793"/>
              <a:gd name="csX1" fmla="*/ 1271588 w 1367949"/>
              <a:gd name="csY1" fmla="*/ 0 h 572793"/>
              <a:gd name="csX2" fmla="*/ 1266825 w 1367949"/>
              <a:gd name="csY2" fmla="*/ 266700 h 572793"/>
              <a:gd name="csX3" fmla="*/ 1276349 w 1367949"/>
              <a:gd name="csY3" fmla="*/ 572793 h 572793"/>
              <a:gd name="csX4" fmla="*/ 0 w 1367949"/>
              <a:gd name="csY4" fmla="*/ 563267 h 572793"/>
              <a:gd name="csX5" fmla="*/ 0 w 1367949"/>
              <a:gd name="csY5" fmla="*/ 157162 h 572793"/>
              <a:gd name="csX0" fmla="*/ 0 w 1335214"/>
              <a:gd name="csY0" fmla="*/ 157162 h 572793"/>
              <a:gd name="csX1" fmla="*/ 1271588 w 1335214"/>
              <a:gd name="csY1" fmla="*/ 0 h 572793"/>
              <a:gd name="csX2" fmla="*/ 1062038 w 1335214"/>
              <a:gd name="csY2" fmla="*/ 285750 h 572793"/>
              <a:gd name="csX3" fmla="*/ 1276349 w 1335214"/>
              <a:gd name="csY3" fmla="*/ 572793 h 572793"/>
              <a:gd name="csX4" fmla="*/ 0 w 1335214"/>
              <a:gd name="csY4" fmla="*/ 563267 h 572793"/>
              <a:gd name="csX5" fmla="*/ 0 w 1335214"/>
              <a:gd name="csY5" fmla="*/ 157162 h 572793"/>
              <a:gd name="csX0" fmla="*/ 0 w 1352366"/>
              <a:gd name="csY0" fmla="*/ 157204 h 572835"/>
              <a:gd name="csX1" fmla="*/ 1271588 w 1352366"/>
              <a:gd name="csY1" fmla="*/ 42 h 572835"/>
              <a:gd name="csX2" fmla="*/ 1204913 w 1352366"/>
              <a:gd name="csY2" fmla="*/ 142917 h 572835"/>
              <a:gd name="csX3" fmla="*/ 1062038 w 1352366"/>
              <a:gd name="csY3" fmla="*/ 285792 h 572835"/>
              <a:gd name="csX4" fmla="*/ 1276349 w 1352366"/>
              <a:gd name="csY4" fmla="*/ 572835 h 572835"/>
              <a:gd name="csX5" fmla="*/ 0 w 1352366"/>
              <a:gd name="csY5" fmla="*/ 563309 h 572835"/>
              <a:gd name="csX6" fmla="*/ 0 w 1352366"/>
              <a:gd name="csY6" fmla="*/ 157204 h 572835"/>
              <a:gd name="csX0" fmla="*/ 0 w 1340388"/>
              <a:gd name="csY0" fmla="*/ 157261 h 572892"/>
              <a:gd name="csX1" fmla="*/ 1271588 w 1340388"/>
              <a:gd name="csY1" fmla="*/ 99 h 572892"/>
              <a:gd name="csX2" fmla="*/ 1138238 w 1340388"/>
              <a:gd name="csY2" fmla="*/ 85824 h 572892"/>
              <a:gd name="csX3" fmla="*/ 1062038 w 1340388"/>
              <a:gd name="csY3" fmla="*/ 285849 h 572892"/>
              <a:gd name="csX4" fmla="*/ 1276349 w 1340388"/>
              <a:gd name="csY4" fmla="*/ 572892 h 572892"/>
              <a:gd name="csX5" fmla="*/ 0 w 1340388"/>
              <a:gd name="csY5" fmla="*/ 563366 h 572892"/>
              <a:gd name="csX6" fmla="*/ 0 w 1340388"/>
              <a:gd name="csY6" fmla="*/ 157261 h 572892"/>
              <a:gd name="csX0" fmla="*/ 0 w 1361797"/>
              <a:gd name="csY0" fmla="*/ 157261 h 572892"/>
              <a:gd name="csX1" fmla="*/ 1271588 w 1361797"/>
              <a:gd name="csY1" fmla="*/ 99 h 572892"/>
              <a:gd name="csX2" fmla="*/ 1138238 w 1361797"/>
              <a:gd name="csY2" fmla="*/ 85824 h 572892"/>
              <a:gd name="csX3" fmla="*/ 1062038 w 1361797"/>
              <a:gd name="csY3" fmla="*/ 285849 h 572892"/>
              <a:gd name="csX4" fmla="*/ 1223963 w 1361797"/>
              <a:gd name="csY4" fmla="*/ 419199 h 572892"/>
              <a:gd name="csX5" fmla="*/ 1276349 w 1361797"/>
              <a:gd name="csY5" fmla="*/ 572892 h 572892"/>
              <a:gd name="csX6" fmla="*/ 0 w 1361797"/>
              <a:gd name="csY6" fmla="*/ 563366 h 572892"/>
              <a:gd name="csX7" fmla="*/ 0 w 1361797"/>
              <a:gd name="csY7" fmla="*/ 157261 h 572892"/>
              <a:gd name="csX0" fmla="*/ 0 w 1353037"/>
              <a:gd name="csY0" fmla="*/ 157261 h 572892"/>
              <a:gd name="csX1" fmla="*/ 1271588 w 1353037"/>
              <a:gd name="csY1" fmla="*/ 99 h 572892"/>
              <a:gd name="csX2" fmla="*/ 1138238 w 1353037"/>
              <a:gd name="csY2" fmla="*/ 85824 h 572892"/>
              <a:gd name="csX3" fmla="*/ 1062038 w 1353037"/>
              <a:gd name="csY3" fmla="*/ 285849 h 572892"/>
              <a:gd name="csX4" fmla="*/ 1181101 w 1353037"/>
              <a:gd name="csY4" fmla="*/ 519211 h 572892"/>
              <a:gd name="csX5" fmla="*/ 1276349 w 1353037"/>
              <a:gd name="csY5" fmla="*/ 572892 h 572892"/>
              <a:gd name="csX6" fmla="*/ 0 w 1353037"/>
              <a:gd name="csY6" fmla="*/ 563366 h 572892"/>
              <a:gd name="csX7" fmla="*/ 0 w 1353037"/>
              <a:gd name="csY7" fmla="*/ 157261 h 572892"/>
              <a:gd name="csX0" fmla="*/ 0 w 1353037"/>
              <a:gd name="csY0" fmla="*/ 157561 h 573192"/>
              <a:gd name="csX1" fmla="*/ 1271588 w 1353037"/>
              <a:gd name="csY1" fmla="*/ 399 h 573192"/>
              <a:gd name="csX2" fmla="*/ 1128713 w 1353037"/>
              <a:gd name="csY2" fmla="*/ 52787 h 573192"/>
              <a:gd name="csX3" fmla="*/ 1062038 w 1353037"/>
              <a:gd name="csY3" fmla="*/ 286149 h 573192"/>
              <a:gd name="csX4" fmla="*/ 1181101 w 1353037"/>
              <a:gd name="csY4" fmla="*/ 519511 h 573192"/>
              <a:gd name="csX5" fmla="*/ 1276349 w 1353037"/>
              <a:gd name="csY5" fmla="*/ 573192 h 573192"/>
              <a:gd name="csX6" fmla="*/ 0 w 1353037"/>
              <a:gd name="csY6" fmla="*/ 563666 h 573192"/>
              <a:gd name="csX7" fmla="*/ 0 w 1353037"/>
              <a:gd name="csY7" fmla="*/ 157561 h 573192"/>
              <a:gd name="csX0" fmla="*/ 0 w 1346597"/>
              <a:gd name="csY0" fmla="*/ 157561 h 573192"/>
              <a:gd name="csX1" fmla="*/ 1271588 w 1346597"/>
              <a:gd name="csY1" fmla="*/ 399 h 573192"/>
              <a:gd name="csX2" fmla="*/ 1128713 w 1346597"/>
              <a:gd name="csY2" fmla="*/ 52787 h 573192"/>
              <a:gd name="csX3" fmla="*/ 1062038 w 1346597"/>
              <a:gd name="csY3" fmla="*/ 286149 h 573192"/>
              <a:gd name="csX4" fmla="*/ 1143001 w 1346597"/>
              <a:gd name="csY4" fmla="*/ 529036 h 573192"/>
              <a:gd name="csX5" fmla="*/ 1276349 w 1346597"/>
              <a:gd name="csY5" fmla="*/ 573192 h 573192"/>
              <a:gd name="csX6" fmla="*/ 0 w 1346597"/>
              <a:gd name="csY6" fmla="*/ 563666 h 573192"/>
              <a:gd name="csX7" fmla="*/ 0 w 1346597"/>
              <a:gd name="csY7" fmla="*/ 157561 h 573192"/>
              <a:gd name="csX0" fmla="*/ 0 w 1350492"/>
              <a:gd name="csY0" fmla="*/ 157561 h 573192"/>
              <a:gd name="csX1" fmla="*/ 1271588 w 1350492"/>
              <a:gd name="csY1" fmla="*/ 399 h 573192"/>
              <a:gd name="csX2" fmla="*/ 1128713 w 1350492"/>
              <a:gd name="csY2" fmla="*/ 52787 h 573192"/>
              <a:gd name="csX3" fmla="*/ 1062038 w 1350492"/>
              <a:gd name="csY3" fmla="*/ 286149 h 573192"/>
              <a:gd name="csX4" fmla="*/ 1166813 w 1350492"/>
              <a:gd name="csY4" fmla="*/ 519511 h 573192"/>
              <a:gd name="csX5" fmla="*/ 1276349 w 1350492"/>
              <a:gd name="csY5" fmla="*/ 573192 h 573192"/>
              <a:gd name="csX6" fmla="*/ 0 w 1350492"/>
              <a:gd name="csY6" fmla="*/ 563666 h 573192"/>
              <a:gd name="csX7" fmla="*/ 0 w 1350492"/>
              <a:gd name="csY7" fmla="*/ 157561 h 573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350492" h="573192">
                <a:moveTo>
                  <a:pt x="0" y="157561"/>
                </a:moveTo>
                <a:lnTo>
                  <a:pt x="1271588" y="399"/>
                </a:lnTo>
                <a:cubicBezTo>
                  <a:pt x="1472407" y="-1982"/>
                  <a:pt x="1163638" y="5162"/>
                  <a:pt x="1128713" y="52787"/>
                </a:cubicBezTo>
                <a:cubicBezTo>
                  <a:pt x="1093788" y="100412"/>
                  <a:pt x="1047751" y="230587"/>
                  <a:pt x="1062038" y="286149"/>
                </a:cubicBezTo>
                <a:cubicBezTo>
                  <a:pt x="1076326" y="341712"/>
                  <a:pt x="1131094" y="471670"/>
                  <a:pt x="1166813" y="519511"/>
                </a:cubicBezTo>
                <a:cubicBezTo>
                  <a:pt x="1202532" y="567352"/>
                  <a:pt x="1480343" y="549164"/>
                  <a:pt x="1276349" y="573192"/>
                </a:cubicBezTo>
                <a:lnTo>
                  <a:pt x="0" y="563666"/>
                </a:lnTo>
                <a:lnTo>
                  <a:pt x="0" y="157561"/>
                </a:lnTo>
                <a:close/>
              </a:path>
            </a:pathLst>
          </a:custGeom>
          <a:solidFill>
            <a:schemeClr val="bg2">
              <a:lumMod val="25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2EC2D4A2-FFCC-4A49-8F12-47C93A1CF4B1}"/>
              </a:ext>
            </a:extLst>
          </p:cNvPr>
          <p:cNvGrpSpPr/>
          <p:nvPr/>
        </p:nvGrpSpPr>
        <p:grpSpPr>
          <a:xfrm>
            <a:off x="7327412" y="2564137"/>
            <a:ext cx="2022389" cy="755820"/>
            <a:chOff x="7327412" y="2564137"/>
            <a:chExt cx="2022389" cy="755820"/>
          </a:xfrm>
        </p:grpSpPr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898E1DFF-072D-148B-73D5-8052F61421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20038" y="2564137"/>
              <a:ext cx="20723" cy="469576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7DB52FA2-2853-20EE-8230-D09E3A01E409}"/>
                </a:ext>
              </a:extLst>
            </p:cNvPr>
            <p:cNvSpPr txBox="1"/>
            <p:nvPr/>
          </p:nvSpPr>
          <p:spPr>
            <a:xfrm>
              <a:off x="7327412" y="2981403"/>
              <a:ext cx="20223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>
                  <a:solidFill>
                    <a:srgbClr val="FF0000"/>
                  </a:solidFill>
                </a:rPr>
                <a:t>L’ombre propre</a:t>
              </a: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9BFF872D-97D8-9C40-F076-282142750018}"/>
              </a:ext>
            </a:extLst>
          </p:cNvPr>
          <p:cNvGrpSpPr/>
          <p:nvPr/>
        </p:nvGrpSpPr>
        <p:grpSpPr>
          <a:xfrm>
            <a:off x="7507887" y="1580072"/>
            <a:ext cx="2022389" cy="764102"/>
            <a:chOff x="7388825" y="3070778"/>
            <a:chExt cx="2022389" cy="764102"/>
          </a:xfrm>
        </p:grpSpPr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395E17BF-016B-B8FE-2156-B036A32E3835}"/>
                </a:ext>
              </a:extLst>
            </p:cNvPr>
            <p:cNvCxnSpPr>
              <a:cxnSpLocks/>
            </p:cNvCxnSpPr>
            <p:nvPr/>
          </p:nvCxnSpPr>
          <p:spPr>
            <a:xfrm>
              <a:off x="8078480" y="3363637"/>
              <a:ext cx="88815" cy="471243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A2B762DB-8BA2-7CE9-8B18-3D890EE6F04C}"/>
                </a:ext>
              </a:extLst>
            </p:cNvPr>
            <p:cNvSpPr txBox="1"/>
            <p:nvPr/>
          </p:nvSpPr>
          <p:spPr>
            <a:xfrm>
              <a:off x="7388825" y="3070778"/>
              <a:ext cx="20223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>
                  <a:solidFill>
                    <a:srgbClr val="FF0000"/>
                  </a:solidFill>
                </a:rPr>
                <a:t>Zone d’ombre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5DEE4F64-A0BB-F56D-D62E-598B344959CD}"/>
              </a:ext>
            </a:extLst>
          </p:cNvPr>
          <p:cNvGrpSpPr/>
          <p:nvPr/>
        </p:nvGrpSpPr>
        <p:grpSpPr>
          <a:xfrm>
            <a:off x="9070129" y="2507453"/>
            <a:ext cx="2022389" cy="1141390"/>
            <a:chOff x="7388825" y="2267942"/>
            <a:chExt cx="2022389" cy="1141390"/>
          </a:xfrm>
        </p:grpSpPr>
        <p:cxnSp>
          <p:nvCxnSpPr>
            <p:cNvPr id="42" name="Connecteur droit avec flèche 41">
              <a:extLst>
                <a:ext uri="{FF2B5EF4-FFF2-40B4-BE49-F238E27FC236}">
                  <a16:creationId xmlns:a16="http://schemas.microsoft.com/office/drawing/2014/main" id="{7522837A-82F1-9FE4-EDCE-A1856F88C3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435400" y="2267942"/>
              <a:ext cx="472968" cy="859071"/>
            </a:xfrm>
            <a:prstGeom prst="straightConnector1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CF48B3BC-A91C-2ED2-F225-8082DE60C4A5}"/>
                </a:ext>
              </a:extLst>
            </p:cNvPr>
            <p:cNvSpPr txBox="1"/>
            <p:nvPr/>
          </p:nvSpPr>
          <p:spPr>
            <a:xfrm>
              <a:off x="7388825" y="3070778"/>
              <a:ext cx="20223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>
                  <a:solidFill>
                    <a:srgbClr val="FF0000"/>
                  </a:solidFill>
                </a:rPr>
                <a:t>L’ombre portée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902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AAE13-F978-8315-3C2D-854BDDC3D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5ABB621B-8BDC-E9AE-1A83-97DDE3B911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7" t="2625" r="2038" b="3972"/>
          <a:stretch>
            <a:fillRect/>
          </a:stretch>
        </p:blipFill>
        <p:spPr>
          <a:xfrm>
            <a:off x="403930" y="1265511"/>
            <a:ext cx="9512968" cy="3919489"/>
          </a:xfrm>
          <a:prstGeom prst="rect">
            <a:avLst/>
          </a:prstGeom>
        </p:spPr>
      </p:pic>
      <p:pic>
        <p:nvPicPr>
          <p:cNvPr id="4" name="Image 8">
            <a:extLst>
              <a:ext uri="{FF2B5EF4-FFF2-40B4-BE49-F238E27FC236}">
                <a16:creationId xmlns:a16="http://schemas.microsoft.com/office/drawing/2014/main" id="{C3F036AC-688E-7029-FEC9-A9BC8241A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C3B44218-5080-DECF-EED2-300825A21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D690FD0C-24A5-8033-8935-31122B859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passons nous à l’exercice 8 page 88.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94AF867-193F-1528-BB63-FCD2D5CEA15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B393D2A-1AC8-21FE-314D-9BAFCFD3EB4F}"/>
              </a:ext>
            </a:extLst>
          </p:cNvPr>
          <p:cNvSpPr txBox="1"/>
          <p:nvPr/>
        </p:nvSpPr>
        <p:spPr>
          <a:xfrm>
            <a:off x="3437200" y="2390110"/>
            <a:ext cx="2536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de la Lune.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F0A9976B-A343-88A7-4FFD-E1F74A001B83}"/>
              </a:ext>
            </a:extLst>
          </p:cNvPr>
          <p:cNvSpPr txBox="1"/>
          <p:nvPr/>
        </p:nvSpPr>
        <p:spPr>
          <a:xfrm>
            <a:off x="4146402" y="3090446"/>
            <a:ext cx="623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La lune se situe dans la zone d’ombre crée par la Terre .</a:t>
            </a:r>
          </a:p>
        </p:txBody>
      </p:sp>
    </p:spTree>
    <p:extLst>
      <p:ext uri="{BB962C8B-B14F-4D97-AF65-F5344CB8AC3E}">
        <p14:creationId xmlns:p14="http://schemas.microsoft.com/office/powerpoint/2010/main" val="262457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6" y="10321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049439" y="3526574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5280" y="2341977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0090" y="283171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720256" y="2697909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2626" y="4088724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648535" y="261403"/>
            <a:ext cx="5229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1139460" y="1485578"/>
            <a:ext cx="10189956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Lors de la correction d’un exercice,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sollicite la participation active des élèves</a:t>
            </a:r>
            <a:r>
              <a:rPr lang="fr-FR" sz="2000" dirty="0"/>
              <a:t>, en en choisissant </a:t>
            </a:r>
            <a:r>
              <a:rPr lang="fr-FR" sz="2000" b="1" dirty="0"/>
              <a:t>deux ou trois au hasard</a:t>
            </a:r>
            <a:r>
              <a:rPr lang="fr-FR" sz="2000" dirty="0"/>
              <a:t> pour répondre à chaque question, tout en les invitant à </a:t>
            </a:r>
            <a:r>
              <a:rPr lang="fr-FR" sz="2000" b="1" dirty="0"/>
              <a:t>expliciter leur raisonnement</a:t>
            </a:r>
            <a:r>
              <a:rPr lang="fr-FR" sz="2000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veille à fournir un feed-back immédiat et précis</a:t>
            </a:r>
            <a:r>
              <a:rPr lang="fr-FR" sz="2000" dirty="0"/>
              <a:t> afin de </a:t>
            </a:r>
            <a:r>
              <a:rPr lang="fr-FR" sz="2000" b="1" dirty="0"/>
              <a:t>corriger les erreurs conceptuelles ou procédurales</a:t>
            </a:r>
            <a:r>
              <a:rPr lang="fr-FR" sz="2000" dirty="0"/>
              <a:t> et de </a:t>
            </a:r>
            <a:r>
              <a:rPr lang="fr-FR" sz="2000" b="1" dirty="0"/>
              <a:t>renforcer les acquis</a:t>
            </a:r>
            <a:r>
              <a:rPr lang="fr-FR" sz="2000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Le tableau est utilisé pour expliciter les explications</a:t>
            </a:r>
            <a:r>
              <a:rPr lang="fr-FR" sz="2000" dirty="0"/>
              <a:t>, et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peut recourir à l’alternance linguistique</a:t>
            </a:r>
            <a:r>
              <a:rPr lang="fr-FR" sz="2000" dirty="0"/>
              <a:t> si nécessaire, afin de favoriser la compréhension de tous les élèves.</a:t>
            </a:r>
          </a:p>
        </p:txBody>
      </p:sp>
      <p:pic>
        <p:nvPicPr>
          <p:cNvPr id="8" name="Picture 2" descr="Image générée">
            <a:extLst>
              <a:ext uri="{FF2B5EF4-FFF2-40B4-BE49-F238E27FC236}">
                <a16:creationId xmlns:a16="http://schemas.microsoft.com/office/drawing/2014/main" id="{54ED4F85-D844-0B54-F0D3-CCE622740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01717" y="81175"/>
            <a:ext cx="546818" cy="64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65466-C504-F1DA-B2D6-34E9B2077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9667DD2-0218-805B-5297-22A55CC48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468" y="1249175"/>
            <a:ext cx="3286584" cy="343900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2A77C25-98D7-AFAA-645C-47D28086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Observez cette icône : à votre avis, quel comportement positif est attendu de vous lorsqu’on voit cette icône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B788BD-EB92-C69A-8BC3-3B5F9899863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fait participer les élèves pour qu’ils expriment ce qu’ils comprennent de l’icône.</a:t>
            </a:r>
          </a:p>
        </p:txBody>
      </p:sp>
    </p:spTree>
    <p:extLst>
      <p:ext uri="{BB962C8B-B14F-4D97-AF65-F5344CB8AC3E}">
        <p14:creationId xmlns:p14="http://schemas.microsoft.com/office/powerpoint/2010/main" val="334671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B8F6C-3BB2-441B-EDCB-DC1D847BE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B589DE7-1AEF-B4BC-3487-9FD0ECA0BE12}"/>
              </a:ext>
            </a:extLst>
          </p:cNvPr>
          <p:cNvSpPr txBox="1"/>
          <p:nvPr/>
        </p:nvSpPr>
        <p:spPr>
          <a:xfrm>
            <a:off x="2031492" y="4422696"/>
            <a:ext cx="81290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Je révise mes leçons régulièrement</a:t>
            </a:r>
          </a:p>
          <a:p>
            <a:pPr algn="ctr" rtl="1"/>
            <a:r>
              <a:rPr lang="ar-MA" sz="2800" b="1" dirty="0">
                <a:solidFill>
                  <a:schemeClr val="accent4"/>
                </a:solidFill>
              </a:rPr>
              <a:t>أراجع دروسي بانتظام</a:t>
            </a:r>
            <a:endParaRPr lang="fr-FR" sz="2800" b="1" dirty="0">
              <a:solidFill>
                <a:schemeClr val="accent4"/>
              </a:solidFill>
            </a:endParaRPr>
          </a:p>
          <a:p>
            <a:endParaRPr lang="fr-FR" sz="2800" b="1" dirty="0">
              <a:solidFill>
                <a:schemeClr val="accent4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630984C-12EA-3FAA-BC2D-437FBCF07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468" y="1249175"/>
            <a:ext cx="3286584" cy="3439005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6D03991B-C3D8-3E43-2447-6A2EE28A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En effet, cette icone nous montre l’importance de la révision régulière pour mieux retenir et réussir.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71A12BF-DC83-CD9D-3B21-9A5FBCCE44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recourt à l’alternance linguistique pour expliciter le comportement attendu.</a:t>
            </a:r>
          </a:p>
        </p:txBody>
      </p:sp>
    </p:spTree>
    <p:extLst>
      <p:ext uri="{BB962C8B-B14F-4D97-AF65-F5344CB8AC3E}">
        <p14:creationId xmlns:p14="http://schemas.microsoft.com/office/powerpoint/2010/main" val="191196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8969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BEA5-2043-536F-953C-E50F009AC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8">
            <a:extLst>
              <a:ext uri="{FF2B5EF4-FFF2-40B4-BE49-F238E27FC236}">
                <a16:creationId xmlns:a16="http://schemas.microsoft.com/office/drawing/2014/main" id="{20DE1E94-5A54-A96A-C53A-6B620D2E7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623" y="276561"/>
            <a:ext cx="461665" cy="461665"/>
          </a:xfrm>
          <a:prstGeom prst="rect">
            <a:avLst/>
          </a:prstGeom>
        </p:spPr>
      </p:pic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89BDD706-2AFA-3CF2-D751-6C190E85F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18" y="276561"/>
            <a:ext cx="486679" cy="4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13E0B24-9D39-EA16-F740-D07DB8062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allons corriger ensemble le devoir maison numéro 1. Commençons par l’exercice 1 page 87.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FC106BC-E90E-C036-C8FC-242F743FC43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6" name="Image 5" descr="Une image contenant texte, capture d’écran, Page web, Site web&#10;&#10;Le contenu généré par l’IA peut être incorrect.">
            <a:extLst>
              <a:ext uri="{FF2B5EF4-FFF2-40B4-BE49-F238E27FC236}">
                <a16:creationId xmlns:a16="http://schemas.microsoft.com/office/drawing/2014/main" id="{630BAFE2-374A-24A7-46DC-9D6595C422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35" t="2899" r="1188" b="2553"/>
          <a:stretch>
            <a:fillRect/>
          </a:stretch>
        </p:blipFill>
        <p:spPr>
          <a:xfrm>
            <a:off x="914400" y="1760219"/>
            <a:ext cx="10664798" cy="341757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8B53600-EADE-00C8-177F-DE7AE690FA43}"/>
              </a:ext>
            </a:extLst>
          </p:cNvPr>
          <p:cNvSpPr txBox="1"/>
          <p:nvPr/>
        </p:nvSpPr>
        <p:spPr>
          <a:xfrm>
            <a:off x="3567734" y="3429000"/>
            <a:ext cx="335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Le haut-parleur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6D7827-73E8-5B41-8A49-EBD59A0F3EB5}"/>
              </a:ext>
            </a:extLst>
          </p:cNvPr>
          <p:cNvSpPr txBox="1"/>
          <p:nvPr/>
        </p:nvSpPr>
        <p:spPr>
          <a:xfrm>
            <a:off x="3646392" y="3887879"/>
            <a:ext cx="4583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Les oreilles des passagers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CE6EEB1-D9DE-0F38-FCFA-721ABAD57D58}"/>
              </a:ext>
            </a:extLst>
          </p:cNvPr>
          <p:cNvSpPr txBox="1"/>
          <p:nvPr/>
        </p:nvSpPr>
        <p:spPr>
          <a:xfrm>
            <a:off x="5042572" y="4609488"/>
            <a:ext cx="1230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L’air</a:t>
            </a:r>
          </a:p>
        </p:txBody>
      </p:sp>
    </p:spTree>
    <p:extLst>
      <p:ext uri="{BB962C8B-B14F-4D97-AF65-F5344CB8AC3E}">
        <p14:creationId xmlns:p14="http://schemas.microsoft.com/office/powerpoint/2010/main" val="150938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12209</TotalTime>
  <Words>702</Words>
  <Application>Microsoft Office PowerPoint</Application>
  <PresentationFormat>Grand écran</PresentationFormat>
  <Paragraphs>90</Paragraphs>
  <Slides>17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Dosis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Observez cette icône : à votre avis, quel comportement positif est attendu de vous lorsqu’on voit cette icône ?</vt:lpstr>
      <vt:lpstr>En effet, cette icone nous montre l’importance de la révision régulière pour mieux retenir et réussir.</vt:lpstr>
      <vt:lpstr>Présentation PowerPoint</vt:lpstr>
      <vt:lpstr>Nous allons corriger ensemble le devoir maison numéro 1. Commençons par l’exercice 1 page 87.</vt:lpstr>
      <vt:lpstr>Passons maintenant à l’exercice 2 page 87.  </vt:lpstr>
      <vt:lpstr>Toujours dans la page 87 , passons à l’exercice 3.</vt:lpstr>
      <vt:lpstr>Toujours dans la page 87 , passons maintenant  à l’exercice 4.</vt:lpstr>
      <vt:lpstr>Maintenant,  passons à l’exercice 5 page 88.</vt:lpstr>
      <vt:lpstr>Maintenant , passons à l’exercice 6 page 88.</vt:lpstr>
      <vt:lpstr>Maintenant, passons à l’exercice 7 page 88.</vt:lpstr>
      <vt:lpstr>Maintenant passons nous à l’exercice 8 page 88.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 MOKHTAR</cp:lastModifiedBy>
  <cp:revision>1472</cp:revision>
  <cp:lastPrinted>2024-10-05T19:15:58Z</cp:lastPrinted>
  <dcterms:created xsi:type="dcterms:W3CDTF">2024-05-28T10:13:44Z</dcterms:created>
  <dcterms:modified xsi:type="dcterms:W3CDTF">2026-02-27T17:55:10Z</dcterms:modified>
</cp:coreProperties>
</file>