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65"/>
  </p:notesMasterIdLst>
  <p:handoutMasterIdLst>
    <p:handoutMasterId r:id="rId66"/>
  </p:handoutMasterIdLst>
  <p:sldIdLst>
    <p:sldId id="16777258" r:id="rId4"/>
    <p:sldId id="16777255" r:id="rId5"/>
    <p:sldId id="16777256" r:id="rId6"/>
    <p:sldId id="16777331" r:id="rId7"/>
    <p:sldId id="271" r:id="rId8"/>
    <p:sldId id="16777431" r:id="rId9"/>
    <p:sldId id="16776965" r:id="rId10"/>
    <p:sldId id="16777334" r:id="rId11"/>
    <p:sldId id="16777335" r:id="rId12"/>
    <p:sldId id="16776968" r:id="rId13"/>
    <p:sldId id="16777384" r:id="rId14"/>
    <p:sldId id="16777385" r:id="rId15"/>
    <p:sldId id="268" r:id="rId16"/>
    <p:sldId id="16777387" r:id="rId17"/>
    <p:sldId id="284" r:id="rId18"/>
    <p:sldId id="2147483645" r:id="rId19"/>
    <p:sldId id="257" r:id="rId20"/>
    <p:sldId id="256" r:id="rId21"/>
    <p:sldId id="16777220" r:id="rId22"/>
    <p:sldId id="261" r:id="rId23"/>
    <p:sldId id="16777222" r:id="rId24"/>
    <p:sldId id="16777213" r:id="rId25"/>
    <p:sldId id="290" r:id="rId26"/>
    <p:sldId id="291" r:id="rId27"/>
    <p:sldId id="292" r:id="rId28"/>
    <p:sldId id="260" r:id="rId29"/>
    <p:sldId id="289" r:id="rId30"/>
    <p:sldId id="263" r:id="rId31"/>
    <p:sldId id="258" r:id="rId32"/>
    <p:sldId id="262" r:id="rId33"/>
    <p:sldId id="272" r:id="rId34"/>
    <p:sldId id="16777327" r:id="rId35"/>
    <p:sldId id="295" r:id="rId36"/>
    <p:sldId id="16777390" r:id="rId37"/>
    <p:sldId id="2147483642" r:id="rId38"/>
    <p:sldId id="2147483647" r:id="rId39"/>
    <p:sldId id="269" r:id="rId40"/>
    <p:sldId id="265" r:id="rId41"/>
    <p:sldId id="2147483643" r:id="rId42"/>
    <p:sldId id="16777399" r:id="rId43"/>
    <p:sldId id="266" r:id="rId44"/>
    <p:sldId id="283" r:id="rId45"/>
    <p:sldId id="264" r:id="rId46"/>
    <p:sldId id="274" r:id="rId47"/>
    <p:sldId id="282" r:id="rId48"/>
    <p:sldId id="16777234" r:id="rId49"/>
    <p:sldId id="16777241" r:id="rId50"/>
    <p:sldId id="285" r:id="rId51"/>
    <p:sldId id="267" r:id="rId52"/>
    <p:sldId id="259" r:id="rId53"/>
    <p:sldId id="16777206" r:id="rId54"/>
    <p:sldId id="279" r:id="rId55"/>
    <p:sldId id="280" r:id="rId56"/>
    <p:sldId id="270" r:id="rId57"/>
    <p:sldId id="2147483644" r:id="rId58"/>
    <p:sldId id="16777209" r:id="rId59"/>
    <p:sldId id="346" r:id="rId60"/>
    <p:sldId id="16777416" r:id="rId61"/>
    <p:sldId id="4100253" r:id="rId62"/>
    <p:sldId id="286" r:id="rId63"/>
    <p:sldId id="16777208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B9"/>
    <a:srgbClr val="B278B6"/>
    <a:srgbClr val="A368AA"/>
    <a:srgbClr val="1C1C1C"/>
    <a:srgbClr val="FDF4E7"/>
    <a:srgbClr val="EFF7E5"/>
    <a:srgbClr val="EFE3F0"/>
    <a:srgbClr val="E2CEE4"/>
    <a:srgbClr val="DEC6E0"/>
    <a:srgbClr val="EBD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23" autoAdjust="0"/>
  </p:normalViewPr>
  <p:slideViewPr>
    <p:cSldViewPr snapToGrid="0">
      <p:cViewPr varScale="1">
        <p:scale>
          <a:sx n="91" d="100"/>
          <a:sy n="91" d="100"/>
        </p:scale>
        <p:origin x="96" y="180"/>
      </p:cViewPr>
      <p:guideLst>
        <p:guide orient="horz" pos="33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1008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001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41305"/>
            <a:ext cx="7992672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5267" y="5522876"/>
            <a:ext cx="7992672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39836"/>
            <a:ext cx="6143075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3241" y="4539836"/>
            <a:ext cx="1288409" cy="521999"/>
          </a:xfrm>
        </p:spPr>
        <p:txBody>
          <a:bodyPr anchor="ctr">
            <a:normAutofit/>
          </a:bodyPr>
          <a:lstStyle>
            <a:lvl1pPr marL="0" indent="0" algn="ctr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3241" y="5521406"/>
            <a:ext cx="1288409" cy="521999"/>
          </a:xfrm>
        </p:spPr>
        <p:txBody>
          <a:bodyPr anchor="ctr">
            <a:normAutofit/>
          </a:bodyPr>
          <a:lstStyle>
            <a:lvl1pPr marL="0" indent="0" algn="ctr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4864" y="5521406"/>
            <a:ext cx="6139026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783399" y="4527023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783399" y="5508595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447498"/>
            <a:ext cx="7992673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446029"/>
            <a:ext cx="6143076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3241" y="3446029"/>
            <a:ext cx="1288409" cy="521999"/>
          </a:xfrm>
        </p:spPr>
        <p:txBody>
          <a:bodyPr anchor="ctr">
            <a:normAutofit/>
          </a:bodyPr>
          <a:lstStyle>
            <a:lvl1pPr marL="0" indent="0" algn="ctr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783399" y="3433216"/>
            <a:ext cx="108000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2839" y="3495345"/>
            <a:ext cx="3446022" cy="255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857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67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3219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22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8689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53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438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1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746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6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1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08/05/2026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86856" y="2366503"/>
            <a:ext cx="605407" cy="5220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noProof="0" dirty="0">
                <a:solidFill>
                  <a:schemeClr val="accent4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32724"/>
            <a:ext cx="3975185" cy="521999"/>
          </a:xfrm>
        </p:spPr>
        <p:txBody>
          <a:bodyPr>
            <a:normAutofit/>
          </a:bodyPr>
          <a:lstStyle/>
          <a:p>
            <a:r>
              <a:rPr lang="fr-FR" sz="2000" dirty="0"/>
              <a:t>Mouvement d’un corps</a:t>
            </a:r>
            <a:endParaRPr lang="fr-FR" sz="20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noProof="0" dirty="0"/>
              <a:t>Leçon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noProof="0" dirty="0"/>
              <a:t>Tâche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41692" y="5586965"/>
            <a:ext cx="6108785" cy="390879"/>
          </a:xfrm>
        </p:spPr>
        <p:txBody>
          <a:bodyPr>
            <a:noAutofit/>
          </a:bodyPr>
          <a:lstStyle/>
          <a:p>
            <a:r>
              <a:rPr lang="fr-FR" dirty="0"/>
              <a:t>Déterminer le type de trajectoire d’un corps en mouvement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953800" y="3429000"/>
            <a:ext cx="4142200" cy="521999"/>
          </a:xfrm>
        </p:spPr>
        <p:txBody>
          <a:bodyPr>
            <a:normAutofit/>
          </a:bodyPr>
          <a:lstStyle/>
          <a:p>
            <a:r>
              <a:rPr lang="fr-FR" sz="2400" dirty="0"/>
              <a:t>Mouvement et interactions </a:t>
            </a:r>
            <a:endParaRPr lang="fr-FR" sz="2400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noProof="0" dirty="0"/>
              <a:t>Thème 4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B4BBB0F-E258-A19F-BF9C-56DB30E2FC06}"/>
              </a:ext>
            </a:extLst>
          </p:cNvPr>
          <p:cNvSpPr/>
          <p:nvPr/>
        </p:nvSpPr>
        <p:spPr>
          <a:xfrm>
            <a:off x="232229" y="936625"/>
            <a:ext cx="11771085" cy="5798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1349"/>
            <a:ext cx="10529279" cy="267549"/>
          </a:xfrm>
        </p:spPr>
        <p:txBody>
          <a:bodyPr>
            <a:noAutofit/>
          </a:bodyPr>
          <a:lstStyle/>
          <a:p>
            <a:r>
              <a:rPr lang="fr-FR" dirty="0"/>
              <a:t>Observez ces images Quelle image montre un bon comportement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1B14BB-692C-64AD-320A-48FAEF3F72E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E34EC5B-D9BC-A962-941C-5255633642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" t="12951" r="50276"/>
          <a:stretch>
            <a:fillRect/>
          </a:stretch>
        </p:blipFill>
        <p:spPr>
          <a:xfrm>
            <a:off x="6724256" y="1283264"/>
            <a:ext cx="4583081" cy="45237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80C9376-FC2C-2C82-7577-EB02688F92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538" t="12951" r="276"/>
          <a:stretch>
            <a:fillRect/>
          </a:stretch>
        </p:blipFill>
        <p:spPr>
          <a:xfrm>
            <a:off x="884663" y="1283264"/>
            <a:ext cx="4583079" cy="45237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A4A2B72-F41C-ABEA-1D8F-AA139E81B45D}"/>
              </a:ext>
            </a:extLst>
          </p:cNvPr>
          <p:cNvSpPr txBox="1"/>
          <p:nvPr/>
        </p:nvSpPr>
        <p:spPr>
          <a:xfrm>
            <a:off x="8218369" y="1230333"/>
            <a:ext cx="1822405" cy="468511"/>
          </a:xfrm>
          <a:prstGeom prst="cloudCallout">
            <a:avLst>
              <a:gd name="adj1" fmla="val 49366"/>
              <a:gd name="adj2" fmla="val 167387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fr-FR" sz="2000" b="1" dirty="0"/>
              <a:t>Moi ! Moi !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C412306-62DD-CB82-6305-12F68CCC9D39}"/>
              </a:ext>
            </a:extLst>
          </p:cNvPr>
          <p:cNvSpPr txBox="1"/>
          <p:nvPr/>
        </p:nvSpPr>
        <p:spPr>
          <a:xfrm>
            <a:off x="7363084" y="4079116"/>
            <a:ext cx="2988227" cy="421660"/>
          </a:xfrm>
          <a:prstGeom prst="cloudCallout">
            <a:avLst>
              <a:gd name="adj1" fmla="val 14378"/>
              <a:gd name="adj2" fmla="val -20931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altLang="fr-FR" b="1" dirty="0">
                <a:latin typeface="Arial" panose="020B0604020202020204" pitchFamily="34" charset="0"/>
              </a:rPr>
              <a:t>J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’ai la réponse ! </a:t>
            </a:r>
          </a:p>
        </p:txBody>
      </p:sp>
    </p:spTree>
    <p:extLst>
      <p:ext uri="{BB962C8B-B14F-4D97-AF65-F5344CB8AC3E}">
        <p14:creationId xmlns:p14="http://schemas.microsoft.com/office/powerpoint/2010/main" val="35618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Bravo ! Il faut lever la main et attendre son tour pour parler.</a:t>
            </a:r>
            <a:endParaRPr lang="fr-FR" sz="1600" b="1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L’enseignant utilise l’alternance linguistique pour expliquer le comportement attendu. Pendant la séance, il veille à ce que ce comportement soit respecté.</a:t>
            </a:r>
            <a:endParaRPr lang="fr-FR" noProof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67DFDBB-EDA6-FAC0-3EF1-DA78A98B74F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l="538" t="12951" r="50276"/>
          <a:stretch>
            <a:fillRect/>
          </a:stretch>
        </p:blipFill>
        <p:spPr>
          <a:xfrm>
            <a:off x="6724256" y="1283264"/>
            <a:ext cx="4003803" cy="39519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5FD65DB-509A-A710-12FA-A22133B227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38" t="12951" r="276"/>
          <a:stretch>
            <a:fillRect/>
          </a:stretch>
        </p:blipFill>
        <p:spPr>
          <a:xfrm>
            <a:off x="884663" y="1283264"/>
            <a:ext cx="4003801" cy="3951927"/>
          </a:xfrm>
          <a:prstGeom prst="rect">
            <a:avLst/>
          </a:prstGeom>
        </p:spPr>
      </p:pic>
      <p:pic>
        <p:nvPicPr>
          <p:cNvPr id="2" name="Graphique 2" descr="Coche avec un remplissage uni">
            <a:extLst>
              <a:ext uri="{FF2B5EF4-FFF2-40B4-BE49-F238E27FC236}">
                <a16:creationId xmlns:a16="http://schemas.microsoft.com/office/drawing/2014/main" id="{B8A63F27-40FC-0090-E583-03D2A3F2C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634" y="5144756"/>
            <a:ext cx="1194317" cy="1194317"/>
          </a:xfrm>
          <a:prstGeom prst="rect">
            <a:avLst/>
          </a:prstGeom>
        </p:spPr>
      </p:pic>
      <p:sp>
        <p:nvSpPr>
          <p:cNvPr id="3" name="Signe de multiplication 2">
            <a:extLst>
              <a:ext uri="{FF2B5EF4-FFF2-40B4-BE49-F238E27FC236}">
                <a16:creationId xmlns:a16="http://schemas.microsoft.com/office/drawing/2014/main" id="{66549B94-83D7-345F-AC92-71D86315EBDA}"/>
              </a:ext>
            </a:extLst>
          </p:cNvPr>
          <p:cNvSpPr/>
          <p:nvPr/>
        </p:nvSpPr>
        <p:spPr>
          <a:xfrm>
            <a:off x="8128998" y="5235191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025418" y="2055491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81A2C1-51E7-5A55-E308-F346DC4C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82734"/>
            <a:ext cx="10529279" cy="431295"/>
          </a:xfrm>
        </p:spPr>
        <p:txBody>
          <a:bodyPr/>
          <a:lstStyle/>
          <a:p>
            <a:r>
              <a:rPr lang="fr-FR" dirty="0"/>
              <a:t>On commence par un petit rappel ! Je vais vous proposer des affirmations, et à vous de dire si elles sont vraies ou fausses.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89572"/>
            <a:ext cx="10529705" cy="268287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choisi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413451" y="3756004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249116" y="3765222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4875" y="4447791"/>
            <a:ext cx="675444" cy="6848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FE213B8-4424-8461-69D1-59FA83A8BF7A}"/>
              </a:ext>
            </a:extLst>
          </p:cNvPr>
          <p:cNvSpPr txBox="1"/>
          <p:nvPr/>
        </p:nvSpPr>
        <p:spPr>
          <a:xfrm>
            <a:off x="344979" y="1604602"/>
            <a:ext cx="1164598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L’état d’un corps (repos ou mouvement) dépend d’un objet de référence.</a:t>
            </a:r>
          </a:p>
        </p:txBody>
      </p:sp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5BE3C-5171-3DD9-1133-BB111B1A0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1FCEDFC-C2BB-2B39-AFCF-1E43487C2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26A912-A564-4618-81B4-18D774444E5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25DDC33-49A7-B9C7-A5C7-F1E277D5F51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84BDAE9-9204-2DFA-F2B5-0943B34BB616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849D0C-38E7-2B37-87CC-ACC9AFF9162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0CAD43C4-4E71-AD9D-F1CA-592975D71C2F}"/>
              </a:ext>
            </a:extLst>
          </p:cNvPr>
          <p:cNvSpPr/>
          <p:nvPr/>
        </p:nvSpPr>
        <p:spPr>
          <a:xfrm>
            <a:off x="3413451" y="3756004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7E97FEE3-E6E9-5C64-602B-519A88F461C7}"/>
              </a:ext>
            </a:extLst>
          </p:cNvPr>
          <p:cNvSpPr/>
          <p:nvPr/>
        </p:nvSpPr>
        <p:spPr>
          <a:xfrm>
            <a:off x="7249116" y="3765222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2" name="Graphique 26" descr="Coche avec un remplissage uni">
            <a:extLst>
              <a:ext uri="{FF2B5EF4-FFF2-40B4-BE49-F238E27FC236}">
                <a16:creationId xmlns:a16="http://schemas.microsoft.com/office/drawing/2014/main" id="{E2C77AAD-C9B8-693B-4A9F-B21B59FFA3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4875" y="4440834"/>
            <a:ext cx="675444" cy="6848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FDA4107-182C-8AEB-14DD-221ED120D365}"/>
              </a:ext>
            </a:extLst>
          </p:cNvPr>
          <p:cNvSpPr txBox="1"/>
          <p:nvPr/>
        </p:nvSpPr>
        <p:spPr>
          <a:xfrm>
            <a:off x="344979" y="1604602"/>
            <a:ext cx="1164598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 objet est en mouvement s’il change de position par rapport au corps de référence.</a:t>
            </a:r>
          </a:p>
        </p:txBody>
      </p:sp>
    </p:spTree>
    <p:extLst>
      <p:ext uri="{BB962C8B-B14F-4D97-AF65-F5344CB8AC3E}">
        <p14:creationId xmlns:p14="http://schemas.microsoft.com/office/powerpoint/2010/main" val="149045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EAA9E-5CBD-4E38-6875-A71C84DA9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B71D61-DCF0-A837-214A-523A522F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814BB5-0B25-B2E5-3AD9-B9DF14EA219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élèves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8978573-DE41-0DAF-3878-9A8818131FA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54BBD4A-3826-D12F-4384-615892AAC2B3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58D0908-3F00-5E9F-643F-9A41DA8DACD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31158606-E1CC-9E69-B31E-A8556DD434B0}"/>
              </a:ext>
            </a:extLst>
          </p:cNvPr>
          <p:cNvSpPr txBox="1"/>
          <p:nvPr/>
        </p:nvSpPr>
        <p:spPr>
          <a:xfrm>
            <a:off x="344979" y="1604602"/>
            <a:ext cx="1164598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400" b="1" dirty="0"/>
              <a:t>Un objet est toujours en mouvement, quel que soit le corps de référence </a:t>
            </a:r>
            <a:endParaRPr lang="fr-MA" sz="2400" b="1" dirty="0">
              <a:solidFill>
                <a:prstClr val="black"/>
              </a:solidFill>
            </a:endParaRP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09849761-D02C-86B6-D075-808A1ACD0262}"/>
              </a:ext>
            </a:extLst>
          </p:cNvPr>
          <p:cNvSpPr/>
          <p:nvPr/>
        </p:nvSpPr>
        <p:spPr>
          <a:xfrm>
            <a:off x="3413451" y="3756004"/>
            <a:ext cx="1398292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3" name="Rectangle : coins arrondis 5">
            <a:extLst>
              <a:ext uri="{FF2B5EF4-FFF2-40B4-BE49-F238E27FC236}">
                <a16:creationId xmlns:a16="http://schemas.microsoft.com/office/drawing/2014/main" id="{B3D22B44-89FD-C8C0-0D68-A2E4163C3466}"/>
              </a:ext>
            </a:extLst>
          </p:cNvPr>
          <p:cNvSpPr/>
          <p:nvPr/>
        </p:nvSpPr>
        <p:spPr>
          <a:xfrm>
            <a:off x="7249116" y="3765222"/>
            <a:ext cx="1276212" cy="675612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12BE941D-ABE7-D1EC-B916-836486D743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49500" y="4440834"/>
            <a:ext cx="675444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1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B455E-50AD-B7E3-C879-C8E641D4E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1FCE350-6223-C5D9-7091-B94CF7E4D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la phrase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202F6F-DB5E-EB5A-CEE3-7A89AB47A7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Choisir un élève au hasard pour répondre.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CD70D90-82FC-5376-183A-93BDE2786D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B3B9B14-253E-521D-DE1D-6DF1081E7318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2D02BF3-D9CE-D278-D66A-1862D00F25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DA27D47-0939-84B0-F274-D5F3B2F0D345}"/>
              </a:ext>
            </a:extLst>
          </p:cNvPr>
          <p:cNvSpPr/>
          <p:nvPr/>
        </p:nvSpPr>
        <p:spPr>
          <a:xfrm>
            <a:off x="2294350" y="5279462"/>
            <a:ext cx="7603300" cy="72230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 corps de référence est : 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……………….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D31BBE-0A75-8634-8E80-E305DDBD92CB}"/>
              </a:ext>
            </a:extLst>
          </p:cNvPr>
          <p:cNvSpPr txBox="1"/>
          <p:nvPr/>
        </p:nvSpPr>
        <p:spPr>
          <a:xfrm>
            <a:off x="695960" y="1402080"/>
            <a:ext cx="10800080" cy="5788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MA" sz="2800" b="1" dirty="0">
                <a:solidFill>
                  <a:prstClr val="black"/>
                </a:solidFill>
              </a:rPr>
              <a:t>La fille est au repos par </a:t>
            </a:r>
            <a:r>
              <a:rPr lang="fr-FR" sz="2800" b="1" dirty="0">
                <a:solidFill>
                  <a:prstClr val="black"/>
                </a:solidFill>
              </a:rPr>
              <a:t>rapport à l’arbre. </a:t>
            </a:r>
            <a:endParaRPr lang="fr-MA" sz="2800" b="1" dirty="0">
              <a:solidFill>
                <a:prstClr val="black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7296943-EEEF-1937-6AC9-695C65A0ED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85" t="24245" r="35958" b="30303"/>
          <a:stretch>
            <a:fillRect/>
          </a:stretch>
        </p:blipFill>
        <p:spPr>
          <a:xfrm>
            <a:off x="4828657" y="2155362"/>
            <a:ext cx="2534686" cy="2947489"/>
          </a:xfrm>
          <a:prstGeom prst="rect">
            <a:avLst/>
          </a:prstGeom>
        </p:spPr>
      </p:pic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2FBC75CB-0A78-9CE3-7559-3D6221147AEB}"/>
              </a:ext>
            </a:extLst>
          </p:cNvPr>
          <p:cNvSpPr/>
          <p:nvPr/>
        </p:nvSpPr>
        <p:spPr>
          <a:xfrm>
            <a:off x="7882305" y="5317041"/>
            <a:ext cx="286858" cy="338424"/>
          </a:xfrm>
          <a:custGeom>
            <a:avLst/>
            <a:gdLst>
              <a:gd name="csX0" fmla="*/ 285902 w 286858"/>
              <a:gd name="csY0" fmla="*/ 126778 h 338424"/>
              <a:gd name="csX1" fmla="*/ 126764 w 286858"/>
              <a:gd name="csY1" fmla="*/ 986 h 338424"/>
              <a:gd name="csX2" fmla="*/ 0 w 286858"/>
              <a:gd name="csY2" fmla="*/ 142962 h 338424"/>
              <a:gd name="csX3" fmla="*/ 67500 w 286858"/>
              <a:gd name="csY3" fmla="*/ 142962 h 338424"/>
              <a:gd name="csX4" fmla="*/ 143406 w 286858"/>
              <a:gd name="csY4" fmla="*/ 67049 h 338424"/>
              <a:gd name="csX5" fmla="*/ 219319 w 286858"/>
              <a:gd name="csY5" fmla="*/ 142955 h 338424"/>
              <a:gd name="csX6" fmla="*/ 183724 w 286858"/>
              <a:gd name="csY6" fmla="*/ 207278 h 338424"/>
              <a:gd name="csX7" fmla="*/ 109643 w 286858"/>
              <a:gd name="csY7" fmla="*/ 338425 h 338424"/>
              <a:gd name="csX8" fmla="*/ 177143 w 286858"/>
              <a:gd name="csY8" fmla="*/ 338425 h 338424"/>
              <a:gd name="csX9" fmla="*/ 219656 w 286858"/>
              <a:gd name="csY9" fmla="*/ 264417 h 338424"/>
              <a:gd name="csX10" fmla="*/ 285902 w 286858"/>
              <a:gd name="csY10" fmla="*/ 126778 h 3384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86858" h="338424">
                <a:moveTo>
                  <a:pt x="285902" y="126778"/>
                </a:moveTo>
                <a:cubicBezTo>
                  <a:pt x="276694" y="48097"/>
                  <a:pt x="205445" y="-8222"/>
                  <a:pt x="126764" y="986"/>
                </a:cubicBezTo>
                <a:cubicBezTo>
                  <a:pt x="54674" y="9423"/>
                  <a:pt x="248" y="70381"/>
                  <a:pt x="0" y="142962"/>
                </a:cubicBezTo>
                <a:lnTo>
                  <a:pt x="67500" y="142962"/>
                </a:lnTo>
                <a:cubicBezTo>
                  <a:pt x="67498" y="101038"/>
                  <a:pt x="101483" y="67051"/>
                  <a:pt x="143406" y="67049"/>
                </a:cubicBezTo>
                <a:cubicBezTo>
                  <a:pt x="185330" y="67047"/>
                  <a:pt x="219317" y="101032"/>
                  <a:pt x="219319" y="142955"/>
                </a:cubicBezTo>
                <a:cubicBezTo>
                  <a:pt x="219320" y="169095"/>
                  <a:pt x="205872" y="193396"/>
                  <a:pt x="183724" y="207278"/>
                </a:cubicBezTo>
                <a:cubicBezTo>
                  <a:pt x="138016" y="235244"/>
                  <a:pt x="110000" y="284841"/>
                  <a:pt x="109643" y="338425"/>
                </a:cubicBezTo>
                <a:lnTo>
                  <a:pt x="177143" y="338425"/>
                </a:lnTo>
                <a:cubicBezTo>
                  <a:pt x="177573" y="308067"/>
                  <a:pt x="193649" y="280082"/>
                  <a:pt x="219656" y="264417"/>
                </a:cubicBezTo>
                <a:cubicBezTo>
                  <a:pt x="266479" y="235192"/>
                  <a:pt x="292271" y="181604"/>
                  <a:pt x="285902" y="126778"/>
                </a:cubicBezTo>
                <a:close/>
              </a:path>
            </a:pathLst>
          </a:custGeom>
          <a:solidFill>
            <a:srgbClr val="FF0000"/>
          </a:solidFill>
          <a:ln w="5556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37093360-EBA7-DE58-32AC-7D06B573DA0D}"/>
              </a:ext>
            </a:extLst>
          </p:cNvPr>
          <p:cNvSpPr/>
          <p:nvPr/>
        </p:nvSpPr>
        <p:spPr>
          <a:xfrm>
            <a:off x="7985517" y="5695311"/>
            <a:ext cx="82502" cy="82566"/>
          </a:xfrm>
          <a:custGeom>
            <a:avLst/>
            <a:gdLst>
              <a:gd name="csX0" fmla="*/ 70437 w 82502"/>
              <a:gd name="csY0" fmla="*/ 12107 h 82566"/>
              <a:gd name="csX1" fmla="*/ 70437 w 82502"/>
              <a:gd name="csY1" fmla="*/ 12107 h 82566"/>
              <a:gd name="csX2" fmla="*/ 12127 w 82502"/>
              <a:gd name="csY2" fmla="*/ 12046 h 82566"/>
              <a:gd name="csX3" fmla="*/ 12066 w 82502"/>
              <a:gd name="csY3" fmla="*/ 12107 h 82566"/>
              <a:gd name="csX4" fmla="*/ 3224 w 82502"/>
              <a:gd name="csY4" fmla="*/ 25303 h 82566"/>
              <a:gd name="csX5" fmla="*/ 1 w 82502"/>
              <a:gd name="csY5" fmla="*/ 41396 h 82566"/>
              <a:gd name="csX6" fmla="*/ 3235 w 82502"/>
              <a:gd name="csY6" fmla="*/ 57416 h 82566"/>
              <a:gd name="csX7" fmla="*/ 25263 w 82502"/>
              <a:gd name="csY7" fmla="*/ 79326 h 82566"/>
              <a:gd name="csX8" fmla="*/ 41350 w 82502"/>
              <a:gd name="csY8" fmla="*/ 82566 h 82566"/>
              <a:gd name="csX9" fmla="*/ 57370 w 82502"/>
              <a:gd name="csY9" fmla="*/ 79331 h 82566"/>
              <a:gd name="csX10" fmla="*/ 79263 w 82502"/>
              <a:gd name="csY10" fmla="*/ 57433 h 82566"/>
              <a:gd name="csX11" fmla="*/ 82503 w 82502"/>
              <a:gd name="csY11" fmla="*/ 41413 h 82566"/>
              <a:gd name="csX12" fmla="*/ 79274 w 82502"/>
              <a:gd name="csY12" fmla="*/ 25320 h 82566"/>
              <a:gd name="csX13" fmla="*/ 70437 w 82502"/>
              <a:gd name="csY13" fmla="*/ 12107 h 825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82502" h="82566">
                <a:moveTo>
                  <a:pt x="70437" y="12107"/>
                </a:moveTo>
                <a:lnTo>
                  <a:pt x="70437" y="12107"/>
                </a:lnTo>
                <a:cubicBezTo>
                  <a:pt x="54352" y="-4012"/>
                  <a:pt x="28246" y="-4039"/>
                  <a:pt x="12127" y="12046"/>
                </a:cubicBezTo>
                <a:cubicBezTo>
                  <a:pt x="12107" y="12066"/>
                  <a:pt x="12087" y="12087"/>
                  <a:pt x="12066" y="12107"/>
                </a:cubicBezTo>
                <a:cubicBezTo>
                  <a:pt x="8294" y="15893"/>
                  <a:pt x="5291" y="20374"/>
                  <a:pt x="3224" y="25303"/>
                </a:cubicBezTo>
                <a:cubicBezTo>
                  <a:pt x="1072" y="30394"/>
                  <a:pt x="-25" y="35869"/>
                  <a:pt x="1" y="41396"/>
                </a:cubicBezTo>
                <a:cubicBezTo>
                  <a:pt x="-30" y="46901"/>
                  <a:pt x="1071" y="52354"/>
                  <a:pt x="3235" y="57416"/>
                </a:cubicBezTo>
                <a:cubicBezTo>
                  <a:pt x="7441" y="67311"/>
                  <a:pt x="15345" y="75173"/>
                  <a:pt x="25263" y="79326"/>
                </a:cubicBezTo>
                <a:cubicBezTo>
                  <a:pt x="30353" y="81477"/>
                  <a:pt x="35824" y="82579"/>
                  <a:pt x="41350" y="82566"/>
                </a:cubicBezTo>
                <a:cubicBezTo>
                  <a:pt x="46855" y="82593"/>
                  <a:pt x="52307" y="81492"/>
                  <a:pt x="57370" y="79331"/>
                </a:cubicBezTo>
                <a:cubicBezTo>
                  <a:pt x="67217" y="75126"/>
                  <a:pt x="75060" y="67281"/>
                  <a:pt x="79263" y="57433"/>
                </a:cubicBezTo>
                <a:cubicBezTo>
                  <a:pt x="81426" y="52371"/>
                  <a:pt x="82528" y="46918"/>
                  <a:pt x="82503" y="41413"/>
                </a:cubicBezTo>
                <a:cubicBezTo>
                  <a:pt x="82523" y="35886"/>
                  <a:pt x="81425" y="30412"/>
                  <a:pt x="79274" y="25320"/>
                </a:cubicBezTo>
                <a:cubicBezTo>
                  <a:pt x="77208" y="20387"/>
                  <a:pt x="74207" y="15900"/>
                  <a:pt x="70437" y="12107"/>
                </a:cubicBezTo>
                <a:close/>
              </a:path>
            </a:pathLst>
          </a:custGeom>
          <a:solidFill>
            <a:srgbClr val="FF0000"/>
          </a:solidFill>
          <a:ln w="5556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47052EE-45CA-E563-AE50-A72BB2EF3829}"/>
              </a:ext>
            </a:extLst>
          </p:cNvPr>
          <p:cNvSpPr txBox="1"/>
          <p:nvPr/>
        </p:nvSpPr>
        <p:spPr>
          <a:xfrm>
            <a:off x="7363343" y="5312274"/>
            <a:ext cx="176903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L’arbre</a:t>
            </a:r>
          </a:p>
        </p:txBody>
      </p:sp>
    </p:spTree>
    <p:extLst>
      <p:ext uri="{BB962C8B-B14F-4D97-AF65-F5344CB8AC3E}">
        <p14:creationId xmlns:p14="http://schemas.microsoft.com/office/powerpoint/2010/main" val="134059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4758D-BAB5-FCF1-1584-C2A789553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BC9E226-04A5-F65D-CF4F-B0AC7D18B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la phrase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202732-88BB-3403-BAE9-AD8ABB86AF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Choisir un élève au hasard pour répondre.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DA811F8-1C01-DF64-F8A1-2372E484E30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75AD840-FEDD-B26B-A749-B6FE56AD324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CE36EC0-8652-CF83-8A25-4AB792C83D0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20F40B6-C2F3-6630-E633-369EC23E224A}"/>
              </a:ext>
            </a:extLst>
          </p:cNvPr>
          <p:cNvSpPr/>
          <p:nvPr/>
        </p:nvSpPr>
        <p:spPr>
          <a:xfrm>
            <a:off x="2294350" y="5570635"/>
            <a:ext cx="7603300" cy="72230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 corps de référence est : 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……………….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59BE9F6-67D2-5F5C-FA59-4A3490C881EF}"/>
              </a:ext>
            </a:extLst>
          </p:cNvPr>
          <p:cNvSpPr txBox="1"/>
          <p:nvPr/>
        </p:nvSpPr>
        <p:spPr>
          <a:xfrm>
            <a:off x="695960" y="1402080"/>
            <a:ext cx="10800080" cy="5788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800" b="1" dirty="0">
                <a:solidFill>
                  <a:prstClr val="black"/>
                </a:solidFill>
              </a:rPr>
              <a:t>Un satellite tourne autour de la Terre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C95E8724-5F38-BE30-BED9-6F378610528A}"/>
              </a:ext>
            </a:extLst>
          </p:cNvPr>
          <p:cNvSpPr/>
          <p:nvPr/>
        </p:nvSpPr>
        <p:spPr>
          <a:xfrm>
            <a:off x="7882305" y="5608214"/>
            <a:ext cx="286858" cy="338424"/>
          </a:xfrm>
          <a:custGeom>
            <a:avLst/>
            <a:gdLst>
              <a:gd name="csX0" fmla="*/ 285902 w 286858"/>
              <a:gd name="csY0" fmla="*/ 126778 h 338424"/>
              <a:gd name="csX1" fmla="*/ 126764 w 286858"/>
              <a:gd name="csY1" fmla="*/ 986 h 338424"/>
              <a:gd name="csX2" fmla="*/ 0 w 286858"/>
              <a:gd name="csY2" fmla="*/ 142962 h 338424"/>
              <a:gd name="csX3" fmla="*/ 67500 w 286858"/>
              <a:gd name="csY3" fmla="*/ 142962 h 338424"/>
              <a:gd name="csX4" fmla="*/ 143406 w 286858"/>
              <a:gd name="csY4" fmla="*/ 67049 h 338424"/>
              <a:gd name="csX5" fmla="*/ 219319 w 286858"/>
              <a:gd name="csY5" fmla="*/ 142955 h 338424"/>
              <a:gd name="csX6" fmla="*/ 183724 w 286858"/>
              <a:gd name="csY6" fmla="*/ 207278 h 338424"/>
              <a:gd name="csX7" fmla="*/ 109643 w 286858"/>
              <a:gd name="csY7" fmla="*/ 338425 h 338424"/>
              <a:gd name="csX8" fmla="*/ 177143 w 286858"/>
              <a:gd name="csY8" fmla="*/ 338425 h 338424"/>
              <a:gd name="csX9" fmla="*/ 219656 w 286858"/>
              <a:gd name="csY9" fmla="*/ 264417 h 338424"/>
              <a:gd name="csX10" fmla="*/ 285902 w 286858"/>
              <a:gd name="csY10" fmla="*/ 126778 h 3384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86858" h="338424">
                <a:moveTo>
                  <a:pt x="285902" y="126778"/>
                </a:moveTo>
                <a:cubicBezTo>
                  <a:pt x="276694" y="48097"/>
                  <a:pt x="205445" y="-8222"/>
                  <a:pt x="126764" y="986"/>
                </a:cubicBezTo>
                <a:cubicBezTo>
                  <a:pt x="54674" y="9423"/>
                  <a:pt x="248" y="70381"/>
                  <a:pt x="0" y="142962"/>
                </a:cubicBezTo>
                <a:lnTo>
                  <a:pt x="67500" y="142962"/>
                </a:lnTo>
                <a:cubicBezTo>
                  <a:pt x="67498" y="101038"/>
                  <a:pt x="101483" y="67051"/>
                  <a:pt x="143406" y="67049"/>
                </a:cubicBezTo>
                <a:cubicBezTo>
                  <a:pt x="185330" y="67047"/>
                  <a:pt x="219317" y="101032"/>
                  <a:pt x="219319" y="142955"/>
                </a:cubicBezTo>
                <a:cubicBezTo>
                  <a:pt x="219320" y="169095"/>
                  <a:pt x="205872" y="193396"/>
                  <a:pt x="183724" y="207278"/>
                </a:cubicBezTo>
                <a:cubicBezTo>
                  <a:pt x="138016" y="235244"/>
                  <a:pt x="110000" y="284841"/>
                  <a:pt x="109643" y="338425"/>
                </a:cubicBezTo>
                <a:lnTo>
                  <a:pt x="177143" y="338425"/>
                </a:lnTo>
                <a:cubicBezTo>
                  <a:pt x="177573" y="308067"/>
                  <a:pt x="193649" y="280082"/>
                  <a:pt x="219656" y="264417"/>
                </a:cubicBezTo>
                <a:cubicBezTo>
                  <a:pt x="266479" y="235192"/>
                  <a:pt x="292271" y="181604"/>
                  <a:pt x="285902" y="126778"/>
                </a:cubicBezTo>
                <a:close/>
              </a:path>
            </a:pathLst>
          </a:custGeom>
          <a:solidFill>
            <a:srgbClr val="FF0000"/>
          </a:solidFill>
          <a:ln w="5556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BAE6D748-815A-58C7-7D20-69C727BE6F96}"/>
              </a:ext>
            </a:extLst>
          </p:cNvPr>
          <p:cNvSpPr/>
          <p:nvPr/>
        </p:nvSpPr>
        <p:spPr>
          <a:xfrm>
            <a:off x="7985517" y="5986484"/>
            <a:ext cx="82502" cy="82566"/>
          </a:xfrm>
          <a:custGeom>
            <a:avLst/>
            <a:gdLst>
              <a:gd name="csX0" fmla="*/ 70437 w 82502"/>
              <a:gd name="csY0" fmla="*/ 12107 h 82566"/>
              <a:gd name="csX1" fmla="*/ 70437 w 82502"/>
              <a:gd name="csY1" fmla="*/ 12107 h 82566"/>
              <a:gd name="csX2" fmla="*/ 12127 w 82502"/>
              <a:gd name="csY2" fmla="*/ 12046 h 82566"/>
              <a:gd name="csX3" fmla="*/ 12066 w 82502"/>
              <a:gd name="csY3" fmla="*/ 12107 h 82566"/>
              <a:gd name="csX4" fmla="*/ 3224 w 82502"/>
              <a:gd name="csY4" fmla="*/ 25303 h 82566"/>
              <a:gd name="csX5" fmla="*/ 1 w 82502"/>
              <a:gd name="csY5" fmla="*/ 41396 h 82566"/>
              <a:gd name="csX6" fmla="*/ 3235 w 82502"/>
              <a:gd name="csY6" fmla="*/ 57416 h 82566"/>
              <a:gd name="csX7" fmla="*/ 25263 w 82502"/>
              <a:gd name="csY7" fmla="*/ 79326 h 82566"/>
              <a:gd name="csX8" fmla="*/ 41350 w 82502"/>
              <a:gd name="csY8" fmla="*/ 82566 h 82566"/>
              <a:gd name="csX9" fmla="*/ 57370 w 82502"/>
              <a:gd name="csY9" fmla="*/ 79331 h 82566"/>
              <a:gd name="csX10" fmla="*/ 79263 w 82502"/>
              <a:gd name="csY10" fmla="*/ 57433 h 82566"/>
              <a:gd name="csX11" fmla="*/ 82503 w 82502"/>
              <a:gd name="csY11" fmla="*/ 41413 h 82566"/>
              <a:gd name="csX12" fmla="*/ 79274 w 82502"/>
              <a:gd name="csY12" fmla="*/ 25320 h 82566"/>
              <a:gd name="csX13" fmla="*/ 70437 w 82502"/>
              <a:gd name="csY13" fmla="*/ 12107 h 825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82502" h="82566">
                <a:moveTo>
                  <a:pt x="70437" y="12107"/>
                </a:moveTo>
                <a:lnTo>
                  <a:pt x="70437" y="12107"/>
                </a:lnTo>
                <a:cubicBezTo>
                  <a:pt x="54352" y="-4012"/>
                  <a:pt x="28246" y="-4039"/>
                  <a:pt x="12127" y="12046"/>
                </a:cubicBezTo>
                <a:cubicBezTo>
                  <a:pt x="12107" y="12066"/>
                  <a:pt x="12087" y="12087"/>
                  <a:pt x="12066" y="12107"/>
                </a:cubicBezTo>
                <a:cubicBezTo>
                  <a:pt x="8294" y="15893"/>
                  <a:pt x="5291" y="20374"/>
                  <a:pt x="3224" y="25303"/>
                </a:cubicBezTo>
                <a:cubicBezTo>
                  <a:pt x="1072" y="30394"/>
                  <a:pt x="-25" y="35869"/>
                  <a:pt x="1" y="41396"/>
                </a:cubicBezTo>
                <a:cubicBezTo>
                  <a:pt x="-30" y="46901"/>
                  <a:pt x="1071" y="52354"/>
                  <a:pt x="3235" y="57416"/>
                </a:cubicBezTo>
                <a:cubicBezTo>
                  <a:pt x="7441" y="67311"/>
                  <a:pt x="15345" y="75173"/>
                  <a:pt x="25263" y="79326"/>
                </a:cubicBezTo>
                <a:cubicBezTo>
                  <a:pt x="30353" y="81477"/>
                  <a:pt x="35824" y="82579"/>
                  <a:pt x="41350" y="82566"/>
                </a:cubicBezTo>
                <a:cubicBezTo>
                  <a:pt x="46855" y="82593"/>
                  <a:pt x="52307" y="81492"/>
                  <a:pt x="57370" y="79331"/>
                </a:cubicBezTo>
                <a:cubicBezTo>
                  <a:pt x="67217" y="75126"/>
                  <a:pt x="75060" y="67281"/>
                  <a:pt x="79263" y="57433"/>
                </a:cubicBezTo>
                <a:cubicBezTo>
                  <a:pt x="81426" y="52371"/>
                  <a:pt x="82528" y="46918"/>
                  <a:pt x="82503" y="41413"/>
                </a:cubicBezTo>
                <a:cubicBezTo>
                  <a:pt x="82523" y="35886"/>
                  <a:pt x="81425" y="30412"/>
                  <a:pt x="79274" y="25320"/>
                </a:cubicBezTo>
                <a:cubicBezTo>
                  <a:pt x="77208" y="20387"/>
                  <a:pt x="74207" y="15900"/>
                  <a:pt x="70437" y="12107"/>
                </a:cubicBezTo>
                <a:close/>
              </a:path>
            </a:pathLst>
          </a:custGeom>
          <a:solidFill>
            <a:srgbClr val="FF0000"/>
          </a:solidFill>
          <a:ln w="5556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D555DD3-21D8-E945-0A20-32BEB70E78D2}"/>
              </a:ext>
            </a:extLst>
          </p:cNvPr>
          <p:cNvSpPr txBox="1"/>
          <p:nvPr/>
        </p:nvSpPr>
        <p:spPr>
          <a:xfrm>
            <a:off x="7363343" y="5619509"/>
            <a:ext cx="176903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La Terre</a:t>
            </a:r>
          </a:p>
        </p:txBody>
      </p:sp>
      <p:pic>
        <p:nvPicPr>
          <p:cNvPr id="7" name="Picture 3267">
            <a:extLst>
              <a:ext uri="{FF2B5EF4-FFF2-40B4-BE49-F238E27FC236}">
                <a16:creationId xmlns:a16="http://schemas.microsoft.com/office/drawing/2014/main" id="{438BB284-4C6B-8E11-76CA-06C10B961805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4590" y="2995898"/>
            <a:ext cx="1636213" cy="1586910"/>
          </a:xfrm>
          <a:prstGeom prst="rect">
            <a:avLst/>
          </a:prstGeom>
          <a:noFill/>
        </p:spPr>
      </p:pic>
      <p:sp>
        <p:nvSpPr>
          <p:cNvPr id="16" name="Graphique 14" descr="Satellite avec un remplissage uni">
            <a:extLst>
              <a:ext uri="{FF2B5EF4-FFF2-40B4-BE49-F238E27FC236}">
                <a16:creationId xmlns:a16="http://schemas.microsoft.com/office/drawing/2014/main" id="{6D801B9D-697C-40F9-D276-1C5CDA96D93F}"/>
              </a:ext>
            </a:extLst>
          </p:cNvPr>
          <p:cNvSpPr/>
          <p:nvPr/>
        </p:nvSpPr>
        <p:spPr>
          <a:xfrm>
            <a:off x="5794862" y="2023326"/>
            <a:ext cx="495668" cy="495065"/>
          </a:xfrm>
          <a:custGeom>
            <a:avLst/>
            <a:gdLst>
              <a:gd name="csX0" fmla="*/ 339491 w 495668"/>
              <a:gd name="csY0" fmla="*/ 454664 h 495065"/>
              <a:gd name="csX1" fmla="*/ 390746 w 495668"/>
              <a:gd name="csY1" fmla="*/ 403409 h 495065"/>
              <a:gd name="csX2" fmla="*/ 407630 w 495668"/>
              <a:gd name="csY2" fmla="*/ 420293 h 495065"/>
              <a:gd name="csX3" fmla="*/ 356375 w 495668"/>
              <a:gd name="csY3" fmla="*/ 471548 h 495065"/>
              <a:gd name="csX4" fmla="*/ 339491 w 495668"/>
              <a:gd name="csY4" fmla="*/ 454664 h 495065"/>
              <a:gd name="csX5" fmla="*/ 322004 w 495668"/>
              <a:gd name="csY5" fmla="*/ 335270 h 495065"/>
              <a:gd name="csX6" fmla="*/ 338888 w 495668"/>
              <a:gd name="csY6" fmla="*/ 352154 h 495065"/>
              <a:gd name="csX7" fmla="*/ 287633 w 495668"/>
              <a:gd name="csY7" fmla="*/ 403409 h 495065"/>
              <a:gd name="csX8" fmla="*/ 270748 w 495668"/>
              <a:gd name="csY8" fmla="*/ 386525 h 495065"/>
              <a:gd name="csX9" fmla="*/ 322004 w 495668"/>
              <a:gd name="csY9" fmla="*/ 335270 h 495065"/>
              <a:gd name="csX10" fmla="*/ 386525 w 495668"/>
              <a:gd name="csY10" fmla="*/ 271351 h 495065"/>
              <a:gd name="csX11" fmla="*/ 403409 w 495668"/>
              <a:gd name="csY11" fmla="*/ 288236 h 495065"/>
              <a:gd name="csX12" fmla="*/ 356375 w 495668"/>
              <a:gd name="csY12" fmla="*/ 335270 h 495065"/>
              <a:gd name="csX13" fmla="*/ 339491 w 495668"/>
              <a:gd name="csY13" fmla="*/ 318386 h 495065"/>
              <a:gd name="csX14" fmla="*/ 386525 w 495668"/>
              <a:gd name="csY14" fmla="*/ 271351 h 495065"/>
              <a:gd name="csX15" fmla="*/ 373259 w 495668"/>
              <a:gd name="csY15" fmla="*/ 386525 h 495065"/>
              <a:gd name="csX16" fmla="*/ 322004 w 495668"/>
              <a:gd name="csY16" fmla="*/ 437780 h 495065"/>
              <a:gd name="csX17" fmla="*/ 305120 w 495668"/>
              <a:gd name="csY17" fmla="*/ 420896 h 495065"/>
              <a:gd name="csX18" fmla="*/ 356375 w 495668"/>
              <a:gd name="csY18" fmla="*/ 369641 h 495065"/>
              <a:gd name="csX19" fmla="*/ 373259 w 495668"/>
              <a:gd name="csY19" fmla="*/ 386525 h 495065"/>
              <a:gd name="csX20" fmla="*/ 373259 w 495668"/>
              <a:gd name="csY20" fmla="*/ 352154 h 495065"/>
              <a:gd name="csX21" fmla="*/ 420293 w 495668"/>
              <a:gd name="csY21" fmla="*/ 305120 h 495065"/>
              <a:gd name="csX22" fmla="*/ 437177 w 495668"/>
              <a:gd name="csY22" fmla="*/ 322004 h 495065"/>
              <a:gd name="csX23" fmla="*/ 390143 w 495668"/>
              <a:gd name="csY23" fmla="*/ 369038 h 495065"/>
              <a:gd name="csX24" fmla="*/ 373259 w 495668"/>
              <a:gd name="csY24" fmla="*/ 352154 h 495065"/>
              <a:gd name="csX25" fmla="*/ 424514 w 495668"/>
              <a:gd name="csY25" fmla="*/ 403409 h 495065"/>
              <a:gd name="csX26" fmla="*/ 407630 w 495668"/>
              <a:gd name="csY26" fmla="*/ 386525 h 495065"/>
              <a:gd name="csX27" fmla="*/ 454664 w 495668"/>
              <a:gd name="csY27" fmla="*/ 339491 h 495065"/>
              <a:gd name="csX28" fmla="*/ 471548 w 495668"/>
              <a:gd name="csY28" fmla="*/ 356375 h 495065"/>
              <a:gd name="csX29" fmla="*/ 424514 w 495668"/>
              <a:gd name="csY29" fmla="*/ 403409 h 495065"/>
              <a:gd name="csX30" fmla="*/ 78993 w 495668"/>
              <a:gd name="csY30" fmla="*/ 433559 h 495065"/>
              <a:gd name="csX31" fmla="*/ 104923 w 495668"/>
              <a:gd name="csY31" fmla="*/ 407630 h 495065"/>
              <a:gd name="csX32" fmla="*/ 130852 w 495668"/>
              <a:gd name="csY32" fmla="*/ 433559 h 495065"/>
              <a:gd name="csX33" fmla="*/ 78993 w 495668"/>
              <a:gd name="csY33" fmla="*/ 433559 h 495065"/>
              <a:gd name="csX34" fmla="*/ 88038 w 495668"/>
              <a:gd name="csY34" fmla="*/ 390746 h 495065"/>
              <a:gd name="csX35" fmla="*/ 61506 w 495668"/>
              <a:gd name="csY35" fmla="*/ 417278 h 495065"/>
              <a:gd name="csX36" fmla="*/ 61506 w 495668"/>
              <a:gd name="csY36" fmla="*/ 364214 h 495065"/>
              <a:gd name="csX37" fmla="*/ 88038 w 495668"/>
              <a:gd name="csY37" fmla="*/ 390746 h 495065"/>
              <a:gd name="csX38" fmla="*/ 109144 w 495668"/>
              <a:gd name="csY38" fmla="*/ 224317 h 495065"/>
              <a:gd name="csX39" fmla="*/ 92259 w 495668"/>
              <a:gd name="csY39" fmla="*/ 207433 h 495065"/>
              <a:gd name="csX40" fmla="*/ 143515 w 495668"/>
              <a:gd name="csY40" fmla="*/ 156178 h 495065"/>
              <a:gd name="csX41" fmla="*/ 160399 w 495668"/>
              <a:gd name="csY41" fmla="*/ 173062 h 495065"/>
              <a:gd name="csX42" fmla="*/ 109144 w 495668"/>
              <a:gd name="csY42" fmla="*/ 224317 h 495065"/>
              <a:gd name="csX43" fmla="*/ 74772 w 495668"/>
              <a:gd name="csY43" fmla="*/ 88038 h 495065"/>
              <a:gd name="csX44" fmla="*/ 91656 w 495668"/>
              <a:gd name="csY44" fmla="*/ 104923 h 495065"/>
              <a:gd name="csX45" fmla="*/ 40401 w 495668"/>
              <a:gd name="csY45" fmla="*/ 156178 h 495065"/>
              <a:gd name="csX46" fmla="*/ 23517 w 495668"/>
              <a:gd name="csY46" fmla="*/ 139294 h 495065"/>
              <a:gd name="csX47" fmla="*/ 74772 w 495668"/>
              <a:gd name="csY47" fmla="*/ 88038 h 495065"/>
              <a:gd name="csX48" fmla="*/ 156178 w 495668"/>
              <a:gd name="csY48" fmla="*/ 41004 h 495065"/>
              <a:gd name="csX49" fmla="*/ 109144 w 495668"/>
              <a:gd name="csY49" fmla="*/ 88038 h 495065"/>
              <a:gd name="csX50" fmla="*/ 92259 w 495668"/>
              <a:gd name="csY50" fmla="*/ 71154 h 495065"/>
              <a:gd name="csX51" fmla="*/ 138691 w 495668"/>
              <a:gd name="csY51" fmla="*/ 24120 h 495065"/>
              <a:gd name="csX52" fmla="*/ 156178 w 495668"/>
              <a:gd name="csY52" fmla="*/ 41004 h 495065"/>
              <a:gd name="csX53" fmla="*/ 126028 w 495668"/>
              <a:gd name="csY53" fmla="*/ 139294 h 495065"/>
              <a:gd name="csX54" fmla="*/ 74772 w 495668"/>
              <a:gd name="csY54" fmla="*/ 190549 h 495065"/>
              <a:gd name="csX55" fmla="*/ 57888 w 495668"/>
              <a:gd name="csY55" fmla="*/ 173665 h 495065"/>
              <a:gd name="csX56" fmla="*/ 109144 w 495668"/>
              <a:gd name="csY56" fmla="*/ 122410 h 495065"/>
              <a:gd name="csX57" fmla="*/ 126028 w 495668"/>
              <a:gd name="csY57" fmla="*/ 139294 h 495065"/>
              <a:gd name="csX58" fmla="*/ 126028 w 495668"/>
              <a:gd name="csY58" fmla="*/ 104923 h 495065"/>
              <a:gd name="csX59" fmla="*/ 173062 w 495668"/>
              <a:gd name="csY59" fmla="*/ 57888 h 495065"/>
              <a:gd name="csX60" fmla="*/ 189946 w 495668"/>
              <a:gd name="csY60" fmla="*/ 74772 h 495065"/>
              <a:gd name="csX61" fmla="*/ 142912 w 495668"/>
              <a:gd name="csY61" fmla="*/ 121807 h 495065"/>
              <a:gd name="csX62" fmla="*/ 126028 w 495668"/>
              <a:gd name="csY62" fmla="*/ 104923 h 495065"/>
              <a:gd name="csX63" fmla="*/ 177283 w 495668"/>
              <a:gd name="csY63" fmla="*/ 156178 h 495065"/>
              <a:gd name="csX64" fmla="*/ 160399 w 495668"/>
              <a:gd name="csY64" fmla="*/ 139294 h 495065"/>
              <a:gd name="csX65" fmla="*/ 207433 w 495668"/>
              <a:gd name="csY65" fmla="*/ 92259 h 495065"/>
              <a:gd name="csX66" fmla="*/ 224317 w 495668"/>
              <a:gd name="csY66" fmla="*/ 109144 h 495065"/>
              <a:gd name="csX67" fmla="*/ 177283 w 495668"/>
              <a:gd name="csY67" fmla="*/ 156178 h 495065"/>
              <a:gd name="csX68" fmla="*/ 488433 w 495668"/>
              <a:gd name="csY68" fmla="*/ 339491 h 495065"/>
              <a:gd name="csX69" fmla="*/ 403409 w 495668"/>
              <a:gd name="csY69" fmla="*/ 254467 h 495065"/>
              <a:gd name="csX70" fmla="*/ 386525 w 495668"/>
              <a:gd name="csY70" fmla="*/ 247231 h 495065"/>
              <a:gd name="csX71" fmla="*/ 369641 w 495668"/>
              <a:gd name="csY71" fmla="*/ 254467 h 495065"/>
              <a:gd name="csX72" fmla="*/ 322004 w 495668"/>
              <a:gd name="csY72" fmla="*/ 301502 h 495065"/>
              <a:gd name="csX73" fmla="*/ 305120 w 495668"/>
              <a:gd name="csY73" fmla="*/ 284617 h 495065"/>
              <a:gd name="csX74" fmla="*/ 364817 w 495668"/>
              <a:gd name="csY74" fmla="*/ 224920 h 495065"/>
              <a:gd name="csX75" fmla="*/ 372053 w 495668"/>
              <a:gd name="csY75" fmla="*/ 208036 h 495065"/>
              <a:gd name="csX76" fmla="*/ 364817 w 495668"/>
              <a:gd name="csY76" fmla="*/ 191152 h 495065"/>
              <a:gd name="csX77" fmla="*/ 355169 w 495668"/>
              <a:gd name="csY77" fmla="*/ 180901 h 495065"/>
              <a:gd name="csX78" fmla="*/ 377480 w 495668"/>
              <a:gd name="csY78" fmla="*/ 168841 h 495065"/>
              <a:gd name="csX79" fmla="*/ 326828 w 495668"/>
              <a:gd name="csY79" fmla="*/ 118189 h 495065"/>
              <a:gd name="csX80" fmla="*/ 314768 w 495668"/>
              <a:gd name="csY80" fmla="*/ 140500 h 495065"/>
              <a:gd name="csX81" fmla="*/ 305120 w 495668"/>
              <a:gd name="csY81" fmla="*/ 130852 h 495065"/>
              <a:gd name="csX82" fmla="*/ 288235 w 495668"/>
              <a:gd name="csY82" fmla="*/ 123616 h 495065"/>
              <a:gd name="csX83" fmla="*/ 271351 w 495668"/>
              <a:gd name="csY83" fmla="*/ 130852 h 495065"/>
              <a:gd name="csX84" fmla="*/ 211654 w 495668"/>
              <a:gd name="csY84" fmla="*/ 190549 h 495065"/>
              <a:gd name="csX85" fmla="*/ 194167 w 495668"/>
              <a:gd name="csY85" fmla="*/ 173665 h 495065"/>
              <a:gd name="csX86" fmla="*/ 241201 w 495668"/>
              <a:gd name="csY86" fmla="*/ 126631 h 495065"/>
              <a:gd name="csX87" fmla="*/ 248437 w 495668"/>
              <a:gd name="csY87" fmla="*/ 109747 h 495065"/>
              <a:gd name="csX88" fmla="*/ 241201 w 495668"/>
              <a:gd name="csY88" fmla="*/ 92862 h 495065"/>
              <a:gd name="csX89" fmla="*/ 156178 w 495668"/>
              <a:gd name="csY89" fmla="*/ 7236 h 495065"/>
              <a:gd name="csX90" fmla="*/ 138691 w 495668"/>
              <a:gd name="csY90" fmla="*/ 0 h 495065"/>
              <a:gd name="csX91" fmla="*/ 121807 w 495668"/>
              <a:gd name="csY91" fmla="*/ 7236 h 495065"/>
              <a:gd name="csX92" fmla="*/ 6633 w 495668"/>
              <a:gd name="csY92" fmla="*/ 122410 h 495065"/>
              <a:gd name="csX93" fmla="*/ 0 w 495668"/>
              <a:gd name="csY93" fmla="*/ 139294 h 495065"/>
              <a:gd name="csX94" fmla="*/ 7236 w 495668"/>
              <a:gd name="csY94" fmla="*/ 156178 h 495065"/>
              <a:gd name="csX95" fmla="*/ 92259 w 495668"/>
              <a:gd name="csY95" fmla="*/ 241201 h 495065"/>
              <a:gd name="csX96" fmla="*/ 109144 w 495668"/>
              <a:gd name="csY96" fmla="*/ 248437 h 495065"/>
              <a:gd name="csX97" fmla="*/ 126028 w 495668"/>
              <a:gd name="csY97" fmla="*/ 241201 h 495065"/>
              <a:gd name="csX98" fmla="*/ 177283 w 495668"/>
              <a:gd name="csY98" fmla="*/ 189946 h 495065"/>
              <a:gd name="csX99" fmla="*/ 194167 w 495668"/>
              <a:gd name="csY99" fmla="*/ 206830 h 495065"/>
              <a:gd name="csX100" fmla="*/ 134470 w 495668"/>
              <a:gd name="csY100" fmla="*/ 266527 h 495065"/>
              <a:gd name="csX101" fmla="*/ 127234 w 495668"/>
              <a:gd name="csY101" fmla="*/ 283411 h 495065"/>
              <a:gd name="csX102" fmla="*/ 134470 w 495668"/>
              <a:gd name="csY102" fmla="*/ 300296 h 495065"/>
              <a:gd name="csX103" fmla="*/ 151957 w 495668"/>
              <a:gd name="csY103" fmla="*/ 317180 h 495065"/>
              <a:gd name="csX104" fmla="*/ 133867 w 495668"/>
              <a:gd name="csY104" fmla="*/ 335270 h 495065"/>
              <a:gd name="csX105" fmla="*/ 19296 w 495668"/>
              <a:gd name="csY105" fmla="*/ 322004 h 495065"/>
              <a:gd name="csX106" fmla="*/ 37386 w 495668"/>
              <a:gd name="csY106" fmla="*/ 339491 h 495065"/>
              <a:gd name="csX107" fmla="*/ 36783 w 495668"/>
              <a:gd name="csY107" fmla="*/ 429941 h 495065"/>
              <a:gd name="csX108" fmla="*/ 16281 w 495668"/>
              <a:gd name="csY108" fmla="*/ 455267 h 495065"/>
              <a:gd name="csX109" fmla="*/ 39798 w 495668"/>
              <a:gd name="csY109" fmla="*/ 477578 h 495065"/>
              <a:gd name="csX110" fmla="*/ 64521 w 495668"/>
              <a:gd name="csY110" fmla="*/ 456473 h 495065"/>
              <a:gd name="csX111" fmla="*/ 154972 w 495668"/>
              <a:gd name="csY111" fmla="*/ 457076 h 495065"/>
              <a:gd name="csX112" fmla="*/ 173062 w 495668"/>
              <a:gd name="csY112" fmla="*/ 475166 h 495065"/>
              <a:gd name="csX113" fmla="*/ 159796 w 495668"/>
              <a:gd name="csY113" fmla="*/ 360596 h 495065"/>
              <a:gd name="csX114" fmla="*/ 177886 w 495668"/>
              <a:gd name="csY114" fmla="*/ 342506 h 495065"/>
              <a:gd name="csX115" fmla="*/ 194167 w 495668"/>
              <a:gd name="csY115" fmla="*/ 360596 h 495065"/>
              <a:gd name="csX116" fmla="*/ 211051 w 495668"/>
              <a:gd name="csY116" fmla="*/ 367832 h 495065"/>
              <a:gd name="csX117" fmla="*/ 227935 w 495668"/>
              <a:gd name="csY117" fmla="*/ 360596 h 495065"/>
              <a:gd name="csX118" fmla="*/ 287633 w 495668"/>
              <a:gd name="csY118" fmla="*/ 300899 h 495065"/>
              <a:gd name="csX119" fmla="*/ 304517 w 495668"/>
              <a:gd name="csY119" fmla="*/ 317783 h 495065"/>
              <a:gd name="csX120" fmla="*/ 253261 w 495668"/>
              <a:gd name="csY120" fmla="*/ 369038 h 495065"/>
              <a:gd name="csX121" fmla="*/ 246025 w 495668"/>
              <a:gd name="csY121" fmla="*/ 385922 h 495065"/>
              <a:gd name="csX122" fmla="*/ 253261 w 495668"/>
              <a:gd name="csY122" fmla="*/ 402806 h 495065"/>
              <a:gd name="csX123" fmla="*/ 338888 w 495668"/>
              <a:gd name="csY123" fmla="*/ 487830 h 495065"/>
              <a:gd name="csX124" fmla="*/ 355772 w 495668"/>
              <a:gd name="csY124" fmla="*/ 495066 h 495065"/>
              <a:gd name="csX125" fmla="*/ 372656 w 495668"/>
              <a:gd name="csY125" fmla="*/ 487830 h 495065"/>
              <a:gd name="csX126" fmla="*/ 488433 w 495668"/>
              <a:gd name="csY126" fmla="*/ 373862 h 495065"/>
              <a:gd name="csX127" fmla="*/ 495669 w 495668"/>
              <a:gd name="csY127" fmla="*/ 356978 h 495065"/>
              <a:gd name="csX128" fmla="*/ 488433 w 495668"/>
              <a:gd name="csY128" fmla="*/ 339491 h 495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</a:cxnLst>
            <a:rect l="l" t="t" r="r" b="b"/>
            <a:pathLst>
              <a:path w="495668" h="495065">
                <a:moveTo>
                  <a:pt x="339491" y="454664"/>
                </a:moveTo>
                <a:lnTo>
                  <a:pt x="390746" y="403409"/>
                </a:lnTo>
                <a:lnTo>
                  <a:pt x="407630" y="420293"/>
                </a:lnTo>
                <a:lnTo>
                  <a:pt x="356375" y="471548"/>
                </a:lnTo>
                <a:lnTo>
                  <a:pt x="339491" y="454664"/>
                </a:lnTo>
                <a:close/>
                <a:moveTo>
                  <a:pt x="322004" y="335270"/>
                </a:moveTo>
                <a:lnTo>
                  <a:pt x="338888" y="352154"/>
                </a:lnTo>
                <a:lnTo>
                  <a:pt x="287633" y="403409"/>
                </a:lnTo>
                <a:lnTo>
                  <a:pt x="270748" y="386525"/>
                </a:lnTo>
                <a:lnTo>
                  <a:pt x="322004" y="335270"/>
                </a:lnTo>
                <a:close/>
                <a:moveTo>
                  <a:pt x="386525" y="271351"/>
                </a:moveTo>
                <a:lnTo>
                  <a:pt x="403409" y="288236"/>
                </a:lnTo>
                <a:lnTo>
                  <a:pt x="356375" y="335270"/>
                </a:lnTo>
                <a:lnTo>
                  <a:pt x="339491" y="318386"/>
                </a:lnTo>
                <a:lnTo>
                  <a:pt x="386525" y="271351"/>
                </a:lnTo>
                <a:close/>
                <a:moveTo>
                  <a:pt x="373259" y="386525"/>
                </a:moveTo>
                <a:lnTo>
                  <a:pt x="322004" y="437780"/>
                </a:lnTo>
                <a:lnTo>
                  <a:pt x="305120" y="420896"/>
                </a:lnTo>
                <a:lnTo>
                  <a:pt x="356375" y="369641"/>
                </a:lnTo>
                <a:lnTo>
                  <a:pt x="373259" y="386525"/>
                </a:lnTo>
                <a:close/>
                <a:moveTo>
                  <a:pt x="373259" y="352154"/>
                </a:moveTo>
                <a:lnTo>
                  <a:pt x="420293" y="305120"/>
                </a:lnTo>
                <a:lnTo>
                  <a:pt x="437177" y="322004"/>
                </a:lnTo>
                <a:lnTo>
                  <a:pt x="390143" y="369038"/>
                </a:lnTo>
                <a:lnTo>
                  <a:pt x="373259" y="352154"/>
                </a:lnTo>
                <a:close/>
                <a:moveTo>
                  <a:pt x="424514" y="403409"/>
                </a:moveTo>
                <a:lnTo>
                  <a:pt x="407630" y="386525"/>
                </a:lnTo>
                <a:lnTo>
                  <a:pt x="454664" y="339491"/>
                </a:lnTo>
                <a:lnTo>
                  <a:pt x="471548" y="356375"/>
                </a:lnTo>
                <a:lnTo>
                  <a:pt x="424514" y="403409"/>
                </a:lnTo>
                <a:close/>
                <a:moveTo>
                  <a:pt x="78993" y="433559"/>
                </a:moveTo>
                <a:lnTo>
                  <a:pt x="104923" y="407630"/>
                </a:lnTo>
                <a:lnTo>
                  <a:pt x="130852" y="433559"/>
                </a:lnTo>
                <a:lnTo>
                  <a:pt x="78993" y="433559"/>
                </a:lnTo>
                <a:close/>
                <a:moveTo>
                  <a:pt x="88038" y="390746"/>
                </a:moveTo>
                <a:lnTo>
                  <a:pt x="61506" y="417278"/>
                </a:lnTo>
                <a:lnTo>
                  <a:pt x="61506" y="364214"/>
                </a:lnTo>
                <a:lnTo>
                  <a:pt x="88038" y="390746"/>
                </a:lnTo>
                <a:close/>
                <a:moveTo>
                  <a:pt x="109144" y="224317"/>
                </a:moveTo>
                <a:lnTo>
                  <a:pt x="92259" y="207433"/>
                </a:lnTo>
                <a:lnTo>
                  <a:pt x="143515" y="156178"/>
                </a:lnTo>
                <a:lnTo>
                  <a:pt x="160399" y="173062"/>
                </a:lnTo>
                <a:lnTo>
                  <a:pt x="109144" y="224317"/>
                </a:lnTo>
                <a:close/>
                <a:moveTo>
                  <a:pt x="74772" y="88038"/>
                </a:moveTo>
                <a:lnTo>
                  <a:pt x="91656" y="104923"/>
                </a:lnTo>
                <a:lnTo>
                  <a:pt x="40401" y="156178"/>
                </a:lnTo>
                <a:lnTo>
                  <a:pt x="23517" y="139294"/>
                </a:lnTo>
                <a:lnTo>
                  <a:pt x="74772" y="88038"/>
                </a:lnTo>
                <a:close/>
                <a:moveTo>
                  <a:pt x="156178" y="41004"/>
                </a:moveTo>
                <a:lnTo>
                  <a:pt x="109144" y="88038"/>
                </a:lnTo>
                <a:lnTo>
                  <a:pt x="92259" y="71154"/>
                </a:lnTo>
                <a:lnTo>
                  <a:pt x="138691" y="24120"/>
                </a:lnTo>
                <a:lnTo>
                  <a:pt x="156178" y="41004"/>
                </a:lnTo>
                <a:close/>
                <a:moveTo>
                  <a:pt x="126028" y="139294"/>
                </a:moveTo>
                <a:lnTo>
                  <a:pt x="74772" y="190549"/>
                </a:lnTo>
                <a:lnTo>
                  <a:pt x="57888" y="173665"/>
                </a:lnTo>
                <a:lnTo>
                  <a:pt x="109144" y="122410"/>
                </a:lnTo>
                <a:lnTo>
                  <a:pt x="126028" y="139294"/>
                </a:lnTo>
                <a:close/>
                <a:moveTo>
                  <a:pt x="126028" y="104923"/>
                </a:moveTo>
                <a:lnTo>
                  <a:pt x="173062" y="57888"/>
                </a:lnTo>
                <a:lnTo>
                  <a:pt x="189946" y="74772"/>
                </a:lnTo>
                <a:lnTo>
                  <a:pt x="142912" y="121807"/>
                </a:lnTo>
                <a:lnTo>
                  <a:pt x="126028" y="104923"/>
                </a:lnTo>
                <a:close/>
                <a:moveTo>
                  <a:pt x="177283" y="156178"/>
                </a:moveTo>
                <a:lnTo>
                  <a:pt x="160399" y="139294"/>
                </a:lnTo>
                <a:lnTo>
                  <a:pt x="207433" y="92259"/>
                </a:lnTo>
                <a:lnTo>
                  <a:pt x="224317" y="109144"/>
                </a:lnTo>
                <a:lnTo>
                  <a:pt x="177283" y="156178"/>
                </a:lnTo>
                <a:close/>
                <a:moveTo>
                  <a:pt x="488433" y="339491"/>
                </a:moveTo>
                <a:lnTo>
                  <a:pt x="403409" y="254467"/>
                </a:lnTo>
                <a:cubicBezTo>
                  <a:pt x="398585" y="249643"/>
                  <a:pt x="392555" y="247231"/>
                  <a:pt x="386525" y="247231"/>
                </a:cubicBezTo>
                <a:cubicBezTo>
                  <a:pt x="380495" y="247231"/>
                  <a:pt x="373862" y="249643"/>
                  <a:pt x="369641" y="254467"/>
                </a:cubicBezTo>
                <a:lnTo>
                  <a:pt x="322004" y="301502"/>
                </a:lnTo>
                <a:lnTo>
                  <a:pt x="305120" y="284617"/>
                </a:lnTo>
                <a:lnTo>
                  <a:pt x="364817" y="224920"/>
                </a:lnTo>
                <a:cubicBezTo>
                  <a:pt x="369641" y="220096"/>
                  <a:pt x="372053" y="214066"/>
                  <a:pt x="372053" y="208036"/>
                </a:cubicBezTo>
                <a:cubicBezTo>
                  <a:pt x="372053" y="201403"/>
                  <a:pt x="369641" y="195373"/>
                  <a:pt x="364817" y="191152"/>
                </a:cubicBezTo>
                <a:lnTo>
                  <a:pt x="355169" y="180901"/>
                </a:lnTo>
                <a:lnTo>
                  <a:pt x="377480" y="168841"/>
                </a:lnTo>
                <a:lnTo>
                  <a:pt x="326828" y="118189"/>
                </a:lnTo>
                <a:lnTo>
                  <a:pt x="314768" y="140500"/>
                </a:lnTo>
                <a:lnTo>
                  <a:pt x="305120" y="130852"/>
                </a:lnTo>
                <a:cubicBezTo>
                  <a:pt x="300296" y="126028"/>
                  <a:pt x="294266" y="123616"/>
                  <a:pt x="288235" y="123616"/>
                </a:cubicBezTo>
                <a:cubicBezTo>
                  <a:pt x="281602" y="123616"/>
                  <a:pt x="275572" y="126028"/>
                  <a:pt x="271351" y="130852"/>
                </a:cubicBezTo>
                <a:lnTo>
                  <a:pt x="211654" y="190549"/>
                </a:lnTo>
                <a:lnTo>
                  <a:pt x="194167" y="173665"/>
                </a:lnTo>
                <a:lnTo>
                  <a:pt x="241201" y="126631"/>
                </a:lnTo>
                <a:cubicBezTo>
                  <a:pt x="246025" y="121807"/>
                  <a:pt x="248437" y="115777"/>
                  <a:pt x="248437" y="109747"/>
                </a:cubicBezTo>
                <a:cubicBezTo>
                  <a:pt x="248437" y="103114"/>
                  <a:pt x="246025" y="97084"/>
                  <a:pt x="241201" y="92862"/>
                </a:cubicBezTo>
                <a:lnTo>
                  <a:pt x="156178" y="7236"/>
                </a:lnTo>
                <a:cubicBezTo>
                  <a:pt x="151354" y="2412"/>
                  <a:pt x="145324" y="0"/>
                  <a:pt x="138691" y="0"/>
                </a:cubicBezTo>
                <a:cubicBezTo>
                  <a:pt x="132058" y="0"/>
                  <a:pt x="126028" y="2412"/>
                  <a:pt x="121807" y="7236"/>
                </a:cubicBezTo>
                <a:lnTo>
                  <a:pt x="6633" y="122410"/>
                </a:lnTo>
                <a:cubicBezTo>
                  <a:pt x="2412" y="126631"/>
                  <a:pt x="0" y="132661"/>
                  <a:pt x="0" y="139294"/>
                </a:cubicBezTo>
                <a:cubicBezTo>
                  <a:pt x="0" y="145927"/>
                  <a:pt x="2412" y="151957"/>
                  <a:pt x="7236" y="156178"/>
                </a:cubicBezTo>
                <a:lnTo>
                  <a:pt x="92259" y="241201"/>
                </a:lnTo>
                <a:cubicBezTo>
                  <a:pt x="97084" y="246025"/>
                  <a:pt x="103114" y="248437"/>
                  <a:pt x="109144" y="248437"/>
                </a:cubicBezTo>
                <a:cubicBezTo>
                  <a:pt x="115174" y="248437"/>
                  <a:pt x="121807" y="246025"/>
                  <a:pt x="126028" y="241201"/>
                </a:cubicBezTo>
                <a:lnTo>
                  <a:pt x="177283" y="189946"/>
                </a:lnTo>
                <a:lnTo>
                  <a:pt x="194167" y="206830"/>
                </a:lnTo>
                <a:lnTo>
                  <a:pt x="134470" y="266527"/>
                </a:lnTo>
                <a:cubicBezTo>
                  <a:pt x="129646" y="271351"/>
                  <a:pt x="127234" y="277381"/>
                  <a:pt x="127234" y="283411"/>
                </a:cubicBezTo>
                <a:cubicBezTo>
                  <a:pt x="127234" y="290045"/>
                  <a:pt x="129646" y="296075"/>
                  <a:pt x="134470" y="300296"/>
                </a:cubicBezTo>
                <a:lnTo>
                  <a:pt x="151957" y="317180"/>
                </a:lnTo>
                <a:lnTo>
                  <a:pt x="133867" y="335270"/>
                </a:lnTo>
                <a:cubicBezTo>
                  <a:pt x="93465" y="303311"/>
                  <a:pt x="44622" y="296075"/>
                  <a:pt x="19296" y="322004"/>
                </a:cubicBezTo>
                <a:lnTo>
                  <a:pt x="37386" y="339491"/>
                </a:lnTo>
                <a:lnTo>
                  <a:pt x="36783" y="429941"/>
                </a:lnTo>
                <a:cubicBezTo>
                  <a:pt x="24723" y="431750"/>
                  <a:pt x="15678" y="442604"/>
                  <a:pt x="16281" y="455267"/>
                </a:cubicBezTo>
                <a:cubicBezTo>
                  <a:pt x="16884" y="467930"/>
                  <a:pt x="27135" y="477578"/>
                  <a:pt x="39798" y="477578"/>
                </a:cubicBezTo>
                <a:cubicBezTo>
                  <a:pt x="52461" y="478182"/>
                  <a:pt x="62712" y="468533"/>
                  <a:pt x="64521" y="456473"/>
                </a:cubicBezTo>
                <a:lnTo>
                  <a:pt x="154972" y="457076"/>
                </a:lnTo>
                <a:lnTo>
                  <a:pt x="173062" y="475166"/>
                </a:lnTo>
                <a:cubicBezTo>
                  <a:pt x="198388" y="449840"/>
                  <a:pt x="191755" y="400997"/>
                  <a:pt x="159796" y="360596"/>
                </a:cubicBezTo>
                <a:lnTo>
                  <a:pt x="177886" y="342506"/>
                </a:lnTo>
                <a:lnTo>
                  <a:pt x="194167" y="360596"/>
                </a:lnTo>
                <a:cubicBezTo>
                  <a:pt x="198991" y="365420"/>
                  <a:pt x="205021" y="367832"/>
                  <a:pt x="211051" y="367832"/>
                </a:cubicBezTo>
                <a:cubicBezTo>
                  <a:pt x="217684" y="367832"/>
                  <a:pt x="223714" y="365420"/>
                  <a:pt x="227935" y="360596"/>
                </a:cubicBezTo>
                <a:lnTo>
                  <a:pt x="287633" y="300899"/>
                </a:lnTo>
                <a:lnTo>
                  <a:pt x="304517" y="317783"/>
                </a:lnTo>
                <a:lnTo>
                  <a:pt x="253261" y="369038"/>
                </a:lnTo>
                <a:cubicBezTo>
                  <a:pt x="248437" y="373862"/>
                  <a:pt x="246025" y="379892"/>
                  <a:pt x="246025" y="385922"/>
                </a:cubicBezTo>
                <a:cubicBezTo>
                  <a:pt x="246025" y="391952"/>
                  <a:pt x="248437" y="398585"/>
                  <a:pt x="253261" y="402806"/>
                </a:cubicBezTo>
                <a:lnTo>
                  <a:pt x="338888" y="487830"/>
                </a:lnTo>
                <a:cubicBezTo>
                  <a:pt x="343712" y="492654"/>
                  <a:pt x="349742" y="495066"/>
                  <a:pt x="355772" y="495066"/>
                </a:cubicBezTo>
                <a:cubicBezTo>
                  <a:pt x="362405" y="495066"/>
                  <a:pt x="368435" y="492654"/>
                  <a:pt x="372656" y="487830"/>
                </a:cubicBezTo>
                <a:lnTo>
                  <a:pt x="488433" y="373862"/>
                </a:lnTo>
                <a:cubicBezTo>
                  <a:pt x="493257" y="369038"/>
                  <a:pt x="495669" y="363008"/>
                  <a:pt x="495669" y="356978"/>
                </a:cubicBezTo>
                <a:cubicBezTo>
                  <a:pt x="495669" y="350345"/>
                  <a:pt x="493257" y="344315"/>
                  <a:pt x="488433" y="339491"/>
                </a:cubicBezTo>
                <a:close/>
              </a:path>
            </a:pathLst>
          </a:custGeom>
          <a:solidFill>
            <a:srgbClr val="0070C0"/>
          </a:solidFill>
          <a:ln w="5953" cap="flat">
            <a:solidFill>
              <a:srgbClr val="00206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72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C 0.08256 1.48148E-6 0.14987 0.09977 0.14987 0.22315 C 0.14987 0.34676 0.08256 0.44722 -2.91667E-6 0.44722 C -0.08255 0.44722 -0.14909 0.34676 -0.14909 0.22315 C -0.14909 0.09977 -0.08255 1.48148E-6 -2.91667E-6 1.48148E-6 Z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9EB26C7-724E-A923-2AF2-49DD030D73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62" t="39641" r="24361" b="16648"/>
          <a:stretch>
            <a:fillRect/>
          </a:stretch>
        </p:blipFill>
        <p:spPr>
          <a:xfrm>
            <a:off x="3791205" y="1925682"/>
            <a:ext cx="4609589" cy="3707038"/>
          </a:xfrm>
          <a:prstGeom prst="roundRect">
            <a:avLst>
              <a:gd name="adj" fmla="val 3852"/>
            </a:avLst>
          </a:prstGeom>
        </p:spPr>
      </p:pic>
      <p:pic>
        <p:nvPicPr>
          <p:cNvPr id="14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269" y="478465"/>
            <a:ext cx="458160" cy="45816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19A954-D2AD-3B64-9A78-A774A1E4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d’aborder notre tâche d’aujourd’hui, voyons la situation suivante : 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6958B8-58F8-F796-18AC-00ED8CFE09E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situation,(il rappel un peu l’histoire) et demande aux élèves de suggérer les réponses. Il utilise l’alternance linguistique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A34D9A-ED10-3502-752D-D73D34550AB7}"/>
              </a:ext>
            </a:extLst>
          </p:cNvPr>
          <p:cNvSpPr txBox="1"/>
          <p:nvPr/>
        </p:nvSpPr>
        <p:spPr>
          <a:xfrm>
            <a:off x="1719072" y="1242836"/>
            <a:ext cx="891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2400" b="1" dirty="0">
                <a:latin typeface="Segoe UI" panose="020B0502040204020203" pitchFamily="34" charset="0"/>
              </a:rPr>
              <a:t>le Petit Poucet et son frère sont abandonnés dans la forêt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89B9B11-C81A-C58C-A383-E141CD2F92DC}"/>
              </a:ext>
            </a:extLst>
          </p:cNvPr>
          <p:cNvSpPr txBox="1"/>
          <p:nvPr/>
        </p:nvSpPr>
        <p:spPr>
          <a:xfrm>
            <a:off x="2527125" y="5934273"/>
            <a:ext cx="810734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400" b="1" dirty="0"/>
              <a:t>Que représentent les cailloux jetés par le petit poucet ? </a:t>
            </a:r>
          </a:p>
        </p:txBody>
      </p:sp>
      <p:sp>
        <p:nvSpPr>
          <p:cNvPr id="13" name="Bulle narrative : rectangle à coins arrondis 12">
            <a:extLst>
              <a:ext uri="{FF2B5EF4-FFF2-40B4-BE49-F238E27FC236}">
                <a16:creationId xmlns:a16="http://schemas.microsoft.com/office/drawing/2014/main" id="{91578E1C-414C-ABC6-86E3-6CC27B6D5F3E}"/>
              </a:ext>
            </a:extLst>
          </p:cNvPr>
          <p:cNvSpPr/>
          <p:nvPr/>
        </p:nvSpPr>
        <p:spPr>
          <a:xfrm>
            <a:off x="2337378" y="2667641"/>
            <a:ext cx="1580219" cy="728683"/>
          </a:xfrm>
          <a:prstGeom prst="wedgeRoundRectCallout">
            <a:avLst>
              <a:gd name="adj1" fmla="val 119421"/>
              <a:gd name="adj2" fmla="val 189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Nous sommes perdues ! </a:t>
            </a:r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C0D1BF54-2D20-42FB-A03A-381A036AA183}"/>
              </a:ext>
            </a:extLst>
          </p:cNvPr>
          <p:cNvSpPr/>
          <p:nvPr/>
        </p:nvSpPr>
        <p:spPr>
          <a:xfrm>
            <a:off x="6603410" y="3964109"/>
            <a:ext cx="2135534" cy="728683"/>
          </a:xfrm>
          <a:prstGeom prst="wedgeRoundRectCallout">
            <a:avLst>
              <a:gd name="adj1" fmla="val -58114"/>
              <a:gd name="adj2" fmla="val -13209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Ne t’inquiète pas j’ai jeté des cailloux dans le chemin</a:t>
            </a: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0DC40AB7-6385-C83F-940E-05FC67A43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7" t="3414" b="36944"/>
          <a:stretch>
            <a:fillRect/>
          </a:stretch>
        </p:blipFill>
        <p:spPr bwMode="auto">
          <a:xfrm>
            <a:off x="7671177" y="1655387"/>
            <a:ext cx="2642729" cy="208754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 animBg="1"/>
      <p:bldP spid="13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619441" y="2774747"/>
            <a:ext cx="11134627" cy="80554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8" y="2602809"/>
            <a:ext cx="805544" cy="8055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435759" y="272347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2272C6-7878-8C86-B68F-59853A0B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2689"/>
            <a:ext cx="10529279" cy="4156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À la fin de cette séance, vous serez capables d’identifier le type de trajectoire (rectiligne, circulaire et curviligne).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5345D0-FBF3-B6E5-724F-6524D39D5C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706131"/>
            <a:ext cx="10529705" cy="268287"/>
          </a:xfrm>
        </p:spPr>
        <p:txBody>
          <a:bodyPr/>
          <a:lstStyle/>
          <a:p>
            <a:r>
              <a:rPr lang="fr-FR" dirty="0"/>
              <a:t>L’enseignant explique la tâche et l’écrit sur le tableau à côté, demande à 2 élèves de la lire.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D3A2CF-28F7-2C9B-89A3-1D4986B3F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42" y="452067"/>
            <a:ext cx="487824" cy="48782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B9ED7E9-000B-4216-6987-3B009E9DB1BE}"/>
              </a:ext>
            </a:extLst>
          </p:cNvPr>
          <p:cNvSpPr txBox="1"/>
          <p:nvPr/>
        </p:nvSpPr>
        <p:spPr>
          <a:xfrm>
            <a:off x="1424985" y="2908140"/>
            <a:ext cx="9998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 le </a:t>
            </a:r>
            <a:r>
              <a:rPr lang="fr-FR" sz="2400" b="1" dirty="0">
                <a:solidFill>
                  <a:srgbClr val="FF0000"/>
                </a:solidFill>
              </a:rPr>
              <a:t>type de trajectoire </a:t>
            </a:r>
            <a:r>
              <a:rPr lang="fr-FR" sz="2400" b="1" dirty="0"/>
              <a:t>(rectiligne, circulaire et curviligne). 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4101B1-C262-A3A9-EA23-66133971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commencer , observez les deux images suivantes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360D09-1D5D-F105-1633-588D3A2D15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les deux images et demande aux élèves de décrire ce qu’ils observent. 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C1D704-1F3B-9901-D611-106AF1464FBC}"/>
              </a:ext>
            </a:extLst>
          </p:cNvPr>
          <p:cNvSpPr txBox="1"/>
          <p:nvPr/>
        </p:nvSpPr>
        <p:spPr>
          <a:xfrm>
            <a:off x="2395602" y="5958829"/>
            <a:ext cx="7635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Que représente les traces laissées par le skieur et l’enfant ? 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5A437803-E2A9-8108-0AE0-56BA4361A9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6E4F698-F793-F958-821D-CA332BA0D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252" y="1109721"/>
            <a:ext cx="3761045" cy="4498325"/>
          </a:xfrm>
          <a:prstGeom prst="roundRect">
            <a:avLst>
              <a:gd name="adj" fmla="val 7009"/>
            </a:avLst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7B9399-2BC5-2F09-2040-E1AAE3A0C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9252" y="1107065"/>
            <a:ext cx="3761044" cy="4498325"/>
          </a:xfrm>
          <a:prstGeom prst="roundRect">
            <a:avLst>
              <a:gd name="adj" fmla="val 5479"/>
            </a:avLst>
          </a:prstGeom>
        </p:spPr>
      </p:pic>
    </p:spTree>
    <p:extLst>
      <p:ext uri="{BB962C8B-B14F-4D97-AF65-F5344CB8AC3E}">
        <p14:creationId xmlns:p14="http://schemas.microsoft.com/office/powerpoint/2010/main" val="3234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78947-4AFF-577E-7CF6-506B38C29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529FDAA5-354A-7E2F-44A7-67BED9388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54" y="1105370"/>
            <a:ext cx="4477533" cy="5440960"/>
          </a:xfrm>
          <a:prstGeom prst="roundRect">
            <a:avLst>
              <a:gd name="adj" fmla="val 7009"/>
            </a:avLst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C4A8420-6953-8463-CF7A-8C20941EE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410" y="1105370"/>
            <a:ext cx="4477532" cy="5440960"/>
          </a:xfrm>
          <a:prstGeom prst="roundRect">
            <a:avLst>
              <a:gd name="adj" fmla="val 5479"/>
            </a:avLst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12E9F33-5C06-8466-7A58-62C81E3ED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09975"/>
            <a:ext cx="10529279" cy="350045"/>
          </a:xfrm>
        </p:spPr>
        <p:txBody>
          <a:bodyPr/>
          <a:lstStyle/>
          <a:p>
            <a:pPr fontAlgn="t">
              <a:lnSpc>
                <a:spcPts val="1500"/>
              </a:lnSpc>
            </a:pPr>
            <a:r>
              <a:rPr lang="fr-FR" dirty="0"/>
              <a:t>Les traces observées correspondent aux positions successives occupées au cours du mouvement. </a:t>
            </a:r>
            <a:endParaRPr lang="fr-FR" dirty="0">
              <a:latin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21104D-8A2A-BA56-ACDE-496E6B47E3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attire l’attention des élèves sur le fait que le skieur et l’enfant laissent des traces sur le chemin suivi.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767F6B8D-63C1-A0B8-2728-F6B86A759AC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34B98C9-B8FA-38CB-0DF8-25CF7FD61EF1}"/>
              </a:ext>
            </a:extLst>
          </p:cNvPr>
          <p:cNvCxnSpPr>
            <a:cxnSpLocks/>
          </p:cNvCxnSpPr>
          <p:nvPr/>
        </p:nvCxnSpPr>
        <p:spPr>
          <a:xfrm flipV="1">
            <a:off x="9632515" y="2993721"/>
            <a:ext cx="0" cy="3433427"/>
          </a:xfrm>
          <a:prstGeom prst="line">
            <a:avLst/>
          </a:prstGeom>
          <a:ln w="127000" cap="rnd">
            <a:solidFill>
              <a:srgbClr val="FF0000"/>
            </a:solidFill>
            <a:prstDash val="sysDot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09B289E-3CDC-6287-AC6C-076609231222}"/>
              </a:ext>
            </a:extLst>
          </p:cNvPr>
          <p:cNvCxnSpPr>
            <a:cxnSpLocks/>
          </p:cNvCxnSpPr>
          <p:nvPr/>
        </p:nvCxnSpPr>
        <p:spPr>
          <a:xfrm flipH="1" flipV="1">
            <a:off x="2168679" y="2969965"/>
            <a:ext cx="3104779" cy="2375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03B51E0-3704-28DF-2E87-F2F0407FF830}"/>
              </a:ext>
            </a:extLst>
          </p:cNvPr>
          <p:cNvCxnSpPr>
            <a:cxnSpLocks/>
          </p:cNvCxnSpPr>
          <p:nvPr/>
        </p:nvCxnSpPr>
        <p:spPr>
          <a:xfrm>
            <a:off x="6703304" y="2993721"/>
            <a:ext cx="2916685" cy="83212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3FD37033-5D35-B61B-DEFF-83802071D989}"/>
              </a:ext>
            </a:extLst>
          </p:cNvPr>
          <p:cNvSpPr txBox="1"/>
          <p:nvPr/>
        </p:nvSpPr>
        <p:spPr>
          <a:xfrm>
            <a:off x="5335051" y="2598003"/>
            <a:ext cx="1549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Positions</a:t>
            </a:r>
            <a:r>
              <a:rPr lang="ar-MA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occupées 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0861F36-6F9B-D571-8747-ABF14AD593DA}"/>
              </a:ext>
            </a:extLst>
          </p:cNvPr>
          <p:cNvCxnSpPr>
            <a:cxnSpLocks/>
          </p:cNvCxnSpPr>
          <p:nvPr/>
        </p:nvCxnSpPr>
        <p:spPr>
          <a:xfrm flipH="1">
            <a:off x="2944975" y="3108960"/>
            <a:ext cx="2325567" cy="19744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1D77202-73F3-A2D7-4AF9-0AD00D54C447}"/>
              </a:ext>
            </a:extLst>
          </p:cNvPr>
          <p:cNvCxnSpPr>
            <a:cxnSpLocks/>
          </p:cNvCxnSpPr>
          <p:nvPr/>
        </p:nvCxnSpPr>
        <p:spPr>
          <a:xfrm flipH="1">
            <a:off x="2080260" y="3108960"/>
            <a:ext cx="3370130" cy="85155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B07492D-EE3C-BCE8-F304-6A281920A575}"/>
              </a:ext>
            </a:extLst>
          </p:cNvPr>
          <p:cNvCxnSpPr>
            <a:cxnSpLocks/>
          </p:cNvCxnSpPr>
          <p:nvPr/>
        </p:nvCxnSpPr>
        <p:spPr>
          <a:xfrm>
            <a:off x="6733946" y="2969965"/>
            <a:ext cx="2720793" cy="114944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0785D3BD-8000-15E0-75A7-14AFAE35E3BE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6884104" y="3013502"/>
            <a:ext cx="2471738" cy="148343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F9AF332A-DF5C-40BF-00FF-989950406C8F}"/>
              </a:ext>
            </a:extLst>
          </p:cNvPr>
          <p:cNvSpPr/>
          <p:nvPr/>
        </p:nvSpPr>
        <p:spPr>
          <a:xfrm>
            <a:off x="1418964" y="2459620"/>
            <a:ext cx="3205122" cy="2916821"/>
          </a:xfrm>
          <a:custGeom>
            <a:avLst/>
            <a:gdLst>
              <a:gd name="csX0" fmla="*/ 3205122 w 3205122"/>
              <a:gd name="csY0" fmla="*/ 2916821 h 2916821"/>
              <a:gd name="csX1" fmla="*/ 2360170 w 3205122"/>
              <a:gd name="csY1" fmla="*/ 2459621 h 2916821"/>
              <a:gd name="csX2" fmla="*/ 1578879 w 3205122"/>
              <a:gd name="csY2" fmla="*/ 2233914 h 2916821"/>
              <a:gd name="csX3" fmla="*/ 600818 w 3205122"/>
              <a:gd name="csY3" fmla="*/ 1840375 h 2916821"/>
              <a:gd name="csX4" fmla="*/ 404049 w 3205122"/>
              <a:gd name="csY4" fmla="*/ 1458410 h 2916821"/>
              <a:gd name="csX5" fmla="*/ 913335 w 3205122"/>
              <a:gd name="csY5" fmla="*/ 1215342 h 2916821"/>
              <a:gd name="csX6" fmla="*/ 1260575 w 3205122"/>
              <a:gd name="csY6" fmla="*/ 1064871 h 2916821"/>
              <a:gd name="csX7" fmla="*/ 1225851 w 3205122"/>
              <a:gd name="csY7" fmla="*/ 931762 h 2916821"/>
              <a:gd name="csX8" fmla="*/ 351963 w 3205122"/>
              <a:gd name="csY8" fmla="*/ 758142 h 2916821"/>
              <a:gd name="csX9" fmla="*/ 16297 w 3205122"/>
              <a:gd name="csY9" fmla="*/ 648183 h 2916821"/>
              <a:gd name="csX10" fmla="*/ 294089 w 3205122"/>
              <a:gd name="csY10" fmla="*/ 526648 h 2916821"/>
              <a:gd name="csX11" fmla="*/ 965421 w 3205122"/>
              <a:gd name="csY11" fmla="*/ 462988 h 2916821"/>
              <a:gd name="csX12" fmla="*/ 1173765 w 3205122"/>
              <a:gd name="csY12" fmla="*/ 445626 h 2916821"/>
              <a:gd name="csX13" fmla="*/ 1237426 w 3205122"/>
              <a:gd name="csY13" fmla="*/ 376177 h 2916821"/>
              <a:gd name="csX14" fmla="*/ 108894 w 3205122"/>
              <a:gd name="csY14" fmla="*/ 179408 h 2916821"/>
              <a:gd name="csX15" fmla="*/ 126256 w 3205122"/>
              <a:gd name="csY15" fmla="*/ 121534 h 2916821"/>
              <a:gd name="csX16" fmla="*/ 832312 w 3205122"/>
              <a:gd name="csY16" fmla="*/ 104172 h 2916821"/>
              <a:gd name="csX17" fmla="*/ 600818 w 3205122"/>
              <a:gd name="csY17" fmla="*/ 40512 h 2916821"/>
              <a:gd name="csX18" fmla="*/ 427198 w 3205122"/>
              <a:gd name="csY18" fmla="*/ 34724 h 2916821"/>
              <a:gd name="csX19" fmla="*/ 438773 w 3205122"/>
              <a:gd name="csY19" fmla="*/ 0 h 29168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3205122" h="2916821">
                <a:moveTo>
                  <a:pt x="3205122" y="2916821"/>
                </a:moveTo>
                <a:cubicBezTo>
                  <a:pt x="2918166" y="2745130"/>
                  <a:pt x="2631210" y="2573439"/>
                  <a:pt x="2360170" y="2459621"/>
                </a:cubicBezTo>
                <a:cubicBezTo>
                  <a:pt x="2089129" y="2345803"/>
                  <a:pt x="1872104" y="2337122"/>
                  <a:pt x="1578879" y="2233914"/>
                </a:cubicBezTo>
                <a:cubicBezTo>
                  <a:pt x="1285654" y="2130706"/>
                  <a:pt x="796623" y="1969626"/>
                  <a:pt x="600818" y="1840375"/>
                </a:cubicBezTo>
                <a:cubicBezTo>
                  <a:pt x="405013" y="1711124"/>
                  <a:pt x="351963" y="1562582"/>
                  <a:pt x="404049" y="1458410"/>
                </a:cubicBezTo>
                <a:cubicBezTo>
                  <a:pt x="456135" y="1354238"/>
                  <a:pt x="770581" y="1280932"/>
                  <a:pt x="913335" y="1215342"/>
                </a:cubicBezTo>
                <a:cubicBezTo>
                  <a:pt x="1056089" y="1149752"/>
                  <a:pt x="1208489" y="1112134"/>
                  <a:pt x="1260575" y="1064871"/>
                </a:cubicBezTo>
                <a:cubicBezTo>
                  <a:pt x="1312661" y="1017608"/>
                  <a:pt x="1377286" y="982884"/>
                  <a:pt x="1225851" y="931762"/>
                </a:cubicBezTo>
                <a:cubicBezTo>
                  <a:pt x="1074416" y="880640"/>
                  <a:pt x="553555" y="805405"/>
                  <a:pt x="351963" y="758142"/>
                </a:cubicBezTo>
                <a:cubicBezTo>
                  <a:pt x="150371" y="710879"/>
                  <a:pt x="25943" y="686765"/>
                  <a:pt x="16297" y="648183"/>
                </a:cubicBezTo>
                <a:cubicBezTo>
                  <a:pt x="6651" y="609601"/>
                  <a:pt x="135902" y="557514"/>
                  <a:pt x="294089" y="526648"/>
                </a:cubicBezTo>
                <a:cubicBezTo>
                  <a:pt x="452276" y="495782"/>
                  <a:pt x="965421" y="462988"/>
                  <a:pt x="965421" y="462988"/>
                </a:cubicBezTo>
                <a:cubicBezTo>
                  <a:pt x="1112033" y="449484"/>
                  <a:pt x="1128431" y="460094"/>
                  <a:pt x="1173765" y="445626"/>
                </a:cubicBezTo>
                <a:cubicBezTo>
                  <a:pt x="1219099" y="431158"/>
                  <a:pt x="1414904" y="420547"/>
                  <a:pt x="1237426" y="376177"/>
                </a:cubicBezTo>
                <a:cubicBezTo>
                  <a:pt x="1059948" y="331807"/>
                  <a:pt x="294089" y="221848"/>
                  <a:pt x="108894" y="179408"/>
                </a:cubicBezTo>
                <a:cubicBezTo>
                  <a:pt x="-76301" y="136967"/>
                  <a:pt x="5686" y="134073"/>
                  <a:pt x="126256" y="121534"/>
                </a:cubicBezTo>
                <a:cubicBezTo>
                  <a:pt x="246826" y="108995"/>
                  <a:pt x="753218" y="117676"/>
                  <a:pt x="832312" y="104172"/>
                </a:cubicBezTo>
                <a:cubicBezTo>
                  <a:pt x="911406" y="90668"/>
                  <a:pt x="668337" y="52087"/>
                  <a:pt x="600818" y="40512"/>
                </a:cubicBezTo>
                <a:cubicBezTo>
                  <a:pt x="533299" y="28937"/>
                  <a:pt x="454205" y="41476"/>
                  <a:pt x="427198" y="34724"/>
                </a:cubicBezTo>
                <a:cubicBezTo>
                  <a:pt x="400191" y="27972"/>
                  <a:pt x="419482" y="13986"/>
                  <a:pt x="438773" y="0"/>
                </a:cubicBezTo>
              </a:path>
            </a:pathLst>
          </a:custGeom>
          <a:noFill/>
          <a:ln w="76200" cap="rnd">
            <a:solidFill>
              <a:srgbClr val="FF0000"/>
            </a:solidFill>
            <a:prstDash val="sysDot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18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1C091-6650-0FCF-D5DB-3638596D9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74EFA01B-0F22-9A19-277B-E9984AB5C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54" y="1105370"/>
            <a:ext cx="4477533" cy="5440960"/>
          </a:xfrm>
          <a:prstGeom prst="roundRect">
            <a:avLst>
              <a:gd name="adj" fmla="val 7009"/>
            </a:avLst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6C189C2-D0B0-754C-5F37-1BEBB8B0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410" y="1105370"/>
            <a:ext cx="4477532" cy="5440960"/>
          </a:xfrm>
          <a:prstGeom prst="roundRect">
            <a:avLst>
              <a:gd name="adj" fmla="val 5479"/>
            </a:avLst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7FB48FD-423D-63A0-0379-ADFC0345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089" y="358101"/>
            <a:ext cx="10529279" cy="267549"/>
          </a:xfrm>
        </p:spPr>
        <p:txBody>
          <a:bodyPr/>
          <a:lstStyle/>
          <a:p>
            <a:r>
              <a:rPr lang="fr-FR" dirty="0"/>
              <a:t>Comment appelle-t-on l’ensemble de ces positions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704E8B-F893-8831-B9B2-3F44F5B51E9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à partir de chaque image que les positions sont successives et qu’elles représentent la trajectoire</a:t>
            </a:r>
          </a:p>
          <a:p>
            <a:endParaRPr lang="fr-FR" dirty="0"/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358D861-ECA8-5DA8-60C5-51A99E0D05E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0D5C31C-1C2E-0613-102F-70E2B69D3DA4}"/>
              </a:ext>
            </a:extLst>
          </p:cNvPr>
          <p:cNvCxnSpPr>
            <a:cxnSpLocks/>
          </p:cNvCxnSpPr>
          <p:nvPr/>
        </p:nvCxnSpPr>
        <p:spPr>
          <a:xfrm flipV="1">
            <a:off x="9632515" y="2998461"/>
            <a:ext cx="0" cy="3547869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932CE135-B0E1-F282-0F2F-B05140D76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54" y="1105370"/>
            <a:ext cx="4477533" cy="5440960"/>
          </a:xfrm>
          <a:prstGeom prst="roundRect">
            <a:avLst>
              <a:gd name="adj" fmla="val 7009"/>
            </a:avLst>
          </a:prstGeom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C60B3114-8896-78D7-CE49-E5F6B1E9F0BF}"/>
              </a:ext>
            </a:extLst>
          </p:cNvPr>
          <p:cNvCxnSpPr>
            <a:cxnSpLocks/>
          </p:cNvCxnSpPr>
          <p:nvPr/>
        </p:nvCxnSpPr>
        <p:spPr>
          <a:xfrm flipV="1">
            <a:off x="9632515" y="2993721"/>
            <a:ext cx="0" cy="3433427"/>
          </a:xfrm>
          <a:prstGeom prst="line">
            <a:avLst/>
          </a:prstGeom>
          <a:ln w="127000" cap="rnd">
            <a:solidFill>
              <a:srgbClr val="FF0000"/>
            </a:solidFill>
            <a:prstDash val="sysDot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D0FD6A93-2B24-CAB1-BC6E-802EB108F6CB}"/>
              </a:ext>
            </a:extLst>
          </p:cNvPr>
          <p:cNvSpPr/>
          <p:nvPr/>
        </p:nvSpPr>
        <p:spPr>
          <a:xfrm>
            <a:off x="1418964" y="2459620"/>
            <a:ext cx="3205122" cy="2916821"/>
          </a:xfrm>
          <a:custGeom>
            <a:avLst/>
            <a:gdLst>
              <a:gd name="csX0" fmla="*/ 3205122 w 3205122"/>
              <a:gd name="csY0" fmla="*/ 2916821 h 2916821"/>
              <a:gd name="csX1" fmla="*/ 2360170 w 3205122"/>
              <a:gd name="csY1" fmla="*/ 2459621 h 2916821"/>
              <a:gd name="csX2" fmla="*/ 1578879 w 3205122"/>
              <a:gd name="csY2" fmla="*/ 2233914 h 2916821"/>
              <a:gd name="csX3" fmla="*/ 600818 w 3205122"/>
              <a:gd name="csY3" fmla="*/ 1840375 h 2916821"/>
              <a:gd name="csX4" fmla="*/ 404049 w 3205122"/>
              <a:gd name="csY4" fmla="*/ 1458410 h 2916821"/>
              <a:gd name="csX5" fmla="*/ 913335 w 3205122"/>
              <a:gd name="csY5" fmla="*/ 1215342 h 2916821"/>
              <a:gd name="csX6" fmla="*/ 1260575 w 3205122"/>
              <a:gd name="csY6" fmla="*/ 1064871 h 2916821"/>
              <a:gd name="csX7" fmla="*/ 1225851 w 3205122"/>
              <a:gd name="csY7" fmla="*/ 931762 h 2916821"/>
              <a:gd name="csX8" fmla="*/ 351963 w 3205122"/>
              <a:gd name="csY8" fmla="*/ 758142 h 2916821"/>
              <a:gd name="csX9" fmla="*/ 16297 w 3205122"/>
              <a:gd name="csY9" fmla="*/ 648183 h 2916821"/>
              <a:gd name="csX10" fmla="*/ 294089 w 3205122"/>
              <a:gd name="csY10" fmla="*/ 526648 h 2916821"/>
              <a:gd name="csX11" fmla="*/ 965421 w 3205122"/>
              <a:gd name="csY11" fmla="*/ 462988 h 2916821"/>
              <a:gd name="csX12" fmla="*/ 1173765 w 3205122"/>
              <a:gd name="csY12" fmla="*/ 445626 h 2916821"/>
              <a:gd name="csX13" fmla="*/ 1237426 w 3205122"/>
              <a:gd name="csY13" fmla="*/ 376177 h 2916821"/>
              <a:gd name="csX14" fmla="*/ 108894 w 3205122"/>
              <a:gd name="csY14" fmla="*/ 179408 h 2916821"/>
              <a:gd name="csX15" fmla="*/ 126256 w 3205122"/>
              <a:gd name="csY15" fmla="*/ 121534 h 2916821"/>
              <a:gd name="csX16" fmla="*/ 832312 w 3205122"/>
              <a:gd name="csY16" fmla="*/ 104172 h 2916821"/>
              <a:gd name="csX17" fmla="*/ 600818 w 3205122"/>
              <a:gd name="csY17" fmla="*/ 40512 h 2916821"/>
              <a:gd name="csX18" fmla="*/ 427198 w 3205122"/>
              <a:gd name="csY18" fmla="*/ 34724 h 2916821"/>
              <a:gd name="csX19" fmla="*/ 438773 w 3205122"/>
              <a:gd name="csY19" fmla="*/ 0 h 29168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3205122" h="2916821">
                <a:moveTo>
                  <a:pt x="3205122" y="2916821"/>
                </a:moveTo>
                <a:cubicBezTo>
                  <a:pt x="2918166" y="2745130"/>
                  <a:pt x="2631210" y="2573439"/>
                  <a:pt x="2360170" y="2459621"/>
                </a:cubicBezTo>
                <a:cubicBezTo>
                  <a:pt x="2089129" y="2345803"/>
                  <a:pt x="1872104" y="2337122"/>
                  <a:pt x="1578879" y="2233914"/>
                </a:cubicBezTo>
                <a:cubicBezTo>
                  <a:pt x="1285654" y="2130706"/>
                  <a:pt x="796623" y="1969626"/>
                  <a:pt x="600818" y="1840375"/>
                </a:cubicBezTo>
                <a:cubicBezTo>
                  <a:pt x="405013" y="1711124"/>
                  <a:pt x="351963" y="1562582"/>
                  <a:pt x="404049" y="1458410"/>
                </a:cubicBezTo>
                <a:cubicBezTo>
                  <a:pt x="456135" y="1354238"/>
                  <a:pt x="770581" y="1280932"/>
                  <a:pt x="913335" y="1215342"/>
                </a:cubicBezTo>
                <a:cubicBezTo>
                  <a:pt x="1056089" y="1149752"/>
                  <a:pt x="1208489" y="1112134"/>
                  <a:pt x="1260575" y="1064871"/>
                </a:cubicBezTo>
                <a:cubicBezTo>
                  <a:pt x="1312661" y="1017608"/>
                  <a:pt x="1377286" y="982884"/>
                  <a:pt x="1225851" y="931762"/>
                </a:cubicBezTo>
                <a:cubicBezTo>
                  <a:pt x="1074416" y="880640"/>
                  <a:pt x="553555" y="805405"/>
                  <a:pt x="351963" y="758142"/>
                </a:cubicBezTo>
                <a:cubicBezTo>
                  <a:pt x="150371" y="710879"/>
                  <a:pt x="25943" y="686765"/>
                  <a:pt x="16297" y="648183"/>
                </a:cubicBezTo>
                <a:cubicBezTo>
                  <a:pt x="6651" y="609601"/>
                  <a:pt x="135902" y="557514"/>
                  <a:pt x="294089" y="526648"/>
                </a:cubicBezTo>
                <a:cubicBezTo>
                  <a:pt x="452276" y="495782"/>
                  <a:pt x="965421" y="462988"/>
                  <a:pt x="965421" y="462988"/>
                </a:cubicBezTo>
                <a:cubicBezTo>
                  <a:pt x="1112033" y="449484"/>
                  <a:pt x="1128431" y="460094"/>
                  <a:pt x="1173765" y="445626"/>
                </a:cubicBezTo>
                <a:cubicBezTo>
                  <a:pt x="1219099" y="431158"/>
                  <a:pt x="1414904" y="420547"/>
                  <a:pt x="1237426" y="376177"/>
                </a:cubicBezTo>
                <a:cubicBezTo>
                  <a:pt x="1059948" y="331807"/>
                  <a:pt x="294089" y="221848"/>
                  <a:pt x="108894" y="179408"/>
                </a:cubicBezTo>
                <a:cubicBezTo>
                  <a:pt x="-76301" y="136967"/>
                  <a:pt x="5686" y="134073"/>
                  <a:pt x="126256" y="121534"/>
                </a:cubicBezTo>
                <a:cubicBezTo>
                  <a:pt x="246826" y="108995"/>
                  <a:pt x="753218" y="117676"/>
                  <a:pt x="832312" y="104172"/>
                </a:cubicBezTo>
                <a:cubicBezTo>
                  <a:pt x="911406" y="90668"/>
                  <a:pt x="668337" y="52087"/>
                  <a:pt x="600818" y="40512"/>
                </a:cubicBezTo>
                <a:cubicBezTo>
                  <a:pt x="533299" y="28937"/>
                  <a:pt x="454205" y="41476"/>
                  <a:pt x="427198" y="34724"/>
                </a:cubicBezTo>
                <a:cubicBezTo>
                  <a:pt x="400191" y="27972"/>
                  <a:pt x="419482" y="13986"/>
                  <a:pt x="438773" y="0"/>
                </a:cubicBezTo>
              </a:path>
            </a:pathLst>
          </a:custGeom>
          <a:noFill/>
          <a:ln w="76200" cap="rnd">
            <a:solidFill>
              <a:srgbClr val="FF0000"/>
            </a:solidFill>
            <a:prstDash val="sysDot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EAF3D279-0F4A-F6B0-FC10-0FC535A33D7C}"/>
              </a:ext>
            </a:extLst>
          </p:cNvPr>
          <p:cNvSpPr/>
          <p:nvPr/>
        </p:nvSpPr>
        <p:spPr>
          <a:xfrm>
            <a:off x="1399908" y="2469140"/>
            <a:ext cx="3205122" cy="2916821"/>
          </a:xfrm>
          <a:custGeom>
            <a:avLst/>
            <a:gdLst>
              <a:gd name="csX0" fmla="*/ 3205122 w 3205122"/>
              <a:gd name="csY0" fmla="*/ 2916821 h 2916821"/>
              <a:gd name="csX1" fmla="*/ 2360170 w 3205122"/>
              <a:gd name="csY1" fmla="*/ 2459621 h 2916821"/>
              <a:gd name="csX2" fmla="*/ 1578879 w 3205122"/>
              <a:gd name="csY2" fmla="*/ 2233914 h 2916821"/>
              <a:gd name="csX3" fmla="*/ 600818 w 3205122"/>
              <a:gd name="csY3" fmla="*/ 1840375 h 2916821"/>
              <a:gd name="csX4" fmla="*/ 404049 w 3205122"/>
              <a:gd name="csY4" fmla="*/ 1458410 h 2916821"/>
              <a:gd name="csX5" fmla="*/ 913335 w 3205122"/>
              <a:gd name="csY5" fmla="*/ 1215342 h 2916821"/>
              <a:gd name="csX6" fmla="*/ 1260575 w 3205122"/>
              <a:gd name="csY6" fmla="*/ 1064871 h 2916821"/>
              <a:gd name="csX7" fmla="*/ 1225851 w 3205122"/>
              <a:gd name="csY7" fmla="*/ 931762 h 2916821"/>
              <a:gd name="csX8" fmla="*/ 351963 w 3205122"/>
              <a:gd name="csY8" fmla="*/ 758142 h 2916821"/>
              <a:gd name="csX9" fmla="*/ 16297 w 3205122"/>
              <a:gd name="csY9" fmla="*/ 648183 h 2916821"/>
              <a:gd name="csX10" fmla="*/ 294089 w 3205122"/>
              <a:gd name="csY10" fmla="*/ 526648 h 2916821"/>
              <a:gd name="csX11" fmla="*/ 965421 w 3205122"/>
              <a:gd name="csY11" fmla="*/ 462988 h 2916821"/>
              <a:gd name="csX12" fmla="*/ 1173765 w 3205122"/>
              <a:gd name="csY12" fmla="*/ 445626 h 2916821"/>
              <a:gd name="csX13" fmla="*/ 1237426 w 3205122"/>
              <a:gd name="csY13" fmla="*/ 376177 h 2916821"/>
              <a:gd name="csX14" fmla="*/ 108894 w 3205122"/>
              <a:gd name="csY14" fmla="*/ 179408 h 2916821"/>
              <a:gd name="csX15" fmla="*/ 126256 w 3205122"/>
              <a:gd name="csY15" fmla="*/ 121534 h 2916821"/>
              <a:gd name="csX16" fmla="*/ 832312 w 3205122"/>
              <a:gd name="csY16" fmla="*/ 104172 h 2916821"/>
              <a:gd name="csX17" fmla="*/ 600818 w 3205122"/>
              <a:gd name="csY17" fmla="*/ 40512 h 2916821"/>
              <a:gd name="csX18" fmla="*/ 427198 w 3205122"/>
              <a:gd name="csY18" fmla="*/ 34724 h 2916821"/>
              <a:gd name="csX19" fmla="*/ 438773 w 3205122"/>
              <a:gd name="csY19" fmla="*/ 0 h 29168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3205122" h="2916821">
                <a:moveTo>
                  <a:pt x="3205122" y="2916821"/>
                </a:moveTo>
                <a:cubicBezTo>
                  <a:pt x="2918166" y="2745130"/>
                  <a:pt x="2631210" y="2573439"/>
                  <a:pt x="2360170" y="2459621"/>
                </a:cubicBezTo>
                <a:cubicBezTo>
                  <a:pt x="2089129" y="2345803"/>
                  <a:pt x="1872104" y="2337122"/>
                  <a:pt x="1578879" y="2233914"/>
                </a:cubicBezTo>
                <a:cubicBezTo>
                  <a:pt x="1285654" y="2130706"/>
                  <a:pt x="796623" y="1969626"/>
                  <a:pt x="600818" y="1840375"/>
                </a:cubicBezTo>
                <a:cubicBezTo>
                  <a:pt x="405013" y="1711124"/>
                  <a:pt x="351963" y="1562582"/>
                  <a:pt x="404049" y="1458410"/>
                </a:cubicBezTo>
                <a:cubicBezTo>
                  <a:pt x="456135" y="1354238"/>
                  <a:pt x="770581" y="1280932"/>
                  <a:pt x="913335" y="1215342"/>
                </a:cubicBezTo>
                <a:cubicBezTo>
                  <a:pt x="1056089" y="1149752"/>
                  <a:pt x="1208489" y="1112134"/>
                  <a:pt x="1260575" y="1064871"/>
                </a:cubicBezTo>
                <a:cubicBezTo>
                  <a:pt x="1312661" y="1017608"/>
                  <a:pt x="1377286" y="982884"/>
                  <a:pt x="1225851" y="931762"/>
                </a:cubicBezTo>
                <a:cubicBezTo>
                  <a:pt x="1074416" y="880640"/>
                  <a:pt x="553555" y="805405"/>
                  <a:pt x="351963" y="758142"/>
                </a:cubicBezTo>
                <a:cubicBezTo>
                  <a:pt x="150371" y="710879"/>
                  <a:pt x="25943" y="686765"/>
                  <a:pt x="16297" y="648183"/>
                </a:cubicBezTo>
                <a:cubicBezTo>
                  <a:pt x="6651" y="609601"/>
                  <a:pt x="135902" y="557514"/>
                  <a:pt x="294089" y="526648"/>
                </a:cubicBezTo>
                <a:cubicBezTo>
                  <a:pt x="452276" y="495782"/>
                  <a:pt x="965421" y="462988"/>
                  <a:pt x="965421" y="462988"/>
                </a:cubicBezTo>
                <a:cubicBezTo>
                  <a:pt x="1112033" y="449484"/>
                  <a:pt x="1128431" y="460094"/>
                  <a:pt x="1173765" y="445626"/>
                </a:cubicBezTo>
                <a:cubicBezTo>
                  <a:pt x="1219099" y="431158"/>
                  <a:pt x="1414904" y="420547"/>
                  <a:pt x="1237426" y="376177"/>
                </a:cubicBezTo>
                <a:cubicBezTo>
                  <a:pt x="1059948" y="331807"/>
                  <a:pt x="294089" y="221848"/>
                  <a:pt x="108894" y="179408"/>
                </a:cubicBezTo>
                <a:cubicBezTo>
                  <a:pt x="-76301" y="136967"/>
                  <a:pt x="5686" y="134073"/>
                  <a:pt x="126256" y="121534"/>
                </a:cubicBezTo>
                <a:cubicBezTo>
                  <a:pt x="246826" y="108995"/>
                  <a:pt x="753218" y="117676"/>
                  <a:pt x="832312" y="104172"/>
                </a:cubicBezTo>
                <a:cubicBezTo>
                  <a:pt x="911406" y="90668"/>
                  <a:pt x="668337" y="52087"/>
                  <a:pt x="600818" y="40512"/>
                </a:cubicBezTo>
                <a:cubicBezTo>
                  <a:pt x="533299" y="28937"/>
                  <a:pt x="454205" y="41476"/>
                  <a:pt x="427198" y="34724"/>
                </a:cubicBezTo>
                <a:cubicBezTo>
                  <a:pt x="400191" y="27972"/>
                  <a:pt x="419482" y="13986"/>
                  <a:pt x="438773" y="0"/>
                </a:cubicBezTo>
              </a:path>
            </a:pathLst>
          </a:custGeom>
          <a:noFill/>
          <a:ln w="38100" cap="rnd">
            <a:solidFill>
              <a:srgbClr val="FFFF00"/>
            </a:solidFill>
            <a:prstDash val="solid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F75EA06-B696-7E02-7F9A-8725F713D6F5}"/>
              </a:ext>
            </a:extLst>
          </p:cNvPr>
          <p:cNvSpPr txBox="1"/>
          <p:nvPr/>
        </p:nvSpPr>
        <p:spPr>
          <a:xfrm>
            <a:off x="5339140" y="2993721"/>
            <a:ext cx="1549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Trajectoire </a:t>
            </a:r>
          </a:p>
          <a:p>
            <a:pPr algn="ctr"/>
            <a:r>
              <a:rPr lang="ar-MA" sz="2400" b="1" dirty="0">
                <a:solidFill>
                  <a:srgbClr val="FF0000"/>
                </a:solidFill>
              </a:rPr>
              <a:t>مسار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5C64BB1E-5661-41E3-D569-B8E00A19C85C}"/>
              </a:ext>
            </a:extLst>
          </p:cNvPr>
          <p:cNvCxnSpPr>
            <a:cxnSpLocks/>
          </p:cNvCxnSpPr>
          <p:nvPr/>
        </p:nvCxnSpPr>
        <p:spPr>
          <a:xfrm>
            <a:off x="6885893" y="3429000"/>
            <a:ext cx="2746622" cy="0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9FA375F0-A232-273A-7769-B2F27A09E2EE}"/>
              </a:ext>
            </a:extLst>
          </p:cNvPr>
          <p:cNvCxnSpPr>
            <a:cxnSpLocks/>
          </p:cNvCxnSpPr>
          <p:nvPr/>
        </p:nvCxnSpPr>
        <p:spPr>
          <a:xfrm flipH="1">
            <a:off x="2778270" y="3429000"/>
            <a:ext cx="2505111" cy="0"/>
          </a:xfrm>
          <a:prstGeom prst="straightConnector1">
            <a:avLst/>
          </a:prstGeom>
          <a:ln w="571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50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C14B0-C838-5C73-B637-1A882F90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9">
            <a:extLst>
              <a:ext uri="{FF2B5EF4-FFF2-40B4-BE49-F238E27FC236}">
                <a16:creationId xmlns:a16="http://schemas.microsoft.com/office/drawing/2014/main" id="{F7DFBFBE-CC95-499F-843C-574CFF1EC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5F6A498-0349-13A0-8058-2CCB35D4A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223929"/>
            <a:ext cx="10529279" cy="544053"/>
          </a:xfrm>
        </p:spPr>
        <p:txBody>
          <a:bodyPr/>
          <a:lstStyle/>
          <a:p>
            <a:r>
              <a:rPr lang="fr-FR" dirty="0"/>
              <a:t>On retient alors que : </a:t>
            </a:r>
            <a:r>
              <a:rPr lang="fr-FR" dirty="0">
                <a:solidFill>
                  <a:srgbClr val="211D1E"/>
                </a:solidFill>
              </a:rPr>
              <a:t>La trajectoire est l’ensemble des positions successives occupées par un objet au cours de son mouvement.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A63E4A-F886-6F82-B212-C7B1EE4B9E6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22758" y="750617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définir la trajectoire avec lors propres mots.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985E68-9762-0548-DD0B-7B249ABB5124}"/>
              </a:ext>
            </a:extLst>
          </p:cNvPr>
          <p:cNvSpPr txBox="1"/>
          <p:nvPr/>
        </p:nvSpPr>
        <p:spPr>
          <a:xfrm>
            <a:off x="1122758" y="2476049"/>
            <a:ext cx="9756728" cy="114307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La trajectoire </a:t>
            </a:r>
            <a:r>
              <a:rPr lang="fr-FR" sz="2400" dirty="0">
                <a:solidFill>
                  <a:srgbClr val="211D1E"/>
                </a:solidFill>
                <a:latin typeface="Calibri" panose="020F0502020204030204" pitchFamily="34" charset="0"/>
              </a:rPr>
              <a:t>d’un corps, par rapport à un corps de référence donné, est l’ensemble des positions occupées par ce corps au cours de son mouvement.</a:t>
            </a:r>
            <a:endParaRPr lang="fr-FR" sz="24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4A45C22-FA29-FEED-7FE3-0F00B412D7E7}"/>
              </a:ext>
            </a:extLst>
          </p:cNvPr>
          <p:cNvGrpSpPr/>
          <p:nvPr/>
        </p:nvGrpSpPr>
        <p:grpSpPr>
          <a:xfrm>
            <a:off x="657616" y="4537656"/>
            <a:ext cx="7417311" cy="1446550"/>
            <a:chOff x="657616" y="4537656"/>
            <a:chExt cx="7417311" cy="144655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03534999-36B1-A6D5-995A-1BF300E09468}"/>
                </a:ext>
              </a:extLst>
            </p:cNvPr>
            <p:cNvSpPr txBox="1"/>
            <p:nvPr/>
          </p:nvSpPr>
          <p:spPr>
            <a:xfrm>
              <a:off x="1981015" y="5076265"/>
              <a:ext cx="6093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La trajectoire </a:t>
              </a:r>
              <a:r>
                <a:rPr lang="fr-FR" dirty="0"/>
                <a:t>dépend du </a:t>
              </a:r>
              <a:r>
                <a:rPr lang="fr-FR" b="1" dirty="0">
                  <a:solidFill>
                    <a:srgbClr val="FF0000"/>
                  </a:solidFill>
                </a:rPr>
                <a:t>corps de référence choisi</a:t>
              </a:r>
              <a:r>
                <a:rPr lang="fr-FR" dirty="0"/>
                <a:t>.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C272721-1481-7E1C-C2CD-9B8219746117}"/>
                </a:ext>
              </a:extLst>
            </p:cNvPr>
            <p:cNvSpPr txBox="1"/>
            <p:nvPr/>
          </p:nvSpPr>
          <p:spPr>
            <a:xfrm>
              <a:off x="657616" y="4537656"/>
              <a:ext cx="1236945" cy="144655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fr-FR" sz="8800" dirty="0"/>
                <a:t>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696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8AEB2-343A-E741-FB4B-E70197E8F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arallélogramme 40">
            <a:extLst>
              <a:ext uri="{FF2B5EF4-FFF2-40B4-BE49-F238E27FC236}">
                <a16:creationId xmlns:a16="http://schemas.microsoft.com/office/drawing/2014/main" id="{0048AA21-D9A4-BBC3-A640-7617B8F50899}"/>
              </a:ext>
            </a:extLst>
          </p:cNvPr>
          <p:cNvSpPr/>
          <p:nvPr/>
        </p:nvSpPr>
        <p:spPr>
          <a:xfrm>
            <a:off x="1166263" y="2114550"/>
            <a:ext cx="10124037" cy="922017"/>
          </a:xfrm>
          <a:prstGeom prst="parallelogram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B14FE7-3301-6807-10BF-10DA86A4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263" y="350762"/>
            <a:ext cx="9908137" cy="267549"/>
          </a:xfrm>
        </p:spPr>
        <p:txBody>
          <a:bodyPr/>
          <a:lstStyle/>
          <a:p>
            <a:r>
              <a:rPr lang="fr-FR" dirty="0"/>
              <a:t>La voiture en mouvement occupe des positions successives, comment sont-ils ces positions ?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118547-1C99-8B2F-E3B1-49D47D07398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10581"/>
            <a:ext cx="10124037" cy="267549"/>
          </a:xfrm>
        </p:spPr>
        <p:txBody>
          <a:bodyPr/>
          <a:lstStyle/>
          <a:p>
            <a:r>
              <a:rPr lang="fr-FR" sz="1100" dirty="0"/>
              <a:t>L’enseignant présente les images une par une et demande aux élèves de décrire ce qu’ils observent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040AEEE-1F2D-0B58-E330-7AC3A57D9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15" y="1617515"/>
            <a:ext cx="2087655" cy="939687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7AA629B-ABD6-3277-3BB1-73A6DEC74FCC}"/>
              </a:ext>
            </a:extLst>
          </p:cNvPr>
          <p:cNvCxnSpPr>
            <a:cxnSpLocks/>
          </p:cNvCxnSpPr>
          <p:nvPr/>
        </p:nvCxnSpPr>
        <p:spPr>
          <a:xfrm flipH="1" flipV="1">
            <a:off x="2315052" y="2711302"/>
            <a:ext cx="3780948" cy="222220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EE8E689-D477-1857-3E97-4800A5A7577E}"/>
              </a:ext>
            </a:extLst>
          </p:cNvPr>
          <p:cNvCxnSpPr>
            <a:cxnSpLocks/>
          </p:cNvCxnSpPr>
          <p:nvPr/>
        </p:nvCxnSpPr>
        <p:spPr>
          <a:xfrm flipH="1" flipV="1">
            <a:off x="4879190" y="2639198"/>
            <a:ext cx="1216810" cy="2294309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6CFC815-4111-F29E-4EC3-CC4800F27276}"/>
              </a:ext>
            </a:extLst>
          </p:cNvPr>
          <p:cNvCxnSpPr>
            <a:cxnSpLocks/>
          </p:cNvCxnSpPr>
          <p:nvPr/>
        </p:nvCxnSpPr>
        <p:spPr>
          <a:xfrm flipV="1">
            <a:off x="6096000" y="2711302"/>
            <a:ext cx="1245858" cy="222220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372D928A-E400-A868-35BE-AF18AA1CD64F}"/>
              </a:ext>
            </a:extLst>
          </p:cNvPr>
          <p:cNvCxnSpPr>
            <a:cxnSpLocks/>
          </p:cNvCxnSpPr>
          <p:nvPr/>
        </p:nvCxnSpPr>
        <p:spPr>
          <a:xfrm flipV="1">
            <a:off x="6110798" y="2621822"/>
            <a:ext cx="3766150" cy="231168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78F1C60E-9C3D-599B-F04D-EF5D5A1FEAA2}"/>
              </a:ext>
            </a:extLst>
          </p:cNvPr>
          <p:cNvSpPr/>
          <p:nvPr/>
        </p:nvSpPr>
        <p:spPr>
          <a:xfrm>
            <a:off x="3769995" y="4933507"/>
            <a:ext cx="465201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Positions successives occupées par la voiture 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9B98D79D-2C0A-D7A6-988C-3D038BC85B6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26" y="1642073"/>
            <a:ext cx="2087655" cy="93968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8BBB8F9E-732B-E0EC-7AA9-D36AB18034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4" y="1642073"/>
            <a:ext cx="2087655" cy="93968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F770C38A-1D6A-BEA4-C483-E8716C68CD3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05" y="1642073"/>
            <a:ext cx="2087655" cy="939687"/>
          </a:xfrm>
          <a:prstGeom prst="rect">
            <a:avLst/>
          </a:prstGeom>
        </p:spPr>
      </p:pic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EB24ACAF-8875-68F1-549D-309289E6B1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15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1.85185E-6 L 0.64883 0.0048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35" y="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DE336-F5EC-05FF-BAE7-6CA3722BA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arallélogramme 40">
            <a:extLst>
              <a:ext uri="{FF2B5EF4-FFF2-40B4-BE49-F238E27FC236}">
                <a16:creationId xmlns:a16="http://schemas.microsoft.com/office/drawing/2014/main" id="{E40DB7EC-6CE0-55C9-A9A9-062E3C241B3F}"/>
              </a:ext>
            </a:extLst>
          </p:cNvPr>
          <p:cNvSpPr/>
          <p:nvPr/>
        </p:nvSpPr>
        <p:spPr>
          <a:xfrm>
            <a:off x="1166263" y="2114550"/>
            <a:ext cx="10124037" cy="922017"/>
          </a:xfrm>
          <a:prstGeom prst="parallelogram">
            <a:avLst/>
          </a:prstGeom>
          <a:solidFill>
            <a:schemeClr val="bg2">
              <a:lumMod val="25000"/>
            </a:schemeClr>
          </a:solidFill>
          <a:ln>
            <a:noFill/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496BEF-E78D-3B47-DE6D-D073ECC7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263" y="350762"/>
            <a:ext cx="9908137" cy="267549"/>
          </a:xfrm>
        </p:spPr>
        <p:txBody>
          <a:bodyPr/>
          <a:lstStyle/>
          <a:p>
            <a:r>
              <a:rPr lang="fr-FR" dirty="0"/>
              <a:t>Bien ! L’ensemble des positions forment une ligne droite : la trajectoire est rectiligne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F653D0-FFBD-EE7E-2758-0387B9559C1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10581"/>
            <a:ext cx="10124037" cy="267549"/>
          </a:xfrm>
        </p:spPr>
        <p:txBody>
          <a:bodyPr/>
          <a:lstStyle/>
          <a:p>
            <a:r>
              <a:rPr lang="fr-FR" sz="1100" dirty="0"/>
              <a:t>L’enseignant demande aux élèves de déterminer la forme de la ligne et déduire le type de la trajectoire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CE614F7-A05E-4B1B-CE98-5F24E76384D7}"/>
              </a:ext>
            </a:extLst>
          </p:cNvPr>
          <p:cNvSpPr/>
          <p:nvPr/>
        </p:nvSpPr>
        <p:spPr>
          <a:xfrm>
            <a:off x="2135053" y="2485558"/>
            <a:ext cx="180000" cy="1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21E470F-4B1C-D7FF-6857-FD65C6BA93DF}"/>
              </a:ext>
            </a:extLst>
          </p:cNvPr>
          <p:cNvSpPr/>
          <p:nvPr/>
        </p:nvSpPr>
        <p:spPr>
          <a:xfrm>
            <a:off x="4725550" y="2485558"/>
            <a:ext cx="180000" cy="1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8A903AB-F8E4-D342-22C5-569C65BC44C5}"/>
              </a:ext>
            </a:extLst>
          </p:cNvPr>
          <p:cNvSpPr/>
          <p:nvPr/>
        </p:nvSpPr>
        <p:spPr>
          <a:xfrm>
            <a:off x="7316047" y="2485558"/>
            <a:ext cx="180000" cy="1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049A1DA-1048-6DE6-0E3A-5124BA31B79E}"/>
              </a:ext>
            </a:extLst>
          </p:cNvPr>
          <p:cNvSpPr/>
          <p:nvPr/>
        </p:nvSpPr>
        <p:spPr>
          <a:xfrm>
            <a:off x="9906544" y="2485558"/>
            <a:ext cx="180000" cy="1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dirty="0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F895A091-DA48-94F9-4E2F-F5EDAA94FEF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4" y="1642073"/>
            <a:ext cx="2087655" cy="939687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0DB284A3-CB42-A637-3741-F0AD00EA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05" y="1642073"/>
            <a:ext cx="2087655" cy="9396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809153-AF8C-493A-8B3F-08CCDCD36F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716" y="1642228"/>
            <a:ext cx="2087655" cy="9396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50A394-9810-C542-9F7B-4BF4245827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26" y="1642073"/>
            <a:ext cx="2087655" cy="939687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3EA58BD-72FB-8233-0919-E34FA073AAD7}"/>
              </a:ext>
            </a:extLst>
          </p:cNvPr>
          <p:cNvCxnSpPr>
            <a:cxnSpLocks/>
          </p:cNvCxnSpPr>
          <p:nvPr/>
        </p:nvCxnSpPr>
        <p:spPr>
          <a:xfrm>
            <a:off x="1335960" y="2575558"/>
            <a:ext cx="9520080" cy="0"/>
          </a:xfrm>
          <a:prstGeom prst="line">
            <a:avLst/>
          </a:prstGeom>
          <a:ln w="50800" cap="rnd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7F8F67-72BD-42D3-E60B-813B4D24A749}"/>
              </a:ext>
            </a:extLst>
          </p:cNvPr>
          <p:cNvSpPr/>
          <p:nvPr/>
        </p:nvSpPr>
        <p:spPr>
          <a:xfrm>
            <a:off x="4494442" y="3192160"/>
            <a:ext cx="319967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Ligne droite</a:t>
            </a:r>
          </a:p>
        </p:txBody>
      </p:sp>
      <p:pic>
        <p:nvPicPr>
          <p:cNvPr id="1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27C1618B-8965-BB54-51B3-E2C7A7720C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3A01A1-BA02-BA22-1385-E172AC0066E9}"/>
              </a:ext>
            </a:extLst>
          </p:cNvPr>
          <p:cNvSpPr/>
          <p:nvPr/>
        </p:nvSpPr>
        <p:spPr>
          <a:xfrm>
            <a:off x="4494442" y="5309405"/>
            <a:ext cx="319967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rectiligne</a:t>
            </a: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8FD2B66-E68F-2F82-4AFA-66FA932AE8DC}"/>
              </a:ext>
            </a:extLst>
          </p:cNvPr>
          <p:cNvSpPr/>
          <p:nvPr/>
        </p:nvSpPr>
        <p:spPr>
          <a:xfrm>
            <a:off x="5704191" y="4015909"/>
            <a:ext cx="780172" cy="94342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82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5" grpId="0" animBg="1"/>
      <p:bldP spid="9" grpId="0" animBg="1"/>
      <p:bldP spid="8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17BF-CE0E-4A63-F097-8688BAB5B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B14794-21AD-F416-163F-EBB713117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29741"/>
            <a:ext cx="10635250" cy="338597"/>
          </a:xfrm>
        </p:spPr>
        <p:txBody>
          <a:bodyPr/>
          <a:lstStyle/>
          <a:p>
            <a:r>
              <a:rPr lang="fr-FR" dirty="0"/>
              <a:t>Dans l’exemple suivant, comment sont les positions occupées par le satellite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658002-A18C-C040-6759-F7AE1AD5B6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demande aux élèves de déterminer la forme de la ligne et déduire le type de la trajectoire</a:t>
            </a:r>
          </a:p>
        </p:txBody>
      </p:sp>
      <p:pic>
        <p:nvPicPr>
          <p:cNvPr id="4" name="Picture 3267">
            <a:extLst>
              <a:ext uri="{FF2B5EF4-FFF2-40B4-BE49-F238E27FC236}">
                <a16:creationId xmlns:a16="http://schemas.microsoft.com/office/drawing/2014/main" id="{21198937-7225-48BD-8764-002D87092543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7341" y="2196746"/>
            <a:ext cx="1636213" cy="1586910"/>
          </a:xfrm>
          <a:prstGeom prst="rect">
            <a:avLst/>
          </a:prstGeom>
          <a:noFill/>
        </p:spPr>
      </p:pic>
      <p:sp>
        <p:nvSpPr>
          <p:cNvPr id="6" name="Graphique 14" descr="Satellite avec un remplissage uni">
            <a:extLst>
              <a:ext uri="{FF2B5EF4-FFF2-40B4-BE49-F238E27FC236}">
                <a16:creationId xmlns:a16="http://schemas.microsoft.com/office/drawing/2014/main" id="{E1250EEB-BAAD-15E7-947F-A22FA5FB6BE3}"/>
              </a:ext>
            </a:extLst>
          </p:cNvPr>
          <p:cNvSpPr/>
          <p:nvPr/>
        </p:nvSpPr>
        <p:spPr>
          <a:xfrm>
            <a:off x="3565749" y="1107065"/>
            <a:ext cx="495668" cy="495065"/>
          </a:xfrm>
          <a:custGeom>
            <a:avLst/>
            <a:gdLst>
              <a:gd name="csX0" fmla="*/ 339491 w 495668"/>
              <a:gd name="csY0" fmla="*/ 454664 h 495065"/>
              <a:gd name="csX1" fmla="*/ 390746 w 495668"/>
              <a:gd name="csY1" fmla="*/ 403409 h 495065"/>
              <a:gd name="csX2" fmla="*/ 407630 w 495668"/>
              <a:gd name="csY2" fmla="*/ 420293 h 495065"/>
              <a:gd name="csX3" fmla="*/ 356375 w 495668"/>
              <a:gd name="csY3" fmla="*/ 471548 h 495065"/>
              <a:gd name="csX4" fmla="*/ 339491 w 495668"/>
              <a:gd name="csY4" fmla="*/ 454664 h 495065"/>
              <a:gd name="csX5" fmla="*/ 322004 w 495668"/>
              <a:gd name="csY5" fmla="*/ 335270 h 495065"/>
              <a:gd name="csX6" fmla="*/ 338888 w 495668"/>
              <a:gd name="csY6" fmla="*/ 352154 h 495065"/>
              <a:gd name="csX7" fmla="*/ 287633 w 495668"/>
              <a:gd name="csY7" fmla="*/ 403409 h 495065"/>
              <a:gd name="csX8" fmla="*/ 270748 w 495668"/>
              <a:gd name="csY8" fmla="*/ 386525 h 495065"/>
              <a:gd name="csX9" fmla="*/ 322004 w 495668"/>
              <a:gd name="csY9" fmla="*/ 335270 h 495065"/>
              <a:gd name="csX10" fmla="*/ 386525 w 495668"/>
              <a:gd name="csY10" fmla="*/ 271351 h 495065"/>
              <a:gd name="csX11" fmla="*/ 403409 w 495668"/>
              <a:gd name="csY11" fmla="*/ 288236 h 495065"/>
              <a:gd name="csX12" fmla="*/ 356375 w 495668"/>
              <a:gd name="csY12" fmla="*/ 335270 h 495065"/>
              <a:gd name="csX13" fmla="*/ 339491 w 495668"/>
              <a:gd name="csY13" fmla="*/ 318386 h 495065"/>
              <a:gd name="csX14" fmla="*/ 386525 w 495668"/>
              <a:gd name="csY14" fmla="*/ 271351 h 495065"/>
              <a:gd name="csX15" fmla="*/ 373259 w 495668"/>
              <a:gd name="csY15" fmla="*/ 386525 h 495065"/>
              <a:gd name="csX16" fmla="*/ 322004 w 495668"/>
              <a:gd name="csY16" fmla="*/ 437780 h 495065"/>
              <a:gd name="csX17" fmla="*/ 305120 w 495668"/>
              <a:gd name="csY17" fmla="*/ 420896 h 495065"/>
              <a:gd name="csX18" fmla="*/ 356375 w 495668"/>
              <a:gd name="csY18" fmla="*/ 369641 h 495065"/>
              <a:gd name="csX19" fmla="*/ 373259 w 495668"/>
              <a:gd name="csY19" fmla="*/ 386525 h 495065"/>
              <a:gd name="csX20" fmla="*/ 373259 w 495668"/>
              <a:gd name="csY20" fmla="*/ 352154 h 495065"/>
              <a:gd name="csX21" fmla="*/ 420293 w 495668"/>
              <a:gd name="csY21" fmla="*/ 305120 h 495065"/>
              <a:gd name="csX22" fmla="*/ 437177 w 495668"/>
              <a:gd name="csY22" fmla="*/ 322004 h 495065"/>
              <a:gd name="csX23" fmla="*/ 390143 w 495668"/>
              <a:gd name="csY23" fmla="*/ 369038 h 495065"/>
              <a:gd name="csX24" fmla="*/ 373259 w 495668"/>
              <a:gd name="csY24" fmla="*/ 352154 h 495065"/>
              <a:gd name="csX25" fmla="*/ 424514 w 495668"/>
              <a:gd name="csY25" fmla="*/ 403409 h 495065"/>
              <a:gd name="csX26" fmla="*/ 407630 w 495668"/>
              <a:gd name="csY26" fmla="*/ 386525 h 495065"/>
              <a:gd name="csX27" fmla="*/ 454664 w 495668"/>
              <a:gd name="csY27" fmla="*/ 339491 h 495065"/>
              <a:gd name="csX28" fmla="*/ 471548 w 495668"/>
              <a:gd name="csY28" fmla="*/ 356375 h 495065"/>
              <a:gd name="csX29" fmla="*/ 424514 w 495668"/>
              <a:gd name="csY29" fmla="*/ 403409 h 495065"/>
              <a:gd name="csX30" fmla="*/ 78993 w 495668"/>
              <a:gd name="csY30" fmla="*/ 433559 h 495065"/>
              <a:gd name="csX31" fmla="*/ 104923 w 495668"/>
              <a:gd name="csY31" fmla="*/ 407630 h 495065"/>
              <a:gd name="csX32" fmla="*/ 130852 w 495668"/>
              <a:gd name="csY32" fmla="*/ 433559 h 495065"/>
              <a:gd name="csX33" fmla="*/ 78993 w 495668"/>
              <a:gd name="csY33" fmla="*/ 433559 h 495065"/>
              <a:gd name="csX34" fmla="*/ 88038 w 495668"/>
              <a:gd name="csY34" fmla="*/ 390746 h 495065"/>
              <a:gd name="csX35" fmla="*/ 61506 w 495668"/>
              <a:gd name="csY35" fmla="*/ 417278 h 495065"/>
              <a:gd name="csX36" fmla="*/ 61506 w 495668"/>
              <a:gd name="csY36" fmla="*/ 364214 h 495065"/>
              <a:gd name="csX37" fmla="*/ 88038 w 495668"/>
              <a:gd name="csY37" fmla="*/ 390746 h 495065"/>
              <a:gd name="csX38" fmla="*/ 109144 w 495668"/>
              <a:gd name="csY38" fmla="*/ 224317 h 495065"/>
              <a:gd name="csX39" fmla="*/ 92259 w 495668"/>
              <a:gd name="csY39" fmla="*/ 207433 h 495065"/>
              <a:gd name="csX40" fmla="*/ 143515 w 495668"/>
              <a:gd name="csY40" fmla="*/ 156178 h 495065"/>
              <a:gd name="csX41" fmla="*/ 160399 w 495668"/>
              <a:gd name="csY41" fmla="*/ 173062 h 495065"/>
              <a:gd name="csX42" fmla="*/ 109144 w 495668"/>
              <a:gd name="csY42" fmla="*/ 224317 h 495065"/>
              <a:gd name="csX43" fmla="*/ 74772 w 495668"/>
              <a:gd name="csY43" fmla="*/ 88038 h 495065"/>
              <a:gd name="csX44" fmla="*/ 91656 w 495668"/>
              <a:gd name="csY44" fmla="*/ 104923 h 495065"/>
              <a:gd name="csX45" fmla="*/ 40401 w 495668"/>
              <a:gd name="csY45" fmla="*/ 156178 h 495065"/>
              <a:gd name="csX46" fmla="*/ 23517 w 495668"/>
              <a:gd name="csY46" fmla="*/ 139294 h 495065"/>
              <a:gd name="csX47" fmla="*/ 74772 w 495668"/>
              <a:gd name="csY47" fmla="*/ 88038 h 495065"/>
              <a:gd name="csX48" fmla="*/ 156178 w 495668"/>
              <a:gd name="csY48" fmla="*/ 41004 h 495065"/>
              <a:gd name="csX49" fmla="*/ 109144 w 495668"/>
              <a:gd name="csY49" fmla="*/ 88038 h 495065"/>
              <a:gd name="csX50" fmla="*/ 92259 w 495668"/>
              <a:gd name="csY50" fmla="*/ 71154 h 495065"/>
              <a:gd name="csX51" fmla="*/ 138691 w 495668"/>
              <a:gd name="csY51" fmla="*/ 24120 h 495065"/>
              <a:gd name="csX52" fmla="*/ 156178 w 495668"/>
              <a:gd name="csY52" fmla="*/ 41004 h 495065"/>
              <a:gd name="csX53" fmla="*/ 126028 w 495668"/>
              <a:gd name="csY53" fmla="*/ 139294 h 495065"/>
              <a:gd name="csX54" fmla="*/ 74772 w 495668"/>
              <a:gd name="csY54" fmla="*/ 190549 h 495065"/>
              <a:gd name="csX55" fmla="*/ 57888 w 495668"/>
              <a:gd name="csY55" fmla="*/ 173665 h 495065"/>
              <a:gd name="csX56" fmla="*/ 109144 w 495668"/>
              <a:gd name="csY56" fmla="*/ 122410 h 495065"/>
              <a:gd name="csX57" fmla="*/ 126028 w 495668"/>
              <a:gd name="csY57" fmla="*/ 139294 h 495065"/>
              <a:gd name="csX58" fmla="*/ 126028 w 495668"/>
              <a:gd name="csY58" fmla="*/ 104923 h 495065"/>
              <a:gd name="csX59" fmla="*/ 173062 w 495668"/>
              <a:gd name="csY59" fmla="*/ 57888 h 495065"/>
              <a:gd name="csX60" fmla="*/ 189946 w 495668"/>
              <a:gd name="csY60" fmla="*/ 74772 h 495065"/>
              <a:gd name="csX61" fmla="*/ 142912 w 495668"/>
              <a:gd name="csY61" fmla="*/ 121807 h 495065"/>
              <a:gd name="csX62" fmla="*/ 126028 w 495668"/>
              <a:gd name="csY62" fmla="*/ 104923 h 495065"/>
              <a:gd name="csX63" fmla="*/ 177283 w 495668"/>
              <a:gd name="csY63" fmla="*/ 156178 h 495065"/>
              <a:gd name="csX64" fmla="*/ 160399 w 495668"/>
              <a:gd name="csY64" fmla="*/ 139294 h 495065"/>
              <a:gd name="csX65" fmla="*/ 207433 w 495668"/>
              <a:gd name="csY65" fmla="*/ 92259 h 495065"/>
              <a:gd name="csX66" fmla="*/ 224317 w 495668"/>
              <a:gd name="csY66" fmla="*/ 109144 h 495065"/>
              <a:gd name="csX67" fmla="*/ 177283 w 495668"/>
              <a:gd name="csY67" fmla="*/ 156178 h 495065"/>
              <a:gd name="csX68" fmla="*/ 488433 w 495668"/>
              <a:gd name="csY68" fmla="*/ 339491 h 495065"/>
              <a:gd name="csX69" fmla="*/ 403409 w 495668"/>
              <a:gd name="csY69" fmla="*/ 254467 h 495065"/>
              <a:gd name="csX70" fmla="*/ 386525 w 495668"/>
              <a:gd name="csY70" fmla="*/ 247231 h 495065"/>
              <a:gd name="csX71" fmla="*/ 369641 w 495668"/>
              <a:gd name="csY71" fmla="*/ 254467 h 495065"/>
              <a:gd name="csX72" fmla="*/ 322004 w 495668"/>
              <a:gd name="csY72" fmla="*/ 301502 h 495065"/>
              <a:gd name="csX73" fmla="*/ 305120 w 495668"/>
              <a:gd name="csY73" fmla="*/ 284617 h 495065"/>
              <a:gd name="csX74" fmla="*/ 364817 w 495668"/>
              <a:gd name="csY74" fmla="*/ 224920 h 495065"/>
              <a:gd name="csX75" fmla="*/ 372053 w 495668"/>
              <a:gd name="csY75" fmla="*/ 208036 h 495065"/>
              <a:gd name="csX76" fmla="*/ 364817 w 495668"/>
              <a:gd name="csY76" fmla="*/ 191152 h 495065"/>
              <a:gd name="csX77" fmla="*/ 355169 w 495668"/>
              <a:gd name="csY77" fmla="*/ 180901 h 495065"/>
              <a:gd name="csX78" fmla="*/ 377480 w 495668"/>
              <a:gd name="csY78" fmla="*/ 168841 h 495065"/>
              <a:gd name="csX79" fmla="*/ 326828 w 495668"/>
              <a:gd name="csY79" fmla="*/ 118189 h 495065"/>
              <a:gd name="csX80" fmla="*/ 314768 w 495668"/>
              <a:gd name="csY80" fmla="*/ 140500 h 495065"/>
              <a:gd name="csX81" fmla="*/ 305120 w 495668"/>
              <a:gd name="csY81" fmla="*/ 130852 h 495065"/>
              <a:gd name="csX82" fmla="*/ 288235 w 495668"/>
              <a:gd name="csY82" fmla="*/ 123616 h 495065"/>
              <a:gd name="csX83" fmla="*/ 271351 w 495668"/>
              <a:gd name="csY83" fmla="*/ 130852 h 495065"/>
              <a:gd name="csX84" fmla="*/ 211654 w 495668"/>
              <a:gd name="csY84" fmla="*/ 190549 h 495065"/>
              <a:gd name="csX85" fmla="*/ 194167 w 495668"/>
              <a:gd name="csY85" fmla="*/ 173665 h 495065"/>
              <a:gd name="csX86" fmla="*/ 241201 w 495668"/>
              <a:gd name="csY86" fmla="*/ 126631 h 495065"/>
              <a:gd name="csX87" fmla="*/ 248437 w 495668"/>
              <a:gd name="csY87" fmla="*/ 109747 h 495065"/>
              <a:gd name="csX88" fmla="*/ 241201 w 495668"/>
              <a:gd name="csY88" fmla="*/ 92862 h 495065"/>
              <a:gd name="csX89" fmla="*/ 156178 w 495668"/>
              <a:gd name="csY89" fmla="*/ 7236 h 495065"/>
              <a:gd name="csX90" fmla="*/ 138691 w 495668"/>
              <a:gd name="csY90" fmla="*/ 0 h 495065"/>
              <a:gd name="csX91" fmla="*/ 121807 w 495668"/>
              <a:gd name="csY91" fmla="*/ 7236 h 495065"/>
              <a:gd name="csX92" fmla="*/ 6633 w 495668"/>
              <a:gd name="csY92" fmla="*/ 122410 h 495065"/>
              <a:gd name="csX93" fmla="*/ 0 w 495668"/>
              <a:gd name="csY93" fmla="*/ 139294 h 495065"/>
              <a:gd name="csX94" fmla="*/ 7236 w 495668"/>
              <a:gd name="csY94" fmla="*/ 156178 h 495065"/>
              <a:gd name="csX95" fmla="*/ 92259 w 495668"/>
              <a:gd name="csY95" fmla="*/ 241201 h 495065"/>
              <a:gd name="csX96" fmla="*/ 109144 w 495668"/>
              <a:gd name="csY96" fmla="*/ 248437 h 495065"/>
              <a:gd name="csX97" fmla="*/ 126028 w 495668"/>
              <a:gd name="csY97" fmla="*/ 241201 h 495065"/>
              <a:gd name="csX98" fmla="*/ 177283 w 495668"/>
              <a:gd name="csY98" fmla="*/ 189946 h 495065"/>
              <a:gd name="csX99" fmla="*/ 194167 w 495668"/>
              <a:gd name="csY99" fmla="*/ 206830 h 495065"/>
              <a:gd name="csX100" fmla="*/ 134470 w 495668"/>
              <a:gd name="csY100" fmla="*/ 266527 h 495065"/>
              <a:gd name="csX101" fmla="*/ 127234 w 495668"/>
              <a:gd name="csY101" fmla="*/ 283411 h 495065"/>
              <a:gd name="csX102" fmla="*/ 134470 w 495668"/>
              <a:gd name="csY102" fmla="*/ 300296 h 495065"/>
              <a:gd name="csX103" fmla="*/ 151957 w 495668"/>
              <a:gd name="csY103" fmla="*/ 317180 h 495065"/>
              <a:gd name="csX104" fmla="*/ 133867 w 495668"/>
              <a:gd name="csY104" fmla="*/ 335270 h 495065"/>
              <a:gd name="csX105" fmla="*/ 19296 w 495668"/>
              <a:gd name="csY105" fmla="*/ 322004 h 495065"/>
              <a:gd name="csX106" fmla="*/ 37386 w 495668"/>
              <a:gd name="csY106" fmla="*/ 339491 h 495065"/>
              <a:gd name="csX107" fmla="*/ 36783 w 495668"/>
              <a:gd name="csY107" fmla="*/ 429941 h 495065"/>
              <a:gd name="csX108" fmla="*/ 16281 w 495668"/>
              <a:gd name="csY108" fmla="*/ 455267 h 495065"/>
              <a:gd name="csX109" fmla="*/ 39798 w 495668"/>
              <a:gd name="csY109" fmla="*/ 477578 h 495065"/>
              <a:gd name="csX110" fmla="*/ 64521 w 495668"/>
              <a:gd name="csY110" fmla="*/ 456473 h 495065"/>
              <a:gd name="csX111" fmla="*/ 154972 w 495668"/>
              <a:gd name="csY111" fmla="*/ 457076 h 495065"/>
              <a:gd name="csX112" fmla="*/ 173062 w 495668"/>
              <a:gd name="csY112" fmla="*/ 475166 h 495065"/>
              <a:gd name="csX113" fmla="*/ 159796 w 495668"/>
              <a:gd name="csY113" fmla="*/ 360596 h 495065"/>
              <a:gd name="csX114" fmla="*/ 177886 w 495668"/>
              <a:gd name="csY114" fmla="*/ 342506 h 495065"/>
              <a:gd name="csX115" fmla="*/ 194167 w 495668"/>
              <a:gd name="csY115" fmla="*/ 360596 h 495065"/>
              <a:gd name="csX116" fmla="*/ 211051 w 495668"/>
              <a:gd name="csY116" fmla="*/ 367832 h 495065"/>
              <a:gd name="csX117" fmla="*/ 227935 w 495668"/>
              <a:gd name="csY117" fmla="*/ 360596 h 495065"/>
              <a:gd name="csX118" fmla="*/ 287633 w 495668"/>
              <a:gd name="csY118" fmla="*/ 300899 h 495065"/>
              <a:gd name="csX119" fmla="*/ 304517 w 495668"/>
              <a:gd name="csY119" fmla="*/ 317783 h 495065"/>
              <a:gd name="csX120" fmla="*/ 253261 w 495668"/>
              <a:gd name="csY120" fmla="*/ 369038 h 495065"/>
              <a:gd name="csX121" fmla="*/ 246025 w 495668"/>
              <a:gd name="csY121" fmla="*/ 385922 h 495065"/>
              <a:gd name="csX122" fmla="*/ 253261 w 495668"/>
              <a:gd name="csY122" fmla="*/ 402806 h 495065"/>
              <a:gd name="csX123" fmla="*/ 338888 w 495668"/>
              <a:gd name="csY123" fmla="*/ 487830 h 495065"/>
              <a:gd name="csX124" fmla="*/ 355772 w 495668"/>
              <a:gd name="csY124" fmla="*/ 495066 h 495065"/>
              <a:gd name="csX125" fmla="*/ 372656 w 495668"/>
              <a:gd name="csY125" fmla="*/ 487830 h 495065"/>
              <a:gd name="csX126" fmla="*/ 488433 w 495668"/>
              <a:gd name="csY126" fmla="*/ 373862 h 495065"/>
              <a:gd name="csX127" fmla="*/ 495669 w 495668"/>
              <a:gd name="csY127" fmla="*/ 356978 h 495065"/>
              <a:gd name="csX128" fmla="*/ 488433 w 495668"/>
              <a:gd name="csY128" fmla="*/ 339491 h 495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</a:cxnLst>
            <a:rect l="l" t="t" r="r" b="b"/>
            <a:pathLst>
              <a:path w="495668" h="495065">
                <a:moveTo>
                  <a:pt x="339491" y="454664"/>
                </a:moveTo>
                <a:lnTo>
                  <a:pt x="390746" y="403409"/>
                </a:lnTo>
                <a:lnTo>
                  <a:pt x="407630" y="420293"/>
                </a:lnTo>
                <a:lnTo>
                  <a:pt x="356375" y="471548"/>
                </a:lnTo>
                <a:lnTo>
                  <a:pt x="339491" y="454664"/>
                </a:lnTo>
                <a:close/>
                <a:moveTo>
                  <a:pt x="322004" y="335270"/>
                </a:moveTo>
                <a:lnTo>
                  <a:pt x="338888" y="352154"/>
                </a:lnTo>
                <a:lnTo>
                  <a:pt x="287633" y="403409"/>
                </a:lnTo>
                <a:lnTo>
                  <a:pt x="270748" y="386525"/>
                </a:lnTo>
                <a:lnTo>
                  <a:pt x="322004" y="335270"/>
                </a:lnTo>
                <a:close/>
                <a:moveTo>
                  <a:pt x="386525" y="271351"/>
                </a:moveTo>
                <a:lnTo>
                  <a:pt x="403409" y="288236"/>
                </a:lnTo>
                <a:lnTo>
                  <a:pt x="356375" y="335270"/>
                </a:lnTo>
                <a:lnTo>
                  <a:pt x="339491" y="318386"/>
                </a:lnTo>
                <a:lnTo>
                  <a:pt x="386525" y="271351"/>
                </a:lnTo>
                <a:close/>
                <a:moveTo>
                  <a:pt x="373259" y="386525"/>
                </a:moveTo>
                <a:lnTo>
                  <a:pt x="322004" y="437780"/>
                </a:lnTo>
                <a:lnTo>
                  <a:pt x="305120" y="420896"/>
                </a:lnTo>
                <a:lnTo>
                  <a:pt x="356375" y="369641"/>
                </a:lnTo>
                <a:lnTo>
                  <a:pt x="373259" y="386525"/>
                </a:lnTo>
                <a:close/>
                <a:moveTo>
                  <a:pt x="373259" y="352154"/>
                </a:moveTo>
                <a:lnTo>
                  <a:pt x="420293" y="305120"/>
                </a:lnTo>
                <a:lnTo>
                  <a:pt x="437177" y="322004"/>
                </a:lnTo>
                <a:lnTo>
                  <a:pt x="390143" y="369038"/>
                </a:lnTo>
                <a:lnTo>
                  <a:pt x="373259" y="352154"/>
                </a:lnTo>
                <a:close/>
                <a:moveTo>
                  <a:pt x="424514" y="403409"/>
                </a:moveTo>
                <a:lnTo>
                  <a:pt x="407630" y="386525"/>
                </a:lnTo>
                <a:lnTo>
                  <a:pt x="454664" y="339491"/>
                </a:lnTo>
                <a:lnTo>
                  <a:pt x="471548" y="356375"/>
                </a:lnTo>
                <a:lnTo>
                  <a:pt x="424514" y="403409"/>
                </a:lnTo>
                <a:close/>
                <a:moveTo>
                  <a:pt x="78993" y="433559"/>
                </a:moveTo>
                <a:lnTo>
                  <a:pt x="104923" y="407630"/>
                </a:lnTo>
                <a:lnTo>
                  <a:pt x="130852" y="433559"/>
                </a:lnTo>
                <a:lnTo>
                  <a:pt x="78993" y="433559"/>
                </a:lnTo>
                <a:close/>
                <a:moveTo>
                  <a:pt x="88038" y="390746"/>
                </a:moveTo>
                <a:lnTo>
                  <a:pt x="61506" y="417278"/>
                </a:lnTo>
                <a:lnTo>
                  <a:pt x="61506" y="364214"/>
                </a:lnTo>
                <a:lnTo>
                  <a:pt x="88038" y="390746"/>
                </a:lnTo>
                <a:close/>
                <a:moveTo>
                  <a:pt x="109144" y="224317"/>
                </a:moveTo>
                <a:lnTo>
                  <a:pt x="92259" y="207433"/>
                </a:lnTo>
                <a:lnTo>
                  <a:pt x="143515" y="156178"/>
                </a:lnTo>
                <a:lnTo>
                  <a:pt x="160399" y="173062"/>
                </a:lnTo>
                <a:lnTo>
                  <a:pt x="109144" y="224317"/>
                </a:lnTo>
                <a:close/>
                <a:moveTo>
                  <a:pt x="74772" y="88038"/>
                </a:moveTo>
                <a:lnTo>
                  <a:pt x="91656" y="104923"/>
                </a:lnTo>
                <a:lnTo>
                  <a:pt x="40401" y="156178"/>
                </a:lnTo>
                <a:lnTo>
                  <a:pt x="23517" y="139294"/>
                </a:lnTo>
                <a:lnTo>
                  <a:pt x="74772" y="88038"/>
                </a:lnTo>
                <a:close/>
                <a:moveTo>
                  <a:pt x="156178" y="41004"/>
                </a:moveTo>
                <a:lnTo>
                  <a:pt x="109144" y="88038"/>
                </a:lnTo>
                <a:lnTo>
                  <a:pt x="92259" y="71154"/>
                </a:lnTo>
                <a:lnTo>
                  <a:pt x="138691" y="24120"/>
                </a:lnTo>
                <a:lnTo>
                  <a:pt x="156178" y="41004"/>
                </a:lnTo>
                <a:close/>
                <a:moveTo>
                  <a:pt x="126028" y="139294"/>
                </a:moveTo>
                <a:lnTo>
                  <a:pt x="74772" y="190549"/>
                </a:lnTo>
                <a:lnTo>
                  <a:pt x="57888" y="173665"/>
                </a:lnTo>
                <a:lnTo>
                  <a:pt x="109144" y="122410"/>
                </a:lnTo>
                <a:lnTo>
                  <a:pt x="126028" y="139294"/>
                </a:lnTo>
                <a:close/>
                <a:moveTo>
                  <a:pt x="126028" y="104923"/>
                </a:moveTo>
                <a:lnTo>
                  <a:pt x="173062" y="57888"/>
                </a:lnTo>
                <a:lnTo>
                  <a:pt x="189946" y="74772"/>
                </a:lnTo>
                <a:lnTo>
                  <a:pt x="142912" y="121807"/>
                </a:lnTo>
                <a:lnTo>
                  <a:pt x="126028" y="104923"/>
                </a:lnTo>
                <a:close/>
                <a:moveTo>
                  <a:pt x="177283" y="156178"/>
                </a:moveTo>
                <a:lnTo>
                  <a:pt x="160399" y="139294"/>
                </a:lnTo>
                <a:lnTo>
                  <a:pt x="207433" y="92259"/>
                </a:lnTo>
                <a:lnTo>
                  <a:pt x="224317" y="109144"/>
                </a:lnTo>
                <a:lnTo>
                  <a:pt x="177283" y="156178"/>
                </a:lnTo>
                <a:close/>
                <a:moveTo>
                  <a:pt x="488433" y="339491"/>
                </a:moveTo>
                <a:lnTo>
                  <a:pt x="403409" y="254467"/>
                </a:lnTo>
                <a:cubicBezTo>
                  <a:pt x="398585" y="249643"/>
                  <a:pt x="392555" y="247231"/>
                  <a:pt x="386525" y="247231"/>
                </a:cubicBezTo>
                <a:cubicBezTo>
                  <a:pt x="380495" y="247231"/>
                  <a:pt x="373862" y="249643"/>
                  <a:pt x="369641" y="254467"/>
                </a:cubicBezTo>
                <a:lnTo>
                  <a:pt x="322004" y="301502"/>
                </a:lnTo>
                <a:lnTo>
                  <a:pt x="305120" y="284617"/>
                </a:lnTo>
                <a:lnTo>
                  <a:pt x="364817" y="224920"/>
                </a:lnTo>
                <a:cubicBezTo>
                  <a:pt x="369641" y="220096"/>
                  <a:pt x="372053" y="214066"/>
                  <a:pt x="372053" y="208036"/>
                </a:cubicBezTo>
                <a:cubicBezTo>
                  <a:pt x="372053" y="201403"/>
                  <a:pt x="369641" y="195373"/>
                  <a:pt x="364817" y="191152"/>
                </a:cubicBezTo>
                <a:lnTo>
                  <a:pt x="355169" y="180901"/>
                </a:lnTo>
                <a:lnTo>
                  <a:pt x="377480" y="168841"/>
                </a:lnTo>
                <a:lnTo>
                  <a:pt x="326828" y="118189"/>
                </a:lnTo>
                <a:lnTo>
                  <a:pt x="314768" y="140500"/>
                </a:lnTo>
                <a:lnTo>
                  <a:pt x="305120" y="130852"/>
                </a:lnTo>
                <a:cubicBezTo>
                  <a:pt x="300296" y="126028"/>
                  <a:pt x="294266" y="123616"/>
                  <a:pt x="288235" y="123616"/>
                </a:cubicBezTo>
                <a:cubicBezTo>
                  <a:pt x="281602" y="123616"/>
                  <a:pt x="275572" y="126028"/>
                  <a:pt x="271351" y="130852"/>
                </a:cubicBezTo>
                <a:lnTo>
                  <a:pt x="211654" y="190549"/>
                </a:lnTo>
                <a:lnTo>
                  <a:pt x="194167" y="173665"/>
                </a:lnTo>
                <a:lnTo>
                  <a:pt x="241201" y="126631"/>
                </a:lnTo>
                <a:cubicBezTo>
                  <a:pt x="246025" y="121807"/>
                  <a:pt x="248437" y="115777"/>
                  <a:pt x="248437" y="109747"/>
                </a:cubicBezTo>
                <a:cubicBezTo>
                  <a:pt x="248437" y="103114"/>
                  <a:pt x="246025" y="97084"/>
                  <a:pt x="241201" y="92862"/>
                </a:cubicBezTo>
                <a:lnTo>
                  <a:pt x="156178" y="7236"/>
                </a:lnTo>
                <a:cubicBezTo>
                  <a:pt x="151354" y="2412"/>
                  <a:pt x="145324" y="0"/>
                  <a:pt x="138691" y="0"/>
                </a:cubicBezTo>
                <a:cubicBezTo>
                  <a:pt x="132058" y="0"/>
                  <a:pt x="126028" y="2412"/>
                  <a:pt x="121807" y="7236"/>
                </a:cubicBezTo>
                <a:lnTo>
                  <a:pt x="6633" y="122410"/>
                </a:lnTo>
                <a:cubicBezTo>
                  <a:pt x="2412" y="126631"/>
                  <a:pt x="0" y="132661"/>
                  <a:pt x="0" y="139294"/>
                </a:cubicBezTo>
                <a:cubicBezTo>
                  <a:pt x="0" y="145927"/>
                  <a:pt x="2412" y="151957"/>
                  <a:pt x="7236" y="156178"/>
                </a:cubicBezTo>
                <a:lnTo>
                  <a:pt x="92259" y="241201"/>
                </a:lnTo>
                <a:cubicBezTo>
                  <a:pt x="97084" y="246025"/>
                  <a:pt x="103114" y="248437"/>
                  <a:pt x="109144" y="248437"/>
                </a:cubicBezTo>
                <a:cubicBezTo>
                  <a:pt x="115174" y="248437"/>
                  <a:pt x="121807" y="246025"/>
                  <a:pt x="126028" y="241201"/>
                </a:cubicBezTo>
                <a:lnTo>
                  <a:pt x="177283" y="189946"/>
                </a:lnTo>
                <a:lnTo>
                  <a:pt x="194167" y="206830"/>
                </a:lnTo>
                <a:lnTo>
                  <a:pt x="134470" y="266527"/>
                </a:lnTo>
                <a:cubicBezTo>
                  <a:pt x="129646" y="271351"/>
                  <a:pt x="127234" y="277381"/>
                  <a:pt x="127234" y="283411"/>
                </a:cubicBezTo>
                <a:cubicBezTo>
                  <a:pt x="127234" y="290045"/>
                  <a:pt x="129646" y="296075"/>
                  <a:pt x="134470" y="300296"/>
                </a:cubicBezTo>
                <a:lnTo>
                  <a:pt x="151957" y="317180"/>
                </a:lnTo>
                <a:lnTo>
                  <a:pt x="133867" y="335270"/>
                </a:lnTo>
                <a:cubicBezTo>
                  <a:pt x="93465" y="303311"/>
                  <a:pt x="44622" y="296075"/>
                  <a:pt x="19296" y="322004"/>
                </a:cubicBezTo>
                <a:lnTo>
                  <a:pt x="37386" y="339491"/>
                </a:lnTo>
                <a:lnTo>
                  <a:pt x="36783" y="429941"/>
                </a:lnTo>
                <a:cubicBezTo>
                  <a:pt x="24723" y="431750"/>
                  <a:pt x="15678" y="442604"/>
                  <a:pt x="16281" y="455267"/>
                </a:cubicBezTo>
                <a:cubicBezTo>
                  <a:pt x="16884" y="467930"/>
                  <a:pt x="27135" y="477578"/>
                  <a:pt x="39798" y="477578"/>
                </a:cubicBezTo>
                <a:cubicBezTo>
                  <a:pt x="52461" y="478182"/>
                  <a:pt x="62712" y="468533"/>
                  <a:pt x="64521" y="456473"/>
                </a:cubicBezTo>
                <a:lnTo>
                  <a:pt x="154972" y="457076"/>
                </a:lnTo>
                <a:lnTo>
                  <a:pt x="173062" y="475166"/>
                </a:lnTo>
                <a:cubicBezTo>
                  <a:pt x="198388" y="449840"/>
                  <a:pt x="191755" y="400997"/>
                  <a:pt x="159796" y="360596"/>
                </a:cubicBezTo>
                <a:lnTo>
                  <a:pt x="177886" y="342506"/>
                </a:lnTo>
                <a:lnTo>
                  <a:pt x="194167" y="360596"/>
                </a:lnTo>
                <a:cubicBezTo>
                  <a:pt x="198991" y="365420"/>
                  <a:pt x="205021" y="367832"/>
                  <a:pt x="211051" y="367832"/>
                </a:cubicBezTo>
                <a:cubicBezTo>
                  <a:pt x="217684" y="367832"/>
                  <a:pt x="223714" y="365420"/>
                  <a:pt x="227935" y="360596"/>
                </a:cubicBezTo>
                <a:lnTo>
                  <a:pt x="287633" y="300899"/>
                </a:lnTo>
                <a:lnTo>
                  <a:pt x="304517" y="317783"/>
                </a:lnTo>
                <a:lnTo>
                  <a:pt x="253261" y="369038"/>
                </a:lnTo>
                <a:cubicBezTo>
                  <a:pt x="248437" y="373862"/>
                  <a:pt x="246025" y="379892"/>
                  <a:pt x="246025" y="385922"/>
                </a:cubicBezTo>
                <a:cubicBezTo>
                  <a:pt x="246025" y="391952"/>
                  <a:pt x="248437" y="398585"/>
                  <a:pt x="253261" y="402806"/>
                </a:cubicBezTo>
                <a:lnTo>
                  <a:pt x="338888" y="487830"/>
                </a:lnTo>
                <a:cubicBezTo>
                  <a:pt x="343712" y="492654"/>
                  <a:pt x="349742" y="495066"/>
                  <a:pt x="355772" y="495066"/>
                </a:cubicBezTo>
                <a:cubicBezTo>
                  <a:pt x="362405" y="495066"/>
                  <a:pt x="368435" y="492654"/>
                  <a:pt x="372656" y="487830"/>
                </a:cubicBezTo>
                <a:lnTo>
                  <a:pt x="488433" y="373862"/>
                </a:lnTo>
                <a:cubicBezTo>
                  <a:pt x="493257" y="369038"/>
                  <a:pt x="495669" y="363008"/>
                  <a:pt x="495669" y="356978"/>
                </a:cubicBezTo>
                <a:cubicBezTo>
                  <a:pt x="495669" y="350345"/>
                  <a:pt x="493257" y="344315"/>
                  <a:pt x="488433" y="339491"/>
                </a:cubicBezTo>
                <a:close/>
              </a:path>
            </a:pathLst>
          </a:custGeom>
          <a:solidFill>
            <a:srgbClr val="0070C0"/>
          </a:solidFill>
          <a:ln w="5953" cap="flat">
            <a:solidFill>
              <a:srgbClr val="002060"/>
            </a:solidFill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7440F8B-8318-B5F7-6093-CB11AD28FEE1}"/>
              </a:ext>
            </a:extLst>
          </p:cNvPr>
          <p:cNvSpPr/>
          <p:nvPr/>
        </p:nvSpPr>
        <p:spPr>
          <a:xfrm>
            <a:off x="3740481" y="1248157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538342A-689E-ED02-BA33-4D4FA36F6294}"/>
              </a:ext>
            </a:extLst>
          </p:cNvPr>
          <p:cNvSpPr/>
          <p:nvPr/>
        </p:nvSpPr>
        <p:spPr>
          <a:xfrm>
            <a:off x="5029647" y="1878630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C4AEB45-1576-9540-AAB2-E950283B697D}"/>
              </a:ext>
            </a:extLst>
          </p:cNvPr>
          <p:cNvSpPr/>
          <p:nvPr/>
        </p:nvSpPr>
        <p:spPr>
          <a:xfrm>
            <a:off x="5334924" y="2990312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1D5D2EE-2F54-D4A2-E9CC-510E6C63FD2A}"/>
              </a:ext>
            </a:extLst>
          </p:cNvPr>
          <p:cNvSpPr/>
          <p:nvPr/>
        </p:nvSpPr>
        <p:spPr>
          <a:xfrm>
            <a:off x="4917613" y="3936111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027A5F6-0E59-610C-CDB4-38EFE566BEFE}"/>
              </a:ext>
            </a:extLst>
          </p:cNvPr>
          <p:cNvSpPr/>
          <p:nvPr/>
        </p:nvSpPr>
        <p:spPr>
          <a:xfrm>
            <a:off x="3748492" y="4435027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8F1761D-2AA2-3008-44E8-DE1CD73B17D7}"/>
              </a:ext>
            </a:extLst>
          </p:cNvPr>
          <p:cNvSpPr/>
          <p:nvPr/>
        </p:nvSpPr>
        <p:spPr>
          <a:xfrm>
            <a:off x="2497718" y="3838878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ADD2F64-00DB-7649-627D-93D935D9A897}"/>
              </a:ext>
            </a:extLst>
          </p:cNvPr>
          <p:cNvSpPr/>
          <p:nvPr/>
        </p:nvSpPr>
        <p:spPr>
          <a:xfrm>
            <a:off x="2164424" y="2990312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75B0B82F-266D-8381-0E0B-15F904066CD7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1493105" y="3170312"/>
            <a:ext cx="584742" cy="2095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432395BE-6477-737A-515D-ED2C287F8364}"/>
              </a:ext>
            </a:extLst>
          </p:cNvPr>
          <p:cNvCxnSpPr>
            <a:cxnSpLocks/>
            <a:stCxn id="39" idx="0"/>
            <a:endCxn id="27" idx="3"/>
          </p:cNvCxnSpPr>
          <p:nvPr/>
        </p:nvCxnSpPr>
        <p:spPr>
          <a:xfrm flipV="1">
            <a:off x="1493105" y="3992518"/>
            <a:ext cx="1030973" cy="1273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2E09E342-04E6-CC01-BD70-C6475E21EEB3}"/>
              </a:ext>
            </a:extLst>
          </p:cNvPr>
          <p:cNvSpPr/>
          <p:nvPr/>
        </p:nvSpPr>
        <p:spPr>
          <a:xfrm>
            <a:off x="379637" y="5265738"/>
            <a:ext cx="2226936" cy="58755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Positions occupées  par le satellite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FCA2094-B825-AF84-6F1E-73C2CD152A7A}"/>
              </a:ext>
            </a:extLst>
          </p:cNvPr>
          <p:cNvSpPr/>
          <p:nvPr/>
        </p:nvSpPr>
        <p:spPr>
          <a:xfrm>
            <a:off x="7125042" y="2313806"/>
            <a:ext cx="319967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Ligne circulaire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28CFDACA-DA56-86BF-BABC-73D42CD47235}"/>
              </a:ext>
            </a:extLst>
          </p:cNvPr>
          <p:cNvSpPr/>
          <p:nvPr/>
        </p:nvSpPr>
        <p:spPr>
          <a:xfrm>
            <a:off x="2246769" y="1381202"/>
            <a:ext cx="3221315" cy="3132375"/>
          </a:xfrm>
          <a:prstGeom prst="arc">
            <a:avLst>
              <a:gd name="adj1" fmla="val 16200000"/>
              <a:gd name="adj2" fmla="val 16034973"/>
            </a:avLst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50F406E7-EC83-CE71-6AEE-6FD657D644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F7E7BC-129D-3B51-850F-8A934655DBB1}"/>
              </a:ext>
            </a:extLst>
          </p:cNvPr>
          <p:cNvSpPr/>
          <p:nvPr/>
        </p:nvSpPr>
        <p:spPr>
          <a:xfrm>
            <a:off x="7125042" y="4221604"/>
            <a:ext cx="319967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circulaire</a:t>
            </a:r>
          </a:p>
        </p:txBody>
      </p:sp>
      <p:sp>
        <p:nvSpPr>
          <p:cNvPr id="10" name="Flèche : bas 9">
            <a:extLst>
              <a:ext uri="{FF2B5EF4-FFF2-40B4-BE49-F238E27FC236}">
                <a16:creationId xmlns:a16="http://schemas.microsoft.com/office/drawing/2014/main" id="{AEE3A442-FB6C-7605-A202-3AD01E5C010D}"/>
              </a:ext>
            </a:extLst>
          </p:cNvPr>
          <p:cNvSpPr/>
          <p:nvPr/>
        </p:nvSpPr>
        <p:spPr>
          <a:xfrm>
            <a:off x="8334791" y="3080312"/>
            <a:ext cx="780172" cy="94342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5F3A972-7AFE-B670-AEE2-386129A1E6B6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506184" y="2550646"/>
            <a:ext cx="1618858" cy="2563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A802647-3F22-4077-E06E-7A8022F39383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1493105" y="4465430"/>
            <a:ext cx="2393898" cy="800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1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3.7037E-6 C 0.07461 -3.7037E-6 0.13359 0.10324 0.13359 0.23102 C 0.13359 0.35903 0.07461 0.4632 0.0026 0.4632 C -0.06966 0.4632 -0.12721 0.35903 -0.12721 0.23102 C -0.12721 0.10324 -0.06966 -3.7037E-6 0.0026 -3.7037E-6 Z " pathEditMode="relative" rAng="0" ptsTypes="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31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6" grpId="0" animBg="1"/>
      <p:bldP spid="20" grpId="0" animBg="1"/>
      <p:bldP spid="22" grpId="0" animBg="1"/>
      <p:bldP spid="24" grpId="0" animBg="1"/>
      <p:bldP spid="27" grpId="0" animBg="1"/>
      <p:bldP spid="28" grpId="0" animBg="1"/>
      <p:bldP spid="39" grpId="0" animBg="1"/>
      <p:bldP spid="9" grpId="0" animBg="1"/>
      <p:bldP spid="7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1C2BF-81DC-F09E-B188-C967A7A61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BC25A9-2C9C-7F0D-FB69-0C1BFA6D0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29741"/>
            <a:ext cx="10529279" cy="267549"/>
          </a:xfrm>
        </p:spPr>
        <p:txBody>
          <a:bodyPr/>
          <a:lstStyle/>
          <a:p>
            <a:r>
              <a:rPr lang="fr-FR" dirty="0"/>
              <a:t>Les cailloux jetés par le petit poucet forment une ligne curviligne : la trajectoire est curviligne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F2372B-7A0C-AEF4-5E11-C92D37A6EA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demande aux élèves de déterminer la forme de la ligne et déduire le type de la trajectoire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FC483909-4540-77CE-F91C-96B614552D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58" t="10573" r="7049" b="38059"/>
          <a:stretch>
            <a:fillRect/>
          </a:stretch>
        </p:blipFill>
        <p:spPr bwMode="auto">
          <a:xfrm>
            <a:off x="580003" y="1310883"/>
            <a:ext cx="5212541" cy="4113124"/>
          </a:xfrm>
          <a:prstGeom prst="roundRect">
            <a:avLst>
              <a:gd name="adj" fmla="val 440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4F20BBC-0681-75BA-BB24-E3ABD98AA848}"/>
              </a:ext>
            </a:extLst>
          </p:cNvPr>
          <p:cNvSpPr/>
          <p:nvPr/>
        </p:nvSpPr>
        <p:spPr>
          <a:xfrm>
            <a:off x="2447114" y="3108961"/>
            <a:ext cx="2700958" cy="1929384"/>
          </a:xfrm>
          <a:custGeom>
            <a:avLst/>
            <a:gdLst>
              <a:gd name="csX0" fmla="*/ 0 w 2156389"/>
              <a:gd name="csY0" fmla="*/ 1603331 h 1603331"/>
              <a:gd name="csX1" fmla="*/ 901874 w 2156389"/>
              <a:gd name="csY1" fmla="*/ 1453019 h 1603331"/>
              <a:gd name="csX2" fmla="*/ 1503124 w 2156389"/>
              <a:gd name="csY2" fmla="*/ 1265128 h 1603331"/>
              <a:gd name="csX3" fmla="*/ 1778696 w 2156389"/>
              <a:gd name="csY3" fmla="*/ 1089764 h 1603331"/>
              <a:gd name="csX4" fmla="*/ 2091847 w 2156389"/>
              <a:gd name="csY4" fmla="*/ 801665 h 1603331"/>
              <a:gd name="csX5" fmla="*/ 2154477 w 2156389"/>
              <a:gd name="csY5" fmla="*/ 613775 h 1603331"/>
              <a:gd name="csX6" fmla="*/ 2054269 w 2156389"/>
              <a:gd name="csY6" fmla="*/ 463463 h 1603331"/>
              <a:gd name="csX7" fmla="*/ 1929008 w 2156389"/>
              <a:gd name="csY7" fmla="*/ 263046 h 1603331"/>
              <a:gd name="csX8" fmla="*/ 1691014 w 2156389"/>
              <a:gd name="csY8" fmla="*/ 0 h 16033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56389" h="1603331">
                <a:moveTo>
                  <a:pt x="0" y="1603331"/>
                </a:moveTo>
                <a:cubicBezTo>
                  <a:pt x="325676" y="1556358"/>
                  <a:pt x="651353" y="1509386"/>
                  <a:pt x="901874" y="1453019"/>
                </a:cubicBezTo>
                <a:cubicBezTo>
                  <a:pt x="1152395" y="1396652"/>
                  <a:pt x="1356987" y="1325671"/>
                  <a:pt x="1503124" y="1265128"/>
                </a:cubicBezTo>
                <a:cubicBezTo>
                  <a:pt x="1649261" y="1204585"/>
                  <a:pt x="1680576" y="1167008"/>
                  <a:pt x="1778696" y="1089764"/>
                </a:cubicBezTo>
                <a:cubicBezTo>
                  <a:pt x="1876816" y="1012520"/>
                  <a:pt x="2029217" y="880997"/>
                  <a:pt x="2091847" y="801665"/>
                </a:cubicBezTo>
                <a:cubicBezTo>
                  <a:pt x="2154477" y="722333"/>
                  <a:pt x="2160740" y="670142"/>
                  <a:pt x="2154477" y="613775"/>
                </a:cubicBezTo>
                <a:cubicBezTo>
                  <a:pt x="2148214" y="557408"/>
                  <a:pt x="2091847" y="521918"/>
                  <a:pt x="2054269" y="463463"/>
                </a:cubicBezTo>
                <a:cubicBezTo>
                  <a:pt x="2016691" y="405008"/>
                  <a:pt x="1989550" y="340290"/>
                  <a:pt x="1929008" y="263046"/>
                </a:cubicBezTo>
                <a:cubicBezTo>
                  <a:pt x="1868466" y="185802"/>
                  <a:pt x="1779740" y="92901"/>
                  <a:pt x="1691014" y="0"/>
                </a:cubicBezTo>
              </a:path>
            </a:pathLst>
          </a:custGeom>
          <a:noFill/>
          <a:ln w="152400" cap="rnd">
            <a:solidFill>
              <a:schemeClr val="tx1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05768404-CB35-5CB5-E8C9-23FB5D0CDA2C}"/>
              </a:ext>
            </a:extLst>
          </p:cNvPr>
          <p:cNvSpPr/>
          <p:nvPr/>
        </p:nvSpPr>
        <p:spPr>
          <a:xfrm>
            <a:off x="2462541" y="2953512"/>
            <a:ext cx="2685531" cy="2084833"/>
          </a:xfrm>
          <a:custGeom>
            <a:avLst/>
            <a:gdLst>
              <a:gd name="csX0" fmla="*/ 0 w 2142013"/>
              <a:gd name="csY0" fmla="*/ 1726440 h 1726440"/>
              <a:gd name="csX1" fmla="*/ 363255 w 2142013"/>
              <a:gd name="csY1" fmla="*/ 1676336 h 1726440"/>
              <a:gd name="csX2" fmla="*/ 676406 w 2142013"/>
              <a:gd name="csY2" fmla="*/ 1626232 h 1726440"/>
              <a:gd name="csX3" fmla="*/ 914400 w 2142013"/>
              <a:gd name="csY3" fmla="*/ 1551076 h 1726440"/>
              <a:gd name="csX4" fmla="*/ 1227551 w 2142013"/>
              <a:gd name="csY4" fmla="*/ 1463394 h 1726440"/>
              <a:gd name="csX5" fmla="*/ 1503124 w 2142013"/>
              <a:gd name="csY5" fmla="*/ 1413290 h 1726440"/>
              <a:gd name="csX6" fmla="*/ 1753644 w 2142013"/>
              <a:gd name="csY6" fmla="*/ 1250451 h 1726440"/>
              <a:gd name="csX7" fmla="*/ 2029217 w 2142013"/>
              <a:gd name="csY7" fmla="*/ 1012457 h 1726440"/>
              <a:gd name="csX8" fmla="*/ 2141951 w 2142013"/>
              <a:gd name="csY8" fmla="*/ 799514 h 1726440"/>
              <a:gd name="csX9" fmla="*/ 2016691 w 2142013"/>
              <a:gd name="csY9" fmla="*/ 511416 h 1726440"/>
              <a:gd name="csX10" fmla="*/ 1828800 w 2142013"/>
              <a:gd name="csY10" fmla="*/ 260895 h 1726440"/>
              <a:gd name="csX11" fmla="*/ 1703540 w 2142013"/>
              <a:gd name="csY11" fmla="*/ 22901 h 1726440"/>
              <a:gd name="csX12" fmla="*/ 1728592 w 2142013"/>
              <a:gd name="csY12" fmla="*/ 22901 h 17264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142013" h="1726440">
                <a:moveTo>
                  <a:pt x="0" y="1726440"/>
                </a:moveTo>
                <a:lnTo>
                  <a:pt x="363255" y="1676336"/>
                </a:lnTo>
                <a:cubicBezTo>
                  <a:pt x="475989" y="1659635"/>
                  <a:pt x="584549" y="1647109"/>
                  <a:pt x="676406" y="1626232"/>
                </a:cubicBezTo>
                <a:cubicBezTo>
                  <a:pt x="768263" y="1605355"/>
                  <a:pt x="822543" y="1578216"/>
                  <a:pt x="914400" y="1551076"/>
                </a:cubicBezTo>
                <a:cubicBezTo>
                  <a:pt x="1006257" y="1523936"/>
                  <a:pt x="1129430" y="1486358"/>
                  <a:pt x="1227551" y="1463394"/>
                </a:cubicBezTo>
                <a:cubicBezTo>
                  <a:pt x="1325672" y="1440430"/>
                  <a:pt x="1415442" y="1448781"/>
                  <a:pt x="1503124" y="1413290"/>
                </a:cubicBezTo>
                <a:cubicBezTo>
                  <a:pt x="1590806" y="1377799"/>
                  <a:pt x="1665962" y="1317256"/>
                  <a:pt x="1753644" y="1250451"/>
                </a:cubicBezTo>
                <a:cubicBezTo>
                  <a:pt x="1841326" y="1183645"/>
                  <a:pt x="1964499" y="1087613"/>
                  <a:pt x="2029217" y="1012457"/>
                </a:cubicBezTo>
                <a:cubicBezTo>
                  <a:pt x="2093935" y="937301"/>
                  <a:pt x="2144039" y="883021"/>
                  <a:pt x="2141951" y="799514"/>
                </a:cubicBezTo>
                <a:cubicBezTo>
                  <a:pt x="2139863" y="716007"/>
                  <a:pt x="2068883" y="601186"/>
                  <a:pt x="2016691" y="511416"/>
                </a:cubicBezTo>
                <a:cubicBezTo>
                  <a:pt x="1964499" y="421646"/>
                  <a:pt x="1880992" y="342314"/>
                  <a:pt x="1828800" y="260895"/>
                </a:cubicBezTo>
                <a:cubicBezTo>
                  <a:pt x="1776608" y="179476"/>
                  <a:pt x="1720241" y="62567"/>
                  <a:pt x="1703540" y="22901"/>
                </a:cubicBezTo>
                <a:cubicBezTo>
                  <a:pt x="1686839" y="-16765"/>
                  <a:pt x="1707715" y="3068"/>
                  <a:pt x="1728592" y="22901"/>
                </a:cubicBezTo>
              </a:path>
            </a:pathLst>
          </a:custGeom>
          <a:noFill/>
          <a:ln w="38100" cap="rnd">
            <a:solidFill>
              <a:srgbClr val="FF0000"/>
            </a:solidFill>
            <a:bevel/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953A8BB-CB18-16C0-8F9D-A781B889D5B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93942" y="497898"/>
            <a:ext cx="422310" cy="43872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6D3FBA3-09DF-1E73-0094-0F29E32EDAE5}"/>
              </a:ext>
            </a:extLst>
          </p:cNvPr>
          <p:cNvSpPr/>
          <p:nvPr/>
        </p:nvSpPr>
        <p:spPr>
          <a:xfrm>
            <a:off x="6894098" y="3139241"/>
            <a:ext cx="4372992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Ligne courbe non circulaire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DB24583-2FD6-D59A-3AE2-E85A28C0CD94}"/>
              </a:ext>
            </a:extLst>
          </p:cNvPr>
          <p:cNvSpPr/>
          <p:nvPr/>
        </p:nvSpPr>
        <p:spPr>
          <a:xfrm>
            <a:off x="7665040" y="5187167"/>
            <a:ext cx="3199670" cy="4736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curviligne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A24A5269-9E2F-5966-DE90-BB5E3784A4D4}"/>
              </a:ext>
            </a:extLst>
          </p:cNvPr>
          <p:cNvSpPr/>
          <p:nvPr/>
        </p:nvSpPr>
        <p:spPr>
          <a:xfrm>
            <a:off x="8690508" y="3928330"/>
            <a:ext cx="780172" cy="94342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CCEC934-2632-8592-14A4-7CC88733E379}"/>
              </a:ext>
            </a:extLst>
          </p:cNvPr>
          <p:cNvCxnSpPr>
            <a:cxnSpLocks/>
          </p:cNvCxnSpPr>
          <p:nvPr/>
        </p:nvCxnSpPr>
        <p:spPr>
          <a:xfrm flipH="1">
            <a:off x="5124783" y="3470496"/>
            <a:ext cx="1618858" cy="2563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88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1F66F-4821-E0A1-AA26-FB30BF63D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CEC20-58F3-7242-0E8B-8EB9AFDD7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549" y="162047"/>
            <a:ext cx="10656819" cy="601882"/>
          </a:xfrm>
        </p:spPr>
        <p:txBody>
          <a:bodyPr/>
          <a:lstStyle/>
          <a:p>
            <a:r>
              <a:rPr lang="fr-FR" dirty="0"/>
              <a:t>On retient que, selon la forme de la ligne qui relie les positions d’un corps, la trajectoire peut être : rectiligne, circulaire ou curviligne.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A4E7F05-B1ED-0189-F95E-B8C9DBE81F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16940" y="743691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essiegnant</a:t>
            </a:r>
            <a:r>
              <a:rPr lang="fr-FR" dirty="0"/>
              <a:t> demande aux élèves de déterminer a chaque fois le type de la trajectoire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335308F-E6FD-98F2-1D15-DE3CC24D3B21}"/>
              </a:ext>
            </a:extLst>
          </p:cNvPr>
          <p:cNvSpPr/>
          <p:nvPr/>
        </p:nvSpPr>
        <p:spPr>
          <a:xfrm>
            <a:off x="446262" y="5123015"/>
            <a:ext cx="3163882" cy="436521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Trajectoire rectiligne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B09109-FE85-EEBB-6101-7AEF8257FAA0}"/>
              </a:ext>
            </a:extLst>
          </p:cNvPr>
          <p:cNvSpPr/>
          <p:nvPr/>
        </p:nvSpPr>
        <p:spPr>
          <a:xfrm>
            <a:off x="4357631" y="5123016"/>
            <a:ext cx="3163882" cy="436521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Trajectoire circulaire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1641AAAD-4ACB-CAFD-1FDC-C47E760B317A}"/>
              </a:ext>
            </a:extLst>
          </p:cNvPr>
          <p:cNvSpPr/>
          <p:nvPr/>
        </p:nvSpPr>
        <p:spPr>
          <a:xfrm rot="17469066">
            <a:off x="965841" y="3848098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9F88EDAD-665F-BED1-BB7C-FAD41F7E48EC}"/>
              </a:ext>
            </a:extLst>
          </p:cNvPr>
          <p:cNvCxnSpPr>
            <a:cxnSpLocks/>
          </p:cNvCxnSpPr>
          <p:nvPr/>
        </p:nvCxnSpPr>
        <p:spPr>
          <a:xfrm rot="19557722">
            <a:off x="445238" y="3281293"/>
            <a:ext cx="3165931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lipse 48">
            <a:extLst>
              <a:ext uri="{FF2B5EF4-FFF2-40B4-BE49-F238E27FC236}">
                <a16:creationId xmlns:a16="http://schemas.microsoft.com/office/drawing/2014/main" id="{C0E5673E-495D-1BF1-5481-FEB32D53554C}"/>
              </a:ext>
            </a:extLst>
          </p:cNvPr>
          <p:cNvSpPr/>
          <p:nvPr/>
        </p:nvSpPr>
        <p:spPr>
          <a:xfrm rot="17469066">
            <a:off x="1487971" y="3495413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B0F01914-1CCD-567A-1693-85EFF49DAFDF}"/>
              </a:ext>
            </a:extLst>
          </p:cNvPr>
          <p:cNvSpPr/>
          <p:nvPr/>
        </p:nvSpPr>
        <p:spPr>
          <a:xfrm rot="17469066">
            <a:off x="2010101" y="3142728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F72300CC-35F3-7EFC-E998-F344B7814D29}"/>
              </a:ext>
            </a:extLst>
          </p:cNvPr>
          <p:cNvSpPr/>
          <p:nvPr/>
        </p:nvSpPr>
        <p:spPr>
          <a:xfrm rot="17469066">
            <a:off x="2532231" y="2790043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20C6B495-5FA1-04FA-2912-262230B6F8D5}"/>
              </a:ext>
            </a:extLst>
          </p:cNvPr>
          <p:cNvSpPr/>
          <p:nvPr/>
        </p:nvSpPr>
        <p:spPr>
          <a:xfrm rot="17469066">
            <a:off x="6657922" y="2410195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0C9D8152-56D5-4182-AACC-5C5D27037AB0}"/>
              </a:ext>
            </a:extLst>
          </p:cNvPr>
          <p:cNvSpPr/>
          <p:nvPr/>
        </p:nvSpPr>
        <p:spPr>
          <a:xfrm rot="17469066">
            <a:off x="7095446" y="314272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EE82C9B8-0A24-43B5-97CC-47DCFD265361}"/>
              </a:ext>
            </a:extLst>
          </p:cNvPr>
          <p:cNvSpPr/>
          <p:nvPr/>
        </p:nvSpPr>
        <p:spPr>
          <a:xfrm rot="17469066">
            <a:off x="6655464" y="3936913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9FEBA23B-B159-D61E-0C06-374114273A3A}"/>
              </a:ext>
            </a:extLst>
          </p:cNvPr>
          <p:cNvSpPr/>
          <p:nvPr/>
        </p:nvSpPr>
        <p:spPr>
          <a:xfrm rot="17469066">
            <a:off x="5912232" y="407734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76017632-48A8-2E40-54B2-6689B1619E09}"/>
              </a:ext>
            </a:extLst>
          </p:cNvPr>
          <p:cNvSpPr/>
          <p:nvPr/>
        </p:nvSpPr>
        <p:spPr>
          <a:xfrm>
            <a:off x="5240595" y="2332424"/>
            <a:ext cx="1944852" cy="1863505"/>
          </a:xfrm>
          <a:prstGeom prst="arc">
            <a:avLst>
              <a:gd name="adj1" fmla="val 18220378"/>
              <a:gd name="adj2" fmla="val 1805189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5ECC59E2-9DB6-EC25-9CF7-3343FA189995}"/>
              </a:ext>
            </a:extLst>
          </p:cNvPr>
          <p:cNvSpPr/>
          <p:nvPr/>
        </p:nvSpPr>
        <p:spPr>
          <a:xfrm rot="17469066">
            <a:off x="8139366" y="2968122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3021A933-2337-27D6-ADD6-8EA4300DA8B3}"/>
              </a:ext>
            </a:extLst>
          </p:cNvPr>
          <p:cNvSpPr/>
          <p:nvPr/>
        </p:nvSpPr>
        <p:spPr>
          <a:xfrm rot="17469066">
            <a:off x="9110678" y="2688584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B9E80322-95F1-F30D-9BBF-27468BA08AF8}"/>
              </a:ext>
            </a:extLst>
          </p:cNvPr>
          <p:cNvSpPr/>
          <p:nvPr/>
        </p:nvSpPr>
        <p:spPr>
          <a:xfrm rot="17469066">
            <a:off x="9850357" y="3221965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1BD1D6EE-3CB0-8B76-26B8-57D863AA6B93}"/>
              </a:ext>
            </a:extLst>
          </p:cNvPr>
          <p:cNvSpPr/>
          <p:nvPr/>
        </p:nvSpPr>
        <p:spPr>
          <a:xfrm rot="17469066">
            <a:off x="10641636" y="3676654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8E6C4654-4850-6E17-9117-71C4D11980D2}"/>
              </a:ext>
            </a:extLst>
          </p:cNvPr>
          <p:cNvSpPr/>
          <p:nvPr/>
        </p:nvSpPr>
        <p:spPr>
          <a:xfrm rot="17469066">
            <a:off x="11324399" y="3172436"/>
            <a:ext cx="180000" cy="1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 : forme 67">
            <a:extLst>
              <a:ext uri="{FF2B5EF4-FFF2-40B4-BE49-F238E27FC236}">
                <a16:creationId xmlns:a16="http://schemas.microsoft.com/office/drawing/2014/main" id="{1A089FC2-E402-19E7-ECBA-4101D8CF8AB1}"/>
              </a:ext>
            </a:extLst>
          </p:cNvPr>
          <p:cNvSpPr/>
          <p:nvPr/>
        </p:nvSpPr>
        <p:spPr>
          <a:xfrm>
            <a:off x="8225312" y="2763631"/>
            <a:ext cx="3193142" cy="994373"/>
          </a:xfrm>
          <a:custGeom>
            <a:avLst/>
            <a:gdLst>
              <a:gd name="csX0" fmla="*/ 0 w 3193142"/>
              <a:gd name="csY0" fmla="*/ 283041 h 994373"/>
              <a:gd name="csX1" fmla="*/ 986971 w 3193142"/>
              <a:gd name="csY1" fmla="*/ 7270 h 994373"/>
              <a:gd name="csX2" fmla="*/ 1712685 w 3193142"/>
              <a:gd name="csY2" fmla="*/ 544298 h 994373"/>
              <a:gd name="csX3" fmla="*/ 2496457 w 3193142"/>
              <a:gd name="csY3" fmla="*/ 994241 h 994373"/>
              <a:gd name="csX4" fmla="*/ 3193142 w 3193142"/>
              <a:gd name="csY4" fmla="*/ 500755 h 9943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193142" h="994373">
                <a:moveTo>
                  <a:pt x="0" y="283041"/>
                </a:moveTo>
                <a:cubicBezTo>
                  <a:pt x="350762" y="123384"/>
                  <a:pt x="701524" y="-36273"/>
                  <a:pt x="986971" y="7270"/>
                </a:cubicBezTo>
                <a:cubicBezTo>
                  <a:pt x="1272419" y="50813"/>
                  <a:pt x="1461104" y="379803"/>
                  <a:pt x="1712685" y="544298"/>
                </a:cubicBezTo>
                <a:cubicBezTo>
                  <a:pt x="1964266" y="708793"/>
                  <a:pt x="2249714" y="1001498"/>
                  <a:pt x="2496457" y="994241"/>
                </a:cubicBezTo>
                <a:cubicBezTo>
                  <a:pt x="2743200" y="986984"/>
                  <a:pt x="2968171" y="743869"/>
                  <a:pt x="3193142" y="50075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6FEFDCC0-4FF9-DC29-2FB7-88C71E7BA629}"/>
              </a:ext>
            </a:extLst>
          </p:cNvPr>
          <p:cNvSpPr/>
          <p:nvPr/>
        </p:nvSpPr>
        <p:spPr>
          <a:xfrm>
            <a:off x="8225312" y="5123016"/>
            <a:ext cx="3163882" cy="436521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Trajectoire curviligne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0FB49A81-0FAD-AB61-0539-241B810DC888}"/>
              </a:ext>
            </a:extLst>
          </p:cNvPr>
          <p:cNvSpPr/>
          <p:nvPr/>
        </p:nvSpPr>
        <p:spPr>
          <a:xfrm>
            <a:off x="285705" y="1861841"/>
            <a:ext cx="3592518" cy="4118324"/>
          </a:xfrm>
          <a:prstGeom prst="roundRect">
            <a:avLst>
              <a:gd name="adj" fmla="val 899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934F4190-1FEF-640C-0462-C76E69B66748}"/>
              </a:ext>
            </a:extLst>
          </p:cNvPr>
          <p:cNvSpPr/>
          <p:nvPr/>
        </p:nvSpPr>
        <p:spPr>
          <a:xfrm>
            <a:off x="4153386" y="1861841"/>
            <a:ext cx="3592518" cy="4118324"/>
          </a:xfrm>
          <a:prstGeom prst="roundRect">
            <a:avLst>
              <a:gd name="adj" fmla="val 899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CCEA7298-CEF5-E46E-2C61-F95CB6446DD2}"/>
              </a:ext>
            </a:extLst>
          </p:cNvPr>
          <p:cNvSpPr/>
          <p:nvPr/>
        </p:nvSpPr>
        <p:spPr>
          <a:xfrm>
            <a:off x="8021067" y="1861841"/>
            <a:ext cx="3592518" cy="4118324"/>
          </a:xfrm>
          <a:prstGeom prst="roundRect">
            <a:avLst>
              <a:gd name="adj" fmla="val 8991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D416A3DE-EBED-39F0-1F2D-6A0C972B1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84537"/>
            <a:ext cx="452088" cy="45208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A758E0-EA3D-859D-FDB4-750E6B341608}"/>
              </a:ext>
            </a:extLst>
          </p:cNvPr>
          <p:cNvSpPr/>
          <p:nvPr/>
        </p:nvSpPr>
        <p:spPr>
          <a:xfrm>
            <a:off x="1001964" y="1673103"/>
            <a:ext cx="2160000" cy="36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Ligne droite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886D302-1F57-36A1-8B2E-4315133AE39D}"/>
              </a:ext>
            </a:extLst>
          </p:cNvPr>
          <p:cNvSpPr/>
          <p:nvPr/>
        </p:nvSpPr>
        <p:spPr>
          <a:xfrm>
            <a:off x="4869645" y="1673103"/>
            <a:ext cx="2160000" cy="36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Ligne circulaire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2F7EA5-E906-A360-831B-3DB7957DC3CB}"/>
              </a:ext>
            </a:extLst>
          </p:cNvPr>
          <p:cNvSpPr/>
          <p:nvPr/>
        </p:nvSpPr>
        <p:spPr>
          <a:xfrm>
            <a:off x="8195669" y="1653660"/>
            <a:ext cx="3277571" cy="36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Ligne courbe non circulaire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DF9BE76-CE0A-E91C-DBF3-B738564E7495}"/>
              </a:ext>
            </a:extLst>
          </p:cNvPr>
          <p:cNvSpPr/>
          <p:nvPr/>
        </p:nvSpPr>
        <p:spPr>
          <a:xfrm rot="17469066">
            <a:off x="5356538" y="3784416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11EFE42-5F89-56C8-6AEF-8E66B067D3CE}"/>
              </a:ext>
            </a:extLst>
          </p:cNvPr>
          <p:cNvSpPr/>
          <p:nvPr/>
        </p:nvSpPr>
        <p:spPr>
          <a:xfrm rot="17469066">
            <a:off x="5145722" y="3084533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D9DFC5D-E97C-BB9E-CB65-60C12624C10D}"/>
              </a:ext>
            </a:extLst>
          </p:cNvPr>
          <p:cNvSpPr/>
          <p:nvPr/>
        </p:nvSpPr>
        <p:spPr>
          <a:xfrm rot="17469066">
            <a:off x="5586902" y="2434768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70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  <p:bldP spid="37" grpId="0" animBg="1"/>
      <p:bldP spid="49" grpId="0" animBg="1"/>
      <p:bldP spid="50" grpId="0" animBg="1"/>
      <p:bldP spid="51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3" grpId="0" animBg="1"/>
      <p:bldP spid="74" grpId="0" animBg="1"/>
      <p:bldP spid="75" grpId="0" animBg="1"/>
      <p:bldP spid="3" grpId="0" animBg="1"/>
      <p:bldP spid="7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AA52D42-4793-A72C-5BED-3119BACAD563}"/>
              </a:ext>
            </a:extLst>
          </p:cNvPr>
          <p:cNvSpPr/>
          <p:nvPr/>
        </p:nvSpPr>
        <p:spPr>
          <a:xfrm>
            <a:off x="1064663" y="1462464"/>
            <a:ext cx="10171184" cy="5065336"/>
          </a:xfrm>
          <a:prstGeom prst="roundRect">
            <a:avLst>
              <a:gd name="adj" fmla="val 2286"/>
            </a:avLst>
          </a:prstGeom>
          <a:solidFill>
            <a:srgbClr val="FDE9D4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3942" y="454591"/>
            <a:ext cx="462925" cy="462925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05442" y="1014881"/>
            <a:ext cx="2169587" cy="352168"/>
          </a:xfrm>
          <a:prstGeom prst="roundRect">
            <a:avLst>
              <a:gd name="adj" fmla="val 15458"/>
            </a:avLst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F559DF-0C1C-F0E6-6DFC-F55DC190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140549"/>
            <a:ext cx="10529279" cy="628085"/>
          </a:xfrm>
        </p:spPr>
        <p:txBody>
          <a:bodyPr/>
          <a:lstStyle/>
          <a:p>
            <a:r>
              <a:rPr lang="fr-FR" dirty="0"/>
              <a:t>Voici notre tâche principale. Je vais vous montrer comment identifier le type de trajectoire d’un corps. 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F288DF-D2FA-AED8-4CAA-FCA268889E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présente la tâche et explique ce qui est demandé.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B152E-3035-8876-FBE8-CB234727D630}"/>
              </a:ext>
            </a:extLst>
          </p:cNvPr>
          <p:cNvSpPr/>
          <p:nvPr/>
        </p:nvSpPr>
        <p:spPr>
          <a:xfrm>
            <a:off x="4824763" y="5914928"/>
            <a:ext cx="2465038" cy="452882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F7E59E3-E80A-817E-96C9-961CAD9028FE}"/>
              </a:ext>
            </a:extLst>
          </p:cNvPr>
          <p:cNvSpPr txBox="1"/>
          <p:nvPr/>
        </p:nvSpPr>
        <p:spPr>
          <a:xfrm>
            <a:off x="1201587" y="1724400"/>
            <a:ext cx="9788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L’image suivante montre les positions de déplacement d’une balle de basket. </a:t>
            </a:r>
            <a:endParaRPr lang="fr-FR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20D04EA-2D88-8D89-3941-5AEDAFB7BD5A}"/>
              </a:ext>
            </a:extLst>
          </p:cNvPr>
          <p:cNvSpPr txBox="1"/>
          <p:nvPr/>
        </p:nvSpPr>
        <p:spPr>
          <a:xfrm>
            <a:off x="3322248" y="5906145"/>
            <a:ext cx="55475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Identifier le type de trajectoire de la balle. </a:t>
            </a:r>
            <a:endParaRPr lang="fr-FR" sz="24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D5F9D5C-60C1-2032-877B-943B3260CA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147"/>
          <a:stretch>
            <a:fillRect/>
          </a:stretch>
        </p:blipFill>
        <p:spPr>
          <a:xfrm>
            <a:off x="2174591" y="2189147"/>
            <a:ext cx="7842819" cy="3587033"/>
          </a:xfrm>
          <a:prstGeom prst="roundRect">
            <a:avLst>
              <a:gd name="adj" fmla="val 522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1" y="520898"/>
            <a:ext cx="415436" cy="415436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175" y="280617"/>
            <a:ext cx="10529279" cy="267549"/>
          </a:xfrm>
        </p:spPr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46FFFB-7327-871C-6B79-799690099DB9}"/>
              </a:ext>
            </a:extLst>
          </p:cNvPr>
          <p:cNvSpPr txBox="1"/>
          <p:nvPr/>
        </p:nvSpPr>
        <p:spPr>
          <a:xfrm>
            <a:off x="1064662" y="1612162"/>
            <a:ext cx="9369519" cy="36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1631553-51BA-7AC7-683E-6968FF0213CD}"/>
              </a:ext>
            </a:extLst>
          </p:cNvPr>
          <p:cNvSpPr/>
          <p:nvPr/>
        </p:nvSpPr>
        <p:spPr>
          <a:xfrm>
            <a:off x="1064662" y="1612162"/>
            <a:ext cx="360000" cy="36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noProof="0" dirty="0"/>
              <a:t>1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93BB5CC-291D-013E-6BC8-4ECC061A08D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ensiegnant.e</a:t>
            </a:r>
            <a:r>
              <a:rPr lang="fr-FR" dirty="0"/>
              <a:t> présente les étapes en expliquant brièvement ce qui va faire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71A536-5F95-97CC-890F-2548E1C29C12}"/>
              </a:ext>
            </a:extLst>
          </p:cNvPr>
          <p:cNvSpPr txBox="1"/>
          <p:nvPr/>
        </p:nvSpPr>
        <p:spPr>
          <a:xfrm>
            <a:off x="1664427" y="1607496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Je trace</a:t>
            </a:r>
            <a:r>
              <a:rPr lang="fr-FR" sz="1800" b="1" i="0" u="none" strike="noStrike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18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ligne qui relie les positions de la balle </a:t>
            </a:r>
            <a:endParaRPr lang="fr-FR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646F370-854C-92F8-4D82-16F031F24AB8}"/>
              </a:ext>
            </a:extLst>
          </p:cNvPr>
          <p:cNvSpPr txBox="1"/>
          <p:nvPr/>
        </p:nvSpPr>
        <p:spPr>
          <a:xfrm>
            <a:off x="1064662" y="4064226"/>
            <a:ext cx="9369519" cy="36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125B5C-D8DD-15DC-FAAF-2B7129217C59}"/>
              </a:ext>
            </a:extLst>
          </p:cNvPr>
          <p:cNvSpPr txBox="1"/>
          <p:nvPr/>
        </p:nvSpPr>
        <p:spPr>
          <a:xfrm>
            <a:off x="1664427" y="4059560"/>
            <a:ext cx="45306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J’identifie le type de la trajectoire de la balle </a:t>
            </a:r>
            <a:endParaRPr lang="fr-FR" sz="2400" b="1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168067B0-E81F-6485-929E-6595E55B2050}"/>
              </a:ext>
            </a:extLst>
          </p:cNvPr>
          <p:cNvSpPr/>
          <p:nvPr/>
        </p:nvSpPr>
        <p:spPr>
          <a:xfrm>
            <a:off x="1055330" y="4054894"/>
            <a:ext cx="369332" cy="369332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noProof="0" dirty="0"/>
              <a:t>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098382EF-C298-1CC2-D408-0C1201CB4A76}"/>
              </a:ext>
            </a:extLst>
          </p:cNvPr>
          <p:cNvSpPr/>
          <p:nvPr/>
        </p:nvSpPr>
        <p:spPr>
          <a:xfrm>
            <a:off x="5042008" y="5265738"/>
            <a:ext cx="2107984" cy="432000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 circulaire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1000EBE7-445B-B64A-2DA1-A206524C2E00}"/>
              </a:ext>
            </a:extLst>
          </p:cNvPr>
          <p:cNvSpPr/>
          <p:nvPr/>
        </p:nvSpPr>
        <p:spPr>
          <a:xfrm>
            <a:off x="8326197" y="5289414"/>
            <a:ext cx="2107984" cy="432000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curviligne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55EF868-6473-9034-4F23-8CD0D0C2B887}"/>
              </a:ext>
            </a:extLst>
          </p:cNvPr>
          <p:cNvSpPr/>
          <p:nvPr/>
        </p:nvSpPr>
        <p:spPr>
          <a:xfrm>
            <a:off x="2613234" y="2899514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A2817F0-72F6-7559-8CA6-4BD2AED33A81}"/>
              </a:ext>
            </a:extLst>
          </p:cNvPr>
          <p:cNvSpPr/>
          <p:nvPr/>
        </p:nvSpPr>
        <p:spPr>
          <a:xfrm>
            <a:off x="3429279" y="2880170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558E471-6D0C-1568-508D-5CA47107FCAC}"/>
              </a:ext>
            </a:extLst>
          </p:cNvPr>
          <p:cNvSpPr/>
          <p:nvPr/>
        </p:nvSpPr>
        <p:spPr>
          <a:xfrm>
            <a:off x="4040434" y="2751899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9181CDC-DCEC-435C-179D-0DFAEF0FC151}"/>
              </a:ext>
            </a:extLst>
          </p:cNvPr>
          <p:cNvSpPr/>
          <p:nvPr/>
        </p:nvSpPr>
        <p:spPr>
          <a:xfrm>
            <a:off x="4712714" y="2574807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AE85918-39F2-B89C-E580-1E8573D98298}"/>
              </a:ext>
            </a:extLst>
          </p:cNvPr>
          <p:cNvSpPr/>
          <p:nvPr/>
        </p:nvSpPr>
        <p:spPr>
          <a:xfrm>
            <a:off x="5405653" y="2424193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56F78E2-8067-3487-B1BB-C7C5A9FFFAC2}"/>
              </a:ext>
            </a:extLst>
          </p:cNvPr>
          <p:cNvSpPr/>
          <p:nvPr/>
        </p:nvSpPr>
        <p:spPr>
          <a:xfrm>
            <a:off x="5900721" y="2673355"/>
            <a:ext cx="144000" cy="144000"/>
          </a:xfrm>
          <a:prstGeom prst="ellipse">
            <a:avLst/>
          </a:prstGeom>
          <a:ln/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F0A2B5C9-407F-58DE-40B0-E830B73E0AE4}"/>
              </a:ext>
            </a:extLst>
          </p:cNvPr>
          <p:cNvSpPr/>
          <p:nvPr/>
        </p:nvSpPr>
        <p:spPr>
          <a:xfrm>
            <a:off x="2661270" y="2467232"/>
            <a:ext cx="3299254" cy="495037"/>
          </a:xfrm>
          <a:custGeom>
            <a:avLst/>
            <a:gdLst>
              <a:gd name="csX0" fmla="*/ 0 w 3299254"/>
              <a:gd name="csY0" fmla="*/ 495037 h 495037"/>
              <a:gd name="csX1" fmla="*/ 778476 w 3299254"/>
              <a:gd name="csY1" fmla="*/ 470324 h 495037"/>
              <a:gd name="csX2" fmla="*/ 1482811 w 3299254"/>
              <a:gd name="csY2" fmla="*/ 346756 h 495037"/>
              <a:gd name="csX3" fmla="*/ 2113005 w 3299254"/>
              <a:gd name="csY3" fmla="*/ 186118 h 495037"/>
              <a:gd name="csX4" fmla="*/ 2829697 w 3299254"/>
              <a:gd name="csY4" fmla="*/ 767 h 495037"/>
              <a:gd name="csX5" fmla="*/ 3299254 w 3299254"/>
              <a:gd name="csY5" fmla="*/ 260259 h 4950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299254" h="495037">
                <a:moveTo>
                  <a:pt x="0" y="495037"/>
                </a:moveTo>
                <a:cubicBezTo>
                  <a:pt x="265670" y="495037"/>
                  <a:pt x="531341" y="495037"/>
                  <a:pt x="778476" y="470324"/>
                </a:cubicBezTo>
                <a:cubicBezTo>
                  <a:pt x="1025611" y="445611"/>
                  <a:pt x="1260390" y="394124"/>
                  <a:pt x="1482811" y="346756"/>
                </a:cubicBezTo>
                <a:cubicBezTo>
                  <a:pt x="1705232" y="299388"/>
                  <a:pt x="2113005" y="186118"/>
                  <a:pt x="2113005" y="186118"/>
                </a:cubicBezTo>
                <a:cubicBezTo>
                  <a:pt x="2337486" y="128453"/>
                  <a:pt x="2631989" y="-11590"/>
                  <a:pt x="2829697" y="767"/>
                </a:cubicBezTo>
                <a:cubicBezTo>
                  <a:pt x="3027405" y="13124"/>
                  <a:pt x="3163329" y="136691"/>
                  <a:pt x="3299254" y="260259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45F8FA0-5E63-20D6-C914-863997424D18}"/>
              </a:ext>
            </a:extLst>
          </p:cNvPr>
          <p:cNvSpPr/>
          <p:nvPr/>
        </p:nvSpPr>
        <p:spPr>
          <a:xfrm>
            <a:off x="2037426" y="5270699"/>
            <a:ext cx="1638235" cy="432000"/>
          </a:xfrm>
          <a:prstGeom prst="roundRect">
            <a:avLst>
              <a:gd name="adj" fmla="val 37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rectiligne</a:t>
            </a:r>
          </a:p>
        </p:txBody>
      </p: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/>
      <p:bldP spid="13" grpId="0" animBg="1"/>
      <p:bldP spid="21" grpId="0"/>
      <p:bldP spid="23" grpId="0" animBg="1"/>
      <p:bldP spid="36" grpId="0" animBg="1"/>
      <p:bldP spid="37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 animBg="1"/>
      <p:bldP spid="22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1219-803A-6A62-CAB5-D07950E3A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4DF2B32-E636-F104-4D1B-CEC3500536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147"/>
          <a:stretch>
            <a:fillRect/>
          </a:stretch>
        </p:blipFill>
        <p:spPr>
          <a:xfrm>
            <a:off x="2174590" y="1825191"/>
            <a:ext cx="7842819" cy="3587033"/>
          </a:xfrm>
          <a:prstGeom prst="roundRect">
            <a:avLst>
              <a:gd name="adj" fmla="val 522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7BC896B-4AE4-B516-B9A2-F45FE1C6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je trace la ligne qui relie les positions de la balle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BC35175-CD50-1366-5C30-AEE5F742C9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montre les positions , trace la ligne qui relie ces positions , et déduis la nature 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B9878D-A4B4-2B80-03AE-FD62903B7039}"/>
              </a:ext>
            </a:extLst>
          </p:cNvPr>
          <p:cNvSpPr txBox="1"/>
          <p:nvPr/>
        </p:nvSpPr>
        <p:spPr>
          <a:xfrm>
            <a:off x="426365" y="1085858"/>
            <a:ext cx="8557978" cy="5232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BE8D08-EE9D-C7FA-4734-F91FABF8D038}"/>
              </a:ext>
            </a:extLst>
          </p:cNvPr>
          <p:cNvSpPr txBox="1"/>
          <p:nvPr/>
        </p:nvSpPr>
        <p:spPr>
          <a:xfrm>
            <a:off x="927725" y="1122857"/>
            <a:ext cx="7751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de la balle </a:t>
            </a:r>
            <a:endParaRPr lang="fr-FR" sz="24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D1FBB8C-AC45-1CA5-62D0-023B2CB2B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B899C233-1DAF-71C0-5D3B-93AA7D0A5F8B}"/>
              </a:ext>
            </a:extLst>
          </p:cNvPr>
          <p:cNvSpPr txBox="1"/>
          <p:nvPr/>
        </p:nvSpPr>
        <p:spPr>
          <a:xfrm>
            <a:off x="4183543" y="4382401"/>
            <a:ext cx="2534245" cy="539413"/>
          </a:xfrm>
          <a:prstGeom prst="roundRect">
            <a:avLst>
              <a:gd name="adj" fmla="val 44963"/>
            </a:avLst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+mj-lt"/>
              </a:rPr>
              <a:t>Positions de la balle</a:t>
            </a:r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DC882CDA-6F62-BC1C-5AC1-05926C7E086F}"/>
              </a:ext>
            </a:extLst>
          </p:cNvPr>
          <p:cNvCxnSpPr>
            <a:cxnSpLocks/>
          </p:cNvCxnSpPr>
          <p:nvPr/>
        </p:nvCxnSpPr>
        <p:spPr>
          <a:xfrm flipV="1">
            <a:off x="5479793" y="2475599"/>
            <a:ext cx="412480" cy="1924787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54D34DF7-35BE-2BFA-9B94-63AC62CA2893}"/>
              </a:ext>
            </a:extLst>
          </p:cNvPr>
          <p:cNvCxnSpPr>
            <a:cxnSpLocks/>
          </p:cNvCxnSpPr>
          <p:nvPr/>
        </p:nvCxnSpPr>
        <p:spPr>
          <a:xfrm flipV="1">
            <a:off x="5479793" y="2668802"/>
            <a:ext cx="1430429" cy="1731584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4967549E-E279-0C75-47ED-1F8C1FB1921F}"/>
              </a:ext>
            </a:extLst>
          </p:cNvPr>
          <p:cNvCxnSpPr>
            <a:cxnSpLocks/>
          </p:cNvCxnSpPr>
          <p:nvPr/>
        </p:nvCxnSpPr>
        <p:spPr>
          <a:xfrm flipV="1">
            <a:off x="5479793" y="3042636"/>
            <a:ext cx="2193623" cy="1357750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294CCC50-CDD5-7ECD-848E-FA81469AB444}"/>
              </a:ext>
            </a:extLst>
          </p:cNvPr>
          <p:cNvCxnSpPr>
            <a:cxnSpLocks/>
          </p:cNvCxnSpPr>
          <p:nvPr/>
        </p:nvCxnSpPr>
        <p:spPr>
          <a:xfrm flipV="1">
            <a:off x="5479793" y="3618707"/>
            <a:ext cx="2962871" cy="774515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1C1FA986-0F8A-4D31-DB79-DA198D09A0BA}"/>
              </a:ext>
            </a:extLst>
          </p:cNvPr>
          <p:cNvCxnSpPr>
            <a:cxnSpLocks/>
          </p:cNvCxnSpPr>
          <p:nvPr/>
        </p:nvCxnSpPr>
        <p:spPr>
          <a:xfrm flipH="1" flipV="1">
            <a:off x="3991109" y="2635412"/>
            <a:ext cx="1488684" cy="1764974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5BF5A730-9505-BF67-D529-5067A5AE9DAC}"/>
              </a:ext>
            </a:extLst>
          </p:cNvPr>
          <p:cNvCxnSpPr>
            <a:cxnSpLocks/>
          </p:cNvCxnSpPr>
          <p:nvPr/>
        </p:nvCxnSpPr>
        <p:spPr>
          <a:xfrm flipH="1" flipV="1">
            <a:off x="4946737" y="2475599"/>
            <a:ext cx="533056" cy="1924787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4A3E798B-B4C2-CE7F-A207-78920295D63C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3237594" y="3147738"/>
            <a:ext cx="2213072" cy="1234663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97ACFF93-A24F-0722-79D7-62A7D7EB3F33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2531552" y="3710262"/>
            <a:ext cx="2919114" cy="672139"/>
          </a:xfrm>
          <a:prstGeom prst="straightConnector1">
            <a:avLst/>
          </a:prstGeom>
          <a:ln w="317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1C9EC5A0-51C4-EF38-0A37-CEF48E8B1415}"/>
              </a:ext>
            </a:extLst>
          </p:cNvPr>
          <p:cNvSpPr/>
          <p:nvPr/>
        </p:nvSpPr>
        <p:spPr>
          <a:xfrm>
            <a:off x="2444989" y="3588760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393A9EB-3C64-8849-1193-1CADE96DD16F}"/>
              </a:ext>
            </a:extLst>
          </p:cNvPr>
          <p:cNvSpPr/>
          <p:nvPr/>
        </p:nvSpPr>
        <p:spPr>
          <a:xfrm>
            <a:off x="3093594" y="297063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3836B7C-3F1B-E892-A156-F06A7E5C58CD}"/>
              </a:ext>
            </a:extLst>
          </p:cNvPr>
          <p:cNvSpPr/>
          <p:nvPr/>
        </p:nvSpPr>
        <p:spPr>
          <a:xfrm>
            <a:off x="3894291" y="249726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69E3141-3744-7356-A5AF-73EBA8A75207}"/>
              </a:ext>
            </a:extLst>
          </p:cNvPr>
          <p:cNvSpPr/>
          <p:nvPr/>
        </p:nvSpPr>
        <p:spPr>
          <a:xfrm>
            <a:off x="4764767" y="2216818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951F85D-E707-473B-FB72-F89D1A5B395D}"/>
              </a:ext>
            </a:extLst>
          </p:cNvPr>
          <p:cNvSpPr/>
          <p:nvPr/>
        </p:nvSpPr>
        <p:spPr>
          <a:xfrm>
            <a:off x="5892273" y="2201812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634ED74-E0AE-F146-1CD5-13988E163D6E}"/>
              </a:ext>
            </a:extLst>
          </p:cNvPr>
          <p:cNvSpPr/>
          <p:nvPr/>
        </p:nvSpPr>
        <p:spPr>
          <a:xfrm>
            <a:off x="6924836" y="249726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20AB528-F7B1-5A9A-2CD3-8B8C33AECFAC}"/>
              </a:ext>
            </a:extLst>
          </p:cNvPr>
          <p:cNvSpPr/>
          <p:nvPr/>
        </p:nvSpPr>
        <p:spPr>
          <a:xfrm>
            <a:off x="7830778" y="291859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86CBE90-8E1A-27E6-D513-C1B39D0A6557}"/>
              </a:ext>
            </a:extLst>
          </p:cNvPr>
          <p:cNvSpPr/>
          <p:nvPr/>
        </p:nvSpPr>
        <p:spPr>
          <a:xfrm>
            <a:off x="8397297" y="356251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42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1B72C-54B8-81F7-FEB8-43F039D15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1388CF2-7408-45EC-3A5A-FEE159FFBE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147"/>
          <a:stretch>
            <a:fillRect/>
          </a:stretch>
        </p:blipFill>
        <p:spPr>
          <a:xfrm>
            <a:off x="2174590" y="1825191"/>
            <a:ext cx="7842819" cy="3587033"/>
          </a:xfrm>
          <a:prstGeom prst="roundRect">
            <a:avLst>
              <a:gd name="adj" fmla="val 522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DE7B4507-9B1E-B550-01F3-E9FFDC50D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je trace la ligne qui relie les positions de la balle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235FB84-0761-767C-C443-39B3854C41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montre les positions , trace la ligne qui relie ces positions , et déduis la nature 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16EC839-DEDB-2710-12C8-40DAFF362873}"/>
              </a:ext>
            </a:extLst>
          </p:cNvPr>
          <p:cNvSpPr txBox="1"/>
          <p:nvPr/>
        </p:nvSpPr>
        <p:spPr>
          <a:xfrm>
            <a:off x="426365" y="1085858"/>
            <a:ext cx="8557978" cy="5232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3AFB6C1-672B-AAE3-653B-1B0D3332455D}"/>
              </a:ext>
            </a:extLst>
          </p:cNvPr>
          <p:cNvSpPr txBox="1"/>
          <p:nvPr/>
        </p:nvSpPr>
        <p:spPr>
          <a:xfrm>
            <a:off x="927725" y="1122857"/>
            <a:ext cx="7751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de la balle </a:t>
            </a:r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9E4721-D9BD-A85D-D36C-4DA18CD247B0}"/>
              </a:ext>
            </a:extLst>
          </p:cNvPr>
          <p:cNvSpPr txBox="1"/>
          <p:nvPr/>
        </p:nvSpPr>
        <p:spPr>
          <a:xfrm>
            <a:off x="765720" y="5856443"/>
            <a:ext cx="836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+mj-lt"/>
              </a:rPr>
              <a:t>Les positions forment :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. . . . . . . . . . . . .  </a:t>
            </a:r>
            <a:endParaRPr lang="fr-FR" sz="2400" dirty="0">
              <a:latin typeface="+mj-lt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B201FD3-9908-E2CA-2FB6-BB2CFBBD1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16" name="Graphique 14" descr="Badge point d’interrogation avec un remplissage uni">
            <a:extLst>
              <a:ext uri="{FF2B5EF4-FFF2-40B4-BE49-F238E27FC236}">
                <a16:creationId xmlns:a16="http://schemas.microsoft.com/office/drawing/2014/main" id="{6D367F24-4440-CE69-A70D-95FC67A3E7FC}"/>
              </a:ext>
            </a:extLst>
          </p:cNvPr>
          <p:cNvSpPr/>
          <p:nvPr/>
        </p:nvSpPr>
        <p:spPr>
          <a:xfrm>
            <a:off x="4584767" y="5639101"/>
            <a:ext cx="504000" cy="504000"/>
          </a:xfrm>
          <a:custGeom>
            <a:avLst/>
            <a:gdLst>
              <a:gd name="csX0" fmla="*/ 361769 w 723519"/>
              <a:gd name="csY0" fmla="*/ 0 h 723519"/>
              <a:gd name="csX1" fmla="*/ 0 w 723519"/>
              <a:gd name="csY1" fmla="*/ 361750 h 723519"/>
              <a:gd name="csX2" fmla="*/ 361750 w 723519"/>
              <a:gd name="csY2" fmla="*/ 723519 h 723519"/>
              <a:gd name="csX3" fmla="*/ 723519 w 723519"/>
              <a:gd name="csY3" fmla="*/ 361769 h 723519"/>
              <a:gd name="csX4" fmla="*/ 723519 w 723519"/>
              <a:gd name="csY4" fmla="*/ 361731 h 723519"/>
              <a:gd name="csX5" fmla="*/ 362074 w 723519"/>
              <a:gd name="csY5" fmla="*/ 0 h 723519"/>
              <a:gd name="csX6" fmla="*/ 361769 w 723519"/>
              <a:gd name="csY6" fmla="*/ 0 h 723519"/>
              <a:gd name="csX7" fmla="*/ 399202 w 723519"/>
              <a:gd name="csY7" fmla="*/ 556984 h 723519"/>
              <a:gd name="csX8" fmla="*/ 378247 w 723519"/>
              <a:gd name="csY8" fmla="*/ 577939 h 723519"/>
              <a:gd name="csX9" fmla="*/ 362922 w 723519"/>
              <a:gd name="csY9" fmla="*/ 581025 h 723519"/>
              <a:gd name="csX10" fmla="*/ 334870 w 723519"/>
              <a:gd name="csY10" fmla="*/ 569471 h 723519"/>
              <a:gd name="csX11" fmla="*/ 326403 w 723519"/>
              <a:gd name="csY11" fmla="*/ 556946 h 723519"/>
              <a:gd name="csX12" fmla="*/ 323307 w 723519"/>
              <a:gd name="csY12" fmla="*/ 541601 h 723519"/>
              <a:gd name="csX13" fmla="*/ 334870 w 723519"/>
              <a:gd name="csY13" fmla="*/ 513540 h 723519"/>
              <a:gd name="csX14" fmla="*/ 390718 w 723519"/>
              <a:gd name="csY14" fmla="*/ 513467 h 723519"/>
              <a:gd name="csX15" fmla="*/ 390792 w 723519"/>
              <a:gd name="csY15" fmla="*/ 513540 h 723519"/>
              <a:gd name="csX16" fmla="*/ 390792 w 723519"/>
              <a:gd name="csY16" fmla="*/ 513540 h 723519"/>
              <a:gd name="csX17" fmla="*/ 399259 w 723519"/>
              <a:gd name="csY17" fmla="*/ 526180 h 723519"/>
              <a:gd name="csX18" fmla="*/ 402355 w 723519"/>
              <a:gd name="csY18" fmla="*/ 541601 h 723519"/>
              <a:gd name="csX19" fmla="*/ 399202 w 723519"/>
              <a:gd name="csY19" fmla="*/ 556965 h 723519"/>
              <a:gd name="csX20" fmla="*/ 432835 w 723519"/>
              <a:gd name="csY20" fmla="*/ 389725 h 723519"/>
              <a:gd name="csX21" fmla="*/ 390344 w 723519"/>
              <a:gd name="csY21" fmla="*/ 463810 h 723519"/>
              <a:gd name="csX22" fmla="*/ 333194 w 723519"/>
              <a:gd name="csY22" fmla="*/ 463810 h 723519"/>
              <a:gd name="csX23" fmla="*/ 402403 w 723519"/>
              <a:gd name="csY23" fmla="*/ 341348 h 723519"/>
              <a:gd name="csX24" fmla="*/ 426584 w 723519"/>
              <a:gd name="csY24" fmla="*/ 235918 h 723519"/>
              <a:gd name="csX25" fmla="*/ 321154 w 723519"/>
              <a:gd name="csY25" fmla="*/ 211737 h 723519"/>
              <a:gd name="csX26" fmla="*/ 285293 w 723519"/>
              <a:gd name="csY26" fmla="*/ 276577 h 723519"/>
              <a:gd name="csX27" fmla="*/ 228143 w 723519"/>
              <a:gd name="csY27" fmla="*/ 276577 h 723519"/>
              <a:gd name="csX28" fmla="*/ 361728 w 723519"/>
              <a:gd name="csY28" fmla="*/ 142891 h 723519"/>
              <a:gd name="csX29" fmla="*/ 495414 w 723519"/>
              <a:gd name="csY29" fmla="*/ 276477 h 723519"/>
              <a:gd name="csX30" fmla="*/ 432835 w 723519"/>
              <a:gd name="csY30" fmla="*/ 389706 h 723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23519" h="723519">
                <a:moveTo>
                  <a:pt x="361769" y="0"/>
                </a:moveTo>
                <a:cubicBezTo>
                  <a:pt x="161975" y="-5"/>
                  <a:pt x="5" y="161956"/>
                  <a:pt x="0" y="361750"/>
                </a:cubicBezTo>
                <a:cubicBezTo>
                  <a:pt x="-5" y="561545"/>
                  <a:pt x="161955" y="723513"/>
                  <a:pt x="361750" y="723519"/>
                </a:cubicBezTo>
                <a:cubicBezTo>
                  <a:pt x="561544" y="723524"/>
                  <a:pt x="723514" y="561564"/>
                  <a:pt x="723519" y="361769"/>
                </a:cubicBezTo>
                <a:cubicBezTo>
                  <a:pt x="723519" y="361757"/>
                  <a:pt x="723519" y="361743"/>
                  <a:pt x="723519" y="361731"/>
                </a:cubicBezTo>
                <a:cubicBezTo>
                  <a:pt x="723598" y="162032"/>
                  <a:pt x="561773" y="79"/>
                  <a:pt x="362074" y="0"/>
                </a:cubicBezTo>
                <a:cubicBezTo>
                  <a:pt x="361972" y="0"/>
                  <a:pt x="361871" y="0"/>
                  <a:pt x="361769" y="0"/>
                </a:cubicBezTo>
                <a:close/>
                <a:moveTo>
                  <a:pt x="399202" y="556984"/>
                </a:moveTo>
                <a:cubicBezTo>
                  <a:pt x="395173" y="566404"/>
                  <a:pt x="387668" y="573910"/>
                  <a:pt x="378247" y="577939"/>
                </a:cubicBezTo>
                <a:cubicBezTo>
                  <a:pt x="373402" y="580000"/>
                  <a:pt x="368187" y="581051"/>
                  <a:pt x="362922" y="581025"/>
                </a:cubicBezTo>
                <a:cubicBezTo>
                  <a:pt x="352409" y="581045"/>
                  <a:pt x="342319" y="576889"/>
                  <a:pt x="334870" y="569471"/>
                </a:cubicBezTo>
                <a:cubicBezTo>
                  <a:pt x="331278" y="565872"/>
                  <a:pt x="328404" y="561622"/>
                  <a:pt x="326403" y="556946"/>
                </a:cubicBezTo>
                <a:cubicBezTo>
                  <a:pt x="324331" y="552097"/>
                  <a:pt x="323278" y="546874"/>
                  <a:pt x="323307" y="541601"/>
                </a:cubicBezTo>
                <a:cubicBezTo>
                  <a:pt x="323281" y="531083"/>
                  <a:pt x="327442" y="520987"/>
                  <a:pt x="334870" y="513540"/>
                </a:cubicBezTo>
                <a:cubicBezTo>
                  <a:pt x="350272" y="498099"/>
                  <a:pt x="375276" y="498065"/>
                  <a:pt x="390718" y="513467"/>
                </a:cubicBezTo>
                <a:cubicBezTo>
                  <a:pt x="390743" y="513492"/>
                  <a:pt x="390767" y="513516"/>
                  <a:pt x="390792" y="513540"/>
                </a:cubicBezTo>
                <a:lnTo>
                  <a:pt x="390792" y="513540"/>
                </a:lnTo>
                <a:cubicBezTo>
                  <a:pt x="394405" y="517167"/>
                  <a:pt x="397280" y="521460"/>
                  <a:pt x="399259" y="526180"/>
                </a:cubicBezTo>
                <a:cubicBezTo>
                  <a:pt x="401323" y="531059"/>
                  <a:pt x="402376" y="536304"/>
                  <a:pt x="402355" y="541601"/>
                </a:cubicBezTo>
                <a:cubicBezTo>
                  <a:pt x="402367" y="546885"/>
                  <a:pt x="401294" y="552114"/>
                  <a:pt x="399202" y="556965"/>
                </a:cubicBezTo>
                <a:close/>
                <a:moveTo>
                  <a:pt x="432835" y="389725"/>
                </a:moveTo>
                <a:cubicBezTo>
                  <a:pt x="406817" y="405415"/>
                  <a:pt x="390748" y="433430"/>
                  <a:pt x="390344" y="463810"/>
                </a:cubicBezTo>
                <a:lnTo>
                  <a:pt x="333194" y="463810"/>
                </a:lnTo>
                <a:cubicBezTo>
                  <a:pt x="333534" y="413768"/>
                  <a:pt x="359708" y="367454"/>
                  <a:pt x="402403" y="341348"/>
                </a:cubicBezTo>
                <a:cubicBezTo>
                  <a:pt x="438194" y="318911"/>
                  <a:pt x="449020" y="271709"/>
                  <a:pt x="426584" y="235918"/>
                </a:cubicBezTo>
                <a:cubicBezTo>
                  <a:pt x="404148" y="200127"/>
                  <a:pt x="356946" y="189301"/>
                  <a:pt x="321154" y="211737"/>
                </a:cubicBezTo>
                <a:cubicBezTo>
                  <a:pt x="298831" y="225731"/>
                  <a:pt x="285280" y="250229"/>
                  <a:pt x="285293" y="276577"/>
                </a:cubicBezTo>
                <a:lnTo>
                  <a:pt x="228143" y="276577"/>
                </a:lnTo>
                <a:cubicBezTo>
                  <a:pt x="228115" y="202772"/>
                  <a:pt x="287923" y="142919"/>
                  <a:pt x="361728" y="142891"/>
                </a:cubicBezTo>
                <a:cubicBezTo>
                  <a:pt x="435533" y="142864"/>
                  <a:pt x="495387" y="202671"/>
                  <a:pt x="495414" y="276477"/>
                </a:cubicBezTo>
                <a:cubicBezTo>
                  <a:pt x="495431" y="322475"/>
                  <a:pt x="471791" y="365248"/>
                  <a:pt x="432835" y="389706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E86BD1F-7EC3-B3BD-C682-CB4C7E615898}"/>
              </a:ext>
            </a:extLst>
          </p:cNvPr>
          <p:cNvSpPr txBox="1"/>
          <p:nvPr/>
        </p:nvSpPr>
        <p:spPr>
          <a:xfrm>
            <a:off x="4038291" y="5645759"/>
            <a:ext cx="518905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+mj-lt"/>
              </a:rPr>
              <a:t>Ligne curviligne (</a:t>
            </a:r>
            <a:r>
              <a:rPr lang="fr-FR" b="1" dirty="0">
                <a:solidFill>
                  <a:srgbClr val="FF0000"/>
                </a:solidFill>
                <a:latin typeface="+mj-lt"/>
              </a:rPr>
              <a:t>ni droite , ni cercle)</a:t>
            </a:r>
            <a:endParaRPr lang="fr-FR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1BFFFDBF-F579-C828-F238-43CA77862189}"/>
              </a:ext>
            </a:extLst>
          </p:cNvPr>
          <p:cNvSpPr/>
          <p:nvPr/>
        </p:nvSpPr>
        <p:spPr>
          <a:xfrm>
            <a:off x="2494625" y="2230223"/>
            <a:ext cx="6001305" cy="1462888"/>
          </a:xfrm>
          <a:custGeom>
            <a:avLst/>
            <a:gdLst>
              <a:gd name="csX0" fmla="*/ 0 w 6001305"/>
              <a:gd name="csY0" fmla="*/ 1462888 h 1462888"/>
              <a:gd name="csX1" fmla="*/ 594804 w 6001305"/>
              <a:gd name="csY1" fmla="*/ 859206 h 1462888"/>
              <a:gd name="csX2" fmla="*/ 1464816 w 6001305"/>
              <a:gd name="csY2" fmla="*/ 335424 h 1462888"/>
              <a:gd name="csX3" fmla="*/ 2370338 w 6001305"/>
              <a:gd name="csY3" fmla="*/ 42460 h 1462888"/>
              <a:gd name="csX4" fmla="*/ 3471169 w 6001305"/>
              <a:gd name="csY4" fmla="*/ 33583 h 1462888"/>
              <a:gd name="csX5" fmla="*/ 4536490 w 6001305"/>
              <a:gd name="csY5" fmla="*/ 344301 h 1462888"/>
              <a:gd name="csX6" fmla="*/ 5353235 w 6001305"/>
              <a:gd name="csY6" fmla="*/ 761552 h 1462888"/>
              <a:gd name="csX7" fmla="*/ 6001305 w 6001305"/>
              <a:gd name="csY7" fmla="*/ 1427377 h 1462888"/>
              <a:gd name="csX8" fmla="*/ 6001305 w 6001305"/>
              <a:gd name="csY8" fmla="*/ 1427377 h 1462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01305" h="1462888">
                <a:moveTo>
                  <a:pt x="0" y="1462888"/>
                </a:moveTo>
                <a:cubicBezTo>
                  <a:pt x="175334" y="1255002"/>
                  <a:pt x="350668" y="1047117"/>
                  <a:pt x="594804" y="859206"/>
                </a:cubicBezTo>
                <a:cubicBezTo>
                  <a:pt x="838940" y="671295"/>
                  <a:pt x="1168894" y="471548"/>
                  <a:pt x="1464816" y="335424"/>
                </a:cubicBezTo>
                <a:cubicBezTo>
                  <a:pt x="1760738" y="199300"/>
                  <a:pt x="2035946" y="92767"/>
                  <a:pt x="2370338" y="42460"/>
                </a:cubicBezTo>
                <a:cubicBezTo>
                  <a:pt x="2704730" y="-7847"/>
                  <a:pt x="3110144" y="-16724"/>
                  <a:pt x="3471169" y="33583"/>
                </a:cubicBezTo>
                <a:cubicBezTo>
                  <a:pt x="3832194" y="83890"/>
                  <a:pt x="4222812" y="222973"/>
                  <a:pt x="4536490" y="344301"/>
                </a:cubicBezTo>
                <a:cubicBezTo>
                  <a:pt x="4850168" y="465629"/>
                  <a:pt x="5109099" y="581039"/>
                  <a:pt x="5353235" y="761552"/>
                </a:cubicBezTo>
                <a:cubicBezTo>
                  <a:pt x="5597371" y="942065"/>
                  <a:pt x="6001305" y="1427377"/>
                  <a:pt x="6001305" y="1427377"/>
                </a:cubicBezTo>
                <a:lnTo>
                  <a:pt x="6001305" y="1427377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79CE47F-32A1-DBF3-7AD7-CDE01BD8B6DD}"/>
              </a:ext>
            </a:extLst>
          </p:cNvPr>
          <p:cNvSpPr/>
          <p:nvPr/>
        </p:nvSpPr>
        <p:spPr>
          <a:xfrm>
            <a:off x="2444989" y="3588760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1AE2379-1288-C29C-ED47-D92C39CB953A}"/>
              </a:ext>
            </a:extLst>
          </p:cNvPr>
          <p:cNvSpPr/>
          <p:nvPr/>
        </p:nvSpPr>
        <p:spPr>
          <a:xfrm>
            <a:off x="3093594" y="297063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72EB6460-74BD-FB6C-B8C4-A6B7EBCAC924}"/>
              </a:ext>
            </a:extLst>
          </p:cNvPr>
          <p:cNvSpPr/>
          <p:nvPr/>
        </p:nvSpPr>
        <p:spPr>
          <a:xfrm>
            <a:off x="3894291" y="249726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B89AC06-3390-8CC7-9AB7-97E52BE89E7D}"/>
              </a:ext>
            </a:extLst>
          </p:cNvPr>
          <p:cNvSpPr/>
          <p:nvPr/>
        </p:nvSpPr>
        <p:spPr>
          <a:xfrm>
            <a:off x="4764767" y="2216818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A92FCC7-1614-314A-E75B-73F8630E6E18}"/>
              </a:ext>
            </a:extLst>
          </p:cNvPr>
          <p:cNvSpPr/>
          <p:nvPr/>
        </p:nvSpPr>
        <p:spPr>
          <a:xfrm>
            <a:off x="5892273" y="2201812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582D515-B512-F59D-05B2-22D47C192E38}"/>
              </a:ext>
            </a:extLst>
          </p:cNvPr>
          <p:cNvSpPr/>
          <p:nvPr/>
        </p:nvSpPr>
        <p:spPr>
          <a:xfrm>
            <a:off x="6924836" y="249726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677E501-D3C2-A23E-A609-90B48D2DAE6C}"/>
              </a:ext>
            </a:extLst>
          </p:cNvPr>
          <p:cNvSpPr/>
          <p:nvPr/>
        </p:nvSpPr>
        <p:spPr>
          <a:xfrm>
            <a:off x="7830778" y="291859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3347D56C-C806-6C43-CC8F-805669E12303}"/>
              </a:ext>
            </a:extLst>
          </p:cNvPr>
          <p:cNvSpPr/>
          <p:nvPr/>
        </p:nvSpPr>
        <p:spPr>
          <a:xfrm>
            <a:off x="8397297" y="3562516"/>
            <a:ext cx="144000" cy="144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96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6B371-E93C-E32E-35A1-B5E8646E5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C06FB72-0C96-3206-C707-E9A1D4A9EC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147"/>
          <a:stretch>
            <a:fillRect/>
          </a:stretch>
        </p:blipFill>
        <p:spPr>
          <a:xfrm>
            <a:off x="2174590" y="1825191"/>
            <a:ext cx="7842819" cy="3587033"/>
          </a:xfrm>
          <a:prstGeom prst="roundRect">
            <a:avLst>
              <a:gd name="adj" fmla="val 522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662EB7EF-92A9-AEB6-367F-9720E027D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Deuxième  étape : J’identifie le type de la trajectoire : est-elle rectiligne , circulaire ou curviligne ?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0C426062-A1E8-840B-AA75-29DA908635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montre les positions , trace la ligne qui relie ces positions , et déduis la nature 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5DEC109-B4AD-5DE0-7AD1-32641247311B}"/>
              </a:ext>
            </a:extLst>
          </p:cNvPr>
          <p:cNvSpPr txBox="1"/>
          <p:nvPr/>
        </p:nvSpPr>
        <p:spPr>
          <a:xfrm>
            <a:off x="426365" y="1085858"/>
            <a:ext cx="8557978" cy="5232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871A7CB-A1BB-AD85-495D-E2495498C8A3}"/>
              </a:ext>
            </a:extLst>
          </p:cNvPr>
          <p:cNvSpPr txBox="1"/>
          <p:nvPr/>
        </p:nvSpPr>
        <p:spPr>
          <a:xfrm>
            <a:off x="927725" y="1122857"/>
            <a:ext cx="7751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J’identifier le type de la trajectoire de la balle </a:t>
            </a:r>
            <a:endParaRPr lang="fr-FR" sz="32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5E02B5-8486-8BA0-A444-C20591AC2E35}"/>
              </a:ext>
            </a:extLst>
          </p:cNvPr>
          <p:cNvSpPr txBox="1"/>
          <p:nvPr/>
        </p:nvSpPr>
        <p:spPr>
          <a:xfrm>
            <a:off x="765720" y="5856443"/>
            <a:ext cx="836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La trajectoire de la balle est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+mj-lt"/>
              </a:rPr>
              <a:t> : 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+mj-lt"/>
              </a:rPr>
              <a:t>. . . . . . . . . . . . .  </a:t>
            </a:r>
            <a:endParaRPr lang="fr-FR" sz="2400" dirty="0">
              <a:latin typeface="+mj-lt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E4221E6B-50AB-E9C7-A4E1-4FCCDD701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sp>
        <p:nvSpPr>
          <p:cNvPr id="16" name="Graphique 14" descr="Badge point d’interrogation avec un remplissage uni">
            <a:extLst>
              <a:ext uri="{FF2B5EF4-FFF2-40B4-BE49-F238E27FC236}">
                <a16:creationId xmlns:a16="http://schemas.microsoft.com/office/drawing/2014/main" id="{FACF96CE-4603-1FDD-3E85-009E4D5BC3EE}"/>
              </a:ext>
            </a:extLst>
          </p:cNvPr>
          <p:cNvSpPr/>
          <p:nvPr/>
        </p:nvSpPr>
        <p:spPr>
          <a:xfrm>
            <a:off x="5243277" y="5772142"/>
            <a:ext cx="504000" cy="504000"/>
          </a:xfrm>
          <a:custGeom>
            <a:avLst/>
            <a:gdLst>
              <a:gd name="csX0" fmla="*/ 361769 w 723519"/>
              <a:gd name="csY0" fmla="*/ 0 h 723519"/>
              <a:gd name="csX1" fmla="*/ 0 w 723519"/>
              <a:gd name="csY1" fmla="*/ 361750 h 723519"/>
              <a:gd name="csX2" fmla="*/ 361750 w 723519"/>
              <a:gd name="csY2" fmla="*/ 723519 h 723519"/>
              <a:gd name="csX3" fmla="*/ 723519 w 723519"/>
              <a:gd name="csY3" fmla="*/ 361769 h 723519"/>
              <a:gd name="csX4" fmla="*/ 723519 w 723519"/>
              <a:gd name="csY4" fmla="*/ 361731 h 723519"/>
              <a:gd name="csX5" fmla="*/ 362074 w 723519"/>
              <a:gd name="csY5" fmla="*/ 0 h 723519"/>
              <a:gd name="csX6" fmla="*/ 361769 w 723519"/>
              <a:gd name="csY6" fmla="*/ 0 h 723519"/>
              <a:gd name="csX7" fmla="*/ 399202 w 723519"/>
              <a:gd name="csY7" fmla="*/ 556984 h 723519"/>
              <a:gd name="csX8" fmla="*/ 378247 w 723519"/>
              <a:gd name="csY8" fmla="*/ 577939 h 723519"/>
              <a:gd name="csX9" fmla="*/ 362922 w 723519"/>
              <a:gd name="csY9" fmla="*/ 581025 h 723519"/>
              <a:gd name="csX10" fmla="*/ 334870 w 723519"/>
              <a:gd name="csY10" fmla="*/ 569471 h 723519"/>
              <a:gd name="csX11" fmla="*/ 326403 w 723519"/>
              <a:gd name="csY11" fmla="*/ 556946 h 723519"/>
              <a:gd name="csX12" fmla="*/ 323307 w 723519"/>
              <a:gd name="csY12" fmla="*/ 541601 h 723519"/>
              <a:gd name="csX13" fmla="*/ 334870 w 723519"/>
              <a:gd name="csY13" fmla="*/ 513540 h 723519"/>
              <a:gd name="csX14" fmla="*/ 390718 w 723519"/>
              <a:gd name="csY14" fmla="*/ 513467 h 723519"/>
              <a:gd name="csX15" fmla="*/ 390792 w 723519"/>
              <a:gd name="csY15" fmla="*/ 513540 h 723519"/>
              <a:gd name="csX16" fmla="*/ 390792 w 723519"/>
              <a:gd name="csY16" fmla="*/ 513540 h 723519"/>
              <a:gd name="csX17" fmla="*/ 399259 w 723519"/>
              <a:gd name="csY17" fmla="*/ 526180 h 723519"/>
              <a:gd name="csX18" fmla="*/ 402355 w 723519"/>
              <a:gd name="csY18" fmla="*/ 541601 h 723519"/>
              <a:gd name="csX19" fmla="*/ 399202 w 723519"/>
              <a:gd name="csY19" fmla="*/ 556965 h 723519"/>
              <a:gd name="csX20" fmla="*/ 432835 w 723519"/>
              <a:gd name="csY20" fmla="*/ 389725 h 723519"/>
              <a:gd name="csX21" fmla="*/ 390344 w 723519"/>
              <a:gd name="csY21" fmla="*/ 463810 h 723519"/>
              <a:gd name="csX22" fmla="*/ 333194 w 723519"/>
              <a:gd name="csY22" fmla="*/ 463810 h 723519"/>
              <a:gd name="csX23" fmla="*/ 402403 w 723519"/>
              <a:gd name="csY23" fmla="*/ 341348 h 723519"/>
              <a:gd name="csX24" fmla="*/ 426584 w 723519"/>
              <a:gd name="csY24" fmla="*/ 235918 h 723519"/>
              <a:gd name="csX25" fmla="*/ 321154 w 723519"/>
              <a:gd name="csY25" fmla="*/ 211737 h 723519"/>
              <a:gd name="csX26" fmla="*/ 285293 w 723519"/>
              <a:gd name="csY26" fmla="*/ 276577 h 723519"/>
              <a:gd name="csX27" fmla="*/ 228143 w 723519"/>
              <a:gd name="csY27" fmla="*/ 276577 h 723519"/>
              <a:gd name="csX28" fmla="*/ 361728 w 723519"/>
              <a:gd name="csY28" fmla="*/ 142891 h 723519"/>
              <a:gd name="csX29" fmla="*/ 495414 w 723519"/>
              <a:gd name="csY29" fmla="*/ 276477 h 723519"/>
              <a:gd name="csX30" fmla="*/ 432835 w 723519"/>
              <a:gd name="csY30" fmla="*/ 389706 h 723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23519" h="723519">
                <a:moveTo>
                  <a:pt x="361769" y="0"/>
                </a:moveTo>
                <a:cubicBezTo>
                  <a:pt x="161975" y="-5"/>
                  <a:pt x="5" y="161956"/>
                  <a:pt x="0" y="361750"/>
                </a:cubicBezTo>
                <a:cubicBezTo>
                  <a:pt x="-5" y="561545"/>
                  <a:pt x="161955" y="723513"/>
                  <a:pt x="361750" y="723519"/>
                </a:cubicBezTo>
                <a:cubicBezTo>
                  <a:pt x="561544" y="723524"/>
                  <a:pt x="723514" y="561564"/>
                  <a:pt x="723519" y="361769"/>
                </a:cubicBezTo>
                <a:cubicBezTo>
                  <a:pt x="723519" y="361757"/>
                  <a:pt x="723519" y="361743"/>
                  <a:pt x="723519" y="361731"/>
                </a:cubicBezTo>
                <a:cubicBezTo>
                  <a:pt x="723598" y="162032"/>
                  <a:pt x="561773" y="79"/>
                  <a:pt x="362074" y="0"/>
                </a:cubicBezTo>
                <a:cubicBezTo>
                  <a:pt x="361972" y="0"/>
                  <a:pt x="361871" y="0"/>
                  <a:pt x="361769" y="0"/>
                </a:cubicBezTo>
                <a:close/>
                <a:moveTo>
                  <a:pt x="399202" y="556984"/>
                </a:moveTo>
                <a:cubicBezTo>
                  <a:pt x="395173" y="566404"/>
                  <a:pt x="387668" y="573910"/>
                  <a:pt x="378247" y="577939"/>
                </a:cubicBezTo>
                <a:cubicBezTo>
                  <a:pt x="373402" y="580000"/>
                  <a:pt x="368187" y="581051"/>
                  <a:pt x="362922" y="581025"/>
                </a:cubicBezTo>
                <a:cubicBezTo>
                  <a:pt x="352409" y="581045"/>
                  <a:pt x="342319" y="576889"/>
                  <a:pt x="334870" y="569471"/>
                </a:cubicBezTo>
                <a:cubicBezTo>
                  <a:pt x="331278" y="565872"/>
                  <a:pt x="328404" y="561622"/>
                  <a:pt x="326403" y="556946"/>
                </a:cubicBezTo>
                <a:cubicBezTo>
                  <a:pt x="324331" y="552097"/>
                  <a:pt x="323278" y="546874"/>
                  <a:pt x="323307" y="541601"/>
                </a:cubicBezTo>
                <a:cubicBezTo>
                  <a:pt x="323281" y="531083"/>
                  <a:pt x="327442" y="520987"/>
                  <a:pt x="334870" y="513540"/>
                </a:cubicBezTo>
                <a:cubicBezTo>
                  <a:pt x="350272" y="498099"/>
                  <a:pt x="375276" y="498065"/>
                  <a:pt x="390718" y="513467"/>
                </a:cubicBezTo>
                <a:cubicBezTo>
                  <a:pt x="390743" y="513492"/>
                  <a:pt x="390767" y="513516"/>
                  <a:pt x="390792" y="513540"/>
                </a:cubicBezTo>
                <a:lnTo>
                  <a:pt x="390792" y="513540"/>
                </a:lnTo>
                <a:cubicBezTo>
                  <a:pt x="394405" y="517167"/>
                  <a:pt x="397280" y="521460"/>
                  <a:pt x="399259" y="526180"/>
                </a:cubicBezTo>
                <a:cubicBezTo>
                  <a:pt x="401323" y="531059"/>
                  <a:pt x="402376" y="536304"/>
                  <a:pt x="402355" y="541601"/>
                </a:cubicBezTo>
                <a:cubicBezTo>
                  <a:pt x="402367" y="546885"/>
                  <a:pt x="401294" y="552114"/>
                  <a:pt x="399202" y="556965"/>
                </a:cubicBezTo>
                <a:close/>
                <a:moveTo>
                  <a:pt x="432835" y="389725"/>
                </a:moveTo>
                <a:cubicBezTo>
                  <a:pt x="406817" y="405415"/>
                  <a:pt x="390748" y="433430"/>
                  <a:pt x="390344" y="463810"/>
                </a:cubicBezTo>
                <a:lnTo>
                  <a:pt x="333194" y="463810"/>
                </a:lnTo>
                <a:cubicBezTo>
                  <a:pt x="333534" y="413768"/>
                  <a:pt x="359708" y="367454"/>
                  <a:pt x="402403" y="341348"/>
                </a:cubicBezTo>
                <a:cubicBezTo>
                  <a:pt x="438194" y="318911"/>
                  <a:pt x="449020" y="271709"/>
                  <a:pt x="426584" y="235918"/>
                </a:cubicBezTo>
                <a:cubicBezTo>
                  <a:pt x="404148" y="200127"/>
                  <a:pt x="356946" y="189301"/>
                  <a:pt x="321154" y="211737"/>
                </a:cubicBezTo>
                <a:cubicBezTo>
                  <a:pt x="298831" y="225731"/>
                  <a:pt x="285280" y="250229"/>
                  <a:pt x="285293" y="276577"/>
                </a:cubicBezTo>
                <a:lnTo>
                  <a:pt x="228143" y="276577"/>
                </a:lnTo>
                <a:cubicBezTo>
                  <a:pt x="228115" y="202772"/>
                  <a:pt x="287923" y="142919"/>
                  <a:pt x="361728" y="142891"/>
                </a:cubicBezTo>
                <a:cubicBezTo>
                  <a:pt x="435533" y="142864"/>
                  <a:pt x="495387" y="202671"/>
                  <a:pt x="495414" y="276477"/>
                </a:cubicBezTo>
                <a:cubicBezTo>
                  <a:pt x="495431" y="322475"/>
                  <a:pt x="471791" y="365248"/>
                  <a:pt x="432835" y="389706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9B15773-B749-6A05-C748-5C8FFA0F6F72}"/>
              </a:ext>
            </a:extLst>
          </p:cNvPr>
          <p:cNvSpPr txBox="1"/>
          <p:nvPr/>
        </p:nvSpPr>
        <p:spPr>
          <a:xfrm>
            <a:off x="4803633" y="5679747"/>
            <a:ext cx="22016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latin typeface="+mj-lt"/>
              </a:rPr>
              <a:t>curviligne </a:t>
            </a: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7C881AF-378E-B65E-4C54-803A19D44DF9}"/>
              </a:ext>
            </a:extLst>
          </p:cNvPr>
          <p:cNvSpPr/>
          <p:nvPr/>
        </p:nvSpPr>
        <p:spPr>
          <a:xfrm>
            <a:off x="2494625" y="2230223"/>
            <a:ext cx="6001305" cy="1462888"/>
          </a:xfrm>
          <a:custGeom>
            <a:avLst/>
            <a:gdLst>
              <a:gd name="csX0" fmla="*/ 0 w 6001305"/>
              <a:gd name="csY0" fmla="*/ 1462888 h 1462888"/>
              <a:gd name="csX1" fmla="*/ 594804 w 6001305"/>
              <a:gd name="csY1" fmla="*/ 859206 h 1462888"/>
              <a:gd name="csX2" fmla="*/ 1464816 w 6001305"/>
              <a:gd name="csY2" fmla="*/ 335424 h 1462888"/>
              <a:gd name="csX3" fmla="*/ 2370338 w 6001305"/>
              <a:gd name="csY3" fmla="*/ 42460 h 1462888"/>
              <a:gd name="csX4" fmla="*/ 3471169 w 6001305"/>
              <a:gd name="csY4" fmla="*/ 33583 h 1462888"/>
              <a:gd name="csX5" fmla="*/ 4536490 w 6001305"/>
              <a:gd name="csY5" fmla="*/ 344301 h 1462888"/>
              <a:gd name="csX6" fmla="*/ 5353235 w 6001305"/>
              <a:gd name="csY6" fmla="*/ 761552 h 1462888"/>
              <a:gd name="csX7" fmla="*/ 6001305 w 6001305"/>
              <a:gd name="csY7" fmla="*/ 1427377 h 1462888"/>
              <a:gd name="csX8" fmla="*/ 6001305 w 6001305"/>
              <a:gd name="csY8" fmla="*/ 1427377 h 1462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01305" h="1462888">
                <a:moveTo>
                  <a:pt x="0" y="1462888"/>
                </a:moveTo>
                <a:cubicBezTo>
                  <a:pt x="175334" y="1255002"/>
                  <a:pt x="350668" y="1047117"/>
                  <a:pt x="594804" y="859206"/>
                </a:cubicBezTo>
                <a:cubicBezTo>
                  <a:pt x="838940" y="671295"/>
                  <a:pt x="1168894" y="471548"/>
                  <a:pt x="1464816" y="335424"/>
                </a:cubicBezTo>
                <a:cubicBezTo>
                  <a:pt x="1760738" y="199300"/>
                  <a:pt x="2035946" y="92767"/>
                  <a:pt x="2370338" y="42460"/>
                </a:cubicBezTo>
                <a:cubicBezTo>
                  <a:pt x="2704730" y="-7847"/>
                  <a:pt x="3110144" y="-16724"/>
                  <a:pt x="3471169" y="33583"/>
                </a:cubicBezTo>
                <a:cubicBezTo>
                  <a:pt x="3832194" y="83890"/>
                  <a:pt x="4222812" y="222973"/>
                  <a:pt x="4536490" y="344301"/>
                </a:cubicBezTo>
                <a:cubicBezTo>
                  <a:pt x="4850168" y="465629"/>
                  <a:pt x="5109099" y="581039"/>
                  <a:pt x="5353235" y="761552"/>
                </a:cubicBezTo>
                <a:cubicBezTo>
                  <a:pt x="5597371" y="942065"/>
                  <a:pt x="6001305" y="1427377"/>
                  <a:pt x="6001305" y="1427377"/>
                </a:cubicBezTo>
                <a:lnTo>
                  <a:pt x="6001305" y="1427377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85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7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292038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741130" y="1385723"/>
            <a:ext cx="361413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836735" y="1385722"/>
            <a:ext cx="361413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926232" y="4423953"/>
            <a:ext cx="1100663" cy="3131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7118895" y="2881287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70146" y="4901309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975730" y="3480120"/>
            <a:ext cx="1497103" cy="209134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439" y="235590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360473" y="1601835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trajectoire d’un corps est un point :  </a:t>
            </a:r>
            <a:endParaRPr lang="fr-MA" sz="36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C20E436-A32B-9652-8386-427BD74A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748C9B-0826-A747-AA23-64D5AE6463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invite un élève à lire la proposition, puis vérifie le niveau de maîtrise de la classe.</a:t>
            </a:r>
          </a:p>
        </p:txBody>
      </p:sp>
      <p:pic>
        <p:nvPicPr>
          <p:cNvPr id="4" name="Graphique 11" descr="Coche avec un remplissage uni">
            <a:extLst>
              <a:ext uri="{FF2B5EF4-FFF2-40B4-BE49-F238E27FC236}">
                <a16:creationId xmlns:a16="http://schemas.microsoft.com/office/drawing/2014/main" id="{4468A035-1687-0153-2623-71E3C5CBED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0705" y="4132231"/>
            <a:ext cx="808205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9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CB054-F0E5-CB65-45AE-C82E8732C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3F1339-46B9-7040-CDC6-556EF70292AF}"/>
              </a:ext>
            </a:extLst>
          </p:cNvPr>
          <p:cNvSpPr txBox="1"/>
          <p:nvPr/>
        </p:nvSpPr>
        <p:spPr>
          <a:xfrm>
            <a:off x="360473" y="1601835"/>
            <a:ext cx="11471053" cy="830997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trajectoire est l’ensemble des positions successives occupées par un corps au cours de son mouvement.</a:t>
            </a:r>
            <a:endParaRPr lang="fr-MA" sz="36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C91B45-FCE7-1992-84B2-79E8CDABAA64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BD8E35B-58A8-3BC5-E3B2-407F211A1949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27DD9E-906C-0F04-699D-8428198669CF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1C6B7B-24F8-91C9-2A03-48813BB92E39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7DF4EB0-B403-AE50-F596-ECA30A3068E7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2B6328-41EF-B7D6-EC4F-EF5097CEBC0B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0F7CB6-0175-1D03-A597-DA64396F611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D673108-C658-1415-2E90-8BB73F538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3B84F64-9CC4-88BB-D9D3-7B6A07C6B8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invite un élève à lire la proposition, puis vérifie le niveau de maîtrise de la classe.</a:t>
            </a:r>
          </a:p>
        </p:txBody>
      </p:sp>
      <p:pic>
        <p:nvPicPr>
          <p:cNvPr id="4" name="Graphique 11" descr="Coche avec un remplissage uni">
            <a:extLst>
              <a:ext uri="{FF2B5EF4-FFF2-40B4-BE49-F238E27FC236}">
                <a16:creationId xmlns:a16="http://schemas.microsoft.com/office/drawing/2014/main" id="{E1946C33-E11B-3028-62D0-86CC660EF3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3845" y="4132231"/>
            <a:ext cx="808205" cy="8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1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E75D8-CA73-70C8-FD14-D0F11FDB8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23E64F-1154-71FD-1313-436EA07EAF56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A17E73F-C436-CC79-02BA-F340E9FE939C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987E3-8A03-17B0-CE6B-BC8F7F3C7C46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2C448E6-CE20-EEB6-FF44-09ED06151DB4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EFBCBA1-778E-4CCA-8B39-8159C1E1BF5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2A57E3D-BFA1-9F07-FEA7-4850BF4ECED5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A5261F-DB4E-1C4E-F9CD-DFA6803E86A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5D22576C-5B66-31CB-7C5D-DE9F1CD4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595BBF6-06B5-6F35-3938-304FC6598A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invite un élève à lire la proposition, puis vérifie le niveau de maîtrise de la classe.</a:t>
            </a:r>
          </a:p>
        </p:txBody>
      </p:sp>
      <p:pic>
        <p:nvPicPr>
          <p:cNvPr id="10" name="Graphique 11" descr="Coche avec un remplissage uni">
            <a:extLst>
              <a:ext uri="{FF2B5EF4-FFF2-40B4-BE49-F238E27FC236}">
                <a16:creationId xmlns:a16="http://schemas.microsoft.com/office/drawing/2014/main" id="{2A86CEC7-3764-9FAE-BB15-C13DC9F9D7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5348" y="4159052"/>
            <a:ext cx="808205" cy="80820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D637183-0767-76C8-8981-B900DD729FB0}"/>
              </a:ext>
            </a:extLst>
          </p:cNvPr>
          <p:cNvSpPr txBox="1"/>
          <p:nvPr/>
        </p:nvSpPr>
        <p:spPr>
          <a:xfrm>
            <a:off x="360473" y="1601835"/>
            <a:ext cx="1158871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Lorsque les positions successives d’un objet forment un cercle, sa trajectoire est circulaire.</a:t>
            </a:r>
          </a:p>
        </p:txBody>
      </p:sp>
    </p:spTree>
    <p:extLst>
      <p:ext uri="{BB962C8B-B14F-4D97-AF65-F5344CB8AC3E}">
        <p14:creationId xmlns:p14="http://schemas.microsoft.com/office/powerpoint/2010/main" val="146416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1EE84-B105-CF17-234F-44BFBCB43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F3CA25A-07EB-33F5-0F92-23FADC8ABA2D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700CB7-0097-D431-404A-52121F268A9D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318F26-8C94-A67D-41E7-CA91AEA57B03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5ADDD1C-882E-43AC-ABC0-7F690913D414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BC31C87-1648-C9E6-6121-4F78559CAC9A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FA203B-139F-6CBA-B518-BE16CF7F6604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A87DE08-2AB2-181F-9A8D-478C5E26A1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5D99B775-DEB8-759D-0EEF-584160AE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7415D94-E419-59AD-00FE-F65B59F70F8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invite un élève à lire la proposition, puis vérifie le niveau de maîtrise de la classe.</a:t>
            </a:r>
          </a:p>
        </p:txBody>
      </p:sp>
      <p:pic>
        <p:nvPicPr>
          <p:cNvPr id="10" name="Graphique 11" descr="Coche avec un remplissage uni">
            <a:extLst>
              <a:ext uri="{FF2B5EF4-FFF2-40B4-BE49-F238E27FC236}">
                <a16:creationId xmlns:a16="http://schemas.microsoft.com/office/drawing/2014/main" id="{1E41B831-2AE2-D278-D856-63D477785D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0705" y="4132231"/>
            <a:ext cx="808205" cy="80820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B479A36-423D-94F6-DA51-AF4658ED9F3E}"/>
              </a:ext>
            </a:extLst>
          </p:cNvPr>
          <p:cNvSpPr txBox="1"/>
          <p:nvPr/>
        </p:nvSpPr>
        <p:spPr>
          <a:xfrm>
            <a:off x="360473" y="1601835"/>
            <a:ext cx="11471053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Si la trajectoire d’un objet est une droite, la trajectoire est circulaire : </a:t>
            </a:r>
          </a:p>
        </p:txBody>
      </p:sp>
    </p:spTree>
    <p:extLst>
      <p:ext uri="{BB962C8B-B14F-4D97-AF65-F5344CB8AC3E}">
        <p14:creationId xmlns:p14="http://schemas.microsoft.com/office/powerpoint/2010/main" val="109537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3F255-601D-1779-0878-7D9CC14E3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70F2E7-2213-F507-AD10-056CE52F4F47}"/>
              </a:ext>
            </a:extLst>
          </p:cNvPr>
          <p:cNvSpPr/>
          <p:nvPr/>
        </p:nvSpPr>
        <p:spPr>
          <a:xfrm>
            <a:off x="2368205" y="3701307"/>
            <a:ext cx="207828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10F7B5B-DB85-13BD-58DD-C29CA9D95A07}"/>
              </a:ext>
            </a:extLst>
          </p:cNvPr>
          <p:cNvSpPr/>
          <p:nvPr/>
        </p:nvSpPr>
        <p:spPr>
          <a:xfrm>
            <a:off x="2072838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986559-2063-4D26-39FE-D8CB750614A0}"/>
              </a:ext>
            </a:extLst>
          </p:cNvPr>
          <p:cNvSpPr/>
          <p:nvPr/>
        </p:nvSpPr>
        <p:spPr>
          <a:xfrm>
            <a:off x="7469123" y="3701307"/>
            <a:ext cx="231137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5E75C2-D677-ED4D-929F-34E04F9A7996}"/>
              </a:ext>
            </a:extLst>
          </p:cNvPr>
          <p:cNvSpPr/>
          <p:nvPr/>
        </p:nvSpPr>
        <p:spPr>
          <a:xfrm>
            <a:off x="7173756" y="370130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E1A3933-D640-E08A-16D2-5E15EB46AC6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F177A3-6E40-6E3F-41C4-1CC23807DD3A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CA72681-DCA8-70AB-EC1B-12B5C43EBD3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DC2161DF-80A5-725B-3E83-1D890B7E2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Répondre par vrai ou faux.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6CA0894-C7EB-0B21-86BD-377D3A51B7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invite un élève à lire la proposition, puis vérifie le niveau de maîtrise de la classe.</a:t>
            </a:r>
          </a:p>
        </p:txBody>
      </p:sp>
      <p:pic>
        <p:nvPicPr>
          <p:cNvPr id="4" name="Graphique 11" descr="Coche avec un remplissage uni">
            <a:extLst>
              <a:ext uri="{FF2B5EF4-FFF2-40B4-BE49-F238E27FC236}">
                <a16:creationId xmlns:a16="http://schemas.microsoft.com/office/drawing/2014/main" id="{EBF9B7E6-B41A-903C-5BE4-21E075D4FD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3246" y="4260935"/>
            <a:ext cx="808205" cy="80820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EA112AC-E637-C705-F9AB-E01E7575B3F1}"/>
              </a:ext>
            </a:extLst>
          </p:cNvPr>
          <p:cNvSpPr txBox="1"/>
          <p:nvPr/>
        </p:nvSpPr>
        <p:spPr>
          <a:xfrm>
            <a:off x="360473" y="1601835"/>
            <a:ext cx="11556885" cy="46166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trajectoire d’un corps dépend du corps de référence choisi : 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61952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99FCF-606C-FE26-A623-C149DCFBD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CA246E-9925-BA64-4580-A2DCAB851818}"/>
              </a:ext>
            </a:extLst>
          </p:cNvPr>
          <p:cNvGrpSpPr/>
          <p:nvPr/>
        </p:nvGrpSpPr>
        <p:grpSpPr>
          <a:xfrm>
            <a:off x="11489690" y="545373"/>
            <a:ext cx="497596" cy="431295"/>
            <a:chOff x="11489690" y="545373"/>
            <a:chExt cx="497596" cy="431295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7228DF6-AD16-E247-5CD7-2312EE766A96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11489690" y="545373"/>
              <a:ext cx="497596" cy="4312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AD14BC-1BFD-026B-AFD4-526BAE64517B}"/>
                </a:ext>
              </a:extLst>
            </p:cNvPr>
            <p:cNvSpPr/>
            <p:nvPr/>
          </p:nvSpPr>
          <p:spPr>
            <a:xfrm>
              <a:off x="11813953" y="616437"/>
              <a:ext cx="141505" cy="79901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F220FC08-686B-E3E8-90A7-A64250384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Indiquer dans chaque cas , le type de la trajectoire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E57A291-78FE-CBD5-5DA3-9FA5CCE2B7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771680"/>
            <a:ext cx="8695532" cy="267549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passer quelques élèves au tableau et leur demande de justifier leurs réponses.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9AAA73-3678-7C3C-106C-1F84A64F5A25}"/>
              </a:ext>
            </a:extLst>
          </p:cNvPr>
          <p:cNvSpPr/>
          <p:nvPr/>
        </p:nvSpPr>
        <p:spPr>
          <a:xfrm>
            <a:off x="517793" y="5750805"/>
            <a:ext cx="3316077" cy="495837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/>
              <a:t>Trajectoire</a:t>
            </a:r>
            <a:r>
              <a:rPr lang="fr-FR" dirty="0"/>
              <a:t> ………………………..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65BF0B7-7E1B-E68A-8E72-46CAE4637059}"/>
              </a:ext>
            </a:extLst>
          </p:cNvPr>
          <p:cNvSpPr/>
          <p:nvPr/>
        </p:nvSpPr>
        <p:spPr>
          <a:xfrm>
            <a:off x="4190081" y="5776320"/>
            <a:ext cx="3117774" cy="495837"/>
          </a:xfrm>
          <a:prstGeom prst="roundRect">
            <a:avLst>
              <a:gd name="adj" fmla="val 366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</a:t>
            </a:r>
            <a:r>
              <a:rPr lang="fr-FR" dirty="0"/>
              <a:t> ………………..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799A497-5DF5-4DD6-FD5B-9C50E956A908}"/>
              </a:ext>
            </a:extLst>
          </p:cNvPr>
          <p:cNvSpPr/>
          <p:nvPr/>
        </p:nvSpPr>
        <p:spPr>
          <a:xfrm>
            <a:off x="7664066" y="5750805"/>
            <a:ext cx="3117774" cy="495837"/>
          </a:xfrm>
          <a:prstGeom prst="roundRect">
            <a:avLst>
              <a:gd name="adj" fmla="val 3666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</a:t>
            </a:r>
            <a:r>
              <a:rPr lang="fr-FR" dirty="0"/>
              <a:t> ………………..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97EB26D-4469-C132-02E6-AA4BA191092A}"/>
              </a:ext>
            </a:extLst>
          </p:cNvPr>
          <p:cNvSpPr txBox="1"/>
          <p:nvPr/>
        </p:nvSpPr>
        <p:spPr>
          <a:xfrm>
            <a:off x="2175831" y="5725290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rectiligne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8378FE9-1A04-E245-99AD-FEC12FCFAF20}"/>
              </a:ext>
            </a:extLst>
          </p:cNvPr>
          <p:cNvSpPr txBox="1"/>
          <p:nvPr/>
        </p:nvSpPr>
        <p:spPr>
          <a:xfrm>
            <a:off x="5844449" y="5767890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curviligne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326B222-18EC-E2CE-87C7-6CD2E33411A6}"/>
              </a:ext>
            </a:extLst>
          </p:cNvPr>
          <p:cNvSpPr txBox="1"/>
          <p:nvPr/>
        </p:nvSpPr>
        <p:spPr>
          <a:xfrm>
            <a:off x="9318434" y="5711814"/>
            <a:ext cx="146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circulaire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5D699A6-6FC7-429E-6433-8E5306D37C11}"/>
              </a:ext>
            </a:extLst>
          </p:cNvPr>
          <p:cNvGrpSpPr/>
          <p:nvPr/>
        </p:nvGrpSpPr>
        <p:grpSpPr>
          <a:xfrm>
            <a:off x="536556" y="1646455"/>
            <a:ext cx="11118887" cy="3444658"/>
            <a:chOff x="536556" y="1646455"/>
            <a:chExt cx="11118887" cy="3444658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47FB935D-00D1-3E20-1E94-C26D4DBA0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039" t="23865" r="4762" b="24337"/>
            <a:stretch>
              <a:fillRect/>
            </a:stretch>
          </p:blipFill>
          <p:spPr>
            <a:xfrm>
              <a:off x="536556" y="1646455"/>
              <a:ext cx="11118887" cy="3444658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B902FAC-E74A-BAE0-C705-B7465505AAFB}"/>
                </a:ext>
              </a:extLst>
            </p:cNvPr>
            <p:cNvSpPr/>
            <p:nvPr/>
          </p:nvSpPr>
          <p:spPr>
            <a:xfrm>
              <a:off x="3639237" y="3121572"/>
              <a:ext cx="417756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8883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4FC6E-67D0-588D-05CB-1544E44B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199694"/>
            <a:ext cx="10372033" cy="461965"/>
          </a:xfrm>
        </p:spPr>
        <p:txBody>
          <a:bodyPr/>
          <a:lstStyle/>
          <a:p>
            <a:r>
              <a:rPr lang="fr-FR" dirty="0"/>
              <a:t>Maintenant on va passer aux tâches à réaliser sur le livret. On commence par  la tâche p.46 «Je m’entraine en binôme » . Travaillez individuellement, puis discutez de vos réponses en binômes.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48F4E-4775-5A9B-D294-E255B5A64E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7741" y="726970"/>
            <a:ext cx="10372459" cy="299327"/>
          </a:xfrm>
        </p:spPr>
        <p:txBody>
          <a:bodyPr/>
          <a:lstStyle/>
          <a:p>
            <a:r>
              <a:rPr lang="fr-FR" dirty="0"/>
              <a:t>L’enseignant·e accorde suffisamment de temps au travail individuel avant la discussion en binôme. Il circule pour contrôler et donner des indications en cas de blocage.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8E86B2-7451-727B-7AAD-4FDA4BBF531E}"/>
              </a:ext>
            </a:extLst>
          </p:cNvPr>
          <p:cNvSpPr/>
          <p:nvPr/>
        </p:nvSpPr>
        <p:spPr>
          <a:xfrm>
            <a:off x="319113" y="1062969"/>
            <a:ext cx="11430000" cy="5387838"/>
          </a:xfrm>
          <a:prstGeom prst="roundRect">
            <a:avLst>
              <a:gd name="adj" fmla="val 3367"/>
            </a:avLst>
          </a:prstGeom>
          <a:solidFill>
            <a:srgbClr val="00A9B9">
              <a:alpha val="30980"/>
            </a:srgbClr>
          </a:solidFill>
          <a:ln w="28575">
            <a:solidFill>
              <a:srgbClr val="00A9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28CF71-61F6-8C63-5128-0D59FF0C3533}"/>
              </a:ext>
            </a:extLst>
          </p:cNvPr>
          <p:cNvSpPr txBox="1"/>
          <p:nvPr/>
        </p:nvSpPr>
        <p:spPr>
          <a:xfrm>
            <a:off x="681961" y="1321268"/>
            <a:ext cx="105491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L’image ci-contre montre les positions d’une balle en chute libre. </a:t>
            </a:r>
            <a:endParaRPr lang="fr-FR" sz="32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E91F0D-954C-9496-425B-35BE24A70FCE}"/>
              </a:ext>
            </a:extLst>
          </p:cNvPr>
          <p:cNvSpPr txBox="1"/>
          <p:nvPr/>
        </p:nvSpPr>
        <p:spPr>
          <a:xfrm>
            <a:off x="1084832" y="5075068"/>
            <a:ext cx="7640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le type de trajectoire de cette balle. </a:t>
            </a:r>
            <a:endParaRPr lang="fr-FR" sz="32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222DE1-6582-6BA4-77C4-E09CF6A6DF49}"/>
              </a:ext>
            </a:extLst>
          </p:cNvPr>
          <p:cNvGrpSpPr/>
          <p:nvPr/>
        </p:nvGrpSpPr>
        <p:grpSpPr>
          <a:xfrm>
            <a:off x="236593" y="975145"/>
            <a:ext cx="362848" cy="467510"/>
            <a:chOff x="236593" y="975145"/>
            <a:chExt cx="362848" cy="467510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C1F8D2A-28FF-A12E-863F-61A38CEFAE7A}"/>
                </a:ext>
              </a:extLst>
            </p:cNvPr>
            <p:cNvSpPr/>
            <p:nvPr/>
          </p:nvSpPr>
          <p:spPr>
            <a:xfrm>
              <a:off x="319113" y="1199881"/>
              <a:ext cx="163445" cy="242774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4257417-677F-89A6-5252-9FE7DA35E567}"/>
                </a:ext>
              </a:extLst>
            </p:cNvPr>
            <p:cNvSpPr/>
            <p:nvPr/>
          </p:nvSpPr>
          <p:spPr>
            <a:xfrm>
              <a:off x="236593" y="975145"/>
              <a:ext cx="362848" cy="415498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BCBF776-542E-4418-7F98-3F1BBF1B51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66" r="25069"/>
          <a:stretch>
            <a:fillRect/>
          </a:stretch>
        </p:blipFill>
        <p:spPr>
          <a:xfrm>
            <a:off x="9978705" y="1113768"/>
            <a:ext cx="943762" cy="5271729"/>
          </a:xfrm>
          <a:prstGeom prst="roundRect">
            <a:avLst>
              <a:gd name="adj" fmla="val 13600"/>
            </a:avLst>
          </a:prstGeom>
          <a:ln w="19050">
            <a:solidFill>
              <a:srgbClr val="00A9B9"/>
            </a:solidFill>
          </a:ln>
        </p:spPr>
      </p:pic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EFC9-78BE-5218-17A9-085AA0B7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EE892-F5FA-2AB7-F7DA-4CCE1761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70E8C7-A4D4-E46A-1490-7BB14A7DCC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montre les positions de la balle, puis trace la ligne qui les relie.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BCF9A2-4CB7-B5BF-B742-B7FE34F84F7E}"/>
              </a:ext>
            </a:extLst>
          </p:cNvPr>
          <p:cNvSpPr/>
          <p:nvPr/>
        </p:nvSpPr>
        <p:spPr>
          <a:xfrm>
            <a:off x="375385" y="1114328"/>
            <a:ext cx="7716429" cy="42666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781279-FF71-59AB-94F2-D436FA8F40A8}"/>
              </a:ext>
            </a:extLst>
          </p:cNvPr>
          <p:cNvSpPr txBox="1"/>
          <p:nvPr/>
        </p:nvSpPr>
        <p:spPr>
          <a:xfrm>
            <a:off x="375384" y="1079325"/>
            <a:ext cx="7716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1.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du centre de la balle. </a:t>
            </a:r>
            <a:endParaRPr lang="fr-FR" sz="2400" b="1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0C22E860-97F0-EA6B-0790-412C14C9CB63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Étape 1 : Je trace la ligne qui relie les positions occupées par la balle.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430E04-EBA2-3650-D9B0-B8699C8C1C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66" r="25069"/>
          <a:stretch>
            <a:fillRect/>
          </a:stretch>
        </p:blipFill>
        <p:spPr>
          <a:xfrm>
            <a:off x="9978705" y="1062969"/>
            <a:ext cx="943762" cy="5271729"/>
          </a:xfrm>
          <a:prstGeom prst="roundRect">
            <a:avLst>
              <a:gd name="adj" fmla="val 13600"/>
            </a:avLst>
          </a:prstGeom>
          <a:ln w="19050">
            <a:solidFill>
              <a:srgbClr val="00A9B9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5B2BE8-2F19-79B9-1EB9-CD090F45C3EC}"/>
              </a:ext>
            </a:extLst>
          </p:cNvPr>
          <p:cNvSpPr txBox="1"/>
          <p:nvPr/>
        </p:nvSpPr>
        <p:spPr>
          <a:xfrm>
            <a:off x="4217381" y="3031952"/>
            <a:ext cx="3204375" cy="622399"/>
          </a:xfrm>
          <a:prstGeom prst="roundRect">
            <a:avLst>
              <a:gd name="adj" fmla="val 44963"/>
            </a:avLst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+mj-lt"/>
              </a:rPr>
              <a:t>Positions de la balle  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D74B6A9-561F-9911-C098-B2980391B161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7421756" y="2059171"/>
            <a:ext cx="3052955" cy="1283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E47912F6-949B-71E7-B807-7E95C02919E4}"/>
              </a:ext>
            </a:extLst>
          </p:cNvPr>
          <p:cNvSpPr/>
          <p:nvPr/>
        </p:nvSpPr>
        <p:spPr>
          <a:xfrm>
            <a:off x="10402711" y="119063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96A70145-0C04-1C1C-7A04-D514ED1242A1}"/>
              </a:ext>
            </a:extLst>
          </p:cNvPr>
          <p:cNvSpPr/>
          <p:nvPr/>
        </p:nvSpPr>
        <p:spPr>
          <a:xfrm>
            <a:off x="10402711" y="13101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DE8230AF-A76B-15AF-6E7C-8789EE9E2ACB}"/>
              </a:ext>
            </a:extLst>
          </p:cNvPr>
          <p:cNvSpPr/>
          <p:nvPr/>
        </p:nvSpPr>
        <p:spPr>
          <a:xfrm>
            <a:off x="10402711" y="14350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AEA7A485-6BE5-D75B-E90D-1EF6C4DF65D4}"/>
              </a:ext>
            </a:extLst>
          </p:cNvPr>
          <p:cNvSpPr/>
          <p:nvPr/>
        </p:nvSpPr>
        <p:spPr>
          <a:xfrm>
            <a:off x="10402711" y="15959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A49AB7BD-D308-6A18-1DED-186D40064AE2}"/>
              </a:ext>
            </a:extLst>
          </p:cNvPr>
          <p:cNvSpPr/>
          <p:nvPr/>
        </p:nvSpPr>
        <p:spPr>
          <a:xfrm>
            <a:off x="10402711" y="184556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DDFC5A70-02C5-798C-BC15-D29DD70B54A5}"/>
              </a:ext>
            </a:extLst>
          </p:cNvPr>
          <p:cNvSpPr/>
          <p:nvPr/>
        </p:nvSpPr>
        <p:spPr>
          <a:xfrm>
            <a:off x="10402711" y="205917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3402891E-B3D0-B150-8D7F-A3C35546ADAF}"/>
              </a:ext>
            </a:extLst>
          </p:cNvPr>
          <p:cNvSpPr/>
          <p:nvPr/>
        </p:nvSpPr>
        <p:spPr>
          <a:xfrm>
            <a:off x="10402711" y="2386669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363FD9C9-A8FE-1058-4A8A-DED42BFF4B82}"/>
              </a:ext>
            </a:extLst>
          </p:cNvPr>
          <p:cNvSpPr/>
          <p:nvPr/>
        </p:nvSpPr>
        <p:spPr>
          <a:xfrm>
            <a:off x="10402711" y="2656358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71028B62-6FE3-3741-438B-7A8B653BFDFA}"/>
              </a:ext>
            </a:extLst>
          </p:cNvPr>
          <p:cNvSpPr/>
          <p:nvPr/>
        </p:nvSpPr>
        <p:spPr>
          <a:xfrm>
            <a:off x="10402711" y="3011992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D3F18DE1-1BF1-E710-2581-D954CB140DEF}"/>
              </a:ext>
            </a:extLst>
          </p:cNvPr>
          <p:cNvSpPr/>
          <p:nvPr/>
        </p:nvSpPr>
        <p:spPr>
          <a:xfrm>
            <a:off x="10402711" y="338112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BB6FD219-B041-7068-AE24-65BE0D507E96}"/>
              </a:ext>
            </a:extLst>
          </p:cNvPr>
          <p:cNvSpPr/>
          <p:nvPr/>
        </p:nvSpPr>
        <p:spPr>
          <a:xfrm>
            <a:off x="10402711" y="384564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2405092-ACD2-59EF-8F2A-C854BE6520C9}"/>
              </a:ext>
            </a:extLst>
          </p:cNvPr>
          <p:cNvSpPr/>
          <p:nvPr/>
        </p:nvSpPr>
        <p:spPr>
          <a:xfrm>
            <a:off x="10402711" y="4339582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19C2F238-91B9-B9FA-4732-D8D61A00AE05}"/>
              </a:ext>
            </a:extLst>
          </p:cNvPr>
          <p:cNvSpPr/>
          <p:nvPr/>
        </p:nvSpPr>
        <p:spPr>
          <a:xfrm>
            <a:off x="10402711" y="486066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65AC065A-3A64-0C51-9F1A-C20BE2C5EA9D}"/>
              </a:ext>
            </a:extLst>
          </p:cNvPr>
          <p:cNvSpPr/>
          <p:nvPr/>
        </p:nvSpPr>
        <p:spPr>
          <a:xfrm>
            <a:off x="10402711" y="5411068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C1841F66-43F9-FBF6-F790-8A053F7E4616}"/>
              </a:ext>
            </a:extLst>
          </p:cNvPr>
          <p:cNvSpPr/>
          <p:nvPr/>
        </p:nvSpPr>
        <p:spPr>
          <a:xfrm>
            <a:off x="10402711" y="598522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43680C0A-D512-953A-DB25-B7F34374538D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7421756" y="3343152"/>
            <a:ext cx="2956830" cy="11350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0AA99A75-A4ED-1865-A824-ACA071629B95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7421756" y="3343152"/>
            <a:ext cx="2980955" cy="98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62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A99E5-3856-0952-AAC9-46011F114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6AD34-E015-CF58-4815-A66C41CDD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836563-F651-E288-926A-E8026BEA775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01FE84-33EA-3BDE-D6BB-32D883A12774}"/>
              </a:ext>
            </a:extLst>
          </p:cNvPr>
          <p:cNvSpPr/>
          <p:nvPr/>
        </p:nvSpPr>
        <p:spPr>
          <a:xfrm>
            <a:off x="375385" y="1114328"/>
            <a:ext cx="7716429" cy="42666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BEFA6FA-03E9-1532-1DCB-5572CBD8B0DF}"/>
              </a:ext>
            </a:extLst>
          </p:cNvPr>
          <p:cNvSpPr txBox="1"/>
          <p:nvPr/>
        </p:nvSpPr>
        <p:spPr>
          <a:xfrm>
            <a:off x="375384" y="1079325"/>
            <a:ext cx="7716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A9B9"/>
                </a:solidFill>
                <a:latin typeface="Calibri" panose="020F0502020204030204" pitchFamily="34" charset="0"/>
              </a:rPr>
              <a:t>1.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du centre de la balle. </a:t>
            </a:r>
            <a:endParaRPr lang="fr-FR" sz="2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74163A-4CB0-5D41-326C-5669FC1C414A}"/>
              </a:ext>
            </a:extLst>
          </p:cNvPr>
          <p:cNvSpPr txBox="1"/>
          <p:nvPr/>
        </p:nvSpPr>
        <p:spPr>
          <a:xfrm>
            <a:off x="884236" y="4944536"/>
            <a:ext cx="68139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Les positions forment une </a:t>
            </a:r>
            <a:r>
              <a:rPr lang="fr-FR" sz="2400" dirty="0"/>
              <a:t>. . . . . . . . . . . . . . . . . . . . </a:t>
            </a:r>
            <a:endParaRPr lang="fr-FR" sz="1050" b="1" i="0" u="none" strike="noStrike" baseline="0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FF5501F-9650-97DD-7690-8A81E0ABBDEC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Étape </a:t>
            </a:r>
            <a:r>
              <a:rPr lang="ar-MA" dirty="0"/>
              <a:t>2</a:t>
            </a:r>
            <a:r>
              <a:rPr lang="fr-FR" dirty="0"/>
              <a:t> : J’identifie le type de la trajectoire : est-elle rectiligne , circulaire ou curviligne ?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115843-54BD-7FBB-D7CA-489F2FF1BE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66" t="-1" r="25069" b="-3888"/>
          <a:stretch>
            <a:fillRect/>
          </a:stretch>
        </p:blipFill>
        <p:spPr>
          <a:xfrm>
            <a:off x="9978705" y="1062969"/>
            <a:ext cx="943762" cy="5476738"/>
          </a:xfrm>
          <a:prstGeom prst="roundRect">
            <a:avLst>
              <a:gd name="adj" fmla="val 13600"/>
            </a:avLst>
          </a:prstGeom>
          <a:ln w="19050">
            <a:solidFill>
              <a:srgbClr val="00A9B9"/>
            </a:solidFill>
          </a:ln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C1C3A05-A282-3D19-59CB-2639EA417C6C}"/>
              </a:ext>
            </a:extLst>
          </p:cNvPr>
          <p:cNvSpPr txBox="1"/>
          <p:nvPr/>
        </p:nvSpPr>
        <p:spPr>
          <a:xfrm>
            <a:off x="4569905" y="3307119"/>
            <a:ext cx="3204375" cy="622399"/>
          </a:xfrm>
          <a:prstGeom prst="roundRect">
            <a:avLst>
              <a:gd name="adj" fmla="val 44963"/>
            </a:avLst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+mj-lt"/>
              </a:rPr>
              <a:t>Ligne droite </a:t>
            </a:r>
          </a:p>
        </p:txBody>
      </p:sp>
      <p:sp>
        <p:nvSpPr>
          <p:cNvPr id="39" name="Graphique 14" descr="Badge point d’interrogation avec un remplissage uni">
            <a:extLst>
              <a:ext uri="{FF2B5EF4-FFF2-40B4-BE49-F238E27FC236}">
                <a16:creationId xmlns:a16="http://schemas.microsoft.com/office/drawing/2014/main" id="{D355B749-BD57-4DE8-9AC9-C943B6E36B04}"/>
              </a:ext>
            </a:extLst>
          </p:cNvPr>
          <p:cNvSpPr/>
          <p:nvPr/>
        </p:nvSpPr>
        <p:spPr>
          <a:xfrm>
            <a:off x="5589793" y="4897890"/>
            <a:ext cx="504000" cy="504000"/>
          </a:xfrm>
          <a:custGeom>
            <a:avLst/>
            <a:gdLst>
              <a:gd name="csX0" fmla="*/ 361769 w 723519"/>
              <a:gd name="csY0" fmla="*/ 0 h 723519"/>
              <a:gd name="csX1" fmla="*/ 0 w 723519"/>
              <a:gd name="csY1" fmla="*/ 361750 h 723519"/>
              <a:gd name="csX2" fmla="*/ 361750 w 723519"/>
              <a:gd name="csY2" fmla="*/ 723519 h 723519"/>
              <a:gd name="csX3" fmla="*/ 723519 w 723519"/>
              <a:gd name="csY3" fmla="*/ 361769 h 723519"/>
              <a:gd name="csX4" fmla="*/ 723519 w 723519"/>
              <a:gd name="csY4" fmla="*/ 361731 h 723519"/>
              <a:gd name="csX5" fmla="*/ 362074 w 723519"/>
              <a:gd name="csY5" fmla="*/ 0 h 723519"/>
              <a:gd name="csX6" fmla="*/ 361769 w 723519"/>
              <a:gd name="csY6" fmla="*/ 0 h 723519"/>
              <a:gd name="csX7" fmla="*/ 399202 w 723519"/>
              <a:gd name="csY7" fmla="*/ 556984 h 723519"/>
              <a:gd name="csX8" fmla="*/ 378247 w 723519"/>
              <a:gd name="csY8" fmla="*/ 577939 h 723519"/>
              <a:gd name="csX9" fmla="*/ 362922 w 723519"/>
              <a:gd name="csY9" fmla="*/ 581025 h 723519"/>
              <a:gd name="csX10" fmla="*/ 334870 w 723519"/>
              <a:gd name="csY10" fmla="*/ 569471 h 723519"/>
              <a:gd name="csX11" fmla="*/ 326403 w 723519"/>
              <a:gd name="csY11" fmla="*/ 556946 h 723519"/>
              <a:gd name="csX12" fmla="*/ 323307 w 723519"/>
              <a:gd name="csY12" fmla="*/ 541601 h 723519"/>
              <a:gd name="csX13" fmla="*/ 334870 w 723519"/>
              <a:gd name="csY13" fmla="*/ 513540 h 723519"/>
              <a:gd name="csX14" fmla="*/ 390718 w 723519"/>
              <a:gd name="csY14" fmla="*/ 513467 h 723519"/>
              <a:gd name="csX15" fmla="*/ 390792 w 723519"/>
              <a:gd name="csY15" fmla="*/ 513540 h 723519"/>
              <a:gd name="csX16" fmla="*/ 390792 w 723519"/>
              <a:gd name="csY16" fmla="*/ 513540 h 723519"/>
              <a:gd name="csX17" fmla="*/ 399259 w 723519"/>
              <a:gd name="csY17" fmla="*/ 526180 h 723519"/>
              <a:gd name="csX18" fmla="*/ 402355 w 723519"/>
              <a:gd name="csY18" fmla="*/ 541601 h 723519"/>
              <a:gd name="csX19" fmla="*/ 399202 w 723519"/>
              <a:gd name="csY19" fmla="*/ 556965 h 723519"/>
              <a:gd name="csX20" fmla="*/ 432835 w 723519"/>
              <a:gd name="csY20" fmla="*/ 389725 h 723519"/>
              <a:gd name="csX21" fmla="*/ 390344 w 723519"/>
              <a:gd name="csY21" fmla="*/ 463810 h 723519"/>
              <a:gd name="csX22" fmla="*/ 333194 w 723519"/>
              <a:gd name="csY22" fmla="*/ 463810 h 723519"/>
              <a:gd name="csX23" fmla="*/ 402403 w 723519"/>
              <a:gd name="csY23" fmla="*/ 341348 h 723519"/>
              <a:gd name="csX24" fmla="*/ 426584 w 723519"/>
              <a:gd name="csY24" fmla="*/ 235918 h 723519"/>
              <a:gd name="csX25" fmla="*/ 321154 w 723519"/>
              <a:gd name="csY25" fmla="*/ 211737 h 723519"/>
              <a:gd name="csX26" fmla="*/ 285293 w 723519"/>
              <a:gd name="csY26" fmla="*/ 276577 h 723519"/>
              <a:gd name="csX27" fmla="*/ 228143 w 723519"/>
              <a:gd name="csY27" fmla="*/ 276577 h 723519"/>
              <a:gd name="csX28" fmla="*/ 361728 w 723519"/>
              <a:gd name="csY28" fmla="*/ 142891 h 723519"/>
              <a:gd name="csX29" fmla="*/ 495414 w 723519"/>
              <a:gd name="csY29" fmla="*/ 276477 h 723519"/>
              <a:gd name="csX30" fmla="*/ 432835 w 723519"/>
              <a:gd name="csY30" fmla="*/ 389706 h 723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23519" h="723519">
                <a:moveTo>
                  <a:pt x="361769" y="0"/>
                </a:moveTo>
                <a:cubicBezTo>
                  <a:pt x="161975" y="-5"/>
                  <a:pt x="5" y="161956"/>
                  <a:pt x="0" y="361750"/>
                </a:cubicBezTo>
                <a:cubicBezTo>
                  <a:pt x="-5" y="561545"/>
                  <a:pt x="161955" y="723513"/>
                  <a:pt x="361750" y="723519"/>
                </a:cubicBezTo>
                <a:cubicBezTo>
                  <a:pt x="561544" y="723524"/>
                  <a:pt x="723514" y="561564"/>
                  <a:pt x="723519" y="361769"/>
                </a:cubicBezTo>
                <a:cubicBezTo>
                  <a:pt x="723519" y="361757"/>
                  <a:pt x="723519" y="361743"/>
                  <a:pt x="723519" y="361731"/>
                </a:cubicBezTo>
                <a:cubicBezTo>
                  <a:pt x="723598" y="162032"/>
                  <a:pt x="561773" y="79"/>
                  <a:pt x="362074" y="0"/>
                </a:cubicBezTo>
                <a:cubicBezTo>
                  <a:pt x="361972" y="0"/>
                  <a:pt x="361871" y="0"/>
                  <a:pt x="361769" y="0"/>
                </a:cubicBezTo>
                <a:close/>
                <a:moveTo>
                  <a:pt x="399202" y="556984"/>
                </a:moveTo>
                <a:cubicBezTo>
                  <a:pt x="395173" y="566404"/>
                  <a:pt x="387668" y="573910"/>
                  <a:pt x="378247" y="577939"/>
                </a:cubicBezTo>
                <a:cubicBezTo>
                  <a:pt x="373402" y="580000"/>
                  <a:pt x="368187" y="581051"/>
                  <a:pt x="362922" y="581025"/>
                </a:cubicBezTo>
                <a:cubicBezTo>
                  <a:pt x="352409" y="581045"/>
                  <a:pt x="342319" y="576889"/>
                  <a:pt x="334870" y="569471"/>
                </a:cubicBezTo>
                <a:cubicBezTo>
                  <a:pt x="331278" y="565872"/>
                  <a:pt x="328404" y="561622"/>
                  <a:pt x="326403" y="556946"/>
                </a:cubicBezTo>
                <a:cubicBezTo>
                  <a:pt x="324331" y="552097"/>
                  <a:pt x="323278" y="546874"/>
                  <a:pt x="323307" y="541601"/>
                </a:cubicBezTo>
                <a:cubicBezTo>
                  <a:pt x="323281" y="531083"/>
                  <a:pt x="327442" y="520987"/>
                  <a:pt x="334870" y="513540"/>
                </a:cubicBezTo>
                <a:cubicBezTo>
                  <a:pt x="350272" y="498099"/>
                  <a:pt x="375276" y="498065"/>
                  <a:pt x="390718" y="513467"/>
                </a:cubicBezTo>
                <a:cubicBezTo>
                  <a:pt x="390743" y="513492"/>
                  <a:pt x="390767" y="513516"/>
                  <a:pt x="390792" y="513540"/>
                </a:cubicBezTo>
                <a:lnTo>
                  <a:pt x="390792" y="513540"/>
                </a:lnTo>
                <a:cubicBezTo>
                  <a:pt x="394405" y="517167"/>
                  <a:pt x="397280" y="521460"/>
                  <a:pt x="399259" y="526180"/>
                </a:cubicBezTo>
                <a:cubicBezTo>
                  <a:pt x="401323" y="531059"/>
                  <a:pt x="402376" y="536304"/>
                  <a:pt x="402355" y="541601"/>
                </a:cubicBezTo>
                <a:cubicBezTo>
                  <a:pt x="402367" y="546885"/>
                  <a:pt x="401294" y="552114"/>
                  <a:pt x="399202" y="556965"/>
                </a:cubicBezTo>
                <a:close/>
                <a:moveTo>
                  <a:pt x="432835" y="389725"/>
                </a:moveTo>
                <a:cubicBezTo>
                  <a:pt x="406817" y="405415"/>
                  <a:pt x="390748" y="433430"/>
                  <a:pt x="390344" y="463810"/>
                </a:cubicBezTo>
                <a:lnTo>
                  <a:pt x="333194" y="463810"/>
                </a:lnTo>
                <a:cubicBezTo>
                  <a:pt x="333534" y="413768"/>
                  <a:pt x="359708" y="367454"/>
                  <a:pt x="402403" y="341348"/>
                </a:cubicBezTo>
                <a:cubicBezTo>
                  <a:pt x="438194" y="318911"/>
                  <a:pt x="449020" y="271709"/>
                  <a:pt x="426584" y="235918"/>
                </a:cubicBezTo>
                <a:cubicBezTo>
                  <a:pt x="404148" y="200127"/>
                  <a:pt x="356946" y="189301"/>
                  <a:pt x="321154" y="211737"/>
                </a:cubicBezTo>
                <a:cubicBezTo>
                  <a:pt x="298831" y="225731"/>
                  <a:pt x="285280" y="250229"/>
                  <a:pt x="285293" y="276577"/>
                </a:cubicBezTo>
                <a:lnTo>
                  <a:pt x="228143" y="276577"/>
                </a:lnTo>
                <a:cubicBezTo>
                  <a:pt x="228115" y="202772"/>
                  <a:pt x="287923" y="142919"/>
                  <a:pt x="361728" y="142891"/>
                </a:cubicBezTo>
                <a:cubicBezTo>
                  <a:pt x="435533" y="142864"/>
                  <a:pt x="495387" y="202671"/>
                  <a:pt x="495414" y="276477"/>
                </a:cubicBezTo>
                <a:cubicBezTo>
                  <a:pt x="495431" y="322475"/>
                  <a:pt x="471791" y="365248"/>
                  <a:pt x="432835" y="389706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483FF7F-BB94-6905-BA5B-21B4C2F0EC3B}"/>
              </a:ext>
            </a:extLst>
          </p:cNvPr>
          <p:cNvSpPr txBox="1"/>
          <p:nvPr/>
        </p:nvSpPr>
        <p:spPr>
          <a:xfrm>
            <a:off x="4405657" y="4857502"/>
            <a:ext cx="234631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  <a:latin typeface="+mj-lt"/>
              </a:rPr>
              <a:t>Ligne droite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BD4AD27-91CF-2CF4-AC8D-287CBF8D32F2}"/>
              </a:ext>
            </a:extLst>
          </p:cNvPr>
          <p:cNvSpPr/>
          <p:nvPr/>
        </p:nvSpPr>
        <p:spPr>
          <a:xfrm>
            <a:off x="10414586" y="119063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ADBC85E4-D64B-F638-05D2-301637D42644}"/>
              </a:ext>
            </a:extLst>
          </p:cNvPr>
          <p:cNvSpPr/>
          <p:nvPr/>
        </p:nvSpPr>
        <p:spPr>
          <a:xfrm>
            <a:off x="10414586" y="13101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D9874EA-1C75-BE48-541E-4CBADDFF24AA}"/>
              </a:ext>
            </a:extLst>
          </p:cNvPr>
          <p:cNvSpPr/>
          <p:nvPr/>
        </p:nvSpPr>
        <p:spPr>
          <a:xfrm>
            <a:off x="10414586" y="14350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CB5F15B9-BB25-2EC8-08D6-531C93CFA022}"/>
              </a:ext>
            </a:extLst>
          </p:cNvPr>
          <p:cNvSpPr/>
          <p:nvPr/>
        </p:nvSpPr>
        <p:spPr>
          <a:xfrm>
            <a:off x="10414586" y="15959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38F7159E-5F69-B1E2-6D67-56DF218585FB}"/>
              </a:ext>
            </a:extLst>
          </p:cNvPr>
          <p:cNvSpPr/>
          <p:nvPr/>
        </p:nvSpPr>
        <p:spPr>
          <a:xfrm>
            <a:off x="10414586" y="184556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201419C2-CD3B-02E7-C43B-EE270AECA277}"/>
              </a:ext>
            </a:extLst>
          </p:cNvPr>
          <p:cNvSpPr/>
          <p:nvPr/>
        </p:nvSpPr>
        <p:spPr>
          <a:xfrm>
            <a:off x="10414586" y="205917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5B9921E2-2E7A-2A09-5CE2-7969AC4F5A55}"/>
              </a:ext>
            </a:extLst>
          </p:cNvPr>
          <p:cNvSpPr/>
          <p:nvPr/>
        </p:nvSpPr>
        <p:spPr>
          <a:xfrm>
            <a:off x="10414586" y="2386669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BED82FF1-400D-C32E-1381-DA957D92257C}"/>
              </a:ext>
            </a:extLst>
          </p:cNvPr>
          <p:cNvSpPr/>
          <p:nvPr/>
        </p:nvSpPr>
        <p:spPr>
          <a:xfrm>
            <a:off x="10414586" y="266823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4ABB3BC5-B91C-D4EB-6B48-05B88BD37C40}"/>
              </a:ext>
            </a:extLst>
          </p:cNvPr>
          <p:cNvSpPr/>
          <p:nvPr/>
        </p:nvSpPr>
        <p:spPr>
          <a:xfrm>
            <a:off x="10414586" y="302386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B17E8BB-AE4C-D42A-AD2A-A88D230477F4}"/>
              </a:ext>
            </a:extLst>
          </p:cNvPr>
          <p:cNvSpPr/>
          <p:nvPr/>
        </p:nvSpPr>
        <p:spPr>
          <a:xfrm>
            <a:off x="10414586" y="339300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6F893628-0617-4B90-AA9D-B8A0EABA9E98}"/>
              </a:ext>
            </a:extLst>
          </p:cNvPr>
          <p:cNvSpPr/>
          <p:nvPr/>
        </p:nvSpPr>
        <p:spPr>
          <a:xfrm>
            <a:off x="10414586" y="3857518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C6BCAB4B-F033-2777-7CEC-88D40C70FB61}"/>
              </a:ext>
            </a:extLst>
          </p:cNvPr>
          <p:cNvSpPr/>
          <p:nvPr/>
        </p:nvSpPr>
        <p:spPr>
          <a:xfrm>
            <a:off x="10414586" y="4363332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9D7C1CC1-881C-417E-F993-F812005FFEE3}"/>
              </a:ext>
            </a:extLst>
          </p:cNvPr>
          <p:cNvSpPr/>
          <p:nvPr/>
        </p:nvSpPr>
        <p:spPr>
          <a:xfrm>
            <a:off x="10414586" y="487253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00976C0F-669E-7DEA-EB2B-42159F1B76FB}"/>
              </a:ext>
            </a:extLst>
          </p:cNvPr>
          <p:cNvSpPr/>
          <p:nvPr/>
        </p:nvSpPr>
        <p:spPr>
          <a:xfrm>
            <a:off x="10414586" y="542294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25767B91-FB9D-2EA4-F8A7-A1802F5DAD2A}"/>
              </a:ext>
            </a:extLst>
          </p:cNvPr>
          <p:cNvSpPr/>
          <p:nvPr/>
        </p:nvSpPr>
        <p:spPr>
          <a:xfrm>
            <a:off x="10414586" y="597335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03B35CD-D8B2-44BB-ECD1-844113AF551F}"/>
              </a:ext>
            </a:extLst>
          </p:cNvPr>
          <p:cNvCxnSpPr>
            <a:cxnSpLocks/>
          </p:cNvCxnSpPr>
          <p:nvPr/>
        </p:nvCxnSpPr>
        <p:spPr>
          <a:xfrm flipH="1">
            <a:off x="10432586" y="1062969"/>
            <a:ext cx="36000" cy="544611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8514506-1125-61E3-FAE1-955A192694D2}"/>
              </a:ext>
            </a:extLst>
          </p:cNvPr>
          <p:cNvCxnSpPr/>
          <p:nvPr/>
        </p:nvCxnSpPr>
        <p:spPr>
          <a:xfrm>
            <a:off x="7916713" y="3646449"/>
            <a:ext cx="2497873" cy="0"/>
          </a:xfrm>
          <a:prstGeom prst="straightConnector1">
            <a:avLst/>
          </a:prstGeom>
          <a:ln w="571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52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3449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685800"/>
            <a:r>
              <a:rPr lang="fr-FR" b="1" dirty="0">
                <a:latin typeface="Arial"/>
              </a:rPr>
              <a:t>Identifier le type de trajectoire (rectiligne, circulaire et curviligne).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3449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latin typeface="Arial"/>
              </a:rPr>
              <a:t>Séance 2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20379" y="342900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226667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Identifier l’état d’un corps (mouvement ou repos) par rapport à un corps de référence. </a:t>
            </a:r>
          </a:p>
        </p:txBody>
      </p:sp>
      <p:sp>
        <p:nvSpPr>
          <p:cNvPr id="28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226667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68524" y="463175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Déterminer le type de mouvement  d’un corps mobile.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3845" y="463175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16668150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D932C-229D-8647-AE2F-6E1D5BD61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880B42-98C5-1996-1355-0F3BB2820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B2CDB2-B8AC-BE9B-96D9-1B1791C319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6E47B8-A9B4-4BAA-9167-C5ABB9566CED}"/>
              </a:ext>
            </a:extLst>
          </p:cNvPr>
          <p:cNvSpPr/>
          <p:nvPr/>
        </p:nvSpPr>
        <p:spPr>
          <a:xfrm>
            <a:off x="375385" y="1114328"/>
            <a:ext cx="7716429" cy="42666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1818816-DBF2-F06E-8045-8FAEF6F23494}"/>
              </a:ext>
            </a:extLst>
          </p:cNvPr>
          <p:cNvSpPr txBox="1"/>
          <p:nvPr/>
        </p:nvSpPr>
        <p:spPr>
          <a:xfrm>
            <a:off x="375384" y="1079325"/>
            <a:ext cx="7716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2. </a:t>
            </a:r>
            <a:r>
              <a:rPr lang="fr-FR" sz="2400" b="1" dirty="0"/>
              <a:t>Identifier le type de la trajectoire de la balle.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535E06-A253-F2CE-F90D-3F268AE8884D}"/>
              </a:ext>
            </a:extLst>
          </p:cNvPr>
          <p:cNvSpPr txBox="1"/>
          <p:nvPr/>
        </p:nvSpPr>
        <p:spPr>
          <a:xfrm>
            <a:off x="738896" y="3857518"/>
            <a:ext cx="6097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• </a:t>
            </a:r>
            <a:r>
              <a:rPr lang="fr-FR" sz="2400" b="1" dirty="0"/>
              <a:t>La trajectoire de la balle est :  </a:t>
            </a:r>
            <a:r>
              <a:rPr lang="fr-FR" dirty="0"/>
              <a:t>. . . . . . . . . . . . . . . . . . </a:t>
            </a:r>
            <a:endParaRPr lang="fr-FR" sz="900" b="1" i="0" u="none" strike="noStrike" baseline="0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EB41732-B0E6-CACD-57DA-BCC82535F6DA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Étape </a:t>
            </a:r>
            <a:r>
              <a:rPr lang="ar-MA" dirty="0"/>
              <a:t>2</a:t>
            </a:r>
            <a:r>
              <a:rPr lang="fr-FR" dirty="0"/>
              <a:t> : J’identifie le type de la trajectoire : est-elle rectiligne , circulaire ou curviligne ?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6903F89-692D-645D-FB8D-1D06F2C116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66" t="-1" r="25069" b="-3888"/>
          <a:stretch>
            <a:fillRect/>
          </a:stretch>
        </p:blipFill>
        <p:spPr>
          <a:xfrm>
            <a:off x="9978705" y="1062969"/>
            <a:ext cx="943762" cy="5476738"/>
          </a:xfrm>
          <a:prstGeom prst="roundRect">
            <a:avLst>
              <a:gd name="adj" fmla="val 13600"/>
            </a:avLst>
          </a:prstGeom>
          <a:ln w="19050">
            <a:solidFill>
              <a:srgbClr val="00A9B9"/>
            </a:solidFill>
          </a:ln>
        </p:spPr>
      </p:pic>
      <p:sp>
        <p:nvSpPr>
          <p:cNvPr id="39" name="Graphique 14" descr="Badge point d’interrogation avec un remplissage uni">
            <a:extLst>
              <a:ext uri="{FF2B5EF4-FFF2-40B4-BE49-F238E27FC236}">
                <a16:creationId xmlns:a16="http://schemas.microsoft.com/office/drawing/2014/main" id="{468026F3-63C1-05F1-42CC-0204ED3932CD}"/>
              </a:ext>
            </a:extLst>
          </p:cNvPr>
          <p:cNvSpPr/>
          <p:nvPr/>
        </p:nvSpPr>
        <p:spPr>
          <a:xfrm>
            <a:off x="5611629" y="3810872"/>
            <a:ext cx="504000" cy="504000"/>
          </a:xfrm>
          <a:custGeom>
            <a:avLst/>
            <a:gdLst>
              <a:gd name="csX0" fmla="*/ 361769 w 723519"/>
              <a:gd name="csY0" fmla="*/ 0 h 723519"/>
              <a:gd name="csX1" fmla="*/ 0 w 723519"/>
              <a:gd name="csY1" fmla="*/ 361750 h 723519"/>
              <a:gd name="csX2" fmla="*/ 361750 w 723519"/>
              <a:gd name="csY2" fmla="*/ 723519 h 723519"/>
              <a:gd name="csX3" fmla="*/ 723519 w 723519"/>
              <a:gd name="csY3" fmla="*/ 361769 h 723519"/>
              <a:gd name="csX4" fmla="*/ 723519 w 723519"/>
              <a:gd name="csY4" fmla="*/ 361731 h 723519"/>
              <a:gd name="csX5" fmla="*/ 362074 w 723519"/>
              <a:gd name="csY5" fmla="*/ 0 h 723519"/>
              <a:gd name="csX6" fmla="*/ 361769 w 723519"/>
              <a:gd name="csY6" fmla="*/ 0 h 723519"/>
              <a:gd name="csX7" fmla="*/ 399202 w 723519"/>
              <a:gd name="csY7" fmla="*/ 556984 h 723519"/>
              <a:gd name="csX8" fmla="*/ 378247 w 723519"/>
              <a:gd name="csY8" fmla="*/ 577939 h 723519"/>
              <a:gd name="csX9" fmla="*/ 362922 w 723519"/>
              <a:gd name="csY9" fmla="*/ 581025 h 723519"/>
              <a:gd name="csX10" fmla="*/ 334870 w 723519"/>
              <a:gd name="csY10" fmla="*/ 569471 h 723519"/>
              <a:gd name="csX11" fmla="*/ 326403 w 723519"/>
              <a:gd name="csY11" fmla="*/ 556946 h 723519"/>
              <a:gd name="csX12" fmla="*/ 323307 w 723519"/>
              <a:gd name="csY12" fmla="*/ 541601 h 723519"/>
              <a:gd name="csX13" fmla="*/ 334870 w 723519"/>
              <a:gd name="csY13" fmla="*/ 513540 h 723519"/>
              <a:gd name="csX14" fmla="*/ 390718 w 723519"/>
              <a:gd name="csY14" fmla="*/ 513467 h 723519"/>
              <a:gd name="csX15" fmla="*/ 390792 w 723519"/>
              <a:gd name="csY15" fmla="*/ 513540 h 723519"/>
              <a:gd name="csX16" fmla="*/ 390792 w 723519"/>
              <a:gd name="csY16" fmla="*/ 513540 h 723519"/>
              <a:gd name="csX17" fmla="*/ 399259 w 723519"/>
              <a:gd name="csY17" fmla="*/ 526180 h 723519"/>
              <a:gd name="csX18" fmla="*/ 402355 w 723519"/>
              <a:gd name="csY18" fmla="*/ 541601 h 723519"/>
              <a:gd name="csX19" fmla="*/ 399202 w 723519"/>
              <a:gd name="csY19" fmla="*/ 556965 h 723519"/>
              <a:gd name="csX20" fmla="*/ 432835 w 723519"/>
              <a:gd name="csY20" fmla="*/ 389725 h 723519"/>
              <a:gd name="csX21" fmla="*/ 390344 w 723519"/>
              <a:gd name="csY21" fmla="*/ 463810 h 723519"/>
              <a:gd name="csX22" fmla="*/ 333194 w 723519"/>
              <a:gd name="csY22" fmla="*/ 463810 h 723519"/>
              <a:gd name="csX23" fmla="*/ 402403 w 723519"/>
              <a:gd name="csY23" fmla="*/ 341348 h 723519"/>
              <a:gd name="csX24" fmla="*/ 426584 w 723519"/>
              <a:gd name="csY24" fmla="*/ 235918 h 723519"/>
              <a:gd name="csX25" fmla="*/ 321154 w 723519"/>
              <a:gd name="csY25" fmla="*/ 211737 h 723519"/>
              <a:gd name="csX26" fmla="*/ 285293 w 723519"/>
              <a:gd name="csY26" fmla="*/ 276577 h 723519"/>
              <a:gd name="csX27" fmla="*/ 228143 w 723519"/>
              <a:gd name="csY27" fmla="*/ 276577 h 723519"/>
              <a:gd name="csX28" fmla="*/ 361728 w 723519"/>
              <a:gd name="csY28" fmla="*/ 142891 h 723519"/>
              <a:gd name="csX29" fmla="*/ 495414 w 723519"/>
              <a:gd name="csY29" fmla="*/ 276477 h 723519"/>
              <a:gd name="csX30" fmla="*/ 432835 w 723519"/>
              <a:gd name="csY30" fmla="*/ 389706 h 7235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723519" h="723519">
                <a:moveTo>
                  <a:pt x="361769" y="0"/>
                </a:moveTo>
                <a:cubicBezTo>
                  <a:pt x="161975" y="-5"/>
                  <a:pt x="5" y="161956"/>
                  <a:pt x="0" y="361750"/>
                </a:cubicBezTo>
                <a:cubicBezTo>
                  <a:pt x="-5" y="561545"/>
                  <a:pt x="161955" y="723513"/>
                  <a:pt x="361750" y="723519"/>
                </a:cubicBezTo>
                <a:cubicBezTo>
                  <a:pt x="561544" y="723524"/>
                  <a:pt x="723514" y="561564"/>
                  <a:pt x="723519" y="361769"/>
                </a:cubicBezTo>
                <a:cubicBezTo>
                  <a:pt x="723519" y="361757"/>
                  <a:pt x="723519" y="361743"/>
                  <a:pt x="723519" y="361731"/>
                </a:cubicBezTo>
                <a:cubicBezTo>
                  <a:pt x="723598" y="162032"/>
                  <a:pt x="561773" y="79"/>
                  <a:pt x="362074" y="0"/>
                </a:cubicBezTo>
                <a:cubicBezTo>
                  <a:pt x="361972" y="0"/>
                  <a:pt x="361871" y="0"/>
                  <a:pt x="361769" y="0"/>
                </a:cubicBezTo>
                <a:close/>
                <a:moveTo>
                  <a:pt x="399202" y="556984"/>
                </a:moveTo>
                <a:cubicBezTo>
                  <a:pt x="395173" y="566404"/>
                  <a:pt x="387668" y="573910"/>
                  <a:pt x="378247" y="577939"/>
                </a:cubicBezTo>
                <a:cubicBezTo>
                  <a:pt x="373402" y="580000"/>
                  <a:pt x="368187" y="581051"/>
                  <a:pt x="362922" y="581025"/>
                </a:cubicBezTo>
                <a:cubicBezTo>
                  <a:pt x="352409" y="581045"/>
                  <a:pt x="342319" y="576889"/>
                  <a:pt x="334870" y="569471"/>
                </a:cubicBezTo>
                <a:cubicBezTo>
                  <a:pt x="331278" y="565872"/>
                  <a:pt x="328404" y="561622"/>
                  <a:pt x="326403" y="556946"/>
                </a:cubicBezTo>
                <a:cubicBezTo>
                  <a:pt x="324331" y="552097"/>
                  <a:pt x="323278" y="546874"/>
                  <a:pt x="323307" y="541601"/>
                </a:cubicBezTo>
                <a:cubicBezTo>
                  <a:pt x="323281" y="531083"/>
                  <a:pt x="327442" y="520987"/>
                  <a:pt x="334870" y="513540"/>
                </a:cubicBezTo>
                <a:cubicBezTo>
                  <a:pt x="350272" y="498099"/>
                  <a:pt x="375276" y="498065"/>
                  <a:pt x="390718" y="513467"/>
                </a:cubicBezTo>
                <a:cubicBezTo>
                  <a:pt x="390743" y="513492"/>
                  <a:pt x="390767" y="513516"/>
                  <a:pt x="390792" y="513540"/>
                </a:cubicBezTo>
                <a:lnTo>
                  <a:pt x="390792" y="513540"/>
                </a:lnTo>
                <a:cubicBezTo>
                  <a:pt x="394405" y="517167"/>
                  <a:pt x="397280" y="521460"/>
                  <a:pt x="399259" y="526180"/>
                </a:cubicBezTo>
                <a:cubicBezTo>
                  <a:pt x="401323" y="531059"/>
                  <a:pt x="402376" y="536304"/>
                  <a:pt x="402355" y="541601"/>
                </a:cubicBezTo>
                <a:cubicBezTo>
                  <a:pt x="402367" y="546885"/>
                  <a:pt x="401294" y="552114"/>
                  <a:pt x="399202" y="556965"/>
                </a:cubicBezTo>
                <a:close/>
                <a:moveTo>
                  <a:pt x="432835" y="389725"/>
                </a:moveTo>
                <a:cubicBezTo>
                  <a:pt x="406817" y="405415"/>
                  <a:pt x="390748" y="433430"/>
                  <a:pt x="390344" y="463810"/>
                </a:cubicBezTo>
                <a:lnTo>
                  <a:pt x="333194" y="463810"/>
                </a:lnTo>
                <a:cubicBezTo>
                  <a:pt x="333534" y="413768"/>
                  <a:pt x="359708" y="367454"/>
                  <a:pt x="402403" y="341348"/>
                </a:cubicBezTo>
                <a:cubicBezTo>
                  <a:pt x="438194" y="318911"/>
                  <a:pt x="449020" y="271709"/>
                  <a:pt x="426584" y="235918"/>
                </a:cubicBezTo>
                <a:cubicBezTo>
                  <a:pt x="404148" y="200127"/>
                  <a:pt x="356946" y="189301"/>
                  <a:pt x="321154" y="211737"/>
                </a:cubicBezTo>
                <a:cubicBezTo>
                  <a:pt x="298831" y="225731"/>
                  <a:pt x="285280" y="250229"/>
                  <a:pt x="285293" y="276577"/>
                </a:cubicBezTo>
                <a:lnTo>
                  <a:pt x="228143" y="276577"/>
                </a:lnTo>
                <a:cubicBezTo>
                  <a:pt x="228115" y="202772"/>
                  <a:pt x="287923" y="142919"/>
                  <a:pt x="361728" y="142891"/>
                </a:cubicBezTo>
                <a:cubicBezTo>
                  <a:pt x="435533" y="142864"/>
                  <a:pt x="495387" y="202671"/>
                  <a:pt x="495414" y="276477"/>
                </a:cubicBezTo>
                <a:cubicBezTo>
                  <a:pt x="495431" y="322475"/>
                  <a:pt x="471791" y="365248"/>
                  <a:pt x="432835" y="389706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433F08F-62A6-883E-A95B-1D9869E06444}"/>
              </a:ext>
            </a:extLst>
          </p:cNvPr>
          <p:cNvSpPr txBox="1"/>
          <p:nvPr/>
        </p:nvSpPr>
        <p:spPr>
          <a:xfrm>
            <a:off x="4777624" y="3730097"/>
            <a:ext cx="205828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  <a:latin typeface="+mj-lt"/>
              </a:rPr>
              <a:t>rectiligne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2571E9C-D354-0335-B12F-5031C8142479}"/>
              </a:ext>
            </a:extLst>
          </p:cNvPr>
          <p:cNvSpPr/>
          <p:nvPr/>
        </p:nvSpPr>
        <p:spPr>
          <a:xfrm>
            <a:off x="10414586" y="1190635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FF76F9A6-5087-A8E6-8495-2AEE0DB9B874}"/>
              </a:ext>
            </a:extLst>
          </p:cNvPr>
          <p:cNvSpPr/>
          <p:nvPr/>
        </p:nvSpPr>
        <p:spPr>
          <a:xfrm>
            <a:off x="10414586" y="13101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01E3D9FC-DFB7-3092-1080-36CA66C26A80}"/>
              </a:ext>
            </a:extLst>
          </p:cNvPr>
          <p:cNvSpPr/>
          <p:nvPr/>
        </p:nvSpPr>
        <p:spPr>
          <a:xfrm>
            <a:off x="10414586" y="14350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CCF254A4-15A4-7D64-BC8A-C289830245E9}"/>
              </a:ext>
            </a:extLst>
          </p:cNvPr>
          <p:cNvSpPr/>
          <p:nvPr/>
        </p:nvSpPr>
        <p:spPr>
          <a:xfrm>
            <a:off x="10414586" y="159595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74719716-EEDD-0EB4-6443-8CC9C8933B13}"/>
              </a:ext>
            </a:extLst>
          </p:cNvPr>
          <p:cNvSpPr/>
          <p:nvPr/>
        </p:nvSpPr>
        <p:spPr>
          <a:xfrm>
            <a:off x="10414586" y="1845564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F0D55931-A237-E860-D933-9A13FBC2B0CE}"/>
              </a:ext>
            </a:extLst>
          </p:cNvPr>
          <p:cNvSpPr/>
          <p:nvPr/>
        </p:nvSpPr>
        <p:spPr>
          <a:xfrm>
            <a:off x="10414586" y="2059171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201CC9C4-04E7-6B4B-4CD0-6795EB66DB82}"/>
              </a:ext>
            </a:extLst>
          </p:cNvPr>
          <p:cNvSpPr/>
          <p:nvPr/>
        </p:nvSpPr>
        <p:spPr>
          <a:xfrm>
            <a:off x="10414586" y="2386669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EC2E4DFB-2652-6B77-99B1-AA7E4105AE6B}"/>
              </a:ext>
            </a:extLst>
          </p:cNvPr>
          <p:cNvSpPr/>
          <p:nvPr/>
        </p:nvSpPr>
        <p:spPr>
          <a:xfrm>
            <a:off x="10414586" y="266823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7846EFFA-5F6A-77BC-F3A0-1BEAAEDC9A2A}"/>
              </a:ext>
            </a:extLst>
          </p:cNvPr>
          <p:cNvSpPr/>
          <p:nvPr/>
        </p:nvSpPr>
        <p:spPr>
          <a:xfrm>
            <a:off x="10414586" y="3023867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884D7B15-8DF6-75CF-89BC-1BD9CDB1226D}"/>
              </a:ext>
            </a:extLst>
          </p:cNvPr>
          <p:cNvSpPr/>
          <p:nvPr/>
        </p:nvSpPr>
        <p:spPr>
          <a:xfrm>
            <a:off x="10414586" y="339300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FFA45778-45EF-1C31-BDC6-4AB9F57459E1}"/>
              </a:ext>
            </a:extLst>
          </p:cNvPr>
          <p:cNvSpPr/>
          <p:nvPr/>
        </p:nvSpPr>
        <p:spPr>
          <a:xfrm>
            <a:off x="10414586" y="3857518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90138C68-9EB0-A618-DC7F-59652F7665C5}"/>
              </a:ext>
            </a:extLst>
          </p:cNvPr>
          <p:cNvSpPr/>
          <p:nvPr/>
        </p:nvSpPr>
        <p:spPr>
          <a:xfrm>
            <a:off x="10414586" y="4363332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7934378-A188-2D0E-C8DD-E6A142AECD4B}"/>
              </a:ext>
            </a:extLst>
          </p:cNvPr>
          <p:cNvSpPr/>
          <p:nvPr/>
        </p:nvSpPr>
        <p:spPr>
          <a:xfrm>
            <a:off x="10414586" y="4872536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3D7CA0D8-54A2-9DE4-B4F1-9640DFD385AF}"/>
              </a:ext>
            </a:extLst>
          </p:cNvPr>
          <p:cNvSpPr/>
          <p:nvPr/>
        </p:nvSpPr>
        <p:spPr>
          <a:xfrm>
            <a:off x="10414586" y="5422943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9F715AB5-5526-87C1-09B9-8CDCA1109ABB}"/>
              </a:ext>
            </a:extLst>
          </p:cNvPr>
          <p:cNvSpPr/>
          <p:nvPr/>
        </p:nvSpPr>
        <p:spPr>
          <a:xfrm>
            <a:off x="10414586" y="5973350"/>
            <a:ext cx="72000" cy="72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72E6FD0-A083-F8E6-1D33-9DD117B80F56}"/>
              </a:ext>
            </a:extLst>
          </p:cNvPr>
          <p:cNvCxnSpPr>
            <a:cxnSpLocks/>
          </p:cNvCxnSpPr>
          <p:nvPr/>
        </p:nvCxnSpPr>
        <p:spPr>
          <a:xfrm flipH="1">
            <a:off x="10432586" y="1062969"/>
            <a:ext cx="36000" cy="544611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AA7C010-FFEF-A319-821E-499EC59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46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87D2B-FF9D-B134-5D9E-66EA73745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circule dans la classe pour repérer les élèves en difficulté .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8EC4DA4-2085-95FF-B576-8650CAB0D86F}"/>
              </a:ext>
            </a:extLst>
          </p:cNvPr>
          <p:cNvSpPr/>
          <p:nvPr/>
        </p:nvSpPr>
        <p:spPr>
          <a:xfrm>
            <a:off x="478971" y="1051309"/>
            <a:ext cx="11430000" cy="5387838"/>
          </a:xfrm>
          <a:prstGeom prst="roundRect">
            <a:avLst>
              <a:gd name="adj" fmla="val 3367"/>
            </a:avLst>
          </a:prstGeom>
          <a:solidFill>
            <a:srgbClr val="E2CEE4">
              <a:alpha val="29804"/>
            </a:srgbClr>
          </a:solidFill>
          <a:ln w="28575">
            <a:solidFill>
              <a:srgbClr val="A368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A440C-AACC-5F17-C850-F373C13C3C2D}"/>
              </a:ext>
            </a:extLst>
          </p:cNvPr>
          <p:cNvSpPr txBox="1"/>
          <p:nvPr/>
        </p:nvSpPr>
        <p:spPr>
          <a:xfrm>
            <a:off x="611136" y="1577582"/>
            <a:ext cx="54483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/>
              <a:t>L’image ci-contre, montre les positions d’un satellite artificiel qui tourne autour de la Terre. </a:t>
            </a:r>
            <a:endParaRPr lang="fr-FR" sz="40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0E58CF-AA08-DD87-DF55-A0A879F8123E}"/>
              </a:ext>
            </a:extLst>
          </p:cNvPr>
          <p:cNvSpPr txBox="1"/>
          <p:nvPr/>
        </p:nvSpPr>
        <p:spPr>
          <a:xfrm>
            <a:off x="3073972" y="5848550"/>
            <a:ext cx="5971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Déterminer le type de trajectoire du satellite. </a:t>
            </a:r>
            <a:endParaRPr lang="fr-FR" sz="3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67F60E0-9357-18D9-3000-6CF0926C3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071" y="1577582"/>
            <a:ext cx="5069958" cy="3631321"/>
          </a:xfrm>
          <a:prstGeom prst="roundRect">
            <a:avLst>
              <a:gd name="adj" fmla="val 8275"/>
            </a:avLst>
          </a:prstGeom>
          <a:ln w="28575">
            <a:solidFill>
              <a:srgbClr val="B278B6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25A8F6-D73A-DC71-A454-EE6192FA84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10" t="13119" r="10310"/>
          <a:stretch>
            <a:fillRect/>
          </a:stretch>
        </p:blipFill>
        <p:spPr>
          <a:xfrm>
            <a:off x="283029" y="967358"/>
            <a:ext cx="458377" cy="380726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2C3CD-4654-D009-8864-3486EFD14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E91461-54C4-53A3-AC76-066E09461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071" y="1577582"/>
            <a:ext cx="5069958" cy="3631321"/>
          </a:xfrm>
          <a:prstGeom prst="roundRect">
            <a:avLst>
              <a:gd name="adj" fmla="val 8275"/>
            </a:avLst>
          </a:prstGeom>
          <a:ln w="28575">
            <a:solidFill>
              <a:srgbClr val="B278B6"/>
            </a:solidFill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DFF9D1C-7B8A-42BC-C677-5162A52F3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E3CB2E-5AB7-5798-36AC-4017A9280B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268F7B-7BF6-18A7-C4A4-BC88174DCFCD}"/>
              </a:ext>
            </a:extLst>
          </p:cNvPr>
          <p:cNvSpPr/>
          <p:nvPr/>
        </p:nvSpPr>
        <p:spPr>
          <a:xfrm>
            <a:off x="235292" y="1383733"/>
            <a:ext cx="6380764" cy="426662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B334CD-07C9-BCA5-EFD2-9F1803A11471}"/>
              </a:ext>
            </a:extLst>
          </p:cNvPr>
          <p:cNvSpPr txBox="1"/>
          <p:nvPr/>
        </p:nvSpPr>
        <p:spPr>
          <a:xfrm>
            <a:off x="235291" y="1348729"/>
            <a:ext cx="6807775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1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sz="2000" b="1" dirty="0">
                <a:solidFill>
                  <a:srgbClr val="211D1E"/>
                </a:solidFill>
                <a:latin typeface="Calibri" panose="020F0502020204030204" pitchFamily="34" charset="0"/>
              </a:rPr>
              <a:t>Tracer la ligne qui relie les positions du centre du satellite. </a:t>
            </a:r>
            <a:endParaRPr lang="fr-FR" sz="20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125C82C-9D4F-F8B0-F16A-D5A081D0C096}"/>
              </a:ext>
            </a:extLst>
          </p:cNvPr>
          <p:cNvSpPr txBox="1"/>
          <p:nvPr/>
        </p:nvSpPr>
        <p:spPr>
          <a:xfrm>
            <a:off x="235291" y="2273760"/>
            <a:ext cx="63807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/>
              <a:t>Les positions forment une </a:t>
            </a:r>
            <a:r>
              <a:rPr lang="fr-FR" dirty="0"/>
              <a:t>: . . . . . . . . . . . . . . . . . . 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C3F6BA5-0B11-F77C-3D3E-BA0927BCA7C5}"/>
              </a:ext>
            </a:extLst>
          </p:cNvPr>
          <p:cNvSpPr txBox="1"/>
          <p:nvPr/>
        </p:nvSpPr>
        <p:spPr>
          <a:xfrm>
            <a:off x="3952502" y="2259801"/>
            <a:ext cx="22665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278B6"/>
                </a:solidFill>
                <a:latin typeface="+mj-lt"/>
              </a:rPr>
              <a:t>Ligne circulaire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C0C0E45-D03C-D124-04AC-DDDE358A6629}"/>
              </a:ext>
            </a:extLst>
          </p:cNvPr>
          <p:cNvSpPr txBox="1"/>
          <p:nvPr/>
        </p:nvSpPr>
        <p:spPr>
          <a:xfrm>
            <a:off x="8111372" y="5894339"/>
            <a:ext cx="3204375" cy="539413"/>
          </a:xfrm>
          <a:prstGeom prst="roundRect">
            <a:avLst>
              <a:gd name="adj" fmla="val 44963"/>
            </a:avLst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+mj-lt"/>
              </a:rPr>
              <a:t>Positions du satellite 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B0B14A72-FE45-6A9A-D4B6-1877A2962418}"/>
              </a:ext>
            </a:extLst>
          </p:cNvPr>
          <p:cNvCxnSpPr>
            <a:cxnSpLocks/>
            <a:endCxn id="16" idx="4"/>
          </p:cNvCxnSpPr>
          <p:nvPr/>
        </p:nvCxnSpPr>
        <p:spPr>
          <a:xfrm flipV="1">
            <a:off x="10022958" y="3602927"/>
            <a:ext cx="1108226" cy="2291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ECB6BAEE-DFB0-2352-1517-8D4FE3DAC844}"/>
              </a:ext>
            </a:extLst>
          </p:cNvPr>
          <p:cNvCxnSpPr>
            <a:cxnSpLocks/>
          </p:cNvCxnSpPr>
          <p:nvPr/>
        </p:nvCxnSpPr>
        <p:spPr>
          <a:xfrm flipH="1" flipV="1">
            <a:off x="8221650" y="4130437"/>
            <a:ext cx="1065481" cy="1735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380654B-A5E9-5093-57F9-D790E1D4D3BA}"/>
              </a:ext>
            </a:extLst>
          </p:cNvPr>
          <p:cNvSpPr/>
          <p:nvPr/>
        </p:nvSpPr>
        <p:spPr>
          <a:xfrm>
            <a:off x="268753" y="3776193"/>
            <a:ext cx="6204529" cy="461665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8A359FC9-F7F4-6424-C171-129D73E827B1}"/>
              </a:ext>
            </a:extLst>
          </p:cNvPr>
          <p:cNvSpPr txBox="1"/>
          <p:nvPr/>
        </p:nvSpPr>
        <p:spPr>
          <a:xfrm>
            <a:off x="268753" y="3741190"/>
            <a:ext cx="5743223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2</a:t>
            </a:r>
            <a:r>
              <a:rPr lang="fr-FR" sz="2000" b="0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. </a:t>
            </a:r>
            <a:r>
              <a:rPr lang="fr-FR" sz="2000" b="1" dirty="0"/>
              <a:t>Identifier le type de la trajectoire </a:t>
            </a:r>
            <a:r>
              <a:rPr lang="fr-FR" sz="2000" b="1" dirty="0">
                <a:solidFill>
                  <a:srgbClr val="211D1E"/>
                </a:solidFill>
                <a:latin typeface="Calibri" panose="020F0502020204030204" pitchFamily="34" charset="0"/>
              </a:rPr>
              <a:t>du satellite</a:t>
            </a:r>
            <a:r>
              <a:rPr lang="fr-FR" sz="2000" b="1" dirty="0"/>
              <a:t>. </a:t>
            </a:r>
            <a:endParaRPr lang="fr-FR" sz="2000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A2A6DBB6-34B6-116E-0822-76E9FF9F76FE}"/>
              </a:ext>
            </a:extLst>
          </p:cNvPr>
          <p:cNvSpPr txBox="1"/>
          <p:nvPr/>
        </p:nvSpPr>
        <p:spPr>
          <a:xfrm>
            <a:off x="141001" y="4497800"/>
            <a:ext cx="60970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A368AA"/>
                </a:solidFill>
                <a:latin typeface="Calibri" panose="020F0502020204030204" pitchFamily="34" charset="0"/>
              </a:rPr>
              <a:t>•</a:t>
            </a:r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/>
              <a:t>La trajectoire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du satellite </a:t>
            </a:r>
            <a:r>
              <a:rPr lang="fr-FR" sz="2400" b="1" dirty="0"/>
              <a:t>est : </a:t>
            </a:r>
            <a:r>
              <a:rPr lang="fr-FR" dirty="0"/>
              <a:t> . . . . . . . . . . . . . . . . . . </a:t>
            </a:r>
            <a:endParaRPr lang="fr-FR" sz="900" b="1" i="0" u="none" strike="noStrike" baseline="0" dirty="0">
              <a:solidFill>
                <a:srgbClr val="221E1F"/>
              </a:solidFill>
              <a:latin typeface="Arial MT Light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291C8014-1E05-3344-7117-6D1D8047D01F}"/>
              </a:ext>
            </a:extLst>
          </p:cNvPr>
          <p:cNvSpPr txBox="1"/>
          <p:nvPr/>
        </p:nvSpPr>
        <p:spPr>
          <a:xfrm>
            <a:off x="4208443" y="4462831"/>
            <a:ext cx="222809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B278B6"/>
                </a:solidFill>
                <a:latin typeface="+mj-lt"/>
              </a:rPr>
              <a:t>circulaire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257E67E2-AF33-B999-5304-0BA5E4F07441}"/>
              </a:ext>
            </a:extLst>
          </p:cNvPr>
          <p:cNvSpPr/>
          <p:nvPr/>
        </p:nvSpPr>
        <p:spPr>
          <a:xfrm rot="8575334">
            <a:off x="7338593" y="242424"/>
            <a:ext cx="3959354" cy="4293617"/>
          </a:xfrm>
          <a:prstGeom prst="arc">
            <a:avLst>
              <a:gd name="adj1" fmla="val 12518770"/>
              <a:gd name="adj2" fmla="val 2661143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72575FE-4E24-61E2-E681-7CDC26EE55F8}"/>
              </a:ext>
            </a:extLst>
          </p:cNvPr>
          <p:cNvSpPr/>
          <p:nvPr/>
        </p:nvSpPr>
        <p:spPr>
          <a:xfrm>
            <a:off x="7292386" y="2666591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AD322D6-7C79-E90D-9499-2C131630D1B1}"/>
              </a:ext>
            </a:extLst>
          </p:cNvPr>
          <p:cNvSpPr/>
          <p:nvPr/>
        </p:nvSpPr>
        <p:spPr>
          <a:xfrm>
            <a:off x="8089696" y="398643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EB175EB-A7D7-65DC-9D25-16E549237E4F}"/>
              </a:ext>
            </a:extLst>
          </p:cNvPr>
          <p:cNvSpPr/>
          <p:nvPr/>
        </p:nvSpPr>
        <p:spPr>
          <a:xfrm>
            <a:off x="9515530" y="4431059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EAB0D0D-BD7E-708B-3129-1AAA81AE172A}"/>
              </a:ext>
            </a:extLst>
          </p:cNvPr>
          <p:cNvSpPr/>
          <p:nvPr/>
        </p:nvSpPr>
        <p:spPr>
          <a:xfrm>
            <a:off x="11059184" y="3458927"/>
            <a:ext cx="144000" cy="144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05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2" grpId="0" animBg="1"/>
      <p:bldP spid="55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7453" y="212942"/>
            <a:ext cx="10277091" cy="716715"/>
          </a:xfrm>
        </p:spPr>
        <p:txBody>
          <a:bodyPr/>
          <a:lstStyle/>
          <a:p>
            <a:r>
              <a:rPr lang="fr-FR" noProof="0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611966" y="2467742"/>
            <a:ext cx="11125336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7" y="2151416"/>
            <a:ext cx="805544" cy="805544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74BCBD4C-AC30-DC20-0962-6F9F5C4CD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2BAC6B-E0D5-D742-1718-A4F86EA027AF}"/>
              </a:ext>
            </a:extLst>
          </p:cNvPr>
          <p:cNvSpPr txBox="1"/>
          <p:nvPr/>
        </p:nvSpPr>
        <p:spPr>
          <a:xfrm>
            <a:off x="1060280" y="2639681"/>
            <a:ext cx="9998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 le </a:t>
            </a:r>
            <a:r>
              <a:rPr lang="fr-FR" sz="2400" b="1" dirty="0">
                <a:solidFill>
                  <a:srgbClr val="FF0000"/>
                </a:solidFill>
              </a:rPr>
              <a:t>type de trajectoire </a:t>
            </a:r>
            <a:r>
              <a:rPr lang="fr-FR" sz="2400" b="1" dirty="0"/>
              <a:t>(rectiligne, circulaire et curviligne). 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791BA-A68B-6C50-54DB-0952E2CE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Voilà ce qu’il faut bien retenir.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4758D-85A5-D931-3E3D-6573551D3D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connaissances clé de la séance 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01FC4F4-2389-5041-770F-964F6DE46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8800" y="452067"/>
            <a:ext cx="540000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F3ABA58-F27D-1ACF-5BD3-C68F94C70426}"/>
              </a:ext>
            </a:extLst>
          </p:cNvPr>
          <p:cNvSpPr txBox="1"/>
          <p:nvPr/>
        </p:nvSpPr>
        <p:spPr>
          <a:xfrm>
            <a:off x="2285652" y="1272048"/>
            <a:ext cx="7620696" cy="888506"/>
          </a:xfrm>
          <a:custGeom>
            <a:avLst/>
            <a:gdLst>
              <a:gd name="csX0" fmla="*/ 2873294 w 7620696"/>
              <a:gd name="csY0" fmla="*/ 0 h 1185572"/>
              <a:gd name="csX1" fmla="*/ 4747402 w 7620696"/>
              <a:gd name="csY1" fmla="*/ 0 h 1185572"/>
              <a:gd name="csX2" fmla="*/ 4980348 w 7620696"/>
              <a:gd name="csY2" fmla="*/ 232946 h 1185572"/>
              <a:gd name="csX3" fmla="*/ 4980348 w 7620696"/>
              <a:gd name="csY3" fmla="*/ 287272 h 1185572"/>
              <a:gd name="csX4" fmla="*/ 7470976 w 7620696"/>
              <a:gd name="csY4" fmla="*/ 287272 h 1185572"/>
              <a:gd name="csX5" fmla="*/ 7620696 w 7620696"/>
              <a:gd name="csY5" fmla="*/ 436992 h 1185572"/>
              <a:gd name="csX6" fmla="*/ 7620696 w 7620696"/>
              <a:gd name="csY6" fmla="*/ 1035852 h 1185572"/>
              <a:gd name="csX7" fmla="*/ 7470976 w 7620696"/>
              <a:gd name="csY7" fmla="*/ 1185572 h 1185572"/>
              <a:gd name="csX8" fmla="*/ 149720 w 7620696"/>
              <a:gd name="csY8" fmla="*/ 1185572 h 1185572"/>
              <a:gd name="csX9" fmla="*/ 0 w 7620696"/>
              <a:gd name="csY9" fmla="*/ 1035852 h 1185572"/>
              <a:gd name="csX10" fmla="*/ 0 w 7620696"/>
              <a:gd name="csY10" fmla="*/ 436992 h 1185572"/>
              <a:gd name="csX11" fmla="*/ 149720 w 7620696"/>
              <a:gd name="csY11" fmla="*/ 287272 h 1185572"/>
              <a:gd name="csX12" fmla="*/ 2640348 w 7620696"/>
              <a:gd name="csY12" fmla="*/ 287272 h 1185572"/>
              <a:gd name="csX13" fmla="*/ 2640348 w 7620696"/>
              <a:gd name="csY13" fmla="*/ 232946 h 1185572"/>
              <a:gd name="csX14" fmla="*/ 2873294 w 7620696"/>
              <a:gd name="csY14" fmla="*/ 0 h 1185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7620696" h="1185572">
                <a:moveTo>
                  <a:pt x="2873294" y="0"/>
                </a:moveTo>
                <a:lnTo>
                  <a:pt x="4747402" y="0"/>
                </a:lnTo>
                <a:cubicBezTo>
                  <a:pt x="4876055" y="0"/>
                  <a:pt x="4980348" y="104293"/>
                  <a:pt x="4980348" y="232946"/>
                </a:cubicBezTo>
                <a:lnTo>
                  <a:pt x="4980348" y="287272"/>
                </a:lnTo>
                <a:lnTo>
                  <a:pt x="7470976" y="287272"/>
                </a:lnTo>
                <a:cubicBezTo>
                  <a:pt x="7553664" y="287272"/>
                  <a:pt x="7620696" y="354304"/>
                  <a:pt x="7620696" y="436992"/>
                </a:cubicBezTo>
                <a:lnTo>
                  <a:pt x="7620696" y="1035852"/>
                </a:lnTo>
                <a:cubicBezTo>
                  <a:pt x="7620696" y="1118540"/>
                  <a:pt x="7553664" y="1185572"/>
                  <a:pt x="7470976" y="1185572"/>
                </a:cubicBezTo>
                <a:lnTo>
                  <a:pt x="149720" y="1185572"/>
                </a:lnTo>
                <a:cubicBezTo>
                  <a:pt x="67032" y="1185572"/>
                  <a:pt x="0" y="1118540"/>
                  <a:pt x="0" y="1035852"/>
                </a:cubicBezTo>
                <a:lnTo>
                  <a:pt x="0" y="436992"/>
                </a:lnTo>
                <a:cubicBezTo>
                  <a:pt x="0" y="354304"/>
                  <a:pt x="67032" y="287272"/>
                  <a:pt x="149720" y="287272"/>
                </a:cubicBezTo>
                <a:lnTo>
                  <a:pt x="2640348" y="287272"/>
                </a:lnTo>
                <a:lnTo>
                  <a:pt x="2640348" y="232946"/>
                </a:lnTo>
                <a:cubicBezTo>
                  <a:pt x="2640348" y="104293"/>
                  <a:pt x="2744641" y="0"/>
                  <a:pt x="287329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0496F631-2526-D2DE-3BCD-E7FACB46389F}"/>
              </a:ext>
            </a:extLst>
          </p:cNvPr>
          <p:cNvSpPr txBox="1"/>
          <p:nvPr/>
        </p:nvSpPr>
        <p:spPr>
          <a:xfrm>
            <a:off x="2346110" y="1711215"/>
            <a:ext cx="7499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Ligne qui relie les positions successives occupées par un objet en mouvement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5844F508-08DD-AD72-36D9-D362F6FBB994}"/>
              </a:ext>
            </a:extLst>
          </p:cNvPr>
          <p:cNvSpPr txBox="1"/>
          <p:nvPr/>
        </p:nvSpPr>
        <p:spPr>
          <a:xfrm>
            <a:off x="5077393" y="2507407"/>
            <a:ext cx="1964191" cy="540000"/>
          </a:xfrm>
          <a:prstGeom prst="roundRect">
            <a:avLst>
              <a:gd name="adj" fmla="val 50000"/>
            </a:avLst>
          </a:prstGeom>
          <a:solidFill>
            <a:srgbClr val="FDF4E7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/>
              <a:t>Forme de ligne 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7B6D3A3A-EEAC-148E-5957-73418DAEA30F}"/>
              </a:ext>
            </a:extLst>
          </p:cNvPr>
          <p:cNvSpPr/>
          <p:nvPr/>
        </p:nvSpPr>
        <p:spPr>
          <a:xfrm>
            <a:off x="445326" y="3903406"/>
            <a:ext cx="3194798" cy="540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Droite </a:t>
            </a:r>
            <a:r>
              <a:rPr lang="fr-FR" sz="2400" dirty="0"/>
              <a:t> </a:t>
            </a: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E5A232AA-95DF-0523-79CA-AFE5C05EB40F}"/>
              </a:ext>
            </a:extLst>
          </p:cNvPr>
          <p:cNvSpPr/>
          <p:nvPr/>
        </p:nvSpPr>
        <p:spPr>
          <a:xfrm>
            <a:off x="446451" y="5656057"/>
            <a:ext cx="3192549" cy="540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rectiligne  </a:t>
            </a:r>
            <a:endParaRPr lang="fr-FR" sz="2400" dirty="0"/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18ADE476-0F37-49B5-3BC6-47F9D31582AA}"/>
              </a:ext>
            </a:extLst>
          </p:cNvPr>
          <p:cNvCxnSpPr>
            <a:cxnSpLocks/>
          </p:cNvCxnSpPr>
          <p:nvPr/>
        </p:nvCxnSpPr>
        <p:spPr>
          <a:xfrm>
            <a:off x="2042725" y="4658687"/>
            <a:ext cx="0" cy="648000"/>
          </a:xfrm>
          <a:prstGeom prst="straightConnector1">
            <a:avLst/>
          </a:prstGeom>
          <a:ln w="177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 : coins arrondis 73">
            <a:extLst>
              <a:ext uri="{FF2B5EF4-FFF2-40B4-BE49-F238E27FC236}">
                <a16:creationId xmlns:a16="http://schemas.microsoft.com/office/drawing/2014/main" id="{211B8D5E-68FD-C05B-A869-BF3E478BAC1F}"/>
              </a:ext>
            </a:extLst>
          </p:cNvPr>
          <p:cNvSpPr/>
          <p:nvPr/>
        </p:nvSpPr>
        <p:spPr>
          <a:xfrm>
            <a:off x="8686183" y="3903406"/>
            <a:ext cx="3262617" cy="540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Courbe </a:t>
            </a:r>
            <a:r>
              <a:rPr lang="fr-FR" b="1" dirty="0"/>
              <a:t>(ni droite , ni cercle)</a:t>
            </a:r>
            <a:endParaRPr lang="fr-FR" sz="2400" dirty="0"/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5B633A84-1369-3ED2-50BD-BA4EA02AE42C}"/>
              </a:ext>
            </a:extLst>
          </p:cNvPr>
          <p:cNvSpPr/>
          <p:nvPr/>
        </p:nvSpPr>
        <p:spPr>
          <a:xfrm>
            <a:off x="8686182" y="5656057"/>
            <a:ext cx="3262618" cy="540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curviligne </a:t>
            </a:r>
            <a:endParaRPr lang="fr-FR" sz="2400" dirty="0"/>
          </a:p>
        </p:txBody>
      </p: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3C70EA36-D9DC-4BD7-1FFB-C30B2F5E54B9}"/>
              </a:ext>
            </a:extLst>
          </p:cNvPr>
          <p:cNvCxnSpPr>
            <a:cxnSpLocks/>
          </p:cNvCxnSpPr>
          <p:nvPr/>
        </p:nvCxnSpPr>
        <p:spPr>
          <a:xfrm>
            <a:off x="10317491" y="4658687"/>
            <a:ext cx="0" cy="648000"/>
          </a:xfrm>
          <a:prstGeom prst="straightConnector1">
            <a:avLst/>
          </a:prstGeom>
          <a:ln w="177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234FD718-1F35-8542-8371-D9D71498CACC}"/>
              </a:ext>
            </a:extLst>
          </p:cNvPr>
          <p:cNvSpPr txBox="1"/>
          <p:nvPr/>
        </p:nvSpPr>
        <p:spPr>
          <a:xfrm>
            <a:off x="5079152" y="1251507"/>
            <a:ext cx="20173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Trajectoire 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6DB738-BB79-A507-5193-CE795817435B}"/>
              </a:ext>
            </a:extLst>
          </p:cNvPr>
          <p:cNvSpPr/>
          <p:nvPr/>
        </p:nvSpPr>
        <p:spPr>
          <a:xfrm>
            <a:off x="4541194" y="3903406"/>
            <a:ext cx="3035302" cy="5400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Cercle</a:t>
            </a:r>
            <a:endParaRPr lang="fr-FR" sz="24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5348971-7879-81B4-242A-3CD7B85F5444}"/>
              </a:ext>
            </a:extLst>
          </p:cNvPr>
          <p:cNvSpPr/>
          <p:nvPr/>
        </p:nvSpPr>
        <p:spPr>
          <a:xfrm>
            <a:off x="4541194" y="5644175"/>
            <a:ext cx="3035302" cy="56376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Trajectoire circulaire  </a:t>
            </a:r>
            <a:endParaRPr lang="fr-FR" sz="2400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7EC57C4-AE78-C63D-4642-F10F3F0E20D1}"/>
              </a:ext>
            </a:extLst>
          </p:cNvPr>
          <p:cNvCxnSpPr>
            <a:cxnSpLocks/>
          </p:cNvCxnSpPr>
          <p:nvPr/>
        </p:nvCxnSpPr>
        <p:spPr>
          <a:xfrm>
            <a:off x="6058845" y="4658687"/>
            <a:ext cx="0" cy="648000"/>
          </a:xfrm>
          <a:prstGeom prst="straightConnector1">
            <a:avLst/>
          </a:prstGeom>
          <a:ln w="177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D054E7D7-BD33-C482-2E85-8AF3D11AD3FC}"/>
              </a:ext>
            </a:extLst>
          </p:cNvPr>
          <p:cNvGrpSpPr/>
          <p:nvPr/>
        </p:nvGrpSpPr>
        <p:grpSpPr>
          <a:xfrm>
            <a:off x="2043850" y="2761881"/>
            <a:ext cx="3035302" cy="1060504"/>
            <a:chOff x="2285652" y="2761881"/>
            <a:chExt cx="2793500" cy="1060504"/>
          </a:xfrm>
        </p:grpSpPr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86496131-9B0B-0E02-685E-0965CC7F09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5652" y="2777292"/>
              <a:ext cx="2793500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941A5A65-90A0-5310-AFC6-DDF1B8E91D46}"/>
                </a:ext>
              </a:extLst>
            </p:cNvPr>
            <p:cNvCxnSpPr/>
            <p:nvPr/>
          </p:nvCxnSpPr>
          <p:spPr>
            <a:xfrm>
              <a:off x="2285652" y="2761881"/>
              <a:ext cx="0" cy="1060504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D9287626-B3B6-EEA4-6A22-791009EA955E}"/>
              </a:ext>
            </a:extLst>
          </p:cNvPr>
          <p:cNvCxnSpPr>
            <a:cxnSpLocks/>
          </p:cNvCxnSpPr>
          <p:nvPr/>
        </p:nvCxnSpPr>
        <p:spPr>
          <a:xfrm>
            <a:off x="6058845" y="3058607"/>
            <a:ext cx="0" cy="65614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8B35E52-2BFE-3088-F383-DF011F83A2AA}"/>
              </a:ext>
            </a:extLst>
          </p:cNvPr>
          <p:cNvGrpSpPr/>
          <p:nvPr/>
        </p:nvGrpSpPr>
        <p:grpSpPr>
          <a:xfrm>
            <a:off x="7069725" y="2761881"/>
            <a:ext cx="3237922" cy="1060504"/>
            <a:chOff x="7069725" y="2761881"/>
            <a:chExt cx="2793500" cy="1060504"/>
          </a:xfrm>
        </p:grpSpPr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4D1B645E-8885-FDE8-B7A9-68739AB879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69725" y="2777292"/>
              <a:ext cx="2793500" cy="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37EDA862-E7BD-1879-A72B-B9AD51FFF2FB}"/>
                </a:ext>
              </a:extLst>
            </p:cNvPr>
            <p:cNvCxnSpPr>
              <a:cxnSpLocks/>
            </p:cNvCxnSpPr>
            <p:nvPr/>
          </p:nvCxnSpPr>
          <p:spPr>
            <a:xfrm>
              <a:off x="9842081" y="2761881"/>
              <a:ext cx="0" cy="1060504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7" grpId="0"/>
      <p:bldP spid="63" grpId="0" animBg="1"/>
      <p:bldP spid="67" grpId="0" animBg="1"/>
      <p:bldP spid="68" grpId="0" animBg="1"/>
      <p:bldP spid="74" grpId="0" animBg="1"/>
      <p:bldP spid="75" grpId="0" animBg="1"/>
      <p:bldP spid="11" grpId="0"/>
      <p:bldP spid="4" grpId="0" animBg="1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EBA276-0D42-2C21-1548-44005DE0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308618" y="1122128"/>
            <a:ext cx="11574764" cy="4918839"/>
            <a:chOff x="269303" y="1602971"/>
            <a:chExt cx="11574764" cy="4918839"/>
          </a:xfrm>
        </p:grpSpPr>
        <p:sp>
          <p:nvSpPr>
            <p:cNvPr id="28" name="Rectangle 27"/>
            <p:cNvSpPr/>
            <p:nvPr/>
          </p:nvSpPr>
          <p:spPr>
            <a:xfrm>
              <a:off x="269303" y="199045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705405" y="2922669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sz="2000" b="1" dirty="0"/>
                <a:t>Identifier le </a:t>
              </a:r>
              <a:r>
                <a:rPr lang="fr-FR" sz="2000" b="1" dirty="0">
                  <a:solidFill>
                    <a:srgbClr val="FF0000"/>
                  </a:solidFill>
                </a:rPr>
                <a:t>type de trajectoire </a:t>
              </a:r>
              <a:r>
                <a:rPr lang="fr-FR" sz="2000" b="1" dirty="0"/>
                <a:t>(rectiligne, circulaire et curviligne</a:t>
              </a:r>
              <a:r>
                <a:rPr lang="fr-FR" b="1" dirty="0"/>
                <a:t>). </a:t>
              </a:r>
              <a:endParaRPr lang="fr-FR" sz="2400" b="1" dirty="0"/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316848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680393" y="2310219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596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67962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285750" indent="-285750" algn="just" defTabSz="91440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2000" b="1" dirty="0">
                  <a:latin typeface="+mj-lt"/>
                </a:rPr>
                <a:t>Les positions forment une </a:t>
              </a:r>
              <a:r>
                <a:rPr lang="fr-FR" sz="2000" dirty="0"/>
                <a:t>. . . . . . . . . . . . . . . . . . . . </a:t>
              </a:r>
            </a:p>
            <a:p>
              <a:pPr marL="285750" indent="-285750" algn="just" defTabSz="91440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2000" b="1" dirty="0">
                  <a:latin typeface="+mj-lt"/>
                </a:rPr>
                <a:t>La trajectoire de la balle est </a:t>
              </a:r>
              <a:r>
                <a:rPr lang="fr-FR" sz="2000" dirty="0">
                  <a:latin typeface="+mj-lt"/>
                </a:rPr>
                <a:t>. . . . . . . . . . . . . . . . . . . </a:t>
              </a:r>
              <a:r>
                <a:rPr lang="fr-FR" sz="2000" dirty="0"/>
                <a:t>.</a:t>
              </a:r>
              <a:endParaRPr lang="fr-FR" sz="2000" i="1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83011"/>
              <a:ext cx="1190045" cy="497946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849783" y="2617996"/>
              <a:ext cx="2286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600" kern="0" noProof="0" dirty="0">
                  <a:solidFill>
                    <a:srgbClr val="000000"/>
                  </a:solidFill>
                  <a:latin typeface="Arial"/>
                </a:rPr>
                <a:t>Positions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600" kern="0" dirty="0">
                  <a:solidFill>
                    <a:srgbClr val="000000"/>
                  </a:solidFill>
                  <a:latin typeface="Arial"/>
                </a:rPr>
                <a:t>trajectoire</a:t>
              </a:r>
              <a:endParaRPr lang="fr-FR" sz="1600" kern="0" noProof="0" dirty="0">
                <a:solidFill>
                  <a:srgbClr val="000000"/>
                </a:solidFill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600" kern="0" noProof="0" dirty="0">
                  <a:solidFill>
                    <a:srgbClr val="000000"/>
                  </a:solidFill>
                  <a:latin typeface="Arial"/>
                </a:rPr>
                <a:t>rectiligne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6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Curviligne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600" kern="0" noProof="0" dirty="0">
                  <a:solidFill>
                    <a:srgbClr val="000000"/>
                  </a:solidFill>
                  <a:latin typeface="Arial"/>
                </a:rPr>
                <a:t>Circulaire 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07548" y="4012321"/>
              <a:ext cx="22973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kern="0" dirty="0">
                  <a:solidFill>
                    <a:srgbClr val="000000"/>
                  </a:solidFill>
                  <a:latin typeface="Arial"/>
                </a:rPr>
                <a:t>Identifier </a:t>
              </a:r>
              <a:endParaRPr kumimoji="0" lang="fr-F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kern="0" noProof="0" dirty="0">
                  <a:solidFill>
                    <a:srgbClr val="000000"/>
                  </a:solidFill>
                  <a:latin typeface="Arial"/>
                </a:rPr>
                <a:t>Préciser </a:t>
              </a: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407965" y="3780957"/>
              <a:ext cx="1007794" cy="52851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307189" y="4712292"/>
              <a:ext cx="822545" cy="676449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1" y="4533256"/>
            <a:ext cx="1958703" cy="16188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000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sz="2000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02474" y="4533256"/>
            <a:ext cx="8996836" cy="1618891"/>
          </a:xfrm>
          <a:prstGeom prst="roundRect">
            <a:avLst>
              <a:gd name="adj" fmla="val 10932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Tous les objets en mouvement ont la même trajectoire.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Confusion entre mouvement et trajectoire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Difficulté à distinguer rectiligne, circulaire et curviligne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894165"/>
            <a:ext cx="1958704" cy="141591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000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02474" y="896742"/>
            <a:ext cx="8996836" cy="1410762"/>
          </a:xfrm>
          <a:prstGeom prst="roundRect">
            <a:avLst>
              <a:gd name="adj" fmla="val 123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  <a:sym typeface="Calibri" panose="020F0502020204030204"/>
              </a:rPr>
              <a:t>La tâche principale de cette séance repose sur le savoir faire suivant : Déterminer</a:t>
            </a:r>
            <a:r>
              <a:rPr lang="fr-FR" sz="1400" dirty="0">
                <a:solidFill>
                  <a:schemeClr val="tx1"/>
                </a:solidFill>
              </a:rPr>
              <a:t> le type de trajectoire d’un corps en mouvement </a:t>
            </a:r>
          </a:p>
          <a:p>
            <a:pPr marL="285750" indent="-285750" algn="just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L’objectif est d’amener les élèves à identifier et décrire correctement le type de trajectoire d’un corps en mouvement (rectiligne, circulaire ou curviligne) à partir de l’observation de situations concrètes, en mobilisant la notion de mouvement relatif.</a:t>
            </a:r>
            <a:endParaRPr lang="fr-FR" sz="1600" noProof="0" dirty="0">
              <a:solidFill>
                <a:schemeClr val="tx1"/>
              </a:solidFill>
              <a:sym typeface="Calibri" panose="020F0502020204030204"/>
            </a:endParaRPr>
          </a:p>
        </p:txBody>
      </p:sp>
      <p:sp>
        <p:nvSpPr>
          <p:cNvPr id="7" name="Rectangle : coins arrondis 6"/>
          <p:cNvSpPr/>
          <p:nvPr/>
        </p:nvSpPr>
        <p:spPr>
          <a:xfrm>
            <a:off x="2702474" y="2723619"/>
            <a:ext cx="8996836" cy="14107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 L’observation a un rôle fondamental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 Verbalisation du raisonnement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Questionnement guidé </a:t>
            </a:r>
          </a:p>
          <a:p>
            <a:pPr marL="87313" indent="-87313" algn="just" defTabSz="914400">
              <a:buFont typeface="Arial" panose="020B0604020202020204" pitchFamily="34" charset="0"/>
              <a:buChar char="•"/>
            </a:pPr>
            <a:r>
              <a:rPr lang="fr-FR" sz="1600" noProof="0" dirty="0">
                <a:solidFill>
                  <a:schemeClr val="tx1"/>
                </a:solidFill>
              </a:rPr>
              <a:t>  Vérification immédiat</a:t>
            </a:r>
            <a:r>
              <a:rPr lang="fr-FR" sz="1600" dirty="0">
                <a:solidFill>
                  <a:schemeClr val="tx1"/>
                </a:solidFill>
              </a:rPr>
              <a:t>e</a:t>
            </a:r>
            <a:endParaRPr lang="fr-FR" sz="1600" noProof="0" dirty="0">
              <a:solidFill>
                <a:schemeClr val="tx1"/>
              </a:solidFill>
            </a:endParaRPr>
          </a:p>
        </p:txBody>
      </p:sp>
      <p:sp>
        <p:nvSpPr>
          <p:cNvPr id="8" name="Rectangle : coins arrondis 7"/>
          <p:cNvSpPr/>
          <p:nvPr/>
        </p:nvSpPr>
        <p:spPr>
          <a:xfrm>
            <a:off x="584201" y="2716288"/>
            <a:ext cx="1958703" cy="141076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sz="2400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688" y="427833"/>
            <a:ext cx="481009" cy="48100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123360" y="2910362"/>
            <a:ext cx="5945282" cy="1493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Exercices de consolidation : 2 p.50</a:t>
            </a:r>
          </a:p>
          <a:p>
            <a:pPr algn="just">
              <a:lnSpc>
                <a:spcPct val="150000"/>
              </a:lnSpc>
            </a:pPr>
            <a:r>
              <a:rPr lang="fr-FR" sz="3200" b="1" i="1" noProof="0" dirty="0"/>
              <a:t>Exercice défi: 3</a:t>
            </a:r>
            <a:r>
              <a:rPr lang="fr-FR" sz="3200" b="1" i="1" dirty="0"/>
              <a:t> p.52</a:t>
            </a:r>
            <a:endParaRPr lang="fr-FR" sz="3200" b="1" i="1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46BE6-DE4C-E5AC-520B-0F31FB9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Bravo à tous ! Révisez dans le livret  ce qu’on a vu aujourd'hui  et faire les exercices suivants: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A8D1F3-58B6-5085-C966-3A2EF30CEC6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40555"/>
            <a:ext cx="10277475" cy="268287"/>
          </a:xfrm>
        </p:spPr>
        <p:txBody>
          <a:bodyPr/>
          <a:lstStyle/>
          <a:p>
            <a:r>
              <a:rPr lang="fr-FR" dirty="0"/>
              <a:t>L’enseignant incite les élèves à faire l’exercice à la maison et clore la séance.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b="1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 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8545</TotalTime>
  <Words>2399</Words>
  <Application>Microsoft Office PowerPoint</Application>
  <PresentationFormat>Grand écran</PresentationFormat>
  <Paragraphs>316</Paragraphs>
  <Slides>61</Slides>
  <Notes>7</Notes>
  <HiddenSlides>4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1" baseType="lpstr">
      <vt:lpstr>Aptos</vt:lpstr>
      <vt:lpstr>Arial</vt:lpstr>
      <vt:lpstr>Arial MT Light</vt:lpstr>
      <vt:lpstr>Calibri</vt:lpstr>
      <vt:lpstr>Dosis</vt:lpstr>
      <vt:lpstr>Poppins ExtraBold</vt:lpstr>
      <vt:lpstr>Segoe UI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Quelle image montre un bon comportement ?</vt:lpstr>
      <vt:lpstr>Bravo ! Il faut lever la main et attendre son tour pour parler.</vt:lpstr>
      <vt:lpstr>Présentation PowerPoint</vt:lpstr>
      <vt:lpstr>On commence par un petit rappel ! Je vais vous proposer des affirmations, et à vous de dire si elles sont vraies ou fausses. </vt:lpstr>
      <vt:lpstr>Répondre par Vrai ou Faux : </vt:lpstr>
      <vt:lpstr>Répondre par Vrai ou Faux :</vt:lpstr>
      <vt:lpstr>Compléter la phrase : </vt:lpstr>
      <vt:lpstr>Compléter la phrase : </vt:lpstr>
      <vt:lpstr>Présentation PowerPoint</vt:lpstr>
      <vt:lpstr>Avant d’aborder notre tâche d’aujourd’hui, voyons la situation suivante :   </vt:lpstr>
      <vt:lpstr>À la fin de cette séance, vous serez capables d’identifier le type de trajectoire (rectiligne, circulaire et curviligne). </vt:lpstr>
      <vt:lpstr>Présentation PowerPoint</vt:lpstr>
      <vt:lpstr>Pour commencer , observez les deux images suivantes :</vt:lpstr>
      <vt:lpstr>Les traces observées correspondent aux positions successives occupées au cours du mouvement. </vt:lpstr>
      <vt:lpstr>Comment appelle-t-on l’ensemble de ces positions ?</vt:lpstr>
      <vt:lpstr>On retient alors que : La trajectoire est l’ensemble des positions successives occupées par un objet au cours de son mouvement. </vt:lpstr>
      <vt:lpstr>La voiture en mouvement occupe des positions successives, comment sont-ils ces positions ?  </vt:lpstr>
      <vt:lpstr>Bien ! L’ensemble des positions forment une ligne droite : la trajectoire est rectiligne </vt:lpstr>
      <vt:lpstr>Dans l’exemple suivant, comment sont les positions occupées par le satellite ? </vt:lpstr>
      <vt:lpstr>Les cailloux jetés par le petit poucet forment une ligne curviligne : la trajectoire est curviligne</vt:lpstr>
      <vt:lpstr>On retient que, selon la forme de la ligne qui relie les positions d’un corps, la trajectoire peut être : rectiligne, circulaire ou curviligne.</vt:lpstr>
      <vt:lpstr>Présentation PowerPoint</vt:lpstr>
      <vt:lpstr>Présentation PowerPoint</vt:lpstr>
      <vt:lpstr>Voici notre tâche principale. Je vais vous montrer comment identifier le type de trajectoire d’un corps.   </vt:lpstr>
      <vt:lpstr>Pour réaliser ma tâche, je suis les étapes suivantes : </vt:lpstr>
      <vt:lpstr>Première étape : je trace la ligne qui relie les positions de la balle </vt:lpstr>
      <vt:lpstr>Première étape : je trace la ligne qui relie les positions de la balle </vt:lpstr>
      <vt:lpstr>Deuxième  étape : J’identifie le type de la trajectoire : est-elle rectiligne , circulaire ou curviligne ? </vt:lpstr>
      <vt:lpstr>Présentation PowerPoint</vt:lpstr>
      <vt:lpstr>Répondre par vrai ou faux.</vt:lpstr>
      <vt:lpstr>Répondre par vrai ou faux.</vt:lpstr>
      <vt:lpstr>Répondre par vrai ou faux.</vt:lpstr>
      <vt:lpstr>Répondre par vrai ou faux.</vt:lpstr>
      <vt:lpstr>Répondre par vrai ou faux.</vt:lpstr>
      <vt:lpstr>Indiquer dans chaque cas , le type de la trajectoire </vt:lpstr>
      <vt:lpstr>Présentation PowerPoint</vt:lpstr>
      <vt:lpstr>Maintenant on va passer aux tâches à réaliser sur le livret. On commence par  la tâche p.46 «Je m’entraine en binôme » . Travaillez individuellement, puis discutez de vos réponses en binômes.</vt:lpstr>
      <vt:lpstr> </vt:lpstr>
      <vt:lpstr> </vt:lpstr>
      <vt:lpstr> </vt:lpstr>
      <vt:lpstr>Présentation PowerPoint</vt:lpstr>
      <vt:lpstr>Maintenant c’est le moment de travailler tout seul. Voir le livret p 46 «je m’entraîne seul » .</vt:lpstr>
      <vt:lpstr>Le temps est terminé. Corrigeons ensemble l’exercice.</vt:lpstr>
      <vt:lpstr>A vous! Montrez-moi comment vous avez résolu cet exercice.</vt:lpstr>
      <vt:lpstr>Présentation PowerPoint</vt:lpstr>
      <vt:lpstr>Qui peut me dire ce que nous avons appris aujourd’hui? </vt:lpstr>
      <vt:lpstr>Notre tâche principale de cette séance est:</vt:lpstr>
      <vt:lpstr>Voilà ce qu’il faut bien retenir.</vt:lpstr>
      <vt:lpstr>On termine par la carte lexicale suivante.</vt:lpstr>
      <vt:lpstr>Bravo à tous ! Révisez dans le livret  ce qu’on a vu aujourd'hui  et faire les exercices suivants: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1880</cp:revision>
  <cp:lastPrinted>2024-10-05T19:15:00Z</cp:lastPrinted>
  <dcterms:created xsi:type="dcterms:W3CDTF">2024-05-28T10:13:00Z</dcterms:created>
  <dcterms:modified xsi:type="dcterms:W3CDTF">2026-05-08T20:15:16Z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