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71" r:id="rId3"/>
  </p:sldMasterIdLst>
  <p:notesMasterIdLst>
    <p:notesMasterId r:id="rId71"/>
  </p:notesMasterIdLst>
  <p:handoutMasterIdLst>
    <p:handoutMasterId r:id="rId72"/>
  </p:handoutMasterIdLst>
  <p:sldIdLst>
    <p:sldId id="16777258" r:id="rId4"/>
    <p:sldId id="16777255" r:id="rId5"/>
    <p:sldId id="16777256" r:id="rId6"/>
    <p:sldId id="16777331" r:id="rId7"/>
    <p:sldId id="16777419" r:id="rId8"/>
    <p:sldId id="16777431" r:id="rId9"/>
    <p:sldId id="16776965" r:id="rId10"/>
    <p:sldId id="16777334" r:id="rId11"/>
    <p:sldId id="16777335" r:id="rId12"/>
    <p:sldId id="16776968" r:id="rId13"/>
    <p:sldId id="16777384" r:id="rId14"/>
    <p:sldId id="16777385" r:id="rId15"/>
    <p:sldId id="268" r:id="rId16"/>
    <p:sldId id="16777386" r:id="rId17"/>
    <p:sldId id="16777387" r:id="rId18"/>
    <p:sldId id="2147483645" r:id="rId19"/>
    <p:sldId id="2147483646" r:id="rId20"/>
    <p:sldId id="256" r:id="rId21"/>
    <p:sldId id="257" r:id="rId22"/>
    <p:sldId id="16777220" r:id="rId23"/>
    <p:sldId id="261" r:id="rId24"/>
    <p:sldId id="16777222" r:id="rId25"/>
    <p:sldId id="16777213" r:id="rId26"/>
    <p:sldId id="258" r:id="rId27"/>
    <p:sldId id="262" r:id="rId28"/>
    <p:sldId id="260" r:id="rId29"/>
    <p:sldId id="263" r:id="rId30"/>
    <p:sldId id="266" r:id="rId31"/>
    <p:sldId id="264" r:id="rId32"/>
    <p:sldId id="265" r:id="rId33"/>
    <p:sldId id="270" r:id="rId34"/>
    <p:sldId id="267" r:id="rId35"/>
    <p:sldId id="272" r:id="rId36"/>
    <p:sldId id="269" r:id="rId37"/>
    <p:sldId id="271" r:id="rId38"/>
    <p:sldId id="16777327" r:id="rId39"/>
    <p:sldId id="295" r:id="rId40"/>
    <p:sldId id="16777390" r:id="rId41"/>
    <p:sldId id="2147483642" r:id="rId42"/>
    <p:sldId id="2147483647" r:id="rId43"/>
    <p:sldId id="276" r:id="rId44"/>
    <p:sldId id="275" r:id="rId45"/>
    <p:sldId id="278" r:id="rId46"/>
    <p:sldId id="277" r:id="rId47"/>
    <p:sldId id="16777394" r:id="rId48"/>
    <p:sldId id="2147483643" r:id="rId49"/>
    <p:sldId id="16777399" r:id="rId50"/>
    <p:sldId id="283" r:id="rId51"/>
    <p:sldId id="274" r:id="rId52"/>
    <p:sldId id="282" r:id="rId53"/>
    <p:sldId id="259" r:id="rId54"/>
    <p:sldId id="16777234" r:id="rId55"/>
    <p:sldId id="16777241" r:id="rId56"/>
    <p:sldId id="285" r:id="rId57"/>
    <p:sldId id="287" r:id="rId58"/>
    <p:sldId id="288" r:id="rId59"/>
    <p:sldId id="16777206" r:id="rId60"/>
    <p:sldId id="279" r:id="rId61"/>
    <p:sldId id="280" r:id="rId62"/>
    <p:sldId id="281" r:id="rId63"/>
    <p:sldId id="2147483644" r:id="rId64"/>
    <p:sldId id="16777209" r:id="rId65"/>
    <p:sldId id="346" r:id="rId66"/>
    <p:sldId id="16777416" r:id="rId67"/>
    <p:sldId id="4100253" r:id="rId68"/>
    <p:sldId id="286" r:id="rId69"/>
    <p:sldId id="16777208" r:id="rId7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4E7"/>
    <a:srgbClr val="A368AA"/>
    <a:srgbClr val="EFF7E5"/>
    <a:srgbClr val="EFE3F0"/>
    <a:srgbClr val="E2CEE4"/>
    <a:srgbClr val="B278B6"/>
    <a:srgbClr val="DEC6E0"/>
    <a:srgbClr val="EBDCEC"/>
    <a:srgbClr val="00A9B9"/>
    <a:srgbClr val="31C9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923" autoAdjust="0"/>
  </p:normalViewPr>
  <p:slideViewPr>
    <p:cSldViewPr snapToGrid="0">
      <p:cViewPr>
        <p:scale>
          <a:sx n="90" d="100"/>
          <a:sy n="90" d="100"/>
        </p:scale>
        <p:origin x="13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098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viewProps" Target="view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tableStyles" Target="tableStyles.xml"/><Relationship Id="rId7" Type="http://schemas.openxmlformats.org/officeDocument/2006/relationships/slide" Target="slides/slide4.xml"/><Relationship Id="rId7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08/05/2026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773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/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>
              <a:defRPr/>
            </a:pPr>
            <a:fld id="{7323401D-AD66-48E8-9BE6-514052742394}" type="slidenum">
              <a:rPr sz="1800">
                <a:solidFill>
                  <a:prstClr val="black"/>
                </a:solidFill>
                <a:latin typeface="Aptos" panose="02110004020202020204"/>
              </a:rPr>
              <a:t>6</a:t>
            </a:fld>
            <a:endParaRPr lang="fr-FR" sz="1400" kern="0" dirty="0">
              <a:solidFill>
                <a:srgbClr val="000000"/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/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77336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5" name="Google Shape;88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75007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1008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2" name="Google Shape;93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11192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0018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085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1869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microsoft.com/office/2007/relationships/hdphoto" Target="../media/hdphoto1.wdp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3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5" Type="http://schemas.microsoft.com/office/2007/relationships/hdphoto" Target="../media/hdphoto5.wdp"/><Relationship Id="rId4" Type="http://schemas.openxmlformats.org/officeDocument/2006/relationships/image" Target="../media/image31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/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4" name="Google Shape;145;p17"/>
          <p:cNvSpPr txBox="1">
            <a:spLocks noGrp="1"/>
          </p:cNvSpPr>
          <p:nvPr>
            <p:ph type="subTitle" idx="9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5" name="Google Shape;146;p17"/>
          <p:cNvSpPr txBox="1">
            <a:spLocks noGrp="1"/>
          </p:cNvSpPr>
          <p:nvPr>
            <p:ph type="title" idx="19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/>
          <p:cNvSpPr txBox="1">
            <a:spLocks noGrp="1"/>
          </p:cNvSpPr>
          <p:nvPr>
            <p:ph type="subTitle" idx="29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7" name="Google Shape;148;p17"/>
          <p:cNvSpPr txBox="1">
            <a:spLocks noGrp="1"/>
          </p:cNvSpPr>
          <p:nvPr>
            <p:ph type="subTitle" idx="39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8" name="Google Shape;149;p17"/>
          <p:cNvSpPr txBox="1">
            <a:spLocks noGrp="1"/>
          </p:cNvSpPr>
          <p:nvPr>
            <p:ph type="title" idx="49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/>
          <p:cNvSpPr txBox="1">
            <a:spLocks noGrp="1"/>
          </p:cNvSpPr>
          <p:nvPr>
            <p:ph type="title" idx="59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/>
          <p:cNvSpPr txBox="1">
            <a:spLocks noGrp="1"/>
          </p:cNvSpPr>
          <p:nvPr>
            <p:ph type="title" idx="69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/>
          <p:cNvSpPr txBox="1">
            <a:spLocks noGrp="1"/>
          </p:cNvSpPr>
          <p:nvPr>
            <p:ph type="title" idx="7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/>
          <p:cNvSpPr txBox="1">
            <a:spLocks noGrp="1"/>
          </p:cNvSpPr>
          <p:nvPr>
            <p:ph type="title" idx="8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/>
          <p:cNvSpPr txBox="1">
            <a:spLocks noGrp="1"/>
          </p:cNvSpPr>
          <p:nvPr>
            <p:ph type="title" idx="99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/>
          <p:cNvSpPr txBox="1">
            <a:spLocks noGrp="1"/>
          </p:cNvSpPr>
          <p:nvPr>
            <p:ph type="title" idx="109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704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3859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7215432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7215432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5365835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5365835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781375" y="4578403"/>
            <a:ext cx="108000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781375" y="5275508"/>
            <a:ext cx="108000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7215433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5365836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781374" y="3879830"/>
            <a:ext cx="108000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04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 userDrawn="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3504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10389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58572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1674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rrr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CDC0A3BD-ACCC-AA63-792C-7DA836BD3AE4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86A6277C-43E1-AEA3-1A9C-5F02CDEDC6C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1F142F9B-3405-D63E-AC56-65A3D59B321A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3A15E6A3-3D44-0B53-2DE3-87A724FE536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" name="Google Shape;303;p83">
            <a:extLst>
              <a:ext uri="{FF2B5EF4-FFF2-40B4-BE49-F238E27FC236}">
                <a16:creationId xmlns:a16="http://schemas.microsoft.com/office/drawing/2014/main" id="{AF384034-D6D0-63FD-ED26-01FCE2EFCCD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1" name="Google Shape;304;p83">
              <a:extLst>
                <a:ext uri="{FF2B5EF4-FFF2-40B4-BE49-F238E27FC236}">
                  <a16:creationId xmlns:a16="http://schemas.microsoft.com/office/drawing/2014/main" id="{53C08AC8-032E-3E8E-A4AE-F71B1A4D19CB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" name="Google Shape;305;p83">
              <a:extLst>
                <a:ext uri="{FF2B5EF4-FFF2-40B4-BE49-F238E27FC236}">
                  <a16:creationId xmlns:a16="http://schemas.microsoft.com/office/drawing/2014/main" id="{FD303C7B-AEE7-5ED0-1C04-207874D57E5D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4" name="Google Shape;306;p83">
            <a:extLst>
              <a:ext uri="{FF2B5EF4-FFF2-40B4-BE49-F238E27FC236}">
                <a16:creationId xmlns:a16="http://schemas.microsoft.com/office/drawing/2014/main" id="{AEFA902A-E153-DB29-2D23-68C518F9B97D}"/>
              </a:ext>
            </a:extLst>
          </p:cNvPr>
          <p:cNvSpPr txBox="1"/>
          <p:nvPr userDrawn="1"/>
        </p:nvSpPr>
        <p:spPr>
          <a:xfrm>
            <a:off x="11748194" y="95600"/>
            <a:ext cx="274643" cy="36929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Titre 10">
            <a:extLst>
              <a:ext uri="{FF2B5EF4-FFF2-40B4-BE49-F238E27FC236}">
                <a16:creationId xmlns:a16="http://schemas.microsoft.com/office/drawing/2014/main" id="{6B66C2E6-DAD8-AEA6-C56B-8BFA5CF45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6" name="Espace réservé du contenu 14">
            <a:extLst>
              <a:ext uri="{FF2B5EF4-FFF2-40B4-BE49-F238E27FC236}">
                <a16:creationId xmlns:a16="http://schemas.microsoft.com/office/drawing/2014/main" id="{0248A2D2-1C10-13DA-5341-BCDA4EB6927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432191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pp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642F31B2-7EAC-E046-BC77-44B18909DEF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32D6110C-40D8-022E-9484-4842F1B5EAF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9FBCBC4A-5878-C25B-3490-65E25F8E587B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5FAA25C7-BCDC-F80E-3EB1-595A6930B656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" name="Google Shape;303;p83">
            <a:extLst>
              <a:ext uri="{FF2B5EF4-FFF2-40B4-BE49-F238E27FC236}">
                <a16:creationId xmlns:a16="http://schemas.microsoft.com/office/drawing/2014/main" id="{7EBFC8E5-BB9E-BA79-CE2C-623B23A731B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1" name="Google Shape;304;p83">
              <a:extLst>
                <a:ext uri="{FF2B5EF4-FFF2-40B4-BE49-F238E27FC236}">
                  <a16:creationId xmlns:a16="http://schemas.microsoft.com/office/drawing/2014/main" id="{EEE3FB84-4FF5-D68F-A46F-06D11FF01F31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305;p83">
              <a:extLst>
                <a:ext uri="{FF2B5EF4-FFF2-40B4-BE49-F238E27FC236}">
                  <a16:creationId xmlns:a16="http://schemas.microsoft.com/office/drawing/2014/main" id="{D598CACA-5846-F03F-7E06-896014046449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306;p83">
            <a:extLst>
              <a:ext uri="{FF2B5EF4-FFF2-40B4-BE49-F238E27FC236}">
                <a16:creationId xmlns:a16="http://schemas.microsoft.com/office/drawing/2014/main" id="{6B992F0F-E797-F8F0-5B48-9E9AD67345B7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Titre 10">
            <a:extLst>
              <a:ext uri="{FF2B5EF4-FFF2-40B4-BE49-F238E27FC236}">
                <a16:creationId xmlns:a16="http://schemas.microsoft.com/office/drawing/2014/main" id="{D22D91B7-D6B6-C435-EA00-7411C33BD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6" name="Espace réservé du contenu 14">
            <a:extLst>
              <a:ext uri="{FF2B5EF4-FFF2-40B4-BE49-F238E27FC236}">
                <a16:creationId xmlns:a16="http://schemas.microsoft.com/office/drawing/2014/main" id="{D800EFEA-4D24-4D50-4962-31AC04C7D2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22032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08/05/2026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odelag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CD171FE2-B8D3-30C9-F8C1-15287B88BDE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BFFE6B0C-4E9B-8CB5-426E-E4C35AC531AB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65D81711-36E2-F933-2914-10A4C52670E1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D954BB92-F499-BD1C-CACA-FBEF3A129F1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4" name="Google Shape;303;p83">
            <a:extLst>
              <a:ext uri="{FF2B5EF4-FFF2-40B4-BE49-F238E27FC236}">
                <a16:creationId xmlns:a16="http://schemas.microsoft.com/office/drawing/2014/main" id="{AF409F22-65E7-C31E-284E-E0399DD4A12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5" name="Google Shape;304;p83">
              <a:extLst>
                <a:ext uri="{FF2B5EF4-FFF2-40B4-BE49-F238E27FC236}">
                  <a16:creationId xmlns:a16="http://schemas.microsoft.com/office/drawing/2014/main" id="{2C98AFDE-2A69-0603-74BC-5439C9A9C476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305;p83">
              <a:extLst>
                <a:ext uri="{FF2B5EF4-FFF2-40B4-BE49-F238E27FC236}">
                  <a16:creationId xmlns:a16="http://schemas.microsoft.com/office/drawing/2014/main" id="{0D24FE5C-BBB7-A9AC-D90C-F48ACEBD8360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306;p83">
            <a:extLst>
              <a:ext uri="{FF2B5EF4-FFF2-40B4-BE49-F238E27FC236}">
                <a16:creationId xmlns:a16="http://schemas.microsoft.com/office/drawing/2014/main" id="{F8048135-E75F-90B8-38FB-4B96FFE8F2F1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itre 10">
            <a:extLst>
              <a:ext uri="{FF2B5EF4-FFF2-40B4-BE49-F238E27FC236}">
                <a16:creationId xmlns:a16="http://schemas.microsoft.com/office/drawing/2014/main" id="{AC171A26-3065-C21B-D947-BCC17CA09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9" name="Espace réservé du contenu 14">
            <a:extLst>
              <a:ext uri="{FF2B5EF4-FFF2-40B4-BE49-F238E27FC236}">
                <a16:creationId xmlns:a16="http://schemas.microsoft.com/office/drawing/2014/main" id="{576833F0-3459-FF73-A288-C2041D333D8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7286899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pppm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C14F825-94E4-16E1-0B16-9D914EA6D78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D4C94EF-65B3-353E-642F-F031BA4CE72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74D7B19-D2FA-69A2-5AC1-1CAF0F64A2C6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CC63E07-E2FF-C2BB-868E-8510024739BD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D0D73EA2-2B8E-567A-D068-A090091B4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AFB63012-9219-838B-85AC-8645B132FC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E12BB46-0B99-F148-A5EF-71C50EA22D4F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4" name="Picture 3" descr="Image générée">
            <a:extLst>
              <a:ext uri="{FF2B5EF4-FFF2-40B4-BE49-F238E27FC236}">
                <a16:creationId xmlns:a16="http://schemas.microsoft.com/office/drawing/2014/main" id="{58B514BE-2603-0886-EA18-260A0E4730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4534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200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200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34385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pl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C6EA8D7-185C-8894-F898-89AFDD766A7C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958F778-4281-5125-3C6A-0AA6AA347FD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6E01D9A-0683-1BBD-543E-CC0B9CBC2978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1DACC2B-0AE1-949E-54CE-84C8535C7CA3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F851253A-CD46-36A9-8902-2BFFBF856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A2874E80-D71C-969E-90A4-FC049DE5253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773745B0-36FA-35AE-3189-16AF3B51E9D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43A993DA-F751-115E-8E3F-E0609BBDB9EB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5" name="Picture 9">
            <a:extLst>
              <a:ext uri="{FF2B5EF4-FFF2-40B4-BE49-F238E27FC236}">
                <a16:creationId xmlns:a16="http://schemas.microsoft.com/office/drawing/2014/main" id="{002DDB15-CC71-890E-6196-3342FA7F4E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56215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200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200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87467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vcv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A58A1BF8-3EDB-E2A7-EBFA-5AF26F498E10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8AEE96B-330C-847F-F4B4-39C7DFC28E4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1C5DCC07-0354-CCF7-A11F-4FC9CD0AB656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6B477433-51A6-B0F0-4241-7999DF1E1C1D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Freeform 11">
            <a:extLst>
              <a:ext uri="{FF2B5EF4-FFF2-40B4-BE49-F238E27FC236}">
                <a16:creationId xmlns:a16="http://schemas.microsoft.com/office/drawing/2014/main" id="{B0AC25F0-0454-F3CF-30D0-0C5E7CB75E03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630B4B-475C-1849-7353-0173C3EAAC1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8B13B55-E672-CCF8-20E7-C14CCAAEC83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DEFC26E-CF86-6CBD-ED9E-BD6E35376592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DF7E3FE-B780-8D13-47D7-D22AD414091B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6" name="Titre 10">
            <a:extLst>
              <a:ext uri="{FF2B5EF4-FFF2-40B4-BE49-F238E27FC236}">
                <a16:creationId xmlns:a16="http://schemas.microsoft.com/office/drawing/2014/main" id="{5654AABA-1078-E669-5E27-9DBFE22FB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7" name="Espace réservé du contenu 14">
            <a:extLst>
              <a:ext uri="{FF2B5EF4-FFF2-40B4-BE49-F238E27FC236}">
                <a16:creationId xmlns:a16="http://schemas.microsoft.com/office/drawing/2014/main" id="{2DC771C4-42C8-3988-B09E-2C82289C1E6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8" name="Picture 3" descr="Image générée">
            <a:extLst>
              <a:ext uri="{FF2B5EF4-FFF2-40B4-BE49-F238E27FC236}">
                <a16:creationId xmlns:a16="http://schemas.microsoft.com/office/drawing/2014/main" id="{B5C0D4EC-5644-4929-D339-45405700936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>
            <a:extLst>
              <a:ext uri="{FF2B5EF4-FFF2-40B4-BE49-F238E27FC236}">
                <a16:creationId xmlns:a16="http://schemas.microsoft.com/office/drawing/2014/main" id="{2D8A2A83-F5E9-95BF-B4F5-4F3132DB8F2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5B1563CC-42A8-3EE7-D14B-7673A322D1C2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763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sp>
        <p:nvSpPr>
          <p:cNvPr id="8" name="Oval 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 panose="020B0604020202020204"/>
            </a:endParaRPr>
          </a:p>
        </p:txBody>
      </p:sp>
      <p:sp>
        <p:nvSpPr>
          <p:cNvPr id="10" name="ZoneTexte 4"/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Clôture de la séance</a:t>
            </a:r>
          </a:p>
        </p:txBody>
      </p:sp>
      <p:pic>
        <p:nvPicPr>
          <p:cNvPr id="14" name="Picture 18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04919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/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/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  <p:pic>
        <p:nvPicPr>
          <p:cNvPr id="19" name="Picture 3" descr="Image générée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325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08/05/2026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08/05/2026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08/05/2026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08/05/2026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08/05/2026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08/05/2026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72" r:id="rId21"/>
    <p:sldLayoutId id="2147483673" r:id="rId22"/>
    <p:sldLayoutId id="2147483674" r:id="rId23"/>
    <p:sldLayoutId id="2147483679" r:id="rId24"/>
    <p:sldLayoutId id="2147483680" r:id="rId25"/>
    <p:sldLayoutId id="2147483681" r:id="rId26"/>
    <p:sldLayoutId id="2147483682" r:id="rId27"/>
    <p:sldLayoutId id="2147483683" r:id="rId28"/>
    <p:sldLayoutId id="2147483684" r:id="rId29"/>
    <p:sldLayoutId id="2147483685" r:id="rId30"/>
    <p:sldLayoutId id="2147483686" r:id="rId31"/>
    <p:sldLayoutId id="2147483687" r:id="rId32"/>
    <p:sldLayoutId id="2147483688" r:id="rId33"/>
    <p:sldLayoutId id="2147483689" r:id="rId34"/>
    <p:sldLayoutId id="2147483690" r:id="rId35"/>
    <p:sldLayoutId id="2147483691" r:id="rId36"/>
    <p:sldLayoutId id="2147483692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1.png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8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6.png"/><Relationship Id="rId4" Type="http://schemas.openxmlformats.org/officeDocument/2006/relationships/image" Target="../media/image5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3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3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Relationship Id="rId4" Type="http://schemas.microsoft.com/office/2007/relationships/hdphoto" Target="../media/hdphoto8.wdp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5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93120-24B8-A529-EC7F-723BACD5655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686856" y="2366503"/>
            <a:ext cx="605407" cy="522000"/>
          </a:xfrm>
        </p:spPr>
        <p:txBody>
          <a:bodyPr/>
          <a:lstStyle/>
          <a:p>
            <a:pPr marL="0" indent="0" algn="ctr">
              <a:buNone/>
            </a:pPr>
            <a:r>
              <a:rPr lang="fr-FR" b="1" noProof="0" dirty="0">
                <a:solidFill>
                  <a:schemeClr val="accent4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3975185" cy="521999"/>
          </a:xfrm>
        </p:spPr>
        <p:txBody>
          <a:bodyPr>
            <a:normAutofit/>
          </a:bodyPr>
          <a:lstStyle/>
          <a:p>
            <a:r>
              <a:rPr lang="fr-FR" sz="2000" dirty="0"/>
              <a:t>Mouvement d’un corps</a:t>
            </a:r>
            <a:endParaRPr lang="fr-FR" sz="2000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noProof="0" dirty="0"/>
              <a:t>Leçon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noProof="0" dirty="0"/>
              <a:t>Tâche 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037307" y="5323027"/>
            <a:ext cx="5415679" cy="411023"/>
          </a:xfrm>
        </p:spPr>
        <p:txBody>
          <a:bodyPr>
            <a:noAutofit/>
          </a:bodyPr>
          <a:lstStyle/>
          <a:p>
            <a:r>
              <a:rPr lang="fr-FR" sz="1600" dirty="0"/>
              <a:t>Identifier l’état d’un corps (mouvement ou repos) par rapport à un corps de référence. 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8477CE7-FA33-40AD-B047-4DD1939E0C0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5" y="3892643"/>
            <a:ext cx="4142200" cy="521999"/>
          </a:xfrm>
        </p:spPr>
        <p:txBody>
          <a:bodyPr>
            <a:normAutofit/>
          </a:bodyPr>
          <a:lstStyle/>
          <a:p>
            <a:r>
              <a:rPr lang="fr-FR" sz="2000" dirty="0"/>
              <a:t>Mouvement et interactions </a:t>
            </a:r>
            <a:endParaRPr lang="fr-FR" sz="2000" noProof="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3CD0F0-9DAE-72A3-29B0-33AEFB70FB5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r-FR" noProof="0" dirty="0"/>
              <a:t>Thème 4</a:t>
            </a:r>
          </a:p>
        </p:txBody>
      </p:sp>
    </p:spTree>
    <p:extLst>
      <p:ext uri="{BB962C8B-B14F-4D97-AF65-F5344CB8AC3E}">
        <p14:creationId xmlns:p14="http://schemas.microsoft.com/office/powerpoint/2010/main" val="3146771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7" name="Google Shape;887;p10" descr="Une image contenant dessin humoristique, mammifère, illustration, clipart&#10;&#10;Le contenu généré par l’IA peut être incorrect.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58073" y="154984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8" name="Google Shape;888;p1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889" name="Google Shape;889;p1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0" name="Google Shape;890;p1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91" name="Google Shape;891;p1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92" name="Google Shape;892;p1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93" name="Google Shape;893;p10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fr-FR" sz="2400" b="1" i="0" u="none" strike="noStrike" cap="none" noProof="0" dirty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894" name="Google Shape;894;p10"/>
          <p:cNvSpPr txBox="1"/>
          <p:nvPr/>
        </p:nvSpPr>
        <p:spPr>
          <a:xfrm>
            <a:off x="5147892" y="2280492"/>
            <a:ext cx="5869201" cy="1833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Le rituel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(2 min)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3AF29114-9601-8555-CAA8-799D41625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91349"/>
            <a:ext cx="10529279" cy="267549"/>
          </a:xfrm>
        </p:spPr>
        <p:txBody>
          <a:bodyPr>
            <a:noAutofit/>
          </a:bodyPr>
          <a:lstStyle/>
          <a:p>
            <a:r>
              <a:rPr lang="fr-FR" sz="1600" b="1" noProof="0" dirty="0"/>
              <a:t>Observez ces images : à votre avis, quel comportement positif met-elle en évidence ?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A61B14BB-692C-64AD-320A-48FAEF3F72E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 fait participer les élèves pour qu’ils expriment ce qu’ils comprennent de l’image.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864076B2-FE0C-1707-5DD9-662F7735D8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9861" r="51977" b="35802"/>
          <a:stretch>
            <a:fillRect/>
          </a:stretch>
        </p:blipFill>
        <p:spPr>
          <a:xfrm>
            <a:off x="597837" y="1164921"/>
            <a:ext cx="5265066" cy="2647091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67B82B7E-0EE4-9163-4B0E-A23AED560DF3}"/>
              </a:ext>
            </a:extLst>
          </p:cNvPr>
          <p:cNvSpPr txBox="1"/>
          <p:nvPr/>
        </p:nvSpPr>
        <p:spPr>
          <a:xfrm>
            <a:off x="6482543" y="3995348"/>
            <a:ext cx="2451970" cy="1405533"/>
          </a:xfrm>
          <a:prstGeom prst="cloudCallout">
            <a:avLst>
              <a:gd name="adj1" fmla="val -28020"/>
              <a:gd name="adj2" fmla="val -14514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b="1" i="1" dirty="0">
                <a:solidFill>
                  <a:schemeClr val="tx1"/>
                </a:solidFill>
              </a:rPr>
              <a:t>Explique-nous ce qui s’est passé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25" name="Phylactère : pensées 24">
            <a:extLst>
              <a:ext uri="{FF2B5EF4-FFF2-40B4-BE49-F238E27FC236}">
                <a16:creationId xmlns:a16="http://schemas.microsoft.com/office/drawing/2014/main" id="{E0EDB5C4-1262-80FB-4A01-3D65F373506E}"/>
              </a:ext>
            </a:extLst>
          </p:cNvPr>
          <p:cNvSpPr/>
          <p:nvPr/>
        </p:nvSpPr>
        <p:spPr>
          <a:xfrm>
            <a:off x="605425" y="3925602"/>
            <a:ext cx="2451970" cy="1087270"/>
          </a:xfrm>
          <a:prstGeom prst="cloudCallout">
            <a:avLst>
              <a:gd name="adj1" fmla="val 11244"/>
              <a:gd name="adj2" fmla="val -122272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b="1" dirty="0">
                <a:solidFill>
                  <a:schemeClr val="tx1"/>
                </a:solidFill>
              </a:rPr>
              <a:t>C’est ta faute ! </a:t>
            </a:r>
            <a:endParaRPr lang="fr-FR" b="1" dirty="0">
              <a:solidFill>
                <a:schemeClr val="tx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6" name="Phylactère : pensées 25">
            <a:extLst>
              <a:ext uri="{FF2B5EF4-FFF2-40B4-BE49-F238E27FC236}">
                <a16:creationId xmlns:a16="http://schemas.microsoft.com/office/drawing/2014/main" id="{6275B8C4-DF84-B244-39F0-6FEB37ACF95B}"/>
              </a:ext>
            </a:extLst>
          </p:cNvPr>
          <p:cNvSpPr/>
          <p:nvPr/>
        </p:nvSpPr>
        <p:spPr>
          <a:xfrm>
            <a:off x="9494729" y="3985484"/>
            <a:ext cx="2091846" cy="1055897"/>
          </a:xfrm>
          <a:prstGeom prst="cloudCallout">
            <a:avLst>
              <a:gd name="adj1" fmla="val -31612"/>
              <a:gd name="adj2" fmla="val -16752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fr-FR" b="1" i="1" dirty="0">
                <a:solidFill>
                  <a:schemeClr val="tx1"/>
                </a:solidFill>
              </a:rPr>
              <a:t> on va t’écouter  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673EEE3-81CD-7B31-9B7E-B719F62CE0F8}"/>
              </a:ext>
            </a:extLst>
          </p:cNvPr>
          <p:cNvSpPr txBox="1"/>
          <p:nvPr/>
        </p:nvSpPr>
        <p:spPr>
          <a:xfrm>
            <a:off x="3410933" y="3797144"/>
            <a:ext cx="2451970" cy="1087269"/>
          </a:xfrm>
          <a:prstGeom prst="cloudCallout">
            <a:avLst>
              <a:gd name="adj1" fmla="val -2953"/>
              <a:gd name="adj2" fmla="val -155469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lvl="0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fr-FR" b="1" i="1" dirty="0">
                <a:solidFill>
                  <a:schemeClr val="tx1"/>
                </a:solidFill>
              </a:rPr>
              <a:t>Tu es nul !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9F43152-4D84-1080-C41C-6C28E4EA68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248" t="29861" r="1141" b="35802"/>
          <a:stretch>
            <a:fillRect/>
          </a:stretch>
        </p:blipFill>
        <p:spPr>
          <a:xfrm>
            <a:off x="6216441" y="1164921"/>
            <a:ext cx="5219822" cy="264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812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ADFF925-96D4-486B-E393-154F856B8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Le bon comportement est d’écouter les autres </a:t>
            </a:r>
            <a:endParaRPr lang="fr-FR" sz="1600" b="1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B6ECA8F-0714-1763-6A4B-4236B6DA09D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recourt à l’alternance linguistique pour expliciter le comportement attendu.</a:t>
            </a:r>
          </a:p>
        </p:txBody>
      </p:sp>
      <p:pic>
        <p:nvPicPr>
          <p:cNvPr id="3" name="Graphique 2" descr="Coche avec un remplissage uni">
            <a:extLst>
              <a:ext uri="{FF2B5EF4-FFF2-40B4-BE49-F238E27FC236}">
                <a16:creationId xmlns:a16="http://schemas.microsoft.com/office/drawing/2014/main" id="{6734D466-F212-41A6-C245-D706BE60F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1210" y="3796288"/>
            <a:ext cx="1194317" cy="119431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114A4C3-7709-7567-FDC5-898244EBD8C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29861" r="51977" b="35802"/>
          <a:stretch>
            <a:fillRect/>
          </a:stretch>
        </p:blipFill>
        <p:spPr>
          <a:xfrm>
            <a:off x="575408" y="1393217"/>
            <a:ext cx="5265066" cy="264709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E3CAF3E-7BB8-98DF-4FEC-D559B40EA48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1248" t="29861" r="1141" b="35802"/>
          <a:stretch>
            <a:fillRect/>
          </a:stretch>
        </p:blipFill>
        <p:spPr>
          <a:xfrm>
            <a:off x="6216441" y="1164921"/>
            <a:ext cx="5219822" cy="2647091"/>
          </a:xfrm>
          <a:prstGeom prst="rect">
            <a:avLst/>
          </a:prstGeom>
        </p:spPr>
      </p:pic>
      <p:sp>
        <p:nvSpPr>
          <p:cNvPr id="11" name="Signe de multiplication 10">
            <a:extLst>
              <a:ext uri="{FF2B5EF4-FFF2-40B4-BE49-F238E27FC236}">
                <a16:creationId xmlns:a16="http://schemas.microsoft.com/office/drawing/2014/main" id="{69523393-D829-484C-4623-788FC1BD1FDF}"/>
              </a:ext>
            </a:extLst>
          </p:cNvPr>
          <p:cNvSpPr/>
          <p:nvPr/>
        </p:nvSpPr>
        <p:spPr>
          <a:xfrm>
            <a:off x="2723516" y="3899741"/>
            <a:ext cx="1194318" cy="1194318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fr-FR" noProof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73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4" name="Google Shape;934;p13" descr="Une image contenant dessin humoristique, mammifère, illustration, clipart&#10;&#10;Le contenu généré par l’IA peut être incorrect.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5" name="Google Shape;935;p1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936" name="Google Shape;936;p1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7" name="Google Shape;937;p1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38" name="Google Shape;938;p13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39" name="Google Shape;939;p1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0" name="Google Shape;940;p1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fr-FR" sz="2400" b="1" i="0" u="none" strike="noStrike" cap="none" noProof="0" dirty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941" name="Google Shape;941;p13"/>
          <p:cNvSpPr txBox="1"/>
          <p:nvPr/>
        </p:nvSpPr>
        <p:spPr>
          <a:xfrm>
            <a:off x="5025418" y="2055491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Réactivation des prérequis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(6 min)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13D737-553F-129E-AE11-80673E484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ea typeface="Calibri" panose="020F0502020204030204" pitchFamily="34" charset="0"/>
                <a:sym typeface="Hammersmith One"/>
              </a:rPr>
              <a:t>Avant de commencer notre leçon sur le mouvement d’un corps, qui peut me traduire les notions suivantes en français.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la réponse convenable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972A4AEC-88B8-A42E-12E0-76CC2AEDCB6E}"/>
              </a:ext>
            </a:extLst>
          </p:cNvPr>
          <p:cNvSpPr txBox="1"/>
          <p:nvPr/>
        </p:nvSpPr>
        <p:spPr>
          <a:xfrm>
            <a:off x="2339596" y="2499002"/>
            <a:ext cx="307923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ea typeface="Calibri" panose="020F0502020204030204" pitchFamily="34" charset="0"/>
                <a:cs typeface="Calibri" panose="020F0502020204030204" pitchFamily="34" charset="0"/>
              </a:rPr>
              <a:t>Corps en mouvement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AF92C14-0FCB-BDD3-F9C5-2FACDC700355}"/>
              </a:ext>
            </a:extLst>
          </p:cNvPr>
          <p:cNvSpPr txBox="1"/>
          <p:nvPr/>
        </p:nvSpPr>
        <p:spPr>
          <a:xfrm>
            <a:off x="2339596" y="1986548"/>
            <a:ext cx="3079234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DZ" sz="2400" b="1" dirty="0">
                <a:ea typeface="Calibri" panose="020F0502020204030204" pitchFamily="34" charset="0"/>
                <a:cs typeface="Calibri" panose="020F0502020204030204" pitchFamily="34" charset="0"/>
              </a:rPr>
              <a:t>جسم متحرك</a:t>
            </a:r>
            <a:endParaRPr lang="fr-FR" sz="2400" b="1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632E2A0-7575-CFD0-330C-69F0C0AB2826}"/>
              </a:ext>
            </a:extLst>
          </p:cNvPr>
          <p:cNvSpPr txBox="1"/>
          <p:nvPr/>
        </p:nvSpPr>
        <p:spPr>
          <a:xfrm>
            <a:off x="6766576" y="2553976"/>
            <a:ext cx="307923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ea typeface="Calibri" panose="020F0502020204030204" pitchFamily="34" charset="0"/>
                <a:cs typeface="Calibri" panose="020F0502020204030204" pitchFamily="34" charset="0"/>
              </a:rPr>
              <a:t>Le mouvement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43E9A3-4C49-5F00-FEEF-1C59D954AE6E}"/>
              </a:ext>
            </a:extLst>
          </p:cNvPr>
          <p:cNvSpPr txBox="1"/>
          <p:nvPr/>
        </p:nvSpPr>
        <p:spPr>
          <a:xfrm>
            <a:off x="6773171" y="2050899"/>
            <a:ext cx="3066045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DZ" sz="2400" b="1" dirty="0">
                <a:ea typeface="Calibri" panose="020F0502020204030204" pitchFamily="34" charset="0"/>
                <a:cs typeface="Calibri" panose="020F0502020204030204" pitchFamily="34" charset="0"/>
              </a:rPr>
              <a:t>الحركة</a:t>
            </a:r>
            <a:endParaRPr lang="fr-FR" sz="2400" b="1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FEBE758-B6C6-F64F-A55B-1C77CC1D7C92}"/>
              </a:ext>
            </a:extLst>
          </p:cNvPr>
          <p:cNvSpPr txBox="1"/>
          <p:nvPr/>
        </p:nvSpPr>
        <p:spPr>
          <a:xfrm>
            <a:off x="2357135" y="5210566"/>
            <a:ext cx="3057346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ea typeface="Calibri" panose="020F0502020204030204" pitchFamily="34" charset="0"/>
                <a:cs typeface="Calibri" panose="020F0502020204030204" pitchFamily="34" charset="0"/>
              </a:rPr>
              <a:t>Corps en repos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678E870-C3CE-AFC4-1830-8AECC56E2052}"/>
              </a:ext>
            </a:extLst>
          </p:cNvPr>
          <p:cNvSpPr txBox="1"/>
          <p:nvPr/>
        </p:nvSpPr>
        <p:spPr>
          <a:xfrm>
            <a:off x="2342788" y="4667154"/>
            <a:ext cx="3076041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DZ" sz="2400" b="1" dirty="0">
                <a:ea typeface="Calibri" panose="020F0502020204030204" pitchFamily="34" charset="0"/>
                <a:cs typeface="Calibri" panose="020F0502020204030204" pitchFamily="34" charset="0"/>
              </a:rPr>
              <a:t>جسم ساكن</a:t>
            </a:r>
            <a:endParaRPr lang="fr-FR" sz="2400" b="1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DD0D60F-EF5D-6F78-AA28-9563768DDDDC}"/>
              </a:ext>
            </a:extLst>
          </p:cNvPr>
          <p:cNvSpPr txBox="1"/>
          <p:nvPr/>
        </p:nvSpPr>
        <p:spPr>
          <a:xfrm>
            <a:off x="6777520" y="5150422"/>
            <a:ext cx="3066045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ea typeface="Calibri" panose="020F0502020204030204" pitchFamily="34" charset="0"/>
                <a:cs typeface="Calibri" panose="020F0502020204030204" pitchFamily="34" charset="0"/>
              </a:rPr>
              <a:t>Le repos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A36D177-7A58-60A9-5D93-48390E59F863}"/>
              </a:ext>
            </a:extLst>
          </p:cNvPr>
          <p:cNvSpPr txBox="1"/>
          <p:nvPr/>
        </p:nvSpPr>
        <p:spPr>
          <a:xfrm>
            <a:off x="6773171" y="4632992"/>
            <a:ext cx="3066045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DZ" sz="2400" b="1" dirty="0">
                <a:ea typeface="Calibri" panose="020F0502020204030204" pitchFamily="34" charset="0"/>
                <a:cs typeface="Calibri" panose="020F0502020204030204" pitchFamily="34" charset="0"/>
              </a:rPr>
              <a:t>السكون</a:t>
            </a:r>
            <a:endParaRPr lang="fr-FR" sz="2400" b="1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4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 animBg="1"/>
      <p:bldP spid="16" grpId="0" animBg="1"/>
      <p:bldP spid="19" grpId="0" animBg="1"/>
      <p:bldP spid="20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B81A2C1-51E7-5A55-E308-F346DC4C8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la suite, répondre par vrai ou faux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choisie quelques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élèves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438503" y="4820002"/>
            <a:ext cx="1398292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7274168" y="4829220"/>
            <a:ext cx="1276212" cy="675612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pic>
        <p:nvPicPr>
          <p:cNvPr id="12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99927" y="5511789"/>
            <a:ext cx="675444" cy="68483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FE213B8-4424-8461-69D1-59FA83A8BF7A}"/>
              </a:ext>
            </a:extLst>
          </p:cNvPr>
          <p:cNvSpPr txBox="1"/>
          <p:nvPr/>
        </p:nvSpPr>
        <p:spPr>
          <a:xfrm>
            <a:off x="695960" y="1155250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800" b="1" dirty="0">
                <a:solidFill>
                  <a:prstClr val="black"/>
                </a:solidFill>
              </a:rPr>
              <a:t>Un livre posé sur une table est au repos :  </a:t>
            </a:r>
            <a:endParaRPr lang="fr-MA" sz="2800" b="1" dirty="0">
              <a:solidFill>
                <a:prstClr val="black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4C86E4C-2C42-A58D-6E84-3B60048121D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172" t="2367" r="50408" b="50000"/>
          <a:stretch>
            <a:fillRect/>
          </a:stretch>
        </p:blipFill>
        <p:spPr>
          <a:xfrm>
            <a:off x="4212784" y="1804892"/>
            <a:ext cx="3389025" cy="253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55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EAA9E-5CBD-4E38-6875-A71C84DA9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7B71D61-DCF0-A837-214A-523A522FA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la suite, répondre par vrai ou faux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C814BB5-0B25-B2E5-3AD9-B9DF14EA219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choisie quelques élèves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48978573-DE41-0DAF-3878-9A8818131FA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54BBD4A-3826-D12F-4384-615892AAC2B3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58D0908-3F00-5E9F-643F-9A41DA8DACD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9131CCA9-ADEC-FC44-4867-E053E228E414}"/>
              </a:ext>
            </a:extLst>
          </p:cNvPr>
          <p:cNvSpPr txBox="1"/>
          <p:nvPr/>
        </p:nvSpPr>
        <p:spPr>
          <a:xfrm>
            <a:off x="695960" y="1156910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800" b="1" dirty="0">
                <a:solidFill>
                  <a:prstClr val="black"/>
                </a:solidFill>
              </a:rPr>
              <a:t>Une voiture qui roule sur une autoroute est au repos :  </a:t>
            </a:r>
            <a:endParaRPr lang="fr-MA" sz="2800" b="1" dirty="0">
              <a:solidFill>
                <a:prstClr val="black"/>
              </a:solidFill>
            </a:endParaRPr>
          </a:p>
        </p:txBody>
      </p:sp>
      <p:sp>
        <p:nvSpPr>
          <p:cNvPr id="6" name="Rectangle : coins arrondis 3">
            <a:extLst>
              <a:ext uri="{FF2B5EF4-FFF2-40B4-BE49-F238E27FC236}">
                <a16:creationId xmlns:a16="http://schemas.microsoft.com/office/drawing/2014/main" id="{38CF0B91-FB78-C083-18B3-E57F1CABAF36}"/>
              </a:ext>
            </a:extLst>
          </p:cNvPr>
          <p:cNvSpPr/>
          <p:nvPr/>
        </p:nvSpPr>
        <p:spPr>
          <a:xfrm>
            <a:off x="3438503" y="4820002"/>
            <a:ext cx="1398292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7" name="Rectangle : coins arrondis 5">
            <a:extLst>
              <a:ext uri="{FF2B5EF4-FFF2-40B4-BE49-F238E27FC236}">
                <a16:creationId xmlns:a16="http://schemas.microsoft.com/office/drawing/2014/main" id="{7B15F95C-D4DF-1AC1-36DF-46FC2611B0D4}"/>
              </a:ext>
            </a:extLst>
          </p:cNvPr>
          <p:cNvSpPr/>
          <p:nvPr/>
        </p:nvSpPr>
        <p:spPr>
          <a:xfrm>
            <a:off x="7274168" y="4829220"/>
            <a:ext cx="1276212" cy="675612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pic>
        <p:nvPicPr>
          <p:cNvPr id="8" name="Graphique 26" descr="Coche avec un remplissage uni">
            <a:extLst>
              <a:ext uri="{FF2B5EF4-FFF2-40B4-BE49-F238E27FC236}">
                <a16:creationId xmlns:a16="http://schemas.microsoft.com/office/drawing/2014/main" id="{1AA2B30D-CE2E-364C-A036-E9F0CF0657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74552" y="5504832"/>
            <a:ext cx="675444" cy="68483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667ECA0-227A-A02F-A5A4-A60A76F0937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423" t="50000" r="50000" b="2644"/>
          <a:stretch>
            <a:fillRect/>
          </a:stretch>
        </p:blipFill>
        <p:spPr>
          <a:xfrm>
            <a:off x="4137649" y="1859588"/>
            <a:ext cx="3738069" cy="27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1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58A24-C70C-A2C4-0167-8EBC5ED66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621B5AF-5147-CBB7-F4D2-C2FA72A89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la suite, répondre par vrai ou faux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EC99574-D221-1384-803A-BA0AFE0D3DD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choisie quelques élèves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301AF7B-DAC9-5121-2B4B-5EA57C8FC3E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0E86B72-D40C-6AC0-78DE-61389114C519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0458988-453F-6F29-7C47-0E515EC8101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F830404C-C65F-C385-BD93-D1BCBECB3CA0}"/>
              </a:ext>
            </a:extLst>
          </p:cNvPr>
          <p:cNvSpPr txBox="1"/>
          <p:nvPr/>
        </p:nvSpPr>
        <p:spPr>
          <a:xfrm>
            <a:off x="695960" y="1166411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800" b="1" dirty="0">
                <a:solidFill>
                  <a:prstClr val="black"/>
                </a:solidFill>
              </a:rPr>
              <a:t>Un oiseau qui vole est en mouvement:  </a:t>
            </a:r>
            <a:endParaRPr lang="fr-MA" sz="2800" b="1" dirty="0">
              <a:solidFill>
                <a:prstClr val="black"/>
              </a:solidFill>
            </a:endParaRPr>
          </a:p>
        </p:txBody>
      </p:sp>
      <p:sp>
        <p:nvSpPr>
          <p:cNvPr id="8" name="Rectangle : coins arrondis 3">
            <a:extLst>
              <a:ext uri="{FF2B5EF4-FFF2-40B4-BE49-F238E27FC236}">
                <a16:creationId xmlns:a16="http://schemas.microsoft.com/office/drawing/2014/main" id="{0BE2B05B-BE5A-71EE-12BE-9EB5CA19B1C2}"/>
              </a:ext>
            </a:extLst>
          </p:cNvPr>
          <p:cNvSpPr/>
          <p:nvPr/>
        </p:nvSpPr>
        <p:spPr>
          <a:xfrm>
            <a:off x="3438503" y="4820002"/>
            <a:ext cx="1398292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2" name="Rectangle : coins arrondis 5">
            <a:extLst>
              <a:ext uri="{FF2B5EF4-FFF2-40B4-BE49-F238E27FC236}">
                <a16:creationId xmlns:a16="http://schemas.microsoft.com/office/drawing/2014/main" id="{6924EE64-691B-1836-AD29-9804A62748E1}"/>
              </a:ext>
            </a:extLst>
          </p:cNvPr>
          <p:cNvSpPr/>
          <p:nvPr/>
        </p:nvSpPr>
        <p:spPr>
          <a:xfrm>
            <a:off x="7274168" y="4829220"/>
            <a:ext cx="1276212" cy="675612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pic>
        <p:nvPicPr>
          <p:cNvPr id="13" name="Graphique 26" descr="Coche avec un remplissage uni">
            <a:extLst>
              <a:ext uri="{FF2B5EF4-FFF2-40B4-BE49-F238E27FC236}">
                <a16:creationId xmlns:a16="http://schemas.microsoft.com/office/drawing/2014/main" id="{84EA7570-4517-8816-DFE3-A7273DF321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99927" y="5511789"/>
            <a:ext cx="675444" cy="68483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74AEA11-D506-7298-FAD2-D53A901CE1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000" t="50000" r="7585" b="2283"/>
          <a:stretch>
            <a:fillRect/>
          </a:stretch>
        </p:blipFill>
        <p:spPr>
          <a:xfrm>
            <a:off x="4220587" y="1843648"/>
            <a:ext cx="3750826" cy="28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61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42E36-3F32-EA65-03B1-FA7E7D5ED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3B49A75-15D7-FC71-3835-D9321A1E0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la suite, répondre par vrai ou faux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8CF94A8-DA60-0448-B974-6EC6566E127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choisie quelques élèves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0F148C8-E726-4D3A-295C-8A4546EB606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76D6AB7-B91A-BFEE-8BB1-40BCFF429A1F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04668ED-3DCC-25D1-028F-A0613D77998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097C1A3E-2CBF-FD9D-9CA2-C34805B1216D}"/>
              </a:ext>
            </a:extLst>
          </p:cNvPr>
          <p:cNvSpPr txBox="1"/>
          <p:nvPr/>
        </p:nvSpPr>
        <p:spPr>
          <a:xfrm>
            <a:off x="695960" y="1402080"/>
            <a:ext cx="108000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800" b="1" dirty="0">
                <a:solidFill>
                  <a:prstClr val="black"/>
                </a:solidFill>
              </a:rPr>
              <a:t>Un tableau accroché au mur est en mouvement : </a:t>
            </a:r>
            <a:endParaRPr lang="fr-MA" sz="2800" b="1" dirty="0">
              <a:solidFill>
                <a:prstClr val="black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8A087EF-F468-DA2D-7479-3E94DB1ACE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 t="2557" r="7707" b="50000"/>
          <a:stretch>
            <a:fillRect/>
          </a:stretch>
        </p:blipFill>
        <p:spPr>
          <a:xfrm>
            <a:off x="4305754" y="2130043"/>
            <a:ext cx="3473885" cy="2597913"/>
          </a:xfrm>
          <a:prstGeom prst="rect">
            <a:avLst/>
          </a:prstGeom>
        </p:spPr>
      </p:pic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40C8E597-2B5C-BBFE-C648-C78A64C8D813}"/>
              </a:ext>
            </a:extLst>
          </p:cNvPr>
          <p:cNvSpPr/>
          <p:nvPr/>
        </p:nvSpPr>
        <p:spPr>
          <a:xfrm>
            <a:off x="3438503" y="4820002"/>
            <a:ext cx="1398292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3" name="Rectangle : coins arrondis 5">
            <a:extLst>
              <a:ext uri="{FF2B5EF4-FFF2-40B4-BE49-F238E27FC236}">
                <a16:creationId xmlns:a16="http://schemas.microsoft.com/office/drawing/2014/main" id="{C8B3014B-267E-0DD9-CC3A-A8E255A945B5}"/>
              </a:ext>
            </a:extLst>
          </p:cNvPr>
          <p:cNvSpPr/>
          <p:nvPr/>
        </p:nvSpPr>
        <p:spPr>
          <a:xfrm>
            <a:off x="7274168" y="4829220"/>
            <a:ext cx="1276212" cy="675612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pic>
        <p:nvPicPr>
          <p:cNvPr id="14" name="Graphique 26" descr="Coche avec un remplissage uni">
            <a:extLst>
              <a:ext uri="{FF2B5EF4-FFF2-40B4-BE49-F238E27FC236}">
                <a16:creationId xmlns:a16="http://schemas.microsoft.com/office/drawing/2014/main" id="{19CE2DA0-C71B-E10D-8669-E8C729A5E4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74552" y="5504832"/>
            <a:ext cx="675444" cy="6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76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B455E-50AD-B7E3-C879-C8E641D4E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1FCE350-6223-C5D9-7091-B94CF7E4D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Répondez à la question suivante 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2202F6F-DB5E-EB5A-CEE3-7A89AB47A7C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Choisir 3 élèves au hasard pour passer au tableau . L’enseignant décrit chaque image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CD70D90-82FC-5376-183A-93BDE2786D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B3B9B14-253E-521D-DE1D-6DF1081E7318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2D02BF3-D9CE-D278-D66A-1862D00F25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8DA27D47-0939-84B0-F274-D5F3B2F0D345}"/>
              </a:ext>
            </a:extLst>
          </p:cNvPr>
          <p:cNvSpPr/>
          <p:nvPr/>
        </p:nvSpPr>
        <p:spPr>
          <a:xfrm>
            <a:off x="748152" y="5227414"/>
            <a:ext cx="3179575" cy="7620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……………………………</a:t>
            </a:r>
            <a:endParaRPr kumimoji="0" lang="fr-MA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Objet 12">
            <a:extLst>
              <a:ext uri="{FF2B5EF4-FFF2-40B4-BE49-F238E27FC236}">
                <a16:creationId xmlns:a16="http://schemas.microsoft.com/office/drawing/2014/main" id="{1BD539A5-F98D-4373-385D-68FA4D0C75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2987061"/>
              </p:ext>
            </p:extLst>
          </p:nvPr>
        </p:nvGraphicFramePr>
        <p:xfrm>
          <a:off x="590309" y="2414118"/>
          <a:ext cx="3495260" cy="25729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2161905" imgH="1580952" progId="Paint.Picture">
                  <p:embed/>
                </p:oleObj>
              </mc:Choice>
              <mc:Fallback>
                <p:oleObj name="Bitmap Image" r:id="rId3" imgW="2161905" imgH="1580952" progId="Paint.Picture">
                  <p:embed/>
                  <p:pic>
                    <p:nvPicPr>
                      <p:cNvPr id="13" name="Objet 12">
                        <a:extLst>
                          <a:ext uri="{FF2B5EF4-FFF2-40B4-BE49-F238E27FC236}">
                            <a16:creationId xmlns:a16="http://schemas.microsoft.com/office/drawing/2014/main" id="{1BD539A5-F98D-4373-385D-68FA4D0C75C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309" y="2414118"/>
                        <a:ext cx="3495260" cy="25729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 13">
            <a:extLst>
              <a:ext uri="{FF2B5EF4-FFF2-40B4-BE49-F238E27FC236}">
                <a16:creationId xmlns:a16="http://schemas.microsoft.com/office/drawing/2014/main" id="{3D91F222-F0C1-F645-A935-1EEFB6B3E9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1156300"/>
              </p:ext>
            </p:extLst>
          </p:nvPr>
        </p:nvGraphicFramePr>
        <p:xfrm>
          <a:off x="4308600" y="2390754"/>
          <a:ext cx="3495260" cy="26196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 bitmap" r:id="rId5" imgW="2133898" imgH="1628571" progId="Paint.Picture">
                  <p:embed/>
                </p:oleObj>
              </mc:Choice>
              <mc:Fallback>
                <p:oleObj name="Image bitmap" r:id="rId5" imgW="2133898" imgH="1628571" progId="Paint.Picture">
                  <p:embed/>
                  <p:pic>
                    <p:nvPicPr>
                      <p:cNvPr id="14" name="Objet 13">
                        <a:extLst>
                          <a:ext uri="{FF2B5EF4-FFF2-40B4-BE49-F238E27FC236}">
                            <a16:creationId xmlns:a16="http://schemas.microsoft.com/office/drawing/2014/main" id="{3D91F222-F0C1-F645-A935-1EEFB6B3E9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600" y="2390754"/>
                        <a:ext cx="3495260" cy="26196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 14">
            <a:extLst>
              <a:ext uri="{FF2B5EF4-FFF2-40B4-BE49-F238E27FC236}">
                <a16:creationId xmlns:a16="http://schemas.microsoft.com/office/drawing/2014/main" id="{310FAA4F-CFC0-E5E5-8A8A-CC5BA6617B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5788141"/>
              </p:ext>
            </p:extLst>
          </p:nvPr>
        </p:nvGraphicFramePr>
        <p:xfrm>
          <a:off x="8106431" y="2414118"/>
          <a:ext cx="3495260" cy="25729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 bitmap" r:id="rId7" imgW="2152951" imgH="1609524" progId="Paint.Picture">
                  <p:embed/>
                </p:oleObj>
              </mc:Choice>
              <mc:Fallback>
                <p:oleObj name="Image bitmap" r:id="rId7" imgW="2152951" imgH="1609524" progId="Paint.Picture">
                  <p:embed/>
                  <p:pic>
                    <p:nvPicPr>
                      <p:cNvPr id="15" name="Objet 14">
                        <a:extLst>
                          <a:ext uri="{FF2B5EF4-FFF2-40B4-BE49-F238E27FC236}">
                            <a16:creationId xmlns:a16="http://schemas.microsoft.com/office/drawing/2014/main" id="{310FAA4F-CFC0-E5E5-8A8A-CC5BA6617B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6431" y="2414118"/>
                        <a:ext cx="3495260" cy="25729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1">
            <a:extLst>
              <a:ext uri="{FF2B5EF4-FFF2-40B4-BE49-F238E27FC236}">
                <a16:creationId xmlns:a16="http://schemas.microsoft.com/office/drawing/2014/main" id="{8B49C293-2497-AA9C-7EFD-0A1FCF952B04}"/>
              </a:ext>
            </a:extLst>
          </p:cNvPr>
          <p:cNvSpPr/>
          <p:nvPr/>
        </p:nvSpPr>
        <p:spPr>
          <a:xfrm>
            <a:off x="4308600" y="5227414"/>
            <a:ext cx="3495260" cy="7620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……………………………</a:t>
            </a:r>
            <a:endParaRPr kumimoji="0" lang="fr-MA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C51CE566-6F48-9F58-D28A-6511A66A8E04}"/>
              </a:ext>
            </a:extLst>
          </p:cNvPr>
          <p:cNvSpPr/>
          <p:nvPr/>
        </p:nvSpPr>
        <p:spPr>
          <a:xfrm>
            <a:off x="8085779" y="5227414"/>
            <a:ext cx="3515912" cy="7620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……………………………</a:t>
            </a:r>
            <a:endParaRPr kumimoji="0" lang="fr-MA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4D31BBE-0A75-8634-8E80-E305DDBD92CB}"/>
              </a:ext>
            </a:extLst>
          </p:cNvPr>
          <p:cNvSpPr txBox="1"/>
          <p:nvPr/>
        </p:nvSpPr>
        <p:spPr>
          <a:xfrm>
            <a:off x="695960" y="1402080"/>
            <a:ext cx="10800080" cy="57888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800" b="1" dirty="0">
                <a:solidFill>
                  <a:prstClr val="black"/>
                </a:solidFill>
              </a:rPr>
              <a:t>Écrire sous chaque image « en mouvement »  ou « au repos »  </a:t>
            </a:r>
            <a:endParaRPr lang="fr-MA" sz="2800" b="1" dirty="0">
              <a:solidFill>
                <a:prstClr val="black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290DF4C-9C2B-3628-1A06-C59D4E904F41}"/>
              </a:ext>
            </a:extLst>
          </p:cNvPr>
          <p:cNvSpPr txBox="1"/>
          <p:nvPr/>
        </p:nvSpPr>
        <p:spPr>
          <a:xfrm>
            <a:off x="8502015" y="5309132"/>
            <a:ext cx="2683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En mouvement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C44A390-4629-79AA-958C-5A7052F3A07A}"/>
              </a:ext>
            </a:extLst>
          </p:cNvPr>
          <p:cNvSpPr txBox="1"/>
          <p:nvPr/>
        </p:nvSpPr>
        <p:spPr>
          <a:xfrm>
            <a:off x="996219" y="5292545"/>
            <a:ext cx="2683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En mouvement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F0B032-9C6F-D023-8077-565821B878B4}"/>
              </a:ext>
            </a:extLst>
          </p:cNvPr>
          <p:cNvSpPr txBox="1"/>
          <p:nvPr/>
        </p:nvSpPr>
        <p:spPr>
          <a:xfrm>
            <a:off x="4714510" y="5269115"/>
            <a:ext cx="2683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Au repos</a:t>
            </a:r>
          </a:p>
        </p:txBody>
      </p:sp>
    </p:spTree>
    <p:extLst>
      <p:ext uri="{BB962C8B-B14F-4D97-AF65-F5344CB8AC3E}">
        <p14:creationId xmlns:p14="http://schemas.microsoft.com/office/powerpoint/2010/main" val="134059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103228" y="1686972"/>
            <a:ext cx="5869201" cy="31717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Déclaration de la tâche </a:t>
            </a:r>
            <a:b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de la séance</a:t>
            </a:r>
          </a:p>
          <a:p>
            <a:pPr algn="ctr" defTabSz="914400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(2 min)</a:t>
            </a:r>
            <a:endParaRPr lang="fr-FR" sz="4265" b="1" kern="0" noProof="0" dirty="0">
              <a:solidFill>
                <a:srgbClr val="FFC000"/>
              </a:solidFill>
              <a:latin typeface="Arial" panose="020B0604020202020204"/>
              <a:cs typeface="Arial" panose="020B0604020202020204" pitchFamily="34" charset="0"/>
              <a:sym typeface="Arial" panose="020B0604020202020204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0269" y="478465"/>
            <a:ext cx="458160" cy="45816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E19A954-D2AD-3B64-9A78-A774A1E47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Avant d’aborder notre tâche d’aujourd’hui, observons la situation suivante : Ali est assis dans un train à la gare.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D6958B8-58F8-F796-18AC-00ED8CFE09E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explique la situation, demande aux élèves de proposer des réponses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3A34D9A-ED10-3502-752D-D73D34550AB7}"/>
              </a:ext>
            </a:extLst>
          </p:cNvPr>
          <p:cNvSpPr txBox="1"/>
          <p:nvPr/>
        </p:nvSpPr>
        <p:spPr>
          <a:xfrm>
            <a:off x="427745" y="1138310"/>
            <a:ext cx="51838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2400" b="1" dirty="0"/>
              <a:t>Ali voit un autre train à côté du sien.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589B9B11-C81A-C58C-A383-E141CD2F92DC}"/>
              </a:ext>
            </a:extLst>
          </p:cNvPr>
          <p:cNvSpPr txBox="1"/>
          <p:nvPr/>
        </p:nvSpPr>
        <p:spPr>
          <a:xfrm>
            <a:off x="823830" y="5678884"/>
            <a:ext cx="10425068" cy="51077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2400" b="1" dirty="0"/>
              <a:t>Comment Ali peut-il déterminer si son train est en mouvement ou au repos ?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84E63B81-7CB9-D8EE-0679-DCB03E142D0D}"/>
              </a:ext>
            </a:extLst>
          </p:cNvPr>
          <p:cNvSpPr txBox="1"/>
          <p:nvPr/>
        </p:nvSpPr>
        <p:spPr>
          <a:xfrm>
            <a:off x="6096000" y="1160813"/>
            <a:ext cx="53415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L’autre train disparaît et le quai défile.</a:t>
            </a:r>
            <a:endParaRPr lang="fr-FR" sz="24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D10D389-018C-E049-1A26-F900E6405C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11" t="9892" r="50653" b="18418"/>
          <a:stretch>
            <a:fillRect/>
          </a:stretch>
        </p:blipFill>
        <p:spPr>
          <a:xfrm>
            <a:off x="694481" y="1740311"/>
            <a:ext cx="4650334" cy="2564056"/>
          </a:xfrm>
          <a:prstGeom prst="roundRect">
            <a:avLst>
              <a:gd name="adj" fmla="val 6391"/>
            </a:avLst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71D9176-A945-0EBB-A0B0-BBD47BD3DD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673" t="9881" r="346" b="19290"/>
          <a:stretch>
            <a:fillRect/>
          </a:stretch>
        </p:blipFill>
        <p:spPr>
          <a:xfrm>
            <a:off x="6422702" y="1682225"/>
            <a:ext cx="4826196" cy="2622141"/>
          </a:xfrm>
          <a:prstGeom prst="roundRect">
            <a:avLst>
              <a:gd name="adj" fmla="val 7102"/>
            </a:avLst>
          </a:prstGeom>
        </p:spPr>
      </p:pic>
      <p:sp>
        <p:nvSpPr>
          <p:cNvPr id="13" name="Phylactère : pensées 12">
            <a:extLst>
              <a:ext uri="{FF2B5EF4-FFF2-40B4-BE49-F238E27FC236}">
                <a16:creationId xmlns:a16="http://schemas.microsoft.com/office/drawing/2014/main" id="{91578E1C-414C-ABC6-86E3-6CC27B6D5F3E}"/>
              </a:ext>
            </a:extLst>
          </p:cNvPr>
          <p:cNvSpPr/>
          <p:nvPr/>
        </p:nvSpPr>
        <p:spPr>
          <a:xfrm>
            <a:off x="2068676" y="4304366"/>
            <a:ext cx="3427772" cy="1061454"/>
          </a:xfrm>
          <a:prstGeom prst="cloudCallout">
            <a:avLst>
              <a:gd name="adj1" fmla="val -54108"/>
              <a:gd name="adj2" fmla="val -20247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Est-ce que c’est mon train qui bouge ? Ou l’autre ?</a:t>
            </a:r>
          </a:p>
        </p:txBody>
      </p:sp>
      <p:sp>
        <p:nvSpPr>
          <p:cNvPr id="15" name="Phylactère : pensées 14">
            <a:extLst>
              <a:ext uri="{FF2B5EF4-FFF2-40B4-BE49-F238E27FC236}">
                <a16:creationId xmlns:a16="http://schemas.microsoft.com/office/drawing/2014/main" id="{C0D1BF54-2D20-42FB-A03A-381A036AA183}"/>
              </a:ext>
            </a:extLst>
          </p:cNvPr>
          <p:cNvSpPr/>
          <p:nvPr/>
        </p:nvSpPr>
        <p:spPr>
          <a:xfrm>
            <a:off x="7633461" y="4364113"/>
            <a:ext cx="3474760" cy="1061454"/>
          </a:xfrm>
          <a:prstGeom prst="cloudCallout">
            <a:avLst>
              <a:gd name="adj1" fmla="val -51627"/>
              <a:gd name="adj2" fmla="val -193296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Le quai défile ! C’est donc mon train qui bouge.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5" grpId="0" animBg="1"/>
      <p:bldP spid="38" grpId="0"/>
      <p:bldP spid="13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054;p38"/>
          <p:cNvSpPr/>
          <p:nvPr/>
        </p:nvSpPr>
        <p:spPr>
          <a:xfrm>
            <a:off x="619441" y="2774747"/>
            <a:ext cx="11134627" cy="805543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1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38" y="2602809"/>
            <a:ext cx="805544" cy="805544"/>
          </a:xfrm>
          <a:prstGeom prst="rect">
            <a:avLst/>
          </a:prstGeom>
        </p:spPr>
      </p:pic>
      <p:sp>
        <p:nvSpPr>
          <p:cNvPr id="16" name="ZoneTexte 3"/>
          <p:cNvSpPr txBox="1"/>
          <p:nvPr/>
        </p:nvSpPr>
        <p:spPr>
          <a:xfrm>
            <a:off x="1457138" y="2774748"/>
            <a:ext cx="9850199" cy="389893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b="1" noProof="0" dirty="0"/>
              <a:t> </a:t>
            </a:r>
            <a:endParaRPr lang="fr-FR" noProof="0" dirty="0"/>
          </a:p>
        </p:txBody>
      </p:sp>
      <p:sp>
        <p:nvSpPr>
          <p:cNvPr id="11" name="Rectangle 10"/>
          <p:cNvSpPr/>
          <p:nvPr/>
        </p:nvSpPr>
        <p:spPr>
          <a:xfrm>
            <a:off x="6435759" y="272347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noProof="0" dirty="0"/>
              <a:t> 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42272C6-7878-8C86-B68F-59853A0B9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52689"/>
            <a:ext cx="10529279" cy="41564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dirty="0"/>
              <a:t>À la fin de cette séance, vous serez capables d’Identifier l’état d’un corps (mouvement ou repos) par rapport à un corps de référence. 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635345D0-FBF3-B6E5-724F-6524D39D5CC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7632" y="805747"/>
            <a:ext cx="10529705" cy="268287"/>
          </a:xfrm>
        </p:spPr>
        <p:txBody>
          <a:bodyPr/>
          <a:lstStyle/>
          <a:p>
            <a:r>
              <a:rPr lang="fr-FR" dirty="0"/>
              <a:t>L’enseignant explique la tâche et l’écrit sur le tableau à côté, demande à 2 élèves de la lire. 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50D3A2CF-28F7-2C9B-89A3-1D4986B3F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842" y="452067"/>
            <a:ext cx="487824" cy="48782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B9ED7E9-000B-4216-6987-3B009E9DB1BE}"/>
              </a:ext>
            </a:extLst>
          </p:cNvPr>
          <p:cNvSpPr txBox="1"/>
          <p:nvPr/>
        </p:nvSpPr>
        <p:spPr>
          <a:xfrm>
            <a:off x="1308921" y="2762019"/>
            <a:ext cx="99984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Identifier</a:t>
            </a:r>
            <a:r>
              <a:rPr lang="fr-FR" sz="2400" dirty="0"/>
              <a:t> </a:t>
            </a:r>
            <a:r>
              <a:rPr lang="fr-FR" sz="2400" b="1" dirty="0">
                <a:solidFill>
                  <a:srgbClr val="FF0000"/>
                </a:solidFill>
              </a:rPr>
              <a:t>l’état d’un corps </a:t>
            </a:r>
            <a:r>
              <a:rPr lang="fr-FR" sz="2400" dirty="0"/>
              <a:t>(</a:t>
            </a:r>
            <a:r>
              <a:rPr lang="fr-FR" sz="2400" b="1" dirty="0"/>
              <a:t>mouvement ou repos</a:t>
            </a:r>
            <a:r>
              <a:rPr lang="fr-FR" sz="2400" dirty="0"/>
              <a:t>) par rapport à </a:t>
            </a:r>
            <a:r>
              <a:rPr lang="fr-FR" sz="2400" b="1" dirty="0">
                <a:solidFill>
                  <a:srgbClr val="FF0000"/>
                </a:solidFill>
              </a:rPr>
              <a:t>un corps de référence. 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11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065761" y="2259363"/>
            <a:ext cx="5869201" cy="17195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Introduction </a:t>
            </a:r>
          </a:p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à la tâche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FD128-8B3D-2FCC-78E2-A9DF3CA52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9">
            <a:extLst>
              <a:ext uri="{FF2B5EF4-FFF2-40B4-BE49-F238E27FC236}">
                <a16:creationId xmlns:a16="http://schemas.microsoft.com/office/drawing/2014/main" id="{2921E9E1-C151-6B39-3338-221CD16EC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3942" y="484537"/>
            <a:ext cx="452088" cy="45208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CE913A2-8806-8963-7FAF-7EE34A428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nous allons définir ce qu’est un corps de référence. voyons les exemples suivants :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18E3EE-0358-D87D-4318-7A972BF3A33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présente les images une par une et demande aux élèves de décrire ce qu’ils observent 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43CF08B1-1CBC-C760-7A56-ABBB62149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2611" y="1950891"/>
            <a:ext cx="3727859" cy="2548953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3F692F93-1EA8-B06F-856D-60CC251BF0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3252" y="1950891"/>
            <a:ext cx="3226764" cy="2548953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2F2E12A8-7B36-9EF1-BC78-9318071E0669}"/>
              </a:ext>
            </a:extLst>
          </p:cNvPr>
          <p:cNvSpPr txBox="1"/>
          <p:nvPr/>
        </p:nvSpPr>
        <p:spPr>
          <a:xfrm>
            <a:off x="636608" y="4697736"/>
            <a:ext cx="3414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La Lune tourne autour de la Terre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49BE52B-008A-AF03-FD2C-07308C513612}"/>
              </a:ext>
            </a:extLst>
          </p:cNvPr>
          <p:cNvSpPr txBox="1"/>
          <p:nvPr/>
        </p:nvSpPr>
        <p:spPr>
          <a:xfrm>
            <a:off x="4622036" y="4697736"/>
            <a:ext cx="3414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Livre sur table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37B14598-2422-3910-3C30-79CC09B871C6}"/>
              </a:ext>
            </a:extLst>
          </p:cNvPr>
          <p:cNvSpPr txBox="1"/>
          <p:nvPr/>
        </p:nvSpPr>
        <p:spPr>
          <a:xfrm>
            <a:off x="8405454" y="4697736"/>
            <a:ext cx="3414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Passager dans un train en mouvement</a:t>
            </a:r>
          </a:p>
        </p:txBody>
      </p:sp>
      <p:pic>
        <p:nvPicPr>
          <p:cNvPr id="4" name="Picture 2" descr="Comment la rotation de la Terre a influencé la diversité de la vie">
            <a:extLst>
              <a:ext uri="{FF2B5EF4-FFF2-40B4-BE49-F238E27FC236}">
                <a16:creationId xmlns:a16="http://schemas.microsoft.com/office/drawing/2014/main" id="{938E54D8-8E69-F1F3-B2D0-8BCB808BBC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5" t="15310" r="14839" b="11848"/>
          <a:stretch>
            <a:fillRect/>
          </a:stretch>
        </p:blipFill>
        <p:spPr bwMode="auto">
          <a:xfrm>
            <a:off x="371984" y="1950891"/>
            <a:ext cx="4224943" cy="254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90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0CD49-2405-601F-E5D8-C689A4920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9">
            <a:extLst>
              <a:ext uri="{FF2B5EF4-FFF2-40B4-BE49-F238E27FC236}">
                <a16:creationId xmlns:a16="http://schemas.microsoft.com/office/drawing/2014/main" id="{07B7FDE8-E802-99E3-2A2A-1244C96DD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3942" y="484537"/>
            <a:ext cx="452088" cy="45208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C9C48A7-BF41-5F27-0DE5-2CB2C677C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29741"/>
            <a:ext cx="10529279" cy="267549"/>
          </a:xfrm>
        </p:spPr>
        <p:txBody>
          <a:bodyPr/>
          <a:lstStyle/>
          <a:p>
            <a:r>
              <a:rPr lang="fr-FR" dirty="0"/>
              <a:t>Prenons le 1</a:t>
            </a:r>
            <a:r>
              <a:rPr lang="fr-FR" baseline="30000" dirty="0"/>
              <a:t>er</a:t>
            </a:r>
            <a:r>
              <a:rPr lang="fr-FR" dirty="0"/>
              <a:t> exemple : la lune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EDC8FC-9EA7-5860-A324-DCD32EBA56A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que la Lune tourne autour de la Terre , puis pose la question . </a:t>
            </a:r>
          </a:p>
        </p:txBody>
      </p:sp>
      <p:pic>
        <p:nvPicPr>
          <p:cNvPr id="4" name="Picture 2" descr="Comment la rotation de la Terre a influencé la diversité de la vie">
            <a:extLst>
              <a:ext uri="{FF2B5EF4-FFF2-40B4-BE49-F238E27FC236}">
                <a16:creationId xmlns:a16="http://schemas.microsoft.com/office/drawing/2014/main" id="{BE51D424-5A77-7028-F395-3FD121F16C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5" t="15310" r="14839" b="11848"/>
          <a:stretch>
            <a:fillRect/>
          </a:stretch>
        </p:blipFill>
        <p:spPr bwMode="auto">
          <a:xfrm>
            <a:off x="2820365" y="1192339"/>
            <a:ext cx="6551270" cy="369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76476FC-509B-8C1D-1FDD-93C3E5621C9E}"/>
              </a:ext>
            </a:extLst>
          </p:cNvPr>
          <p:cNvSpPr txBox="1"/>
          <p:nvPr/>
        </p:nvSpPr>
        <p:spPr>
          <a:xfrm>
            <a:off x="3907011" y="3298586"/>
            <a:ext cx="14236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La Terre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CB7A618-E2B8-F6B4-85C0-82744AFD5ED7}"/>
              </a:ext>
            </a:extLst>
          </p:cNvPr>
          <p:cNvSpPr txBox="1"/>
          <p:nvPr/>
        </p:nvSpPr>
        <p:spPr>
          <a:xfrm>
            <a:off x="8031867" y="1095099"/>
            <a:ext cx="14236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00B050"/>
                </a:solidFill>
              </a:rPr>
              <a:t>La lune</a:t>
            </a:r>
            <a:endParaRPr lang="fr-FR" sz="2400" dirty="0">
              <a:solidFill>
                <a:srgbClr val="00B050"/>
              </a:solidFill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AD53A97E-6E7D-9140-20A4-733B4C5F45A2}"/>
              </a:ext>
            </a:extLst>
          </p:cNvPr>
          <p:cNvGrpSpPr/>
          <p:nvPr/>
        </p:nvGrpSpPr>
        <p:grpSpPr>
          <a:xfrm>
            <a:off x="2516426" y="4979642"/>
            <a:ext cx="6939128" cy="920334"/>
            <a:chOff x="2079583" y="4988874"/>
            <a:chExt cx="6939128" cy="920334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E0A11F30-B8F0-519C-ACBB-B932E7939205}"/>
                </a:ext>
              </a:extLst>
            </p:cNvPr>
            <p:cNvSpPr txBox="1"/>
            <p:nvPr/>
          </p:nvSpPr>
          <p:spPr>
            <a:xfrm>
              <a:off x="2079583" y="5398430"/>
              <a:ext cx="6906761" cy="51077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00B050"/>
                  </a:solidFill>
                </a:rPr>
                <a:t>La lune </a:t>
              </a:r>
              <a:r>
                <a:rPr lang="fr-FR" sz="2400" b="1" dirty="0">
                  <a:solidFill>
                    <a:schemeClr val="tx1"/>
                  </a:solidFill>
                </a:rPr>
                <a:t>est </a:t>
              </a:r>
              <a:r>
                <a:rPr lang="fr-FR" sz="2400" b="1" u="sng" dirty="0">
                  <a:solidFill>
                    <a:schemeClr val="tx1"/>
                  </a:solidFill>
                </a:rPr>
                <a:t>en mouvement </a:t>
              </a:r>
              <a:r>
                <a:rPr lang="fr-FR" sz="2400" b="1" dirty="0">
                  <a:solidFill>
                    <a:schemeClr val="tx1"/>
                  </a:solidFill>
                </a:rPr>
                <a:t>par rapport à ……………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4BF863D-30BB-28B3-244B-5AE2EFC4F0EA}"/>
                </a:ext>
              </a:extLst>
            </p:cNvPr>
            <p:cNvSpPr txBox="1"/>
            <p:nvPr/>
          </p:nvSpPr>
          <p:spPr>
            <a:xfrm>
              <a:off x="7403942" y="5328880"/>
              <a:ext cx="133976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FF0000"/>
                  </a:solidFill>
                </a:rPr>
                <a:t>la Terre</a:t>
              </a:r>
              <a:endParaRPr lang="fr-FR" sz="2400" dirty="0"/>
            </a:p>
          </p:txBody>
        </p:sp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1ADF4E0F-11A7-1524-38B9-D1116B8D1D81}"/>
                </a:ext>
              </a:extLst>
            </p:cNvPr>
            <p:cNvGrpSpPr/>
            <p:nvPr/>
          </p:nvGrpSpPr>
          <p:grpSpPr>
            <a:xfrm>
              <a:off x="8532964" y="4988874"/>
              <a:ext cx="485747" cy="819111"/>
              <a:chOff x="8343496" y="5008256"/>
              <a:chExt cx="485747" cy="819111"/>
            </a:xfrm>
          </p:grpSpPr>
          <p:sp>
            <p:nvSpPr>
              <p:cNvPr id="15" name="Forme libre : forme 14">
                <a:extLst>
                  <a:ext uri="{FF2B5EF4-FFF2-40B4-BE49-F238E27FC236}">
                    <a16:creationId xmlns:a16="http://schemas.microsoft.com/office/drawing/2014/main" id="{7F4AB250-D412-65E7-49BE-26E953D449DD}"/>
                  </a:ext>
                </a:extLst>
              </p:cNvPr>
              <p:cNvSpPr/>
              <p:nvPr/>
            </p:nvSpPr>
            <p:spPr>
              <a:xfrm>
                <a:off x="8343496" y="5008256"/>
                <a:ext cx="485747" cy="573065"/>
              </a:xfrm>
              <a:custGeom>
                <a:avLst/>
                <a:gdLst>
                  <a:gd name="csX0" fmla="*/ 484127 w 485747"/>
                  <a:gd name="csY0" fmla="*/ 214678 h 573065"/>
                  <a:gd name="csX1" fmla="*/ 214654 w 485747"/>
                  <a:gd name="csY1" fmla="*/ 1670 h 573065"/>
                  <a:gd name="csX2" fmla="*/ 0 w 485747"/>
                  <a:gd name="csY2" fmla="*/ 242082 h 573065"/>
                  <a:gd name="csX3" fmla="*/ 114300 w 485747"/>
                  <a:gd name="csY3" fmla="*/ 242082 h 573065"/>
                  <a:gd name="csX4" fmla="*/ 242834 w 485747"/>
                  <a:gd name="csY4" fmla="*/ 113536 h 573065"/>
                  <a:gd name="csX5" fmla="*/ 371380 w 485747"/>
                  <a:gd name="csY5" fmla="*/ 242071 h 573065"/>
                  <a:gd name="csX6" fmla="*/ 311106 w 485747"/>
                  <a:gd name="csY6" fmla="*/ 350991 h 573065"/>
                  <a:gd name="csX7" fmla="*/ 185661 w 485747"/>
                  <a:gd name="csY7" fmla="*/ 573066 h 573065"/>
                  <a:gd name="csX8" fmla="*/ 299961 w 485747"/>
                  <a:gd name="csY8" fmla="*/ 573066 h 573065"/>
                  <a:gd name="csX9" fmla="*/ 371951 w 485747"/>
                  <a:gd name="csY9" fmla="*/ 447745 h 573065"/>
                  <a:gd name="csX10" fmla="*/ 484127 w 485747"/>
                  <a:gd name="csY10" fmla="*/ 214678 h 5730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485747" h="573065">
                    <a:moveTo>
                      <a:pt x="484127" y="214678"/>
                    </a:moveTo>
                    <a:cubicBezTo>
                      <a:pt x="468535" y="81444"/>
                      <a:pt x="347887" y="-13923"/>
                      <a:pt x="214654" y="1670"/>
                    </a:cubicBezTo>
                    <a:cubicBezTo>
                      <a:pt x="92582" y="15956"/>
                      <a:pt x="419" y="119178"/>
                      <a:pt x="0" y="242082"/>
                    </a:cubicBezTo>
                    <a:lnTo>
                      <a:pt x="114300" y="242082"/>
                    </a:lnTo>
                    <a:cubicBezTo>
                      <a:pt x="114297" y="171091"/>
                      <a:pt x="171844" y="113539"/>
                      <a:pt x="242834" y="113536"/>
                    </a:cubicBezTo>
                    <a:cubicBezTo>
                      <a:pt x="313825" y="113533"/>
                      <a:pt x="371377" y="171080"/>
                      <a:pt x="371380" y="242071"/>
                    </a:cubicBezTo>
                    <a:cubicBezTo>
                      <a:pt x="371382" y="286334"/>
                      <a:pt x="348610" y="327484"/>
                      <a:pt x="311106" y="350991"/>
                    </a:cubicBezTo>
                    <a:cubicBezTo>
                      <a:pt x="233706" y="398347"/>
                      <a:pt x="186266" y="482331"/>
                      <a:pt x="185661" y="573066"/>
                    </a:cubicBezTo>
                    <a:lnTo>
                      <a:pt x="299961" y="573066"/>
                    </a:lnTo>
                    <a:cubicBezTo>
                      <a:pt x="300690" y="521659"/>
                      <a:pt x="327911" y="474273"/>
                      <a:pt x="371951" y="447745"/>
                    </a:cubicBezTo>
                    <a:cubicBezTo>
                      <a:pt x="451238" y="398259"/>
                      <a:pt x="494912" y="307516"/>
                      <a:pt x="484127" y="214678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" name="Forme libre : forme 15">
                <a:extLst>
                  <a:ext uri="{FF2B5EF4-FFF2-40B4-BE49-F238E27FC236}">
                    <a16:creationId xmlns:a16="http://schemas.microsoft.com/office/drawing/2014/main" id="{86D7EA2F-E856-ECAE-3C4E-B390C915104E}"/>
                  </a:ext>
                </a:extLst>
              </p:cNvPr>
              <p:cNvSpPr/>
              <p:nvPr/>
            </p:nvSpPr>
            <p:spPr>
              <a:xfrm>
                <a:off x="8516518" y="5687556"/>
                <a:ext cx="139705" cy="139811"/>
              </a:xfrm>
              <a:custGeom>
                <a:avLst/>
                <a:gdLst>
                  <a:gd name="csX0" fmla="*/ 119273 w 139705"/>
                  <a:gd name="csY0" fmla="*/ 20501 h 139811"/>
                  <a:gd name="csX1" fmla="*/ 119273 w 139705"/>
                  <a:gd name="csY1" fmla="*/ 20501 h 139811"/>
                  <a:gd name="csX2" fmla="*/ 20535 w 139705"/>
                  <a:gd name="csY2" fmla="*/ 20398 h 139811"/>
                  <a:gd name="csX3" fmla="*/ 20432 w 139705"/>
                  <a:gd name="csY3" fmla="*/ 20501 h 139811"/>
                  <a:gd name="csX4" fmla="*/ 5459 w 139705"/>
                  <a:gd name="csY4" fmla="*/ 42846 h 139811"/>
                  <a:gd name="csX5" fmla="*/ 1 w 139705"/>
                  <a:gd name="csY5" fmla="*/ 70097 h 139811"/>
                  <a:gd name="csX6" fmla="*/ 5478 w 139705"/>
                  <a:gd name="csY6" fmla="*/ 97225 h 139811"/>
                  <a:gd name="csX7" fmla="*/ 42778 w 139705"/>
                  <a:gd name="csY7" fmla="*/ 134325 h 139811"/>
                  <a:gd name="csX8" fmla="*/ 70019 w 139705"/>
                  <a:gd name="csY8" fmla="*/ 139811 h 139811"/>
                  <a:gd name="csX9" fmla="*/ 97147 w 139705"/>
                  <a:gd name="csY9" fmla="*/ 134334 h 139811"/>
                  <a:gd name="csX10" fmla="*/ 134218 w 139705"/>
                  <a:gd name="csY10" fmla="*/ 97253 h 139811"/>
                  <a:gd name="csX11" fmla="*/ 139704 w 139705"/>
                  <a:gd name="csY11" fmla="*/ 70126 h 139811"/>
                  <a:gd name="csX12" fmla="*/ 134237 w 139705"/>
                  <a:gd name="csY12" fmla="*/ 42875 h 139811"/>
                  <a:gd name="csX13" fmla="*/ 119273 w 139705"/>
                  <a:gd name="csY13" fmla="*/ 20501 h 1398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139705" h="139811">
                    <a:moveTo>
                      <a:pt x="119273" y="20501"/>
                    </a:moveTo>
                    <a:lnTo>
                      <a:pt x="119273" y="20501"/>
                    </a:lnTo>
                    <a:cubicBezTo>
                      <a:pt x="92035" y="-6793"/>
                      <a:pt x="47830" y="-6840"/>
                      <a:pt x="20535" y="20398"/>
                    </a:cubicBezTo>
                    <a:cubicBezTo>
                      <a:pt x="20501" y="20432"/>
                      <a:pt x="20467" y="20467"/>
                      <a:pt x="20432" y="20501"/>
                    </a:cubicBezTo>
                    <a:cubicBezTo>
                      <a:pt x="14045" y="26912"/>
                      <a:pt x="8959" y="34501"/>
                      <a:pt x="5459" y="42846"/>
                    </a:cubicBezTo>
                    <a:cubicBezTo>
                      <a:pt x="1815" y="51468"/>
                      <a:pt x="-42" y="60738"/>
                      <a:pt x="1" y="70097"/>
                    </a:cubicBezTo>
                    <a:cubicBezTo>
                      <a:pt x="-51" y="79420"/>
                      <a:pt x="1813" y="88653"/>
                      <a:pt x="5478" y="97225"/>
                    </a:cubicBezTo>
                    <a:cubicBezTo>
                      <a:pt x="12601" y="113980"/>
                      <a:pt x="25984" y="127292"/>
                      <a:pt x="42778" y="134325"/>
                    </a:cubicBezTo>
                    <a:cubicBezTo>
                      <a:pt x="51397" y="137968"/>
                      <a:pt x="60662" y="139834"/>
                      <a:pt x="70019" y="139811"/>
                    </a:cubicBezTo>
                    <a:cubicBezTo>
                      <a:pt x="79341" y="139857"/>
                      <a:pt x="88573" y="137994"/>
                      <a:pt x="97147" y="134334"/>
                    </a:cubicBezTo>
                    <a:cubicBezTo>
                      <a:pt x="113821" y="127213"/>
                      <a:pt x="127102" y="113930"/>
                      <a:pt x="134218" y="97253"/>
                    </a:cubicBezTo>
                    <a:cubicBezTo>
                      <a:pt x="137881" y="88681"/>
                      <a:pt x="139748" y="79448"/>
                      <a:pt x="139704" y="70126"/>
                    </a:cubicBezTo>
                    <a:cubicBezTo>
                      <a:pt x="139739" y="60767"/>
                      <a:pt x="137879" y="51497"/>
                      <a:pt x="134237" y="42875"/>
                    </a:cubicBezTo>
                    <a:cubicBezTo>
                      <a:pt x="130739" y="34522"/>
                      <a:pt x="125658" y="26924"/>
                      <a:pt x="119273" y="20501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7750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C14B0-C838-5C73-B637-1A882F901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9">
            <a:extLst>
              <a:ext uri="{FF2B5EF4-FFF2-40B4-BE49-F238E27FC236}">
                <a16:creationId xmlns:a16="http://schemas.microsoft.com/office/drawing/2014/main" id="{F7DFBFBE-CC95-499F-843C-574CFF1EC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3942" y="484537"/>
            <a:ext cx="452088" cy="45208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5F6A498-0349-13A0-8058-2CCB35D4A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29741"/>
            <a:ext cx="10529279" cy="267549"/>
          </a:xfrm>
        </p:spPr>
        <p:txBody>
          <a:bodyPr/>
          <a:lstStyle/>
          <a:p>
            <a:r>
              <a:rPr lang="fr-FR" dirty="0"/>
              <a:t>Prenons le 2</a:t>
            </a:r>
            <a:r>
              <a:rPr lang="fr-FR" baseline="30000" dirty="0"/>
              <a:t>eme</a:t>
            </a:r>
            <a:r>
              <a:rPr lang="fr-FR" dirty="0"/>
              <a:t> exemple : le livre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A63E4A-F886-6F82-B212-C7B1EE4B9E6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l’exemple, puis pose la question . 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A30AFA0-E910-438B-BE0A-17A08356D888}"/>
              </a:ext>
            </a:extLst>
          </p:cNvPr>
          <p:cNvGrpSpPr/>
          <p:nvPr/>
        </p:nvGrpSpPr>
        <p:grpSpPr>
          <a:xfrm>
            <a:off x="2601407" y="4692425"/>
            <a:ext cx="6989180" cy="935905"/>
            <a:chOff x="2601407" y="4692425"/>
            <a:chExt cx="6989180" cy="935905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C40A5037-C2CC-7F60-9C7B-18978AAC98A3}"/>
                </a:ext>
              </a:extLst>
            </p:cNvPr>
            <p:cNvSpPr txBox="1"/>
            <p:nvPr/>
          </p:nvSpPr>
          <p:spPr>
            <a:xfrm>
              <a:off x="2601407" y="5117552"/>
              <a:ext cx="6989180" cy="51077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00B050"/>
                  </a:solidFill>
                </a:rPr>
                <a:t>Le livre </a:t>
              </a:r>
              <a:r>
                <a:rPr lang="fr-FR" sz="2400" b="1" dirty="0">
                  <a:solidFill>
                    <a:schemeClr val="tx1"/>
                  </a:solidFill>
                </a:rPr>
                <a:t>est </a:t>
              </a:r>
              <a:r>
                <a:rPr lang="fr-FR" sz="2400" b="1" u="sng" dirty="0"/>
                <a:t>au repos </a:t>
              </a:r>
              <a:r>
                <a:rPr lang="fr-FR" sz="2400" b="1" dirty="0">
                  <a:solidFill>
                    <a:schemeClr val="tx1"/>
                  </a:solidFill>
                </a:rPr>
                <a:t>par rapport à ……………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B0C8966B-549F-8F51-35CC-C3156117E036}"/>
                </a:ext>
              </a:extLst>
            </p:cNvPr>
            <p:cNvSpPr txBox="1"/>
            <p:nvPr/>
          </p:nvSpPr>
          <p:spPr>
            <a:xfrm>
              <a:off x="7559000" y="5094250"/>
              <a:ext cx="133976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FF0000"/>
                  </a:solidFill>
                </a:rPr>
                <a:t>la table</a:t>
              </a:r>
              <a:endParaRPr lang="fr-FR" sz="2400" dirty="0"/>
            </a:p>
          </p:txBody>
        </p:sp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189332DA-94BD-94DA-E64B-2492255883EB}"/>
                </a:ext>
              </a:extLst>
            </p:cNvPr>
            <p:cNvGrpSpPr/>
            <p:nvPr/>
          </p:nvGrpSpPr>
          <p:grpSpPr>
            <a:xfrm>
              <a:off x="8898768" y="4692425"/>
              <a:ext cx="485747" cy="780349"/>
              <a:chOff x="8341745" y="5047018"/>
              <a:chExt cx="485747" cy="780349"/>
            </a:xfrm>
          </p:grpSpPr>
          <p:sp>
            <p:nvSpPr>
              <p:cNvPr id="15" name="Forme libre : forme 14">
                <a:extLst>
                  <a:ext uri="{FF2B5EF4-FFF2-40B4-BE49-F238E27FC236}">
                    <a16:creationId xmlns:a16="http://schemas.microsoft.com/office/drawing/2014/main" id="{28C99775-9E6D-F0F1-990C-0360272B57C2}"/>
                  </a:ext>
                </a:extLst>
              </p:cNvPr>
              <p:cNvSpPr/>
              <p:nvPr/>
            </p:nvSpPr>
            <p:spPr>
              <a:xfrm>
                <a:off x="8341745" y="5047018"/>
                <a:ext cx="485747" cy="573065"/>
              </a:xfrm>
              <a:custGeom>
                <a:avLst/>
                <a:gdLst>
                  <a:gd name="csX0" fmla="*/ 484127 w 485747"/>
                  <a:gd name="csY0" fmla="*/ 214678 h 573065"/>
                  <a:gd name="csX1" fmla="*/ 214654 w 485747"/>
                  <a:gd name="csY1" fmla="*/ 1670 h 573065"/>
                  <a:gd name="csX2" fmla="*/ 0 w 485747"/>
                  <a:gd name="csY2" fmla="*/ 242082 h 573065"/>
                  <a:gd name="csX3" fmla="*/ 114300 w 485747"/>
                  <a:gd name="csY3" fmla="*/ 242082 h 573065"/>
                  <a:gd name="csX4" fmla="*/ 242834 w 485747"/>
                  <a:gd name="csY4" fmla="*/ 113536 h 573065"/>
                  <a:gd name="csX5" fmla="*/ 371380 w 485747"/>
                  <a:gd name="csY5" fmla="*/ 242071 h 573065"/>
                  <a:gd name="csX6" fmla="*/ 311106 w 485747"/>
                  <a:gd name="csY6" fmla="*/ 350991 h 573065"/>
                  <a:gd name="csX7" fmla="*/ 185661 w 485747"/>
                  <a:gd name="csY7" fmla="*/ 573066 h 573065"/>
                  <a:gd name="csX8" fmla="*/ 299961 w 485747"/>
                  <a:gd name="csY8" fmla="*/ 573066 h 573065"/>
                  <a:gd name="csX9" fmla="*/ 371951 w 485747"/>
                  <a:gd name="csY9" fmla="*/ 447745 h 573065"/>
                  <a:gd name="csX10" fmla="*/ 484127 w 485747"/>
                  <a:gd name="csY10" fmla="*/ 214678 h 5730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485747" h="573065">
                    <a:moveTo>
                      <a:pt x="484127" y="214678"/>
                    </a:moveTo>
                    <a:cubicBezTo>
                      <a:pt x="468535" y="81444"/>
                      <a:pt x="347887" y="-13923"/>
                      <a:pt x="214654" y="1670"/>
                    </a:cubicBezTo>
                    <a:cubicBezTo>
                      <a:pt x="92582" y="15956"/>
                      <a:pt x="419" y="119178"/>
                      <a:pt x="0" y="242082"/>
                    </a:cubicBezTo>
                    <a:lnTo>
                      <a:pt x="114300" y="242082"/>
                    </a:lnTo>
                    <a:cubicBezTo>
                      <a:pt x="114297" y="171091"/>
                      <a:pt x="171844" y="113539"/>
                      <a:pt x="242834" y="113536"/>
                    </a:cubicBezTo>
                    <a:cubicBezTo>
                      <a:pt x="313825" y="113533"/>
                      <a:pt x="371377" y="171080"/>
                      <a:pt x="371380" y="242071"/>
                    </a:cubicBezTo>
                    <a:cubicBezTo>
                      <a:pt x="371382" y="286334"/>
                      <a:pt x="348610" y="327484"/>
                      <a:pt x="311106" y="350991"/>
                    </a:cubicBezTo>
                    <a:cubicBezTo>
                      <a:pt x="233706" y="398347"/>
                      <a:pt x="186266" y="482331"/>
                      <a:pt x="185661" y="573066"/>
                    </a:cubicBezTo>
                    <a:lnTo>
                      <a:pt x="299961" y="573066"/>
                    </a:lnTo>
                    <a:cubicBezTo>
                      <a:pt x="300690" y="521659"/>
                      <a:pt x="327911" y="474273"/>
                      <a:pt x="371951" y="447745"/>
                    </a:cubicBezTo>
                    <a:cubicBezTo>
                      <a:pt x="451238" y="398259"/>
                      <a:pt x="494912" y="307516"/>
                      <a:pt x="484127" y="214678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" name="Forme libre : forme 15">
                <a:extLst>
                  <a:ext uri="{FF2B5EF4-FFF2-40B4-BE49-F238E27FC236}">
                    <a16:creationId xmlns:a16="http://schemas.microsoft.com/office/drawing/2014/main" id="{50115AEF-5DCE-2466-E63E-DAB6C51C1B4D}"/>
                  </a:ext>
                </a:extLst>
              </p:cNvPr>
              <p:cNvSpPr/>
              <p:nvPr/>
            </p:nvSpPr>
            <p:spPr>
              <a:xfrm>
                <a:off x="8516518" y="5687556"/>
                <a:ext cx="139705" cy="139811"/>
              </a:xfrm>
              <a:custGeom>
                <a:avLst/>
                <a:gdLst>
                  <a:gd name="csX0" fmla="*/ 119273 w 139705"/>
                  <a:gd name="csY0" fmla="*/ 20501 h 139811"/>
                  <a:gd name="csX1" fmla="*/ 119273 w 139705"/>
                  <a:gd name="csY1" fmla="*/ 20501 h 139811"/>
                  <a:gd name="csX2" fmla="*/ 20535 w 139705"/>
                  <a:gd name="csY2" fmla="*/ 20398 h 139811"/>
                  <a:gd name="csX3" fmla="*/ 20432 w 139705"/>
                  <a:gd name="csY3" fmla="*/ 20501 h 139811"/>
                  <a:gd name="csX4" fmla="*/ 5459 w 139705"/>
                  <a:gd name="csY4" fmla="*/ 42846 h 139811"/>
                  <a:gd name="csX5" fmla="*/ 1 w 139705"/>
                  <a:gd name="csY5" fmla="*/ 70097 h 139811"/>
                  <a:gd name="csX6" fmla="*/ 5478 w 139705"/>
                  <a:gd name="csY6" fmla="*/ 97225 h 139811"/>
                  <a:gd name="csX7" fmla="*/ 42778 w 139705"/>
                  <a:gd name="csY7" fmla="*/ 134325 h 139811"/>
                  <a:gd name="csX8" fmla="*/ 70019 w 139705"/>
                  <a:gd name="csY8" fmla="*/ 139811 h 139811"/>
                  <a:gd name="csX9" fmla="*/ 97147 w 139705"/>
                  <a:gd name="csY9" fmla="*/ 134334 h 139811"/>
                  <a:gd name="csX10" fmla="*/ 134218 w 139705"/>
                  <a:gd name="csY10" fmla="*/ 97253 h 139811"/>
                  <a:gd name="csX11" fmla="*/ 139704 w 139705"/>
                  <a:gd name="csY11" fmla="*/ 70126 h 139811"/>
                  <a:gd name="csX12" fmla="*/ 134237 w 139705"/>
                  <a:gd name="csY12" fmla="*/ 42875 h 139811"/>
                  <a:gd name="csX13" fmla="*/ 119273 w 139705"/>
                  <a:gd name="csY13" fmla="*/ 20501 h 1398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139705" h="139811">
                    <a:moveTo>
                      <a:pt x="119273" y="20501"/>
                    </a:moveTo>
                    <a:lnTo>
                      <a:pt x="119273" y="20501"/>
                    </a:lnTo>
                    <a:cubicBezTo>
                      <a:pt x="92035" y="-6793"/>
                      <a:pt x="47830" y="-6840"/>
                      <a:pt x="20535" y="20398"/>
                    </a:cubicBezTo>
                    <a:cubicBezTo>
                      <a:pt x="20501" y="20432"/>
                      <a:pt x="20467" y="20467"/>
                      <a:pt x="20432" y="20501"/>
                    </a:cubicBezTo>
                    <a:cubicBezTo>
                      <a:pt x="14045" y="26912"/>
                      <a:pt x="8959" y="34501"/>
                      <a:pt x="5459" y="42846"/>
                    </a:cubicBezTo>
                    <a:cubicBezTo>
                      <a:pt x="1815" y="51468"/>
                      <a:pt x="-42" y="60738"/>
                      <a:pt x="1" y="70097"/>
                    </a:cubicBezTo>
                    <a:cubicBezTo>
                      <a:pt x="-51" y="79420"/>
                      <a:pt x="1813" y="88653"/>
                      <a:pt x="5478" y="97225"/>
                    </a:cubicBezTo>
                    <a:cubicBezTo>
                      <a:pt x="12601" y="113980"/>
                      <a:pt x="25984" y="127292"/>
                      <a:pt x="42778" y="134325"/>
                    </a:cubicBezTo>
                    <a:cubicBezTo>
                      <a:pt x="51397" y="137968"/>
                      <a:pt x="60662" y="139834"/>
                      <a:pt x="70019" y="139811"/>
                    </a:cubicBezTo>
                    <a:cubicBezTo>
                      <a:pt x="79341" y="139857"/>
                      <a:pt x="88573" y="137994"/>
                      <a:pt x="97147" y="134334"/>
                    </a:cubicBezTo>
                    <a:cubicBezTo>
                      <a:pt x="113821" y="127213"/>
                      <a:pt x="127102" y="113930"/>
                      <a:pt x="134218" y="97253"/>
                    </a:cubicBezTo>
                    <a:cubicBezTo>
                      <a:pt x="137881" y="88681"/>
                      <a:pt x="139748" y="79448"/>
                      <a:pt x="139704" y="70126"/>
                    </a:cubicBezTo>
                    <a:cubicBezTo>
                      <a:pt x="139739" y="60767"/>
                      <a:pt x="137879" y="51497"/>
                      <a:pt x="134237" y="42875"/>
                    </a:cubicBezTo>
                    <a:cubicBezTo>
                      <a:pt x="130739" y="34522"/>
                      <a:pt x="125658" y="26924"/>
                      <a:pt x="119273" y="20501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5BCA1739-614B-EA1F-12D8-0CB25F40C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1048" y="1384233"/>
            <a:ext cx="4949901" cy="3123121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522E977-D35D-F742-0D2B-82C9FDA752D5}"/>
              </a:ext>
            </a:extLst>
          </p:cNvPr>
          <p:cNvSpPr txBox="1"/>
          <p:nvPr/>
        </p:nvSpPr>
        <p:spPr>
          <a:xfrm>
            <a:off x="5384154" y="2484128"/>
            <a:ext cx="14236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002060"/>
                </a:solidFill>
              </a:rPr>
              <a:t>Le livre </a:t>
            </a:r>
            <a:endParaRPr lang="fr-FR" sz="2400" dirty="0">
              <a:solidFill>
                <a:srgbClr val="00206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3B7B12E-9417-D725-959B-B0133EAF5EF4}"/>
              </a:ext>
            </a:extLst>
          </p:cNvPr>
          <p:cNvSpPr txBox="1"/>
          <p:nvPr/>
        </p:nvSpPr>
        <p:spPr>
          <a:xfrm>
            <a:off x="3528726" y="3905629"/>
            <a:ext cx="14236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FF00"/>
                </a:solidFill>
              </a:rPr>
              <a:t>La table</a:t>
            </a:r>
            <a:endParaRPr lang="fr-FR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96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BAC1D-5E2D-EE93-23F0-34E006FBF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9">
            <a:extLst>
              <a:ext uri="{FF2B5EF4-FFF2-40B4-BE49-F238E27FC236}">
                <a16:creationId xmlns:a16="http://schemas.microsoft.com/office/drawing/2014/main" id="{EF083C8D-69F3-66DE-BCE6-8DECF188B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3942" y="484537"/>
            <a:ext cx="452088" cy="45208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A1B01CC-4F4E-F951-5298-97415B8AD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29741"/>
            <a:ext cx="10529279" cy="267549"/>
          </a:xfrm>
        </p:spPr>
        <p:txBody>
          <a:bodyPr/>
          <a:lstStyle/>
          <a:p>
            <a:r>
              <a:rPr lang="fr-FR" dirty="0"/>
              <a:t>Prenons le 3</a:t>
            </a:r>
            <a:r>
              <a:rPr lang="fr-FR" baseline="30000" dirty="0"/>
              <a:t>eme</a:t>
            </a:r>
            <a:r>
              <a:rPr lang="fr-FR" dirty="0"/>
              <a:t> exemple : le passager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4CCEF6-60A3-C3F9-AE33-25BCF1CCC27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l’exemple, puis pose la question 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180EDAD-01BA-2ACE-34D2-E05F68E30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8303" y="1162404"/>
            <a:ext cx="5195393" cy="388461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A8297B2-065F-19AA-0A40-857BA497B1AA}"/>
              </a:ext>
            </a:extLst>
          </p:cNvPr>
          <p:cNvSpPr txBox="1"/>
          <p:nvPr/>
        </p:nvSpPr>
        <p:spPr>
          <a:xfrm>
            <a:off x="6990348" y="4525436"/>
            <a:ext cx="1703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FF00"/>
                </a:solidFill>
              </a:rPr>
              <a:t>Le passager </a:t>
            </a:r>
            <a:endParaRPr lang="fr-FR" sz="2400" dirty="0">
              <a:solidFill>
                <a:srgbClr val="FFFF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0B9F0FC-8F10-2476-A3B5-5D5FA402AAC4}"/>
              </a:ext>
            </a:extLst>
          </p:cNvPr>
          <p:cNvSpPr txBox="1"/>
          <p:nvPr/>
        </p:nvSpPr>
        <p:spPr>
          <a:xfrm>
            <a:off x="3364507" y="3751408"/>
            <a:ext cx="14236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FF00"/>
                </a:solidFill>
              </a:rPr>
              <a:t>Le train</a:t>
            </a:r>
            <a:endParaRPr lang="fr-FR" sz="2400" dirty="0">
              <a:solidFill>
                <a:srgbClr val="FFFF00"/>
              </a:solidFill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64E5DAA3-4908-7C9E-42EB-6300C91F4AAE}"/>
              </a:ext>
            </a:extLst>
          </p:cNvPr>
          <p:cNvGrpSpPr/>
          <p:nvPr/>
        </p:nvGrpSpPr>
        <p:grpSpPr>
          <a:xfrm>
            <a:off x="2791428" y="5047167"/>
            <a:ext cx="6989180" cy="965683"/>
            <a:chOff x="2791428" y="5047167"/>
            <a:chExt cx="6989180" cy="965683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5828A4C-C281-7F3F-6C70-72E449F874AE}"/>
                </a:ext>
              </a:extLst>
            </p:cNvPr>
            <p:cNvSpPr txBox="1"/>
            <p:nvPr/>
          </p:nvSpPr>
          <p:spPr>
            <a:xfrm>
              <a:off x="2791428" y="5502072"/>
              <a:ext cx="6989180" cy="51077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00B050"/>
                  </a:solidFill>
                </a:rPr>
                <a:t>Le passager </a:t>
              </a:r>
              <a:r>
                <a:rPr lang="fr-FR" sz="2400" b="1" dirty="0">
                  <a:solidFill>
                    <a:schemeClr val="tx1"/>
                  </a:solidFill>
                </a:rPr>
                <a:t>est </a:t>
              </a:r>
              <a:r>
                <a:rPr lang="fr-FR" sz="2400" b="1" u="sng" dirty="0"/>
                <a:t>au repos </a:t>
              </a:r>
              <a:r>
                <a:rPr lang="fr-FR" sz="2400" b="1" dirty="0">
                  <a:solidFill>
                    <a:schemeClr val="tx1"/>
                  </a:solidFill>
                </a:rPr>
                <a:t>par rapport à ……………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09DFA914-6B0F-704A-99DD-BF48FB9F8ED9}"/>
                </a:ext>
              </a:extLst>
            </p:cNvPr>
            <p:cNvSpPr txBox="1"/>
            <p:nvPr/>
          </p:nvSpPr>
          <p:spPr>
            <a:xfrm>
              <a:off x="8090710" y="5456723"/>
              <a:ext cx="133976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FF0000"/>
                  </a:solidFill>
                </a:rPr>
                <a:t>au train</a:t>
              </a:r>
              <a:endParaRPr lang="fr-FR" sz="2400" dirty="0"/>
            </a:p>
          </p:txBody>
        </p:sp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3AEFB781-3115-AF28-1E1F-8B91F4B028FF}"/>
                </a:ext>
              </a:extLst>
            </p:cNvPr>
            <p:cNvGrpSpPr/>
            <p:nvPr/>
          </p:nvGrpSpPr>
          <p:grpSpPr>
            <a:xfrm>
              <a:off x="9227053" y="5047167"/>
              <a:ext cx="485747" cy="819111"/>
              <a:chOff x="8343496" y="5008256"/>
              <a:chExt cx="485747" cy="819111"/>
            </a:xfrm>
          </p:grpSpPr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33528800-368C-5B7C-F6B7-CD61924D870B}"/>
                  </a:ext>
                </a:extLst>
              </p:cNvPr>
              <p:cNvSpPr/>
              <p:nvPr/>
            </p:nvSpPr>
            <p:spPr>
              <a:xfrm>
                <a:off x="8343496" y="5008256"/>
                <a:ext cx="485747" cy="573065"/>
              </a:xfrm>
              <a:custGeom>
                <a:avLst/>
                <a:gdLst>
                  <a:gd name="csX0" fmla="*/ 484127 w 485747"/>
                  <a:gd name="csY0" fmla="*/ 214678 h 573065"/>
                  <a:gd name="csX1" fmla="*/ 214654 w 485747"/>
                  <a:gd name="csY1" fmla="*/ 1670 h 573065"/>
                  <a:gd name="csX2" fmla="*/ 0 w 485747"/>
                  <a:gd name="csY2" fmla="*/ 242082 h 573065"/>
                  <a:gd name="csX3" fmla="*/ 114300 w 485747"/>
                  <a:gd name="csY3" fmla="*/ 242082 h 573065"/>
                  <a:gd name="csX4" fmla="*/ 242834 w 485747"/>
                  <a:gd name="csY4" fmla="*/ 113536 h 573065"/>
                  <a:gd name="csX5" fmla="*/ 371380 w 485747"/>
                  <a:gd name="csY5" fmla="*/ 242071 h 573065"/>
                  <a:gd name="csX6" fmla="*/ 311106 w 485747"/>
                  <a:gd name="csY6" fmla="*/ 350991 h 573065"/>
                  <a:gd name="csX7" fmla="*/ 185661 w 485747"/>
                  <a:gd name="csY7" fmla="*/ 573066 h 573065"/>
                  <a:gd name="csX8" fmla="*/ 299961 w 485747"/>
                  <a:gd name="csY8" fmla="*/ 573066 h 573065"/>
                  <a:gd name="csX9" fmla="*/ 371951 w 485747"/>
                  <a:gd name="csY9" fmla="*/ 447745 h 573065"/>
                  <a:gd name="csX10" fmla="*/ 484127 w 485747"/>
                  <a:gd name="csY10" fmla="*/ 214678 h 5730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485747" h="573065">
                    <a:moveTo>
                      <a:pt x="484127" y="214678"/>
                    </a:moveTo>
                    <a:cubicBezTo>
                      <a:pt x="468535" y="81444"/>
                      <a:pt x="347887" y="-13923"/>
                      <a:pt x="214654" y="1670"/>
                    </a:cubicBezTo>
                    <a:cubicBezTo>
                      <a:pt x="92582" y="15956"/>
                      <a:pt x="419" y="119178"/>
                      <a:pt x="0" y="242082"/>
                    </a:cubicBezTo>
                    <a:lnTo>
                      <a:pt x="114300" y="242082"/>
                    </a:lnTo>
                    <a:cubicBezTo>
                      <a:pt x="114297" y="171091"/>
                      <a:pt x="171844" y="113539"/>
                      <a:pt x="242834" y="113536"/>
                    </a:cubicBezTo>
                    <a:cubicBezTo>
                      <a:pt x="313825" y="113533"/>
                      <a:pt x="371377" y="171080"/>
                      <a:pt x="371380" y="242071"/>
                    </a:cubicBezTo>
                    <a:cubicBezTo>
                      <a:pt x="371382" y="286334"/>
                      <a:pt x="348610" y="327484"/>
                      <a:pt x="311106" y="350991"/>
                    </a:cubicBezTo>
                    <a:cubicBezTo>
                      <a:pt x="233706" y="398347"/>
                      <a:pt x="186266" y="482331"/>
                      <a:pt x="185661" y="573066"/>
                    </a:cubicBezTo>
                    <a:lnTo>
                      <a:pt x="299961" y="573066"/>
                    </a:lnTo>
                    <a:cubicBezTo>
                      <a:pt x="300690" y="521659"/>
                      <a:pt x="327911" y="474273"/>
                      <a:pt x="371951" y="447745"/>
                    </a:cubicBezTo>
                    <a:cubicBezTo>
                      <a:pt x="451238" y="398259"/>
                      <a:pt x="494912" y="307516"/>
                      <a:pt x="484127" y="214678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9503DDD3-64F7-A2E9-E956-30692E6C3B5A}"/>
                  </a:ext>
                </a:extLst>
              </p:cNvPr>
              <p:cNvSpPr/>
              <p:nvPr/>
            </p:nvSpPr>
            <p:spPr>
              <a:xfrm>
                <a:off x="8516518" y="5687556"/>
                <a:ext cx="139705" cy="139811"/>
              </a:xfrm>
              <a:custGeom>
                <a:avLst/>
                <a:gdLst>
                  <a:gd name="csX0" fmla="*/ 119273 w 139705"/>
                  <a:gd name="csY0" fmla="*/ 20501 h 139811"/>
                  <a:gd name="csX1" fmla="*/ 119273 w 139705"/>
                  <a:gd name="csY1" fmla="*/ 20501 h 139811"/>
                  <a:gd name="csX2" fmla="*/ 20535 w 139705"/>
                  <a:gd name="csY2" fmla="*/ 20398 h 139811"/>
                  <a:gd name="csX3" fmla="*/ 20432 w 139705"/>
                  <a:gd name="csY3" fmla="*/ 20501 h 139811"/>
                  <a:gd name="csX4" fmla="*/ 5459 w 139705"/>
                  <a:gd name="csY4" fmla="*/ 42846 h 139811"/>
                  <a:gd name="csX5" fmla="*/ 1 w 139705"/>
                  <a:gd name="csY5" fmla="*/ 70097 h 139811"/>
                  <a:gd name="csX6" fmla="*/ 5478 w 139705"/>
                  <a:gd name="csY6" fmla="*/ 97225 h 139811"/>
                  <a:gd name="csX7" fmla="*/ 42778 w 139705"/>
                  <a:gd name="csY7" fmla="*/ 134325 h 139811"/>
                  <a:gd name="csX8" fmla="*/ 70019 w 139705"/>
                  <a:gd name="csY8" fmla="*/ 139811 h 139811"/>
                  <a:gd name="csX9" fmla="*/ 97147 w 139705"/>
                  <a:gd name="csY9" fmla="*/ 134334 h 139811"/>
                  <a:gd name="csX10" fmla="*/ 134218 w 139705"/>
                  <a:gd name="csY10" fmla="*/ 97253 h 139811"/>
                  <a:gd name="csX11" fmla="*/ 139704 w 139705"/>
                  <a:gd name="csY11" fmla="*/ 70126 h 139811"/>
                  <a:gd name="csX12" fmla="*/ 134237 w 139705"/>
                  <a:gd name="csY12" fmla="*/ 42875 h 139811"/>
                  <a:gd name="csX13" fmla="*/ 119273 w 139705"/>
                  <a:gd name="csY13" fmla="*/ 20501 h 1398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139705" h="139811">
                    <a:moveTo>
                      <a:pt x="119273" y="20501"/>
                    </a:moveTo>
                    <a:lnTo>
                      <a:pt x="119273" y="20501"/>
                    </a:lnTo>
                    <a:cubicBezTo>
                      <a:pt x="92035" y="-6793"/>
                      <a:pt x="47830" y="-6840"/>
                      <a:pt x="20535" y="20398"/>
                    </a:cubicBezTo>
                    <a:cubicBezTo>
                      <a:pt x="20501" y="20432"/>
                      <a:pt x="20467" y="20467"/>
                      <a:pt x="20432" y="20501"/>
                    </a:cubicBezTo>
                    <a:cubicBezTo>
                      <a:pt x="14045" y="26912"/>
                      <a:pt x="8959" y="34501"/>
                      <a:pt x="5459" y="42846"/>
                    </a:cubicBezTo>
                    <a:cubicBezTo>
                      <a:pt x="1815" y="51468"/>
                      <a:pt x="-42" y="60738"/>
                      <a:pt x="1" y="70097"/>
                    </a:cubicBezTo>
                    <a:cubicBezTo>
                      <a:pt x="-51" y="79420"/>
                      <a:pt x="1813" y="88653"/>
                      <a:pt x="5478" y="97225"/>
                    </a:cubicBezTo>
                    <a:cubicBezTo>
                      <a:pt x="12601" y="113980"/>
                      <a:pt x="25984" y="127292"/>
                      <a:pt x="42778" y="134325"/>
                    </a:cubicBezTo>
                    <a:cubicBezTo>
                      <a:pt x="51397" y="137968"/>
                      <a:pt x="60662" y="139834"/>
                      <a:pt x="70019" y="139811"/>
                    </a:cubicBezTo>
                    <a:cubicBezTo>
                      <a:pt x="79341" y="139857"/>
                      <a:pt x="88573" y="137994"/>
                      <a:pt x="97147" y="134334"/>
                    </a:cubicBezTo>
                    <a:cubicBezTo>
                      <a:pt x="113821" y="127213"/>
                      <a:pt x="127102" y="113930"/>
                      <a:pt x="134218" y="97253"/>
                    </a:cubicBezTo>
                    <a:cubicBezTo>
                      <a:pt x="137881" y="88681"/>
                      <a:pt x="139748" y="79448"/>
                      <a:pt x="139704" y="70126"/>
                    </a:cubicBezTo>
                    <a:cubicBezTo>
                      <a:pt x="139739" y="60767"/>
                      <a:pt x="137879" y="51497"/>
                      <a:pt x="134237" y="42875"/>
                    </a:cubicBezTo>
                    <a:cubicBezTo>
                      <a:pt x="130739" y="34522"/>
                      <a:pt x="125658" y="26924"/>
                      <a:pt x="119273" y="20501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3815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7A661-8EFD-E4E1-F232-51852232C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DBC842-98B3-973B-4440-140837C64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105" y="295384"/>
            <a:ext cx="11086511" cy="469960"/>
          </a:xfrm>
        </p:spPr>
        <p:txBody>
          <a:bodyPr/>
          <a:lstStyle/>
          <a:p>
            <a:r>
              <a:rPr lang="fr-FR" dirty="0"/>
              <a:t>Vous remarquez que l’état de mouvement ou de repos d’un corps dépend du corps de référence choisi : corps de référence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C690326-4E9D-15D6-31FF-5FA9E34C6BD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88787" y="679293"/>
            <a:ext cx="10529705" cy="268287"/>
          </a:xfrm>
        </p:spPr>
        <p:txBody>
          <a:bodyPr/>
          <a:lstStyle/>
          <a:p>
            <a:r>
              <a:rPr lang="fr-FR" dirty="0"/>
              <a:t>L’enseignant·e demande aux élèves de répéter , de traduire le mot en arabe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02AC5F4-A786-B5AF-E37C-7C47FEBAD09A}"/>
              </a:ext>
            </a:extLst>
          </p:cNvPr>
          <p:cNvSpPr txBox="1"/>
          <p:nvPr/>
        </p:nvSpPr>
        <p:spPr>
          <a:xfrm>
            <a:off x="3889381" y="2088354"/>
            <a:ext cx="44132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0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Corps de référence </a:t>
            </a:r>
            <a:endParaRPr lang="fr-FR" sz="4000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65E6182-D206-45D9-48BD-A046938936BD}"/>
              </a:ext>
            </a:extLst>
          </p:cNvPr>
          <p:cNvSpPr txBox="1"/>
          <p:nvPr/>
        </p:nvSpPr>
        <p:spPr>
          <a:xfrm>
            <a:off x="4475541" y="3429000"/>
            <a:ext cx="32409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4000" b="1" dirty="0">
                <a:solidFill>
                  <a:srgbClr val="FF0000"/>
                </a:solidFill>
                <a:latin typeface="Calibri" panose="020F0502020204030204" pitchFamily="34" charset="0"/>
              </a:rPr>
              <a:t>جسم مرجعي</a:t>
            </a:r>
            <a:endParaRPr lang="fr-F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19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298584-4912-1BF9-E0EA-4484D7B58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549" y="162047"/>
            <a:ext cx="10656819" cy="601882"/>
          </a:xfrm>
        </p:spPr>
        <p:txBody>
          <a:bodyPr/>
          <a:lstStyle/>
          <a:p>
            <a:r>
              <a:rPr lang="fr-FR" dirty="0"/>
              <a:t>Alors qui peut me dire le corps de référence dans chaque cas ?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79ECD9E-25C9-C74B-6326-E9B434733B9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1105" y="747615"/>
            <a:ext cx="10529705" cy="268287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demande aux élèves de déterminer le corps de référence pour chaque exemple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E1CE3D0-87BF-6286-BA57-0BF0C35E3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0911" y="1950891"/>
            <a:ext cx="3228357" cy="25489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4A4F30B-B81D-9C2E-5937-2F5D8A5D82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3252" y="1950891"/>
            <a:ext cx="3226764" cy="2548953"/>
          </a:xfrm>
          <a:prstGeom prst="rect">
            <a:avLst/>
          </a:prstGeom>
        </p:spPr>
      </p:pic>
      <p:pic>
        <p:nvPicPr>
          <p:cNvPr id="9" name="Picture 2" descr="Comment la rotation de la Terre a influencé la diversité de la vie">
            <a:extLst>
              <a:ext uri="{FF2B5EF4-FFF2-40B4-BE49-F238E27FC236}">
                <a16:creationId xmlns:a16="http://schemas.microsoft.com/office/drawing/2014/main" id="{A0F7C193-0BD9-4DDC-2E53-76C4EDCC65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5" t="15310" r="14839" b="11848"/>
          <a:stretch>
            <a:fillRect/>
          </a:stretch>
        </p:blipFill>
        <p:spPr bwMode="auto">
          <a:xfrm>
            <a:off x="371984" y="1950891"/>
            <a:ext cx="4224943" cy="254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4D85D0E-CE5F-F15D-2234-A8C786816181}"/>
              </a:ext>
            </a:extLst>
          </p:cNvPr>
          <p:cNvSpPr txBox="1"/>
          <p:nvPr/>
        </p:nvSpPr>
        <p:spPr>
          <a:xfrm>
            <a:off x="1142258" y="2968186"/>
            <a:ext cx="10507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FFFF00"/>
                </a:solidFill>
              </a:rPr>
              <a:t>La Terre</a:t>
            </a:r>
            <a:endParaRPr lang="fr-FR" sz="2000" dirty="0">
              <a:solidFill>
                <a:srgbClr val="FFFF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3E257A7-4E6E-D054-D75F-AC2A9B4DE22C}"/>
              </a:ext>
            </a:extLst>
          </p:cNvPr>
          <p:cNvSpPr txBox="1"/>
          <p:nvPr/>
        </p:nvSpPr>
        <p:spPr>
          <a:xfrm>
            <a:off x="3691500" y="2476477"/>
            <a:ext cx="9981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</a:rPr>
              <a:t>La lune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A102B36-9837-A777-8F24-3A42DD3E203A}"/>
              </a:ext>
            </a:extLst>
          </p:cNvPr>
          <p:cNvSpPr txBox="1"/>
          <p:nvPr/>
        </p:nvSpPr>
        <p:spPr>
          <a:xfrm>
            <a:off x="5944472" y="2943495"/>
            <a:ext cx="13012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7030A0"/>
                </a:solidFill>
              </a:rPr>
              <a:t>Le livre </a:t>
            </a:r>
            <a:endParaRPr lang="fr-FR" sz="2000" dirty="0">
              <a:solidFill>
                <a:srgbClr val="7030A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B4D4E36-70E8-E716-8C5A-3F3377E0ABFF}"/>
              </a:ext>
            </a:extLst>
          </p:cNvPr>
          <p:cNvSpPr txBox="1"/>
          <p:nvPr/>
        </p:nvSpPr>
        <p:spPr>
          <a:xfrm>
            <a:off x="4888160" y="4038179"/>
            <a:ext cx="14236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FFFF00"/>
                </a:solidFill>
              </a:rPr>
              <a:t>La table</a:t>
            </a:r>
            <a:endParaRPr lang="fr-FR" sz="2000" dirty="0">
              <a:solidFill>
                <a:srgbClr val="FFFF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4CB93D1-F353-A36C-E6CC-1A90125B4640}"/>
              </a:ext>
            </a:extLst>
          </p:cNvPr>
          <p:cNvSpPr txBox="1"/>
          <p:nvPr/>
        </p:nvSpPr>
        <p:spPr>
          <a:xfrm>
            <a:off x="10308172" y="4038179"/>
            <a:ext cx="1613382" cy="400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FFFF00"/>
                </a:solidFill>
              </a:rPr>
              <a:t>Le passager </a:t>
            </a:r>
            <a:endParaRPr lang="fr-FR" sz="2000" dirty="0">
              <a:solidFill>
                <a:srgbClr val="FFFF0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0964A7C-73B2-9364-D2D4-F9E4E21C6EAB}"/>
              </a:ext>
            </a:extLst>
          </p:cNvPr>
          <p:cNvSpPr txBox="1"/>
          <p:nvPr/>
        </p:nvSpPr>
        <p:spPr>
          <a:xfrm>
            <a:off x="8565054" y="3477410"/>
            <a:ext cx="10370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/>
              <a:t>Le train</a:t>
            </a:r>
            <a:endParaRPr lang="fr-FR" sz="2000" dirty="0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45EF19C6-7BFB-C91C-6616-6460503B95A3}"/>
              </a:ext>
            </a:extLst>
          </p:cNvPr>
          <p:cNvSpPr/>
          <p:nvPr/>
        </p:nvSpPr>
        <p:spPr>
          <a:xfrm>
            <a:off x="1088152" y="2918925"/>
            <a:ext cx="1158949" cy="510075"/>
          </a:xfrm>
          <a:prstGeom prst="ellipse">
            <a:avLst/>
          </a:prstGeom>
          <a:noFill/>
          <a:ln w="28575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9C38613D-8CA8-7F0F-E8CB-05566316843D}"/>
              </a:ext>
            </a:extLst>
          </p:cNvPr>
          <p:cNvSpPr/>
          <p:nvPr/>
        </p:nvSpPr>
        <p:spPr>
          <a:xfrm>
            <a:off x="5020528" y="3993122"/>
            <a:ext cx="1158949" cy="510075"/>
          </a:xfrm>
          <a:prstGeom prst="ellipse">
            <a:avLst/>
          </a:prstGeom>
          <a:noFill/>
          <a:ln w="28575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C489DBD1-4F34-B6F7-E912-69B4025FBFCE}"/>
              </a:ext>
            </a:extLst>
          </p:cNvPr>
          <p:cNvSpPr/>
          <p:nvPr/>
        </p:nvSpPr>
        <p:spPr>
          <a:xfrm>
            <a:off x="8548421" y="3367445"/>
            <a:ext cx="1158949" cy="510075"/>
          </a:xfrm>
          <a:prstGeom prst="ellipse">
            <a:avLst/>
          </a:prstGeom>
          <a:noFill/>
          <a:ln w="28575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94B900A-3CA6-5291-CA46-DA8EA760329A}"/>
              </a:ext>
            </a:extLst>
          </p:cNvPr>
          <p:cNvSpPr txBox="1"/>
          <p:nvPr/>
        </p:nvSpPr>
        <p:spPr>
          <a:xfrm>
            <a:off x="1440348" y="4555500"/>
            <a:ext cx="1360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L’exemple 1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1BD1E7F-601D-F679-8DC2-37893B88BE64}"/>
              </a:ext>
            </a:extLst>
          </p:cNvPr>
          <p:cNvSpPr txBox="1"/>
          <p:nvPr/>
        </p:nvSpPr>
        <p:spPr>
          <a:xfrm>
            <a:off x="5786691" y="4544901"/>
            <a:ext cx="1360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L’exemple 2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4801915-9FCF-0F51-391E-E114DFC6E762}"/>
              </a:ext>
            </a:extLst>
          </p:cNvPr>
          <p:cNvSpPr txBox="1"/>
          <p:nvPr/>
        </p:nvSpPr>
        <p:spPr>
          <a:xfrm>
            <a:off x="9526255" y="4544901"/>
            <a:ext cx="1360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L’exemple 3</a:t>
            </a:r>
          </a:p>
        </p:txBody>
      </p:sp>
    </p:spTree>
    <p:extLst>
      <p:ext uri="{BB962C8B-B14F-4D97-AF65-F5344CB8AC3E}">
        <p14:creationId xmlns:p14="http://schemas.microsoft.com/office/powerpoint/2010/main" val="286391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DF4B6-FE96-A750-A62C-045AFE668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A9D253-6F64-E02F-93CE-01A85635C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549" y="162047"/>
            <a:ext cx="10656819" cy="601882"/>
          </a:xfrm>
        </p:spPr>
        <p:txBody>
          <a:bodyPr/>
          <a:lstStyle/>
          <a:p>
            <a:r>
              <a:rPr lang="fr-FR" dirty="0"/>
              <a:t>La terre , la table et le train sont des corps de référence.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D96E1AC-2576-4658-5A50-4A90D98F5BD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1105" y="747615"/>
            <a:ext cx="10529705" cy="268287"/>
          </a:xfrm>
        </p:spPr>
        <p:txBody>
          <a:bodyPr/>
          <a:lstStyle/>
          <a:p>
            <a:r>
              <a:rPr lang="fr-FR" dirty="0"/>
              <a:t>Expliquer exemple par exemple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7F5AF2B-2CF6-259A-1CD8-DF96C4284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0911" y="1950891"/>
            <a:ext cx="3228357" cy="25489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908FB87-30DC-5622-A70E-8361632FB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3252" y="1950891"/>
            <a:ext cx="3226764" cy="2548953"/>
          </a:xfrm>
          <a:prstGeom prst="rect">
            <a:avLst/>
          </a:prstGeom>
        </p:spPr>
      </p:pic>
      <p:pic>
        <p:nvPicPr>
          <p:cNvPr id="9" name="Picture 2" descr="Comment la rotation de la Terre a influencé la diversité de la vie">
            <a:extLst>
              <a:ext uri="{FF2B5EF4-FFF2-40B4-BE49-F238E27FC236}">
                <a16:creationId xmlns:a16="http://schemas.microsoft.com/office/drawing/2014/main" id="{DE867809-A891-7C48-0585-C5C4BF035A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5" t="15310" r="14839" b="11848"/>
          <a:stretch>
            <a:fillRect/>
          </a:stretch>
        </p:blipFill>
        <p:spPr bwMode="auto">
          <a:xfrm>
            <a:off x="371984" y="1950891"/>
            <a:ext cx="4224943" cy="254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CF8088-91D5-3D01-46BA-CF75102D0E5C}"/>
              </a:ext>
            </a:extLst>
          </p:cNvPr>
          <p:cNvSpPr txBox="1"/>
          <p:nvPr/>
        </p:nvSpPr>
        <p:spPr>
          <a:xfrm>
            <a:off x="1226275" y="3000314"/>
            <a:ext cx="10507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FFFF00"/>
                </a:solidFill>
              </a:rPr>
              <a:t>La Terre</a:t>
            </a:r>
            <a:endParaRPr lang="fr-FR" sz="2000" dirty="0">
              <a:solidFill>
                <a:srgbClr val="FFFF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59BC4C6-7F6C-DB5F-F393-3724C30DA801}"/>
              </a:ext>
            </a:extLst>
          </p:cNvPr>
          <p:cNvSpPr txBox="1"/>
          <p:nvPr/>
        </p:nvSpPr>
        <p:spPr>
          <a:xfrm>
            <a:off x="3691500" y="2468438"/>
            <a:ext cx="9981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</a:rPr>
              <a:t>La lune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9DFF991-6887-6EE2-DB76-F2245FE78571}"/>
              </a:ext>
            </a:extLst>
          </p:cNvPr>
          <p:cNvSpPr txBox="1"/>
          <p:nvPr/>
        </p:nvSpPr>
        <p:spPr>
          <a:xfrm>
            <a:off x="5886681" y="2794480"/>
            <a:ext cx="13012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7030A0"/>
                </a:solidFill>
              </a:rPr>
              <a:t>Le livre </a:t>
            </a:r>
            <a:endParaRPr lang="fr-FR" sz="2000" dirty="0">
              <a:solidFill>
                <a:srgbClr val="7030A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B158682-ED36-8BC4-940F-D2A6DA4F6375}"/>
              </a:ext>
            </a:extLst>
          </p:cNvPr>
          <p:cNvSpPr txBox="1"/>
          <p:nvPr/>
        </p:nvSpPr>
        <p:spPr>
          <a:xfrm>
            <a:off x="4888160" y="4038179"/>
            <a:ext cx="14236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FFFF00"/>
                </a:solidFill>
              </a:rPr>
              <a:t>La table</a:t>
            </a:r>
            <a:endParaRPr lang="fr-FR" sz="2000" dirty="0">
              <a:solidFill>
                <a:srgbClr val="FFFF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3EAB22C-EC97-FF6F-B9DC-75CF7BEF5EC4}"/>
              </a:ext>
            </a:extLst>
          </p:cNvPr>
          <p:cNvSpPr txBox="1"/>
          <p:nvPr/>
        </p:nvSpPr>
        <p:spPr>
          <a:xfrm>
            <a:off x="10437783" y="3677464"/>
            <a:ext cx="1447836" cy="400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FFFF00"/>
                </a:solidFill>
              </a:rPr>
              <a:t>Le passager </a:t>
            </a:r>
            <a:endParaRPr lang="fr-FR" sz="2000" dirty="0">
              <a:solidFill>
                <a:srgbClr val="FFFF0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6EEAAB2-B76B-1F10-62E2-F80CE295C175}"/>
              </a:ext>
            </a:extLst>
          </p:cNvPr>
          <p:cNvSpPr txBox="1"/>
          <p:nvPr/>
        </p:nvSpPr>
        <p:spPr>
          <a:xfrm>
            <a:off x="8500501" y="3429000"/>
            <a:ext cx="10370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/>
              <a:t>Le train</a:t>
            </a:r>
            <a:endParaRPr lang="fr-FR" sz="2000" dirty="0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B5A519E3-B4C9-CB3F-3BFC-49BE6919B807}"/>
              </a:ext>
            </a:extLst>
          </p:cNvPr>
          <p:cNvSpPr/>
          <p:nvPr/>
        </p:nvSpPr>
        <p:spPr>
          <a:xfrm>
            <a:off x="1172169" y="2951053"/>
            <a:ext cx="1158949" cy="510075"/>
          </a:xfrm>
          <a:prstGeom prst="ellipse">
            <a:avLst/>
          </a:prstGeom>
          <a:noFill/>
          <a:ln w="28575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74BB1CE5-2D1F-0404-4973-E19782E9B6CE}"/>
              </a:ext>
            </a:extLst>
          </p:cNvPr>
          <p:cNvSpPr/>
          <p:nvPr/>
        </p:nvSpPr>
        <p:spPr>
          <a:xfrm>
            <a:off x="5020528" y="3993122"/>
            <a:ext cx="1158949" cy="510075"/>
          </a:xfrm>
          <a:prstGeom prst="ellipse">
            <a:avLst/>
          </a:prstGeom>
          <a:noFill/>
          <a:ln w="28575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AC204476-795D-C827-CB1C-4A43101B54D2}"/>
              </a:ext>
            </a:extLst>
          </p:cNvPr>
          <p:cNvSpPr/>
          <p:nvPr/>
        </p:nvSpPr>
        <p:spPr>
          <a:xfrm>
            <a:off x="8548421" y="3367445"/>
            <a:ext cx="1158949" cy="510075"/>
          </a:xfrm>
          <a:prstGeom prst="ellipse">
            <a:avLst/>
          </a:prstGeom>
          <a:noFill/>
          <a:ln w="28575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Flèche : bas 2">
            <a:extLst>
              <a:ext uri="{FF2B5EF4-FFF2-40B4-BE49-F238E27FC236}">
                <a16:creationId xmlns:a16="http://schemas.microsoft.com/office/drawing/2014/main" id="{5FD2A0AF-033E-C7CD-88AA-C9890A211B12}"/>
              </a:ext>
            </a:extLst>
          </p:cNvPr>
          <p:cNvSpPr/>
          <p:nvPr/>
        </p:nvSpPr>
        <p:spPr>
          <a:xfrm>
            <a:off x="2194718" y="4629683"/>
            <a:ext cx="579475" cy="573011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3EFC685-BA3D-3C7B-C643-6A32EA3157D1}"/>
              </a:ext>
            </a:extLst>
          </p:cNvPr>
          <p:cNvSpPr txBox="1"/>
          <p:nvPr/>
        </p:nvSpPr>
        <p:spPr>
          <a:xfrm>
            <a:off x="1044149" y="5225141"/>
            <a:ext cx="28437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La terre </a:t>
            </a:r>
            <a:r>
              <a:rPr lang="fr-FR" sz="2400" b="1" i="0" u="none" strike="noStrike" baseline="0" dirty="0">
                <a:latin typeface="Calibri" panose="020F0502020204030204" pitchFamily="34" charset="0"/>
              </a:rPr>
              <a:t>est un </a:t>
            </a:r>
          </a:p>
          <a:p>
            <a:pPr algn="ctr"/>
            <a:r>
              <a:rPr lang="fr-FR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corps de référence 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6" name="Flèche : bas 15">
            <a:extLst>
              <a:ext uri="{FF2B5EF4-FFF2-40B4-BE49-F238E27FC236}">
                <a16:creationId xmlns:a16="http://schemas.microsoft.com/office/drawing/2014/main" id="{7DA8904F-FF5E-597B-1484-1FA4BC392526}"/>
              </a:ext>
            </a:extLst>
          </p:cNvPr>
          <p:cNvSpPr/>
          <p:nvPr/>
        </p:nvSpPr>
        <p:spPr>
          <a:xfrm>
            <a:off x="6537298" y="4629683"/>
            <a:ext cx="579475" cy="573011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717385C-E407-C405-F93B-7EA90CA6701B}"/>
              </a:ext>
            </a:extLst>
          </p:cNvPr>
          <p:cNvSpPr txBox="1"/>
          <p:nvPr/>
        </p:nvSpPr>
        <p:spPr>
          <a:xfrm>
            <a:off x="5325931" y="5213306"/>
            <a:ext cx="27644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La table </a:t>
            </a:r>
            <a:r>
              <a:rPr lang="fr-FR" sz="2400" b="1" dirty="0">
                <a:latin typeface="Calibri" panose="020F0502020204030204" pitchFamily="34" charset="0"/>
              </a:rPr>
              <a:t>est un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c</a:t>
            </a:r>
            <a:r>
              <a:rPr lang="fr-FR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orps de référence 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8" name="Flèche : bas 17">
            <a:extLst>
              <a:ext uri="{FF2B5EF4-FFF2-40B4-BE49-F238E27FC236}">
                <a16:creationId xmlns:a16="http://schemas.microsoft.com/office/drawing/2014/main" id="{29AA72F9-F541-E605-DA76-E6969A8267C6}"/>
              </a:ext>
            </a:extLst>
          </p:cNvPr>
          <p:cNvSpPr/>
          <p:nvPr/>
        </p:nvSpPr>
        <p:spPr>
          <a:xfrm>
            <a:off x="10148046" y="4629683"/>
            <a:ext cx="579475" cy="573011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A78E7A9-0BA3-FF39-B306-A85EE0101A94}"/>
              </a:ext>
            </a:extLst>
          </p:cNvPr>
          <p:cNvSpPr txBox="1"/>
          <p:nvPr/>
        </p:nvSpPr>
        <p:spPr>
          <a:xfrm>
            <a:off x="9019019" y="5225141"/>
            <a:ext cx="27644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Le train </a:t>
            </a:r>
            <a:r>
              <a:rPr lang="fr-FR" sz="2400" b="1" i="0" u="none" strike="noStrike" baseline="0" dirty="0">
                <a:latin typeface="Calibri" panose="020F0502020204030204" pitchFamily="34" charset="0"/>
              </a:rPr>
              <a:t>est un </a:t>
            </a:r>
          </a:p>
          <a:p>
            <a:pPr algn="ctr"/>
            <a:r>
              <a:rPr lang="fr-FR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corps de référence 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76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6" grpId="0" animBg="1"/>
      <p:bldP spid="17" grpId="0"/>
      <p:bldP spid="18" grpId="0" animBg="1"/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A36CD-15BD-E441-2501-4E483755E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48DF7D-DC10-457B-A68C-AB3AF53C5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549" y="162047"/>
            <a:ext cx="10656819" cy="601882"/>
          </a:xfrm>
        </p:spPr>
        <p:txBody>
          <a:bodyPr/>
          <a:lstStyle/>
          <a:p>
            <a:r>
              <a:rPr lang="fr-FR" dirty="0"/>
              <a:t>Retenons alors que le corps de référence est le corps par rapport auquel on étudie le mouvement ou le repos d’un autre corps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5E7480B-B441-20F2-F526-FAF8C7D798F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7549" y="629785"/>
            <a:ext cx="10529705" cy="268287"/>
          </a:xfrm>
        </p:spPr>
        <p:txBody>
          <a:bodyPr/>
          <a:lstStyle/>
          <a:p>
            <a:r>
              <a:rPr lang="fr-FR" dirty="0"/>
              <a:t>L’enseignant demande aux élèves de répéter la définition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ABA21D4-7050-FBDC-5AE7-9F7CEC9D951F}"/>
              </a:ext>
            </a:extLst>
          </p:cNvPr>
          <p:cNvSpPr txBox="1"/>
          <p:nvPr/>
        </p:nvSpPr>
        <p:spPr>
          <a:xfrm>
            <a:off x="888396" y="2958790"/>
            <a:ext cx="10628010" cy="1220454"/>
          </a:xfrm>
          <a:prstGeom prst="roundRect">
            <a:avLst>
              <a:gd name="adj" fmla="val 4447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Le corps de référence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: </a:t>
            </a:r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Corps par rapport auquel, on étudie le mouvement ou le repos d’un autre corps.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90569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39E84-88E9-6766-94C5-1B652E31F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6BB0C3-8A14-BB4E-2185-207F175A6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972" y="288029"/>
            <a:ext cx="10656819" cy="459586"/>
          </a:xfrm>
        </p:spPr>
        <p:txBody>
          <a:bodyPr/>
          <a:lstStyle/>
          <a:p>
            <a:r>
              <a:rPr lang="fr-FR" dirty="0"/>
              <a:t>Pour savoir l’état d’un corps (mouvement ou repos), on observe sa position par rapport à un corps de référence. </a:t>
            </a:r>
            <a:br>
              <a:rPr lang="fr-FR" dirty="0"/>
            </a:br>
            <a:r>
              <a:rPr lang="fr-FR" dirty="0"/>
              <a:t>Observez que la voiture change de position : elle s’éloigne de l’arbre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8F237C4-20FE-F435-5377-0A765696CD5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1105" y="747615"/>
            <a:ext cx="10529705" cy="268287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explique la situation : la voiture change de position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24E931E-22B4-AA24-132D-4F4EC13E5B2F}"/>
              </a:ext>
            </a:extLst>
          </p:cNvPr>
          <p:cNvSpPr txBox="1"/>
          <p:nvPr/>
        </p:nvSpPr>
        <p:spPr>
          <a:xfrm>
            <a:off x="726878" y="5742620"/>
            <a:ext cx="10874913" cy="492919"/>
          </a:xfrm>
          <a:prstGeom prst="roundRect">
            <a:avLst>
              <a:gd name="adj" fmla="val 1163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dirty="0"/>
              <a:t>Un objet est </a:t>
            </a:r>
            <a:r>
              <a:rPr lang="fr-FR" sz="2400" b="1" dirty="0">
                <a:solidFill>
                  <a:srgbClr val="FF0000"/>
                </a:solidFill>
              </a:rPr>
              <a:t>en mouvement </a:t>
            </a:r>
            <a:r>
              <a:rPr lang="fr-FR" sz="2400" dirty="0"/>
              <a:t>si </a:t>
            </a:r>
            <a:r>
              <a:rPr lang="fr-FR" sz="2400" b="1" dirty="0"/>
              <a:t>sa position change</a:t>
            </a:r>
            <a:r>
              <a:rPr lang="fr-FR" sz="2400" dirty="0"/>
              <a:t> par rapport au </a:t>
            </a:r>
            <a:r>
              <a:rPr lang="fr-FR" sz="2400" b="1" dirty="0"/>
              <a:t>corps de référence. 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A733C17A-21DD-6CA4-4645-84AA498BD35C}"/>
              </a:ext>
            </a:extLst>
          </p:cNvPr>
          <p:cNvSpPr txBox="1"/>
          <p:nvPr/>
        </p:nvSpPr>
        <p:spPr>
          <a:xfrm>
            <a:off x="2840736" y="4347115"/>
            <a:ext cx="65105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La voiture est </a:t>
            </a:r>
            <a:r>
              <a:rPr lang="fr-FR" sz="2400" b="1" dirty="0">
                <a:solidFill>
                  <a:srgbClr val="FF0000"/>
                </a:solidFill>
              </a:rPr>
              <a:t>en mouvement </a:t>
            </a:r>
            <a:r>
              <a:rPr lang="fr-FR" sz="2400" b="1" dirty="0"/>
              <a:t>par rapport à l’arbre</a:t>
            </a:r>
            <a:endParaRPr lang="fr-FR" sz="2400" dirty="0"/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F86540D3-2996-E919-E023-E5D750E0BB3B}"/>
              </a:ext>
            </a:extLst>
          </p:cNvPr>
          <p:cNvGrpSpPr/>
          <p:nvPr/>
        </p:nvGrpSpPr>
        <p:grpSpPr>
          <a:xfrm>
            <a:off x="1149685" y="3440440"/>
            <a:ext cx="10364424" cy="637357"/>
            <a:chOff x="5090018" y="3675418"/>
            <a:chExt cx="6083203" cy="246976"/>
          </a:xfrm>
          <a:solidFill>
            <a:schemeClr val="tx1">
              <a:lumMod val="65000"/>
              <a:lumOff val="35000"/>
            </a:schemeClr>
          </a:solidFill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12A6C1CB-2BD4-5095-8F5B-1A7BD99F8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75000"/>
            </a:blip>
            <a:srcRect l="1" t="82692" r="717" b="1735"/>
            <a:stretch>
              <a:fillRect/>
            </a:stretch>
          </p:blipFill>
          <p:spPr>
            <a:xfrm>
              <a:off x="7457899" y="3675418"/>
              <a:ext cx="3715322" cy="246976"/>
            </a:xfrm>
            <a:prstGeom prst="rect">
              <a:avLst/>
            </a:prstGeom>
            <a:grpFill/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6DB6FAF2-7100-400F-72E4-FC135A823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biLevel thresh="75000"/>
            </a:blip>
            <a:srcRect l="1" t="82692" r="717" b="1735"/>
            <a:stretch>
              <a:fillRect/>
            </a:stretch>
          </p:blipFill>
          <p:spPr>
            <a:xfrm>
              <a:off x="5090018" y="3675418"/>
              <a:ext cx="3715322" cy="246976"/>
            </a:xfrm>
            <a:prstGeom prst="rect">
              <a:avLst/>
            </a:prstGeom>
            <a:grpFill/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B8F63EC2-5979-58D4-BB88-78F6A99F36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771" t="33316" r="10975" b="18397"/>
          <a:stretch>
            <a:fillRect/>
          </a:stretch>
        </p:blipFill>
        <p:spPr>
          <a:xfrm>
            <a:off x="2450409" y="2375738"/>
            <a:ext cx="2643442" cy="1053262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8CA5CFC9-2448-2EB4-505F-F99BB6856DC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1968" b="17873"/>
          <a:stretch/>
        </p:blipFill>
        <p:spPr>
          <a:xfrm>
            <a:off x="1210613" y="1657557"/>
            <a:ext cx="1713180" cy="179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85185E-6 L 0.47214 0.00208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07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1F66F-4821-E0A1-AA26-FB30BF63D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3CEC20-58F3-7242-0E8B-8EB9AFDD7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105" y="267080"/>
            <a:ext cx="10656819" cy="470402"/>
          </a:xfrm>
        </p:spPr>
        <p:txBody>
          <a:bodyPr/>
          <a:lstStyle/>
          <a:p>
            <a:r>
              <a:rPr lang="fr-FR" dirty="0"/>
              <a:t>Dans la situation suivante, la fille ne change pas sa position par rapport à l’arbre.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A4E7F05-B1ED-0189-F95E-B8C9DBE81F2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1105" y="747615"/>
            <a:ext cx="10529705" cy="268287"/>
          </a:xfrm>
        </p:spPr>
        <p:txBody>
          <a:bodyPr/>
          <a:lstStyle/>
          <a:p>
            <a:r>
              <a:rPr lang="fr-FR" dirty="0"/>
              <a:t>Expliquer que la personne ne change de place , alors la distance reste constante au cours du temps.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F57036B-AA4F-58D7-369C-14513479E5A1}"/>
              </a:ext>
            </a:extLst>
          </p:cNvPr>
          <p:cNvSpPr txBox="1"/>
          <p:nvPr/>
        </p:nvSpPr>
        <p:spPr>
          <a:xfrm>
            <a:off x="873944" y="5732632"/>
            <a:ext cx="10874913" cy="492919"/>
          </a:xfrm>
          <a:prstGeom prst="roundRect">
            <a:avLst>
              <a:gd name="adj" fmla="val 1163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dirty="0"/>
              <a:t>Un objet est </a:t>
            </a:r>
            <a:r>
              <a:rPr lang="fr-FR" sz="2400" b="1" dirty="0">
                <a:solidFill>
                  <a:srgbClr val="FF0000"/>
                </a:solidFill>
              </a:rPr>
              <a:t>au repos </a:t>
            </a:r>
            <a:r>
              <a:rPr lang="fr-FR" sz="2400" dirty="0"/>
              <a:t>si </a:t>
            </a:r>
            <a:r>
              <a:rPr lang="fr-FR" sz="2400" b="1" dirty="0"/>
              <a:t>sa position ne change pas </a:t>
            </a:r>
            <a:r>
              <a:rPr lang="fr-FR" sz="2400" dirty="0"/>
              <a:t>par rapport au </a:t>
            </a:r>
            <a:r>
              <a:rPr lang="fr-FR" sz="2400" b="1" dirty="0"/>
              <a:t>corps de référence.</a:t>
            </a:r>
            <a:endParaRPr lang="fr-FR" sz="2400" dirty="0"/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BA3F0404-310C-E1FC-5099-072598FE897F}"/>
              </a:ext>
            </a:extLst>
          </p:cNvPr>
          <p:cNvSpPr txBox="1"/>
          <p:nvPr/>
        </p:nvSpPr>
        <p:spPr>
          <a:xfrm>
            <a:off x="2379995" y="4627245"/>
            <a:ext cx="70135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La fille est </a:t>
            </a:r>
            <a:r>
              <a:rPr lang="fr-FR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 repos </a:t>
            </a:r>
            <a:r>
              <a:rPr lang="fr-FR" sz="2400" b="1" dirty="0"/>
              <a:t>par rapport à l’arbre</a:t>
            </a:r>
            <a:endParaRPr lang="fr-FR" sz="24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5C3DE8A-1525-D28B-6028-D48238C1F7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985" t="24245" r="35958" b="30303"/>
          <a:stretch>
            <a:fillRect/>
          </a:stretch>
        </p:blipFill>
        <p:spPr>
          <a:xfrm>
            <a:off x="4546469" y="1381204"/>
            <a:ext cx="2680570" cy="311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702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81D74-DF96-D5F2-5A54-BCB1E1947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DF997B-8341-3F4C-A6B4-D4BF51C7B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999" y="227804"/>
            <a:ext cx="10700900" cy="52511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On déduit que la position d’un corps par rapport à un corps de référence peut varier au cours du temps. On représente cette variation par un graphique distance-temps.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3E2924C-0924-3A14-2DF2-D321F616243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26999" y="722429"/>
            <a:ext cx="10529705" cy="268287"/>
          </a:xfrm>
        </p:spPr>
        <p:txBody>
          <a:bodyPr/>
          <a:lstStyle/>
          <a:p>
            <a:r>
              <a:rPr lang="fr-FR" dirty="0"/>
              <a:t>L’enseignant explique comment tracer le graphique . Il peut utiliser le tableau </a:t>
            </a:r>
          </a:p>
        </p:txBody>
      </p:sp>
      <p:pic>
        <p:nvPicPr>
          <p:cNvPr id="80" name="Image 79">
            <a:extLst>
              <a:ext uri="{FF2B5EF4-FFF2-40B4-BE49-F238E27FC236}">
                <a16:creationId xmlns:a16="http://schemas.microsoft.com/office/drawing/2014/main" id="{D48231BB-8AB8-464A-7526-7FDBF3F35B5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2851067" y="1862580"/>
            <a:ext cx="6489865" cy="4080076"/>
          </a:xfrm>
          <a:prstGeom prst="rect">
            <a:avLst/>
          </a:prstGeom>
        </p:spPr>
      </p:pic>
      <p:cxnSp>
        <p:nvCxnSpPr>
          <p:cNvPr id="81" name="Connecteur droit avec flèche 80">
            <a:extLst>
              <a:ext uri="{FF2B5EF4-FFF2-40B4-BE49-F238E27FC236}">
                <a16:creationId xmlns:a16="http://schemas.microsoft.com/office/drawing/2014/main" id="{5939E22A-023A-0298-8287-36F99D781BE1}"/>
              </a:ext>
            </a:extLst>
          </p:cNvPr>
          <p:cNvCxnSpPr>
            <a:cxnSpLocks/>
          </p:cNvCxnSpPr>
          <p:nvPr/>
        </p:nvCxnSpPr>
        <p:spPr>
          <a:xfrm flipV="1">
            <a:off x="2893975" y="1877651"/>
            <a:ext cx="0" cy="4000191"/>
          </a:xfrm>
          <a:prstGeom prst="straightConnector1">
            <a:avLst/>
          </a:prstGeom>
          <a:ln w="50800" cap="rnd">
            <a:solidFill>
              <a:schemeClr val="tx1">
                <a:lumMod val="95000"/>
                <a:lumOff val="5000"/>
              </a:schemeClr>
            </a:solidFill>
            <a:bevel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avec flèche 81">
            <a:extLst>
              <a:ext uri="{FF2B5EF4-FFF2-40B4-BE49-F238E27FC236}">
                <a16:creationId xmlns:a16="http://schemas.microsoft.com/office/drawing/2014/main" id="{C2731AD0-78EB-7B89-B05D-FB707BEEF324}"/>
              </a:ext>
            </a:extLst>
          </p:cNvPr>
          <p:cNvCxnSpPr>
            <a:cxnSpLocks/>
          </p:cNvCxnSpPr>
          <p:nvPr/>
        </p:nvCxnSpPr>
        <p:spPr>
          <a:xfrm>
            <a:off x="2893975" y="5877842"/>
            <a:ext cx="6446957" cy="0"/>
          </a:xfrm>
          <a:prstGeom prst="straightConnector1">
            <a:avLst/>
          </a:prstGeom>
          <a:ln w="50800" cap="rnd">
            <a:solidFill>
              <a:schemeClr val="tx1">
                <a:lumMod val="95000"/>
                <a:lumOff val="5000"/>
              </a:schemeClr>
            </a:solidFill>
            <a:bevel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1" name="Tableau 90">
            <a:extLst>
              <a:ext uri="{FF2B5EF4-FFF2-40B4-BE49-F238E27FC236}">
                <a16:creationId xmlns:a16="http://schemas.microsoft.com/office/drawing/2014/main" id="{C2468709-BF94-1364-4FB6-FD000F4A0C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933223"/>
              </p:ext>
            </p:extLst>
          </p:nvPr>
        </p:nvGraphicFramePr>
        <p:xfrm>
          <a:off x="2662317" y="5891867"/>
          <a:ext cx="6289529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313">
                  <a:extLst>
                    <a:ext uri="{9D8B030D-6E8A-4147-A177-3AD203B41FA5}">
                      <a16:colId xmlns:a16="http://schemas.microsoft.com/office/drawing/2014/main" val="1039925207"/>
                    </a:ext>
                  </a:extLst>
                </a:gridCol>
                <a:gridCol w="602896">
                  <a:extLst>
                    <a:ext uri="{9D8B030D-6E8A-4147-A177-3AD203B41FA5}">
                      <a16:colId xmlns:a16="http://schemas.microsoft.com/office/drawing/2014/main" val="2983959639"/>
                    </a:ext>
                  </a:extLst>
                </a:gridCol>
                <a:gridCol w="629920">
                  <a:extLst>
                    <a:ext uri="{9D8B030D-6E8A-4147-A177-3AD203B41FA5}">
                      <a16:colId xmlns:a16="http://schemas.microsoft.com/office/drawing/2014/main" val="612852315"/>
                    </a:ext>
                  </a:extLst>
                </a:gridCol>
                <a:gridCol w="636694">
                  <a:extLst>
                    <a:ext uri="{9D8B030D-6E8A-4147-A177-3AD203B41FA5}">
                      <a16:colId xmlns:a16="http://schemas.microsoft.com/office/drawing/2014/main" val="2374608722"/>
                    </a:ext>
                  </a:extLst>
                </a:gridCol>
                <a:gridCol w="663786">
                  <a:extLst>
                    <a:ext uri="{9D8B030D-6E8A-4147-A177-3AD203B41FA5}">
                      <a16:colId xmlns:a16="http://schemas.microsoft.com/office/drawing/2014/main" val="942528960"/>
                    </a:ext>
                  </a:extLst>
                </a:gridCol>
                <a:gridCol w="650240">
                  <a:extLst>
                    <a:ext uri="{9D8B030D-6E8A-4147-A177-3AD203B41FA5}">
                      <a16:colId xmlns:a16="http://schemas.microsoft.com/office/drawing/2014/main" val="286297678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524885613"/>
                    </a:ext>
                  </a:extLst>
                </a:gridCol>
                <a:gridCol w="628216">
                  <a:extLst>
                    <a:ext uri="{9D8B030D-6E8A-4147-A177-3AD203B41FA5}">
                      <a16:colId xmlns:a16="http://schemas.microsoft.com/office/drawing/2014/main" val="3747137351"/>
                    </a:ext>
                  </a:extLst>
                </a:gridCol>
                <a:gridCol w="679038">
                  <a:extLst>
                    <a:ext uri="{9D8B030D-6E8A-4147-A177-3AD203B41FA5}">
                      <a16:colId xmlns:a16="http://schemas.microsoft.com/office/drawing/2014/main" val="4172274844"/>
                    </a:ext>
                  </a:extLst>
                </a:gridCol>
                <a:gridCol w="602826">
                  <a:extLst>
                    <a:ext uri="{9D8B030D-6E8A-4147-A177-3AD203B41FA5}">
                      <a16:colId xmlns:a16="http://schemas.microsoft.com/office/drawing/2014/main" val="1760130190"/>
                    </a:ext>
                  </a:extLst>
                </a:gridCol>
              </a:tblGrid>
              <a:tr h="299764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8769402"/>
                  </a:ext>
                </a:extLst>
              </a:tr>
            </a:tbl>
          </a:graphicData>
        </a:graphic>
      </p:graphicFrame>
      <p:graphicFrame>
        <p:nvGraphicFramePr>
          <p:cNvPr id="92" name="Tableau 91">
            <a:extLst>
              <a:ext uri="{FF2B5EF4-FFF2-40B4-BE49-F238E27FC236}">
                <a16:creationId xmlns:a16="http://schemas.microsoft.com/office/drawing/2014/main" id="{32E0DB2B-551F-AFA5-355C-3C45338FB4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371348"/>
              </p:ext>
            </p:extLst>
          </p:nvPr>
        </p:nvGraphicFramePr>
        <p:xfrm>
          <a:off x="2622019" y="2476295"/>
          <a:ext cx="332105" cy="3555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105">
                  <a:extLst>
                    <a:ext uri="{9D8B030D-6E8A-4147-A177-3AD203B41FA5}">
                      <a16:colId xmlns:a16="http://schemas.microsoft.com/office/drawing/2014/main" val="774277961"/>
                    </a:ext>
                  </a:extLst>
                </a:gridCol>
              </a:tblGrid>
              <a:tr h="395105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5960289"/>
                  </a:ext>
                </a:extLst>
              </a:tr>
              <a:tr h="395105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7399932"/>
                  </a:ext>
                </a:extLst>
              </a:tr>
              <a:tr h="395105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0838914"/>
                  </a:ext>
                </a:extLst>
              </a:tr>
              <a:tr h="395105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510924"/>
                  </a:ext>
                </a:extLst>
              </a:tr>
              <a:tr h="395105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6133151"/>
                  </a:ext>
                </a:extLst>
              </a:tr>
              <a:tr h="395105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7780042"/>
                  </a:ext>
                </a:extLst>
              </a:tr>
              <a:tr h="395105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2858730"/>
                  </a:ext>
                </a:extLst>
              </a:tr>
              <a:tr h="395105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1880795"/>
                  </a:ext>
                </a:extLst>
              </a:tr>
              <a:tr h="395105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5350827"/>
                  </a:ext>
                </a:extLst>
              </a:tr>
            </a:tbl>
          </a:graphicData>
        </a:graphic>
      </p:graphicFrame>
      <p:sp>
        <p:nvSpPr>
          <p:cNvPr id="93" name="ZoneTexte 92">
            <a:extLst>
              <a:ext uri="{FF2B5EF4-FFF2-40B4-BE49-F238E27FC236}">
                <a16:creationId xmlns:a16="http://schemas.microsoft.com/office/drawing/2014/main" id="{486AD551-C7CB-2F66-88BD-C3D4B3E2C1E1}"/>
              </a:ext>
            </a:extLst>
          </p:cNvPr>
          <p:cNvSpPr txBox="1"/>
          <p:nvPr/>
        </p:nvSpPr>
        <p:spPr>
          <a:xfrm rot="16200000">
            <a:off x="1078315" y="3917330"/>
            <a:ext cx="2577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Distance parcourue (m)</a:t>
            </a:r>
          </a:p>
        </p:txBody>
      </p:sp>
      <p:sp>
        <p:nvSpPr>
          <p:cNvPr id="94" name="ZoneTexte 93">
            <a:extLst>
              <a:ext uri="{FF2B5EF4-FFF2-40B4-BE49-F238E27FC236}">
                <a16:creationId xmlns:a16="http://schemas.microsoft.com/office/drawing/2014/main" id="{C39D5DD4-5A23-33F1-CD7B-B080F4AD846F}"/>
              </a:ext>
            </a:extLst>
          </p:cNvPr>
          <p:cNvSpPr txBox="1"/>
          <p:nvPr/>
        </p:nvSpPr>
        <p:spPr>
          <a:xfrm>
            <a:off x="4370828" y="6135571"/>
            <a:ext cx="2577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Temps (s)</a:t>
            </a:r>
          </a:p>
        </p:txBody>
      </p:sp>
    </p:spTree>
    <p:extLst>
      <p:ext uri="{BB962C8B-B14F-4D97-AF65-F5344CB8AC3E}">
        <p14:creationId xmlns:p14="http://schemas.microsoft.com/office/powerpoint/2010/main" val="358957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9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9A8E8-335A-6E8F-2726-49BFCA83E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18107346-654C-6B0A-D075-F612191DC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902" y="1315367"/>
            <a:ext cx="5067570" cy="319763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88E3E43-17B0-224E-3A77-C6D68FE48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6324" y="1304630"/>
            <a:ext cx="5067570" cy="319763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D476E39-919E-7E3F-3935-09728BF66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105" y="247222"/>
            <a:ext cx="10700900" cy="60188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A partir d’un graphique distance-temps, on peut déterminer l’état du corps : en  mouvement ou au repos.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04B025D-C1A3-7051-58D7-024683F1517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1105" y="750953"/>
            <a:ext cx="10529705" cy="268287"/>
          </a:xfrm>
        </p:spPr>
        <p:txBody>
          <a:bodyPr/>
          <a:lstStyle/>
          <a:p>
            <a:r>
              <a:rPr lang="fr-FR" dirty="0"/>
              <a:t>L’enseignant demande aux élèves  de déterminer l’état du corps en justifiant. Il attire l’attention des élèves 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9EE04036-3A28-8771-ABC8-865B94420C71}"/>
              </a:ext>
            </a:extLst>
          </p:cNvPr>
          <p:cNvSpPr txBox="1"/>
          <p:nvPr/>
        </p:nvSpPr>
        <p:spPr>
          <a:xfrm>
            <a:off x="1127341" y="4514933"/>
            <a:ext cx="35389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i="0" u="none" strike="noStrike" baseline="0" dirty="0">
                <a:latin typeface="Calibri" panose="020F0502020204030204" pitchFamily="34" charset="0"/>
              </a:rPr>
              <a:t>La position ne change pas </a:t>
            </a:r>
            <a:endParaRPr lang="fr-FR" sz="2400" dirty="0"/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9C17452-3291-87D3-DFD6-7D5C4D3A6EB9}"/>
              </a:ext>
            </a:extLst>
          </p:cNvPr>
          <p:cNvCxnSpPr>
            <a:cxnSpLocks/>
          </p:cNvCxnSpPr>
          <p:nvPr/>
        </p:nvCxnSpPr>
        <p:spPr>
          <a:xfrm>
            <a:off x="2896818" y="5158237"/>
            <a:ext cx="0" cy="596091"/>
          </a:xfrm>
          <a:prstGeom prst="straightConnector1">
            <a:avLst/>
          </a:prstGeom>
          <a:ln w="1524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43D85AF7-55F6-E89B-9458-19366FDCE967}"/>
              </a:ext>
            </a:extLst>
          </p:cNvPr>
          <p:cNvSpPr txBox="1"/>
          <p:nvPr/>
        </p:nvSpPr>
        <p:spPr>
          <a:xfrm>
            <a:off x="1373383" y="5756260"/>
            <a:ext cx="30468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i="0" u="none" strike="noStrike" baseline="0" dirty="0">
                <a:latin typeface="Calibri" panose="020F0502020204030204" pitchFamily="34" charset="0"/>
              </a:rPr>
              <a:t>Le corps est </a:t>
            </a:r>
            <a:r>
              <a:rPr lang="fr-FR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au repos</a:t>
            </a:r>
            <a:endParaRPr lang="fr-FR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7DDB6BDC-D907-1C7A-28F7-AD707E8E6C1B}"/>
              </a:ext>
            </a:extLst>
          </p:cNvPr>
          <p:cNvCxnSpPr>
            <a:cxnSpLocks/>
          </p:cNvCxnSpPr>
          <p:nvPr/>
        </p:nvCxnSpPr>
        <p:spPr>
          <a:xfrm>
            <a:off x="938407" y="2479527"/>
            <a:ext cx="4061514" cy="0"/>
          </a:xfrm>
          <a:prstGeom prst="line">
            <a:avLst/>
          </a:prstGeom>
          <a:ln w="47625" cap="rnd">
            <a:solidFill>
              <a:srgbClr val="FF0000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lipse 10">
            <a:extLst>
              <a:ext uri="{FF2B5EF4-FFF2-40B4-BE49-F238E27FC236}">
                <a16:creationId xmlns:a16="http://schemas.microsoft.com/office/drawing/2014/main" id="{094C7314-BCC5-CC08-C942-9219E0A82554}"/>
              </a:ext>
            </a:extLst>
          </p:cNvPr>
          <p:cNvSpPr/>
          <p:nvPr/>
        </p:nvSpPr>
        <p:spPr>
          <a:xfrm>
            <a:off x="703702" y="2276054"/>
            <a:ext cx="262491" cy="361895"/>
          </a:xfrm>
          <a:prstGeom prst="ellipse">
            <a:avLst/>
          </a:prstGeom>
          <a:solidFill>
            <a:srgbClr val="FFFF00">
              <a:alpha val="58039"/>
            </a:srgbClr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06DBCA2-C76C-A3D6-8698-AA9084D0213A}"/>
              </a:ext>
            </a:extLst>
          </p:cNvPr>
          <p:cNvCxnSpPr>
            <a:cxnSpLocks/>
          </p:cNvCxnSpPr>
          <p:nvPr/>
        </p:nvCxnSpPr>
        <p:spPr>
          <a:xfrm flipV="1">
            <a:off x="6813755" y="2190135"/>
            <a:ext cx="3097161" cy="1828800"/>
          </a:xfrm>
          <a:prstGeom prst="line">
            <a:avLst/>
          </a:prstGeom>
          <a:ln w="34925" cap="rnd">
            <a:solidFill>
              <a:srgbClr val="FF0000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DB57D0A3-2078-ECF4-B0F5-F9B88EA07C4C}"/>
              </a:ext>
            </a:extLst>
          </p:cNvPr>
          <p:cNvSpPr txBox="1"/>
          <p:nvPr/>
        </p:nvSpPr>
        <p:spPr>
          <a:xfrm>
            <a:off x="7575437" y="4514933"/>
            <a:ext cx="25915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i="0" u="none" strike="noStrike" baseline="0" dirty="0">
                <a:latin typeface="Calibri" panose="020F0502020204030204" pitchFamily="34" charset="0"/>
              </a:rPr>
              <a:t>La position change</a:t>
            </a:r>
            <a:endParaRPr lang="fr-FR" sz="2400" dirty="0"/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16D0408A-01E2-FCAA-61DB-10F73BCE5DA1}"/>
              </a:ext>
            </a:extLst>
          </p:cNvPr>
          <p:cNvCxnSpPr>
            <a:cxnSpLocks/>
          </p:cNvCxnSpPr>
          <p:nvPr/>
        </p:nvCxnSpPr>
        <p:spPr>
          <a:xfrm>
            <a:off x="8871233" y="5144173"/>
            <a:ext cx="0" cy="624219"/>
          </a:xfrm>
          <a:prstGeom prst="straightConnector1">
            <a:avLst/>
          </a:prstGeom>
          <a:ln w="1524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2A8CEB70-5910-CA83-55FA-4D925F3FEB33}"/>
              </a:ext>
            </a:extLst>
          </p:cNvPr>
          <p:cNvSpPr txBox="1"/>
          <p:nvPr/>
        </p:nvSpPr>
        <p:spPr>
          <a:xfrm>
            <a:off x="6899778" y="5756260"/>
            <a:ext cx="3942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i="0" u="none" strike="noStrike" baseline="0" dirty="0">
                <a:latin typeface="Calibri" panose="020F0502020204030204" pitchFamily="34" charset="0"/>
              </a:rPr>
              <a:t>Le corps est </a:t>
            </a:r>
            <a:r>
              <a:rPr lang="fr-FR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en mouvement</a:t>
            </a:r>
            <a:endParaRPr lang="fr-FR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D9AE3AF6-7A33-FED9-A320-901150C21901}"/>
              </a:ext>
            </a:extLst>
          </p:cNvPr>
          <p:cNvSpPr/>
          <p:nvPr/>
        </p:nvSpPr>
        <p:spPr>
          <a:xfrm>
            <a:off x="284892" y="1157027"/>
            <a:ext cx="5476774" cy="5206196"/>
          </a:xfrm>
          <a:prstGeom prst="roundRect">
            <a:avLst>
              <a:gd name="adj" fmla="val 5793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160CE41A-E1F6-9491-3F9E-59289FAD3648}"/>
              </a:ext>
            </a:extLst>
          </p:cNvPr>
          <p:cNvSpPr/>
          <p:nvPr/>
        </p:nvSpPr>
        <p:spPr>
          <a:xfrm>
            <a:off x="6316324" y="1157027"/>
            <a:ext cx="5476774" cy="5206196"/>
          </a:xfrm>
          <a:prstGeom prst="roundRect">
            <a:avLst>
              <a:gd name="adj" fmla="val 5793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11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9" grpId="0"/>
      <p:bldP spid="11" grpId="0" animBg="1"/>
      <p:bldP spid="14" grpId="0"/>
      <p:bldP spid="1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371095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>
              <a:solidFill>
                <a:srgbClr val="FF656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w="25402"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M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025418" y="2769733"/>
            <a:ext cx="5869201" cy="769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Tâche principale</a:t>
            </a:r>
          </a:p>
        </p:txBody>
      </p:sp>
      <p:pic>
        <p:nvPicPr>
          <p:cNvPr id="11" name="Image 10" descr="Une image contenant texte, Visage humain, habits, garçon&#10;&#10;Le contenu généré par l’IA peut être incorrect."/>
          <p:cNvPicPr>
            <a:picLocks noChangeAspect="1"/>
          </p:cNvPicPr>
          <p:nvPr/>
        </p:nvPicPr>
        <p:blipFill>
          <a:blip r:embed="rId2"/>
          <a:srcRect l="6543" t="22389" r="7874" b="21123"/>
          <a:stretch>
            <a:fillRect/>
          </a:stretch>
        </p:blipFill>
        <p:spPr>
          <a:xfrm>
            <a:off x="465154" y="2567829"/>
            <a:ext cx="3426532" cy="226166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AA52D42-4793-A72C-5BED-3119BACAD563}"/>
              </a:ext>
            </a:extLst>
          </p:cNvPr>
          <p:cNvSpPr/>
          <p:nvPr/>
        </p:nvSpPr>
        <p:spPr>
          <a:xfrm>
            <a:off x="487283" y="1445305"/>
            <a:ext cx="11217433" cy="4958103"/>
          </a:xfrm>
          <a:prstGeom prst="roundRect">
            <a:avLst>
              <a:gd name="adj" fmla="val 2286"/>
            </a:avLst>
          </a:prstGeom>
          <a:solidFill>
            <a:srgbClr val="FDE9D4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3942" y="454591"/>
            <a:ext cx="462925" cy="462925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05442" y="1014881"/>
            <a:ext cx="2169587" cy="352168"/>
          </a:xfrm>
          <a:prstGeom prst="roundRect">
            <a:avLst>
              <a:gd name="adj" fmla="val 15458"/>
            </a:avLst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noProof="0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487283" y="5818803"/>
            <a:ext cx="11217433" cy="369332"/>
          </a:xfrm>
          <a:prstGeom prst="rect">
            <a:avLst/>
          </a:prstGeom>
          <a:noFill/>
        </p:spPr>
        <p:txBody>
          <a:bodyPr wrap="square" lIns="0" tIns="0" rIns="36000" bIns="0" rtlCol="0">
            <a:spAutoFit/>
          </a:bodyPr>
          <a:lstStyle/>
          <a:p>
            <a:pPr algn="ctr"/>
            <a:r>
              <a:rPr lang="fr-FR" sz="2400" b="1" dirty="0"/>
              <a:t>Identifier </a:t>
            </a:r>
            <a:r>
              <a:rPr lang="fr-FR" sz="2400" b="1" dirty="0">
                <a:solidFill>
                  <a:srgbClr val="FF0000"/>
                </a:solidFill>
              </a:rPr>
              <a:t>l’état de repos </a:t>
            </a:r>
            <a:r>
              <a:rPr lang="fr-FR" sz="2400" b="1" dirty="0"/>
              <a:t>et </a:t>
            </a:r>
            <a:r>
              <a:rPr lang="fr-FR" sz="2400" b="1" dirty="0">
                <a:solidFill>
                  <a:srgbClr val="FF0000"/>
                </a:solidFill>
              </a:rPr>
              <a:t>l’état de mouvement </a:t>
            </a:r>
            <a:r>
              <a:rPr lang="fr-FR" sz="2400" b="1" dirty="0"/>
              <a:t>à partir du </a:t>
            </a:r>
            <a:r>
              <a:rPr lang="fr-FR" sz="2400" b="1" dirty="0">
                <a:solidFill>
                  <a:srgbClr val="FF0000"/>
                </a:solidFill>
              </a:rPr>
              <a:t>graphique</a:t>
            </a:r>
            <a:r>
              <a:rPr lang="fr-FR" sz="2400" b="1" dirty="0"/>
              <a:t>. </a:t>
            </a:r>
            <a:endParaRPr lang="fr-FR" sz="2400" noProof="0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3F559DF-0C1C-F0E6-6DFC-F55DC1909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06" y="140549"/>
            <a:ext cx="10529279" cy="628085"/>
          </a:xfrm>
        </p:spPr>
        <p:txBody>
          <a:bodyPr/>
          <a:lstStyle/>
          <a:p>
            <a:r>
              <a:rPr lang="fr-FR" dirty="0"/>
              <a:t>Voici notre tâche principale. Je vais vous montrer comment identifier l’état d’un corps par rapport à un corps de référence. 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BF288DF-D2FA-AED8-4CAA-FCA268889E1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4663" y="721023"/>
            <a:ext cx="10529705" cy="215602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présente la tache et explique ce qui est demande.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1A84B0F-FF30-0204-8514-BD56F99693A3}"/>
              </a:ext>
            </a:extLst>
          </p:cNvPr>
          <p:cNvSpPr txBox="1"/>
          <p:nvPr/>
        </p:nvSpPr>
        <p:spPr>
          <a:xfrm>
            <a:off x="598059" y="2224138"/>
            <a:ext cx="466173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Le graphique distance-temps, ci-contre, représente l’évolution de la distance parcourue par une voiture en fonction du temps. </a:t>
            </a:r>
            <a:endParaRPr lang="fr-FR" sz="2000" b="1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AB152E-3035-8876-FBE8-CB234727D630}"/>
              </a:ext>
            </a:extLst>
          </p:cNvPr>
          <p:cNvSpPr/>
          <p:nvPr/>
        </p:nvSpPr>
        <p:spPr>
          <a:xfrm>
            <a:off x="2792898" y="5818803"/>
            <a:ext cx="1867728" cy="369332"/>
          </a:xfrm>
          <a:prstGeom prst="round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C5B6BD-23A7-E642-89F3-9AD3C8EC592F}"/>
              </a:ext>
            </a:extLst>
          </p:cNvPr>
          <p:cNvSpPr/>
          <p:nvPr/>
        </p:nvSpPr>
        <p:spPr>
          <a:xfrm>
            <a:off x="5025185" y="5800689"/>
            <a:ext cx="2647825" cy="405560"/>
          </a:xfrm>
          <a:prstGeom prst="round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4709403-FB5B-A822-4ACC-E739A4692A3F}"/>
              </a:ext>
            </a:extLst>
          </p:cNvPr>
          <p:cNvSpPr/>
          <p:nvPr/>
        </p:nvSpPr>
        <p:spPr>
          <a:xfrm>
            <a:off x="9160143" y="5818803"/>
            <a:ext cx="1440481" cy="369332"/>
          </a:xfrm>
          <a:prstGeom prst="round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E3C96AE-0459-336A-015E-E5B4C9FD5B78}"/>
              </a:ext>
            </a:extLst>
          </p:cNvPr>
          <p:cNvGrpSpPr/>
          <p:nvPr/>
        </p:nvGrpSpPr>
        <p:grpSpPr>
          <a:xfrm>
            <a:off x="5969478" y="1602853"/>
            <a:ext cx="5624463" cy="3626320"/>
            <a:chOff x="5969478" y="1602853"/>
            <a:chExt cx="5624463" cy="362632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077F144-7451-C972-D5FE-70B0A2A69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149" t="963" r="1921" b="1569"/>
            <a:stretch>
              <a:fillRect/>
            </a:stretch>
          </p:blipFill>
          <p:spPr>
            <a:xfrm>
              <a:off x="5969478" y="1602853"/>
              <a:ext cx="5624463" cy="3626320"/>
            </a:xfrm>
            <a:prstGeom prst="roundRect">
              <a:avLst>
                <a:gd name="adj" fmla="val 4811"/>
              </a:avLst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0DCEC0B3-2F1C-01F7-EE33-45758C675509}"/>
                </a:ext>
              </a:extLst>
            </p:cNvPr>
            <p:cNvSpPr txBox="1"/>
            <p:nvPr/>
          </p:nvSpPr>
          <p:spPr>
            <a:xfrm>
              <a:off x="6311348" y="4430179"/>
              <a:ext cx="26835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  <p:sp>
        <p:nvSpPr>
          <p:cNvPr id="22" name="Graphique 20" descr="Index pointant vers la droite vu du côté du dos de la main avec un remplissage uni">
            <a:extLst>
              <a:ext uri="{FF2B5EF4-FFF2-40B4-BE49-F238E27FC236}">
                <a16:creationId xmlns:a16="http://schemas.microsoft.com/office/drawing/2014/main" id="{D54B961A-4E49-E877-2E79-1FB14F4F2039}"/>
              </a:ext>
            </a:extLst>
          </p:cNvPr>
          <p:cNvSpPr/>
          <p:nvPr/>
        </p:nvSpPr>
        <p:spPr>
          <a:xfrm rot="16200000">
            <a:off x="9629476" y="5311340"/>
            <a:ext cx="501815" cy="389428"/>
          </a:xfrm>
          <a:custGeom>
            <a:avLst/>
            <a:gdLst>
              <a:gd name="csX0" fmla="*/ 752475 w 800100"/>
              <a:gd name="csY0" fmla="*/ 133545 h 533594"/>
              <a:gd name="csX1" fmla="*/ 280988 w 800100"/>
              <a:gd name="csY1" fmla="*/ 133545 h 533594"/>
              <a:gd name="csX2" fmla="*/ 457200 w 800100"/>
              <a:gd name="csY2" fmla="*/ 94492 h 533594"/>
              <a:gd name="csX3" fmla="*/ 493395 w 800100"/>
              <a:gd name="csY3" fmla="*/ 37342 h 533594"/>
              <a:gd name="csX4" fmla="*/ 436245 w 800100"/>
              <a:gd name="csY4" fmla="*/ 1147 h 533594"/>
              <a:gd name="csX5" fmla="*/ 179070 w 800100"/>
              <a:gd name="csY5" fmla="*/ 58297 h 533594"/>
              <a:gd name="csX6" fmla="*/ 152400 w 800100"/>
              <a:gd name="csY6" fmla="*/ 76395 h 533594"/>
              <a:gd name="csX7" fmla="*/ 71438 w 800100"/>
              <a:gd name="csY7" fmla="*/ 181170 h 533594"/>
              <a:gd name="csX8" fmla="*/ 0 w 800100"/>
              <a:gd name="csY8" fmla="*/ 181170 h 533594"/>
              <a:gd name="csX9" fmla="*/ 0 w 800100"/>
              <a:gd name="csY9" fmla="*/ 457395 h 533594"/>
              <a:gd name="csX10" fmla="*/ 47625 w 800100"/>
              <a:gd name="csY10" fmla="*/ 457395 h 533594"/>
              <a:gd name="csX11" fmla="*/ 247650 w 800100"/>
              <a:gd name="csY11" fmla="*/ 533595 h 533594"/>
              <a:gd name="csX12" fmla="*/ 419100 w 800100"/>
              <a:gd name="csY12" fmla="*/ 533595 h 533594"/>
              <a:gd name="csX13" fmla="*/ 476250 w 800100"/>
              <a:gd name="csY13" fmla="*/ 476445 h 533594"/>
              <a:gd name="csX14" fmla="*/ 461010 w 800100"/>
              <a:gd name="csY14" fmla="*/ 438345 h 533594"/>
              <a:gd name="csX15" fmla="*/ 466725 w 800100"/>
              <a:gd name="csY15" fmla="*/ 438345 h 533594"/>
              <a:gd name="csX16" fmla="*/ 523875 w 800100"/>
              <a:gd name="csY16" fmla="*/ 381195 h 533594"/>
              <a:gd name="csX17" fmla="*/ 507683 w 800100"/>
              <a:gd name="csY17" fmla="*/ 341190 h 533594"/>
              <a:gd name="csX18" fmla="*/ 552450 w 800100"/>
              <a:gd name="csY18" fmla="*/ 285945 h 533594"/>
              <a:gd name="csX19" fmla="*/ 495300 w 800100"/>
              <a:gd name="csY19" fmla="*/ 228795 h 533594"/>
              <a:gd name="csX20" fmla="*/ 752475 w 800100"/>
              <a:gd name="csY20" fmla="*/ 228795 h 533594"/>
              <a:gd name="csX21" fmla="*/ 800100 w 800100"/>
              <a:gd name="csY21" fmla="*/ 181170 h 533594"/>
              <a:gd name="csX22" fmla="*/ 752475 w 800100"/>
              <a:gd name="csY22" fmla="*/ 133545 h 5335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800100" h="533594">
                <a:moveTo>
                  <a:pt x="752475" y="133545"/>
                </a:moveTo>
                <a:lnTo>
                  <a:pt x="280988" y="133545"/>
                </a:lnTo>
                <a:lnTo>
                  <a:pt x="457200" y="94492"/>
                </a:lnTo>
                <a:cubicBezTo>
                  <a:pt x="482918" y="88777"/>
                  <a:pt x="499110" y="63060"/>
                  <a:pt x="493395" y="37342"/>
                </a:cubicBezTo>
                <a:cubicBezTo>
                  <a:pt x="487680" y="11625"/>
                  <a:pt x="461963" y="-4568"/>
                  <a:pt x="436245" y="1147"/>
                </a:cubicBezTo>
                <a:lnTo>
                  <a:pt x="179070" y="58297"/>
                </a:lnTo>
                <a:cubicBezTo>
                  <a:pt x="169545" y="61155"/>
                  <a:pt x="160020" y="66870"/>
                  <a:pt x="152400" y="76395"/>
                </a:cubicBezTo>
                <a:lnTo>
                  <a:pt x="71438" y="181170"/>
                </a:lnTo>
                <a:lnTo>
                  <a:pt x="0" y="181170"/>
                </a:lnTo>
                <a:lnTo>
                  <a:pt x="0" y="457395"/>
                </a:lnTo>
                <a:lnTo>
                  <a:pt x="47625" y="457395"/>
                </a:lnTo>
                <a:cubicBezTo>
                  <a:pt x="115253" y="457395"/>
                  <a:pt x="120015" y="533595"/>
                  <a:pt x="247650" y="533595"/>
                </a:cubicBezTo>
                <a:cubicBezTo>
                  <a:pt x="278130" y="533595"/>
                  <a:pt x="379095" y="533595"/>
                  <a:pt x="419100" y="533595"/>
                </a:cubicBezTo>
                <a:cubicBezTo>
                  <a:pt x="450533" y="533595"/>
                  <a:pt x="476250" y="507877"/>
                  <a:pt x="476250" y="476445"/>
                </a:cubicBezTo>
                <a:cubicBezTo>
                  <a:pt x="476250" y="461205"/>
                  <a:pt x="470535" y="447870"/>
                  <a:pt x="461010" y="438345"/>
                </a:cubicBezTo>
                <a:cubicBezTo>
                  <a:pt x="462915" y="438345"/>
                  <a:pt x="464820" y="438345"/>
                  <a:pt x="466725" y="438345"/>
                </a:cubicBezTo>
                <a:cubicBezTo>
                  <a:pt x="498158" y="438345"/>
                  <a:pt x="523875" y="412627"/>
                  <a:pt x="523875" y="381195"/>
                </a:cubicBezTo>
                <a:cubicBezTo>
                  <a:pt x="523875" y="365955"/>
                  <a:pt x="518160" y="351667"/>
                  <a:pt x="507683" y="341190"/>
                </a:cubicBezTo>
                <a:cubicBezTo>
                  <a:pt x="533400" y="335475"/>
                  <a:pt x="552450" y="312615"/>
                  <a:pt x="552450" y="285945"/>
                </a:cubicBezTo>
                <a:cubicBezTo>
                  <a:pt x="552450" y="254512"/>
                  <a:pt x="526733" y="228795"/>
                  <a:pt x="495300" y="228795"/>
                </a:cubicBezTo>
                <a:lnTo>
                  <a:pt x="752475" y="228795"/>
                </a:lnTo>
                <a:cubicBezTo>
                  <a:pt x="779145" y="228795"/>
                  <a:pt x="800100" y="207840"/>
                  <a:pt x="800100" y="181170"/>
                </a:cubicBezTo>
                <a:cubicBezTo>
                  <a:pt x="800100" y="154500"/>
                  <a:pt x="779145" y="133545"/>
                  <a:pt x="752475" y="133545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395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0" grpId="0" animBg="1"/>
      <p:bldP spid="2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47900-CF01-CFBD-7974-C7B1EF18D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2ED61138-9680-D566-315C-9BEB4853E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3941" y="520898"/>
            <a:ext cx="415436" cy="415436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4469ACD3-1B7E-A563-6EC7-5C9DD2D25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175" y="280617"/>
            <a:ext cx="10529279" cy="267549"/>
          </a:xfrm>
        </p:spPr>
        <p:txBody>
          <a:bodyPr/>
          <a:lstStyle/>
          <a:p>
            <a:r>
              <a:rPr lang="fr-FR" noProof="0" dirty="0"/>
              <a:t>Pour réaliser ma tâche, je suis les étapes suivantes : 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07C2EB6-DF86-6CC8-3C64-4B9A36A7291B}"/>
              </a:ext>
            </a:extLst>
          </p:cNvPr>
          <p:cNvGrpSpPr/>
          <p:nvPr/>
        </p:nvGrpSpPr>
        <p:grpSpPr>
          <a:xfrm>
            <a:off x="1064662" y="1590135"/>
            <a:ext cx="9369519" cy="510778"/>
            <a:chOff x="1064662" y="1590135"/>
            <a:chExt cx="9369519" cy="510778"/>
          </a:xfrm>
        </p:grpSpPr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F246FFFB-7327-871C-6B79-799690099DB9}"/>
                </a:ext>
              </a:extLst>
            </p:cNvPr>
            <p:cNvSpPr txBox="1"/>
            <p:nvPr/>
          </p:nvSpPr>
          <p:spPr>
            <a:xfrm>
              <a:off x="1064662" y="1590135"/>
              <a:ext cx="9369519" cy="51077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b="1" noProof="0" dirty="0"/>
                <a:t> </a:t>
              </a:r>
            </a:p>
          </p:txBody>
        </p:sp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41631553-51BA-7AC7-683E-6968FF0213CD}"/>
                </a:ext>
              </a:extLst>
            </p:cNvPr>
            <p:cNvSpPr/>
            <p:nvPr/>
          </p:nvSpPr>
          <p:spPr>
            <a:xfrm>
              <a:off x="1064662" y="1615655"/>
              <a:ext cx="432000" cy="432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noProof="0" dirty="0"/>
                <a:t>1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BDF14F4-F0CB-4544-8597-D57A5167ADCC}"/>
                </a:ext>
              </a:extLst>
            </p:cNvPr>
            <p:cNvSpPr txBox="1"/>
            <p:nvPr/>
          </p:nvSpPr>
          <p:spPr>
            <a:xfrm>
              <a:off x="1664426" y="1614691"/>
              <a:ext cx="8419025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fr-FR" sz="2400" b="1" i="0" u="none" strike="noStrike" baseline="0" dirty="0">
                  <a:solidFill>
                    <a:srgbClr val="211D1E"/>
                  </a:solidFill>
                  <a:latin typeface="Calibri" panose="020F0502020204030204" pitchFamily="34" charset="0"/>
                </a:rPr>
                <a:t>Je précise les grandeurs (distance et temps) sur le graphique. </a:t>
              </a:r>
              <a:endParaRPr lang="fr-FR" sz="2400" b="1" dirty="0"/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1EBADC42-1CCF-AE20-6770-18BFC75E96AF}"/>
              </a:ext>
            </a:extLst>
          </p:cNvPr>
          <p:cNvGrpSpPr/>
          <p:nvPr/>
        </p:nvGrpSpPr>
        <p:grpSpPr>
          <a:xfrm>
            <a:off x="1064661" y="3180999"/>
            <a:ext cx="9369519" cy="510778"/>
            <a:chOff x="1064662" y="3180999"/>
            <a:chExt cx="7967827" cy="510778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E97DF6BC-90C7-45ED-ED32-5020FE30EA13}"/>
                </a:ext>
              </a:extLst>
            </p:cNvPr>
            <p:cNvSpPr txBox="1"/>
            <p:nvPr/>
          </p:nvSpPr>
          <p:spPr>
            <a:xfrm>
              <a:off x="1064663" y="3180999"/>
              <a:ext cx="7967826" cy="51077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noProof="0" dirty="0"/>
                <a:t> </a:t>
              </a:r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168067B0-E81F-6485-929E-6595E55B2050}"/>
                </a:ext>
              </a:extLst>
            </p:cNvPr>
            <p:cNvSpPr/>
            <p:nvPr/>
          </p:nvSpPr>
          <p:spPr>
            <a:xfrm>
              <a:off x="1064662" y="3208566"/>
              <a:ext cx="367372" cy="432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noProof="0" dirty="0"/>
                <a:t>2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89125B5C-D8DD-15DC-FAAF-2B7129217C59}"/>
                </a:ext>
              </a:extLst>
            </p:cNvPr>
            <p:cNvSpPr txBox="1"/>
            <p:nvPr/>
          </p:nvSpPr>
          <p:spPr>
            <a:xfrm>
              <a:off x="1664427" y="3205555"/>
              <a:ext cx="697085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fr-FR" sz="2400" b="1" i="0" u="none" strike="noStrike" baseline="0" dirty="0">
                  <a:solidFill>
                    <a:srgbClr val="211D1E"/>
                  </a:solidFill>
                  <a:latin typeface="Calibri" panose="020F0502020204030204" pitchFamily="34" charset="0"/>
                </a:rPr>
                <a:t>J’identifie les périodes de variations de la distance. </a:t>
              </a:r>
              <a:endParaRPr lang="fr-FR" sz="2400" b="1" dirty="0"/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4F6EFEDF-9DA3-CF27-840C-FBB9699FB3DE}"/>
              </a:ext>
            </a:extLst>
          </p:cNvPr>
          <p:cNvGrpSpPr/>
          <p:nvPr/>
        </p:nvGrpSpPr>
        <p:grpSpPr>
          <a:xfrm>
            <a:off x="1064662" y="4828131"/>
            <a:ext cx="9369518" cy="510778"/>
            <a:chOff x="1064662" y="4828131"/>
            <a:chExt cx="9369518" cy="510778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3F39A91F-0452-0B7F-33E7-1C4A7641BE1E}"/>
                </a:ext>
              </a:extLst>
            </p:cNvPr>
            <p:cNvSpPr txBox="1"/>
            <p:nvPr/>
          </p:nvSpPr>
          <p:spPr>
            <a:xfrm>
              <a:off x="1176175" y="4828131"/>
              <a:ext cx="9258005" cy="51077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noProof="0" dirty="0"/>
                <a:t> </a:t>
              </a: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85026436-12C9-58DE-F6E9-BF9EB7B7C108}"/>
                </a:ext>
              </a:extLst>
            </p:cNvPr>
            <p:cNvSpPr/>
            <p:nvPr/>
          </p:nvSpPr>
          <p:spPr>
            <a:xfrm>
              <a:off x="1064662" y="4845974"/>
              <a:ext cx="432000" cy="432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noProof="0" dirty="0"/>
                <a:t>3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9118D8C0-649D-F8AF-F376-EDE8AE1CB0E5}"/>
                </a:ext>
              </a:extLst>
            </p:cNvPr>
            <p:cNvSpPr txBox="1"/>
            <p:nvPr/>
          </p:nvSpPr>
          <p:spPr>
            <a:xfrm>
              <a:off x="1664427" y="4830907"/>
              <a:ext cx="779272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fr-FR" sz="2400" b="1" i="0" u="none" strike="noStrike" baseline="0" dirty="0">
                  <a:solidFill>
                    <a:srgbClr val="211D1E"/>
                  </a:solidFill>
                  <a:latin typeface="Calibri" panose="020F0502020204030204" pitchFamily="34" charset="0"/>
                </a:rPr>
                <a:t>J’identifie l</a:t>
              </a:r>
              <a:r>
                <a:rPr lang="fr-FR" sz="2400" b="1" dirty="0">
                  <a:solidFill>
                    <a:srgbClr val="211D1E"/>
                  </a:solidFill>
                  <a:latin typeface="Calibri" panose="020F0502020204030204" pitchFamily="34" charset="0"/>
                </a:rPr>
                <a:t>’état</a:t>
              </a:r>
              <a:r>
                <a:rPr lang="fr-FR" sz="2400" b="1" i="0" u="none" strike="noStrike" baseline="0" dirty="0">
                  <a:solidFill>
                    <a:srgbClr val="211D1E"/>
                  </a:solidFill>
                  <a:latin typeface="Calibri" panose="020F0502020204030204" pitchFamily="34" charset="0"/>
                </a:rPr>
                <a:t> de repos et de mouvement de la voiture. </a:t>
              </a:r>
              <a:endParaRPr lang="fr-FR" sz="2400" b="1" dirty="0"/>
            </a:p>
          </p:txBody>
        </p:sp>
      </p:grp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93BB5CC-291D-013E-6BC8-4ECC061A08D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4663" y="721023"/>
            <a:ext cx="10529705" cy="215602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ensiegnant.e</a:t>
            </a:r>
            <a:r>
              <a:rPr lang="fr-FR" dirty="0"/>
              <a:t> explique ce qui va faire dans chaque étape (1. c.à.d. l’axe du temps et celui de la distance  ……..)</a:t>
            </a:r>
          </a:p>
        </p:txBody>
      </p:sp>
    </p:spTree>
    <p:extLst>
      <p:ext uri="{BB962C8B-B14F-4D97-AF65-F5344CB8AC3E}">
        <p14:creationId xmlns:p14="http://schemas.microsoft.com/office/powerpoint/2010/main" val="329068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948074" y="825738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433753" y="1416788"/>
            <a:ext cx="3798004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l’enseignant 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861653" y="1416788"/>
            <a:ext cx="379800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980901" y="4449954"/>
            <a:ext cx="1207308" cy="3435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039263" y="2650542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52865" y="4683813"/>
            <a:ext cx="593846" cy="5709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D9D656C-8CA4-4D76-B32C-81753BFDBF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H="1" flipV="1">
            <a:off x="8162554" y="3767817"/>
            <a:ext cx="1497103" cy="1801461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C9C3D581-0BA9-E0A5-EB9D-7CEF96EEB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554" y="2355901"/>
            <a:ext cx="1272102" cy="9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CBB8957-3BF5-D07E-B406-528BD61D2A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6433" y="2221133"/>
            <a:ext cx="3715323" cy="208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497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11219-803A-6A62-CAB5-D07950E3A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mage 50">
            <a:extLst>
              <a:ext uri="{FF2B5EF4-FFF2-40B4-BE49-F238E27FC236}">
                <a16:creationId xmlns:a16="http://schemas.microsoft.com/office/drawing/2014/main" id="{192009A7-DB7F-4540-6FCF-E48D943990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49" t="963" r="1921" b="1569"/>
          <a:stretch>
            <a:fillRect/>
          </a:stretch>
        </p:blipFill>
        <p:spPr>
          <a:xfrm>
            <a:off x="6130434" y="1770753"/>
            <a:ext cx="5669636" cy="3655446"/>
          </a:xfrm>
          <a:prstGeom prst="roundRect">
            <a:avLst>
              <a:gd name="adj" fmla="val 4811"/>
            </a:avLst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C7BC896B-4AE4-B516-B9A2-F45FE1C60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06" y="231255"/>
            <a:ext cx="10529279" cy="438636"/>
          </a:xfrm>
        </p:spPr>
        <p:txBody>
          <a:bodyPr/>
          <a:lstStyle/>
          <a:p>
            <a:r>
              <a:rPr lang="fr-FR" dirty="0"/>
              <a:t>Première étape : Je précise les grandeurs du graphique. </a:t>
            </a:r>
            <a:br>
              <a:rPr lang="fr-FR" dirty="0"/>
            </a:br>
            <a:r>
              <a:rPr lang="fr-FR" dirty="0"/>
              <a:t>Que représente l’axe horizontal ?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3BC35175-CD50-1366-5C30-AEE5F742C99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8780" y="742878"/>
            <a:ext cx="10529705" cy="268287"/>
          </a:xfrm>
        </p:spPr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</a:t>
            </a:r>
            <a:r>
              <a:rPr lang="fr-FR" dirty="0"/>
              <a:t>montre l’axe et la grandeur qu’il représente. . Il verbalise et pose des questions de réflexion</a:t>
            </a:r>
            <a:endParaRPr lang="fr-FR" noProof="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EB9878D-A4B4-2B80-03AE-FD62903B7039}"/>
              </a:ext>
            </a:extLst>
          </p:cNvPr>
          <p:cNvSpPr txBox="1"/>
          <p:nvPr/>
        </p:nvSpPr>
        <p:spPr>
          <a:xfrm>
            <a:off x="426365" y="1098300"/>
            <a:ext cx="5669636" cy="51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noProof="0" dirty="0"/>
              <a:t> </a:t>
            </a:r>
            <a:r>
              <a:rPr lang="fr-FR" sz="24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1.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6BE8D08-EE9D-C7FA-4734-F91FABF8D038}"/>
              </a:ext>
            </a:extLst>
          </p:cNvPr>
          <p:cNvSpPr txBox="1"/>
          <p:nvPr/>
        </p:nvSpPr>
        <p:spPr>
          <a:xfrm>
            <a:off x="927726" y="1122857"/>
            <a:ext cx="51682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Préciser les grandeurs sur le graphique. </a:t>
            </a:r>
            <a:endParaRPr lang="fr-FR" sz="2400" b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558CAB9-91EB-63F1-9DED-F2F8079CD8AB}"/>
              </a:ext>
            </a:extLst>
          </p:cNvPr>
          <p:cNvSpPr txBox="1"/>
          <p:nvPr/>
        </p:nvSpPr>
        <p:spPr>
          <a:xfrm>
            <a:off x="426365" y="5619957"/>
            <a:ext cx="83620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i="0" u="none" strike="noStrike" baseline="0" dirty="0">
                <a:solidFill>
                  <a:srgbClr val="211D1E"/>
                </a:solidFill>
                <a:latin typeface="+mj-lt"/>
              </a:rPr>
              <a:t>Axe horizontal : </a:t>
            </a:r>
            <a:r>
              <a:rPr lang="fr-FR" sz="2400" b="0" i="0" u="none" strike="noStrike" baseline="0" dirty="0">
                <a:solidFill>
                  <a:srgbClr val="211D1E"/>
                </a:solidFill>
                <a:latin typeface="+mj-lt"/>
              </a:rPr>
              <a:t>. . . . . . . . . . . . .  en . . . . . . . . . . . . . </a:t>
            </a:r>
            <a:endParaRPr lang="fr-FR" sz="2400" dirty="0">
              <a:latin typeface="+mj-lt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7B2B73E0-BA74-FABD-7274-C73C267B69F3}"/>
              </a:ext>
            </a:extLst>
          </p:cNvPr>
          <p:cNvSpPr/>
          <p:nvPr/>
        </p:nvSpPr>
        <p:spPr>
          <a:xfrm>
            <a:off x="5808015" y="5581143"/>
            <a:ext cx="288000" cy="288000"/>
          </a:xfrm>
          <a:custGeom>
            <a:avLst/>
            <a:gdLst>
              <a:gd name="csX0" fmla="*/ 484127 w 485747"/>
              <a:gd name="csY0" fmla="*/ 214678 h 573065"/>
              <a:gd name="csX1" fmla="*/ 214654 w 485747"/>
              <a:gd name="csY1" fmla="*/ 1670 h 573065"/>
              <a:gd name="csX2" fmla="*/ 0 w 485747"/>
              <a:gd name="csY2" fmla="*/ 242082 h 573065"/>
              <a:gd name="csX3" fmla="*/ 114300 w 485747"/>
              <a:gd name="csY3" fmla="*/ 242082 h 573065"/>
              <a:gd name="csX4" fmla="*/ 242834 w 485747"/>
              <a:gd name="csY4" fmla="*/ 113536 h 573065"/>
              <a:gd name="csX5" fmla="*/ 371380 w 485747"/>
              <a:gd name="csY5" fmla="*/ 242071 h 573065"/>
              <a:gd name="csX6" fmla="*/ 311106 w 485747"/>
              <a:gd name="csY6" fmla="*/ 350991 h 573065"/>
              <a:gd name="csX7" fmla="*/ 185661 w 485747"/>
              <a:gd name="csY7" fmla="*/ 573066 h 573065"/>
              <a:gd name="csX8" fmla="*/ 299961 w 485747"/>
              <a:gd name="csY8" fmla="*/ 573066 h 573065"/>
              <a:gd name="csX9" fmla="*/ 371951 w 485747"/>
              <a:gd name="csY9" fmla="*/ 447745 h 573065"/>
              <a:gd name="csX10" fmla="*/ 484127 w 485747"/>
              <a:gd name="csY10" fmla="*/ 214678 h 5730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85747" h="573065">
                <a:moveTo>
                  <a:pt x="484127" y="214678"/>
                </a:moveTo>
                <a:cubicBezTo>
                  <a:pt x="468535" y="81444"/>
                  <a:pt x="347887" y="-13923"/>
                  <a:pt x="214654" y="1670"/>
                </a:cubicBezTo>
                <a:cubicBezTo>
                  <a:pt x="92582" y="15956"/>
                  <a:pt x="419" y="119178"/>
                  <a:pt x="0" y="242082"/>
                </a:cubicBezTo>
                <a:lnTo>
                  <a:pt x="114300" y="242082"/>
                </a:lnTo>
                <a:cubicBezTo>
                  <a:pt x="114297" y="171091"/>
                  <a:pt x="171844" y="113539"/>
                  <a:pt x="242834" y="113536"/>
                </a:cubicBezTo>
                <a:cubicBezTo>
                  <a:pt x="313825" y="113533"/>
                  <a:pt x="371377" y="171080"/>
                  <a:pt x="371380" y="242071"/>
                </a:cubicBezTo>
                <a:cubicBezTo>
                  <a:pt x="371382" y="286334"/>
                  <a:pt x="348610" y="327484"/>
                  <a:pt x="311106" y="350991"/>
                </a:cubicBezTo>
                <a:cubicBezTo>
                  <a:pt x="233706" y="398347"/>
                  <a:pt x="186266" y="482331"/>
                  <a:pt x="185661" y="573066"/>
                </a:cubicBezTo>
                <a:lnTo>
                  <a:pt x="299961" y="573066"/>
                </a:lnTo>
                <a:cubicBezTo>
                  <a:pt x="300690" y="521659"/>
                  <a:pt x="327911" y="474273"/>
                  <a:pt x="371951" y="447745"/>
                </a:cubicBezTo>
                <a:cubicBezTo>
                  <a:pt x="451238" y="398259"/>
                  <a:pt x="494912" y="307516"/>
                  <a:pt x="484127" y="214678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B8957A28-22E6-4FB9-1771-91FC20BA4333}"/>
              </a:ext>
            </a:extLst>
          </p:cNvPr>
          <p:cNvSpPr/>
          <p:nvPr/>
        </p:nvSpPr>
        <p:spPr>
          <a:xfrm>
            <a:off x="5895352" y="5913939"/>
            <a:ext cx="111537" cy="112633"/>
          </a:xfrm>
          <a:custGeom>
            <a:avLst/>
            <a:gdLst>
              <a:gd name="csX0" fmla="*/ 119273 w 139705"/>
              <a:gd name="csY0" fmla="*/ 20501 h 139811"/>
              <a:gd name="csX1" fmla="*/ 119273 w 139705"/>
              <a:gd name="csY1" fmla="*/ 20501 h 139811"/>
              <a:gd name="csX2" fmla="*/ 20535 w 139705"/>
              <a:gd name="csY2" fmla="*/ 20398 h 139811"/>
              <a:gd name="csX3" fmla="*/ 20432 w 139705"/>
              <a:gd name="csY3" fmla="*/ 20501 h 139811"/>
              <a:gd name="csX4" fmla="*/ 5459 w 139705"/>
              <a:gd name="csY4" fmla="*/ 42846 h 139811"/>
              <a:gd name="csX5" fmla="*/ 1 w 139705"/>
              <a:gd name="csY5" fmla="*/ 70097 h 139811"/>
              <a:gd name="csX6" fmla="*/ 5478 w 139705"/>
              <a:gd name="csY6" fmla="*/ 97225 h 139811"/>
              <a:gd name="csX7" fmla="*/ 42778 w 139705"/>
              <a:gd name="csY7" fmla="*/ 134325 h 139811"/>
              <a:gd name="csX8" fmla="*/ 70019 w 139705"/>
              <a:gd name="csY8" fmla="*/ 139811 h 139811"/>
              <a:gd name="csX9" fmla="*/ 97147 w 139705"/>
              <a:gd name="csY9" fmla="*/ 134334 h 139811"/>
              <a:gd name="csX10" fmla="*/ 134218 w 139705"/>
              <a:gd name="csY10" fmla="*/ 97253 h 139811"/>
              <a:gd name="csX11" fmla="*/ 139704 w 139705"/>
              <a:gd name="csY11" fmla="*/ 70126 h 139811"/>
              <a:gd name="csX12" fmla="*/ 134237 w 139705"/>
              <a:gd name="csY12" fmla="*/ 42875 h 139811"/>
              <a:gd name="csX13" fmla="*/ 119273 w 139705"/>
              <a:gd name="csY13" fmla="*/ 20501 h 1398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139705" h="139811">
                <a:moveTo>
                  <a:pt x="119273" y="20501"/>
                </a:moveTo>
                <a:lnTo>
                  <a:pt x="119273" y="20501"/>
                </a:lnTo>
                <a:cubicBezTo>
                  <a:pt x="92035" y="-6793"/>
                  <a:pt x="47830" y="-6840"/>
                  <a:pt x="20535" y="20398"/>
                </a:cubicBezTo>
                <a:cubicBezTo>
                  <a:pt x="20501" y="20432"/>
                  <a:pt x="20467" y="20467"/>
                  <a:pt x="20432" y="20501"/>
                </a:cubicBezTo>
                <a:cubicBezTo>
                  <a:pt x="14045" y="26912"/>
                  <a:pt x="8959" y="34501"/>
                  <a:pt x="5459" y="42846"/>
                </a:cubicBezTo>
                <a:cubicBezTo>
                  <a:pt x="1815" y="51468"/>
                  <a:pt x="-42" y="60738"/>
                  <a:pt x="1" y="70097"/>
                </a:cubicBezTo>
                <a:cubicBezTo>
                  <a:pt x="-51" y="79420"/>
                  <a:pt x="1813" y="88653"/>
                  <a:pt x="5478" y="97225"/>
                </a:cubicBezTo>
                <a:cubicBezTo>
                  <a:pt x="12601" y="113980"/>
                  <a:pt x="25984" y="127292"/>
                  <a:pt x="42778" y="134325"/>
                </a:cubicBezTo>
                <a:cubicBezTo>
                  <a:pt x="51397" y="137968"/>
                  <a:pt x="60662" y="139834"/>
                  <a:pt x="70019" y="139811"/>
                </a:cubicBezTo>
                <a:cubicBezTo>
                  <a:pt x="79341" y="139857"/>
                  <a:pt x="88573" y="137994"/>
                  <a:pt x="97147" y="134334"/>
                </a:cubicBezTo>
                <a:cubicBezTo>
                  <a:pt x="113821" y="127213"/>
                  <a:pt x="127102" y="113930"/>
                  <a:pt x="134218" y="97253"/>
                </a:cubicBezTo>
                <a:cubicBezTo>
                  <a:pt x="137881" y="88681"/>
                  <a:pt x="139748" y="79448"/>
                  <a:pt x="139704" y="70126"/>
                </a:cubicBezTo>
                <a:cubicBezTo>
                  <a:pt x="139739" y="60767"/>
                  <a:pt x="137879" y="51497"/>
                  <a:pt x="134237" y="42875"/>
                </a:cubicBezTo>
                <a:cubicBezTo>
                  <a:pt x="130739" y="34522"/>
                  <a:pt x="125658" y="26924"/>
                  <a:pt x="119273" y="20501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29725DA2-D577-E9D2-7C6D-54C3E4F49267}"/>
              </a:ext>
            </a:extLst>
          </p:cNvPr>
          <p:cNvSpPr/>
          <p:nvPr/>
        </p:nvSpPr>
        <p:spPr>
          <a:xfrm>
            <a:off x="3552451" y="5581143"/>
            <a:ext cx="288000" cy="288000"/>
          </a:xfrm>
          <a:custGeom>
            <a:avLst/>
            <a:gdLst>
              <a:gd name="csX0" fmla="*/ 484127 w 485747"/>
              <a:gd name="csY0" fmla="*/ 214678 h 573065"/>
              <a:gd name="csX1" fmla="*/ 214654 w 485747"/>
              <a:gd name="csY1" fmla="*/ 1670 h 573065"/>
              <a:gd name="csX2" fmla="*/ 0 w 485747"/>
              <a:gd name="csY2" fmla="*/ 242082 h 573065"/>
              <a:gd name="csX3" fmla="*/ 114300 w 485747"/>
              <a:gd name="csY3" fmla="*/ 242082 h 573065"/>
              <a:gd name="csX4" fmla="*/ 242834 w 485747"/>
              <a:gd name="csY4" fmla="*/ 113536 h 573065"/>
              <a:gd name="csX5" fmla="*/ 371380 w 485747"/>
              <a:gd name="csY5" fmla="*/ 242071 h 573065"/>
              <a:gd name="csX6" fmla="*/ 311106 w 485747"/>
              <a:gd name="csY6" fmla="*/ 350991 h 573065"/>
              <a:gd name="csX7" fmla="*/ 185661 w 485747"/>
              <a:gd name="csY7" fmla="*/ 573066 h 573065"/>
              <a:gd name="csX8" fmla="*/ 299961 w 485747"/>
              <a:gd name="csY8" fmla="*/ 573066 h 573065"/>
              <a:gd name="csX9" fmla="*/ 371951 w 485747"/>
              <a:gd name="csY9" fmla="*/ 447745 h 573065"/>
              <a:gd name="csX10" fmla="*/ 484127 w 485747"/>
              <a:gd name="csY10" fmla="*/ 214678 h 5730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85747" h="573065">
                <a:moveTo>
                  <a:pt x="484127" y="214678"/>
                </a:moveTo>
                <a:cubicBezTo>
                  <a:pt x="468535" y="81444"/>
                  <a:pt x="347887" y="-13923"/>
                  <a:pt x="214654" y="1670"/>
                </a:cubicBezTo>
                <a:cubicBezTo>
                  <a:pt x="92582" y="15956"/>
                  <a:pt x="419" y="119178"/>
                  <a:pt x="0" y="242082"/>
                </a:cubicBezTo>
                <a:lnTo>
                  <a:pt x="114300" y="242082"/>
                </a:lnTo>
                <a:cubicBezTo>
                  <a:pt x="114297" y="171091"/>
                  <a:pt x="171844" y="113539"/>
                  <a:pt x="242834" y="113536"/>
                </a:cubicBezTo>
                <a:cubicBezTo>
                  <a:pt x="313825" y="113533"/>
                  <a:pt x="371377" y="171080"/>
                  <a:pt x="371380" y="242071"/>
                </a:cubicBezTo>
                <a:cubicBezTo>
                  <a:pt x="371382" y="286334"/>
                  <a:pt x="348610" y="327484"/>
                  <a:pt x="311106" y="350991"/>
                </a:cubicBezTo>
                <a:cubicBezTo>
                  <a:pt x="233706" y="398347"/>
                  <a:pt x="186266" y="482331"/>
                  <a:pt x="185661" y="573066"/>
                </a:cubicBezTo>
                <a:lnTo>
                  <a:pt x="299961" y="573066"/>
                </a:lnTo>
                <a:cubicBezTo>
                  <a:pt x="300690" y="521659"/>
                  <a:pt x="327911" y="474273"/>
                  <a:pt x="371951" y="447745"/>
                </a:cubicBezTo>
                <a:cubicBezTo>
                  <a:pt x="451238" y="398259"/>
                  <a:pt x="494912" y="307516"/>
                  <a:pt x="484127" y="214678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83E81F80-D2F1-6110-5148-A61B7C22D625}"/>
              </a:ext>
            </a:extLst>
          </p:cNvPr>
          <p:cNvSpPr/>
          <p:nvPr/>
        </p:nvSpPr>
        <p:spPr>
          <a:xfrm>
            <a:off x="3639788" y="5913939"/>
            <a:ext cx="111537" cy="112633"/>
          </a:xfrm>
          <a:custGeom>
            <a:avLst/>
            <a:gdLst>
              <a:gd name="csX0" fmla="*/ 119273 w 139705"/>
              <a:gd name="csY0" fmla="*/ 20501 h 139811"/>
              <a:gd name="csX1" fmla="*/ 119273 w 139705"/>
              <a:gd name="csY1" fmla="*/ 20501 h 139811"/>
              <a:gd name="csX2" fmla="*/ 20535 w 139705"/>
              <a:gd name="csY2" fmla="*/ 20398 h 139811"/>
              <a:gd name="csX3" fmla="*/ 20432 w 139705"/>
              <a:gd name="csY3" fmla="*/ 20501 h 139811"/>
              <a:gd name="csX4" fmla="*/ 5459 w 139705"/>
              <a:gd name="csY4" fmla="*/ 42846 h 139811"/>
              <a:gd name="csX5" fmla="*/ 1 w 139705"/>
              <a:gd name="csY5" fmla="*/ 70097 h 139811"/>
              <a:gd name="csX6" fmla="*/ 5478 w 139705"/>
              <a:gd name="csY6" fmla="*/ 97225 h 139811"/>
              <a:gd name="csX7" fmla="*/ 42778 w 139705"/>
              <a:gd name="csY7" fmla="*/ 134325 h 139811"/>
              <a:gd name="csX8" fmla="*/ 70019 w 139705"/>
              <a:gd name="csY8" fmla="*/ 139811 h 139811"/>
              <a:gd name="csX9" fmla="*/ 97147 w 139705"/>
              <a:gd name="csY9" fmla="*/ 134334 h 139811"/>
              <a:gd name="csX10" fmla="*/ 134218 w 139705"/>
              <a:gd name="csY10" fmla="*/ 97253 h 139811"/>
              <a:gd name="csX11" fmla="*/ 139704 w 139705"/>
              <a:gd name="csY11" fmla="*/ 70126 h 139811"/>
              <a:gd name="csX12" fmla="*/ 134237 w 139705"/>
              <a:gd name="csY12" fmla="*/ 42875 h 139811"/>
              <a:gd name="csX13" fmla="*/ 119273 w 139705"/>
              <a:gd name="csY13" fmla="*/ 20501 h 1398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139705" h="139811">
                <a:moveTo>
                  <a:pt x="119273" y="20501"/>
                </a:moveTo>
                <a:lnTo>
                  <a:pt x="119273" y="20501"/>
                </a:lnTo>
                <a:cubicBezTo>
                  <a:pt x="92035" y="-6793"/>
                  <a:pt x="47830" y="-6840"/>
                  <a:pt x="20535" y="20398"/>
                </a:cubicBezTo>
                <a:cubicBezTo>
                  <a:pt x="20501" y="20432"/>
                  <a:pt x="20467" y="20467"/>
                  <a:pt x="20432" y="20501"/>
                </a:cubicBezTo>
                <a:cubicBezTo>
                  <a:pt x="14045" y="26912"/>
                  <a:pt x="8959" y="34501"/>
                  <a:pt x="5459" y="42846"/>
                </a:cubicBezTo>
                <a:cubicBezTo>
                  <a:pt x="1815" y="51468"/>
                  <a:pt x="-42" y="60738"/>
                  <a:pt x="1" y="70097"/>
                </a:cubicBezTo>
                <a:cubicBezTo>
                  <a:pt x="-51" y="79420"/>
                  <a:pt x="1813" y="88653"/>
                  <a:pt x="5478" y="97225"/>
                </a:cubicBezTo>
                <a:cubicBezTo>
                  <a:pt x="12601" y="113980"/>
                  <a:pt x="25984" y="127292"/>
                  <a:pt x="42778" y="134325"/>
                </a:cubicBezTo>
                <a:cubicBezTo>
                  <a:pt x="51397" y="137968"/>
                  <a:pt x="60662" y="139834"/>
                  <a:pt x="70019" y="139811"/>
                </a:cubicBezTo>
                <a:cubicBezTo>
                  <a:pt x="79341" y="139857"/>
                  <a:pt x="88573" y="137994"/>
                  <a:pt x="97147" y="134334"/>
                </a:cubicBezTo>
                <a:cubicBezTo>
                  <a:pt x="113821" y="127213"/>
                  <a:pt x="127102" y="113930"/>
                  <a:pt x="134218" y="97253"/>
                </a:cubicBezTo>
                <a:cubicBezTo>
                  <a:pt x="137881" y="88681"/>
                  <a:pt x="139748" y="79448"/>
                  <a:pt x="139704" y="70126"/>
                </a:cubicBezTo>
                <a:cubicBezTo>
                  <a:pt x="139739" y="60767"/>
                  <a:pt x="137879" y="51497"/>
                  <a:pt x="134237" y="42875"/>
                </a:cubicBezTo>
                <a:cubicBezTo>
                  <a:pt x="130739" y="34522"/>
                  <a:pt x="125658" y="26924"/>
                  <a:pt x="119273" y="20501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F5B660EA-7F19-BCB9-2B3A-E7B6534D786A}"/>
              </a:ext>
            </a:extLst>
          </p:cNvPr>
          <p:cNvSpPr/>
          <p:nvPr/>
        </p:nvSpPr>
        <p:spPr>
          <a:xfrm>
            <a:off x="8455068" y="5095492"/>
            <a:ext cx="1640909" cy="361481"/>
          </a:xfrm>
          <a:prstGeom prst="roundRect">
            <a:avLst/>
          </a:prstGeom>
          <a:solidFill>
            <a:srgbClr val="FFFF00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8C7E2DC-CA35-7D56-62CB-5D7A5E3F9B7A}"/>
              </a:ext>
            </a:extLst>
          </p:cNvPr>
          <p:cNvSpPr txBox="1"/>
          <p:nvPr/>
        </p:nvSpPr>
        <p:spPr>
          <a:xfrm>
            <a:off x="3124359" y="5589179"/>
            <a:ext cx="125393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+mj-lt"/>
              </a:rPr>
              <a:t>temps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44DDBA4-594F-B4A3-660F-29FE8EC14DFD}"/>
              </a:ext>
            </a:extLst>
          </p:cNvPr>
          <p:cNvSpPr txBox="1"/>
          <p:nvPr/>
        </p:nvSpPr>
        <p:spPr>
          <a:xfrm>
            <a:off x="5313253" y="5589179"/>
            <a:ext cx="220324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+mj-lt"/>
              </a:rPr>
              <a:t>Seconde (s)</a:t>
            </a:r>
          </a:p>
        </p:txBody>
      </p:sp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F9BD48BF-6B02-DD4A-C05F-E9ED1D599B92}"/>
              </a:ext>
            </a:extLst>
          </p:cNvPr>
          <p:cNvCxnSpPr>
            <a:cxnSpLocks/>
          </p:cNvCxnSpPr>
          <p:nvPr/>
        </p:nvCxnSpPr>
        <p:spPr>
          <a:xfrm>
            <a:off x="6883863" y="4974606"/>
            <a:ext cx="4586777" cy="0"/>
          </a:xfrm>
          <a:prstGeom prst="straightConnector1">
            <a:avLst/>
          </a:prstGeom>
          <a:ln w="5715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9">
            <a:extLst>
              <a:ext uri="{FF2B5EF4-FFF2-40B4-BE49-F238E27FC236}">
                <a16:creationId xmlns:a16="http://schemas.microsoft.com/office/drawing/2014/main" id="{4D1FBB8C-AC45-1CA5-62D0-023B2CB2B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8485" y="454591"/>
            <a:ext cx="462925" cy="46292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24E7CCE-B409-9A67-9622-77A2493C467D}"/>
              </a:ext>
            </a:extLst>
          </p:cNvPr>
          <p:cNvSpPr/>
          <p:nvPr/>
        </p:nvSpPr>
        <p:spPr>
          <a:xfrm>
            <a:off x="8455068" y="5132134"/>
            <a:ext cx="1640909" cy="324844"/>
          </a:xfrm>
          <a:prstGeom prst="round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42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 animBg="1"/>
      <p:bldP spid="19" grpId="1" animBg="1"/>
      <p:bldP spid="21" grpId="0" animBg="1"/>
      <p:bldP spid="21" grpId="1" animBg="1"/>
      <p:bldP spid="25" grpId="0" animBg="1"/>
      <p:bldP spid="25" grpId="1" animBg="1"/>
      <p:bldP spid="26" grpId="0" animBg="1"/>
      <p:bldP spid="26" grpId="1" animBg="1"/>
      <p:bldP spid="31" grpId="0" animBg="1"/>
      <p:bldP spid="32" grpId="0" animBg="1"/>
      <p:bldP spid="33" grpId="0" animBg="1"/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5588F-C249-2504-D450-FA613320C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mage 50">
            <a:extLst>
              <a:ext uri="{FF2B5EF4-FFF2-40B4-BE49-F238E27FC236}">
                <a16:creationId xmlns:a16="http://schemas.microsoft.com/office/drawing/2014/main" id="{EA59AF3A-CBF3-C3BE-946D-13B30BE5D5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49" t="963" r="1921" b="1569"/>
          <a:stretch>
            <a:fillRect/>
          </a:stretch>
        </p:blipFill>
        <p:spPr>
          <a:xfrm>
            <a:off x="6130434" y="1770753"/>
            <a:ext cx="5669636" cy="3655446"/>
          </a:xfrm>
          <a:prstGeom prst="roundRect">
            <a:avLst>
              <a:gd name="adj" fmla="val 4811"/>
            </a:avLst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EAF6CEE-7651-DA93-661F-6DA04E69873F}"/>
              </a:ext>
            </a:extLst>
          </p:cNvPr>
          <p:cNvSpPr txBox="1"/>
          <p:nvPr/>
        </p:nvSpPr>
        <p:spPr>
          <a:xfrm>
            <a:off x="426365" y="1098300"/>
            <a:ext cx="5669636" cy="51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noProof="0" dirty="0"/>
              <a:t> </a:t>
            </a:r>
            <a:r>
              <a:rPr lang="fr-FR" sz="24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1.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2D3BC32-42EF-6492-8C74-442E8648B4A8}"/>
              </a:ext>
            </a:extLst>
          </p:cNvPr>
          <p:cNvSpPr txBox="1"/>
          <p:nvPr/>
        </p:nvSpPr>
        <p:spPr>
          <a:xfrm>
            <a:off x="927726" y="1122857"/>
            <a:ext cx="51682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Préciser les grandeurs sur le graphique. </a:t>
            </a:r>
            <a:endParaRPr lang="fr-FR" sz="2400" b="1" dirty="0"/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35A0DBA3-0C06-C7F1-0A40-842D8125D7DD}"/>
              </a:ext>
            </a:extLst>
          </p:cNvPr>
          <p:cNvSpPr/>
          <p:nvPr/>
        </p:nvSpPr>
        <p:spPr>
          <a:xfrm>
            <a:off x="6184858" y="2502573"/>
            <a:ext cx="507872" cy="2090687"/>
          </a:xfrm>
          <a:prstGeom prst="roundRect">
            <a:avLst/>
          </a:prstGeom>
          <a:solidFill>
            <a:srgbClr val="FFFF00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1E5D079E-80DE-EF9C-A416-FF494C612DED}"/>
              </a:ext>
            </a:extLst>
          </p:cNvPr>
          <p:cNvCxnSpPr>
            <a:cxnSpLocks/>
          </p:cNvCxnSpPr>
          <p:nvPr/>
        </p:nvCxnSpPr>
        <p:spPr>
          <a:xfrm flipV="1">
            <a:off x="6899566" y="1962427"/>
            <a:ext cx="0" cy="3060000"/>
          </a:xfrm>
          <a:prstGeom prst="straightConnector1">
            <a:avLst/>
          </a:prstGeom>
          <a:ln w="5080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668A0536-9C92-B840-37D2-F37D2F19E851}"/>
              </a:ext>
            </a:extLst>
          </p:cNvPr>
          <p:cNvSpPr txBox="1"/>
          <p:nvPr/>
        </p:nvSpPr>
        <p:spPr>
          <a:xfrm>
            <a:off x="426365" y="5597422"/>
            <a:ext cx="83620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i="0" u="none" strike="noStrike" baseline="0" dirty="0">
                <a:solidFill>
                  <a:srgbClr val="211D1E"/>
                </a:solidFill>
                <a:latin typeface="+mj-lt"/>
              </a:rPr>
              <a:t>Axe vertical  : </a:t>
            </a:r>
            <a:r>
              <a:rPr lang="fr-FR" sz="2400" b="0" i="0" u="none" strike="noStrike" baseline="0" dirty="0">
                <a:solidFill>
                  <a:srgbClr val="211D1E"/>
                </a:solidFill>
                <a:latin typeface="+mj-lt"/>
              </a:rPr>
              <a:t>. . . . . . . . . . . . .  en . . . . . . . . . . . . . </a:t>
            </a:r>
            <a:endParaRPr lang="fr-FR" sz="2400" dirty="0">
              <a:latin typeface="+mj-lt"/>
            </a:endParaRP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B257DD4E-36E0-D896-EE7F-D04D9D04A927}"/>
              </a:ext>
            </a:extLst>
          </p:cNvPr>
          <p:cNvSpPr/>
          <p:nvPr/>
        </p:nvSpPr>
        <p:spPr>
          <a:xfrm>
            <a:off x="5808015" y="5581143"/>
            <a:ext cx="288000" cy="288000"/>
          </a:xfrm>
          <a:custGeom>
            <a:avLst/>
            <a:gdLst>
              <a:gd name="csX0" fmla="*/ 484127 w 485747"/>
              <a:gd name="csY0" fmla="*/ 214678 h 573065"/>
              <a:gd name="csX1" fmla="*/ 214654 w 485747"/>
              <a:gd name="csY1" fmla="*/ 1670 h 573065"/>
              <a:gd name="csX2" fmla="*/ 0 w 485747"/>
              <a:gd name="csY2" fmla="*/ 242082 h 573065"/>
              <a:gd name="csX3" fmla="*/ 114300 w 485747"/>
              <a:gd name="csY3" fmla="*/ 242082 h 573065"/>
              <a:gd name="csX4" fmla="*/ 242834 w 485747"/>
              <a:gd name="csY4" fmla="*/ 113536 h 573065"/>
              <a:gd name="csX5" fmla="*/ 371380 w 485747"/>
              <a:gd name="csY5" fmla="*/ 242071 h 573065"/>
              <a:gd name="csX6" fmla="*/ 311106 w 485747"/>
              <a:gd name="csY6" fmla="*/ 350991 h 573065"/>
              <a:gd name="csX7" fmla="*/ 185661 w 485747"/>
              <a:gd name="csY7" fmla="*/ 573066 h 573065"/>
              <a:gd name="csX8" fmla="*/ 299961 w 485747"/>
              <a:gd name="csY8" fmla="*/ 573066 h 573065"/>
              <a:gd name="csX9" fmla="*/ 371951 w 485747"/>
              <a:gd name="csY9" fmla="*/ 447745 h 573065"/>
              <a:gd name="csX10" fmla="*/ 484127 w 485747"/>
              <a:gd name="csY10" fmla="*/ 214678 h 5730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85747" h="573065">
                <a:moveTo>
                  <a:pt x="484127" y="214678"/>
                </a:moveTo>
                <a:cubicBezTo>
                  <a:pt x="468535" y="81444"/>
                  <a:pt x="347887" y="-13923"/>
                  <a:pt x="214654" y="1670"/>
                </a:cubicBezTo>
                <a:cubicBezTo>
                  <a:pt x="92582" y="15956"/>
                  <a:pt x="419" y="119178"/>
                  <a:pt x="0" y="242082"/>
                </a:cubicBezTo>
                <a:lnTo>
                  <a:pt x="114300" y="242082"/>
                </a:lnTo>
                <a:cubicBezTo>
                  <a:pt x="114297" y="171091"/>
                  <a:pt x="171844" y="113539"/>
                  <a:pt x="242834" y="113536"/>
                </a:cubicBezTo>
                <a:cubicBezTo>
                  <a:pt x="313825" y="113533"/>
                  <a:pt x="371377" y="171080"/>
                  <a:pt x="371380" y="242071"/>
                </a:cubicBezTo>
                <a:cubicBezTo>
                  <a:pt x="371382" y="286334"/>
                  <a:pt x="348610" y="327484"/>
                  <a:pt x="311106" y="350991"/>
                </a:cubicBezTo>
                <a:cubicBezTo>
                  <a:pt x="233706" y="398347"/>
                  <a:pt x="186266" y="482331"/>
                  <a:pt x="185661" y="573066"/>
                </a:cubicBezTo>
                <a:lnTo>
                  <a:pt x="299961" y="573066"/>
                </a:lnTo>
                <a:cubicBezTo>
                  <a:pt x="300690" y="521659"/>
                  <a:pt x="327911" y="474273"/>
                  <a:pt x="371951" y="447745"/>
                </a:cubicBezTo>
                <a:cubicBezTo>
                  <a:pt x="451238" y="398259"/>
                  <a:pt x="494912" y="307516"/>
                  <a:pt x="484127" y="214678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7AC049A5-74D8-DB5B-460F-591DDF52F8D2}"/>
              </a:ext>
            </a:extLst>
          </p:cNvPr>
          <p:cNvSpPr/>
          <p:nvPr/>
        </p:nvSpPr>
        <p:spPr>
          <a:xfrm>
            <a:off x="5895352" y="5913939"/>
            <a:ext cx="111537" cy="112633"/>
          </a:xfrm>
          <a:custGeom>
            <a:avLst/>
            <a:gdLst>
              <a:gd name="csX0" fmla="*/ 119273 w 139705"/>
              <a:gd name="csY0" fmla="*/ 20501 h 139811"/>
              <a:gd name="csX1" fmla="*/ 119273 w 139705"/>
              <a:gd name="csY1" fmla="*/ 20501 h 139811"/>
              <a:gd name="csX2" fmla="*/ 20535 w 139705"/>
              <a:gd name="csY2" fmla="*/ 20398 h 139811"/>
              <a:gd name="csX3" fmla="*/ 20432 w 139705"/>
              <a:gd name="csY3" fmla="*/ 20501 h 139811"/>
              <a:gd name="csX4" fmla="*/ 5459 w 139705"/>
              <a:gd name="csY4" fmla="*/ 42846 h 139811"/>
              <a:gd name="csX5" fmla="*/ 1 w 139705"/>
              <a:gd name="csY5" fmla="*/ 70097 h 139811"/>
              <a:gd name="csX6" fmla="*/ 5478 w 139705"/>
              <a:gd name="csY6" fmla="*/ 97225 h 139811"/>
              <a:gd name="csX7" fmla="*/ 42778 w 139705"/>
              <a:gd name="csY7" fmla="*/ 134325 h 139811"/>
              <a:gd name="csX8" fmla="*/ 70019 w 139705"/>
              <a:gd name="csY8" fmla="*/ 139811 h 139811"/>
              <a:gd name="csX9" fmla="*/ 97147 w 139705"/>
              <a:gd name="csY9" fmla="*/ 134334 h 139811"/>
              <a:gd name="csX10" fmla="*/ 134218 w 139705"/>
              <a:gd name="csY10" fmla="*/ 97253 h 139811"/>
              <a:gd name="csX11" fmla="*/ 139704 w 139705"/>
              <a:gd name="csY11" fmla="*/ 70126 h 139811"/>
              <a:gd name="csX12" fmla="*/ 134237 w 139705"/>
              <a:gd name="csY12" fmla="*/ 42875 h 139811"/>
              <a:gd name="csX13" fmla="*/ 119273 w 139705"/>
              <a:gd name="csY13" fmla="*/ 20501 h 1398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139705" h="139811">
                <a:moveTo>
                  <a:pt x="119273" y="20501"/>
                </a:moveTo>
                <a:lnTo>
                  <a:pt x="119273" y="20501"/>
                </a:lnTo>
                <a:cubicBezTo>
                  <a:pt x="92035" y="-6793"/>
                  <a:pt x="47830" y="-6840"/>
                  <a:pt x="20535" y="20398"/>
                </a:cubicBezTo>
                <a:cubicBezTo>
                  <a:pt x="20501" y="20432"/>
                  <a:pt x="20467" y="20467"/>
                  <a:pt x="20432" y="20501"/>
                </a:cubicBezTo>
                <a:cubicBezTo>
                  <a:pt x="14045" y="26912"/>
                  <a:pt x="8959" y="34501"/>
                  <a:pt x="5459" y="42846"/>
                </a:cubicBezTo>
                <a:cubicBezTo>
                  <a:pt x="1815" y="51468"/>
                  <a:pt x="-42" y="60738"/>
                  <a:pt x="1" y="70097"/>
                </a:cubicBezTo>
                <a:cubicBezTo>
                  <a:pt x="-51" y="79420"/>
                  <a:pt x="1813" y="88653"/>
                  <a:pt x="5478" y="97225"/>
                </a:cubicBezTo>
                <a:cubicBezTo>
                  <a:pt x="12601" y="113980"/>
                  <a:pt x="25984" y="127292"/>
                  <a:pt x="42778" y="134325"/>
                </a:cubicBezTo>
                <a:cubicBezTo>
                  <a:pt x="51397" y="137968"/>
                  <a:pt x="60662" y="139834"/>
                  <a:pt x="70019" y="139811"/>
                </a:cubicBezTo>
                <a:cubicBezTo>
                  <a:pt x="79341" y="139857"/>
                  <a:pt x="88573" y="137994"/>
                  <a:pt x="97147" y="134334"/>
                </a:cubicBezTo>
                <a:cubicBezTo>
                  <a:pt x="113821" y="127213"/>
                  <a:pt x="127102" y="113930"/>
                  <a:pt x="134218" y="97253"/>
                </a:cubicBezTo>
                <a:cubicBezTo>
                  <a:pt x="137881" y="88681"/>
                  <a:pt x="139748" y="79448"/>
                  <a:pt x="139704" y="70126"/>
                </a:cubicBezTo>
                <a:cubicBezTo>
                  <a:pt x="139739" y="60767"/>
                  <a:pt x="137879" y="51497"/>
                  <a:pt x="134237" y="42875"/>
                </a:cubicBezTo>
                <a:cubicBezTo>
                  <a:pt x="130739" y="34522"/>
                  <a:pt x="125658" y="26924"/>
                  <a:pt x="119273" y="20501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1D99D1D-7834-7438-E0B9-94705C370A2E}"/>
              </a:ext>
            </a:extLst>
          </p:cNvPr>
          <p:cNvSpPr/>
          <p:nvPr/>
        </p:nvSpPr>
        <p:spPr>
          <a:xfrm>
            <a:off x="3552451" y="5581143"/>
            <a:ext cx="288000" cy="288000"/>
          </a:xfrm>
          <a:custGeom>
            <a:avLst/>
            <a:gdLst>
              <a:gd name="csX0" fmla="*/ 484127 w 485747"/>
              <a:gd name="csY0" fmla="*/ 214678 h 573065"/>
              <a:gd name="csX1" fmla="*/ 214654 w 485747"/>
              <a:gd name="csY1" fmla="*/ 1670 h 573065"/>
              <a:gd name="csX2" fmla="*/ 0 w 485747"/>
              <a:gd name="csY2" fmla="*/ 242082 h 573065"/>
              <a:gd name="csX3" fmla="*/ 114300 w 485747"/>
              <a:gd name="csY3" fmla="*/ 242082 h 573065"/>
              <a:gd name="csX4" fmla="*/ 242834 w 485747"/>
              <a:gd name="csY4" fmla="*/ 113536 h 573065"/>
              <a:gd name="csX5" fmla="*/ 371380 w 485747"/>
              <a:gd name="csY5" fmla="*/ 242071 h 573065"/>
              <a:gd name="csX6" fmla="*/ 311106 w 485747"/>
              <a:gd name="csY6" fmla="*/ 350991 h 573065"/>
              <a:gd name="csX7" fmla="*/ 185661 w 485747"/>
              <a:gd name="csY7" fmla="*/ 573066 h 573065"/>
              <a:gd name="csX8" fmla="*/ 299961 w 485747"/>
              <a:gd name="csY8" fmla="*/ 573066 h 573065"/>
              <a:gd name="csX9" fmla="*/ 371951 w 485747"/>
              <a:gd name="csY9" fmla="*/ 447745 h 573065"/>
              <a:gd name="csX10" fmla="*/ 484127 w 485747"/>
              <a:gd name="csY10" fmla="*/ 214678 h 5730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85747" h="573065">
                <a:moveTo>
                  <a:pt x="484127" y="214678"/>
                </a:moveTo>
                <a:cubicBezTo>
                  <a:pt x="468535" y="81444"/>
                  <a:pt x="347887" y="-13923"/>
                  <a:pt x="214654" y="1670"/>
                </a:cubicBezTo>
                <a:cubicBezTo>
                  <a:pt x="92582" y="15956"/>
                  <a:pt x="419" y="119178"/>
                  <a:pt x="0" y="242082"/>
                </a:cubicBezTo>
                <a:lnTo>
                  <a:pt x="114300" y="242082"/>
                </a:lnTo>
                <a:cubicBezTo>
                  <a:pt x="114297" y="171091"/>
                  <a:pt x="171844" y="113539"/>
                  <a:pt x="242834" y="113536"/>
                </a:cubicBezTo>
                <a:cubicBezTo>
                  <a:pt x="313825" y="113533"/>
                  <a:pt x="371377" y="171080"/>
                  <a:pt x="371380" y="242071"/>
                </a:cubicBezTo>
                <a:cubicBezTo>
                  <a:pt x="371382" y="286334"/>
                  <a:pt x="348610" y="327484"/>
                  <a:pt x="311106" y="350991"/>
                </a:cubicBezTo>
                <a:cubicBezTo>
                  <a:pt x="233706" y="398347"/>
                  <a:pt x="186266" y="482331"/>
                  <a:pt x="185661" y="573066"/>
                </a:cubicBezTo>
                <a:lnTo>
                  <a:pt x="299961" y="573066"/>
                </a:lnTo>
                <a:cubicBezTo>
                  <a:pt x="300690" y="521659"/>
                  <a:pt x="327911" y="474273"/>
                  <a:pt x="371951" y="447745"/>
                </a:cubicBezTo>
                <a:cubicBezTo>
                  <a:pt x="451238" y="398259"/>
                  <a:pt x="494912" y="307516"/>
                  <a:pt x="484127" y="214678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C15A0225-DF6A-01CA-3489-9E7CAA35A846}"/>
              </a:ext>
            </a:extLst>
          </p:cNvPr>
          <p:cNvSpPr/>
          <p:nvPr/>
        </p:nvSpPr>
        <p:spPr>
          <a:xfrm>
            <a:off x="3639788" y="5913939"/>
            <a:ext cx="111537" cy="112633"/>
          </a:xfrm>
          <a:custGeom>
            <a:avLst/>
            <a:gdLst>
              <a:gd name="csX0" fmla="*/ 119273 w 139705"/>
              <a:gd name="csY0" fmla="*/ 20501 h 139811"/>
              <a:gd name="csX1" fmla="*/ 119273 w 139705"/>
              <a:gd name="csY1" fmla="*/ 20501 h 139811"/>
              <a:gd name="csX2" fmla="*/ 20535 w 139705"/>
              <a:gd name="csY2" fmla="*/ 20398 h 139811"/>
              <a:gd name="csX3" fmla="*/ 20432 w 139705"/>
              <a:gd name="csY3" fmla="*/ 20501 h 139811"/>
              <a:gd name="csX4" fmla="*/ 5459 w 139705"/>
              <a:gd name="csY4" fmla="*/ 42846 h 139811"/>
              <a:gd name="csX5" fmla="*/ 1 w 139705"/>
              <a:gd name="csY5" fmla="*/ 70097 h 139811"/>
              <a:gd name="csX6" fmla="*/ 5478 w 139705"/>
              <a:gd name="csY6" fmla="*/ 97225 h 139811"/>
              <a:gd name="csX7" fmla="*/ 42778 w 139705"/>
              <a:gd name="csY7" fmla="*/ 134325 h 139811"/>
              <a:gd name="csX8" fmla="*/ 70019 w 139705"/>
              <a:gd name="csY8" fmla="*/ 139811 h 139811"/>
              <a:gd name="csX9" fmla="*/ 97147 w 139705"/>
              <a:gd name="csY9" fmla="*/ 134334 h 139811"/>
              <a:gd name="csX10" fmla="*/ 134218 w 139705"/>
              <a:gd name="csY10" fmla="*/ 97253 h 139811"/>
              <a:gd name="csX11" fmla="*/ 139704 w 139705"/>
              <a:gd name="csY11" fmla="*/ 70126 h 139811"/>
              <a:gd name="csX12" fmla="*/ 134237 w 139705"/>
              <a:gd name="csY12" fmla="*/ 42875 h 139811"/>
              <a:gd name="csX13" fmla="*/ 119273 w 139705"/>
              <a:gd name="csY13" fmla="*/ 20501 h 1398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139705" h="139811">
                <a:moveTo>
                  <a:pt x="119273" y="20501"/>
                </a:moveTo>
                <a:lnTo>
                  <a:pt x="119273" y="20501"/>
                </a:lnTo>
                <a:cubicBezTo>
                  <a:pt x="92035" y="-6793"/>
                  <a:pt x="47830" y="-6840"/>
                  <a:pt x="20535" y="20398"/>
                </a:cubicBezTo>
                <a:cubicBezTo>
                  <a:pt x="20501" y="20432"/>
                  <a:pt x="20467" y="20467"/>
                  <a:pt x="20432" y="20501"/>
                </a:cubicBezTo>
                <a:cubicBezTo>
                  <a:pt x="14045" y="26912"/>
                  <a:pt x="8959" y="34501"/>
                  <a:pt x="5459" y="42846"/>
                </a:cubicBezTo>
                <a:cubicBezTo>
                  <a:pt x="1815" y="51468"/>
                  <a:pt x="-42" y="60738"/>
                  <a:pt x="1" y="70097"/>
                </a:cubicBezTo>
                <a:cubicBezTo>
                  <a:pt x="-51" y="79420"/>
                  <a:pt x="1813" y="88653"/>
                  <a:pt x="5478" y="97225"/>
                </a:cubicBezTo>
                <a:cubicBezTo>
                  <a:pt x="12601" y="113980"/>
                  <a:pt x="25984" y="127292"/>
                  <a:pt x="42778" y="134325"/>
                </a:cubicBezTo>
                <a:cubicBezTo>
                  <a:pt x="51397" y="137968"/>
                  <a:pt x="60662" y="139834"/>
                  <a:pt x="70019" y="139811"/>
                </a:cubicBezTo>
                <a:cubicBezTo>
                  <a:pt x="79341" y="139857"/>
                  <a:pt x="88573" y="137994"/>
                  <a:pt x="97147" y="134334"/>
                </a:cubicBezTo>
                <a:cubicBezTo>
                  <a:pt x="113821" y="127213"/>
                  <a:pt x="127102" y="113930"/>
                  <a:pt x="134218" y="97253"/>
                </a:cubicBezTo>
                <a:cubicBezTo>
                  <a:pt x="137881" y="88681"/>
                  <a:pt x="139748" y="79448"/>
                  <a:pt x="139704" y="70126"/>
                </a:cubicBezTo>
                <a:cubicBezTo>
                  <a:pt x="139739" y="60767"/>
                  <a:pt x="137879" y="51497"/>
                  <a:pt x="134237" y="42875"/>
                </a:cubicBezTo>
                <a:cubicBezTo>
                  <a:pt x="130739" y="34522"/>
                  <a:pt x="125658" y="26924"/>
                  <a:pt x="119273" y="20501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4494886-B014-2623-8324-CD0D28BF39B9}"/>
              </a:ext>
            </a:extLst>
          </p:cNvPr>
          <p:cNvSpPr txBox="1"/>
          <p:nvPr/>
        </p:nvSpPr>
        <p:spPr>
          <a:xfrm>
            <a:off x="2600960" y="5566644"/>
            <a:ext cx="183896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+mj-lt"/>
              </a:rPr>
              <a:t>distance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5CB7177-0F33-DED7-F1F0-C754CB0AB570}"/>
              </a:ext>
            </a:extLst>
          </p:cNvPr>
          <p:cNvSpPr txBox="1"/>
          <p:nvPr/>
        </p:nvSpPr>
        <p:spPr>
          <a:xfrm>
            <a:off x="4879279" y="5566644"/>
            <a:ext cx="220324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+mj-lt"/>
              </a:rPr>
              <a:t>mètre (m)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EBC69967-7275-9E10-0F47-D0E7C76F648A}"/>
              </a:ext>
            </a:extLst>
          </p:cNvPr>
          <p:cNvSpPr txBox="1">
            <a:spLocks/>
          </p:cNvSpPr>
          <p:nvPr/>
        </p:nvSpPr>
        <p:spPr>
          <a:xfrm>
            <a:off x="1075814" y="192550"/>
            <a:ext cx="10529279" cy="5722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Première étape : Je précise les grandeurs sur le graphique . </a:t>
            </a:r>
            <a:br>
              <a:rPr lang="fr-FR" dirty="0"/>
            </a:br>
            <a:r>
              <a:rPr lang="fr-FR" dirty="0"/>
              <a:t>Que représente l’axe vertical ? </a:t>
            </a:r>
          </a:p>
        </p:txBody>
      </p:sp>
      <p:sp>
        <p:nvSpPr>
          <p:cNvPr id="14" name="Espace réservé du contenu 27">
            <a:extLst>
              <a:ext uri="{FF2B5EF4-FFF2-40B4-BE49-F238E27FC236}">
                <a16:creationId xmlns:a16="http://schemas.microsoft.com/office/drawing/2014/main" id="{B54C947D-B6E4-9417-3549-1A8706891D78}"/>
              </a:ext>
            </a:extLst>
          </p:cNvPr>
          <p:cNvSpPr txBox="1">
            <a:spLocks/>
          </p:cNvSpPr>
          <p:nvPr/>
        </p:nvSpPr>
        <p:spPr>
          <a:xfrm>
            <a:off x="994268" y="779837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montre l’axe et la grandeur qu’il représente. . Il verbalise et pose des questions en haute voix pour montrer comment il identifie l’axe</a:t>
            </a:r>
          </a:p>
        </p:txBody>
      </p:sp>
      <p:pic>
        <p:nvPicPr>
          <p:cNvPr id="17" name="Image 9">
            <a:extLst>
              <a:ext uri="{FF2B5EF4-FFF2-40B4-BE49-F238E27FC236}">
                <a16:creationId xmlns:a16="http://schemas.microsoft.com/office/drawing/2014/main" id="{6CA21DDC-BB03-8CD3-FEA7-BA0E1F6C5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8485" y="454591"/>
            <a:ext cx="462925" cy="462925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D3DB1E0-3D9D-1079-518C-4F519F84DCDF}"/>
              </a:ext>
            </a:extLst>
          </p:cNvPr>
          <p:cNvSpPr/>
          <p:nvPr/>
        </p:nvSpPr>
        <p:spPr>
          <a:xfrm>
            <a:off x="6130435" y="2502573"/>
            <a:ext cx="562296" cy="2090687"/>
          </a:xfrm>
          <a:prstGeom prst="round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907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repeatCount="3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repeatCount="3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repeatCount="3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" grpId="0"/>
      <p:bldP spid="5" grpId="0" animBg="1"/>
      <p:bldP spid="5" grpId="1" animBg="1"/>
      <p:bldP spid="6" grpId="0" animBg="1"/>
      <p:bldP spid="6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9A415-BFF9-E8A2-C807-1012B2867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7EE0DE4-93E3-B8D7-C43F-3F950D57C64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réalise l’expérience en orientant les élèves et explique ce qui est demandé.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EA36FEE-798B-8EE3-B4F8-2A5DCC1BD612}"/>
              </a:ext>
            </a:extLst>
          </p:cNvPr>
          <p:cNvSpPr txBox="1"/>
          <p:nvPr/>
        </p:nvSpPr>
        <p:spPr>
          <a:xfrm>
            <a:off x="426364" y="1098300"/>
            <a:ext cx="7254596" cy="51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noProof="0" dirty="0"/>
              <a:t> </a:t>
            </a:r>
            <a:r>
              <a:rPr lang="fr-FR" sz="24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2.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485DB67-7099-F30A-2BE9-D6E5D691F3BF}"/>
              </a:ext>
            </a:extLst>
          </p:cNvPr>
          <p:cNvSpPr txBox="1"/>
          <p:nvPr/>
        </p:nvSpPr>
        <p:spPr>
          <a:xfrm>
            <a:off x="927725" y="1122857"/>
            <a:ext cx="65821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dirty="0">
                <a:solidFill>
                  <a:srgbClr val="211D1E"/>
                </a:solidFill>
                <a:latin typeface="Calibri" panose="020F0502020204030204" pitchFamily="34" charset="0"/>
              </a:rPr>
              <a:t>Identifier les périodes de variations de la distance. </a:t>
            </a:r>
            <a:endParaRPr lang="fr-FR" sz="2400" b="1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51269D8-F497-911A-3C49-B85E3881FE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49" t="963" r="1921" b="1569"/>
          <a:stretch>
            <a:fillRect/>
          </a:stretch>
        </p:blipFill>
        <p:spPr>
          <a:xfrm>
            <a:off x="6130434" y="1770753"/>
            <a:ext cx="5669636" cy="3655446"/>
          </a:xfrm>
          <a:prstGeom prst="roundRect">
            <a:avLst>
              <a:gd name="adj" fmla="val 4811"/>
            </a:avLst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D7BD509-0FDC-7073-7712-AB5FE60E272D}"/>
              </a:ext>
            </a:extLst>
          </p:cNvPr>
          <p:cNvSpPr/>
          <p:nvPr/>
        </p:nvSpPr>
        <p:spPr>
          <a:xfrm>
            <a:off x="6878320" y="1987825"/>
            <a:ext cx="1381760" cy="2964911"/>
          </a:xfrm>
          <a:prstGeom prst="roundRect">
            <a:avLst>
              <a:gd name="adj" fmla="val 126"/>
            </a:avLst>
          </a:prstGeom>
          <a:solidFill>
            <a:srgbClr val="FFFF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5566E43C-A7B9-1F9A-C991-C568FDCD2336}"/>
              </a:ext>
            </a:extLst>
          </p:cNvPr>
          <p:cNvSpPr/>
          <p:nvPr/>
        </p:nvSpPr>
        <p:spPr>
          <a:xfrm>
            <a:off x="8325464" y="1987826"/>
            <a:ext cx="2707411" cy="2955014"/>
          </a:xfrm>
          <a:prstGeom prst="roundRect">
            <a:avLst>
              <a:gd name="adj" fmla="val 126"/>
            </a:avLst>
          </a:prstGeom>
          <a:solidFill>
            <a:srgbClr val="FFC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D6D17C5-27B1-0322-629D-DB535343D359}"/>
              </a:ext>
            </a:extLst>
          </p:cNvPr>
          <p:cNvSpPr txBox="1"/>
          <p:nvPr/>
        </p:nvSpPr>
        <p:spPr>
          <a:xfrm>
            <a:off x="426364" y="2081520"/>
            <a:ext cx="47388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noProof="0" dirty="0"/>
              <a:t>Sur le graphique j’ai deux périodes : </a:t>
            </a:r>
          </a:p>
        </p:txBody>
      </p:sp>
      <p:sp>
        <p:nvSpPr>
          <p:cNvPr id="5" name="Titre 3">
            <a:extLst>
              <a:ext uri="{FF2B5EF4-FFF2-40B4-BE49-F238E27FC236}">
                <a16:creationId xmlns:a16="http://schemas.microsoft.com/office/drawing/2014/main" id="{C9FE17C9-CCA4-F024-68CA-0B85C931EAD9}"/>
              </a:ext>
            </a:extLst>
          </p:cNvPr>
          <p:cNvSpPr txBox="1">
            <a:spLocks/>
          </p:cNvSpPr>
          <p:nvPr/>
        </p:nvSpPr>
        <p:spPr>
          <a:xfrm>
            <a:off x="1075814" y="192550"/>
            <a:ext cx="10529279" cy="5722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Deuxième étape : j’identifie les périodes de variations de la distance.</a:t>
            </a:r>
          </a:p>
          <a:p>
            <a:r>
              <a:rPr lang="fr-FR" dirty="0"/>
              <a:t>observer le graphique :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41C0201-5FCB-7668-6215-A5305D0C0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8485" y="454591"/>
            <a:ext cx="462925" cy="46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2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1" grpId="0" animBg="1"/>
      <p:bldP spid="2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DB379-8D47-738B-6C51-871D863F9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05596F0-DE33-2C70-FC3E-B3CAB22E1C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49" t="963" r="1921" b="1569"/>
          <a:stretch>
            <a:fillRect/>
          </a:stretch>
        </p:blipFill>
        <p:spPr>
          <a:xfrm>
            <a:off x="6130434" y="1770753"/>
            <a:ext cx="5669636" cy="3655446"/>
          </a:xfrm>
          <a:prstGeom prst="roundRect">
            <a:avLst>
              <a:gd name="adj" fmla="val 4811"/>
            </a:avLst>
          </a:prstGeom>
        </p:spPr>
      </p:pic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2CC67114-C273-E1C4-DC4D-85F2947098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explique ce qui est demandé.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1A29E93-A7F4-19D7-7B83-86FED5CB4A5E}"/>
              </a:ext>
            </a:extLst>
          </p:cNvPr>
          <p:cNvSpPr txBox="1"/>
          <p:nvPr/>
        </p:nvSpPr>
        <p:spPr>
          <a:xfrm>
            <a:off x="391930" y="1770753"/>
            <a:ext cx="54670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Je détermine le temps et la distance pour chaque période</a:t>
            </a:r>
            <a:endParaRPr lang="fr-FR" sz="2400" b="1" noProof="0" dirty="0"/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CBE96215-9F1F-4461-B411-00B7365354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531335"/>
              </p:ext>
            </p:extLst>
          </p:nvPr>
        </p:nvGraphicFramePr>
        <p:xfrm>
          <a:off x="391931" y="3276607"/>
          <a:ext cx="3198454" cy="2196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2950">
                  <a:extLst>
                    <a:ext uri="{9D8B030D-6E8A-4147-A177-3AD203B41FA5}">
                      <a16:colId xmlns:a16="http://schemas.microsoft.com/office/drawing/2014/main" val="3130267394"/>
                    </a:ext>
                  </a:extLst>
                </a:gridCol>
                <a:gridCol w="2165504">
                  <a:extLst>
                    <a:ext uri="{9D8B030D-6E8A-4147-A177-3AD203B41FA5}">
                      <a16:colId xmlns:a16="http://schemas.microsoft.com/office/drawing/2014/main" val="807127523"/>
                    </a:ext>
                  </a:extLst>
                </a:gridCol>
              </a:tblGrid>
              <a:tr h="732322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00B0F0"/>
                          </a:solidFill>
                        </a:rPr>
                        <a:t>Période 1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155373"/>
                  </a:ext>
                </a:extLst>
              </a:tr>
              <a:tr h="732322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Temps</a:t>
                      </a:r>
                      <a:r>
                        <a:rPr lang="fr-FR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01055"/>
                  </a:ext>
                </a:extLst>
              </a:tr>
              <a:tr h="732322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Distance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901125"/>
                  </a:ext>
                </a:extLst>
              </a:tr>
            </a:tbl>
          </a:graphicData>
        </a:graphic>
      </p:graphicFrame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7D3FCC86-676F-67A4-0593-71531458A6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764643"/>
              </p:ext>
            </p:extLst>
          </p:nvPr>
        </p:nvGraphicFramePr>
        <p:xfrm>
          <a:off x="3590384" y="3276607"/>
          <a:ext cx="2202873" cy="2196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2873">
                  <a:extLst>
                    <a:ext uri="{9D8B030D-6E8A-4147-A177-3AD203B41FA5}">
                      <a16:colId xmlns:a16="http://schemas.microsoft.com/office/drawing/2014/main" val="689950404"/>
                    </a:ext>
                  </a:extLst>
                </a:gridCol>
              </a:tblGrid>
              <a:tr h="732322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Période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447454"/>
                  </a:ext>
                </a:extLst>
              </a:tr>
              <a:tr h="732322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394567"/>
                  </a:ext>
                </a:extLst>
              </a:tr>
              <a:tr h="732322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8141132"/>
                  </a:ext>
                </a:extLst>
              </a:tr>
            </a:tbl>
          </a:graphicData>
        </a:graphic>
      </p:graphicFrame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15AA7BF8-3398-81A4-8D7A-5648693D0C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694298"/>
              </p:ext>
            </p:extLst>
          </p:nvPr>
        </p:nvGraphicFramePr>
        <p:xfrm>
          <a:off x="1512202" y="3991648"/>
          <a:ext cx="2078182" cy="732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8182">
                  <a:extLst>
                    <a:ext uri="{9D8B030D-6E8A-4147-A177-3AD203B41FA5}">
                      <a16:colId xmlns:a16="http://schemas.microsoft.com/office/drawing/2014/main" val="1464838544"/>
                    </a:ext>
                  </a:extLst>
                </a:gridCol>
              </a:tblGrid>
              <a:tr h="732322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rgbClr val="33CCFF"/>
                          </a:solidFill>
                          <a:latin typeface="+mj-lt"/>
                        </a:rPr>
                        <a:t>Entre 0 et 3 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6649351"/>
                  </a:ext>
                </a:extLst>
              </a:tr>
            </a:tbl>
          </a:graphicData>
        </a:graphic>
      </p:graphicFrame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53968A57-C6B6-5AED-B4E6-DC2C682130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506713"/>
              </p:ext>
            </p:extLst>
          </p:nvPr>
        </p:nvGraphicFramePr>
        <p:xfrm>
          <a:off x="1512202" y="4734130"/>
          <a:ext cx="2078182" cy="732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8182">
                  <a:extLst>
                    <a:ext uri="{9D8B030D-6E8A-4147-A177-3AD203B41FA5}">
                      <a16:colId xmlns:a16="http://schemas.microsoft.com/office/drawing/2014/main" val="1464838544"/>
                    </a:ext>
                  </a:extLst>
                </a:gridCol>
              </a:tblGrid>
              <a:tr h="732322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rgbClr val="33CCFF"/>
                          </a:solidFill>
                          <a:latin typeface="+mj-lt"/>
                        </a:rPr>
                        <a:t>Reste constante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1221135"/>
                  </a:ext>
                </a:extLst>
              </a:tr>
            </a:tbl>
          </a:graphicData>
        </a:graphic>
      </p:graphicFrame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AAD300D2-5FB3-0DD6-3020-C80945C75CC5}"/>
              </a:ext>
            </a:extLst>
          </p:cNvPr>
          <p:cNvSpPr/>
          <p:nvPr/>
        </p:nvSpPr>
        <p:spPr>
          <a:xfrm>
            <a:off x="6948467" y="4948249"/>
            <a:ext cx="1493520" cy="153310"/>
          </a:xfrm>
          <a:prstGeom prst="roundRect">
            <a:avLst>
              <a:gd name="adj" fmla="val 0"/>
            </a:avLst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72F3A38B-FDCF-D104-41EE-86600A1F4D39}"/>
              </a:ext>
            </a:extLst>
          </p:cNvPr>
          <p:cNvCxnSpPr>
            <a:cxnSpLocks/>
          </p:cNvCxnSpPr>
          <p:nvPr/>
        </p:nvCxnSpPr>
        <p:spPr>
          <a:xfrm flipH="1">
            <a:off x="6926616" y="4026391"/>
            <a:ext cx="136705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CAD75C52-23DB-24B3-3C9D-1D3B354D782C}"/>
              </a:ext>
            </a:extLst>
          </p:cNvPr>
          <p:cNvSpPr/>
          <p:nvPr/>
        </p:nvSpPr>
        <p:spPr>
          <a:xfrm>
            <a:off x="8279664" y="4948248"/>
            <a:ext cx="2824942" cy="148685"/>
          </a:xfrm>
          <a:prstGeom prst="roundRect">
            <a:avLst>
              <a:gd name="adj" fmla="val 9834"/>
            </a:avLst>
          </a:prstGeom>
          <a:solidFill>
            <a:srgbClr val="FFC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9" name="Tableau 28">
            <a:extLst>
              <a:ext uri="{FF2B5EF4-FFF2-40B4-BE49-F238E27FC236}">
                <a16:creationId xmlns:a16="http://schemas.microsoft.com/office/drawing/2014/main" id="{6EC5289F-7113-3003-966D-1C0EFC4245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087628"/>
              </p:ext>
            </p:extLst>
          </p:nvPr>
        </p:nvGraphicFramePr>
        <p:xfrm>
          <a:off x="3654422" y="4008929"/>
          <a:ext cx="2078182" cy="732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8182">
                  <a:extLst>
                    <a:ext uri="{9D8B030D-6E8A-4147-A177-3AD203B41FA5}">
                      <a16:colId xmlns:a16="http://schemas.microsoft.com/office/drawing/2014/main" val="1464838544"/>
                    </a:ext>
                  </a:extLst>
                </a:gridCol>
              </a:tblGrid>
              <a:tr h="732322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rgbClr val="33CCFF"/>
                          </a:solidFill>
                          <a:latin typeface="+mj-lt"/>
                        </a:rPr>
                        <a:t>Entre 3 et 9 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6649351"/>
                  </a:ext>
                </a:extLst>
              </a:tr>
            </a:tbl>
          </a:graphicData>
        </a:graphic>
      </p:graphicFrame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B59F9C48-01DD-9456-7EBB-42DA9CFAC671}"/>
              </a:ext>
            </a:extLst>
          </p:cNvPr>
          <p:cNvCxnSpPr>
            <a:cxnSpLocks/>
          </p:cNvCxnSpPr>
          <p:nvPr/>
        </p:nvCxnSpPr>
        <p:spPr>
          <a:xfrm flipH="1">
            <a:off x="8267905" y="2571434"/>
            <a:ext cx="2748252" cy="14549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Tableau 32">
            <a:extLst>
              <a:ext uri="{FF2B5EF4-FFF2-40B4-BE49-F238E27FC236}">
                <a16:creationId xmlns:a16="http://schemas.microsoft.com/office/drawing/2014/main" id="{4A6BC252-FD69-B5D0-255D-AE8736DBE7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706604"/>
              </p:ext>
            </p:extLst>
          </p:nvPr>
        </p:nvGraphicFramePr>
        <p:xfrm>
          <a:off x="3715075" y="4723970"/>
          <a:ext cx="2078182" cy="732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8182">
                  <a:extLst>
                    <a:ext uri="{9D8B030D-6E8A-4147-A177-3AD203B41FA5}">
                      <a16:colId xmlns:a16="http://schemas.microsoft.com/office/drawing/2014/main" val="1464838544"/>
                    </a:ext>
                  </a:extLst>
                </a:gridCol>
              </a:tblGrid>
              <a:tr h="732322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rgbClr val="33CCFF"/>
                          </a:solidFill>
                          <a:latin typeface="+mj-lt"/>
                        </a:rPr>
                        <a:t>augmente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1221135"/>
                  </a:ext>
                </a:extLst>
              </a:tr>
            </a:tbl>
          </a:graphicData>
        </a:graphic>
      </p:graphicFrame>
      <p:sp>
        <p:nvSpPr>
          <p:cNvPr id="37" name="Titre 3">
            <a:extLst>
              <a:ext uri="{FF2B5EF4-FFF2-40B4-BE49-F238E27FC236}">
                <a16:creationId xmlns:a16="http://schemas.microsoft.com/office/drawing/2014/main" id="{378CFA27-40FF-61C2-C657-00FB84A92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3" y="317500"/>
            <a:ext cx="10528300" cy="268288"/>
          </a:xfrm>
        </p:spPr>
        <p:txBody>
          <a:bodyPr/>
          <a:lstStyle/>
          <a:p>
            <a:r>
              <a:rPr lang="fr-FR" noProof="0" dirty="0"/>
              <a:t>Deuxième étape , j’identifie les périodes de variations de la distance. 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DFBFADD3-30B5-170F-D847-2A1091C60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8485" y="454591"/>
            <a:ext cx="462925" cy="46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86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DB560-0470-8B7A-4439-952BEFBA5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0AB1442-6AEB-82C9-F373-016DB7E1B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174669"/>
            <a:ext cx="10529279" cy="607652"/>
          </a:xfrm>
        </p:spPr>
        <p:txBody>
          <a:bodyPr/>
          <a:lstStyle/>
          <a:p>
            <a:r>
              <a:rPr lang="fr-FR" noProof="0" dirty="0"/>
              <a:t>Troisième étape : j’identifie l’état de la voiture . </a:t>
            </a:r>
            <a:br>
              <a:rPr lang="fr-FR" noProof="0" dirty="0"/>
            </a:br>
            <a:r>
              <a:rPr lang="fr-FR" noProof="0" dirty="0"/>
              <a:t>La voiture est-elle en mouvement ou au repos ?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BB263F60-E1F4-4591-03AE-B5CAF7741F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rappelle que si la distance change le corps est en mouvement sinon il est au repos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009CDED-7122-6CC4-836F-316CEAC2193E}"/>
              </a:ext>
            </a:extLst>
          </p:cNvPr>
          <p:cNvSpPr txBox="1"/>
          <p:nvPr/>
        </p:nvSpPr>
        <p:spPr>
          <a:xfrm>
            <a:off x="426364" y="1098300"/>
            <a:ext cx="8792064" cy="51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noProof="0" dirty="0"/>
              <a:t> </a:t>
            </a:r>
            <a:r>
              <a:rPr lang="fr-FR" sz="24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2.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36EBBB0-3D80-14A6-DCD5-65DA15B99E97}"/>
              </a:ext>
            </a:extLst>
          </p:cNvPr>
          <p:cNvSpPr txBox="1"/>
          <p:nvPr/>
        </p:nvSpPr>
        <p:spPr>
          <a:xfrm>
            <a:off x="927725" y="1122857"/>
            <a:ext cx="80461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dirty="0">
                <a:solidFill>
                  <a:srgbClr val="211D1E"/>
                </a:solidFill>
                <a:latin typeface="Calibri" panose="020F0502020204030204" pitchFamily="34" charset="0"/>
              </a:rPr>
              <a:t>Identifier l’état de repos et de mouvement de la voiture. </a:t>
            </a:r>
            <a:endParaRPr lang="fr-FR" sz="24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FEAF42-0C25-3E07-43FF-51EF8E0FFEE2}"/>
              </a:ext>
            </a:extLst>
          </p:cNvPr>
          <p:cNvSpPr txBox="1"/>
          <p:nvPr/>
        </p:nvSpPr>
        <p:spPr>
          <a:xfrm>
            <a:off x="929187" y="2655711"/>
            <a:ext cx="4376956" cy="1140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>
                <a:solidFill>
                  <a:srgbClr val="F5821E"/>
                </a:solidFill>
                <a:latin typeface="+mj-lt"/>
              </a:rPr>
              <a:t>• </a:t>
            </a:r>
            <a:r>
              <a:rPr lang="fr-FR" sz="2400" b="0" i="0" u="none" strike="noStrike" baseline="0" dirty="0">
                <a:solidFill>
                  <a:srgbClr val="211D1E"/>
                </a:solidFill>
                <a:latin typeface="+mj-lt"/>
              </a:rPr>
              <a:t>Pendant la période 1, la voiture  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rgbClr val="211D1E"/>
                </a:solidFill>
                <a:latin typeface="+mj-lt"/>
              </a:rPr>
              <a:t>   </a:t>
            </a:r>
            <a:r>
              <a:rPr lang="fr-FR" sz="2400" b="0" i="0" u="none" strike="noStrike" baseline="0" dirty="0">
                <a:solidFill>
                  <a:srgbClr val="211D1E"/>
                </a:solidFill>
                <a:latin typeface="+mj-lt"/>
              </a:rPr>
              <a:t>est :  . . . . . . . . . . </a:t>
            </a:r>
            <a:r>
              <a:rPr lang="fr-FR" sz="2400" dirty="0">
                <a:solidFill>
                  <a:srgbClr val="211D1E"/>
                </a:solidFill>
                <a:latin typeface="+mj-lt"/>
              </a:rPr>
              <a:t>.</a:t>
            </a:r>
            <a:endParaRPr lang="fr-FR" sz="2400" b="0" i="0" u="none" strike="noStrike" baseline="0" dirty="0">
              <a:solidFill>
                <a:srgbClr val="211D1E"/>
              </a:solidFill>
              <a:latin typeface="+mj-lt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9EA372C-F885-50FF-7F0F-E5047FD1C88B}"/>
              </a:ext>
            </a:extLst>
          </p:cNvPr>
          <p:cNvSpPr txBox="1"/>
          <p:nvPr/>
        </p:nvSpPr>
        <p:spPr>
          <a:xfrm>
            <a:off x="927726" y="3970705"/>
            <a:ext cx="4376957" cy="1140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>
                <a:solidFill>
                  <a:srgbClr val="F5821E"/>
                </a:solidFill>
                <a:latin typeface="+mj-lt"/>
              </a:rPr>
              <a:t>• </a:t>
            </a:r>
            <a:r>
              <a:rPr lang="fr-FR" sz="2400" b="0" i="0" u="none" strike="noStrike" baseline="0" dirty="0">
                <a:solidFill>
                  <a:srgbClr val="211D1E"/>
                </a:solidFill>
                <a:latin typeface="+mj-lt"/>
              </a:rPr>
              <a:t>Pendant la période 2, la voiture 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rgbClr val="211D1E"/>
                </a:solidFill>
                <a:latin typeface="+mj-lt"/>
              </a:rPr>
              <a:t>   </a:t>
            </a:r>
            <a:r>
              <a:rPr lang="fr-FR" sz="2400" b="0" i="0" u="none" strike="noStrike" baseline="0" dirty="0">
                <a:solidFill>
                  <a:srgbClr val="211D1E"/>
                </a:solidFill>
                <a:latin typeface="+mj-lt"/>
              </a:rPr>
              <a:t>est : . . . . . . . . . . . . . </a:t>
            </a:r>
            <a:r>
              <a:rPr lang="fr-FR" sz="2400" dirty="0">
                <a:solidFill>
                  <a:srgbClr val="211D1E"/>
                </a:solidFill>
                <a:latin typeface="+mj-lt"/>
              </a:rPr>
              <a:t>.....</a:t>
            </a:r>
            <a:endParaRPr lang="fr-FR" sz="2400" b="0" i="0" u="none" strike="noStrike" baseline="0" dirty="0">
              <a:solidFill>
                <a:srgbClr val="211D1E"/>
              </a:solidFill>
              <a:latin typeface="+mj-lt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016E97BB-3AD6-D46F-9249-464D03132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8485" y="454591"/>
            <a:ext cx="462925" cy="462925"/>
          </a:xfrm>
          <a:prstGeom prst="rect">
            <a:avLst/>
          </a:prstGeom>
        </p:spPr>
      </p:pic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DDDCEBB7-76EC-03AF-7CC8-57AD5830DD28}"/>
              </a:ext>
            </a:extLst>
          </p:cNvPr>
          <p:cNvSpPr/>
          <p:nvPr/>
        </p:nvSpPr>
        <p:spPr>
          <a:xfrm>
            <a:off x="2424601" y="3315090"/>
            <a:ext cx="288000" cy="288000"/>
          </a:xfrm>
          <a:custGeom>
            <a:avLst/>
            <a:gdLst>
              <a:gd name="csX0" fmla="*/ 484127 w 485747"/>
              <a:gd name="csY0" fmla="*/ 214678 h 573065"/>
              <a:gd name="csX1" fmla="*/ 214654 w 485747"/>
              <a:gd name="csY1" fmla="*/ 1670 h 573065"/>
              <a:gd name="csX2" fmla="*/ 0 w 485747"/>
              <a:gd name="csY2" fmla="*/ 242082 h 573065"/>
              <a:gd name="csX3" fmla="*/ 114300 w 485747"/>
              <a:gd name="csY3" fmla="*/ 242082 h 573065"/>
              <a:gd name="csX4" fmla="*/ 242834 w 485747"/>
              <a:gd name="csY4" fmla="*/ 113536 h 573065"/>
              <a:gd name="csX5" fmla="*/ 371380 w 485747"/>
              <a:gd name="csY5" fmla="*/ 242071 h 573065"/>
              <a:gd name="csX6" fmla="*/ 311106 w 485747"/>
              <a:gd name="csY6" fmla="*/ 350991 h 573065"/>
              <a:gd name="csX7" fmla="*/ 185661 w 485747"/>
              <a:gd name="csY7" fmla="*/ 573066 h 573065"/>
              <a:gd name="csX8" fmla="*/ 299961 w 485747"/>
              <a:gd name="csY8" fmla="*/ 573066 h 573065"/>
              <a:gd name="csX9" fmla="*/ 371951 w 485747"/>
              <a:gd name="csY9" fmla="*/ 447745 h 573065"/>
              <a:gd name="csX10" fmla="*/ 484127 w 485747"/>
              <a:gd name="csY10" fmla="*/ 214678 h 5730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85747" h="573065">
                <a:moveTo>
                  <a:pt x="484127" y="214678"/>
                </a:moveTo>
                <a:cubicBezTo>
                  <a:pt x="468535" y="81444"/>
                  <a:pt x="347887" y="-13923"/>
                  <a:pt x="214654" y="1670"/>
                </a:cubicBezTo>
                <a:cubicBezTo>
                  <a:pt x="92582" y="15956"/>
                  <a:pt x="419" y="119178"/>
                  <a:pt x="0" y="242082"/>
                </a:cubicBezTo>
                <a:lnTo>
                  <a:pt x="114300" y="242082"/>
                </a:lnTo>
                <a:cubicBezTo>
                  <a:pt x="114297" y="171091"/>
                  <a:pt x="171844" y="113539"/>
                  <a:pt x="242834" y="113536"/>
                </a:cubicBezTo>
                <a:cubicBezTo>
                  <a:pt x="313825" y="113533"/>
                  <a:pt x="371377" y="171080"/>
                  <a:pt x="371380" y="242071"/>
                </a:cubicBezTo>
                <a:cubicBezTo>
                  <a:pt x="371382" y="286334"/>
                  <a:pt x="348610" y="327484"/>
                  <a:pt x="311106" y="350991"/>
                </a:cubicBezTo>
                <a:cubicBezTo>
                  <a:pt x="233706" y="398347"/>
                  <a:pt x="186266" y="482331"/>
                  <a:pt x="185661" y="573066"/>
                </a:cubicBezTo>
                <a:lnTo>
                  <a:pt x="299961" y="573066"/>
                </a:lnTo>
                <a:cubicBezTo>
                  <a:pt x="300690" y="521659"/>
                  <a:pt x="327911" y="474273"/>
                  <a:pt x="371951" y="447745"/>
                </a:cubicBezTo>
                <a:cubicBezTo>
                  <a:pt x="451238" y="398259"/>
                  <a:pt x="494912" y="307516"/>
                  <a:pt x="484127" y="214678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0F8C3AD-99ED-B85D-F3F5-1DCE3D66D165}"/>
              </a:ext>
            </a:extLst>
          </p:cNvPr>
          <p:cNvSpPr/>
          <p:nvPr/>
        </p:nvSpPr>
        <p:spPr>
          <a:xfrm>
            <a:off x="2511938" y="3647886"/>
            <a:ext cx="111537" cy="112633"/>
          </a:xfrm>
          <a:custGeom>
            <a:avLst/>
            <a:gdLst>
              <a:gd name="csX0" fmla="*/ 119273 w 139705"/>
              <a:gd name="csY0" fmla="*/ 20501 h 139811"/>
              <a:gd name="csX1" fmla="*/ 119273 w 139705"/>
              <a:gd name="csY1" fmla="*/ 20501 h 139811"/>
              <a:gd name="csX2" fmla="*/ 20535 w 139705"/>
              <a:gd name="csY2" fmla="*/ 20398 h 139811"/>
              <a:gd name="csX3" fmla="*/ 20432 w 139705"/>
              <a:gd name="csY3" fmla="*/ 20501 h 139811"/>
              <a:gd name="csX4" fmla="*/ 5459 w 139705"/>
              <a:gd name="csY4" fmla="*/ 42846 h 139811"/>
              <a:gd name="csX5" fmla="*/ 1 w 139705"/>
              <a:gd name="csY5" fmla="*/ 70097 h 139811"/>
              <a:gd name="csX6" fmla="*/ 5478 w 139705"/>
              <a:gd name="csY6" fmla="*/ 97225 h 139811"/>
              <a:gd name="csX7" fmla="*/ 42778 w 139705"/>
              <a:gd name="csY7" fmla="*/ 134325 h 139811"/>
              <a:gd name="csX8" fmla="*/ 70019 w 139705"/>
              <a:gd name="csY8" fmla="*/ 139811 h 139811"/>
              <a:gd name="csX9" fmla="*/ 97147 w 139705"/>
              <a:gd name="csY9" fmla="*/ 134334 h 139811"/>
              <a:gd name="csX10" fmla="*/ 134218 w 139705"/>
              <a:gd name="csY10" fmla="*/ 97253 h 139811"/>
              <a:gd name="csX11" fmla="*/ 139704 w 139705"/>
              <a:gd name="csY11" fmla="*/ 70126 h 139811"/>
              <a:gd name="csX12" fmla="*/ 134237 w 139705"/>
              <a:gd name="csY12" fmla="*/ 42875 h 139811"/>
              <a:gd name="csX13" fmla="*/ 119273 w 139705"/>
              <a:gd name="csY13" fmla="*/ 20501 h 1398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139705" h="139811">
                <a:moveTo>
                  <a:pt x="119273" y="20501"/>
                </a:moveTo>
                <a:lnTo>
                  <a:pt x="119273" y="20501"/>
                </a:lnTo>
                <a:cubicBezTo>
                  <a:pt x="92035" y="-6793"/>
                  <a:pt x="47830" y="-6840"/>
                  <a:pt x="20535" y="20398"/>
                </a:cubicBezTo>
                <a:cubicBezTo>
                  <a:pt x="20501" y="20432"/>
                  <a:pt x="20467" y="20467"/>
                  <a:pt x="20432" y="20501"/>
                </a:cubicBezTo>
                <a:cubicBezTo>
                  <a:pt x="14045" y="26912"/>
                  <a:pt x="8959" y="34501"/>
                  <a:pt x="5459" y="42846"/>
                </a:cubicBezTo>
                <a:cubicBezTo>
                  <a:pt x="1815" y="51468"/>
                  <a:pt x="-42" y="60738"/>
                  <a:pt x="1" y="70097"/>
                </a:cubicBezTo>
                <a:cubicBezTo>
                  <a:pt x="-51" y="79420"/>
                  <a:pt x="1813" y="88653"/>
                  <a:pt x="5478" y="97225"/>
                </a:cubicBezTo>
                <a:cubicBezTo>
                  <a:pt x="12601" y="113980"/>
                  <a:pt x="25984" y="127292"/>
                  <a:pt x="42778" y="134325"/>
                </a:cubicBezTo>
                <a:cubicBezTo>
                  <a:pt x="51397" y="137968"/>
                  <a:pt x="60662" y="139834"/>
                  <a:pt x="70019" y="139811"/>
                </a:cubicBezTo>
                <a:cubicBezTo>
                  <a:pt x="79341" y="139857"/>
                  <a:pt x="88573" y="137994"/>
                  <a:pt x="97147" y="134334"/>
                </a:cubicBezTo>
                <a:cubicBezTo>
                  <a:pt x="113821" y="127213"/>
                  <a:pt x="127102" y="113930"/>
                  <a:pt x="134218" y="97253"/>
                </a:cubicBezTo>
                <a:cubicBezTo>
                  <a:pt x="137881" y="88681"/>
                  <a:pt x="139748" y="79448"/>
                  <a:pt x="139704" y="70126"/>
                </a:cubicBezTo>
                <a:cubicBezTo>
                  <a:pt x="139739" y="60767"/>
                  <a:pt x="137879" y="51497"/>
                  <a:pt x="134237" y="42875"/>
                </a:cubicBezTo>
                <a:cubicBezTo>
                  <a:pt x="130739" y="34522"/>
                  <a:pt x="125658" y="26924"/>
                  <a:pt x="119273" y="20501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481125A8-8804-EC24-442C-83D496993307}"/>
              </a:ext>
            </a:extLst>
          </p:cNvPr>
          <p:cNvSpPr/>
          <p:nvPr/>
        </p:nvSpPr>
        <p:spPr>
          <a:xfrm>
            <a:off x="2480369" y="4637120"/>
            <a:ext cx="288000" cy="288000"/>
          </a:xfrm>
          <a:custGeom>
            <a:avLst/>
            <a:gdLst>
              <a:gd name="csX0" fmla="*/ 484127 w 485747"/>
              <a:gd name="csY0" fmla="*/ 214678 h 573065"/>
              <a:gd name="csX1" fmla="*/ 214654 w 485747"/>
              <a:gd name="csY1" fmla="*/ 1670 h 573065"/>
              <a:gd name="csX2" fmla="*/ 0 w 485747"/>
              <a:gd name="csY2" fmla="*/ 242082 h 573065"/>
              <a:gd name="csX3" fmla="*/ 114300 w 485747"/>
              <a:gd name="csY3" fmla="*/ 242082 h 573065"/>
              <a:gd name="csX4" fmla="*/ 242834 w 485747"/>
              <a:gd name="csY4" fmla="*/ 113536 h 573065"/>
              <a:gd name="csX5" fmla="*/ 371380 w 485747"/>
              <a:gd name="csY5" fmla="*/ 242071 h 573065"/>
              <a:gd name="csX6" fmla="*/ 311106 w 485747"/>
              <a:gd name="csY6" fmla="*/ 350991 h 573065"/>
              <a:gd name="csX7" fmla="*/ 185661 w 485747"/>
              <a:gd name="csY7" fmla="*/ 573066 h 573065"/>
              <a:gd name="csX8" fmla="*/ 299961 w 485747"/>
              <a:gd name="csY8" fmla="*/ 573066 h 573065"/>
              <a:gd name="csX9" fmla="*/ 371951 w 485747"/>
              <a:gd name="csY9" fmla="*/ 447745 h 573065"/>
              <a:gd name="csX10" fmla="*/ 484127 w 485747"/>
              <a:gd name="csY10" fmla="*/ 214678 h 5730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85747" h="573065">
                <a:moveTo>
                  <a:pt x="484127" y="214678"/>
                </a:moveTo>
                <a:cubicBezTo>
                  <a:pt x="468535" y="81444"/>
                  <a:pt x="347887" y="-13923"/>
                  <a:pt x="214654" y="1670"/>
                </a:cubicBezTo>
                <a:cubicBezTo>
                  <a:pt x="92582" y="15956"/>
                  <a:pt x="419" y="119178"/>
                  <a:pt x="0" y="242082"/>
                </a:cubicBezTo>
                <a:lnTo>
                  <a:pt x="114300" y="242082"/>
                </a:lnTo>
                <a:cubicBezTo>
                  <a:pt x="114297" y="171091"/>
                  <a:pt x="171844" y="113539"/>
                  <a:pt x="242834" y="113536"/>
                </a:cubicBezTo>
                <a:cubicBezTo>
                  <a:pt x="313825" y="113533"/>
                  <a:pt x="371377" y="171080"/>
                  <a:pt x="371380" y="242071"/>
                </a:cubicBezTo>
                <a:cubicBezTo>
                  <a:pt x="371382" y="286334"/>
                  <a:pt x="348610" y="327484"/>
                  <a:pt x="311106" y="350991"/>
                </a:cubicBezTo>
                <a:cubicBezTo>
                  <a:pt x="233706" y="398347"/>
                  <a:pt x="186266" y="482331"/>
                  <a:pt x="185661" y="573066"/>
                </a:cubicBezTo>
                <a:lnTo>
                  <a:pt x="299961" y="573066"/>
                </a:lnTo>
                <a:cubicBezTo>
                  <a:pt x="300690" y="521659"/>
                  <a:pt x="327911" y="474273"/>
                  <a:pt x="371951" y="447745"/>
                </a:cubicBezTo>
                <a:cubicBezTo>
                  <a:pt x="451238" y="398259"/>
                  <a:pt x="494912" y="307516"/>
                  <a:pt x="484127" y="214678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270D2D74-39D2-AF1F-75AD-B1F84292255E}"/>
              </a:ext>
            </a:extLst>
          </p:cNvPr>
          <p:cNvSpPr/>
          <p:nvPr/>
        </p:nvSpPr>
        <p:spPr>
          <a:xfrm>
            <a:off x="2567706" y="4969916"/>
            <a:ext cx="111537" cy="112633"/>
          </a:xfrm>
          <a:custGeom>
            <a:avLst/>
            <a:gdLst>
              <a:gd name="csX0" fmla="*/ 119273 w 139705"/>
              <a:gd name="csY0" fmla="*/ 20501 h 139811"/>
              <a:gd name="csX1" fmla="*/ 119273 w 139705"/>
              <a:gd name="csY1" fmla="*/ 20501 h 139811"/>
              <a:gd name="csX2" fmla="*/ 20535 w 139705"/>
              <a:gd name="csY2" fmla="*/ 20398 h 139811"/>
              <a:gd name="csX3" fmla="*/ 20432 w 139705"/>
              <a:gd name="csY3" fmla="*/ 20501 h 139811"/>
              <a:gd name="csX4" fmla="*/ 5459 w 139705"/>
              <a:gd name="csY4" fmla="*/ 42846 h 139811"/>
              <a:gd name="csX5" fmla="*/ 1 w 139705"/>
              <a:gd name="csY5" fmla="*/ 70097 h 139811"/>
              <a:gd name="csX6" fmla="*/ 5478 w 139705"/>
              <a:gd name="csY6" fmla="*/ 97225 h 139811"/>
              <a:gd name="csX7" fmla="*/ 42778 w 139705"/>
              <a:gd name="csY7" fmla="*/ 134325 h 139811"/>
              <a:gd name="csX8" fmla="*/ 70019 w 139705"/>
              <a:gd name="csY8" fmla="*/ 139811 h 139811"/>
              <a:gd name="csX9" fmla="*/ 97147 w 139705"/>
              <a:gd name="csY9" fmla="*/ 134334 h 139811"/>
              <a:gd name="csX10" fmla="*/ 134218 w 139705"/>
              <a:gd name="csY10" fmla="*/ 97253 h 139811"/>
              <a:gd name="csX11" fmla="*/ 139704 w 139705"/>
              <a:gd name="csY11" fmla="*/ 70126 h 139811"/>
              <a:gd name="csX12" fmla="*/ 134237 w 139705"/>
              <a:gd name="csY12" fmla="*/ 42875 h 139811"/>
              <a:gd name="csX13" fmla="*/ 119273 w 139705"/>
              <a:gd name="csY13" fmla="*/ 20501 h 1398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139705" h="139811">
                <a:moveTo>
                  <a:pt x="119273" y="20501"/>
                </a:moveTo>
                <a:lnTo>
                  <a:pt x="119273" y="20501"/>
                </a:lnTo>
                <a:cubicBezTo>
                  <a:pt x="92035" y="-6793"/>
                  <a:pt x="47830" y="-6840"/>
                  <a:pt x="20535" y="20398"/>
                </a:cubicBezTo>
                <a:cubicBezTo>
                  <a:pt x="20501" y="20432"/>
                  <a:pt x="20467" y="20467"/>
                  <a:pt x="20432" y="20501"/>
                </a:cubicBezTo>
                <a:cubicBezTo>
                  <a:pt x="14045" y="26912"/>
                  <a:pt x="8959" y="34501"/>
                  <a:pt x="5459" y="42846"/>
                </a:cubicBezTo>
                <a:cubicBezTo>
                  <a:pt x="1815" y="51468"/>
                  <a:pt x="-42" y="60738"/>
                  <a:pt x="1" y="70097"/>
                </a:cubicBezTo>
                <a:cubicBezTo>
                  <a:pt x="-51" y="79420"/>
                  <a:pt x="1813" y="88653"/>
                  <a:pt x="5478" y="97225"/>
                </a:cubicBezTo>
                <a:cubicBezTo>
                  <a:pt x="12601" y="113980"/>
                  <a:pt x="25984" y="127292"/>
                  <a:pt x="42778" y="134325"/>
                </a:cubicBezTo>
                <a:cubicBezTo>
                  <a:pt x="51397" y="137968"/>
                  <a:pt x="60662" y="139834"/>
                  <a:pt x="70019" y="139811"/>
                </a:cubicBezTo>
                <a:cubicBezTo>
                  <a:pt x="79341" y="139857"/>
                  <a:pt x="88573" y="137994"/>
                  <a:pt x="97147" y="134334"/>
                </a:cubicBezTo>
                <a:cubicBezTo>
                  <a:pt x="113821" y="127213"/>
                  <a:pt x="127102" y="113930"/>
                  <a:pt x="134218" y="97253"/>
                </a:cubicBezTo>
                <a:cubicBezTo>
                  <a:pt x="137881" y="88681"/>
                  <a:pt x="139748" y="79448"/>
                  <a:pt x="139704" y="70126"/>
                </a:cubicBezTo>
                <a:cubicBezTo>
                  <a:pt x="139739" y="60767"/>
                  <a:pt x="137879" y="51497"/>
                  <a:pt x="134237" y="42875"/>
                </a:cubicBezTo>
                <a:cubicBezTo>
                  <a:pt x="130739" y="34522"/>
                  <a:pt x="125658" y="26924"/>
                  <a:pt x="119273" y="20501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7015BB4-89F8-1A8D-AE64-C19EF2320497}"/>
              </a:ext>
            </a:extLst>
          </p:cNvPr>
          <p:cNvSpPr txBox="1"/>
          <p:nvPr/>
        </p:nvSpPr>
        <p:spPr>
          <a:xfrm>
            <a:off x="1903839" y="3272699"/>
            <a:ext cx="1691131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+mj-lt"/>
              </a:rPr>
              <a:t>au repos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267A453-18CC-C714-FA76-0FFC124E55D5}"/>
              </a:ext>
            </a:extLst>
          </p:cNvPr>
          <p:cNvSpPr txBox="1"/>
          <p:nvPr/>
        </p:nvSpPr>
        <p:spPr>
          <a:xfrm>
            <a:off x="1814872" y="4581431"/>
            <a:ext cx="2501959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+mj-lt"/>
              </a:rPr>
              <a:t>en mouvement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7EBF5A6-7DD5-31EC-5986-F28266BE35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49" t="963" r="1921" b="1569"/>
          <a:stretch>
            <a:fillRect/>
          </a:stretch>
        </p:blipFill>
        <p:spPr>
          <a:xfrm>
            <a:off x="6204030" y="1770753"/>
            <a:ext cx="5596040" cy="3607996"/>
          </a:xfrm>
          <a:prstGeom prst="roundRect">
            <a:avLst>
              <a:gd name="adj" fmla="val 4811"/>
            </a:avLst>
          </a:prstGeom>
        </p:spPr>
      </p:pic>
    </p:spTree>
    <p:extLst>
      <p:ext uri="{BB962C8B-B14F-4D97-AF65-F5344CB8AC3E}">
        <p14:creationId xmlns:p14="http://schemas.microsoft.com/office/powerpoint/2010/main" val="422272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5" grpId="0" animBg="1"/>
      <p:bldP spid="6" grpId="0" animBg="1"/>
      <p:bldP spid="8" grpId="0" animBg="1"/>
      <p:bldP spid="9" grpId="0" animBg="1"/>
      <p:bldP spid="12" grpId="0" animBg="1"/>
      <p:bldP spid="1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7144C2-5D9D-7B6B-E4A9-BE83D9DFD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fais une synthèse :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D4F1960-D88D-71D2-1F82-6ED53548FDA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présente le bilan . il veille a ce que les élèves soient attentifs . </a:t>
            </a:r>
          </a:p>
        </p:txBody>
      </p:sp>
      <p:pic>
        <p:nvPicPr>
          <p:cNvPr id="4" name="Image 9">
            <a:extLst>
              <a:ext uri="{FF2B5EF4-FFF2-40B4-BE49-F238E27FC236}">
                <a16:creationId xmlns:a16="http://schemas.microsoft.com/office/drawing/2014/main" id="{B6C9181E-E52F-BFD2-A4D0-627A8466E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8485" y="454591"/>
            <a:ext cx="462925" cy="462925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5BF8E54-6C29-0584-95C5-DA1F59CF0D21}"/>
              </a:ext>
            </a:extLst>
          </p:cNvPr>
          <p:cNvSpPr/>
          <p:nvPr/>
        </p:nvSpPr>
        <p:spPr>
          <a:xfrm>
            <a:off x="373963" y="1280159"/>
            <a:ext cx="3623834" cy="5193269"/>
          </a:xfrm>
          <a:prstGeom prst="roundRect">
            <a:avLst>
              <a:gd name="adj" fmla="val 5119"/>
            </a:avLst>
          </a:prstGeom>
          <a:noFill/>
          <a:ln w="28575">
            <a:solidFill>
              <a:srgbClr val="0066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/>
              <a:t> </a:t>
            </a:r>
            <a:endParaRPr lang="fr-FR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9C81386-B364-CE20-704A-364BF7A325DE}"/>
              </a:ext>
            </a:extLst>
          </p:cNvPr>
          <p:cNvSpPr txBox="1"/>
          <p:nvPr/>
        </p:nvSpPr>
        <p:spPr>
          <a:xfrm>
            <a:off x="326352" y="1484349"/>
            <a:ext cx="3641359" cy="66890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rtl="1">
              <a:lnSpc>
                <a:spcPct val="107000"/>
              </a:lnSpc>
              <a:spcAft>
                <a:spcPts val="800"/>
              </a:spcAft>
              <a:buNone/>
              <a:defRPr kern="100">
                <a:effectLst/>
                <a:latin typeface="Handwriting" panose="02000608020000020004" pitchFamily="2" charset="0"/>
                <a:ea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algn="ctr" rtl="0"/>
            <a:r>
              <a:rPr lang="fr-FR" dirty="0">
                <a:latin typeface="Comic Sans MS" panose="030F0702030302020204" pitchFamily="66" charset="0"/>
              </a:rPr>
              <a:t>Comment savoir si un corps est en </a:t>
            </a:r>
            <a:r>
              <a:rPr lang="fr-FR" dirty="0">
                <a:solidFill>
                  <a:srgbClr val="FF0000"/>
                </a:solidFill>
                <a:latin typeface="Comic Sans MS" panose="030F0702030302020204" pitchFamily="66" charset="0"/>
              </a:rPr>
              <a:t>mouvement </a:t>
            </a:r>
            <a:r>
              <a:rPr lang="fr-FR" dirty="0">
                <a:latin typeface="Comic Sans MS" panose="030F0702030302020204" pitchFamily="66" charset="0"/>
              </a:rPr>
              <a:t>ou au</a:t>
            </a:r>
            <a:r>
              <a:rPr lang="fr-FR" dirty="0">
                <a:solidFill>
                  <a:srgbClr val="FF0000"/>
                </a:solidFill>
                <a:latin typeface="Comic Sans MS" panose="030F0702030302020204" pitchFamily="66" charset="0"/>
              </a:rPr>
              <a:t> repos </a:t>
            </a:r>
            <a:r>
              <a:rPr lang="fr-FR" dirty="0">
                <a:latin typeface="Comic Sans MS" panose="030F0702030302020204" pitchFamily="66" charset="0"/>
              </a:rPr>
              <a:t>? 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C69F009-9173-90A3-1B3F-DD23BB664722}"/>
              </a:ext>
            </a:extLst>
          </p:cNvPr>
          <p:cNvSpPr/>
          <p:nvPr/>
        </p:nvSpPr>
        <p:spPr>
          <a:xfrm>
            <a:off x="4182790" y="1280159"/>
            <a:ext cx="3806974" cy="5193268"/>
          </a:xfrm>
          <a:prstGeom prst="roundRect">
            <a:avLst>
              <a:gd name="adj" fmla="val 5356"/>
            </a:avLst>
          </a:prstGeom>
          <a:noFill/>
          <a:ln w="28575">
            <a:solidFill>
              <a:srgbClr val="00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/>
              <a:t> </a:t>
            </a:r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3C74393-1FB2-2CD2-E895-A6D93B5FA4FB}"/>
              </a:ext>
            </a:extLst>
          </p:cNvPr>
          <p:cNvSpPr txBox="1"/>
          <p:nvPr/>
        </p:nvSpPr>
        <p:spPr>
          <a:xfrm>
            <a:off x="448431" y="5203820"/>
            <a:ext cx="3322813" cy="77149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rtl="1">
              <a:lnSpc>
                <a:spcPct val="107000"/>
              </a:lnSpc>
              <a:spcAft>
                <a:spcPts val="800"/>
              </a:spcAft>
              <a:buNone/>
              <a:defRPr kern="100">
                <a:effectLst/>
                <a:latin typeface="Handwriting" panose="02000608020000020004" pitchFamily="2" charset="0"/>
                <a:ea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algn="ctr" rtl="0"/>
            <a:r>
              <a:rPr lang="fr-FR" dirty="0">
                <a:latin typeface="Comic Sans MS" panose="030F0702030302020204" pitchFamily="66" charset="0"/>
              </a:rPr>
              <a:t>Tout dépend du </a:t>
            </a:r>
          </a:p>
          <a:p>
            <a:pPr algn="ctr" rtl="0"/>
            <a:r>
              <a:rPr lang="fr-FR" b="1" dirty="0">
                <a:solidFill>
                  <a:srgbClr val="FF0000"/>
                </a:solidFill>
                <a:latin typeface="Comic Sans MS" panose="030F0702030302020204" pitchFamily="66" charset="0"/>
              </a:rPr>
              <a:t>corps de référence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3960F02-D361-2C1D-EA1C-A5D963F49272}"/>
              </a:ext>
            </a:extLst>
          </p:cNvPr>
          <p:cNvSpPr txBox="1"/>
          <p:nvPr/>
        </p:nvSpPr>
        <p:spPr>
          <a:xfrm>
            <a:off x="4348471" y="1484349"/>
            <a:ext cx="3272987" cy="66890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rtl="1">
              <a:lnSpc>
                <a:spcPct val="107000"/>
              </a:lnSpc>
              <a:spcAft>
                <a:spcPts val="800"/>
              </a:spcAft>
              <a:buNone/>
              <a:defRPr kern="100">
                <a:effectLst/>
                <a:latin typeface="Handwriting" panose="02000608020000020004" pitchFamily="2" charset="0"/>
                <a:ea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algn="ctr" rtl="0"/>
            <a:r>
              <a:rPr lang="fr-FR" dirty="0">
                <a:latin typeface="Comic Sans MS" panose="030F0702030302020204" pitchFamily="66" charset="0"/>
              </a:rPr>
              <a:t>Si la position </a:t>
            </a:r>
            <a:r>
              <a:rPr lang="fr-FR" b="1" dirty="0">
                <a:solidFill>
                  <a:srgbClr val="FF0000"/>
                </a:solidFill>
                <a:latin typeface="Comic Sans MS" panose="030F0702030302020204" pitchFamily="66" charset="0"/>
              </a:rPr>
              <a:t>change</a:t>
            </a:r>
            <a:r>
              <a:rPr lang="fr-FR" dirty="0">
                <a:latin typeface="Comic Sans MS" panose="030F0702030302020204" pitchFamily="66" charset="0"/>
              </a:rPr>
              <a:t> au cours du temps</a:t>
            </a:r>
          </a:p>
        </p:txBody>
      </p:sp>
      <p:grpSp>
        <p:nvGrpSpPr>
          <p:cNvPr id="90" name="Groupe 89">
            <a:extLst>
              <a:ext uri="{FF2B5EF4-FFF2-40B4-BE49-F238E27FC236}">
                <a16:creationId xmlns:a16="http://schemas.microsoft.com/office/drawing/2014/main" id="{276FE00B-7932-A59A-9016-95BC4BE171AF}"/>
              </a:ext>
            </a:extLst>
          </p:cNvPr>
          <p:cNvGrpSpPr/>
          <p:nvPr/>
        </p:nvGrpSpPr>
        <p:grpSpPr>
          <a:xfrm>
            <a:off x="4489873" y="2522836"/>
            <a:ext cx="3259950" cy="2464068"/>
            <a:chOff x="7925459" y="1352070"/>
            <a:chExt cx="3259950" cy="2464068"/>
          </a:xfrm>
        </p:grpSpPr>
        <p:grpSp>
          <p:nvGrpSpPr>
            <p:cNvPr id="53" name="Groupe 52">
              <a:extLst>
                <a:ext uri="{FF2B5EF4-FFF2-40B4-BE49-F238E27FC236}">
                  <a16:creationId xmlns:a16="http://schemas.microsoft.com/office/drawing/2014/main" id="{B09EDF20-4A9D-5452-3C6C-378DAFE62DE8}"/>
                </a:ext>
              </a:extLst>
            </p:cNvPr>
            <p:cNvGrpSpPr/>
            <p:nvPr/>
          </p:nvGrpSpPr>
          <p:grpSpPr>
            <a:xfrm>
              <a:off x="8462219" y="1720992"/>
              <a:ext cx="2471053" cy="1703309"/>
              <a:chOff x="9362220" y="1483929"/>
              <a:chExt cx="1003691" cy="950220"/>
            </a:xfrm>
          </p:grpSpPr>
          <p:cxnSp>
            <p:nvCxnSpPr>
              <p:cNvPr id="45" name="Connecteur droit avec flèche 44">
                <a:extLst>
                  <a:ext uri="{FF2B5EF4-FFF2-40B4-BE49-F238E27FC236}">
                    <a16:creationId xmlns:a16="http://schemas.microsoft.com/office/drawing/2014/main" id="{2D39E500-CE37-2C40-E3A6-893BCBF4B8DF}"/>
                  </a:ext>
                </a:extLst>
              </p:cNvPr>
              <p:cNvCxnSpPr/>
              <p:nvPr/>
            </p:nvCxnSpPr>
            <p:spPr>
              <a:xfrm flipV="1">
                <a:off x="9366703" y="1483929"/>
                <a:ext cx="0" cy="95022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avec flèche 46">
                <a:extLst>
                  <a:ext uri="{FF2B5EF4-FFF2-40B4-BE49-F238E27FC236}">
                    <a16:creationId xmlns:a16="http://schemas.microsoft.com/office/drawing/2014/main" id="{0B4468BA-F89C-5B97-87DE-6549BD9C99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62220" y="2434149"/>
                <a:ext cx="1003691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EDA2CB1D-EA67-48F9-9D34-4F76F81EDC92}"/>
                </a:ext>
              </a:extLst>
            </p:cNvPr>
            <p:cNvSpPr txBox="1"/>
            <p:nvPr/>
          </p:nvSpPr>
          <p:spPr>
            <a:xfrm>
              <a:off x="7925459" y="1352070"/>
              <a:ext cx="123251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dirty="0">
                  <a:latin typeface="Comic Sans MS" panose="030F0702030302020204" pitchFamily="66" charset="0"/>
                </a:rPr>
                <a:t>distance</a:t>
              </a:r>
              <a:endParaRPr lang="fr-FR" dirty="0"/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CA626CE6-D209-8FC4-E5D2-50BAE03D0CBD}"/>
                </a:ext>
              </a:extLst>
            </p:cNvPr>
            <p:cNvSpPr txBox="1"/>
            <p:nvPr/>
          </p:nvSpPr>
          <p:spPr>
            <a:xfrm>
              <a:off x="10306632" y="3446806"/>
              <a:ext cx="87877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dirty="0">
                  <a:latin typeface="Comic Sans MS" panose="030F0702030302020204" pitchFamily="66" charset="0"/>
                </a:rPr>
                <a:t>temps</a:t>
              </a:r>
              <a:endParaRPr lang="fr-FR" dirty="0"/>
            </a:p>
          </p:txBody>
        </p:sp>
      </p:grpSp>
      <p:sp>
        <p:nvSpPr>
          <p:cNvPr id="61" name="ZoneTexte 60">
            <a:extLst>
              <a:ext uri="{FF2B5EF4-FFF2-40B4-BE49-F238E27FC236}">
                <a16:creationId xmlns:a16="http://schemas.microsoft.com/office/drawing/2014/main" id="{A0ABC479-0CF2-96BC-2107-CF88608535CB}"/>
              </a:ext>
            </a:extLst>
          </p:cNvPr>
          <p:cNvSpPr txBox="1"/>
          <p:nvPr/>
        </p:nvSpPr>
        <p:spPr>
          <a:xfrm>
            <a:off x="4506671" y="5403297"/>
            <a:ext cx="3159211" cy="3725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rtl="1">
              <a:lnSpc>
                <a:spcPct val="107000"/>
              </a:lnSpc>
              <a:spcAft>
                <a:spcPts val="800"/>
              </a:spcAft>
              <a:buNone/>
              <a:defRPr kern="100">
                <a:effectLst/>
                <a:latin typeface="Handwriting" panose="02000608020000020004" pitchFamily="2" charset="0"/>
                <a:ea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algn="ctr" rtl="0"/>
            <a:r>
              <a:rPr lang="fr-FR" dirty="0">
                <a:latin typeface="Comic Sans MS" panose="030F0702030302020204" pitchFamily="66" charset="0"/>
              </a:rPr>
              <a:t>Le corps est en </a:t>
            </a:r>
            <a:r>
              <a:rPr lang="fr-FR" b="1" dirty="0">
                <a:solidFill>
                  <a:srgbClr val="FF0000"/>
                </a:solidFill>
                <a:latin typeface="Comic Sans MS" panose="030F0702030302020204" pitchFamily="66" charset="0"/>
              </a:rPr>
              <a:t>mouvement</a:t>
            </a:r>
          </a:p>
        </p:txBody>
      </p:sp>
      <p:sp>
        <p:nvSpPr>
          <p:cNvPr id="62" name="Rectangle : coins arrondis 61">
            <a:extLst>
              <a:ext uri="{FF2B5EF4-FFF2-40B4-BE49-F238E27FC236}">
                <a16:creationId xmlns:a16="http://schemas.microsoft.com/office/drawing/2014/main" id="{A5342851-9892-46CF-ACAF-075AA89DF58E}"/>
              </a:ext>
            </a:extLst>
          </p:cNvPr>
          <p:cNvSpPr/>
          <p:nvPr/>
        </p:nvSpPr>
        <p:spPr>
          <a:xfrm>
            <a:off x="8102932" y="1318183"/>
            <a:ext cx="3671811" cy="5155244"/>
          </a:xfrm>
          <a:prstGeom prst="roundRect">
            <a:avLst>
              <a:gd name="adj" fmla="val 5356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/>
              <a:t> </a:t>
            </a:r>
            <a:endParaRPr lang="fr-FR" dirty="0"/>
          </a:p>
        </p:txBody>
      </p:sp>
      <p:grpSp>
        <p:nvGrpSpPr>
          <p:cNvPr id="89" name="Groupe 88">
            <a:extLst>
              <a:ext uri="{FF2B5EF4-FFF2-40B4-BE49-F238E27FC236}">
                <a16:creationId xmlns:a16="http://schemas.microsoft.com/office/drawing/2014/main" id="{B3597631-A253-1727-C9C7-A3D7AF2863B1}"/>
              </a:ext>
            </a:extLst>
          </p:cNvPr>
          <p:cNvGrpSpPr/>
          <p:nvPr/>
        </p:nvGrpSpPr>
        <p:grpSpPr>
          <a:xfrm>
            <a:off x="399694" y="2992435"/>
            <a:ext cx="3371551" cy="1524871"/>
            <a:chOff x="472188" y="3050978"/>
            <a:chExt cx="3799990" cy="1524871"/>
          </a:xfrm>
        </p:grpSpPr>
        <p:grpSp>
          <p:nvGrpSpPr>
            <p:cNvPr id="68" name="Groupe 67">
              <a:extLst>
                <a:ext uri="{FF2B5EF4-FFF2-40B4-BE49-F238E27FC236}">
                  <a16:creationId xmlns:a16="http://schemas.microsoft.com/office/drawing/2014/main" id="{905889BC-67BD-1365-AD84-8EC36F23CE27}"/>
                </a:ext>
              </a:extLst>
            </p:cNvPr>
            <p:cNvGrpSpPr/>
            <p:nvPr/>
          </p:nvGrpSpPr>
          <p:grpSpPr>
            <a:xfrm>
              <a:off x="472188" y="3050978"/>
              <a:ext cx="3799990" cy="1524871"/>
              <a:chOff x="4950404" y="2512059"/>
              <a:chExt cx="4134046" cy="1660215"/>
            </a:xfrm>
          </p:grpSpPr>
          <p:pic>
            <p:nvPicPr>
              <p:cNvPr id="69" name="Image 68">
                <a:extLst>
                  <a:ext uri="{FF2B5EF4-FFF2-40B4-BE49-F238E27FC236}">
                    <a16:creationId xmlns:a16="http://schemas.microsoft.com/office/drawing/2014/main" id="{66439DA8-BD66-EF55-93B4-F7B109C5C2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71968" b="17873"/>
              <a:stretch>
                <a:fillRect/>
              </a:stretch>
            </p:blipFill>
            <p:spPr>
              <a:xfrm>
                <a:off x="5010164" y="2512059"/>
                <a:ext cx="1126113" cy="1178407"/>
              </a:xfrm>
              <a:prstGeom prst="rect">
                <a:avLst/>
              </a:prstGeom>
            </p:spPr>
          </p:pic>
          <p:pic>
            <p:nvPicPr>
              <p:cNvPr id="71" name="Image 70">
                <a:extLst>
                  <a:ext uri="{FF2B5EF4-FFF2-40B4-BE49-F238E27FC236}">
                    <a16:creationId xmlns:a16="http://schemas.microsoft.com/office/drawing/2014/main" id="{23B4A86F-A37C-ED85-2DA8-ED470D4591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45043" t="37399" r="11161" b="17873"/>
              <a:stretch>
                <a:fillRect/>
              </a:stretch>
            </p:blipFill>
            <p:spPr>
              <a:xfrm>
                <a:off x="7237884" y="2969245"/>
                <a:ext cx="1638928" cy="709369"/>
              </a:xfrm>
              <a:prstGeom prst="rect">
                <a:avLst/>
              </a:prstGeom>
            </p:spPr>
          </p:pic>
          <p:pic>
            <p:nvPicPr>
              <p:cNvPr id="74" name="Image 73">
                <a:extLst>
                  <a:ext uri="{FF2B5EF4-FFF2-40B4-BE49-F238E27FC236}">
                    <a16:creationId xmlns:a16="http://schemas.microsoft.com/office/drawing/2014/main" id="{AE50C771-8EA6-5842-F648-EA3E580955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" t="82692" r="717" b="1735"/>
              <a:stretch>
                <a:fillRect/>
              </a:stretch>
            </p:blipFill>
            <p:spPr>
              <a:xfrm>
                <a:off x="4950404" y="3675414"/>
                <a:ext cx="4134046" cy="496860"/>
              </a:xfrm>
              <a:prstGeom prst="rect">
                <a:avLst/>
              </a:prstGeom>
            </p:spPr>
          </p:pic>
        </p:grpSp>
        <p:cxnSp>
          <p:nvCxnSpPr>
            <p:cNvPr id="75" name="Connecteur droit avec flèche 74">
              <a:extLst>
                <a:ext uri="{FF2B5EF4-FFF2-40B4-BE49-F238E27FC236}">
                  <a16:creationId xmlns:a16="http://schemas.microsoft.com/office/drawing/2014/main" id="{A1F190EB-887D-C8F8-873D-BE662C2E319B}"/>
                </a:ext>
              </a:extLst>
            </p:cNvPr>
            <p:cNvCxnSpPr>
              <a:cxnSpLocks/>
            </p:cNvCxnSpPr>
            <p:nvPr/>
          </p:nvCxnSpPr>
          <p:spPr>
            <a:xfrm>
              <a:off x="1137157" y="3946426"/>
              <a:ext cx="1467089" cy="0"/>
            </a:xfrm>
            <a:prstGeom prst="straightConnector1">
              <a:avLst/>
            </a:prstGeom>
            <a:ln w="63500">
              <a:solidFill>
                <a:srgbClr val="FF0000"/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ZoneTexte 75">
              <a:extLst>
                <a:ext uri="{FF2B5EF4-FFF2-40B4-BE49-F238E27FC236}">
                  <a16:creationId xmlns:a16="http://schemas.microsoft.com/office/drawing/2014/main" id="{766F7EDE-0EE4-02E1-CD40-D184DAC94784}"/>
                </a:ext>
              </a:extLst>
            </p:cNvPr>
            <p:cNvSpPr txBox="1"/>
            <p:nvPr/>
          </p:nvSpPr>
          <p:spPr>
            <a:xfrm>
              <a:off x="1337067" y="3678129"/>
              <a:ext cx="103511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400" dirty="0">
                  <a:latin typeface="Comic Sans MS" panose="030F0702030302020204" pitchFamily="66" charset="0"/>
                </a:rPr>
                <a:t>distance</a:t>
              </a:r>
              <a:endParaRPr lang="fr-FR" sz="1400" dirty="0"/>
            </a:p>
          </p:txBody>
        </p:sp>
      </p:grpSp>
      <p:sp>
        <p:nvSpPr>
          <p:cNvPr id="78" name="ZoneTexte 77">
            <a:extLst>
              <a:ext uri="{FF2B5EF4-FFF2-40B4-BE49-F238E27FC236}">
                <a16:creationId xmlns:a16="http://schemas.microsoft.com/office/drawing/2014/main" id="{E4093D1D-611E-1E3A-2DBD-A832D4042B7A}"/>
              </a:ext>
            </a:extLst>
          </p:cNvPr>
          <p:cNvSpPr txBox="1"/>
          <p:nvPr/>
        </p:nvSpPr>
        <p:spPr>
          <a:xfrm>
            <a:off x="8453606" y="1484349"/>
            <a:ext cx="3246164" cy="66890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rtl="1">
              <a:lnSpc>
                <a:spcPct val="107000"/>
              </a:lnSpc>
              <a:spcAft>
                <a:spcPts val="800"/>
              </a:spcAft>
              <a:buNone/>
              <a:defRPr kern="100">
                <a:effectLst/>
                <a:latin typeface="Handwriting" panose="02000608020000020004" pitchFamily="2" charset="0"/>
                <a:ea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algn="ctr" rtl="0"/>
            <a:r>
              <a:rPr lang="fr-FR" dirty="0">
                <a:latin typeface="Comic Sans MS" panose="030F0702030302020204" pitchFamily="66" charset="0"/>
              </a:rPr>
              <a:t>Si la position </a:t>
            </a:r>
            <a:r>
              <a:rPr lang="fr-FR" b="1" dirty="0">
                <a:solidFill>
                  <a:srgbClr val="FF0000"/>
                </a:solidFill>
                <a:latin typeface="Comic Sans MS" panose="030F0702030302020204" pitchFamily="66" charset="0"/>
              </a:rPr>
              <a:t>reste constante</a:t>
            </a:r>
            <a:r>
              <a:rPr lang="fr-FR" dirty="0">
                <a:latin typeface="Comic Sans MS" panose="030F0702030302020204" pitchFamily="66" charset="0"/>
              </a:rPr>
              <a:t> au cours du temps</a:t>
            </a:r>
          </a:p>
        </p:txBody>
      </p:sp>
      <p:grpSp>
        <p:nvGrpSpPr>
          <p:cNvPr id="93" name="Groupe 92">
            <a:extLst>
              <a:ext uri="{FF2B5EF4-FFF2-40B4-BE49-F238E27FC236}">
                <a16:creationId xmlns:a16="http://schemas.microsoft.com/office/drawing/2014/main" id="{6734A42B-B0AF-B379-C821-D75DFE8E4BA3}"/>
              </a:ext>
            </a:extLst>
          </p:cNvPr>
          <p:cNvGrpSpPr/>
          <p:nvPr/>
        </p:nvGrpSpPr>
        <p:grpSpPr>
          <a:xfrm>
            <a:off x="8174757" y="2579511"/>
            <a:ext cx="3178083" cy="2352250"/>
            <a:chOff x="8192634" y="4109089"/>
            <a:chExt cx="3178083" cy="2352250"/>
          </a:xfrm>
        </p:grpSpPr>
        <p:grpSp>
          <p:nvGrpSpPr>
            <p:cNvPr id="79" name="Groupe 78">
              <a:extLst>
                <a:ext uri="{FF2B5EF4-FFF2-40B4-BE49-F238E27FC236}">
                  <a16:creationId xmlns:a16="http://schemas.microsoft.com/office/drawing/2014/main" id="{D1C10919-9282-3C0E-D68A-640A08F0619B}"/>
                </a:ext>
              </a:extLst>
            </p:cNvPr>
            <p:cNvGrpSpPr/>
            <p:nvPr/>
          </p:nvGrpSpPr>
          <p:grpSpPr>
            <a:xfrm>
              <a:off x="8589481" y="4433972"/>
              <a:ext cx="2471053" cy="1703309"/>
              <a:chOff x="9362220" y="1483929"/>
              <a:chExt cx="1003691" cy="950220"/>
            </a:xfrm>
          </p:grpSpPr>
          <p:cxnSp>
            <p:nvCxnSpPr>
              <p:cNvPr id="80" name="Connecteur droit avec flèche 79">
                <a:extLst>
                  <a:ext uri="{FF2B5EF4-FFF2-40B4-BE49-F238E27FC236}">
                    <a16:creationId xmlns:a16="http://schemas.microsoft.com/office/drawing/2014/main" id="{19AEB1A2-B740-E63C-D393-EF2569464D44}"/>
                  </a:ext>
                </a:extLst>
              </p:cNvPr>
              <p:cNvCxnSpPr/>
              <p:nvPr/>
            </p:nvCxnSpPr>
            <p:spPr>
              <a:xfrm flipV="1">
                <a:off x="9366703" y="1483929"/>
                <a:ext cx="0" cy="95022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Connecteur droit avec flèche 80">
                <a:extLst>
                  <a:ext uri="{FF2B5EF4-FFF2-40B4-BE49-F238E27FC236}">
                    <a16:creationId xmlns:a16="http://schemas.microsoft.com/office/drawing/2014/main" id="{D7905892-A7F6-207E-B371-B1DF3094E0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62220" y="2434149"/>
                <a:ext cx="1003691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3" name="ZoneTexte 82">
              <a:extLst>
                <a:ext uri="{FF2B5EF4-FFF2-40B4-BE49-F238E27FC236}">
                  <a16:creationId xmlns:a16="http://schemas.microsoft.com/office/drawing/2014/main" id="{8644BADB-BF61-B058-9333-B7C91D9FFD35}"/>
                </a:ext>
              </a:extLst>
            </p:cNvPr>
            <p:cNvSpPr txBox="1"/>
            <p:nvPr/>
          </p:nvSpPr>
          <p:spPr>
            <a:xfrm>
              <a:off x="8192634" y="4109089"/>
              <a:ext cx="123251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dirty="0">
                  <a:latin typeface="Comic Sans MS" panose="030F0702030302020204" pitchFamily="66" charset="0"/>
                </a:rPr>
                <a:t>distance</a:t>
              </a:r>
              <a:endParaRPr lang="fr-FR" dirty="0"/>
            </a:p>
          </p:txBody>
        </p:sp>
        <p:sp>
          <p:nvSpPr>
            <p:cNvPr id="84" name="ZoneTexte 83">
              <a:extLst>
                <a:ext uri="{FF2B5EF4-FFF2-40B4-BE49-F238E27FC236}">
                  <a16:creationId xmlns:a16="http://schemas.microsoft.com/office/drawing/2014/main" id="{9C8AE0F5-B6D1-12B7-BE5C-D14C666BA2A3}"/>
                </a:ext>
              </a:extLst>
            </p:cNvPr>
            <p:cNvSpPr txBox="1"/>
            <p:nvPr/>
          </p:nvSpPr>
          <p:spPr>
            <a:xfrm>
              <a:off x="10491940" y="6092007"/>
              <a:ext cx="87877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dirty="0">
                  <a:latin typeface="Comic Sans MS" panose="030F0702030302020204" pitchFamily="66" charset="0"/>
                </a:rPr>
                <a:t>temps</a:t>
              </a:r>
              <a:endParaRPr lang="fr-FR" dirty="0"/>
            </a:p>
          </p:txBody>
        </p:sp>
      </p:grpSp>
      <p:sp>
        <p:nvSpPr>
          <p:cNvPr id="86" name="ZoneTexte 85">
            <a:extLst>
              <a:ext uri="{FF2B5EF4-FFF2-40B4-BE49-F238E27FC236}">
                <a16:creationId xmlns:a16="http://schemas.microsoft.com/office/drawing/2014/main" id="{3CC2C91F-8ACB-1BB0-9344-B1FE8734CEB3}"/>
              </a:ext>
            </a:extLst>
          </p:cNvPr>
          <p:cNvSpPr txBox="1"/>
          <p:nvPr/>
        </p:nvSpPr>
        <p:spPr>
          <a:xfrm>
            <a:off x="8751171" y="5403297"/>
            <a:ext cx="2536565" cy="3725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rtl="1">
              <a:lnSpc>
                <a:spcPct val="107000"/>
              </a:lnSpc>
              <a:spcAft>
                <a:spcPts val="800"/>
              </a:spcAft>
              <a:buNone/>
              <a:defRPr kern="100">
                <a:effectLst/>
                <a:latin typeface="Handwriting" panose="02000608020000020004" pitchFamily="2" charset="0"/>
                <a:ea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pPr algn="ctr" rtl="0"/>
            <a:r>
              <a:rPr lang="fr-FR" dirty="0">
                <a:latin typeface="Comic Sans MS" panose="030F0702030302020204" pitchFamily="66" charset="0"/>
              </a:rPr>
              <a:t>Le corps est </a:t>
            </a:r>
            <a:r>
              <a:rPr lang="fr-FR" b="1" dirty="0">
                <a:solidFill>
                  <a:srgbClr val="FF0000"/>
                </a:solidFill>
                <a:latin typeface="Comic Sans MS" panose="030F0702030302020204" pitchFamily="66" charset="0"/>
              </a:rPr>
              <a:t>au repos</a:t>
            </a:r>
          </a:p>
        </p:txBody>
      </p: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70B68FD9-CDC4-6DAD-4571-24D8C790646D}"/>
              </a:ext>
            </a:extLst>
          </p:cNvPr>
          <p:cNvCxnSpPr>
            <a:cxnSpLocks/>
          </p:cNvCxnSpPr>
          <p:nvPr/>
        </p:nvCxnSpPr>
        <p:spPr>
          <a:xfrm flipV="1">
            <a:off x="5026633" y="3384614"/>
            <a:ext cx="1808395" cy="1221705"/>
          </a:xfrm>
          <a:prstGeom prst="line">
            <a:avLst/>
          </a:prstGeom>
          <a:ln w="381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FF395665-51FE-BED2-FEA6-A04475F23D6F}"/>
              </a:ext>
            </a:extLst>
          </p:cNvPr>
          <p:cNvCxnSpPr>
            <a:cxnSpLocks/>
          </p:cNvCxnSpPr>
          <p:nvPr/>
        </p:nvCxnSpPr>
        <p:spPr>
          <a:xfrm flipV="1">
            <a:off x="8571604" y="3652462"/>
            <a:ext cx="1928908" cy="95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61409774-90D5-8DB5-3450-9F223E32434E}"/>
              </a:ext>
            </a:extLst>
          </p:cNvPr>
          <p:cNvSpPr txBox="1"/>
          <p:nvPr/>
        </p:nvSpPr>
        <p:spPr>
          <a:xfrm>
            <a:off x="260793" y="2557927"/>
            <a:ext cx="1353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corps de référence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413706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/>
      <p:bldP spid="22" grpId="0" animBg="1"/>
      <p:bldP spid="25" grpId="0"/>
      <p:bldP spid="26" grpId="0"/>
      <p:bldP spid="61" grpId="0"/>
      <p:bldP spid="62" grpId="0" animBg="1"/>
      <p:bldP spid="78" grpId="0"/>
      <p:bldP spid="86" grpId="0"/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Pratique guidée collective 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2" name="Google Shape;644;p20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866134" y="1253994"/>
            <a:ext cx="1768346" cy="1768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360473" y="1601835"/>
            <a:ext cx="11471053" cy="461665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Un corps de référence est un corps par rapport auquel on étudie le mouvement</a:t>
            </a:r>
            <a:endParaRPr lang="fr-MA" sz="36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BC20E436-A32B-9652-8386-427BD74A3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0748C9B-0826-A747-AA23-64D5AE6463A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/>
              <a:t>L'enseignant.e choisit au hasard deux élèves pour justifier oralement leur choix.</a:t>
            </a:r>
          </a:p>
        </p:txBody>
      </p:sp>
      <p:pic>
        <p:nvPicPr>
          <p:cNvPr id="4" name="Graphique 11" descr="Coche avec un remplissage uni">
            <a:extLst>
              <a:ext uri="{FF2B5EF4-FFF2-40B4-BE49-F238E27FC236}">
                <a16:creationId xmlns:a16="http://schemas.microsoft.com/office/drawing/2014/main" id="{4468A035-1687-0153-2623-71E3C5CBED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75348" y="4159052"/>
            <a:ext cx="808205" cy="80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596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E75D8-CA73-70C8-FD14-D0F11FDB8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23E64F-1154-71FD-1313-436EA07EAF56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A17E73F-C436-CC79-02BA-F340E9FE939C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AF987E3-8A03-17B0-CE6B-BC8F7F3C7C46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2C448E6-CE20-EEB6-FF44-09ED06151DB4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EFBCBA1-778E-4CCA-8B39-8159C1E1BF50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2A57E3D-BFA1-9F07-FEA7-4850BF4ECED5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DA5261F-DB4E-1C4E-F9CD-DFA6803E86A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5D22576C-5B66-31CB-7C5D-DE9F1CD4F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595BBF6-06B5-6F35-3938-304FC6598A1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/>
              <a:t>L'enseignant.e choisit au hasard deux élèves pour justifier oralement leur choix.</a:t>
            </a:r>
          </a:p>
        </p:txBody>
      </p:sp>
      <p:pic>
        <p:nvPicPr>
          <p:cNvPr id="10" name="Graphique 11" descr="Coche avec un remplissage uni">
            <a:extLst>
              <a:ext uri="{FF2B5EF4-FFF2-40B4-BE49-F238E27FC236}">
                <a16:creationId xmlns:a16="http://schemas.microsoft.com/office/drawing/2014/main" id="{2A86CEC7-3764-9FAE-BB15-C13DC9F9D7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75348" y="4159052"/>
            <a:ext cx="808205" cy="80820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AD637183-0767-76C8-8981-B900DD729FB0}"/>
              </a:ext>
            </a:extLst>
          </p:cNvPr>
          <p:cNvSpPr txBox="1"/>
          <p:nvPr/>
        </p:nvSpPr>
        <p:spPr>
          <a:xfrm>
            <a:off x="360473" y="1601835"/>
            <a:ext cx="11471053" cy="461665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L’état de mouvement ou de repos dépend du corps de référence</a:t>
            </a:r>
            <a:endParaRPr lang="fr-F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ammersmith One"/>
            </a:endParaRPr>
          </a:p>
        </p:txBody>
      </p:sp>
    </p:spTree>
    <p:extLst>
      <p:ext uri="{BB962C8B-B14F-4D97-AF65-F5344CB8AC3E}">
        <p14:creationId xmlns:p14="http://schemas.microsoft.com/office/powerpoint/2010/main" val="146416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3F255-601D-1779-0878-7D9CC14E3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70F2E7-2213-F507-AD10-056CE52F4F47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10F7B5B-DB85-13BD-58DD-C29CA9D95A07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3986559-2063-4D26-39FE-D8CB750614A0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C5E75C2-D677-ED4D-929F-34E04F9A7996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E1A3933-D640-E08A-16D2-5E15EB46AC60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8F177A3-6E40-6E3F-41C4-1CC23807DD3A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CA72681-DCA8-70AB-EC1B-12B5C43EBD3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DC2161DF-80A5-725B-3E83-1D890B7E2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6CA0894-C7EB-0B21-86BD-377D3A51B7E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/>
              <a:t>L'enseignant.e choisit au hasard deux élèves pour justifier oralement leur choix.</a:t>
            </a:r>
          </a:p>
        </p:txBody>
      </p:sp>
      <p:pic>
        <p:nvPicPr>
          <p:cNvPr id="4" name="Graphique 11" descr="Coche avec un remplissage uni">
            <a:extLst>
              <a:ext uri="{FF2B5EF4-FFF2-40B4-BE49-F238E27FC236}">
                <a16:creationId xmlns:a16="http://schemas.microsoft.com/office/drawing/2014/main" id="{EBF9B7E6-B41A-903C-5BE4-21E075D4FD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0705" y="4248408"/>
            <a:ext cx="808205" cy="80820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EA112AC-E637-C705-F9AB-E01E7575B3F1}"/>
              </a:ext>
            </a:extLst>
          </p:cNvPr>
          <p:cNvSpPr txBox="1"/>
          <p:nvPr/>
        </p:nvSpPr>
        <p:spPr>
          <a:xfrm>
            <a:off x="360473" y="1601835"/>
            <a:ext cx="11556885" cy="830997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Un corps est en mouvement s’il ne change pas de position par rapport au corps de référence</a:t>
            </a:r>
            <a:endParaRPr lang="fr-F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ammersmith One"/>
            </a:endParaRPr>
          </a:p>
        </p:txBody>
      </p:sp>
    </p:spTree>
    <p:extLst>
      <p:ext uri="{BB962C8B-B14F-4D97-AF65-F5344CB8AC3E}">
        <p14:creationId xmlns:p14="http://schemas.microsoft.com/office/powerpoint/2010/main" val="61952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265221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</a:t>
            </a:r>
            <a:r>
              <a:rPr lang="fr-FR" sz="3200" b="1" kern="0" noProof="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le chapitre</a:t>
            </a:r>
            <a:endParaRPr lang="fr-FR" sz="3200" i="1" kern="0" noProof="0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71200" y="344921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chemeClr val="bg1">
                <a:lumMod val="65000"/>
              </a:schemeClr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Identifier le type de trajectoire (rectiligne, circulaire et curviligne).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EAC398AE-0F64-B30B-B910-B04156DD3482}"/>
              </a:ext>
            </a:extLst>
          </p:cNvPr>
          <p:cNvSpPr/>
          <p:nvPr/>
        </p:nvSpPr>
        <p:spPr>
          <a:xfrm>
            <a:off x="1006521" y="344921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chemeClr val="bg1">
                <a:lumMod val="65000"/>
              </a:schemeClr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/>
              </a:rPr>
              <a:t>Séance 2</a:t>
            </a:r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20379" y="2194674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7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71200" y="226667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b="1" dirty="0"/>
              <a:t>Identifier l’état d’un corps (mouvement ou repos) par rapport à un corps de référence. </a:t>
            </a:r>
            <a:endParaRPr lang="fr-FR" sz="2000" dirty="0"/>
          </a:p>
        </p:txBody>
      </p:sp>
      <p:sp>
        <p:nvSpPr>
          <p:cNvPr id="28" name="Google Shape;293;p29">
            <a:extLst>
              <a:ext uri="{FF2B5EF4-FFF2-40B4-BE49-F238E27FC236}">
                <a16:creationId xmlns:a16="http://schemas.microsoft.com/office/drawing/2014/main" id="{EAC398AE-0F64-B30B-B910-B04156DD3482}"/>
              </a:ext>
            </a:extLst>
          </p:cNvPr>
          <p:cNvSpPr/>
          <p:nvPr/>
        </p:nvSpPr>
        <p:spPr>
          <a:xfrm>
            <a:off x="1006521" y="2266674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noProof="0" dirty="0">
                <a:latin typeface="Arial"/>
              </a:rPr>
              <a:t>Séance 1</a:t>
            </a:r>
          </a:p>
        </p:txBody>
      </p:sp>
      <p:sp>
        <p:nvSpPr>
          <p:cNvPr id="15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68524" y="463175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chemeClr val="bg1">
                <a:lumMod val="65000"/>
              </a:schemeClr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Déterminer le type de mouvement  d’un corps mobile.</a:t>
            </a: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AC398AE-0F64-B30B-B910-B04156DD3482}"/>
              </a:ext>
            </a:extLst>
          </p:cNvPr>
          <p:cNvSpPr/>
          <p:nvPr/>
        </p:nvSpPr>
        <p:spPr>
          <a:xfrm>
            <a:off x="1003845" y="463175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chemeClr val="bg1">
                <a:lumMod val="65000"/>
              </a:schemeClr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/>
              </a:rPr>
              <a:t>Séance 3</a:t>
            </a:r>
          </a:p>
        </p:txBody>
      </p:sp>
    </p:spTree>
    <p:extLst>
      <p:ext uri="{BB962C8B-B14F-4D97-AF65-F5344CB8AC3E}">
        <p14:creationId xmlns:p14="http://schemas.microsoft.com/office/powerpoint/2010/main" val="42863138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99FCF-606C-FE26-A623-C149DCFBD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3CA246E-9925-BA64-4580-A2DCAB851818}"/>
              </a:ext>
            </a:extLst>
          </p:cNvPr>
          <p:cNvGrpSpPr/>
          <p:nvPr/>
        </p:nvGrpSpPr>
        <p:grpSpPr>
          <a:xfrm>
            <a:off x="11489690" y="545373"/>
            <a:ext cx="497596" cy="431295"/>
            <a:chOff x="11489690" y="545373"/>
            <a:chExt cx="497596" cy="431295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7228DF6-AD16-E247-5CD7-2312EE766A96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11489690" y="545373"/>
              <a:ext cx="497596" cy="4312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AD14BC-1BFD-026B-AFD4-526BAE64517B}"/>
                </a:ext>
              </a:extLst>
            </p:cNvPr>
            <p:cNvSpPr/>
            <p:nvPr/>
          </p:nvSpPr>
          <p:spPr>
            <a:xfrm>
              <a:off x="11813953" y="616437"/>
              <a:ext cx="141505" cy="79901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F220FC08-686B-E3E8-90A7-A64250384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E57A291-78FE-CBD5-5DA3-9FA5CCE2B79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6469" y="611358"/>
            <a:ext cx="8695532" cy="365310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F8B7E81-B336-3646-762D-9086B71E46D3}"/>
              </a:ext>
            </a:extLst>
          </p:cNvPr>
          <p:cNvSpPr txBox="1"/>
          <p:nvPr/>
        </p:nvSpPr>
        <p:spPr>
          <a:xfrm>
            <a:off x="413652" y="1183640"/>
            <a:ext cx="11471053" cy="461665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Le graphique distance – temps suivant , correspond à un corps au repos: </a:t>
            </a:r>
            <a:endParaRPr lang="fr-MA" sz="36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9B6E728-0222-823F-8146-7C57E07C51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000730"/>
              </p:ext>
            </p:extLst>
          </p:nvPr>
        </p:nvGraphicFramePr>
        <p:xfrm>
          <a:off x="3855976" y="2045817"/>
          <a:ext cx="4480048" cy="2766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0006">
                  <a:extLst>
                    <a:ext uri="{9D8B030D-6E8A-4147-A177-3AD203B41FA5}">
                      <a16:colId xmlns:a16="http://schemas.microsoft.com/office/drawing/2014/main" val="1101328026"/>
                    </a:ext>
                  </a:extLst>
                </a:gridCol>
                <a:gridCol w="560006">
                  <a:extLst>
                    <a:ext uri="{9D8B030D-6E8A-4147-A177-3AD203B41FA5}">
                      <a16:colId xmlns:a16="http://schemas.microsoft.com/office/drawing/2014/main" val="778339159"/>
                    </a:ext>
                  </a:extLst>
                </a:gridCol>
                <a:gridCol w="560006">
                  <a:extLst>
                    <a:ext uri="{9D8B030D-6E8A-4147-A177-3AD203B41FA5}">
                      <a16:colId xmlns:a16="http://schemas.microsoft.com/office/drawing/2014/main" val="1492033702"/>
                    </a:ext>
                  </a:extLst>
                </a:gridCol>
                <a:gridCol w="560006">
                  <a:extLst>
                    <a:ext uri="{9D8B030D-6E8A-4147-A177-3AD203B41FA5}">
                      <a16:colId xmlns:a16="http://schemas.microsoft.com/office/drawing/2014/main" val="1991816168"/>
                    </a:ext>
                  </a:extLst>
                </a:gridCol>
                <a:gridCol w="560006">
                  <a:extLst>
                    <a:ext uri="{9D8B030D-6E8A-4147-A177-3AD203B41FA5}">
                      <a16:colId xmlns:a16="http://schemas.microsoft.com/office/drawing/2014/main" val="3162502066"/>
                    </a:ext>
                  </a:extLst>
                </a:gridCol>
                <a:gridCol w="560006">
                  <a:extLst>
                    <a:ext uri="{9D8B030D-6E8A-4147-A177-3AD203B41FA5}">
                      <a16:colId xmlns:a16="http://schemas.microsoft.com/office/drawing/2014/main" val="1722913765"/>
                    </a:ext>
                  </a:extLst>
                </a:gridCol>
                <a:gridCol w="560006">
                  <a:extLst>
                    <a:ext uri="{9D8B030D-6E8A-4147-A177-3AD203B41FA5}">
                      <a16:colId xmlns:a16="http://schemas.microsoft.com/office/drawing/2014/main" val="1292916674"/>
                    </a:ext>
                  </a:extLst>
                </a:gridCol>
                <a:gridCol w="560006">
                  <a:extLst>
                    <a:ext uri="{9D8B030D-6E8A-4147-A177-3AD203B41FA5}">
                      <a16:colId xmlns:a16="http://schemas.microsoft.com/office/drawing/2014/main" val="935345469"/>
                    </a:ext>
                  </a:extLst>
                </a:gridCol>
              </a:tblGrid>
              <a:tr h="461061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121048"/>
                  </a:ext>
                </a:extLst>
              </a:tr>
              <a:tr h="461061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42358"/>
                  </a:ext>
                </a:extLst>
              </a:tr>
              <a:tr h="46106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711910"/>
                  </a:ext>
                </a:extLst>
              </a:tr>
              <a:tr h="46106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204348"/>
                  </a:ext>
                </a:extLst>
              </a:tr>
              <a:tr h="46106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5264407"/>
                  </a:ext>
                </a:extLst>
              </a:tr>
              <a:tr h="46106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7441641"/>
                  </a:ext>
                </a:extLst>
              </a:tr>
            </a:tbl>
          </a:graphicData>
        </a:graphic>
      </p:graphicFrame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0B08B2D-241B-4056-206F-3B118C230266}"/>
              </a:ext>
            </a:extLst>
          </p:cNvPr>
          <p:cNvCxnSpPr>
            <a:cxnSpLocks/>
          </p:cNvCxnSpPr>
          <p:nvPr/>
        </p:nvCxnSpPr>
        <p:spPr>
          <a:xfrm flipV="1">
            <a:off x="3855976" y="2415149"/>
            <a:ext cx="2851664" cy="2404949"/>
          </a:xfrm>
          <a:prstGeom prst="line">
            <a:avLst/>
          </a:prstGeom>
          <a:ln w="3810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15D17D4D-2ECA-6193-B6DD-0CC993606717}"/>
              </a:ext>
            </a:extLst>
          </p:cNvPr>
          <p:cNvCxnSpPr>
            <a:cxnSpLocks/>
          </p:cNvCxnSpPr>
          <p:nvPr/>
        </p:nvCxnSpPr>
        <p:spPr>
          <a:xfrm flipV="1">
            <a:off x="3855976" y="2107639"/>
            <a:ext cx="0" cy="2730456"/>
          </a:xfrm>
          <a:prstGeom prst="straightConnector1">
            <a:avLst/>
          </a:prstGeom>
          <a:ln w="381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68EBB9CE-3DBE-AD10-A580-BB67E2035ACD}"/>
              </a:ext>
            </a:extLst>
          </p:cNvPr>
          <p:cNvCxnSpPr>
            <a:cxnSpLocks/>
          </p:cNvCxnSpPr>
          <p:nvPr/>
        </p:nvCxnSpPr>
        <p:spPr>
          <a:xfrm>
            <a:off x="3847578" y="4820140"/>
            <a:ext cx="4496844" cy="17955"/>
          </a:xfrm>
          <a:prstGeom prst="straightConnector1">
            <a:avLst/>
          </a:prstGeom>
          <a:ln w="381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B198FD4B-26D3-450F-895B-EE97FEFBDE22}"/>
              </a:ext>
            </a:extLst>
          </p:cNvPr>
          <p:cNvSpPr txBox="1"/>
          <p:nvPr/>
        </p:nvSpPr>
        <p:spPr>
          <a:xfrm>
            <a:off x="3223939" y="1811066"/>
            <a:ext cx="1665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Distance (km  )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D220B77-BEE2-37B6-1D42-C49D20E7FF3C}"/>
              </a:ext>
            </a:extLst>
          </p:cNvPr>
          <p:cNvSpPr txBox="1"/>
          <p:nvPr/>
        </p:nvSpPr>
        <p:spPr>
          <a:xfrm>
            <a:off x="7200214" y="4417833"/>
            <a:ext cx="1665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Temps (h)</a:t>
            </a:r>
          </a:p>
        </p:txBody>
      </p:sp>
      <p:graphicFrame>
        <p:nvGraphicFramePr>
          <p:cNvPr id="26" name="Tableau 25">
            <a:extLst>
              <a:ext uri="{FF2B5EF4-FFF2-40B4-BE49-F238E27FC236}">
                <a16:creationId xmlns:a16="http://schemas.microsoft.com/office/drawing/2014/main" id="{8DC8D37E-313B-E16E-2582-2C5E9470B2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888736"/>
              </p:ext>
            </p:extLst>
          </p:nvPr>
        </p:nvGraphicFramePr>
        <p:xfrm>
          <a:off x="3546624" y="4820098"/>
          <a:ext cx="487240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0476">
                  <a:extLst>
                    <a:ext uri="{9D8B030D-6E8A-4147-A177-3AD203B41FA5}">
                      <a16:colId xmlns:a16="http://schemas.microsoft.com/office/drawing/2014/main" val="1039925207"/>
                    </a:ext>
                  </a:extLst>
                </a:gridCol>
                <a:gridCol w="586612">
                  <a:extLst>
                    <a:ext uri="{9D8B030D-6E8A-4147-A177-3AD203B41FA5}">
                      <a16:colId xmlns:a16="http://schemas.microsoft.com/office/drawing/2014/main" val="2983959639"/>
                    </a:ext>
                  </a:extLst>
                </a:gridCol>
                <a:gridCol w="612907">
                  <a:extLst>
                    <a:ext uri="{9D8B030D-6E8A-4147-A177-3AD203B41FA5}">
                      <a16:colId xmlns:a16="http://schemas.microsoft.com/office/drawing/2014/main" val="612852315"/>
                    </a:ext>
                  </a:extLst>
                </a:gridCol>
                <a:gridCol w="619496">
                  <a:extLst>
                    <a:ext uri="{9D8B030D-6E8A-4147-A177-3AD203B41FA5}">
                      <a16:colId xmlns:a16="http://schemas.microsoft.com/office/drawing/2014/main" val="2374608722"/>
                    </a:ext>
                  </a:extLst>
                </a:gridCol>
                <a:gridCol w="645857">
                  <a:extLst>
                    <a:ext uri="{9D8B030D-6E8A-4147-A177-3AD203B41FA5}">
                      <a16:colId xmlns:a16="http://schemas.microsoft.com/office/drawing/2014/main" val="942528960"/>
                    </a:ext>
                  </a:extLst>
                </a:gridCol>
                <a:gridCol w="632677">
                  <a:extLst>
                    <a:ext uri="{9D8B030D-6E8A-4147-A177-3AD203B41FA5}">
                      <a16:colId xmlns:a16="http://schemas.microsoft.com/office/drawing/2014/main" val="2862976786"/>
                    </a:ext>
                  </a:extLst>
                </a:gridCol>
                <a:gridCol w="593135">
                  <a:extLst>
                    <a:ext uri="{9D8B030D-6E8A-4147-A177-3AD203B41FA5}">
                      <a16:colId xmlns:a16="http://schemas.microsoft.com/office/drawing/2014/main" val="524885613"/>
                    </a:ext>
                  </a:extLst>
                </a:gridCol>
                <a:gridCol w="611248">
                  <a:extLst>
                    <a:ext uri="{9D8B030D-6E8A-4147-A177-3AD203B41FA5}">
                      <a16:colId xmlns:a16="http://schemas.microsoft.com/office/drawing/2014/main" val="37471373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8769402"/>
                  </a:ext>
                </a:extLst>
              </a:tr>
            </a:tbl>
          </a:graphicData>
        </a:graphic>
      </p:graphicFrame>
      <p:graphicFrame>
        <p:nvGraphicFramePr>
          <p:cNvPr id="27" name="Tableau 26">
            <a:extLst>
              <a:ext uri="{FF2B5EF4-FFF2-40B4-BE49-F238E27FC236}">
                <a16:creationId xmlns:a16="http://schemas.microsoft.com/office/drawing/2014/main" id="{3C183E9A-0F55-5E75-C0C3-805122441D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380029"/>
              </p:ext>
            </p:extLst>
          </p:nvPr>
        </p:nvGraphicFramePr>
        <p:xfrm>
          <a:off x="3581216" y="2270417"/>
          <a:ext cx="360329" cy="2766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329">
                  <a:extLst>
                    <a:ext uri="{9D8B030D-6E8A-4147-A177-3AD203B41FA5}">
                      <a16:colId xmlns:a16="http://schemas.microsoft.com/office/drawing/2014/main" val="774277961"/>
                    </a:ext>
                  </a:extLst>
                </a:gridCol>
              </a:tblGrid>
              <a:tr h="461061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510924"/>
                  </a:ext>
                </a:extLst>
              </a:tr>
              <a:tr h="461061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6133151"/>
                  </a:ext>
                </a:extLst>
              </a:tr>
              <a:tr h="461061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7780042"/>
                  </a:ext>
                </a:extLst>
              </a:tr>
              <a:tr h="461061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2858730"/>
                  </a:ext>
                </a:extLst>
              </a:tr>
              <a:tr h="461061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1880795"/>
                  </a:ext>
                </a:extLst>
              </a:tr>
              <a:tr h="461061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5350827"/>
                  </a:ext>
                </a:extLst>
              </a:tr>
            </a:tbl>
          </a:graphicData>
        </a:graphic>
      </p:graphicFrame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806E7856-2C96-24A7-34AB-C27D20F87327}"/>
              </a:ext>
            </a:extLst>
          </p:cNvPr>
          <p:cNvSpPr/>
          <p:nvPr/>
        </p:nvSpPr>
        <p:spPr>
          <a:xfrm>
            <a:off x="2728031" y="5392142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F2355A67-6634-4141-1F22-C18956FAFC3F}"/>
              </a:ext>
            </a:extLst>
          </p:cNvPr>
          <p:cNvSpPr/>
          <p:nvPr/>
        </p:nvSpPr>
        <p:spPr>
          <a:xfrm>
            <a:off x="2432664" y="539214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733205BD-82C8-37E8-D7B9-CEAE0496EEDD}"/>
              </a:ext>
            </a:extLst>
          </p:cNvPr>
          <p:cNvSpPr/>
          <p:nvPr/>
        </p:nvSpPr>
        <p:spPr>
          <a:xfrm>
            <a:off x="7828949" y="5392142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C80E0626-B318-65FD-07EE-BC36B222377B}"/>
              </a:ext>
            </a:extLst>
          </p:cNvPr>
          <p:cNvSpPr/>
          <p:nvPr/>
        </p:nvSpPr>
        <p:spPr>
          <a:xfrm>
            <a:off x="7533582" y="539214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024" name="Graphique 11" descr="Coche avec un remplissage uni">
            <a:extLst>
              <a:ext uri="{FF2B5EF4-FFF2-40B4-BE49-F238E27FC236}">
                <a16:creationId xmlns:a16="http://schemas.microsoft.com/office/drawing/2014/main" id="{AC8F7517-EE5A-F9ED-FE18-002928734D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73941" y="5731502"/>
            <a:ext cx="808205" cy="80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3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C861B-F8D5-D125-78E3-CEE25AAD4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C052D692-0AB4-0C6F-4FDF-4ADCCBD3ED52}"/>
              </a:ext>
            </a:extLst>
          </p:cNvPr>
          <p:cNvGrpSpPr/>
          <p:nvPr/>
        </p:nvGrpSpPr>
        <p:grpSpPr>
          <a:xfrm>
            <a:off x="11489690" y="545373"/>
            <a:ext cx="497596" cy="431295"/>
            <a:chOff x="11489690" y="545373"/>
            <a:chExt cx="497596" cy="431295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21C734B-F479-B81E-BABB-F50BF22B7E48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11489690" y="545373"/>
              <a:ext cx="497596" cy="4312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91D775E-7813-DA83-B31C-A228C73CB329}"/>
                </a:ext>
              </a:extLst>
            </p:cNvPr>
            <p:cNvSpPr/>
            <p:nvPr/>
          </p:nvSpPr>
          <p:spPr>
            <a:xfrm>
              <a:off x="11813953" y="616437"/>
              <a:ext cx="141505" cy="79901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52388242-AE00-13D9-74C5-511981C62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5A0DC5E-3B71-90F4-81E2-5CA40ADAB3C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6469" y="611358"/>
            <a:ext cx="8695532" cy="365310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59FDAE9-C6FB-895A-7C0A-4BDBFFB2DF8C}"/>
              </a:ext>
            </a:extLst>
          </p:cNvPr>
          <p:cNvGraphicFramePr>
            <a:graphicFrameLocks noGrp="1"/>
          </p:cNvGraphicFramePr>
          <p:nvPr/>
        </p:nvGraphicFramePr>
        <p:xfrm>
          <a:off x="3855976" y="2045817"/>
          <a:ext cx="4480048" cy="2766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0006">
                  <a:extLst>
                    <a:ext uri="{9D8B030D-6E8A-4147-A177-3AD203B41FA5}">
                      <a16:colId xmlns:a16="http://schemas.microsoft.com/office/drawing/2014/main" val="1101328026"/>
                    </a:ext>
                  </a:extLst>
                </a:gridCol>
                <a:gridCol w="560006">
                  <a:extLst>
                    <a:ext uri="{9D8B030D-6E8A-4147-A177-3AD203B41FA5}">
                      <a16:colId xmlns:a16="http://schemas.microsoft.com/office/drawing/2014/main" val="778339159"/>
                    </a:ext>
                  </a:extLst>
                </a:gridCol>
                <a:gridCol w="560006">
                  <a:extLst>
                    <a:ext uri="{9D8B030D-6E8A-4147-A177-3AD203B41FA5}">
                      <a16:colId xmlns:a16="http://schemas.microsoft.com/office/drawing/2014/main" val="1492033702"/>
                    </a:ext>
                  </a:extLst>
                </a:gridCol>
                <a:gridCol w="560006">
                  <a:extLst>
                    <a:ext uri="{9D8B030D-6E8A-4147-A177-3AD203B41FA5}">
                      <a16:colId xmlns:a16="http://schemas.microsoft.com/office/drawing/2014/main" val="1991816168"/>
                    </a:ext>
                  </a:extLst>
                </a:gridCol>
                <a:gridCol w="560006">
                  <a:extLst>
                    <a:ext uri="{9D8B030D-6E8A-4147-A177-3AD203B41FA5}">
                      <a16:colId xmlns:a16="http://schemas.microsoft.com/office/drawing/2014/main" val="3162502066"/>
                    </a:ext>
                  </a:extLst>
                </a:gridCol>
                <a:gridCol w="560006">
                  <a:extLst>
                    <a:ext uri="{9D8B030D-6E8A-4147-A177-3AD203B41FA5}">
                      <a16:colId xmlns:a16="http://schemas.microsoft.com/office/drawing/2014/main" val="1722913765"/>
                    </a:ext>
                  </a:extLst>
                </a:gridCol>
                <a:gridCol w="560006">
                  <a:extLst>
                    <a:ext uri="{9D8B030D-6E8A-4147-A177-3AD203B41FA5}">
                      <a16:colId xmlns:a16="http://schemas.microsoft.com/office/drawing/2014/main" val="1292916674"/>
                    </a:ext>
                  </a:extLst>
                </a:gridCol>
                <a:gridCol w="560006">
                  <a:extLst>
                    <a:ext uri="{9D8B030D-6E8A-4147-A177-3AD203B41FA5}">
                      <a16:colId xmlns:a16="http://schemas.microsoft.com/office/drawing/2014/main" val="935345469"/>
                    </a:ext>
                  </a:extLst>
                </a:gridCol>
              </a:tblGrid>
              <a:tr h="461061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121048"/>
                  </a:ext>
                </a:extLst>
              </a:tr>
              <a:tr h="461061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42358"/>
                  </a:ext>
                </a:extLst>
              </a:tr>
              <a:tr h="46106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711910"/>
                  </a:ext>
                </a:extLst>
              </a:tr>
              <a:tr h="46106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204348"/>
                  </a:ext>
                </a:extLst>
              </a:tr>
              <a:tr h="46106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5264407"/>
                  </a:ext>
                </a:extLst>
              </a:tr>
              <a:tr h="46106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7441641"/>
                  </a:ext>
                </a:extLst>
              </a:tr>
            </a:tbl>
          </a:graphicData>
        </a:graphic>
      </p:graphicFrame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BEB0513-D4A1-3FC2-9ACB-4C80697DE2B3}"/>
              </a:ext>
            </a:extLst>
          </p:cNvPr>
          <p:cNvCxnSpPr>
            <a:cxnSpLocks/>
          </p:cNvCxnSpPr>
          <p:nvPr/>
        </p:nvCxnSpPr>
        <p:spPr>
          <a:xfrm>
            <a:off x="3855976" y="2971800"/>
            <a:ext cx="3981371" cy="0"/>
          </a:xfrm>
          <a:prstGeom prst="line">
            <a:avLst/>
          </a:prstGeom>
          <a:ln w="3810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7B1190AD-FE8A-9B2D-7827-39450DB3B3C4}"/>
              </a:ext>
            </a:extLst>
          </p:cNvPr>
          <p:cNvCxnSpPr>
            <a:cxnSpLocks/>
          </p:cNvCxnSpPr>
          <p:nvPr/>
        </p:nvCxnSpPr>
        <p:spPr>
          <a:xfrm flipV="1">
            <a:off x="3855976" y="2107639"/>
            <a:ext cx="0" cy="2730456"/>
          </a:xfrm>
          <a:prstGeom prst="straightConnector1">
            <a:avLst/>
          </a:prstGeom>
          <a:ln w="381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CDF920DC-AC45-1D6B-918A-ED6A3252C5FA}"/>
              </a:ext>
            </a:extLst>
          </p:cNvPr>
          <p:cNvCxnSpPr>
            <a:cxnSpLocks/>
          </p:cNvCxnSpPr>
          <p:nvPr/>
        </p:nvCxnSpPr>
        <p:spPr>
          <a:xfrm>
            <a:off x="3847578" y="4820140"/>
            <a:ext cx="4496844" cy="17955"/>
          </a:xfrm>
          <a:prstGeom prst="straightConnector1">
            <a:avLst/>
          </a:prstGeom>
          <a:ln w="381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7AE90144-0809-2749-90E6-7FB2A1F2CFAF}"/>
              </a:ext>
            </a:extLst>
          </p:cNvPr>
          <p:cNvSpPr txBox="1"/>
          <p:nvPr/>
        </p:nvSpPr>
        <p:spPr>
          <a:xfrm>
            <a:off x="3223939" y="1811066"/>
            <a:ext cx="1665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Distance (km  )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00458F9-6F74-0EB4-0E2E-1A7583F72C75}"/>
              </a:ext>
            </a:extLst>
          </p:cNvPr>
          <p:cNvSpPr txBox="1"/>
          <p:nvPr/>
        </p:nvSpPr>
        <p:spPr>
          <a:xfrm>
            <a:off x="7200214" y="4417833"/>
            <a:ext cx="1665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Temps (h)</a:t>
            </a:r>
          </a:p>
        </p:txBody>
      </p:sp>
      <p:graphicFrame>
        <p:nvGraphicFramePr>
          <p:cNvPr id="26" name="Tableau 25">
            <a:extLst>
              <a:ext uri="{FF2B5EF4-FFF2-40B4-BE49-F238E27FC236}">
                <a16:creationId xmlns:a16="http://schemas.microsoft.com/office/drawing/2014/main" id="{E46B21B1-1B10-EE3A-DA33-758DC060A9B3}"/>
              </a:ext>
            </a:extLst>
          </p:cNvPr>
          <p:cNvGraphicFramePr>
            <a:graphicFrameLocks noGrp="1"/>
          </p:cNvGraphicFramePr>
          <p:nvPr/>
        </p:nvGraphicFramePr>
        <p:xfrm>
          <a:off x="3546624" y="4820098"/>
          <a:ext cx="487240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0476">
                  <a:extLst>
                    <a:ext uri="{9D8B030D-6E8A-4147-A177-3AD203B41FA5}">
                      <a16:colId xmlns:a16="http://schemas.microsoft.com/office/drawing/2014/main" val="1039925207"/>
                    </a:ext>
                  </a:extLst>
                </a:gridCol>
                <a:gridCol w="586612">
                  <a:extLst>
                    <a:ext uri="{9D8B030D-6E8A-4147-A177-3AD203B41FA5}">
                      <a16:colId xmlns:a16="http://schemas.microsoft.com/office/drawing/2014/main" val="2983959639"/>
                    </a:ext>
                  </a:extLst>
                </a:gridCol>
                <a:gridCol w="612907">
                  <a:extLst>
                    <a:ext uri="{9D8B030D-6E8A-4147-A177-3AD203B41FA5}">
                      <a16:colId xmlns:a16="http://schemas.microsoft.com/office/drawing/2014/main" val="612852315"/>
                    </a:ext>
                  </a:extLst>
                </a:gridCol>
                <a:gridCol w="619496">
                  <a:extLst>
                    <a:ext uri="{9D8B030D-6E8A-4147-A177-3AD203B41FA5}">
                      <a16:colId xmlns:a16="http://schemas.microsoft.com/office/drawing/2014/main" val="2374608722"/>
                    </a:ext>
                  </a:extLst>
                </a:gridCol>
                <a:gridCol w="645857">
                  <a:extLst>
                    <a:ext uri="{9D8B030D-6E8A-4147-A177-3AD203B41FA5}">
                      <a16:colId xmlns:a16="http://schemas.microsoft.com/office/drawing/2014/main" val="942528960"/>
                    </a:ext>
                  </a:extLst>
                </a:gridCol>
                <a:gridCol w="632677">
                  <a:extLst>
                    <a:ext uri="{9D8B030D-6E8A-4147-A177-3AD203B41FA5}">
                      <a16:colId xmlns:a16="http://schemas.microsoft.com/office/drawing/2014/main" val="2862976786"/>
                    </a:ext>
                  </a:extLst>
                </a:gridCol>
                <a:gridCol w="593135">
                  <a:extLst>
                    <a:ext uri="{9D8B030D-6E8A-4147-A177-3AD203B41FA5}">
                      <a16:colId xmlns:a16="http://schemas.microsoft.com/office/drawing/2014/main" val="524885613"/>
                    </a:ext>
                  </a:extLst>
                </a:gridCol>
                <a:gridCol w="611248">
                  <a:extLst>
                    <a:ext uri="{9D8B030D-6E8A-4147-A177-3AD203B41FA5}">
                      <a16:colId xmlns:a16="http://schemas.microsoft.com/office/drawing/2014/main" val="37471373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8769402"/>
                  </a:ext>
                </a:extLst>
              </a:tr>
            </a:tbl>
          </a:graphicData>
        </a:graphic>
      </p:graphicFrame>
      <p:graphicFrame>
        <p:nvGraphicFramePr>
          <p:cNvPr id="27" name="Tableau 26">
            <a:extLst>
              <a:ext uri="{FF2B5EF4-FFF2-40B4-BE49-F238E27FC236}">
                <a16:creationId xmlns:a16="http://schemas.microsoft.com/office/drawing/2014/main" id="{9BD09CAE-1E09-3B40-3653-A3063F1E54FE}"/>
              </a:ext>
            </a:extLst>
          </p:cNvPr>
          <p:cNvGraphicFramePr>
            <a:graphicFrameLocks noGrp="1"/>
          </p:cNvGraphicFramePr>
          <p:nvPr/>
        </p:nvGraphicFramePr>
        <p:xfrm>
          <a:off x="3581216" y="2270417"/>
          <a:ext cx="360329" cy="2766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329">
                  <a:extLst>
                    <a:ext uri="{9D8B030D-6E8A-4147-A177-3AD203B41FA5}">
                      <a16:colId xmlns:a16="http://schemas.microsoft.com/office/drawing/2014/main" val="774277961"/>
                    </a:ext>
                  </a:extLst>
                </a:gridCol>
              </a:tblGrid>
              <a:tr h="461061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510924"/>
                  </a:ext>
                </a:extLst>
              </a:tr>
              <a:tr h="461061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6133151"/>
                  </a:ext>
                </a:extLst>
              </a:tr>
              <a:tr h="461061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7780042"/>
                  </a:ext>
                </a:extLst>
              </a:tr>
              <a:tr h="461061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2858730"/>
                  </a:ext>
                </a:extLst>
              </a:tr>
              <a:tr h="461061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1880795"/>
                  </a:ext>
                </a:extLst>
              </a:tr>
              <a:tr h="461061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5350827"/>
                  </a:ext>
                </a:extLst>
              </a:tr>
            </a:tbl>
          </a:graphicData>
        </a:graphic>
      </p:graphicFrame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B4BA5482-D549-4552-8D47-785A112AA11A}"/>
              </a:ext>
            </a:extLst>
          </p:cNvPr>
          <p:cNvSpPr/>
          <p:nvPr/>
        </p:nvSpPr>
        <p:spPr>
          <a:xfrm>
            <a:off x="2728031" y="5392142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827E7780-EEE4-B718-C8C0-8FACB9E466A1}"/>
              </a:ext>
            </a:extLst>
          </p:cNvPr>
          <p:cNvSpPr/>
          <p:nvPr/>
        </p:nvSpPr>
        <p:spPr>
          <a:xfrm>
            <a:off x="2432664" y="539214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498125B6-9942-2CF5-3F56-B42B56EBA065}"/>
              </a:ext>
            </a:extLst>
          </p:cNvPr>
          <p:cNvSpPr/>
          <p:nvPr/>
        </p:nvSpPr>
        <p:spPr>
          <a:xfrm>
            <a:off x="7828949" y="5392142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01C95DAA-000A-5D09-5F0C-ABDEEAAC57DB}"/>
              </a:ext>
            </a:extLst>
          </p:cNvPr>
          <p:cNvSpPr/>
          <p:nvPr/>
        </p:nvSpPr>
        <p:spPr>
          <a:xfrm>
            <a:off x="7533582" y="539214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1024" name="Graphique 11" descr="Coche avec un remplissage uni">
            <a:extLst>
              <a:ext uri="{FF2B5EF4-FFF2-40B4-BE49-F238E27FC236}">
                <a16:creationId xmlns:a16="http://schemas.microsoft.com/office/drawing/2014/main" id="{20DEF489-551A-C289-C68E-0266699C01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33340" y="5823066"/>
            <a:ext cx="808205" cy="80820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0A7A70D-095A-29DE-C8F6-E3FF8C99B3CD}"/>
              </a:ext>
            </a:extLst>
          </p:cNvPr>
          <p:cNvSpPr txBox="1"/>
          <p:nvPr/>
        </p:nvSpPr>
        <p:spPr>
          <a:xfrm>
            <a:off x="413652" y="1183640"/>
            <a:ext cx="11471053" cy="461665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Le graphique distance – temps suivant , correspond à un corps au repos: </a:t>
            </a:r>
            <a:endParaRPr lang="fr-MA" sz="3600" b="1" dirty="0"/>
          </a:p>
        </p:txBody>
      </p:sp>
    </p:spTree>
    <p:extLst>
      <p:ext uri="{BB962C8B-B14F-4D97-AF65-F5344CB8AC3E}">
        <p14:creationId xmlns:p14="http://schemas.microsoft.com/office/powerpoint/2010/main" val="1168396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47E49A7-3CC5-13DD-0232-D1315034AC65}"/>
              </a:ext>
            </a:extLst>
          </p:cNvPr>
          <p:cNvSpPr txBox="1"/>
          <p:nvPr/>
        </p:nvSpPr>
        <p:spPr>
          <a:xfrm>
            <a:off x="8891080" y="5184843"/>
            <a:ext cx="1838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10 min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24FC6E-67D0-588D-05CB-1544E44BD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125260"/>
            <a:ext cx="10372033" cy="601709"/>
          </a:xfrm>
        </p:spPr>
        <p:txBody>
          <a:bodyPr/>
          <a:lstStyle/>
          <a:p>
            <a:r>
              <a:rPr lang="fr-FR" dirty="0"/>
              <a:t>On passe maintenant aux activités du livret. Ouvrez la page 43 : </a:t>
            </a:r>
            <a:r>
              <a:rPr lang="fr-FR" i="1" dirty="0"/>
              <a:t>Je m’entraîne en binôme</a:t>
            </a:r>
            <a:r>
              <a:rPr lang="fr-FR" dirty="0"/>
              <a:t>. Vous commencez seul, puis vous échangez et comparez vos réponses avec votre camarade.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C48F4E-4775-5A9B-D294-E255B5A64E4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7741" y="726970"/>
            <a:ext cx="10372459" cy="299327"/>
          </a:xfrm>
        </p:spPr>
        <p:txBody>
          <a:bodyPr/>
          <a:lstStyle/>
          <a:p>
            <a:r>
              <a:rPr lang="fr-FR" dirty="0"/>
              <a:t>L’enseignant·e accorde suffisamment de temps au travail individuel avant la discussion en binôme. Il circule pour contrôler et donner des indications en cas de blocage.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8E86B2-7451-727B-7AAD-4FDA4BBF531E}"/>
              </a:ext>
            </a:extLst>
          </p:cNvPr>
          <p:cNvSpPr/>
          <p:nvPr/>
        </p:nvSpPr>
        <p:spPr>
          <a:xfrm>
            <a:off x="478971" y="1051309"/>
            <a:ext cx="11430000" cy="5387838"/>
          </a:xfrm>
          <a:prstGeom prst="roundRect">
            <a:avLst>
              <a:gd name="adj" fmla="val 3367"/>
            </a:avLst>
          </a:prstGeom>
          <a:solidFill>
            <a:srgbClr val="00A9B9">
              <a:alpha val="30980"/>
            </a:srgbClr>
          </a:solidFill>
          <a:ln w="28575">
            <a:solidFill>
              <a:srgbClr val="00A9B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76BC748-E547-38C3-8629-AD891647ADDD}"/>
              </a:ext>
            </a:extLst>
          </p:cNvPr>
          <p:cNvSpPr/>
          <p:nvPr/>
        </p:nvSpPr>
        <p:spPr>
          <a:xfrm>
            <a:off x="2634344" y="2014267"/>
            <a:ext cx="6990919" cy="3591876"/>
          </a:xfrm>
          <a:prstGeom prst="roundRect">
            <a:avLst>
              <a:gd name="adj" fmla="val 4808"/>
            </a:avLst>
          </a:prstGeom>
          <a:solidFill>
            <a:schemeClr val="bg1"/>
          </a:solidFill>
          <a:ln w="28575">
            <a:solidFill>
              <a:srgbClr val="00A9B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C84D32-7305-1A53-3313-2768ED3EC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54085" y="2102768"/>
            <a:ext cx="6803571" cy="341487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F28CF71-61F6-8C63-5128-0D59FF0C3533}"/>
              </a:ext>
            </a:extLst>
          </p:cNvPr>
          <p:cNvSpPr txBox="1"/>
          <p:nvPr/>
        </p:nvSpPr>
        <p:spPr>
          <a:xfrm>
            <a:off x="935304" y="1073023"/>
            <a:ext cx="105491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solidFill>
                  <a:srgbClr val="221E1F"/>
                </a:solidFill>
                <a:latin typeface="Calibri" panose="020F0502020204030204" pitchFamily="34" charset="0"/>
              </a:rPr>
              <a:t>Le graphique distance-temps représente l’évolution de la distance parcourue par une moto au cours d’une balade avant son retour à la maison</a:t>
            </a:r>
            <a:r>
              <a:rPr lang="fr-FR" sz="2400" b="0" i="0" u="none" strike="noStrike" baseline="0" dirty="0">
                <a:solidFill>
                  <a:srgbClr val="221E1F"/>
                </a:solidFill>
                <a:latin typeface="Calibri" panose="020F0502020204030204" pitchFamily="34" charset="0"/>
              </a:rPr>
              <a:t>. </a:t>
            </a:r>
            <a:endParaRPr lang="fr-FR" sz="24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8E91F0D-954C-9496-425B-35BE24A70FCE}"/>
              </a:ext>
            </a:extLst>
          </p:cNvPr>
          <p:cNvSpPr txBox="1"/>
          <p:nvPr/>
        </p:nvSpPr>
        <p:spPr>
          <a:xfrm>
            <a:off x="1363635" y="5795031"/>
            <a:ext cx="105453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i="0" u="none" strike="noStrike" baseline="0" dirty="0">
                <a:solidFill>
                  <a:srgbClr val="221E1F"/>
                </a:solidFill>
                <a:latin typeface="Calibri" panose="020F0502020204030204" pitchFamily="34" charset="0"/>
              </a:rPr>
              <a:t>Identifier l’état de repos et de mouvement de cette moto à partir du graphique. </a:t>
            </a:r>
            <a:endParaRPr lang="fr-FR" sz="24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222DE1-6582-6BA4-77C4-E09CF6A6DF49}"/>
              </a:ext>
            </a:extLst>
          </p:cNvPr>
          <p:cNvGrpSpPr/>
          <p:nvPr/>
        </p:nvGrpSpPr>
        <p:grpSpPr>
          <a:xfrm>
            <a:off x="236593" y="975145"/>
            <a:ext cx="362848" cy="467510"/>
            <a:chOff x="236593" y="975145"/>
            <a:chExt cx="362848" cy="467510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4C1F8D2A-28FF-A12E-863F-61A38CEFAE7A}"/>
                </a:ext>
              </a:extLst>
            </p:cNvPr>
            <p:cNvSpPr/>
            <p:nvPr/>
          </p:nvSpPr>
          <p:spPr>
            <a:xfrm>
              <a:off x="319113" y="1199881"/>
              <a:ext cx="163445" cy="242774"/>
            </a:xfrm>
            <a:custGeom>
              <a:avLst/>
              <a:gdLst>
                <a:gd name="csX0" fmla="*/ 215201 w 397399"/>
                <a:gd name="csY0" fmla="*/ 0 h 430402"/>
                <a:gd name="csX1" fmla="*/ 397399 w 397399"/>
                <a:gd name="csY1" fmla="*/ 0 h 430402"/>
                <a:gd name="csX2" fmla="*/ 397399 w 397399"/>
                <a:gd name="csY2" fmla="*/ 430402 h 430402"/>
                <a:gd name="csX3" fmla="*/ 215201 w 397399"/>
                <a:gd name="csY3" fmla="*/ 430401 h 430402"/>
                <a:gd name="csX4" fmla="*/ 4372 w 397399"/>
                <a:gd name="csY4" fmla="*/ 258570 h 430402"/>
                <a:gd name="csX5" fmla="*/ 0 w 397399"/>
                <a:gd name="csY5" fmla="*/ 215201 h 430402"/>
                <a:gd name="csX6" fmla="*/ 4372 w 397399"/>
                <a:gd name="csY6" fmla="*/ 171831 h 430402"/>
                <a:gd name="csX7" fmla="*/ 215201 w 397399"/>
                <a:gd name="csY7" fmla="*/ 0 h 43040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397399" h="430402">
                  <a:moveTo>
                    <a:pt x="215201" y="0"/>
                  </a:moveTo>
                  <a:lnTo>
                    <a:pt x="397399" y="0"/>
                  </a:lnTo>
                  <a:lnTo>
                    <a:pt x="397399" y="430402"/>
                  </a:lnTo>
                  <a:lnTo>
                    <a:pt x="215201" y="430401"/>
                  </a:lnTo>
                  <a:cubicBezTo>
                    <a:pt x="111205" y="430401"/>
                    <a:pt x="24439" y="356634"/>
                    <a:pt x="4372" y="258570"/>
                  </a:cubicBezTo>
                  <a:lnTo>
                    <a:pt x="0" y="215201"/>
                  </a:lnTo>
                  <a:lnTo>
                    <a:pt x="4372" y="171831"/>
                  </a:lnTo>
                  <a:cubicBezTo>
                    <a:pt x="24439" y="73767"/>
                    <a:pt x="111205" y="0"/>
                    <a:pt x="215201" y="0"/>
                  </a:cubicBezTo>
                  <a:close/>
                </a:path>
              </a:pathLst>
            </a:custGeom>
            <a:solidFill>
              <a:srgbClr val="00A9B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54257417-677F-89A6-5252-9FE7DA35E567}"/>
                </a:ext>
              </a:extLst>
            </p:cNvPr>
            <p:cNvSpPr/>
            <p:nvPr/>
          </p:nvSpPr>
          <p:spPr>
            <a:xfrm>
              <a:off x="236593" y="975145"/>
              <a:ext cx="362848" cy="415498"/>
            </a:xfrm>
            <a:custGeom>
              <a:avLst/>
              <a:gdLst>
                <a:gd name="csX0" fmla="*/ 215201 w 397399"/>
                <a:gd name="csY0" fmla="*/ 0 h 430402"/>
                <a:gd name="csX1" fmla="*/ 397399 w 397399"/>
                <a:gd name="csY1" fmla="*/ 0 h 430402"/>
                <a:gd name="csX2" fmla="*/ 397399 w 397399"/>
                <a:gd name="csY2" fmla="*/ 430402 h 430402"/>
                <a:gd name="csX3" fmla="*/ 215201 w 397399"/>
                <a:gd name="csY3" fmla="*/ 430401 h 430402"/>
                <a:gd name="csX4" fmla="*/ 4372 w 397399"/>
                <a:gd name="csY4" fmla="*/ 258570 h 430402"/>
                <a:gd name="csX5" fmla="*/ 0 w 397399"/>
                <a:gd name="csY5" fmla="*/ 215201 h 430402"/>
                <a:gd name="csX6" fmla="*/ 4372 w 397399"/>
                <a:gd name="csY6" fmla="*/ 171831 h 430402"/>
                <a:gd name="csX7" fmla="*/ 215201 w 397399"/>
                <a:gd name="csY7" fmla="*/ 0 h 43040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397399" h="430402">
                  <a:moveTo>
                    <a:pt x="215201" y="0"/>
                  </a:moveTo>
                  <a:lnTo>
                    <a:pt x="397399" y="0"/>
                  </a:lnTo>
                  <a:lnTo>
                    <a:pt x="397399" y="430402"/>
                  </a:lnTo>
                  <a:lnTo>
                    <a:pt x="215201" y="430401"/>
                  </a:lnTo>
                  <a:cubicBezTo>
                    <a:pt x="111205" y="430401"/>
                    <a:pt x="24439" y="356634"/>
                    <a:pt x="4372" y="258570"/>
                  </a:cubicBezTo>
                  <a:lnTo>
                    <a:pt x="0" y="215201"/>
                  </a:lnTo>
                  <a:lnTo>
                    <a:pt x="4372" y="171831"/>
                  </a:lnTo>
                  <a:cubicBezTo>
                    <a:pt x="24439" y="73767"/>
                    <a:pt x="111205" y="0"/>
                    <a:pt x="215201" y="0"/>
                  </a:cubicBezTo>
                  <a:close/>
                </a:path>
              </a:pathLst>
            </a:custGeom>
            <a:solidFill>
              <a:srgbClr val="00A9B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86170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EFC9-78BE-5218-17A9-085AA0B7B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9EE892-F5FA-2AB7-F7DA-4CCE17619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70E8C7-A4D4-E46A-1490-7BB14A7DCC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4237" y="674742"/>
            <a:ext cx="10372459" cy="299327"/>
          </a:xfrm>
        </p:spPr>
        <p:txBody>
          <a:bodyPr/>
          <a:lstStyle/>
          <a:p>
            <a:r>
              <a:rPr lang="fr-FR" dirty="0"/>
              <a:t>L’enseignant·e réalise des démonstrations lorsque cela est nécessaire et invite les élèves à verbaliser et à justifier leurs réponses.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8BCF9A2-4CB7-B5BF-B742-B7FE34F84F7E}"/>
              </a:ext>
            </a:extLst>
          </p:cNvPr>
          <p:cNvSpPr/>
          <p:nvPr/>
        </p:nvSpPr>
        <p:spPr>
          <a:xfrm>
            <a:off x="375385" y="1114328"/>
            <a:ext cx="7716429" cy="426662"/>
          </a:xfrm>
          <a:prstGeom prst="rect">
            <a:avLst/>
          </a:prstGeom>
          <a:solidFill>
            <a:srgbClr val="C1E6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5781279-FF71-59AB-94F2-D436FA8F40A8}"/>
              </a:ext>
            </a:extLst>
          </p:cNvPr>
          <p:cNvSpPr txBox="1"/>
          <p:nvPr/>
        </p:nvSpPr>
        <p:spPr>
          <a:xfrm>
            <a:off x="375385" y="107932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1</a:t>
            </a:r>
            <a:r>
              <a:rPr lang="fr-FR" sz="2400" b="0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. </a:t>
            </a:r>
            <a:r>
              <a:rPr lang="fr-FR" sz="24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Préciser</a:t>
            </a:r>
            <a:r>
              <a:rPr lang="fr-FR" sz="2400" b="0" i="0" u="none" strike="noStrike" baseline="0" dirty="0">
                <a:solidFill>
                  <a:srgbClr val="221E1F"/>
                </a:solidFill>
                <a:latin typeface="Calibri" panose="020F0502020204030204" pitchFamily="34" charset="0"/>
              </a:rPr>
              <a:t> les grandeurs sur le graphique. </a:t>
            </a:r>
            <a:endParaRPr lang="fr-FR" sz="2400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8E4ED4D-18A0-45AE-252A-F50A3E5E911A}"/>
              </a:ext>
            </a:extLst>
          </p:cNvPr>
          <p:cNvSpPr txBox="1"/>
          <p:nvPr/>
        </p:nvSpPr>
        <p:spPr>
          <a:xfrm>
            <a:off x="342108" y="2034730"/>
            <a:ext cx="4346603" cy="1466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• </a:t>
            </a:r>
            <a:r>
              <a:rPr lang="fr-FR" sz="2400" b="1" i="0" u="none" strike="noStrike" baseline="0" dirty="0">
                <a:solidFill>
                  <a:srgbClr val="221E1F"/>
                </a:solidFill>
                <a:latin typeface="Calibri" panose="020F0502020204030204" pitchFamily="34" charset="0"/>
              </a:rPr>
              <a:t>Axe horizontal : </a:t>
            </a:r>
            <a:r>
              <a:rPr lang="fr-FR" sz="900" b="1" i="0" u="none" strike="noStrike" baseline="0" dirty="0">
                <a:solidFill>
                  <a:srgbClr val="221E1F"/>
                </a:solidFill>
                <a:latin typeface="Arial MT Light"/>
              </a:rPr>
              <a:t>. . . . . . . . . . . . . . . . . . . . . . . . </a:t>
            </a:r>
          </a:p>
          <a:p>
            <a:pPr>
              <a:lnSpc>
                <a:spcPct val="200000"/>
              </a:lnSpc>
            </a:pPr>
            <a:r>
              <a:rPr lang="fr-FR" sz="900" b="1" dirty="0">
                <a:solidFill>
                  <a:srgbClr val="221E1F"/>
                </a:solidFill>
                <a:latin typeface="Arial MT Light"/>
              </a:rPr>
              <a:t>       </a:t>
            </a:r>
            <a:r>
              <a:rPr lang="fr-FR" sz="2400" b="1" i="0" u="none" strike="noStrike" baseline="0" dirty="0">
                <a:solidFill>
                  <a:srgbClr val="221E1F"/>
                </a:solidFill>
                <a:latin typeface="Calibri" panose="020F0502020204030204" pitchFamily="34" charset="0"/>
              </a:rPr>
              <a:t>en </a:t>
            </a:r>
            <a:r>
              <a:rPr lang="fr-FR" sz="1000" b="1" dirty="0">
                <a:solidFill>
                  <a:srgbClr val="221E1F"/>
                </a:solidFill>
                <a:latin typeface="Arial MT Light"/>
              </a:rPr>
              <a:t>. . . . . . . . . . . . . . . . . . . . . . . . . . . . . . . . . . . . . . . . . .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4569652-4253-F55F-504F-AB7CA4C16DAF}"/>
              </a:ext>
            </a:extLst>
          </p:cNvPr>
          <p:cNvSpPr txBox="1"/>
          <p:nvPr/>
        </p:nvSpPr>
        <p:spPr>
          <a:xfrm>
            <a:off x="359577" y="4380052"/>
            <a:ext cx="4346604" cy="1463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• </a:t>
            </a:r>
            <a:r>
              <a:rPr lang="fr-FR" sz="2400" b="1" i="0" u="none" strike="noStrike" baseline="0" dirty="0">
                <a:solidFill>
                  <a:srgbClr val="221E1F"/>
                </a:solidFill>
                <a:latin typeface="Calibri" panose="020F0502020204030204" pitchFamily="34" charset="0"/>
              </a:rPr>
              <a:t>Axe vertical : </a:t>
            </a:r>
            <a:r>
              <a:rPr lang="fr-FR" sz="1000" b="1" dirty="0">
                <a:solidFill>
                  <a:srgbClr val="221E1F"/>
                </a:solidFill>
                <a:latin typeface="Arial MT Light"/>
              </a:rPr>
              <a:t>. . . . . . . . . . . . . . . . . . . . . . . . . . . . . . .</a:t>
            </a:r>
            <a:endParaRPr lang="fr-FR" sz="2400" b="1" i="0" u="none" strike="noStrike" baseline="0" dirty="0">
              <a:solidFill>
                <a:srgbClr val="221E1F"/>
              </a:solidFill>
              <a:latin typeface="Arial MT Light"/>
            </a:endParaRPr>
          </a:p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221E1F"/>
                </a:solidFill>
                <a:latin typeface="Arial MT Light"/>
              </a:rPr>
              <a:t>  </a:t>
            </a:r>
            <a:r>
              <a:rPr lang="fr-FR" sz="2400" b="1" i="0" u="none" strike="noStrike" baseline="0" dirty="0">
                <a:solidFill>
                  <a:srgbClr val="221E1F"/>
                </a:solidFill>
                <a:latin typeface="Calibri" panose="020F0502020204030204" pitchFamily="34" charset="0"/>
              </a:rPr>
              <a:t>en </a:t>
            </a:r>
            <a:r>
              <a:rPr lang="fr-FR" sz="1000" b="1" i="0" u="none" strike="noStrike" baseline="0" dirty="0">
                <a:solidFill>
                  <a:srgbClr val="221E1F"/>
                </a:solidFill>
                <a:latin typeface="Arial MT Light"/>
              </a:rPr>
              <a:t>. . . . . . . . . . . . . . . . . . . . . . . . . . . . . . . . . . . . . . . . . . </a:t>
            </a:r>
            <a:endParaRPr lang="fr-FR" sz="2400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B753258-F038-7FAC-A53C-2271856B75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8063" y="2216863"/>
            <a:ext cx="6071829" cy="3827467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1B10B9A7-6E38-529E-D5DC-969134CCBAAF}"/>
              </a:ext>
            </a:extLst>
          </p:cNvPr>
          <p:cNvSpPr txBox="1">
            <a:spLocks/>
          </p:cNvSpPr>
          <p:nvPr/>
        </p:nvSpPr>
        <p:spPr>
          <a:xfrm>
            <a:off x="884237" y="370921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Étape 1 : on précise les grandeurs (distance et temps) sur le graphique </a:t>
            </a:r>
            <a:r>
              <a:rPr lang="fr-FR" dirty="0" err="1"/>
              <a:t>c.a.d</a:t>
            </a:r>
            <a:r>
              <a:rPr lang="fr-FR" dirty="0"/>
              <a:t> on se demande que représente chaque axe.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F6B1441-157C-B705-2CE0-1AFC4535E2E0}"/>
              </a:ext>
            </a:extLst>
          </p:cNvPr>
          <p:cNvSpPr txBox="1"/>
          <p:nvPr/>
        </p:nvSpPr>
        <p:spPr>
          <a:xfrm>
            <a:off x="1038456" y="2916190"/>
            <a:ext cx="279662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00B0F0"/>
                </a:solidFill>
                <a:latin typeface="+mj-lt"/>
              </a:rPr>
              <a:t>minute (min)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6165EEC-A35E-C6FA-F8CD-22D5C9B835BE}"/>
              </a:ext>
            </a:extLst>
          </p:cNvPr>
          <p:cNvSpPr txBox="1"/>
          <p:nvPr/>
        </p:nvSpPr>
        <p:spPr>
          <a:xfrm>
            <a:off x="2633160" y="2168254"/>
            <a:ext cx="125393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00B0F0"/>
                </a:solidFill>
                <a:latin typeface="+mj-lt"/>
              </a:rPr>
              <a:t>temps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DE10150-0731-8C87-CE78-CE9DD33DFA74}"/>
              </a:ext>
            </a:extLst>
          </p:cNvPr>
          <p:cNvSpPr txBox="1"/>
          <p:nvPr/>
        </p:nvSpPr>
        <p:spPr>
          <a:xfrm>
            <a:off x="1090470" y="5299703"/>
            <a:ext cx="305564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00B0F0"/>
                </a:solidFill>
                <a:latin typeface="+mj-lt"/>
              </a:rPr>
              <a:t>kilomètre (km)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19027B5-3D2C-8061-2474-08FCEF97CB82}"/>
              </a:ext>
            </a:extLst>
          </p:cNvPr>
          <p:cNvSpPr txBox="1"/>
          <p:nvPr/>
        </p:nvSpPr>
        <p:spPr>
          <a:xfrm>
            <a:off x="2336249" y="4514298"/>
            <a:ext cx="175056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00B0F0"/>
                </a:solidFill>
                <a:latin typeface="+mj-lt"/>
              </a:rPr>
              <a:t>distance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B83D5FDE-69D9-6455-C928-3DDFB96394B5}"/>
              </a:ext>
            </a:extLst>
          </p:cNvPr>
          <p:cNvCxnSpPr/>
          <p:nvPr/>
        </p:nvCxnSpPr>
        <p:spPr>
          <a:xfrm>
            <a:off x="6337300" y="5295900"/>
            <a:ext cx="4826000" cy="0"/>
          </a:xfrm>
          <a:prstGeom prst="straightConnector1">
            <a:avLst/>
          </a:prstGeom>
          <a:ln w="3810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38D925C3-B897-073C-0B48-DD4A242AD0CF}"/>
              </a:ext>
            </a:extLst>
          </p:cNvPr>
          <p:cNvSpPr/>
          <p:nvPr/>
        </p:nvSpPr>
        <p:spPr>
          <a:xfrm>
            <a:off x="10033000" y="5375472"/>
            <a:ext cx="1511300" cy="468442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31FCB388-CCB5-8198-C1C6-F11D41D27D5E}"/>
              </a:ext>
            </a:extLst>
          </p:cNvPr>
          <p:cNvCxnSpPr>
            <a:cxnSpLocks/>
          </p:cNvCxnSpPr>
          <p:nvPr/>
        </p:nvCxnSpPr>
        <p:spPr>
          <a:xfrm flipH="1" flipV="1">
            <a:off x="6375400" y="3073400"/>
            <a:ext cx="0" cy="2235200"/>
          </a:xfrm>
          <a:prstGeom prst="straightConnector1">
            <a:avLst/>
          </a:prstGeom>
          <a:ln w="3810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14AA05E-DB02-9906-02EA-6586D9BD3C8A}"/>
              </a:ext>
            </a:extLst>
          </p:cNvPr>
          <p:cNvSpPr/>
          <p:nvPr/>
        </p:nvSpPr>
        <p:spPr>
          <a:xfrm>
            <a:off x="5911704" y="2276084"/>
            <a:ext cx="1860696" cy="654921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762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3" grpId="0" animBg="1"/>
      <p:bldP spid="2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798F2-FE78-921C-9C4D-1F7A7EE9A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35AAEEF2-1327-0A5E-BA3E-24AA63DB37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8063" y="2216863"/>
            <a:ext cx="6071829" cy="382746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605374B-D458-6371-F8C2-F97E8398C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6BA187-13DE-863C-3702-208E2A77628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4237" y="674742"/>
            <a:ext cx="10372459" cy="299327"/>
          </a:xfrm>
        </p:spPr>
        <p:txBody>
          <a:bodyPr/>
          <a:lstStyle/>
          <a:p>
            <a:r>
              <a:rPr lang="fr-FR" dirty="0"/>
              <a:t>L’enseignant·e réalise des démonstrations lorsque cela est nécessaire et invite les élèves à verbaliser et à justifier leurs réponses.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04578F-82BB-2BBF-4AF7-4566FBC4D93D}"/>
              </a:ext>
            </a:extLst>
          </p:cNvPr>
          <p:cNvSpPr/>
          <p:nvPr/>
        </p:nvSpPr>
        <p:spPr>
          <a:xfrm>
            <a:off x="375385" y="1114328"/>
            <a:ext cx="10372459" cy="425102"/>
          </a:xfrm>
          <a:prstGeom prst="rect">
            <a:avLst/>
          </a:prstGeom>
          <a:solidFill>
            <a:srgbClr val="C1E6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BA17EE0-D810-2339-3D65-3823CB63511D}"/>
              </a:ext>
            </a:extLst>
          </p:cNvPr>
          <p:cNvSpPr txBox="1"/>
          <p:nvPr/>
        </p:nvSpPr>
        <p:spPr>
          <a:xfrm>
            <a:off x="375385" y="1079325"/>
            <a:ext cx="78440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2. </a:t>
            </a:r>
            <a:r>
              <a:rPr lang="fr-FR" sz="2400" b="1" dirty="0"/>
              <a:t>Identifier les périodes de variations de la distance. 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289492C2-5C59-B797-328C-DD38199DCF99}"/>
              </a:ext>
            </a:extLst>
          </p:cNvPr>
          <p:cNvSpPr txBox="1">
            <a:spLocks/>
          </p:cNvSpPr>
          <p:nvPr/>
        </p:nvSpPr>
        <p:spPr>
          <a:xfrm>
            <a:off x="875432" y="346207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Sur le graphique , il y a deux périodes : 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74CC5CF-8B4A-658B-56C9-DCB30768CF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095523"/>
              </p:ext>
            </p:extLst>
          </p:nvPr>
        </p:nvGraphicFramePr>
        <p:xfrm>
          <a:off x="342108" y="2788091"/>
          <a:ext cx="3198454" cy="2397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2950">
                  <a:extLst>
                    <a:ext uri="{9D8B030D-6E8A-4147-A177-3AD203B41FA5}">
                      <a16:colId xmlns:a16="http://schemas.microsoft.com/office/drawing/2014/main" val="3130267394"/>
                    </a:ext>
                  </a:extLst>
                </a:gridCol>
                <a:gridCol w="2165504">
                  <a:extLst>
                    <a:ext uri="{9D8B030D-6E8A-4147-A177-3AD203B41FA5}">
                      <a16:colId xmlns:a16="http://schemas.microsoft.com/office/drawing/2014/main" val="807127523"/>
                    </a:ext>
                  </a:extLst>
                </a:gridCol>
              </a:tblGrid>
              <a:tr h="799228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00B0F0"/>
                          </a:solidFill>
                        </a:rPr>
                        <a:t>Période 1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155373"/>
                  </a:ext>
                </a:extLst>
              </a:tr>
              <a:tr h="799228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Temps</a:t>
                      </a:r>
                      <a:r>
                        <a:rPr lang="fr-FR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01055"/>
                  </a:ext>
                </a:extLst>
              </a:tr>
              <a:tr h="799228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Distance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901125"/>
                  </a:ext>
                </a:extLst>
              </a:tr>
            </a:tbl>
          </a:graphicData>
        </a:graphic>
      </p:graphicFrame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1326317C-4D82-8AB8-6CA9-7ECD5BE65A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662045"/>
              </p:ext>
            </p:extLst>
          </p:nvPr>
        </p:nvGraphicFramePr>
        <p:xfrm>
          <a:off x="3540561" y="2788091"/>
          <a:ext cx="2202873" cy="2397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2873">
                  <a:extLst>
                    <a:ext uri="{9D8B030D-6E8A-4147-A177-3AD203B41FA5}">
                      <a16:colId xmlns:a16="http://schemas.microsoft.com/office/drawing/2014/main" val="689950404"/>
                    </a:ext>
                  </a:extLst>
                </a:gridCol>
              </a:tblGrid>
              <a:tr h="799228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Période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447454"/>
                  </a:ext>
                </a:extLst>
              </a:tr>
              <a:tr h="799228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394567"/>
                  </a:ext>
                </a:extLst>
              </a:tr>
              <a:tr h="799228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8141132"/>
                  </a:ext>
                </a:extLst>
              </a:tr>
            </a:tbl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78D5B81-C1AA-F358-8B02-FAF9A2AB4E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656312"/>
              </p:ext>
            </p:extLst>
          </p:nvPr>
        </p:nvGraphicFramePr>
        <p:xfrm>
          <a:off x="1410434" y="3575454"/>
          <a:ext cx="2078182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8182">
                  <a:extLst>
                    <a:ext uri="{9D8B030D-6E8A-4147-A177-3AD203B41FA5}">
                      <a16:colId xmlns:a16="http://schemas.microsoft.com/office/drawing/2014/main" val="1464838544"/>
                    </a:ext>
                  </a:extLst>
                </a:gridCol>
              </a:tblGrid>
              <a:tr h="732322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33CCFF"/>
                          </a:solidFill>
                          <a:latin typeface="+mj-lt"/>
                        </a:rPr>
                        <a:t>Entre 0 et </a:t>
                      </a:r>
                    </a:p>
                    <a:p>
                      <a:pPr algn="ctr"/>
                      <a:r>
                        <a:rPr lang="fr-FR" sz="2400" dirty="0">
                          <a:solidFill>
                            <a:srgbClr val="33CCFF"/>
                          </a:solidFill>
                          <a:latin typeface="+mj-lt"/>
                        </a:rPr>
                        <a:t>15 min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6649351"/>
                  </a:ext>
                </a:extLst>
              </a:tr>
            </a:tbl>
          </a:graphicData>
        </a:graphic>
      </p:graphicFrame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2305B815-7524-813D-BF35-89E69221BB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704560"/>
              </p:ext>
            </p:extLst>
          </p:nvPr>
        </p:nvGraphicFramePr>
        <p:xfrm>
          <a:off x="1320373" y="4362815"/>
          <a:ext cx="2202873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2873">
                  <a:extLst>
                    <a:ext uri="{9D8B030D-6E8A-4147-A177-3AD203B41FA5}">
                      <a16:colId xmlns:a16="http://schemas.microsoft.com/office/drawing/2014/main" val="1464838544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33CCFF"/>
                          </a:solidFill>
                          <a:latin typeface="+mj-lt"/>
                        </a:rPr>
                        <a:t>Reste constante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1221135"/>
                  </a:ext>
                </a:extLst>
              </a:tr>
            </a:tbl>
          </a:graphicData>
        </a:graphic>
      </p:graphicFrame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0443ECE7-D36E-EEE8-DE27-1A61BBE90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714999"/>
              </p:ext>
            </p:extLst>
          </p:nvPr>
        </p:nvGraphicFramePr>
        <p:xfrm>
          <a:off x="3523245" y="3620772"/>
          <a:ext cx="2202873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2873">
                  <a:extLst>
                    <a:ext uri="{9D8B030D-6E8A-4147-A177-3AD203B41FA5}">
                      <a16:colId xmlns:a16="http://schemas.microsoft.com/office/drawing/2014/main" val="1464838544"/>
                    </a:ext>
                  </a:extLst>
                </a:gridCol>
              </a:tblGrid>
              <a:tr h="732322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33CCFF"/>
                          </a:solidFill>
                          <a:latin typeface="+mj-lt"/>
                        </a:rPr>
                        <a:t>Entre 15 et </a:t>
                      </a:r>
                    </a:p>
                    <a:p>
                      <a:pPr algn="ctr"/>
                      <a:r>
                        <a:rPr lang="fr-FR" sz="2400" dirty="0">
                          <a:solidFill>
                            <a:srgbClr val="33CCFF"/>
                          </a:solidFill>
                          <a:latin typeface="+mj-lt"/>
                        </a:rPr>
                        <a:t>35 min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6649351"/>
                  </a:ext>
                </a:extLst>
              </a:tr>
            </a:tbl>
          </a:graphicData>
        </a:graphic>
      </p:graphicFrame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6DF4C162-5765-2B19-96DE-4E6DF01AA1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01036"/>
              </p:ext>
            </p:extLst>
          </p:nvPr>
        </p:nvGraphicFramePr>
        <p:xfrm>
          <a:off x="3575191" y="4403273"/>
          <a:ext cx="2078182" cy="732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8182">
                  <a:extLst>
                    <a:ext uri="{9D8B030D-6E8A-4147-A177-3AD203B41FA5}">
                      <a16:colId xmlns:a16="http://schemas.microsoft.com/office/drawing/2014/main" val="1464838544"/>
                    </a:ext>
                  </a:extLst>
                </a:gridCol>
              </a:tblGrid>
              <a:tr h="732322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rgbClr val="33CCFF"/>
                          </a:solidFill>
                          <a:latin typeface="+mj-lt"/>
                        </a:rPr>
                        <a:t>diminue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1221135"/>
                  </a:ext>
                </a:extLst>
              </a:tr>
            </a:tbl>
          </a:graphicData>
        </a:graphic>
      </p:graphicFrame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D77397B9-34CB-5A8D-3F9D-B517C6F9822A}"/>
              </a:ext>
            </a:extLst>
          </p:cNvPr>
          <p:cNvSpPr/>
          <p:nvPr/>
        </p:nvSpPr>
        <p:spPr>
          <a:xfrm>
            <a:off x="6328779" y="2835577"/>
            <a:ext cx="1634840" cy="2393349"/>
          </a:xfrm>
          <a:prstGeom prst="roundRect">
            <a:avLst>
              <a:gd name="adj" fmla="val 126"/>
            </a:avLst>
          </a:prstGeom>
          <a:solidFill>
            <a:srgbClr val="FFFF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2E7344-61F9-D772-9733-856C5A17D805}"/>
              </a:ext>
            </a:extLst>
          </p:cNvPr>
          <p:cNvSpPr/>
          <p:nvPr/>
        </p:nvSpPr>
        <p:spPr>
          <a:xfrm>
            <a:off x="8067509" y="2880799"/>
            <a:ext cx="2202872" cy="2405681"/>
          </a:xfrm>
          <a:prstGeom prst="roundRect">
            <a:avLst>
              <a:gd name="adj" fmla="val 126"/>
            </a:avLst>
          </a:prstGeom>
          <a:solidFill>
            <a:srgbClr val="FFFF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C80103D2-73BF-11E9-5926-381DB3881C05}"/>
              </a:ext>
            </a:extLst>
          </p:cNvPr>
          <p:cNvSpPr/>
          <p:nvPr/>
        </p:nvSpPr>
        <p:spPr>
          <a:xfrm>
            <a:off x="6522045" y="5379882"/>
            <a:ext cx="1458890" cy="173602"/>
          </a:xfrm>
          <a:prstGeom prst="roundRect">
            <a:avLst>
              <a:gd name="adj" fmla="val 0"/>
            </a:avLst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0527EE3-0AEB-BA62-0495-55BB71C95303}"/>
              </a:ext>
            </a:extLst>
          </p:cNvPr>
          <p:cNvSpPr/>
          <p:nvPr/>
        </p:nvSpPr>
        <p:spPr>
          <a:xfrm>
            <a:off x="8015564" y="5407874"/>
            <a:ext cx="2202872" cy="173602"/>
          </a:xfrm>
          <a:prstGeom prst="roundRect">
            <a:avLst>
              <a:gd name="adj" fmla="val 9834"/>
            </a:avLst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557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2" grpId="1" animBg="1"/>
      <p:bldP spid="23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C3A45-DF3A-628C-0035-7A6ABBE21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60E799B-1066-8E17-6E51-7013781E50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8063" y="2216863"/>
            <a:ext cx="6071829" cy="382746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36AC0F4-1ED2-9F7E-2E46-208FE6803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9E79EB-E583-73C0-514F-74E0DB2B9C7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4237" y="674742"/>
            <a:ext cx="10372459" cy="299327"/>
          </a:xfrm>
        </p:spPr>
        <p:txBody>
          <a:bodyPr/>
          <a:lstStyle/>
          <a:p>
            <a:r>
              <a:rPr lang="fr-FR" dirty="0"/>
              <a:t>L’enseignant·e réalise des démonstrations lorsque cela est nécessaire et invite les élèves à verbaliser et à justifier leurs réponses.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0C09FD-2524-0535-E1C7-11170201C9FD}"/>
              </a:ext>
            </a:extLst>
          </p:cNvPr>
          <p:cNvSpPr/>
          <p:nvPr/>
        </p:nvSpPr>
        <p:spPr>
          <a:xfrm>
            <a:off x="375385" y="1114328"/>
            <a:ext cx="10372459" cy="425102"/>
          </a:xfrm>
          <a:prstGeom prst="rect">
            <a:avLst/>
          </a:prstGeom>
          <a:solidFill>
            <a:srgbClr val="C1E6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66769A8-9991-C95E-2E8D-74ADD94697B9}"/>
              </a:ext>
            </a:extLst>
          </p:cNvPr>
          <p:cNvSpPr txBox="1"/>
          <p:nvPr/>
        </p:nvSpPr>
        <p:spPr>
          <a:xfrm>
            <a:off x="375385" y="1079325"/>
            <a:ext cx="92070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2. </a:t>
            </a:r>
            <a:r>
              <a:rPr lang="fr-FR" sz="2400" b="1" dirty="0"/>
              <a:t>Identifier l’état de repos et de mouvement de la moto. 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DFEFB8B-9144-3CB5-F64F-DDCBB42742CD}"/>
              </a:ext>
            </a:extLst>
          </p:cNvPr>
          <p:cNvSpPr txBox="1">
            <a:spLocks/>
          </p:cNvSpPr>
          <p:nvPr/>
        </p:nvSpPr>
        <p:spPr>
          <a:xfrm>
            <a:off x="875432" y="346207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A partit du graphique , j’identifie de la moto : est-elle en mouvement ou au repos ? 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7F887382-AE37-01D0-F447-8A89672FD8F3}"/>
              </a:ext>
            </a:extLst>
          </p:cNvPr>
          <p:cNvSpPr/>
          <p:nvPr/>
        </p:nvSpPr>
        <p:spPr>
          <a:xfrm>
            <a:off x="6384110" y="2933921"/>
            <a:ext cx="1634840" cy="2393349"/>
          </a:xfrm>
          <a:prstGeom prst="roundRect">
            <a:avLst>
              <a:gd name="adj" fmla="val 126"/>
            </a:avLst>
          </a:prstGeom>
          <a:solidFill>
            <a:srgbClr val="FFFF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A417B3E-B7BA-B662-D491-FD35B0168628}"/>
              </a:ext>
            </a:extLst>
          </p:cNvPr>
          <p:cNvSpPr/>
          <p:nvPr/>
        </p:nvSpPr>
        <p:spPr>
          <a:xfrm>
            <a:off x="8018950" y="2912126"/>
            <a:ext cx="2155828" cy="2393348"/>
          </a:xfrm>
          <a:prstGeom prst="roundRect">
            <a:avLst>
              <a:gd name="adj" fmla="val 126"/>
            </a:avLst>
          </a:prstGeom>
          <a:solidFill>
            <a:srgbClr val="FFFF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17EE149-75B8-812B-0757-5C54538372EE}"/>
              </a:ext>
            </a:extLst>
          </p:cNvPr>
          <p:cNvSpPr txBox="1"/>
          <p:nvPr/>
        </p:nvSpPr>
        <p:spPr>
          <a:xfrm>
            <a:off x="434206" y="2482481"/>
            <a:ext cx="4876800" cy="1140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>
                <a:solidFill>
                  <a:srgbClr val="00A9B9"/>
                </a:solidFill>
                <a:latin typeface="+mj-lt"/>
              </a:rPr>
              <a:t>• </a:t>
            </a:r>
            <a:r>
              <a:rPr lang="fr-FR" sz="2400" b="0" i="0" u="none" strike="noStrike" baseline="0" dirty="0">
                <a:solidFill>
                  <a:srgbClr val="211D1E"/>
                </a:solidFill>
                <a:latin typeface="+mj-lt"/>
              </a:rPr>
              <a:t>Pendant la période 1, la moto  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rgbClr val="211D1E"/>
                </a:solidFill>
                <a:latin typeface="+mj-lt"/>
              </a:rPr>
              <a:t>   </a:t>
            </a:r>
            <a:r>
              <a:rPr lang="fr-FR" sz="2400" b="0" i="0" u="none" strike="noStrike" baseline="0" dirty="0">
                <a:solidFill>
                  <a:srgbClr val="211D1E"/>
                </a:solidFill>
                <a:latin typeface="+mj-lt"/>
              </a:rPr>
              <a:t>est :  . . . . . . . . . . </a:t>
            </a:r>
            <a:r>
              <a:rPr lang="fr-FR" sz="2400" dirty="0">
                <a:solidFill>
                  <a:srgbClr val="211D1E"/>
                </a:solidFill>
                <a:latin typeface="+mj-lt"/>
              </a:rPr>
              <a:t>.</a:t>
            </a:r>
            <a:endParaRPr lang="fr-FR" sz="2400" b="0" i="0" u="none" strike="noStrike" baseline="0" dirty="0">
              <a:solidFill>
                <a:srgbClr val="211D1E"/>
              </a:solidFill>
              <a:latin typeface="+mj-lt"/>
            </a:endParaRP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E131EEB0-7954-EB42-4263-110D320C4C35}"/>
              </a:ext>
            </a:extLst>
          </p:cNvPr>
          <p:cNvSpPr/>
          <p:nvPr/>
        </p:nvSpPr>
        <p:spPr>
          <a:xfrm>
            <a:off x="1985572" y="3096204"/>
            <a:ext cx="288000" cy="288000"/>
          </a:xfrm>
          <a:custGeom>
            <a:avLst/>
            <a:gdLst>
              <a:gd name="csX0" fmla="*/ 484127 w 485747"/>
              <a:gd name="csY0" fmla="*/ 214678 h 573065"/>
              <a:gd name="csX1" fmla="*/ 214654 w 485747"/>
              <a:gd name="csY1" fmla="*/ 1670 h 573065"/>
              <a:gd name="csX2" fmla="*/ 0 w 485747"/>
              <a:gd name="csY2" fmla="*/ 242082 h 573065"/>
              <a:gd name="csX3" fmla="*/ 114300 w 485747"/>
              <a:gd name="csY3" fmla="*/ 242082 h 573065"/>
              <a:gd name="csX4" fmla="*/ 242834 w 485747"/>
              <a:gd name="csY4" fmla="*/ 113536 h 573065"/>
              <a:gd name="csX5" fmla="*/ 371380 w 485747"/>
              <a:gd name="csY5" fmla="*/ 242071 h 573065"/>
              <a:gd name="csX6" fmla="*/ 311106 w 485747"/>
              <a:gd name="csY6" fmla="*/ 350991 h 573065"/>
              <a:gd name="csX7" fmla="*/ 185661 w 485747"/>
              <a:gd name="csY7" fmla="*/ 573066 h 573065"/>
              <a:gd name="csX8" fmla="*/ 299961 w 485747"/>
              <a:gd name="csY8" fmla="*/ 573066 h 573065"/>
              <a:gd name="csX9" fmla="*/ 371951 w 485747"/>
              <a:gd name="csY9" fmla="*/ 447745 h 573065"/>
              <a:gd name="csX10" fmla="*/ 484127 w 485747"/>
              <a:gd name="csY10" fmla="*/ 214678 h 5730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85747" h="573065">
                <a:moveTo>
                  <a:pt x="484127" y="214678"/>
                </a:moveTo>
                <a:cubicBezTo>
                  <a:pt x="468535" y="81444"/>
                  <a:pt x="347887" y="-13923"/>
                  <a:pt x="214654" y="1670"/>
                </a:cubicBezTo>
                <a:cubicBezTo>
                  <a:pt x="92582" y="15956"/>
                  <a:pt x="419" y="119178"/>
                  <a:pt x="0" y="242082"/>
                </a:cubicBezTo>
                <a:lnTo>
                  <a:pt x="114300" y="242082"/>
                </a:lnTo>
                <a:cubicBezTo>
                  <a:pt x="114297" y="171091"/>
                  <a:pt x="171844" y="113539"/>
                  <a:pt x="242834" y="113536"/>
                </a:cubicBezTo>
                <a:cubicBezTo>
                  <a:pt x="313825" y="113533"/>
                  <a:pt x="371377" y="171080"/>
                  <a:pt x="371380" y="242071"/>
                </a:cubicBezTo>
                <a:cubicBezTo>
                  <a:pt x="371382" y="286334"/>
                  <a:pt x="348610" y="327484"/>
                  <a:pt x="311106" y="350991"/>
                </a:cubicBezTo>
                <a:cubicBezTo>
                  <a:pt x="233706" y="398347"/>
                  <a:pt x="186266" y="482331"/>
                  <a:pt x="185661" y="573066"/>
                </a:cubicBezTo>
                <a:lnTo>
                  <a:pt x="299961" y="573066"/>
                </a:lnTo>
                <a:cubicBezTo>
                  <a:pt x="300690" y="521659"/>
                  <a:pt x="327911" y="474273"/>
                  <a:pt x="371951" y="447745"/>
                </a:cubicBezTo>
                <a:cubicBezTo>
                  <a:pt x="451238" y="398259"/>
                  <a:pt x="494912" y="307516"/>
                  <a:pt x="484127" y="214678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E92C96FF-48FA-2392-1C67-69DDC781CDA2}"/>
              </a:ext>
            </a:extLst>
          </p:cNvPr>
          <p:cNvSpPr/>
          <p:nvPr/>
        </p:nvSpPr>
        <p:spPr>
          <a:xfrm>
            <a:off x="2072909" y="3429000"/>
            <a:ext cx="111537" cy="112633"/>
          </a:xfrm>
          <a:custGeom>
            <a:avLst/>
            <a:gdLst>
              <a:gd name="csX0" fmla="*/ 119273 w 139705"/>
              <a:gd name="csY0" fmla="*/ 20501 h 139811"/>
              <a:gd name="csX1" fmla="*/ 119273 w 139705"/>
              <a:gd name="csY1" fmla="*/ 20501 h 139811"/>
              <a:gd name="csX2" fmla="*/ 20535 w 139705"/>
              <a:gd name="csY2" fmla="*/ 20398 h 139811"/>
              <a:gd name="csX3" fmla="*/ 20432 w 139705"/>
              <a:gd name="csY3" fmla="*/ 20501 h 139811"/>
              <a:gd name="csX4" fmla="*/ 5459 w 139705"/>
              <a:gd name="csY4" fmla="*/ 42846 h 139811"/>
              <a:gd name="csX5" fmla="*/ 1 w 139705"/>
              <a:gd name="csY5" fmla="*/ 70097 h 139811"/>
              <a:gd name="csX6" fmla="*/ 5478 w 139705"/>
              <a:gd name="csY6" fmla="*/ 97225 h 139811"/>
              <a:gd name="csX7" fmla="*/ 42778 w 139705"/>
              <a:gd name="csY7" fmla="*/ 134325 h 139811"/>
              <a:gd name="csX8" fmla="*/ 70019 w 139705"/>
              <a:gd name="csY8" fmla="*/ 139811 h 139811"/>
              <a:gd name="csX9" fmla="*/ 97147 w 139705"/>
              <a:gd name="csY9" fmla="*/ 134334 h 139811"/>
              <a:gd name="csX10" fmla="*/ 134218 w 139705"/>
              <a:gd name="csY10" fmla="*/ 97253 h 139811"/>
              <a:gd name="csX11" fmla="*/ 139704 w 139705"/>
              <a:gd name="csY11" fmla="*/ 70126 h 139811"/>
              <a:gd name="csX12" fmla="*/ 134237 w 139705"/>
              <a:gd name="csY12" fmla="*/ 42875 h 139811"/>
              <a:gd name="csX13" fmla="*/ 119273 w 139705"/>
              <a:gd name="csY13" fmla="*/ 20501 h 1398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139705" h="139811">
                <a:moveTo>
                  <a:pt x="119273" y="20501"/>
                </a:moveTo>
                <a:lnTo>
                  <a:pt x="119273" y="20501"/>
                </a:lnTo>
                <a:cubicBezTo>
                  <a:pt x="92035" y="-6793"/>
                  <a:pt x="47830" y="-6840"/>
                  <a:pt x="20535" y="20398"/>
                </a:cubicBezTo>
                <a:cubicBezTo>
                  <a:pt x="20501" y="20432"/>
                  <a:pt x="20467" y="20467"/>
                  <a:pt x="20432" y="20501"/>
                </a:cubicBezTo>
                <a:cubicBezTo>
                  <a:pt x="14045" y="26912"/>
                  <a:pt x="8959" y="34501"/>
                  <a:pt x="5459" y="42846"/>
                </a:cubicBezTo>
                <a:cubicBezTo>
                  <a:pt x="1815" y="51468"/>
                  <a:pt x="-42" y="60738"/>
                  <a:pt x="1" y="70097"/>
                </a:cubicBezTo>
                <a:cubicBezTo>
                  <a:pt x="-51" y="79420"/>
                  <a:pt x="1813" y="88653"/>
                  <a:pt x="5478" y="97225"/>
                </a:cubicBezTo>
                <a:cubicBezTo>
                  <a:pt x="12601" y="113980"/>
                  <a:pt x="25984" y="127292"/>
                  <a:pt x="42778" y="134325"/>
                </a:cubicBezTo>
                <a:cubicBezTo>
                  <a:pt x="51397" y="137968"/>
                  <a:pt x="60662" y="139834"/>
                  <a:pt x="70019" y="139811"/>
                </a:cubicBezTo>
                <a:cubicBezTo>
                  <a:pt x="79341" y="139857"/>
                  <a:pt x="88573" y="137994"/>
                  <a:pt x="97147" y="134334"/>
                </a:cubicBezTo>
                <a:cubicBezTo>
                  <a:pt x="113821" y="127213"/>
                  <a:pt x="127102" y="113930"/>
                  <a:pt x="134218" y="97253"/>
                </a:cubicBezTo>
                <a:cubicBezTo>
                  <a:pt x="137881" y="88681"/>
                  <a:pt x="139748" y="79448"/>
                  <a:pt x="139704" y="70126"/>
                </a:cubicBezTo>
                <a:cubicBezTo>
                  <a:pt x="139739" y="60767"/>
                  <a:pt x="137879" y="51497"/>
                  <a:pt x="134237" y="42875"/>
                </a:cubicBezTo>
                <a:cubicBezTo>
                  <a:pt x="130739" y="34522"/>
                  <a:pt x="125658" y="26924"/>
                  <a:pt x="119273" y="20501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C6B75BA-CB4A-C38E-0367-509B2D44DC7E}"/>
              </a:ext>
            </a:extLst>
          </p:cNvPr>
          <p:cNvSpPr txBox="1"/>
          <p:nvPr/>
        </p:nvSpPr>
        <p:spPr>
          <a:xfrm>
            <a:off x="1283111" y="3018413"/>
            <a:ext cx="1691131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+mj-lt"/>
              </a:rPr>
              <a:t>au repos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041C7185-7F82-7DA6-F05E-5D708F1AA720}"/>
              </a:ext>
            </a:extLst>
          </p:cNvPr>
          <p:cNvCxnSpPr/>
          <p:nvPr/>
        </p:nvCxnSpPr>
        <p:spPr>
          <a:xfrm>
            <a:off x="6384110" y="3429000"/>
            <a:ext cx="16348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4974C03-B294-0887-2E3E-F55B51EF9ACA}"/>
              </a:ext>
            </a:extLst>
          </p:cNvPr>
          <p:cNvCxnSpPr>
            <a:cxnSpLocks/>
          </p:cNvCxnSpPr>
          <p:nvPr/>
        </p:nvCxnSpPr>
        <p:spPr>
          <a:xfrm flipH="1" flipV="1">
            <a:off x="8001594" y="3429000"/>
            <a:ext cx="2189810" cy="18888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2B21D298-DFED-9FE5-6B0A-AA5190445DB4}"/>
              </a:ext>
            </a:extLst>
          </p:cNvPr>
          <p:cNvSpPr/>
          <p:nvPr/>
        </p:nvSpPr>
        <p:spPr>
          <a:xfrm>
            <a:off x="2142527" y="4757401"/>
            <a:ext cx="288000" cy="288000"/>
          </a:xfrm>
          <a:custGeom>
            <a:avLst/>
            <a:gdLst>
              <a:gd name="csX0" fmla="*/ 484127 w 485747"/>
              <a:gd name="csY0" fmla="*/ 214678 h 573065"/>
              <a:gd name="csX1" fmla="*/ 214654 w 485747"/>
              <a:gd name="csY1" fmla="*/ 1670 h 573065"/>
              <a:gd name="csX2" fmla="*/ 0 w 485747"/>
              <a:gd name="csY2" fmla="*/ 242082 h 573065"/>
              <a:gd name="csX3" fmla="*/ 114300 w 485747"/>
              <a:gd name="csY3" fmla="*/ 242082 h 573065"/>
              <a:gd name="csX4" fmla="*/ 242834 w 485747"/>
              <a:gd name="csY4" fmla="*/ 113536 h 573065"/>
              <a:gd name="csX5" fmla="*/ 371380 w 485747"/>
              <a:gd name="csY5" fmla="*/ 242071 h 573065"/>
              <a:gd name="csX6" fmla="*/ 311106 w 485747"/>
              <a:gd name="csY6" fmla="*/ 350991 h 573065"/>
              <a:gd name="csX7" fmla="*/ 185661 w 485747"/>
              <a:gd name="csY7" fmla="*/ 573066 h 573065"/>
              <a:gd name="csX8" fmla="*/ 299961 w 485747"/>
              <a:gd name="csY8" fmla="*/ 573066 h 573065"/>
              <a:gd name="csX9" fmla="*/ 371951 w 485747"/>
              <a:gd name="csY9" fmla="*/ 447745 h 573065"/>
              <a:gd name="csX10" fmla="*/ 484127 w 485747"/>
              <a:gd name="csY10" fmla="*/ 214678 h 5730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85747" h="573065">
                <a:moveTo>
                  <a:pt x="484127" y="214678"/>
                </a:moveTo>
                <a:cubicBezTo>
                  <a:pt x="468535" y="81444"/>
                  <a:pt x="347887" y="-13923"/>
                  <a:pt x="214654" y="1670"/>
                </a:cubicBezTo>
                <a:cubicBezTo>
                  <a:pt x="92582" y="15956"/>
                  <a:pt x="419" y="119178"/>
                  <a:pt x="0" y="242082"/>
                </a:cubicBezTo>
                <a:lnTo>
                  <a:pt x="114300" y="242082"/>
                </a:lnTo>
                <a:cubicBezTo>
                  <a:pt x="114297" y="171091"/>
                  <a:pt x="171844" y="113539"/>
                  <a:pt x="242834" y="113536"/>
                </a:cubicBezTo>
                <a:cubicBezTo>
                  <a:pt x="313825" y="113533"/>
                  <a:pt x="371377" y="171080"/>
                  <a:pt x="371380" y="242071"/>
                </a:cubicBezTo>
                <a:cubicBezTo>
                  <a:pt x="371382" y="286334"/>
                  <a:pt x="348610" y="327484"/>
                  <a:pt x="311106" y="350991"/>
                </a:cubicBezTo>
                <a:cubicBezTo>
                  <a:pt x="233706" y="398347"/>
                  <a:pt x="186266" y="482331"/>
                  <a:pt x="185661" y="573066"/>
                </a:cubicBezTo>
                <a:lnTo>
                  <a:pt x="299961" y="573066"/>
                </a:lnTo>
                <a:cubicBezTo>
                  <a:pt x="300690" y="521659"/>
                  <a:pt x="327911" y="474273"/>
                  <a:pt x="371951" y="447745"/>
                </a:cubicBezTo>
                <a:cubicBezTo>
                  <a:pt x="451238" y="398259"/>
                  <a:pt x="494912" y="307516"/>
                  <a:pt x="484127" y="214678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CA848CFC-A3F8-D9C3-BC15-06AE75E7EC82}"/>
              </a:ext>
            </a:extLst>
          </p:cNvPr>
          <p:cNvSpPr/>
          <p:nvPr/>
        </p:nvSpPr>
        <p:spPr>
          <a:xfrm>
            <a:off x="2229864" y="5090197"/>
            <a:ext cx="111537" cy="112633"/>
          </a:xfrm>
          <a:custGeom>
            <a:avLst/>
            <a:gdLst>
              <a:gd name="csX0" fmla="*/ 119273 w 139705"/>
              <a:gd name="csY0" fmla="*/ 20501 h 139811"/>
              <a:gd name="csX1" fmla="*/ 119273 w 139705"/>
              <a:gd name="csY1" fmla="*/ 20501 h 139811"/>
              <a:gd name="csX2" fmla="*/ 20535 w 139705"/>
              <a:gd name="csY2" fmla="*/ 20398 h 139811"/>
              <a:gd name="csX3" fmla="*/ 20432 w 139705"/>
              <a:gd name="csY3" fmla="*/ 20501 h 139811"/>
              <a:gd name="csX4" fmla="*/ 5459 w 139705"/>
              <a:gd name="csY4" fmla="*/ 42846 h 139811"/>
              <a:gd name="csX5" fmla="*/ 1 w 139705"/>
              <a:gd name="csY5" fmla="*/ 70097 h 139811"/>
              <a:gd name="csX6" fmla="*/ 5478 w 139705"/>
              <a:gd name="csY6" fmla="*/ 97225 h 139811"/>
              <a:gd name="csX7" fmla="*/ 42778 w 139705"/>
              <a:gd name="csY7" fmla="*/ 134325 h 139811"/>
              <a:gd name="csX8" fmla="*/ 70019 w 139705"/>
              <a:gd name="csY8" fmla="*/ 139811 h 139811"/>
              <a:gd name="csX9" fmla="*/ 97147 w 139705"/>
              <a:gd name="csY9" fmla="*/ 134334 h 139811"/>
              <a:gd name="csX10" fmla="*/ 134218 w 139705"/>
              <a:gd name="csY10" fmla="*/ 97253 h 139811"/>
              <a:gd name="csX11" fmla="*/ 139704 w 139705"/>
              <a:gd name="csY11" fmla="*/ 70126 h 139811"/>
              <a:gd name="csX12" fmla="*/ 134237 w 139705"/>
              <a:gd name="csY12" fmla="*/ 42875 h 139811"/>
              <a:gd name="csX13" fmla="*/ 119273 w 139705"/>
              <a:gd name="csY13" fmla="*/ 20501 h 1398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139705" h="139811">
                <a:moveTo>
                  <a:pt x="119273" y="20501"/>
                </a:moveTo>
                <a:lnTo>
                  <a:pt x="119273" y="20501"/>
                </a:lnTo>
                <a:cubicBezTo>
                  <a:pt x="92035" y="-6793"/>
                  <a:pt x="47830" y="-6840"/>
                  <a:pt x="20535" y="20398"/>
                </a:cubicBezTo>
                <a:cubicBezTo>
                  <a:pt x="20501" y="20432"/>
                  <a:pt x="20467" y="20467"/>
                  <a:pt x="20432" y="20501"/>
                </a:cubicBezTo>
                <a:cubicBezTo>
                  <a:pt x="14045" y="26912"/>
                  <a:pt x="8959" y="34501"/>
                  <a:pt x="5459" y="42846"/>
                </a:cubicBezTo>
                <a:cubicBezTo>
                  <a:pt x="1815" y="51468"/>
                  <a:pt x="-42" y="60738"/>
                  <a:pt x="1" y="70097"/>
                </a:cubicBezTo>
                <a:cubicBezTo>
                  <a:pt x="-51" y="79420"/>
                  <a:pt x="1813" y="88653"/>
                  <a:pt x="5478" y="97225"/>
                </a:cubicBezTo>
                <a:cubicBezTo>
                  <a:pt x="12601" y="113980"/>
                  <a:pt x="25984" y="127292"/>
                  <a:pt x="42778" y="134325"/>
                </a:cubicBezTo>
                <a:cubicBezTo>
                  <a:pt x="51397" y="137968"/>
                  <a:pt x="60662" y="139834"/>
                  <a:pt x="70019" y="139811"/>
                </a:cubicBezTo>
                <a:cubicBezTo>
                  <a:pt x="79341" y="139857"/>
                  <a:pt x="88573" y="137994"/>
                  <a:pt x="97147" y="134334"/>
                </a:cubicBezTo>
                <a:cubicBezTo>
                  <a:pt x="113821" y="127213"/>
                  <a:pt x="127102" y="113930"/>
                  <a:pt x="134218" y="97253"/>
                </a:cubicBezTo>
                <a:cubicBezTo>
                  <a:pt x="137881" y="88681"/>
                  <a:pt x="139748" y="79448"/>
                  <a:pt x="139704" y="70126"/>
                </a:cubicBezTo>
                <a:cubicBezTo>
                  <a:pt x="139739" y="60767"/>
                  <a:pt x="137879" y="51497"/>
                  <a:pt x="134237" y="42875"/>
                </a:cubicBezTo>
                <a:cubicBezTo>
                  <a:pt x="130739" y="34522"/>
                  <a:pt x="125658" y="26924"/>
                  <a:pt x="119273" y="20501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C839C8-E419-9F33-1E8E-FB4FDB4F03B7}"/>
              </a:ext>
            </a:extLst>
          </p:cNvPr>
          <p:cNvSpPr txBox="1"/>
          <p:nvPr/>
        </p:nvSpPr>
        <p:spPr>
          <a:xfrm>
            <a:off x="520701" y="4227119"/>
            <a:ext cx="4705914" cy="1140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>
                <a:solidFill>
                  <a:srgbClr val="00A9B9"/>
                </a:solidFill>
                <a:latin typeface="+mj-lt"/>
              </a:rPr>
              <a:t>•</a:t>
            </a:r>
            <a:r>
              <a:rPr lang="fr-FR" sz="2400" dirty="0">
                <a:solidFill>
                  <a:srgbClr val="F5821E"/>
                </a:solidFill>
                <a:latin typeface="+mj-lt"/>
              </a:rPr>
              <a:t> </a:t>
            </a:r>
            <a:r>
              <a:rPr lang="fr-FR" sz="2400" b="0" i="0" u="none" strike="noStrike" baseline="0" dirty="0">
                <a:solidFill>
                  <a:srgbClr val="211D1E"/>
                </a:solidFill>
                <a:latin typeface="+mj-lt"/>
              </a:rPr>
              <a:t>Pendant la période 2, la moto 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solidFill>
                  <a:srgbClr val="211D1E"/>
                </a:solidFill>
                <a:latin typeface="+mj-lt"/>
              </a:rPr>
              <a:t>   </a:t>
            </a:r>
            <a:r>
              <a:rPr lang="fr-FR" sz="2400" b="0" i="0" u="none" strike="noStrike" baseline="0" dirty="0">
                <a:solidFill>
                  <a:srgbClr val="211D1E"/>
                </a:solidFill>
                <a:latin typeface="+mj-lt"/>
              </a:rPr>
              <a:t>est : . . . . . . . . . . . . . </a:t>
            </a:r>
            <a:r>
              <a:rPr lang="fr-FR" sz="2400" dirty="0">
                <a:solidFill>
                  <a:srgbClr val="211D1E"/>
                </a:solidFill>
                <a:latin typeface="+mj-lt"/>
              </a:rPr>
              <a:t>.....</a:t>
            </a:r>
            <a:endParaRPr lang="fr-FR" sz="2400" b="0" i="0" u="none" strike="noStrike" baseline="0" dirty="0">
              <a:solidFill>
                <a:srgbClr val="211D1E"/>
              </a:solidFill>
              <a:latin typeface="+mj-lt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37234864-824F-3151-F902-7314AE6E14CA}"/>
              </a:ext>
            </a:extLst>
          </p:cNvPr>
          <p:cNvSpPr txBox="1"/>
          <p:nvPr/>
        </p:nvSpPr>
        <p:spPr>
          <a:xfrm>
            <a:off x="1302188" y="4844596"/>
            <a:ext cx="2501959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+mj-lt"/>
              </a:rPr>
              <a:t>en mouvement</a:t>
            </a:r>
          </a:p>
        </p:txBody>
      </p:sp>
    </p:spTree>
    <p:extLst>
      <p:ext uri="{BB962C8B-B14F-4D97-AF65-F5344CB8AC3E}">
        <p14:creationId xmlns:p14="http://schemas.microsoft.com/office/powerpoint/2010/main" val="160818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18" grpId="0" animBg="1"/>
      <p:bldP spid="19" grpId="0" animBg="1"/>
      <p:bldP spid="26" grpId="0" animBg="1"/>
      <p:bldP spid="22" grpId="0" animBg="1"/>
      <p:bldP spid="23" grpId="0" animBg="1"/>
      <p:bldP spid="28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12 min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7AA7C010-FFEF-A319-821E-499EC592F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c’est le moment de travailler tout seul. Voir le livret p 44 «je m’entraîne seul » 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6187D2B-FF9D-B134-5D9E-66EA7374531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circule dans la classe pour repérer les élèves en difficulté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325A8F6-D73A-DC71-A454-EE6192FA8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08" y="920464"/>
            <a:ext cx="581106" cy="43821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8EC4DA4-2085-95FF-B576-8650CAB0D86F}"/>
              </a:ext>
            </a:extLst>
          </p:cNvPr>
          <p:cNvSpPr/>
          <p:nvPr/>
        </p:nvSpPr>
        <p:spPr>
          <a:xfrm>
            <a:off x="478971" y="1051309"/>
            <a:ext cx="11430000" cy="5387838"/>
          </a:xfrm>
          <a:prstGeom prst="roundRect">
            <a:avLst>
              <a:gd name="adj" fmla="val 3367"/>
            </a:avLst>
          </a:prstGeom>
          <a:solidFill>
            <a:srgbClr val="E2CEE4">
              <a:alpha val="29804"/>
            </a:srgbClr>
          </a:solidFill>
          <a:ln w="28575">
            <a:solidFill>
              <a:srgbClr val="A368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8A440C-AACC-5F17-C850-F373C13C3C2D}"/>
              </a:ext>
            </a:extLst>
          </p:cNvPr>
          <p:cNvSpPr txBox="1"/>
          <p:nvPr/>
        </p:nvSpPr>
        <p:spPr>
          <a:xfrm>
            <a:off x="935304" y="1073023"/>
            <a:ext cx="105491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Le graphique distance-temps ci-contre représente l’évolution de la distance parcourue par un vélo en fonction du temps. </a:t>
            </a:r>
            <a:endParaRPr lang="fr-FR" sz="3200" b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E0E58CF-AA08-DD87-DF55-A0A879F8123E}"/>
              </a:ext>
            </a:extLst>
          </p:cNvPr>
          <p:cNvSpPr txBox="1"/>
          <p:nvPr/>
        </p:nvSpPr>
        <p:spPr>
          <a:xfrm>
            <a:off x="1085676" y="5894415"/>
            <a:ext cx="105453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i="0" u="none" strike="noStrike" baseline="0" dirty="0">
                <a:solidFill>
                  <a:srgbClr val="221E1F"/>
                </a:solidFill>
                <a:latin typeface="Calibri" panose="020F0502020204030204" pitchFamily="34" charset="0"/>
              </a:rPr>
              <a:t>Identifier l’état de repos et de mouvement de ce vélo à partir du graphique.</a:t>
            </a:r>
            <a:endParaRPr lang="fr-FR" sz="2400" dirty="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73EA44F-43AB-2820-5042-EC5B2076596A}"/>
              </a:ext>
            </a:extLst>
          </p:cNvPr>
          <p:cNvSpPr/>
          <p:nvPr/>
        </p:nvSpPr>
        <p:spPr>
          <a:xfrm>
            <a:off x="3403599" y="2034865"/>
            <a:ext cx="5909491" cy="3629321"/>
          </a:xfrm>
          <a:prstGeom prst="roundRect">
            <a:avLst>
              <a:gd name="adj" fmla="val 6702"/>
            </a:avLst>
          </a:prstGeom>
          <a:solidFill>
            <a:schemeClr val="bg1"/>
          </a:solidFill>
          <a:ln w="28575">
            <a:solidFill>
              <a:srgbClr val="A368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302F791-B250-3665-8C8C-4BD41BE9F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0107" y="2143424"/>
            <a:ext cx="5156474" cy="3469156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E3541F54-BE71-6976-A723-C6495E709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 temps est terminé. Corrigeons ensemble l’exercice.</a:t>
            </a:r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6B349CAD-E675-9C8C-86F0-A3A51A1792D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fait participer les élèves à la correction en leur demandant de présenter leurs réponses et de les justifier.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/>
          <p:cNvSpPr/>
          <p:nvPr/>
        </p:nvSpPr>
        <p:spPr>
          <a:xfrm>
            <a:off x="584200" y="4533256"/>
            <a:ext cx="1958703" cy="161889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Conceptions erronées</a:t>
            </a:r>
          </a:p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 des élèves</a:t>
            </a:r>
          </a:p>
        </p:txBody>
      </p:sp>
      <p:sp>
        <p:nvSpPr>
          <p:cNvPr id="6" name="Rectangle : coins arrondis 5"/>
          <p:cNvSpPr/>
          <p:nvPr/>
        </p:nvSpPr>
        <p:spPr>
          <a:xfrm>
            <a:off x="2702475" y="4533255"/>
            <a:ext cx="8905325" cy="1618891"/>
          </a:xfrm>
          <a:prstGeom prst="roundRect">
            <a:avLst>
              <a:gd name="adj" fmla="val 783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</a:rPr>
              <a:t>Le mouvement</a:t>
            </a:r>
            <a:r>
              <a:rPr lang="fr-FR" sz="1600" noProof="0" dirty="0">
                <a:solidFill>
                  <a:schemeClr val="tx1"/>
                </a:solidFill>
              </a:rPr>
              <a:t> est absolu, il ne dépend d’aucun référentiel </a:t>
            </a:r>
          </a:p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</a:rPr>
              <a:t>Confusion entre voir bouger et être en mouvement</a:t>
            </a:r>
            <a:endParaRPr lang="fr-FR" sz="1600" noProof="0" dirty="0">
              <a:solidFill>
                <a:schemeClr val="tx1"/>
              </a:solidFill>
            </a:endParaRPr>
          </a:p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</a:rPr>
              <a:t>Le corps de référence est inutile. </a:t>
            </a:r>
          </a:p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Lecture et interprétation des graphiques</a:t>
            </a:r>
          </a:p>
        </p:txBody>
      </p:sp>
      <p:sp>
        <p:nvSpPr>
          <p:cNvPr id="20" name="Rectangle : coins arrondis 19"/>
          <p:cNvSpPr/>
          <p:nvPr/>
        </p:nvSpPr>
        <p:spPr>
          <a:xfrm>
            <a:off x="584200" y="931692"/>
            <a:ext cx="1958704" cy="1378389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Tâche à réussir</a:t>
            </a:r>
          </a:p>
        </p:txBody>
      </p:sp>
      <p:sp>
        <p:nvSpPr>
          <p:cNvPr id="22" name="Rectangle : coins arrondis 21"/>
          <p:cNvSpPr/>
          <p:nvPr/>
        </p:nvSpPr>
        <p:spPr>
          <a:xfrm>
            <a:off x="2702474" y="899320"/>
            <a:ext cx="8905326" cy="1410762"/>
          </a:xfrm>
          <a:prstGeom prst="roundRect">
            <a:avLst>
              <a:gd name="adj" fmla="val 7861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  <a:sym typeface="Calibri" panose="020F0502020204030204"/>
              </a:rPr>
              <a:t>La tâche principale de cette séance repose sur le savoir faire suivant : </a:t>
            </a:r>
            <a:r>
              <a:rPr lang="fr-FR" sz="1400" dirty="0">
                <a:solidFill>
                  <a:schemeClr val="tx1"/>
                </a:solidFill>
              </a:rPr>
              <a:t>Identifier si un corps est en mouvement ou au repos par rapport à un corps de référence.</a:t>
            </a:r>
          </a:p>
          <a:p>
            <a:pPr marL="285750" indent="-28575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</a:rPr>
              <a:t>L’objectif est d’amener les élèves à identifier l’état de mouvement ou de repos en analysant la variation de la distance en fonction du temps</a:t>
            </a:r>
            <a:endParaRPr lang="fr-FR" sz="1600" noProof="0" dirty="0">
              <a:solidFill>
                <a:schemeClr val="tx1"/>
              </a:solidFill>
              <a:sym typeface="Calibri" panose="020F0502020204030204"/>
            </a:endParaRPr>
          </a:p>
        </p:txBody>
      </p:sp>
      <p:sp>
        <p:nvSpPr>
          <p:cNvPr id="7" name="Rectangle : coins arrondis 6"/>
          <p:cNvSpPr/>
          <p:nvPr/>
        </p:nvSpPr>
        <p:spPr>
          <a:xfrm>
            <a:off x="2702474" y="2639230"/>
            <a:ext cx="8905326" cy="141076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indent="-87313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 L’observation a un rôle fondamental</a:t>
            </a:r>
          </a:p>
          <a:p>
            <a:pPr marL="87313" indent="-87313" algn="just" defTabSz="9144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</a:rPr>
              <a:t> Verbalisation du raisonnement</a:t>
            </a:r>
          </a:p>
          <a:p>
            <a:pPr marL="87313" indent="-87313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 Questionnement guidé </a:t>
            </a:r>
          </a:p>
          <a:p>
            <a:pPr marL="87313" indent="-87313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  vérification immédiat</a:t>
            </a:r>
            <a:r>
              <a:rPr lang="fr-FR" sz="1600" dirty="0">
                <a:solidFill>
                  <a:schemeClr val="tx1"/>
                </a:solidFill>
              </a:rPr>
              <a:t>e</a:t>
            </a:r>
            <a:endParaRPr lang="fr-FR" sz="1600" noProof="0" dirty="0">
              <a:solidFill>
                <a:schemeClr val="tx1"/>
              </a:solidFill>
            </a:endParaRPr>
          </a:p>
        </p:txBody>
      </p:sp>
      <p:sp>
        <p:nvSpPr>
          <p:cNvPr id="8" name="Rectangle : coins arrondis 7"/>
          <p:cNvSpPr/>
          <p:nvPr/>
        </p:nvSpPr>
        <p:spPr>
          <a:xfrm>
            <a:off x="584200" y="2639230"/>
            <a:ext cx="1958703" cy="1367213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Stratégie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30894" y="39806"/>
            <a:ext cx="5728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noProof="0" dirty="0">
                <a:solidFill>
                  <a:srgbClr val="0040C0"/>
                </a:solidFill>
              </a:rPr>
              <a:t>Orientations didactiques </a:t>
            </a:r>
          </a:p>
        </p:txBody>
      </p:sp>
      <p:pic>
        <p:nvPicPr>
          <p:cNvPr id="15" name="Picture 2" descr="Image généré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3079" y="-42256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B58C09-08D0-3361-0734-94AF38A39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 vous! Montrez-moi comment vous avez résolu cet exercice.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7C73DE-5714-94E3-E726-10FEB91F174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L’enseignant·e fait passer un élève pour la correction, puis mobilise le reste de la classe pour analyser la réponse, identifier les erreurs et rappeler les étapes à respecter.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2793810-E2EF-1A7D-2ADC-4E9F8B3B4791}"/>
              </a:ext>
            </a:extLst>
          </p:cNvPr>
          <p:cNvSpPr/>
          <p:nvPr/>
        </p:nvSpPr>
        <p:spPr>
          <a:xfrm>
            <a:off x="7203440" y="1506545"/>
            <a:ext cx="4618583" cy="3238175"/>
          </a:xfrm>
          <a:prstGeom prst="roundRect">
            <a:avLst>
              <a:gd name="adj" fmla="val 6702"/>
            </a:avLst>
          </a:prstGeom>
          <a:solidFill>
            <a:schemeClr val="bg1"/>
          </a:solidFill>
          <a:ln w="28575">
            <a:solidFill>
              <a:srgbClr val="A368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7BDC986-1606-5BF4-51AC-DC8076EDE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570" y="1598912"/>
            <a:ext cx="4391163" cy="312961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B672EEA-C048-476B-8FDD-33AF17F40B4F}"/>
              </a:ext>
            </a:extLst>
          </p:cNvPr>
          <p:cNvSpPr/>
          <p:nvPr/>
        </p:nvSpPr>
        <p:spPr>
          <a:xfrm>
            <a:off x="266526" y="1090192"/>
            <a:ext cx="6732716" cy="353872"/>
          </a:xfrm>
          <a:prstGeom prst="rect">
            <a:avLst/>
          </a:prstGeom>
          <a:solidFill>
            <a:srgbClr val="EFE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48BC6E3-9136-D497-D8E9-F9BBC1097302}"/>
              </a:ext>
            </a:extLst>
          </p:cNvPr>
          <p:cNvSpPr txBox="1"/>
          <p:nvPr/>
        </p:nvSpPr>
        <p:spPr>
          <a:xfrm>
            <a:off x="266525" y="1055188"/>
            <a:ext cx="5291179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fr-FR" sz="2000" b="1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1</a:t>
            </a:r>
            <a:r>
              <a:rPr lang="fr-FR" sz="2000" b="0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. </a:t>
            </a:r>
            <a:r>
              <a:rPr lang="fr-FR" sz="20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Préciser</a:t>
            </a:r>
            <a:r>
              <a:rPr lang="fr-FR" sz="2000" b="0" i="0" u="none" strike="noStrike" baseline="0" dirty="0">
                <a:solidFill>
                  <a:srgbClr val="221E1F"/>
                </a:solidFill>
                <a:latin typeface="Calibri" panose="020F0502020204030204" pitchFamily="34" charset="0"/>
              </a:rPr>
              <a:t> les grandeurs sur le graphique. </a:t>
            </a:r>
            <a:endParaRPr lang="fr-FR" sz="20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FB2E45-BEA2-E4B5-EEE2-F3DFDE3718F0}"/>
              </a:ext>
            </a:extLst>
          </p:cNvPr>
          <p:cNvSpPr/>
          <p:nvPr/>
        </p:nvSpPr>
        <p:spPr>
          <a:xfrm>
            <a:off x="266525" y="3057233"/>
            <a:ext cx="6810729" cy="352996"/>
          </a:xfrm>
          <a:prstGeom prst="rect">
            <a:avLst/>
          </a:prstGeom>
          <a:solidFill>
            <a:srgbClr val="EFE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0094702-D2B4-D829-0E22-3F3CC155179E}"/>
              </a:ext>
            </a:extLst>
          </p:cNvPr>
          <p:cNvSpPr txBox="1"/>
          <p:nvPr/>
        </p:nvSpPr>
        <p:spPr>
          <a:xfrm>
            <a:off x="266525" y="3022229"/>
            <a:ext cx="65109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2. </a:t>
            </a:r>
            <a:r>
              <a:rPr lang="fr-FR" sz="2000" b="1" dirty="0"/>
              <a:t>Identifier les périodes de variations de la distance. </a:t>
            </a: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20165CDB-7D90-905D-2114-C64F23986E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772118"/>
              </p:ext>
            </p:extLst>
          </p:nvPr>
        </p:nvGraphicFramePr>
        <p:xfrm>
          <a:off x="1345890" y="3610915"/>
          <a:ext cx="4413815" cy="156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5454">
                  <a:extLst>
                    <a:ext uri="{9D8B030D-6E8A-4147-A177-3AD203B41FA5}">
                      <a16:colId xmlns:a16="http://schemas.microsoft.com/office/drawing/2014/main" val="3130267394"/>
                    </a:ext>
                  </a:extLst>
                </a:gridCol>
                <a:gridCol w="2988361">
                  <a:extLst>
                    <a:ext uri="{9D8B030D-6E8A-4147-A177-3AD203B41FA5}">
                      <a16:colId xmlns:a16="http://schemas.microsoft.com/office/drawing/2014/main" val="807127523"/>
                    </a:ext>
                  </a:extLst>
                </a:gridCol>
              </a:tblGrid>
              <a:tr h="49016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00B0F0"/>
                          </a:solidFill>
                        </a:rPr>
                        <a:t>Période 1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3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15537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Temps</a:t>
                      </a:r>
                      <a:r>
                        <a:rPr lang="fr-FR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01055"/>
                  </a:ext>
                </a:extLst>
              </a:tr>
              <a:tr h="568960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Distance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901125"/>
                  </a:ext>
                </a:extLst>
              </a:tr>
            </a:tbl>
          </a:graphicData>
        </a:graphic>
      </p:graphicFrame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51741E90-DF6B-7180-A45B-A2168B031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145842"/>
              </p:ext>
            </p:extLst>
          </p:nvPr>
        </p:nvGraphicFramePr>
        <p:xfrm>
          <a:off x="2792985" y="4141715"/>
          <a:ext cx="2966719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6719">
                  <a:extLst>
                    <a:ext uri="{9D8B030D-6E8A-4147-A177-3AD203B41FA5}">
                      <a16:colId xmlns:a16="http://schemas.microsoft.com/office/drawing/2014/main" val="1464838544"/>
                    </a:ext>
                  </a:extLst>
                </a:gridCol>
              </a:tblGrid>
              <a:tr h="44059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33CCFF"/>
                          </a:solidFill>
                          <a:latin typeface="+mj-lt"/>
                        </a:rPr>
                        <a:t>entre 4 et  10 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6649351"/>
                  </a:ext>
                </a:extLst>
              </a:tr>
            </a:tbl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8833E03-C997-BFD9-6C28-4CFE84290E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283996"/>
              </p:ext>
            </p:extLst>
          </p:nvPr>
        </p:nvGraphicFramePr>
        <p:xfrm>
          <a:off x="2792984" y="4644635"/>
          <a:ext cx="2966719" cy="5237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6719">
                  <a:extLst>
                    <a:ext uri="{9D8B030D-6E8A-4147-A177-3AD203B41FA5}">
                      <a16:colId xmlns:a16="http://schemas.microsoft.com/office/drawing/2014/main" val="1464838544"/>
                    </a:ext>
                  </a:extLst>
                </a:gridCol>
              </a:tblGrid>
              <a:tr h="523751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rgbClr val="33CCFF"/>
                          </a:solidFill>
                          <a:latin typeface="+mj-lt"/>
                        </a:rPr>
                        <a:t>augmente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1221135"/>
                  </a:ext>
                </a:extLst>
              </a:tr>
            </a:tbl>
          </a:graphicData>
        </a:graphic>
      </p:graphicFrame>
      <p:sp>
        <p:nvSpPr>
          <p:cNvPr id="15" name="ZoneTexte 14">
            <a:extLst>
              <a:ext uri="{FF2B5EF4-FFF2-40B4-BE49-F238E27FC236}">
                <a16:creationId xmlns:a16="http://schemas.microsoft.com/office/drawing/2014/main" id="{4EB16E3C-D191-66C1-5317-CF43A30BED7F}"/>
              </a:ext>
            </a:extLst>
          </p:cNvPr>
          <p:cNvSpPr txBox="1"/>
          <p:nvPr/>
        </p:nvSpPr>
        <p:spPr>
          <a:xfrm>
            <a:off x="393197" y="1678645"/>
            <a:ext cx="53665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•</a:t>
            </a:r>
            <a:r>
              <a:rPr lang="fr-FR" sz="2000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 </a:t>
            </a:r>
            <a:r>
              <a:rPr lang="fr-FR" sz="2000" b="1" i="0" u="none" strike="noStrike" baseline="0" dirty="0">
                <a:solidFill>
                  <a:srgbClr val="221E1F"/>
                </a:solidFill>
                <a:latin typeface="Calibri" panose="020F0502020204030204" pitchFamily="34" charset="0"/>
              </a:rPr>
              <a:t>Axe horizontal :</a:t>
            </a:r>
            <a:r>
              <a:rPr lang="fr-FR" sz="2000" b="1" i="0" u="none" strike="noStrike" baseline="0" dirty="0">
                <a:solidFill>
                  <a:srgbClr val="221E1F"/>
                </a:solidFill>
                <a:latin typeface="Arial MT Light"/>
              </a:rPr>
              <a:t> </a:t>
            </a:r>
            <a:r>
              <a:rPr lang="fr-FR" sz="1050" b="1" i="0" u="none" strike="noStrike" baseline="0" dirty="0">
                <a:solidFill>
                  <a:srgbClr val="221E1F"/>
                </a:solidFill>
                <a:latin typeface="Arial MT Light"/>
              </a:rPr>
              <a:t>…………………….. </a:t>
            </a:r>
            <a:r>
              <a:rPr lang="fr-FR" sz="2000" b="1" i="0" u="none" strike="noStrike" baseline="0" dirty="0">
                <a:solidFill>
                  <a:srgbClr val="221E1F"/>
                </a:solidFill>
                <a:latin typeface="Calibri" panose="020F0502020204030204" pitchFamily="34" charset="0"/>
              </a:rPr>
              <a:t>en </a:t>
            </a:r>
            <a:r>
              <a:rPr lang="fr-FR" sz="1050" b="1" dirty="0">
                <a:solidFill>
                  <a:srgbClr val="221E1F"/>
                </a:solidFill>
                <a:latin typeface="Arial MT Light"/>
              </a:rPr>
              <a:t>……………………..</a:t>
            </a:r>
            <a:endParaRPr lang="fr-FR" sz="2000" b="1" dirty="0">
              <a:solidFill>
                <a:srgbClr val="221E1F"/>
              </a:solidFill>
              <a:latin typeface="Arial MT Light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7B53F53-B6C4-1FB2-8E71-87A5A9B2DE68}"/>
              </a:ext>
            </a:extLst>
          </p:cNvPr>
          <p:cNvSpPr txBox="1"/>
          <p:nvPr/>
        </p:nvSpPr>
        <p:spPr>
          <a:xfrm>
            <a:off x="393197" y="2349076"/>
            <a:ext cx="65109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•</a:t>
            </a:r>
            <a:r>
              <a:rPr lang="fr-FR" sz="2000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 </a:t>
            </a:r>
            <a:r>
              <a:rPr lang="fr-FR" sz="2000" b="1" i="0" u="none" strike="noStrike" baseline="0" dirty="0">
                <a:solidFill>
                  <a:srgbClr val="221E1F"/>
                </a:solidFill>
                <a:latin typeface="Calibri" panose="020F0502020204030204" pitchFamily="34" charset="0"/>
              </a:rPr>
              <a:t>Axe vertical : </a:t>
            </a:r>
            <a:r>
              <a:rPr lang="fr-FR" sz="1000" b="1" dirty="0">
                <a:solidFill>
                  <a:srgbClr val="221E1F"/>
                </a:solidFill>
                <a:latin typeface="Arial MT Light"/>
              </a:rPr>
              <a:t>. . . . . . . . . . . . . . . . . . . . </a:t>
            </a:r>
            <a:r>
              <a:rPr lang="fr-FR" sz="2000" b="1" i="0" u="none" strike="noStrike" baseline="0" dirty="0">
                <a:solidFill>
                  <a:srgbClr val="221E1F"/>
                </a:solidFill>
                <a:latin typeface="Calibri" panose="020F0502020204030204" pitchFamily="34" charset="0"/>
              </a:rPr>
              <a:t>en </a:t>
            </a:r>
            <a:r>
              <a:rPr lang="fr-FR" sz="1000" b="1" i="0" u="none" strike="noStrike" baseline="0" dirty="0">
                <a:solidFill>
                  <a:srgbClr val="221E1F"/>
                </a:solidFill>
                <a:latin typeface="Arial MT Light"/>
              </a:rPr>
              <a:t>. . . . . . . . . . . . . . . . . . . . . . . </a:t>
            </a:r>
            <a:endParaRPr lang="fr-FR" sz="1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CF97869-85B6-9CAF-4E9E-2F0DD4CECCC6}"/>
              </a:ext>
            </a:extLst>
          </p:cNvPr>
          <p:cNvSpPr txBox="1"/>
          <p:nvPr/>
        </p:nvSpPr>
        <p:spPr>
          <a:xfrm>
            <a:off x="3855551" y="1656577"/>
            <a:ext cx="146210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70C0"/>
                </a:solidFill>
                <a:latin typeface="+mj-lt"/>
              </a:rPr>
              <a:t>Seconde (s)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0D674E0-B1A4-5395-003E-4E5633C2F700}"/>
              </a:ext>
            </a:extLst>
          </p:cNvPr>
          <p:cNvSpPr txBox="1"/>
          <p:nvPr/>
        </p:nvSpPr>
        <p:spPr>
          <a:xfrm>
            <a:off x="2298866" y="1692317"/>
            <a:ext cx="1156229" cy="4085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70C0"/>
                </a:solidFill>
                <a:latin typeface="+mj-lt"/>
              </a:rPr>
              <a:t>temps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40CDA5B-2467-02C4-7580-9F75896956CA}"/>
              </a:ext>
            </a:extLst>
          </p:cNvPr>
          <p:cNvSpPr txBox="1"/>
          <p:nvPr/>
        </p:nvSpPr>
        <p:spPr>
          <a:xfrm>
            <a:off x="3898968" y="2342005"/>
            <a:ext cx="144191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70C0"/>
                </a:solidFill>
                <a:latin typeface="+mj-lt"/>
              </a:rPr>
              <a:t>mètre (m)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DB80D6C-80E8-A813-4363-33C36138742F}"/>
              </a:ext>
            </a:extLst>
          </p:cNvPr>
          <p:cNvSpPr txBox="1"/>
          <p:nvPr/>
        </p:nvSpPr>
        <p:spPr>
          <a:xfrm>
            <a:off x="2110624" y="2359965"/>
            <a:ext cx="1107780" cy="4149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70C0"/>
                </a:solidFill>
                <a:latin typeface="+mj-lt"/>
              </a:rPr>
              <a:t>distance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2C2399A-469C-0857-0BE3-5073289DCC7B}"/>
              </a:ext>
            </a:extLst>
          </p:cNvPr>
          <p:cNvSpPr/>
          <p:nvPr/>
        </p:nvSpPr>
        <p:spPr>
          <a:xfrm>
            <a:off x="282185" y="5405763"/>
            <a:ext cx="7290195" cy="365107"/>
          </a:xfrm>
          <a:prstGeom prst="rect">
            <a:avLst/>
          </a:prstGeom>
          <a:solidFill>
            <a:srgbClr val="EFE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5B292A1-F6CE-C600-EBBA-F57237FBF6CB}"/>
              </a:ext>
            </a:extLst>
          </p:cNvPr>
          <p:cNvSpPr txBox="1"/>
          <p:nvPr/>
        </p:nvSpPr>
        <p:spPr>
          <a:xfrm>
            <a:off x="282185" y="5370760"/>
            <a:ext cx="68505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3. </a:t>
            </a:r>
            <a:r>
              <a:rPr lang="fr-FR" sz="2000" b="1" dirty="0"/>
              <a:t>Identifier l’état de repos et de mouvement du vélo.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4BDF22E-1E5F-9DE2-FACD-28357487207E}"/>
              </a:ext>
            </a:extLst>
          </p:cNvPr>
          <p:cNvSpPr txBox="1"/>
          <p:nvPr/>
        </p:nvSpPr>
        <p:spPr>
          <a:xfrm>
            <a:off x="393197" y="5927423"/>
            <a:ext cx="75112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A368AA"/>
                </a:solidFill>
                <a:latin typeface="Calibri" panose="020F0502020204030204" pitchFamily="34" charset="0"/>
              </a:rPr>
              <a:t>• </a:t>
            </a:r>
            <a:r>
              <a:rPr lang="fr-FR" sz="2400" b="0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Pendant la période 1, le vélo est </a:t>
            </a:r>
            <a:r>
              <a:rPr lang="fr-FR" sz="2400" b="0" i="0" u="none" strike="noStrike" baseline="0" dirty="0">
                <a:solidFill>
                  <a:srgbClr val="211D1E"/>
                </a:solidFill>
                <a:latin typeface="Arial MT Light"/>
              </a:rPr>
              <a:t>. . . . . . . . . . . . . . . . . . </a:t>
            </a:r>
            <a:endParaRPr lang="fr-FR" sz="2400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EDCA9B-454F-D756-98F0-C7FB9F5AAACC}"/>
              </a:ext>
            </a:extLst>
          </p:cNvPr>
          <p:cNvSpPr txBox="1"/>
          <p:nvPr/>
        </p:nvSpPr>
        <p:spPr>
          <a:xfrm>
            <a:off x="5060261" y="5865868"/>
            <a:ext cx="2501959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+mj-lt"/>
              </a:rPr>
              <a:t>en mouvement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53AD5577-646A-66CD-C536-FB16E28EAC87}"/>
              </a:ext>
            </a:extLst>
          </p:cNvPr>
          <p:cNvSpPr/>
          <p:nvPr/>
        </p:nvSpPr>
        <p:spPr>
          <a:xfrm>
            <a:off x="9041627" y="2013589"/>
            <a:ext cx="1606053" cy="2281157"/>
          </a:xfrm>
          <a:prstGeom prst="roundRect">
            <a:avLst>
              <a:gd name="adj" fmla="val 126"/>
            </a:avLst>
          </a:prstGeom>
          <a:solidFill>
            <a:srgbClr val="FFFF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BA871C64-D5FC-4D2C-AC57-9D63A2A3BC3B}"/>
              </a:ext>
            </a:extLst>
          </p:cNvPr>
          <p:cNvSpPr/>
          <p:nvPr/>
        </p:nvSpPr>
        <p:spPr>
          <a:xfrm>
            <a:off x="9118513" y="4300343"/>
            <a:ext cx="1529167" cy="173540"/>
          </a:xfrm>
          <a:prstGeom prst="roundRect">
            <a:avLst>
              <a:gd name="adj" fmla="val 0"/>
            </a:avLst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7" grpId="0" animBg="1"/>
      <p:bldP spid="28" grpId="0" animBg="1"/>
      <p:bldP spid="29" grpId="0" animBg="1"/>
      <p:bldP spid="29" grpId="1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noProof="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717" y="370523"/>
            <a:ext cx="10277091" cy="267549"/>
          </a:xfrm>
        </p:spPr>
        <p:txBody>
          <a:bodyPr/>
          <a:lstStyle/>
          <a:p>
            <a:r>
              <a:rPr lang="fr-FR" noProof="0" dirty="0"/>
              <a:t>Qui peut me dire ce que nous avons appris aujourd’hui? </a:t>
            </a:r>
            <a:br>
              <a:rPr lang="fr-FR" noProof="0" dirty="0"/>
            </a:br>
            <a:endParaRPr lang="fr-FR" noProof="0" dirty="0"/>
          </a:p>
        </p:txBody>
      </p:sp>
      <p:pic>
        <p:nvPicPr>
          <p:cNvPr id="6" name="Content Placeholder 5" descr="A cartoon character leaning on a question mark&#10;&#10;AI-generated content may be incorrect.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1C68E87C-6801-82AA-5C70-74D485A2F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5717" y="370523"/>
            <a:ext cx="583171" cy="583171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fr-FR" noProof="0" dirty="0"/>
              <a:t>Notre tâche principale de cette séance est: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donne un rappel de la séance.</a:t>
            </a:r>
          </a:p>
        </p:txBody>
      </p:sp>
      <p:sp>
        <p:nvSpPr>
          <p:cNvPr id="6" name="Google Shape;2054;p38"/>
          <p:cNvSpPr/>
          <p:nvPr/>
        </p:nvSpPr>
        <p:spPr>
          <a:xfrm>
            <a:off x="611966" y="2467741"/>
            <a:ext cx="11125336" cy="961259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lang="fr-FR" sz="2400" noProof="0" dirty="0">
              <a:solidFill>
                <a:prstClr val="black"/>
              </a:solidFill>
            </a:endParaRPr>
          </a:p>
        </p:txBody>
      </p:sp>
      <p:pic>
        <p:nvPicPr>
          <p:cNvPr id="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27" y="2151416"/>
            <a:ext cx="805544" cy="805544"/>
          </a:xfrm>
          <a:prstGeom prst="rect">
            <a:avLst/>
          </a:prstGeo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74BCBD4C-AC30-DC20-0962-6F9F5C4CD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5717" y="370523"/>
            <a:ext cx="583171" cy="58317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12BAC6B-E0D5-D742-1718-A4F86EA027AF}"/>
              </a:ext>
            </a:extLst>
          </p:cNvPr>
          <p:cNvSpPr txBox="1"/>
          <p:nvPr/>
        </p:nvSpPr>
        <p:spPr>
          <a:xfrm>
            <a:off x="1111071" y="2532871"/>
            <a:ext cx="99984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Identifier</a:t>
            </a:r>
            <a:r>
              <a:rPr lang="fr-FR" sz="2400" dirty="0"/>
              <a:t> </a:t>
            </a:r>
            <a:r>
              <a:rPr lang="fr-FR" sz="2400" b="1" dirty="0">
                <a:solidFill>
                  <a:srgbClr val="FF0000"/>
                </a:solidFill>
              </a:rPr>
              <a:t>l’état d’un corps </a:t>
            </a:r>
            <a:r>
              <a:rPr lang="fr-FR" sz="2400" dirty="0"/>
              <a:t>(</a:t>
            </a:r>
            <a:r>
              <a:rPr lang="fr-FR" sz="2400" b="1" dirty="0"/>
              <a:t>mouvement ou repos</a:t>
            </a:r>
            <a:r>
              <a:rPr lang="fr-FR" sz="2400" dirty="0"/>
              <a:t>) par rapport à </a:t>
            </a:r>
            <a:r>
              <a:rPr lang="fr-FR" sz="2400" b="1" dirty="0">
                <a:solidFill>
                  <a:srgbClr val="FF0000"/>
                </a:solidFill>
              </a:rPr>
              <a:t>un corps de référence. 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F791BA-A68B-6C50-54DB-0952E2CE0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Voilà ce qu’il faut bien retenir.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AC4758D-85A5-D931-3E3D-6573551D3D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fait participer les élèves pour rappeler les connaissances clés de la séance 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601FC4F4-2389-5041-770F-964F6DE46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F3ABA58-F27D-1ACF-5BD3-C68F94C70426}"/>
              </a:ext>
            </a:extLst>
          </p:cNvPr>
          <p:cNvSpPr txBox="1"/>
          <p:nvPr/>
        </p:nvSpPr>
        <p:spPr>
          <a:xfrm>
            <a:off x="1828801" y="1272048"/>
            <a:ext cx="8542750" cy="888506"/>
          </a:xfrm>
          <a:custGeom>
            <a:avLst/>
            <a:gdLst>
              <a:gd name="csX0" fmla="*/ 2873294 w 7620696"/>
              <a:gd name="csY0" fmla="*/ 0 h 1185572"/>
              <a:gd name="csX1" fmla="*/ 4747402 w 7620696"/>
              <a:gd name="csY1" fmla="*/ 0 h 1185572"/>
              <a:gd name="csX2" fmla="*/ 4980348 w 7620696"/>
              <a:gd name="csY2" fmla="*/ 232946 h 1185572"/>
              <a:gd name="csX3" fmla="*/ 4980348 w 7620696"/>
              <a:gd name="csY3" fmla="*/ 287272 h 1185572"/>
              <a:gd name="csX4" fmla="*/ 7470976 w 7620696"/>
              <a:gd name="csY4" fmla="*/ 287272 h 1185572"/>
              <a:gd name="csX5" fmla="*/ 7620696 w 7620696"/>
              <a:gd name="csY5" fmla="*/ 436992 h 1185572"/>
              <a:gd name="csX6" fmla="*/ 7620696 w 7620696"/>
              <a:gd name="csY6" fmla="*/ 1035852 h 1185572"/>
              <a:gd name="csX7" fmla="*/ 7470976 w 7620696"/>
              <a:gd name="csY7" fmla="*/ 1185572 h 1185572"/>
              <a:gd name="csX8" fmla="*/ 149720 w 7620696"/>
              <a:gd name="csY8" fmla="*/ 1185572 h 1185572"/>
              <a:gd name="csX9" fmla="*/ 0 w 7620696"/>
              <a:gd name="csY9" fmla="*/ 1035852 h 1185572"/>
              <a:gd name="csX10" fmla="*/ 0 w 7620696"/>
              <a:gd name="csY10" fmla="*/ 436992 h 1185572"/>
              <a:gd name="csX11" fmla="*/ 149720 w 7620696"/>
              <a:gd name="csY11" fmla="*/ 287272 h 1185572"/>
              <a:gd name="csX12" fmla="*/ 2640348 w 7620696"/>
              <a:gd name="csY12" fmla="*/ 287272 h 1185572"/>
              <a:gd name="csX13" fmla="*/ 2640348 w 7620696"/>
              <a:gd name="csY13" fmla="*/ 232946 h 1185572"/>
              <a:gd name="csX14" fmla="*/ 2873294 w 7620696"/>
              <a:gd name="csY14" fmla="*/ 0 h 11855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7620696" h="1185572">
                <a:moveTo>
                  <a:pt x="2873294" y="0"/>
                </a:moveTo>
                <a:lnTo>
                  <a:pt x="4747402" y="0"/>
                </a:lnTo>
                <a:cubicBezTo>
                  <a:pt x="4876055" y="0"/>
                  <a:pt x="4980348" y="104293"/>
                  <a:pt x="4980348" y="232946"/>
                </a:cubicBezTo>
                <a:lnTo>
                  <a:pt x="4980348" y="287272"/>
                </a:lnTo>
                <a:lnTo>
                  <a:pt x="7470976" y="287272"/>
                </a:lnTo>
                <a:cubicBezTo>
                  <a:pt x="7553664" y="287272"/>
                  <a:pt x="7620696" y="354304"/>
                  <a:pt x="7620696" y="436992"/>
                </a:cubicBezTo>
                <a:lnTo>
                  <a:pt x="7620696" y="1035852"/>
                </a:lnTo>
                <a:cubicBezTo>
                  <a:pt x="7620696" y="1118540"/>
                  <a:pt x="7553664" y="1185572"/>
                  <a:pt x="7470976" y="1185572"/>
                </a:cubicBezTo>
                <a:lnTo>
                  <a:pt x="149720" y="1185572"/>
                </a:lnTo>
                <a:cubicBezTo>
                  <a:pt x="67032" y="1185572"/>
                  <a:pt x="0" y="1118540"/>
                  <a:pt x="0" y="1035852"/>
                </a:cubicBezTo>
                <a:lnTo>
                  <a:pt x="0" y="436992"/>
                </a:lnTo>
                <a:cubicBezTo>
                  <a:pt x="0" y="354304"/>
                  <a:pt x="67032" y="287272"/>
                  <a:pt x="149720" y="287272"/>
                </a:cubicBezTo>
                <a:lnTo>
                  <a:pt x="2640348" y="287272"/>
                </a:lnTo>
                <a:lnTo>
                  <a:pt x="2640348" y="232946"/>
                </a:lnTo>
                <a:cubicBezTo>
                  <a:pt x="2640348" y="104293"/>
                  <a:pt x="2744641" y="0"/>
                  <a:pt x="2873294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0496F631-2526-D2DE-3BCD-E7FACB46389F}"/>
              </a:ext>
            </a:extLst>
          </p:cNvPr>
          <p:cNvSpPr txBox="1"/>
          <p:nvPr/>
        </p:nvSpPr>
        <p:spPr>
          <a:xfrm>
            <a:off x="2406568" y="1713063"/>
            <a:ext cx="7378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Objet choisi pour étudier l’état de mouvement ou de repos d’un autre objet.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5844F508-08DD-AD72-36D9-D362F6FBB994}"/>
              </a:ext>
            </a:extLst>
          </p:cNvPr>
          <p:cNvSpPr txBox="1"/>
          <p:nvPr/>
        </p:nvSpPr>
        <p:spPr>
          <a:xfrm>
            <a:off x="1828801" y="2808405"/>
            <a:ext cx="8542750" cy="562630"/>
          </a:xfrm>
          <a:prstGeom prst="roundRect">
            <a:avLst>
              <a:gd name="adj" fmla="val 50000"/>
            </a:avLst>
          </a:prstGeom>
          <a:solidFill>
            <a:srgbClr val="FDF4E7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/>
              <a:t>La position d’un objet par rapport à un corps de référence, au cours du temps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64" name="Accolade ouvrante 63">
            <a:extLst>
              <a:ext uri="{FF2B5EF4-FFF2-40B4-BE49-F238E27FC236}">
                <a16:creationId xmlns:a16="http://schemas.microsoft.com/office/drawing/2014/main" id="{BC1098E6-3FC1-F9ED-B0CF-EDD90D43CDBB}"/>
              </a:ext>
            </a:extLst>
          </p:cNvPr>
          <p:cNvSpPr/>
          <p:nvPr/>
        </p:nvSpPr>
        <p:spPr>
          <a:xfrm rot="5400000">
            <a:off x="5452595" y="125545"/>
            <a:ext cx="827163" cy="7648867"/>
          </a:xfrm>
          <a:prstGeom prst="leftBrace">
            <a:avLst>
              <a:gd name="adj1" fmla="val 73900"/>
              <a:gd name="adj2" fmla="val 50000"/>
            </a:avLst>
          </a:prstGeom>
          <a:ln w="28575"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7B6D3A3A-EEAC-148E-5957-73418DAEA30F}"/>
              </a:ext>
            </a:extLst>
          </p:cNvPr>
          <p:cNvSpPr/>
          <p:nvPr/>
        </p:nvSpPr>
        <p:spPr>
          <a:xfrm>
            <a:off x="432149" y="4506213"/>
            <a:ext cx="3219186" cy="56263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change</a:t>
            </a:r>
            <a:r>
              <a:rPr lang="fr-FR" sz="2400" dirty="0"/>
              <a:t> </a:t>
            </a:r>
          </a:p>
        </p:txBody>
      </p:sp>
      <p:sp>
        <p:nvSpPr>
          <p:cNvPr id="68" name="Rectangle : coins arrondis 67">
            <a:extLst>
              <a:ext uri="{FF2B5EF4-FFF2-40B4-BE49-F238E27FC236}">
                <a16:creationId xmlns:a16="http://schemas.microsoft.com/office/drawing/2014/main" id="{E5A232AA-95DF-0523-79CA-AFE5C05EB40F}"/>
              </a:ext>
            </a:extLst>
          </p:cNvPr>
          <p:cNvSpPr/>
          <p:nvPr/>
        </p:nvSpPr>
        <p:spPr>
          <a:xfrm>
            <a:off x="432149" y="5893903"/>
            <a:ext cx="3219187" cy="56263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Corps en mouvement </a:t>
            </a:r>
            <a:endParaRPr lang="fr-FR" sz="2400" dirty="0"/>
          </a:p>
        </p:txBody>
      </p:sp>
      <p:cxnSp>
        <p:nvCxnSpPr>
          <p:cNvPr id="72" name="Connecteur droit avec flèche 71">
            <a:extLst>
              <a:ext uri="{FF2B5EF4-FFF2-40B4-BE49-F238E27FC236}">
                <a16:creationId xmlns:a16="http://schemas.microsoft.com/office/drawing/2014/main" id="{18ADE476-0F37-49B5-3BC6-47F9D31582AA}"/>
              </a:ext>
            </a:extLst>
          </p:cNvPr>
          <p:cNvCxnSpPr>
            <a:cxnSpLocks/>
          </p:cNvCxnSpPr>
          <p:nvPr/>
        </p:nvCxnSpPr>
        <p:spPr>
          <a:xfrm>
            <a:off x="2041742" y="5201142"/>
            <a:ext cx="0" cy="502989"/>
          </a:xfrm>
          <a:prstGeom prst="straightConnector1">
            <a:avLst/>
          </a:prstGeom>
          <a:ln w="1270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 : coins arrondis 73">
            <a:extLst>
              <a:ext uri="{FF2B5EF4-FFF2-40B4-BE49-F238E27FC236}">
                <a16:creationId xmlns:a16="http://schemas.microsoft.com/office/drawing/2014/main" id="{211B8D5E-68FD-C05B-A869-BF3E478BAC1F}"/>
              </a:ext>
            </a:extLst>
          </p:cNvPr>
          <p:cNvSpPr/>
          <p:nvPr/>
        </p:nvSpPr>
        <p:spPr>
          <a:xfrm>
            <a:off x="8081018" y="4506213"/>
            <a:ext cx="3219185" cy="583169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reste constante</a:t>
            </a:r>
            <a:r>
              <a:rPr lang="fr-FR" sz="2400" dirty="0"/>
              <a:t> </a:t>
            </a:r>
          </a:p>
        </p:txBody>
      </p:sp>
      <p:sp>
        <p:nvSpPr>
          <p:cNvPr id="75" name="Rectangle : coins arrondis 74">
            <a:extLst>
              <a:ext uri="{FF2B5EF4-FFF2-40B4-BE49-F238E27FC236}">
                <a16:creationId xmlns:a16="http://schemas.microsoft.com/office/drawing/2014/main" id="{5B633A84-1369-3ED2-50BD-BA4EA02AE42C}"/>
              </a:ext>
            </a:extLst>
          </p:cNvPr>
          <p:cNvSpPr/>
          <p:nvPr/>
        </p:nvSpPr>
        <p:spPr>
          <a:xfrm>
            <a:off x="8076531" y="5873365"/>
            <a:ext cx="3228159" cy="58316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Corps au repos </a:t>
            </a:r>
            <a:endParaRPr lang="fr-FR" sz="2400" dirty="0"/>
          </a:p>
        </p:txBody>
      </p:sp>
      <p:cxnSp>
        <p:nvCxnSpPr>
          <p:cNvPr id="76" name="Connecteur droit avec flèche 75">
            <a:extLst>
              <a:ext uri="{FF2B5EF4-FFF2-40B4-BE49-F238E27FC236}">
                <a16:creationId xmlns:a16="http://schemas.microsoft.com/office/drawing/2014/main" id="{3C70EA36-D9DC-4BD7-1FFB-C30B2F5E54B9}"/>
              </a:ext>
            </a:extLst>
          </p:cNvPr>
          <p:cNvCxnSpPr>
            <a:cxnSpLocks/>
          </p:cNvCxnSpPr>
          <p:nvPr/>
        </p:nvCxnSpPr>
        <p:spPr>
          <a:xfrm>
            <a:off x="9690610" y="5201142"/>
            <a:ext cx="0" cy="502989"/>
          </a:xfrm>
          <a:prstGeom prst="straightConnector1">
            <a:avLst/>
          </a:prstGeom>
          <a:ln w="1270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234FD718-1F35-8542-8371-D9D71498CACC}"/>
              </a:ext>
            </a:extLst>
          </p:cNvPr>
          <p:cNvSpPr txBox="1"/>
          <p:nvPr/>
        </p:nvSpPr>
        <p:spPr>
          <a:xfrm>
            <a:off x="5079152" y="1251507"/>
            <a:ext cx="20173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chemeClr val="tx1"/>
                </a:solidFill>
              </a:rPr>
              <a:t>Corps de référence</a:t>
            </a:r>
            <a:endParaRPr lang="fr-F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51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63" grpId="0" animBg="1"/>
      <p:bldP spid="64" grpId="0" animBg="1"/>
      <p:bldP spid="67" grpId="0" animBg="1"/>
      <p:bldP spid="68" grpId="0" animBg="1"/>
      <p:bldP spid="74" grpId="0" animBg="1"/>
      <p:bldP spid="75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6EBA276-0D42-2C21-1548-44005DE01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termine par la carte lexicale suivante.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Faire participer les élèves à la lecture de la carte.</a:t>
            </a:r>
          </a:p>
        </p:txBody>
      </p:sp>
      <p:pic>
        <p:nvPicPr>
          <p:cNvPr id="2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grpSp>
        <p:nvGrpSpPr>
          <p:cNvPr id="27" name="Groupe 71"/>
          <p:cNvGrpSpPr/>
          <p:nvPr/>
        </p:nvGrpSpPr>
        <p:grpSpPr>
          <a:xfrm>
            <a:off x="308618" y="1122128"/>
            <a:ext cx="11574764" cy="4918839"/>
            <a:chOff x="269303" y="1602971"/>
            <a:chExt cx="11574764" cy="4918839"/>
          </a:xfrm>
        </p:grpSpPr>
        <p:sp>
          <p:nvSpPr>
            <p:cNvPr id="28" name="Rectangle 27"/>
            <p:cNvSpPr/>
            <p:nvPr/>
          </p:nvSpPr>
          <p:spPr>
            <a:xfrm>
              <a:off x="269303" y="1990450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Rectangle à coins arrondis 2"/>
            <p:cNvSpPr/>
            <p:nvPr/>
          </p:nvSpPr>
          <p:spPr>
            <a:xfrm>
              <a:off x="4705405" y="2922669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r>
                <a:rPr lang="fr-FR" b="1" dirty="0"/>
                <a:t>Identifier</a:t>
              </a:r>
              <a:r>
                <a:rPr lang="fr-FR" dirty="0"/>
                <a:t> </a:t>
              </a:r>
              <a:r>
                <a:rPr lang="fr-FR" b="1" dirty="0">
                  <a:solidFill>
                    <a:srgbClr val="FF0000"/>
                  </a:solidFill>
                </a:rPr>
                <a:t>l’état d’un corps </a:t>
              </a:r>
              <a:r>
                <a:rPr lang="fr-FR" dirty="0"/>
                <a:t>(</a:t>
              </a:r>
              <a:r>
                <a:rPr lang="fr-FR" b="1" dirty="0"/>
                <a:t>mouvement ou repos</a:t>
              </a:r>
              <a:r>
                <a:rPr lang="fr-FR" dirty="0"/>
                <a:t>) par rapport à </a:t>
              </a:r>
              <a:r>
                <a:rPr lang="fr-FR" b="1" dirty="0">
                  <a:solidFill>
                    <a:srgbClr val="FF0000"/>
                  </a:solidFill>
                </a:rPr>
                <a:t>un corps de référence. </a:t>
              </a:r>
              <a:endParaRPr lang="fr-FR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Rectangle à coins arrondis 17"/>
            <p:cNvSpPr/>
            <p:nvPr/>
          </p:nvSpPr>
          <p:spPr>
            <a:xfrm>
              <a:off x="680393" y="2624587"/>
              <a:ext cx="2834967" cy="1156370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Ma </a:t>
              </a:r>
              <a:r>
                <a:rPr lang="fr-FR" sz="1400" i="1" kern="0" noProof="0" dirty="0">
                  <a:solidFill>
                    <a:srgbClr val="000000"/>
                  </a:solidFill>
                  <a:latin typeface="Arial"/>
                </a:rPr>
                <a:t>tâche</a:t>
              </a:r>
              <a:endPara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7" name="ZoneTexte 20"/>
            <p:cNvSpPr txBox="1"/>
            <p:nvPr/>
          </p:nvSpPr>
          <p:spPr>
            <a:xfrm>
              <a:off x="1021080" y="2308315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i="1" kern="0" noProof="0" dirty="0">
                  <a:solidFill>
                    <a:srgbClr val="000000"/>
                  </a:solidFill>
                  <a:latin typeface="Arial"/>
                </a:rPr>
                <a:t>Termes thématiques</a:t>
              </a:r>
              <a:endPara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2" name="Rectangle à coins arrondis 24"/>
            <p:cNvSpPr/>
            <p:nvPr/>
          </p:nvSpPr>
          <p:spPr>
            <a:xfrm>
              <a:off x="8415759" y="3696003"/>
              <a:ext cx="2824480" cy="1226935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ZoneTexte 27"/>
            <p:cNvSpPr txBox="1"/>
            <p:nvPr/>
          </p:nvSpPr>
          <p:spPr>
            <a:xfrm>
              <a:off x="8605035" y="3301626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Verbes de consigne</a:t>
              </a:r>
            </a:p>
          </p:txBody>
        </p:sp>
        <p:sp>
          <p:nvSpPr>
            <p:cNvPr id="56" name="Rectangle à coins arrondis 28"/>
            <p:cNvSpPr/>
            <p:nvPr/>
          </p:nvSpPr>
          <p:spPr>
            <a:xfrm>
              <a:off x="904238" y="5461789"/>
              <a:ext cx="8951995" cy="913153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ZoneTexte 29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Structures pour répondre</a:t>
              </a:r>
            </a:p>
          </p:txBody>
        </p:sp>
        <p:cxnSp>
          <p:nvCxnSpPr>
            <p:cNvPr id="58" name="Connecteur en angle 5"/>
            <p:cNvCxnSpPr>
              <a:cxnSpLocks/>
              <a:stCxn id="30" idx="3"/>
              <a:endCxn id="29" idx="1"/>
            </p:cNvCxnSpPr>
            <p:nvPr/>
          </p:nvCxnSpPr>
          <p:spPr>
            <a:xfrm>
              <a:off x="3515360" y="3202772"/>
              <a:ext cx="1190045" cy="578185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59" name="ZoneTexte 9"/>
            <p:cNvSpPr txBox="1"/>
            <p:nvPr/>
          </p:nvSpPr>
          <p:spPr>
            <a:xfrm>
              <a:off x="833635" y="2764706"/>
              <a:ext cx="268867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Corps de référence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Graphique distance-temps</a:t>
              </a:r>
              <a:endParaRPr lang="fr-FR" sz="1400" kern="0" noProof="0" dirty="0">
                <a:solidFill>
                  <a:srgbClr val="000000"/>
                </a:solidFill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État de repos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4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État de mouvement 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60" name="ZoneTexte 32"/>
            <p:cNvSpPr txBox="1"/>
            <p:nvPr/>
          </p:nvSpPr>
          <p:spPr>
            <a:xfrm>
              <a:off x="8761199" y="3869203"/>
              <a:ext cx="229737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I</a:t>
              </a:r>
              <a:r>
                <a:rPr lang="fr-FR" sz="1400" kern="0" noProof="0" dirty="0" err="1">
                  <a:solidFill>
                    <a:srgbClr val="000000"/>
                  </a:solidFill>
                  <a:latin typeface="Arial"/>
                </a:rPr>
                <a:t>dentifier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Préciser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lang="fr-FR" sz="1400" kern="0" noProof="0" dirty="0">
                <a:solidFill>
                  <a:srgbClr val="000000"/>
                </a:solidFill>
                <a:latin typeface="Arial"/>
              </a:endParaRPr>
            </a:p>
          </p:txBody>
        </p:sp>
        <p:cxnSp>
          <p:nvCxnSpPr>
            <p:cNvPr id="61" name="Connecteur en angle 39"/>
            <p:cNvCxnSpPr>
              <a:cxnSpLocks/>
              <a:stCxn id="29" idx="3"/>
              <a:endCxn id="42" idx="1"/>
            </p:cNvCxnSpPr>
            <p:nvPr/>
          </p:nvCxnSpPr>
          <p:spPr>
            <a:xfrm>
              <a:off x="7407965" y="3780957"/>
              <a:ext cx="1007794" cy="528514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62" name="ZoneTexte 42"/>
            <p:cNvSpPr txBox="1"/>
            <p:nvPr/>
          </p:nvSpPr>
          <p:spPr>
            <a:xfrm>
              <a:off x="849783" y="5700716"/>
              <a:ext cx="93532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9388" lvl="0" indent="-179388" defTabSz="914400">
                <a:buFont typeface="Arial" panose="020B0604020202020204" pitchFamily="34" charset="0"/>
                <a:buChar char="•"/>
              </a:pPr>
              <a:endParaRPr lang="fr-FR" sz="1400" i="1" kern="0" noProof="0" dirty="0">
                <a:solidFill>
                  <a:srgbClr val="000000"/>
                </a:solidFill>
                <a:latin typeface="Arial"/>
              </a:endParaRPr>
            </a:p>
          </p:txBody>
        </p:sp>
        <p:cxnSp>
          <p:nvCxnSpPr>
            <p:cNvPr id="63" name="Connecteur en angle 44"/>
            <p:cNvCxnSpPr>
              <a:cxnSpLocks/>
              <a:stCxn id="29" idx="2"/>
              <a:endCxn id="56" idx="0"/>
            </p:cNvCxnSpPr>
            <p:nvPr/>
          </p:nvCxnSpPr>
          <p:spPr>
            <a:xfrm rot="5400000">
              <a:off x="5307189" y="4712292"/>
              <a:ext cx="822545" cy="676449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64" name="Rectangle 63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CARTE LEXICALE</a:t>
              </a:r>
              <a:endPara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Rectangle à coins arrondis 68"/>
            <p:cNvSpPr/>
            <p:nvPr/>
          </p:nvSpPr>
          <p:spPr>
            <a:xfrm>
              <a:off x="10723502" y="1602971"/>
              <a:ext cx="335067" cy="461818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CBF18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66" name="ZoneTexte 69"/>
            <p:cNvSpPr txBox="1"/>
            <p:nvPr/>
          </p:nvSpPr>
          <p:spPr>
            <a:xfrm>
              <a:off x="11058569" y="1659151"/>
              <a:ext cx="625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mots</a:t>
              </a:r>
            </a:p>
          </p:txBody>
        </p:sp>
        <p:sp>
          <p:nvSpPr>
            <p:cNvPr id="67" name="ZoneTexte 70"/>
            <p:cNvSpPr txBox="1"/>
            <p:nvPr/>
          </p:nvSpPr>
          <p:spPr>
            <a:xfrm>
              <a:off x="9682480" y="1670773"/>
              <a:ext cx="1041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1400" b="1" i="1">
                  <a:solidFill>
                    <a:schemeClr val="bg1"/>
                  </a:solidFill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Je retiens</a:t>
              </a:r>
            </a:p>
          </p:txBody>
        </p:sp>
      </p:grpSp>
      <p:sp>
        <p:nvSpPr>
          <p:cNvPr id="26" name="ZoneTexte 42"/>
          <p:cNvSpPr txBox="1"/>
          <p:nvPr/>
        </p:nvSpPr>
        <p:spPr>
          <a:xfrm>
            <a:off x="1053871" y="5512341"/>
            <a:ext cx="86679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noProof="0" dirty="0"/>
              <a:t>Pendant la période ……….… le corps est ………………………………………. car la distance ……………………………………  </a:t>
            </a:r>
            <a:endParaRPr lang="fr-FR" sz="1400" i="1" kern="0" noProof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ZoneTexte 42"/>
          <p:cNvSpPr txBox="1"/>
          <p:nvPr/>
        </p:nvSpPr>
        <p:spPr>
          <a:xfrm>
            <a:off x="1053871" y="5106623"/>
            <a:ext cx="81402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noProof="0" dirty="0"/>
              <a:t>L’axe ………….  est : ……………………… en …………………….. </a:t>
            </a:r>
            <a:endParaRPr lang="fr-FR" sz="1400" i="1" kern="0" noProof="0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2688" y="427833"/>
            <a:ext cx="481009" cy="481009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3123359" y="2682321"/>
            <a:ext cx="5945282" cy="14933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b="1" i="1" noProof="0" dirty="0"/>
              <a:t>Exercices de consolidation : 1 p.49</a:t>
            </a:r>
          </a:p>
          <a:p>
            <a:pPr algn="just">
              <a:lnSpc>
                <a:spcPct val="150000"/>
              </a:lnSpc>
            </a:pPr>
            <a:r>
              <a:rPr lang="fr-FR" sz="3200" b="1" i="1" noProof="0" dirty="0"/>
              <a:t>Exercices défis: 1,2</a:t>
            </a:r>
            <a:r>
              <a:rPr lang="fr-FR" sz="3200" b="1" i="1" dirty="0"/>
              <a:t> p.52</a:t>
            </a:r>
            <a:endParaRPr lang="fr-FR" sz="3200" b="1" i="1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FC46BE6-DE4C-E5AC-520B-0F31FB9A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Bravo à tous ! Révisez dans le livret  ce qu’on a vu aujourd'hui  et faites les exercices suivants: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EA8D1F3-58B6-5085-C966-3A2EF30CEC6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46" y="640555"/>
            <a:ext cx="10277475" cy="268287"/>
          </a:xfrm>
        </p:spPr>
        <p:txBody>
          <a:bodyPr/>
          <a:lstStyle/>
          <a:p>
            <a:r>
              <a:rPr lang="fr-FR" dirty="0"/>
              <a:t>L’enseignant incite les élèves à faire l’exercice à la maison et clore la séance.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noProof="0" dirty="0">
                <a:solidFill>
                  <a:prstClr val="white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grpSp>
        <p:nvGrpSpPr>
          <p:cNvPr id="6" name="Group 38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8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noProof="0" dirty="0">
                <a:solidFill>
                  <a:prstClr val="white"/>
                </a:solidFill>
                <a:highlight>
                  <a:srgbClr val="FFFF00"/>
                </a:highlight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4800" i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r>
                <a:rPr lang="fr-FR" sz="4800" i="1" noProof="0" dirty="0">
                  <a:solidFill>
                    <a:prstClr val="black"/>
                  </a:solidFill>
                  <a:latin typeface="Calibri" panose="020F0502020204030204"/>
                  <a:sym typeface="Arial" panose="020B0604020202020204"/>
                </a:rPr>
                <a:t>A la prochaine séance!</a:t>
              </a:r>
            </a:p>
          </p:txBody>
        </p:sp>
      </p:grpSp>
      <p:pic>
        <p:nvPicPr>
          <p:cNvPr id="10" name="Google Shape;1141;p7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32837" y="1903731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/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/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" name="Google Shape;252;p28"/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sp>
        <p:nvSpPr>
          <p:cNvPr id="7" name="Google Shape;255;p28"/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Structure de la séance</a:t>
            </a:r>
            <a:endParaRPr lang="fr-FR" sz="1465" kern="0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3" name="Picture 2" descr="Image généré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/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1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28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29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30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3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2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47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8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49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50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3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59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0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1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2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4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5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6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7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8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5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1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2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3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4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6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7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8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9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80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272733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latin typeface="Calibri" panose="020F0502020204030204"/>
              </a:rPr>
              <a:t>Bonjour ! Prêts à démarrer notre séance ? Allons-y</a:t>
            </a:r>
            <a:endParaRPr lang="fr-FR" noProof="0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748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7689</TotalTime>
  <Words>3225</Words>
  <Application>Microsoft Office PowerPoint</Application>
  <PresentationFormat>Grand écran</PresentationFormat>
  <Paragraphs>478</Paragraphs>
  <Slides>67</Slides>
  <Notes>8</Notes>
  <HiddenSlides>3</HiddenSlides>
  <MMClips>0</MMClips>
  <ScaleCrop>false</ScaleCrop>
  <HeadingPairs>
    <vt:vector size="8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67</vt:i4>
      </vt:variant>
    </vt:vector>
  </HeadingPairs>
  <TitlesOfParts>
    <vt:vector size="80" baseType="lpstr">
      <vt:lpstr>Aptos</vt:lpstr>
      <vt:lpstr>Arial</vt:lpstr>
      <vt:lpstr>Arial MT Light</vt:lpstr>
      <vt:lpstr>Calibri</vt:lpstr>
      <vt:lpstr>Comic Sans MS</vt:lpstr>
      <vt:lpstr>Dosis</vt:lpstr>
      <vt:lpstr>Poppins ExtraBold</vt:lpstr>
      <vt:lpstr>Wingdings</vt:lpstr>
      <vt:lpstr>Office Theme</vt:lpstr>
      <vt:lpstr>Custom Design</vt:lpstr>
      <vt:lpstr>1_Custom Design</vt:lpstr>
      <vt:lpstr>Bitmap Image</vt:lpstr>
      <vt:lpstr>Image bitmap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 ! Prêts à démarrer notre séance ? Allons-y</vt:lpstr>
      <vt:lpstr>Présentation PowerPoint</vt:lpstr>
      <vt:lpstr>Observez ces images : à votre avis, quel comportement positif met-elle en évidence ?</vt:lpstr>
      <vt:lpstr>Le bon comportement est d’écouter les autres </vt:lpstr>
      <vt:lpstr>Présentation PowerPoint</vt:lpstr>
      <vt:lpstr>Avant de commencer notre leçon sur le mouvement d’un corps, qui peut me traduire les notions suivantes en français.</vt:lpstr>
      <vt:lpstr>Dans la suite, répondre par vrai ou faux</vt:lpstr>
      <vt:lpstr>Dans la suite, répondre par vrai ou faux</vt:lpstr>
      <vt:lpstr>Dans la suite, répondre par vrai ou faux</vt:lpstr>
      <vt:lpstr>Dans la suite, répondre par vrai ou faux</vt:lpstr>
      <vt:lpstr>Répondez à la question suivante : </vt:lpstr>
      <vt:lpstr>Présentation PowerPoint</vt:lpstr>
      <vt:lpstr>Avant d’aborder notre tâche d’aujourd’hui, observons la situation suivante : Ali est assis dans un train à la gare.</vt:lpstr>
      <vt:lpstr>À la fin de cette séance, vous serez capables d’Identifier l’état d’un corps (mouvement ou repos) par rapport à un corps de référence. </vt:lpstr>
      <vt:lpstr>Présentation PowerPoint</vt:lpstr>
      <vt:lpstr>Maintenant, nous allons définir ce qu’est un corps de référence. voyons les exemples suivants : </vt:lpstr>
      <vt:lpstr>Prenons le 1er exemple : la lune</vt:lpstr>
      <vt:lpstr>Prenons le 2eme exemple : le livre</vt:lpstr>
      <vt:lpstr>Prenons le 3eme exemple : le passager</vt:lpstr>
      <vt:lpstr>Vous remarquez que l’état de mouvement ou de repos d’un corps dépend du corps de référence choisi : corps de référence </vt:lpstr>
      <vt:lpstr>Alors qui peut me dire le corps de référence dans chaque cas ? </vt:lpstr>
      <vt:lpstr>La terre , la table et le train sont des corps de référence. </vt:lpstr>
      <vt:lpstr>Retenons alors que le corps de référence est le corps par rapport auquel on étudie le mouvement ou le repos d’un autre corps</vt:lpstr>
      <vt:lpstr>Pour savoir l’état d’un corps (mouvement ou repos), on observe sa position par rapport à un corps de référence.  Observez que la voiture change de position : elle s’éloigne de l’arbre</vt:lpstr>
      <vt:lpstr>Dans la situation suivante, la fille ne change pas sa position par rapport à l’arbre. </vt:lpstr>
      <vt:lpstr>On déduit que la position d’un corps par rapport à un corps de référence peut varier au cours du temps. On représente cette variation par un graphique distance-temps.</vt:lpstr>
      <vt:lpstr>A partir d’un graphique distance-temps, on peut déterminer l’état du corps : en  mouvement ou au repos. </vt:lpstr>
      <vt:lpstr>Présentation PowerPoint</vt:lpstr>
      <vt:lpstr>Présentation PowerPoint</vt:lpstr>
      <vt:lpstr>Voici notre tâche principale. Je vais vous montrer comment identifier l’état d’un corps par rapport à un corps de référence.  </vt:lpstr>
      <vt:lpstr>Pour réaliser ma tâche, je suis les étapes suivantes : </vt:lpstr>
      <vt:lpstr>Première étape : Je précise les grandeurs du graphique.  Que représente l’axe horizontal ?</vt:lpstr>
      <vt:lpstr>Présentation PowerPoint</vt:lpstr>
      <vt:lpstr>Présentation PowerPoint</vt:lpstr>
      <vt:lpstr>Deuxième étape , j’identifie les périodes de variations de la distance. </vt:lpstr>
      <vt:lpstr>Troisième étape : j’identifie l’état de la voiture .  La voiture est-elle en mouvement ou au repos ? </vt:lpstr>
      <vt:lpstr>Je fais une synthèse :</vt:lpstr>
      <vt:lpstr>Présentation PowerPoint</vt:lpstr>
      <vt:lpstr>Répondre par vrai ou faux.</vt:lpstr>
      <vt:lpstr>Répondre par vrai ou faux.</vt:lpstr>
      <vt:lpstr>Répondre par vrai ou faux.</vt:lpstr>
      <vt:lpstr>Répondre par vrai ou faux.</vt:lpstr>
      <vt:lpstr>Répondre par vrai ou faux.</vt:lpstr>
      <vt:lpstr>Présentation PowerPoint</vt:lpstr>
      <vt:lpstr>On passe maintenant aux activités du livret. Ouvrez la page 43 : Je m’entraîne en binôme. Vous commencez seul, puis vous échangez et comparez vos réponses avec votre camarade. </vt:lpstr>
      <vt:lpstr> </vt:lpstr>
      <vt:lpstr> </vt:lpstr>
      <vt:lpstr> </vt:lpstr>
      <vt:lpstr>Présentation PowerPoint</vt:lpstr>
      <vt:lpstr>Maintenant c’est le moment de travailler tout seul. Voir le livret p 44 «je m’entraîne seul » .</vt:lpstr>
      <vt:lpstr>Le temps est terminé. Corrigeons ensemble l’exercice.</vt:lpstr>
      <vt:lpstr>A vous! Montrez-moi comment vous avez résolu cet exercice.</vt:lpstr>
      <vt:lpstr>Présentation PowerPoint</vt:lpstr>
      <vt:lpstr>Qui peut me dire ce que nous avons appris aujourd’hui?  </vt:lpstr>
      <vt:lpstr>Notre tâche principale de cette séance est:</vt:lpstr>
      <vt:lpstr>Voilà ce qu’il faut bien retenir.</vt:lpstr>
      <vt:lpstr>On termine par la carte lexicale suivante.</vt:lpstr>
      <vt:lpstr>Bravo à tous ! Révisez dans le livret  ce qu’on a vu aujourd'hui  et faites les exercices suivants: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salim elmokhtar</cp:lastModifiedBy>
  <cp:revision>1866</cp:revision>
  <cp:lastPrinted>2024-10-05T19:15:00Z</cp:lastPrinted>
  <dcterms:created xsi:type="dcterms:W3CDTF">2024-05-28T10:13:00Z</dcterms:created>
  <dcterms:modified xsi:type="dcterms:W3CDTF">2026-05-08T19:08:16Z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07BCFC6302C549B0B0C2BCAF22236F3C_12</vt:lpwstr>
  </property>
  <property fmtid="{D5CDD505-2E9C-101B-9397-08002B2CF9AE}" pid="3" name="KSOProductBuildVer">
    <vt:lpwstr>1036-12.9.0.21549</vt:lpwstr>
  </property>
</Properties>
</file>