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70"/>
  </p:notesMasterIdLst>
  <p:handoutMasterIdLst>
    <p:handoutMasterId r:id="rId71"/>
  </p:handoutMasterIdLst>
  <p:sldIdLst>
    <p:sldId id="16777258" r:id="rId4"/>
    <p:sldId id="16777255" r:id="rId5"/>
    <p:sldId id="16777256" r:id="rId6"/>
    <p:sldId id="16777331" r:id="rId7"/>
    <p:sldId id="287" r:id="rId8"/>
    <p:sldId id="288" r:id="rId9"/>
    <p:sldId id="16776965" r:id="rId10"/>
    <p:sldId id="16777334" r:id="rId11"/>
    <p:sldId id="16777335" r:id="rId12"/>
    <p:sldId id="16776968" r:id="rId13"/>
    <p:sldId id="16777384" r:id="rId14"/>
    <p:sldId id="16777385" r:id="rId15"/>
    <p:sldId id="268" r:id="rId16"/>
    <p:sldId id="16777387" r:id="rId17"/>
    <p:sldId id="282" r:id="rId18"/>
    <p:sldId id="256" r:id="rId19"/>
    <p:sldId id="257" r:id="rId20"/>
    <p:sldId id="283" r:id="rId21"/>
    <p:sldId id="273" r:id="rId22"/>
    <p:sldId id="16777220" r:id="rId23"/>
    <p:sldId id="261" r:id="rId24"/>
    <p:sldId id="16777222" r:id="rId25"/>
    <p:sldId id="16777213" r:id="rId26"/>
    <p:sldId id="284" r:id="rId27"/>
    <p:sldId id="258" r:id="rId28"/>
    <p:sldId id="263" r:id="rId29"/>
    <p:sldId id="260" r:id="rId30"/>
    <p:sldId id="259" r:id="rId31"/>
    <p:sldId id="262" r:id="rId32"/>
    <p:sldId id="16777327" r:id="rId33"/>
    <p:sldId id="295" r:id="rId34"/>
    <p:sldId id="16777390" r:id="rId35"/>
    <p:sldId id="2147483642" r:id="rId36"/>
    <p:sldId id="2147483647" r:id="rId37"/>
    <p:sldId id="264" r:id="rId38"/>
    <p:sldId id="271" r:id="rId39"/>
    <p:sldId id="2147483643" r:id="rId40"/>
    <p:sldId id="266" r:id="rId41"/>
    <p:sldId id="290" r:id="rId42"/>
    <p:sldId id="274" r:id="rId43"/>
    <p:sldId id="276" r:id="rId44"/>
    <p:sldId id="291" r:id="rId45"/>
    <p:sldId id="272" r:id="rId46"/>
    <p:sldId id="296" r:id="rId47"/>
    <p:sldId id="275" r:id="rId48"/>
    <p:sldId id="278" r:id="rId49"/>
    <p:sldId id="289" r:id="rId50"/>
    <p:sldId id="16777234" r:id="rId51"/>
    <p:sldId id="16777241" r:id="rId52"/>
    <p:sldId id="285" r:id="rId53"/>
    <p:sldId id="265" r:id="rId54"/>
    <p:sldId id="277" r:id="rId55"/>
    <p:sldId id="16777206" r:id="rId56"/>
    <p:sldId id="279" r:id="rId57"/>
    <p:sldId id="280" r:id="rId58"/>
    <p:sldId id="281" r:id="rId59"/>
    <p:sldId id="267" r:id="rId60"/>
    <p:sldId id="269" r:id="rId61"/>
    <p:sldId id="2147483644" r:id="rId62"/>
    <p:sldId id="16777209" r:id="rId63"/>
    <p:sldId id="346" r:id="rId64"/>
    <p:sldId id="16777416" r:id="rId65"/>
    <p:sldId id="270" r:id="rId66"/>
    <p:sldId id="4100253" r:id="rId67"/>
    <p:sldId id="286" r:id="rId68"/>
    <p:sldId id="16777208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4CB4B4"/>
    <a:srgbClr val="E1CBE3"/>
    <a:srgbClr val="00A9B9"/>
    <a:srgbClr val="0099CC"/>
    <a:srgbClr val="F6DEF1"/>
    <a:srgbClr val="AD79B3"/>
    <a:srgbClr val="F46384"/>
    <a:srgbClr val="339933"/>
    <a:srgbClr val="C4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5" autoAdjust="0"/>
    <p:restoredTop sz="92154" autoAdjust="0"/>
  </p:normalViewPr>
  <p:slideViewPr>
    <p:cSldViewPr snapToGrid="0">
      <p:cViewPr>
        <p:scale>
          <a:sx n="60" d="100"/>
          <a:sy n="60" d="100"/>
        </p:scale>
        <p:origin x="1430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30/05/2026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t>6</a:t>
            </a:fld>
            <a:endParaRPr lang="fr-FR" sz="1400" kern="0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552EF-6813-551E-6FE5-EB358999B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E5F6C65-AEC8-98A9-8FDA-188836B8D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A59D88D-105B-AE62-20AD-4BF15A5E9D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45957E-2890-6731-C584-B1D8B23EEC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1514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D83B5-EBEF-4591-4013-35F163374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0A424B8-A821-2F9D-D4B1-F9895D84DA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6BBAC9-DB4E-711F-2258-82A7C33405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0756C6-6935-19FD-1827-D827B7B05D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6688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3565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0018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26F2A-7E40-F5D8-18CD-0EB918DE0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B239CD6-C658-6595-9469-C371D4ACE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E8020B-AF4C-E122-E634-0F1509C82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3B1558-122E-449E-5FDB-C1C3523189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1129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40883-3CB6-293A-52AD-A2309FCDB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8EE7A06-729D-6F8D-C029-A659E6C6B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08D955A-2860-557F-E811-7D36D52CE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2EBACD-AE6C-388D-2AEA-BC4D1C2F59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8151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F101B-6092-1C7C-B6EF-3EFC75E3A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2A5AD7-391C-6970-7C53-D58C292F2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BDEF8A8-B085-F34E-D513-C1D1EE5679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B4EDC6-680C-E543-7560-F7A2CD982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8632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9603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978CA-FDDD-1117-840C-3A54D6C34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B37A286-F872-F416-BCC8-CB6D519B0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1919B65-0F90-BE03-DE3F-523357366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7DB3EE-3771-582D-E3FF-25E70761DF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4647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A6E19-D792-F138-61AD-199B3D426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0F538BA-3F82-7E7A-870D-D15C185B6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EC5B97-0BF6-AF18-BAC7-0EE4D6CEE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53E84E-8D4B-371F-A192-66EDC181C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345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7BE58-B3D5-1B79-9445-019B087F3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2525A0F-0E62-DE7A-17D3-E1C21F9547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2FB24BD-EE1C-5F01-0010-BCA7ECAC6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43DAAD-D45D-00EC-598F-BB186B6B6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9484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6F0F2-06B9-FD58-B0C8-A18DA4345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D618EF-A050-1907-C8D7-B9C04EE75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7343003-4180-39C4-502B-2F832559B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273BEA-5592-490E-7C71-DEAF1AC52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7322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291C0-A5F3-8C9F-C0FD-145AC9FDB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F1E99BA-9134-26CF-C5FC-07501562DB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8042A5C-433E-6C39-E93A-38D0C3911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837792-7884-C9B0-4A7B-ADB082BD2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00992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4166E-75FC-B346-4174-3E2A66645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914D2F-D537-3BDD-8F1D-3E13A6F54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A34E605-6B82-CB5A-A49C-D2FC35739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951E66-FC4F-2C19-2757-66E32D51F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11363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80591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BA5FE-E21B-4B9A-07EF-A2F4F40F2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C635DE9-CC95-A4E9-2A25-B6034ECA6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B20488D-9C93-5CAF-AFE9-EBDF2A97F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95BBF4F-4F63-E950-E6E9-144458901D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34314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087F0-E3CE-69E7-0CD8-5E63BBB79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D2BAE5-2C03-1B09-31E4-DB4B2F10C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6D7BFD-045F-3892-8590-1DF8516D3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FB6FA3-A9C5-6CED-5DAB-A518E0B40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29991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007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1008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192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8514B-1417-4EA2-A540-5EF9261E4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7BE26EB-3989-0BBD-6FFC-DA2B74411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EF42AD1-7F4B-3D84-0252-98347B29A1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5619F8-5F31-5489-9B8F-A7293EEC6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9110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7869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16E13-95BA-2B20-0DB8-CD27C6B27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A141B7-0D63-BCB2-D6E5-03AD1E2F9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972CB6F-FCC9-3538-75B3-96AE41AA0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2E3DC46-ED1B-1740-B498-35268A0A45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1990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47BF3-EBB9-0F6D-67EF-D5C28A4EE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0D1751D-B888-03D2-674B-F86F45F2F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E1C2EA1-DF3C-98A1-1ECA-D21B0CCFA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2DDE3F-DF71-1499-C540-06D38E8A8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515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microsoft.com/office/2007/relationships/hdphoto" Target="../media/hdphoto5.wdp"/><Relationship Id="rId4" Type="http://schemas.openxmlformats.org/officeDocument/2006/relationships/image" Target="../media/image3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7535472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6" y="5661630"/>
            <a:ext cx="7535471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5685871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6" y="5660160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4" y="5660160"/>
            <a:ext cx="5685871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781373" y="4589833"/>
            <a:ext cx="144000" cy="4680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781373" y="5658779"/>
            <a:ext cx="144000" cy="4680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4" y="3601114"/>
            <a:ext cx="7535473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1" y="3599645"/>
            <a:ext cx="5685875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3" y="3599645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781373" y="3598262"/>
            <a:ext cx="144000" cy="4680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87565" y="3495345"/>
            <a:ext cx="3631296" cy="268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038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58572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1674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rrr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C0A3BD-ACCC-AA63-792C-7DA836BD3AE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86A6277C-43E1-AEA3-1A9C-5F02CDEDC6C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1F142F9B-3405-D63E-AC56-65A3D59B321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3A15E6A3-3D44-0B53-2DE3-87A724FE536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AF384034-D6D0-63FD-ED26-01FCE2EFCCD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53C08AC8-032E-3E8E-A4AE-F71B1A4D19C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FD303C7B-AEE7-5ED0-1C04-207874D57E5D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AEFA902A-E153-DB29-2D23-68C518F9B97D}"/>
              </a:ext>
            </a:extLst>
          </p:cNvPr>
          <p:cNvSpPr txBox="1"/>
          <p:nvPr userDrawn="1"/>
        </p:nvSpPr>
        <p:spPr>
          <a:xfrm>
            <a:off x="11748194" y="95600"/>
            <a:ext cx="274643" cy="3692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6B66C2E6-DAD8-AEA6-C56B-8BFA5CF4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0248A2D2-1C10-13DA-5341-BCDA4EB6927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43219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pp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642F31B2-7EAC-E046-BC77-44B18909DEF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32D6110C-40D8-022E-9484-4842F1B5EAF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9FBCBC4A-5878-C25B-3490-65E25F8E587B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5FAA25C7-BCDC-F80E-3EB1-595A6930B656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7EBFC8E5-BB9E-BA79-CE2C-623B23A731B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EEE3FB84-4FF5-D68F-A46F-06D11FF01F31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D598CACA-5846-F03F-7E06-896014046449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6B992F0F-E797-F8F0-5B48-9E9AD67345B7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D22D91B7-D6B6-C435-EA00-7411C33BD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D800EFEA-4D24-4D50-4962-31AC04C7D2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220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delag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171FE2-B8D3-30C9-F8C1-15287B88BDE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BFFE6B0C-4E9B-8CB5-426E-E4C35AC531A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65D81711-36E2-F933-2914-10A4C52670E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D954BB92-F499-BD1C-CACA-FBEF3A129F1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" name="Google Shape;303;p83">
            <a:extLst>
              <a:ext uri="{FF2B5EF4-FFF2-40B4-BE49-F238E27FC236}">
                <a16:creationId xmlns:a16="http://schemas.microsoft.com/office/drawing/2014/main" id="{AF409F22-65E7-C31E-284E-E0399DD4A12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5" name="Google Shape;304;p83">
              <a:extLst>
                <a:ext uri="{FF2B5EF4-FFF2-40B4-BE49-F238E27FC236}">
                  <a16:creationId xmlns:a16="http://schemas.microsoft.com/office/drawing/2014/main" id="{2C98AFDE-2A69-0603-74BC-5439C9A9C476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05;p83">
              <a:extLst>
                <a:ext uri="{FF2B5EF4-FFF2-40B4-BE49-F238E27FC236}">
                  <a16:creationId xmlns:a16="http://schemas.microsoft.com/office/drawing/2014/main" id="{0D24FE5C-BBB7-A9AC-D90C-F48ACEBD8360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306;p83">
            <a:extLst>
              <a:ext uri="{FF2B5EF4-FFF2-40B4-BE49-F238E27FC236}">
                <a16:creationId xmlns:a16="http://schemas.microsoft.com/office/drawing/2014/main" id="{F8048135-E75F-90B8-38FB-4B96FFE8F2F1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re 10">
            <a:extLst>
              <a:ext uri="{FF2B5EF4-FFF2-40B4-BE49-F238E27FC236}">
                <a16:creationId xmlns:a16="http://schemas.microsoft.com/office/drawing/2014/main" id="{AC171A26-3065-C21B-D947-BCC17CA0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9" name="Espace réservé du contenu 14">
            <a:extLst>
              <a:ext uri="{FF2B5EF4-FFF2-40B4-BE49-F238E27FC236}">
                <a16:creationId xmlns:a16="http://schemas.microsoft.com/office/drawing/2014/main" id="{576833F0-3459-FF73-A288-C2041D333D8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28689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pp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14F825-94E4-16E1-0B16-9D914EA6D78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4C94EF-65B3-353E-642F-F031BA4CE72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74D7B19-D2FA-69A2-5AC1-1CAF0F64A2C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C63E07-E2FF-C2BB-868E-8510024739B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0D73EA2-2B8E-567A-D068-A090091B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FB63012-9219-838B-85AC-8645B132F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E12BB46-0B99-F148-A5EF-71C50EA22D4F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58B514BE-2603-0886-EA18-260A0E4730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453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3438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p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C6EA8D7-185C-8894-F898-89AFDD766A7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58F778-4281-5125-3C6A-0AA6AA347FD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6E01D9A-0683-1BBD-543E-CC0B9CBC297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1DACC2B-0AE1-949E-54CE-84C8535C7CA3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F851253A-CD46-36A9-8902-2BFFBF85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2874E80-D71C-969E-90A4-FC049DE525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773745B0-36FA-35AE-3189-16AF3B51E9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3A993DA-F751-115E-8E3F-E0609BBDB9EB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002DDB15-CC71-890E-6196-3342FA7F4E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5621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87467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vcv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A58A1BF8-3EDB-E2A7-EBFA-5AF26F498E10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AEE96B-330C-847F-F4B4-39C7DFC28E4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C5DCC07-0354-CCF7-A11F-4FC9CD0AB65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6B477433-51A6-B0F0-4241-7999DF1E1C1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Freeform 11">
            <a:extLst>
              <a:ext uri="{FF2B5EF4-FFF2-40B4-BE49-F238E27FC236}">
                <a16:creationId xmlns:a16="http://schemas.microsoft.com/office/drawing/2014/main" id="{B0AC25F0-0454-F3CF-30D0-0C5E7CB75E03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630B4B-475C-1849-7353-0173C3EAAC1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B13B55-E672-CCF8-20E7-C14CCAAEC83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DEFC26E-CF86-6CBD-ED9E-BD6E3537659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F7E3FE-B780-8D13-47D7-D22AD414091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5654AABA-1078-E669-5E27-9DBFE22F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2DC771C4-42C8-3988-B09E-2C82289C1E6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5C0D4EC-5644-4929-D339-45405700936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2D8A2A83-F5E9-95BF-B4F5-4F3132DB8F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B1563CC-42A8-3EE7-D14B-7673A322D1C2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63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 panose="020B0604020202020204"/>
            </a:endParaRPr>
          </a:p>
        </p:txBody>
      </p:sp>
      <p:sp>
        <p:nvSpPr>
          <p:cNvPr id="10" name="ZoneTexte 4"/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Clôture de la séance</a:t>
            </a:r>
          </a:p>
        </p:txBody>
      </p:sp>
      <p:pic>
        <p:nvPicPr>
          <p:cNvPr id="14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04919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pic>
        <p:nvPicPr>
          <p:cNvPr id="19" name="Picture 3" descr="Image générée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32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30/05/2026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5.png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6" Type="http://schemas.microsoft.com/office/2007/relationships/hdphoto" Target="../media/hdphoto9.wdp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microsoft.com/office/2007/relationships/hdphoto" Target="../media/hdphoto6.wdp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7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6" Type="http://schemas.microsoft.com/office/2007/relationships/hdphoto" Target="../media/hdphoto10.wdp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Relationship Id="rId5" Type="http://schemas.microsoft.com/office/2007/relationships/hdphoto" Target="../media/hdphoto11.wdp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68.svg"/><Relationship Id="rId4" Type="http://schemas.microsoft.com/office/2007/relationships/hdphoto" Target="../media/hdphoto11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3.xml"/><Relationship Id="rId4" Type="http://schemas.microsoft.com/office/2007/relationships/hdphoto" Target="../media/hdphoto11.wdp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68.svg"/><Relationship Id="rId1" Type="http://schemas.openxmlformats.org/officeDocument/2006/relationships/slideLayout" Target="../slideLayouts/slideLayout3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53541" y="2375951"/>
            <a:ext cx="605407" cy="522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sz="3600" b="1" noProof="0" dirty="0">
                <a:solidFill>
                  <a:schemeClr val="accent4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3975185" cy="521999"/>
          </a:xfrm>
        </p:spPr>
        <p:txBody>
          <a:bodyPr>
            <a:normAutofit/>
          </a:bodyPr>
          <a:lstStyle/>
          <a:p>
            <a:r>
              <a:rPr lang="fr-FR" dirty="0"/>
              <a:t>Vitesse d’un corps </a:t>
            </a:r>
            <a:endParaRPr lang="fr-FR" sz="20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215" y="4547802"/>
            <a:ext cx="1288409" cy="521999"/>
          </a:xfrm>
        </p:spPr>
        <p:txBody>
          <a:bodyPr/>
          <a:lstStyle/>
          <a:p>
            <a:pPr algn="ctr"/>
            <a:r>
              <a:rPr lang="fr-FR" noProof="0" dirty="0"/>
              <a:t>Leçon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214" y="5645256"/>
            <a:ext cx="1288409" cy="521999"/>
          </a:xfrm>
        </p:spPr>
        <p:txBody>
          <a:bodyPr/>
          <a:lstStyle/>
          <a:p>
            <a:pPr algn="ctr"/>
            <a:r>
              <a:rPr lang="fr-FR" noProof="0" dirty="0"/>
              <a:t>Tâche 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37307" y="5645256"/>
            <a:ext cx="5415679" cy="521999"/>
          </a:xfrm>
        </p:spPr>
        <p:txBody>
          <a:bodyPr>
            <a:noAutofit/>
          </a:bodyPr>
          <a:lstStyle/>
          <a:p>
            <a:r>
              <a:rPr lang="fr-FR" dirty="0"/>
              <a:t>Déterminer la nature du mouvement à partir de la représentation de la vitesse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37307" y="3534444"/>
            <a:ext cx="4142200" cy="521999"/>
          </a:xfrm>
        </p:spPr>
        <p:txBody>
          <a:bodyPr>
            <a:normAutofit/>
          </a:bodyPr>
          <a:lstStyle/>
          <a:p>
            <a:r>
              <a:rPr lang="fr-FR" sz="2000" dirty="0"/>
              <a:t>Mouvement et interactions </a:t>
            </a:r>
            <a:endParaRPr lang="fr-FR" sz="2000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3846" y="3645510"/>
            <a:ext cx="1288409" cy="521999"/>
          </a:xfrm>
        </p:spPr>
        <p:txBody>
          <a:bodyPr/>
          <a:lstStyle/>
          <a:p>
            <a:pPr algn="ctr"/>
            <a:r>
              <a:rPr lang="fr-FR" noProof="0" dirty="0"/>
              <a:t>Thème 4</a:t>
            </a:r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0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8" name="Google Shape;888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89" name="Google Shape;889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1" name="Google Shape;891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2" name="Google Shape;892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3" name="Google Shape;893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894" name="Google Shape;894;p10"/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Le rituel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(2 min)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325855"/>
            <a:ext cx="10529279" cy="267549"/>
          </a:xfrm>
        </p:spPr>
        <p:txBody>
          <a:bodyPr>
            <a:noAutofit/>
          </a:bodyPr>
          <a:lstStyle/>
          <a:p>
            <a:r>
              <a:rPr lang="fr-FR" sz="1600" b="1" noProof="0" dirty="0"/>
              <a:t>Observez ces images : à votre avis, quel comportement positif mettent-elles en évidence ?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61B14BB-692C-64AD-320A-48FAEF3F72E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9"/>
            <a:ext cx="11066010" cy="267549"/>
          </a:xfrm>
        </p:spPr>
        <p:txBody>
          <a:bodyPr/>
          <a:lstStyle/>
          <a:p>
            <a:r>
              <a:rPr lang="fr-FR"/>
              <a:t>L’enseignant.e  fait participer les élèves pour qu’ils expriment ce qu’ils comprennent de l’image.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401A409-8719-CE75-8E0E-2BAEC3409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0539"/>
          <a:stretch>
            <a:fillRect/>
          </a:stretch>
        </p:blipFill>
        <p:spPr>
          <a:xfrm>
            <a:off x="597186" y="1307208"/>
            <a:ext cx="4321106" cy="4769184"/>
          </a:xfrm>
          <a:prstGeom prst="roundRect">
            <a:avLst>
              <a:gd name="adj" fmla="val 9842"/>
            </a:avLst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1F49E20-6162-E7D7-82A5-5CE51B01A4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551"/>
          <a:stretch>
            <a:fillRect/>
          </a:stretch>
        </p:blipFill>
        <p:spPr>
          <a:xfrm>
            <a:off x="7039535" y="1410626"/>
            <a:ext cx="4321104" cy="4665766"/>
          </a:xfrm>
          <a:prstGeom prst="roundRect">
            <a:avLst>
              <a:gd name="adj" fmla="val 6465"/>
            </a:avLst>
          </a:prstGeom>
        </p:spPr>
      </p:pic>
    </p:spTree>
    <p:extLst>
      <p:ext uri="{BB962C8B-B14F-4D97-AF65-F5344CB8AC3E}">
        <p14:creationId xmlns:p14="http://schemas.microsoft.com/office/powerpoint/2010/main" val="356181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ADFF925-96D4-486B-E393-154F856B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À l’école, je dois prendre soin de moi et de mon espace de travail pour mieux apprendre.</a:t>
            </a:r>
            <a:endParaRPr lang="fr-FR" sz="1600" b="1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B6ECA8F-0714-1763-6A4B-4236B6DA09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668338"/>
            <a:ext cx="10529705" cy="268287"/>
          </a:xfrm>
        </p:spPr>
        <p:txBody>
          <a:bodyPr>
            <a:normAutofit/>
          </a:bodyPr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demande à 2 élèves de lire  . Il veille à ce que ce comportement règne le long de la séance </a:t>
            </a:r>
            <a:endParaRPr lang="fr-FR" noProof="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D7F0F06-E7ED-4A99-DF5A-9D11DA5C8D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0539"/>
          <a:stretch>
            <a:fillRect/>
          </a:stretch>
        </p:blipFill>
        <p:spPr>
          <a:xfrm>
            <a:off x="597186" y="1307208"/>
            <a:ext cx="4321106" cy="4769184"/>
          </a:xfrm>
          <a:prstGeom prst="roundRect">
            <a:avLst>
              <a:gd name="adj" fmla="val 9842"/>
            </a:avLst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608CA5F-ED97-2DC6-5315-0127906641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551"/>
          <a:stretch>
            <a:fillRect/>
          </a:stretch>
        </p:blipFill>
        <p:spPr>
          <a:xfrm>
            <a:off x="7039535" y="1410626"/>
            <a:ext cx="4321104" cy="4665766"/>
          </a:xfrm>
          <a:prstGeom prst="roundRect">
            <a:avLst>
              <a:gd name="adj" fmla="val 6465"/>
            </a:avLst>
          </a:prstGeom>
        </p:spPr>
      </p:pic>
      <p:pic>
        <p:nvPicPr>
          <p:cNvPr id="15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0186" y="5530225"/>
            <a:ext cx="1158952" cy="109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3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941" name="Google Shape;941;p13"/>
          <p:cNvSpPr txBox="1"/>
          <p:nvPr/>
        </p:nvSpPr>
        <p:spPr>
          <a:xfrm>
            <a:off x="5025418" y="2055491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B81A2C1-51E7-5A55-E308-F346DC4C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Maintenant nous allons faire un rappel de quelques notions .  Utiliser vos ardoises pour répondre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demande à un élève de lire la consigne 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5FC854A-1E73-1255-4E0B-4C5547A0CF6D}"/>
              </a:ext>
            </a:extLst>
          </p:cNvPr>
          <p:cNvSpPr/>
          <p:nvPr/>
        </p:nvSpPr>
        <p:spPr>
          <a:xfrm>
            <a:off x="529979" y="5178905"/>
            <a:ext cx="3550532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……………………..………………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740C791-4ECC-ED6E-4D36-EAB26CBCADF1}"/>
              </a:ext>
            </a:extLst>
          </p:cNvPr>
          <p:cNvSpPr txBox="1"/>
          <p:nvPr/>
        </p:nvSpPr>
        <p:spPr>
          <a:xfrm>
            <a:off x="332510" y="1406465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/>
              <a:t>Indiquer le type de la trajectoire dans les cas suivants :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AAF997E-9F4C-418B-AB12-5AEA2AE510C9}"/>
              </a:ext>
            </a:extLst>
          </p:cNvPr>
          <p:cNvSpPr/>
          <p:nvPr/>
        </p:nvSpPr>
        <p:spPr>
          <a:xfrm>
            <a:off x="4417802" y="5178905"/>
            <a:ext cx="3693690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…………………………………………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0C90E8C-F7C9-64CF-4D00-528E193DD53B}"/>
              </a:ext>
            </a:extLst>
          </p:cNvPr>
          <p:cNvSpPr/>
          <p:nvPr/>
        </p:nvSpPr>
        <p:spPr>
          <a:xfrm>
            <a:off x="8231087" y="5178905"/>
            <a:ext cx="3586541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…………………..……………………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94EB06-30DE-285B-240B-137D364F7D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3" t="27956" r="66310" b="31229"/>
          <a:stretch>
            <a:fillRect/>
          </a:stretch>
        </p:blipFill>
        <p:spPr>
          <a:xfrm>
            <a:off x="683124" y="2379855"/>
            <a:ext cx="3244242" cy="27990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CE6707A-4B08-9F8F-7B20-A4614B147F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195" t="27956" r="33190" b="31229"/>
          <a:stretch>
            <a:fillRect/>
          </a:stretch>
        </p:blipFill>
        <p:spPr>
          <a:xfrm>
            <a:off x="4792839" y="2379855"/>
            <a:ext cx="2943617" cy="27990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3A943BF-FAD3-9299-766C-27D36B5075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176" t="27956" b="31229"/>
          <a:stretch>
            <a:fillRect/>
          </a:stretch>
        </p:blipFill>
        <p:spPr>
          <a:xfrm>
            <a:off x="8336039" y="2379855"/>
            <a:ext cx="3376636" cy="27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5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B6077-600C-C855-18B4-A2D9647C0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D2E867-53C5-3688-5A14-A74F10E89E87}"/>
              </a:ext>
            </a:extLst>
          </p:cNvPr>
          <p:cNvSpPr/>
          <p:nvPr/>
        </p:nvSpPr>
        <p:spPr>
          <a:xfrm>
            <a:off x="529979" y="5178905"/>
            <a:ext cx="3550532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……………………..………………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E9FA4D-C4B8-885E-54EA-999A972185C9}"/>
              </a:ext>
            </a:extLst>
          </p:cNvPr>
          <p:cNvSpPr/>
          <p:nvPr/>
        </p:nvSpPr>
        <p:spPr>
          <a:xfrm>
            <a:off x="4417802" y="5178905"/>
            <a:ext cx="3693690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…………………………………………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3E4BE0C-8E08-1500-2082-E0E251AD3752}"/>
              </a:ext>
            </a:extLst>
          </p:cNvPr>
          <p:cNvSpPr/>
          <p:nvPr/>
        </p:nvSpPr>
        <p:spPr>
          <a:xfrm>
            <a:off x="8231087" y="5178905"/>
            <a:ext cx="3586541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…………………..……………………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ABC78DB-C328-FF7A-E19B-24A6B1CB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939" y="137787"/>
            <a:ext cx="10529279" cy="720826"/>
          </a:xfrm>
        </p:spPr>
        <p:txBody>
          <a:bodyPr/>
          <a:lstStyle/>
          <a:p>
            <a:r>
              <a:rPr lang="fr-FR" dirty="0"/>
              <a:t>Rappelez-vous qu’il existe trois types de trajectoire : rectiligne  (ligne droite), curviligne (ligne ni droite ni cercle) et circulaire (ligne cercle)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6334FF9-A84D-37A4-577F-3ED3D56DC0E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9F5D501-EAF5-9E63-D485-F36CF56B128E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D9CCD8-54E3-0191-F0FE-84B478DEC37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27E9F914-13A4-4283-59ED-A21E8D6970EA}"/>
              </a:ext>
            </a:extLst>
          </p:cNvPr>
          <p:cNvSpPr txBox="1"/>
          <p:nvPr/>
        </p:nvSpPr>
        <p:spPr>
          <a:xfrm>
            <a:off x="332510" y="1406465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/>
              <a:t>Le type de chaque trajectoire : 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9A8CE6A-F4FA-B1DE-5DB2-4F68815B00E2}"/>
              </a:ext>
            </a:extLst>
          </p:cNvPr>
          <p:cNvSpPr txBox="1"/>
          <p:nvPr/>
        </p:nvSpPr>
        <p:spPr>
          <a:xfrm>
            <a:off x="919939" y="5276780"/>
            <a:ext cx="335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F0"/>
                </a:solidFill>
              </a:rPr>
              <a:t>Trajectoire rectiligne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15E1090-AF06-074E-95F6-27D2B2435B94}"/>
              </a:ext>
            </a:extLst>
          </p:cNvPr>
          <p:cNvSpPr txBox="1"/>
          <p:nvPr/>
        </p:nvSpPr>
        <p:spPr>
          <a:xfrm>
            <a:off x="4545103" y="5219806"/>
            <a:ext cx="335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Trajectoire circulaire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BC150AE-EAFC-1CE9-5C77-8FB9A5356E08}"/>
              </a:ext>
            </a:extLst>
          </p:cNvPr>
          <p:cNvSpPr txBox="1"/>
          <p:nvPr/>
        </p:nvSpPr>
        <p:spPr>
          <a:xfrm>
            <a:off x="8133612" y="5276780"/>
            <a:ext cx="335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2">
                    <a:lumMod val="75000"/>
                  </a:schemeClr>
                </a:solidFill>
              </a:rPr>
              <a:t>Trajectoire curviligne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454F45F-6063-B209-962E-FF6A87C726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3" t="27956" r="66310" b="31229"/>
          <a:stretch>
            <a:fillRect/>
          </a:stretch>
        </p:blipFill>
        <p:spPr>
          <a:xfrm>
            <a:off x="683124" y="2379855"/>
            <a:ext cx="3244242" cy="27990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E31150F-D7AA-C6EC-0CEB-A87B5F505E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195" t="27956" r="33190" b="31229"/>
          <a:stretch>
            <a:fillRect/>
          </a:stretch>
        </p:blipFill>
        <p:spPr>
          <a:xfrm>
            <a:off x="4792839" y="2379855"/>
            <a:ext cx="2943617" cy="27990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8C355E0-28EF-F495-3BCD-AC35975319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176" t="27956" b="31229"/>
          <a:stretch>
            <a:fillRect/>
          </a:stretch>
        </p:blipFill>
        <p:spPr>
          <a:xfrm>
            <a:off x="8336039" y="2379855"/>
            <a:ext cx="3376636" cy="27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81426-50BF-345E-4E10-C2BF4E5C0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AF71D12-D891-57F0-8BE8-A65FC804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Indiquer le type de mouvement dans chaque cas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DB272F-C23E-35B0-8B0B-F92DB818E6F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dirty="0"/>
              <a:t>Réponse individuelle sur ardoise. L’enseignant désigne 2 élèves pour expliquer leurs réponses à la classe</a:t>
            </a:r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50D48EF-F4A4-944B-1F0E-F16D96EEEFC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C5AAC9-BAC5-97F0-56F2-9C0AD064C2D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445DE3-C94D-A463-D83B-91BBAFE2EC8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F1B3ED46-68C0-155E-3B69-B995877D28F8}"/>
              </a:ext>
            </a:extLst>
          </p:cNvPr>
          <p:cNvSpPr txBox="1"/>
          <p:nvPr/>
        </p:nvSpPr>
        <p:spPr>
          <a:xfrm>
            <a:off x="332510" y="1406465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/>
              <a:t>Indiquer le type de mouvement dans chaque cas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204DCB5-0C19-C2B4-EA20-0B85F29EDEDF}"/>
              </a:ext>
            </a:extLst>
          </p:cNvPr>
          <p:cNvSpPr/>
          <p:nvPr/>
        </p:nvSpPr>
        <p:spPr>
          <a:xfrm>
            <a:off x="388734" y="5711712"/>
            <a:ext cx="3472960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……………………..………………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F2294D-7F19-63FB-5C2B-4017FE8E1566}"/>
              </a:ext>
            </a:extLst>
          </p:cNvPr>
          <p:cNvSpPr/>
          <p:nvPr/>
        </p:nvSpPr>
        <p:spPr>
          <a:xfrm>
            <a:off x="4100540" y="5711712"/>
            <a:ext cx="3754903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…………………………………………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80B5E3-3B29-53B7-AF85-211AFC67E685}"/>
              </a:ext>
            </a:extLst>
          </p:cNvPr>
          <p:cNvSpPr/>
          <p:nvPr/>
        </p:nvSpPr>
        <p:spPr>
          <a:xfrm>
            <a:off x="8094289" y="5682582"/>
            <a:ext cx="3792911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…………………..……………………</a:t>
            </a: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31D5290B-184E-2CED-5EC6-5F97C61183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1" t="21485" r="68371" b="29229"/>
          <a:stretch>
            <a:fillRect/>
          </a:stretch>
        </p:blipFill>
        <p:spPr>
          <a:xfrm>
            <a:off x="388734" y="1982226"/>
            <a:ext cx="3472960" cy="36499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16EB95E-2A9E-6610-670A-479BAFE2F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541" y="1982226"/>
            <a:ext cx="7796626" cy="368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8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EE64F-45C5-8A64-65C4-DA9733699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1D7546A5-0998-4334-B6C1-4294EDD75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541" y="1982226"/>
            <a:ext cx="7796626" cy="3685753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0321B1EC-30E8-D69B-7BA4-103E89577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122" y="242080"/>
            <a:ext cx="10529279" cy="431295"/>
          </a:xfrm>
        </p:spPr>
        <p:txBody>
          <a:bodyPr/>
          <a:lstStyle/>
          <a:p>
            <a:r>
              <a:rPr lang="fr-FR" dirty="0"/>
              <a:t>On distingue deux types de mouvement : mouvement de translation (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qui peut être translation rectiligne , translation curviligne , translation circulaire</a:t>
            </a:r>
            <a:r>
              <a:rPr lang="fr-FR" dirty="0"/>
              <a:t>)  et mouvement de rotation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FB3DBB4-F849-C7AC-1EE2-3B40527C335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CDC1403-21DE-BC0A-0B77-F65BD0ED00CA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E38CA19-D0B0-ADFF-A754-74B8269275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0925063-2670-31EA-B8B3-49C517CDF8A3}"/>
              </a:ext>
            </a:extLst>
          </p:cNvPr>
          <p:cNvSpPr txBox="1"/>
          <p:nvPr/>
        </p:nvSpPr>
        <p:spPr>
          <a:xfrm>
            <a:off x="332510" y="1406465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/>
              <a:t>Indiquer le type de mouvement dans chaque cas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C7ADEE1-F2F3-3A90-6A77-E814F6B91181}"/>
              </a:ext>
            </a:extLst>
          </p:cNvPr>
          <p:cNvSpPr/>
          <p:nvPr/>
        </p:nvSpPr>
        <p:spPr>
          <a:xfrm>
            <a:off x="388734" y="5711712"/>
            <a:ext cx="3472960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……………………..………………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52D08B3-47B8-0D8B-6C76-C7B3ADA35158}"/>
              </a:ext>
            </a:extLst>
          </p:cNvPr>
          <p:cNvSpPr/>
          <p:nvPr/>
        </p:nvSpPr>
        <p:spPr>
          <a:xfrm>
            <a:off x="4100540" y="5711712"/>
            <a:ext cx="3754903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…………………………………………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62C2BA-B8E0-FD72-422F-7155D5A0B423}"/>
              </a:ext>
            </a:extLst>
          </p:cNvPr>
          <p:cNvSpPr/>
          <p:nvPr/>
        </p:nvSpPr>
        <p:spPr>
          <a:xfrm>
            <a:off x="8139153" y="5682582"/>
            <a:ext cx="3720337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…………………..……………………</a:t>
            </a: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FD801FBB-ACEF-4EFB-CC78-9721082C0A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81" t="21485" r="68371" b="29229"/>
          <a:stretch>
            <a:fillRect/>
          </a:stretch>
        </p:blipFill>
        <p:spPr>
          <a:xfrm>
            <a:off x="388734" y="1982227"/>
            <a:ext cx="3472960" cy="364997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64605A7-39E2-4C4C-8744-52B08F047061}"/>
              </a:ext>
            </a:extLst>
          </p:cNvPr>
          <p:cNvSpPr txBox="1"/>
          <p:nvPr/>
        </p:nvSpPr>
        <p:spPr>
          <a:xfrm>
            <a:off x="332510" y="5711712"/>
            <a:ext cx="335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CC00"/>
                </a:solidFill>
              </a:rPr>
              <a:t>rotation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3E9E03-3585-C165-B8DE-38B029ABE9B1}"/>
              </a:ext>
            </a:extLst>
          </p:cNvPr>
          <p:cNvSpPr txBox="1"/>
          <p:nvPr/>
        </p:nvSpPr>
        <p:spPr>
          <a:xfrm>
            <a:off x="4235832" y="5661405"/>
            <a:ext cx="335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Translation rectiligne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BE7B68E-88C2-7620-9B66-0D3753204704}"/>
              </a:ext>
            </a:extLst>
          </p:cNvPr>
          <p:cNvSpPr txBox="1"/>
          <p:nvPr/>
        </p:nvSpPr>
        <p:spPr>
          <a:xfrm>
            <a:off x="8309508" y="5682582"/>
            <a:ext cx="335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F0"/>
                </a:solidFill>
              </a:rPr>
              <a:t>Translation curviligne</a:t>
            </a:r>
          </a:p>
        </p:txBody>
      </p:sp>
    </p:spTree>
    <p:extLst>
      <p:ext uri="{BB962C8B-B14F-4D97-AF65-F5344CB8AC3E}">
        <p14:creationId xmlns:p14="http://schemas.microsoft.com/office/powerpoint/2010/main" val="95029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D1360-951D-DD1C-6F54-0792935BC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F47720A-6A26-C385-C7D1-49E6EE24F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122" y="242080"/>
            <a:ext cx="10529279" cy="431295"/>
          </a:xfrm>
        </p:spPr>
        <p:txBody>
          <a:bodyPr/>
          <a:lstStyle/>
          <a:p>
            <a:r>
              <a:rPr lang="fr-FR" dirty="0"/>
              <a:t>Maintenant , choisir la formule qui permet de calculer la vitesse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CFA68F3-B538-4B01-D696-AAF545C3365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4F2CCDA-73E5-B4C4-4F66-E01839805177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FB7D11-227A-82E8-B67A-3E9C5F64BE1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EBF7BC0-8CC8-CADC-E353-EBCE85828739}"/>
              </a:ext>
            </a:extLst>
          </p:cNvPr>
          <p:cNvSpPr txBox="1"/>
          <p:nvPr/>
        </p:nvSpPr>
        <p:spPr>
          <a:xfrm>
            <a:off x="225403" y="1733124"/>
            <a:ext cx="11741194" cy="56949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72000" rIns="0" bIns="72000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/>
              <a:t>La relation qui permet de calculer une vitesse est :</a:t>
            </a:r>
            <a:endParaRPr lang="fr-FR" altLang="fr-FR" sz="2400" b="1" dirty="0">
              <a:latin typeface="Arial" panose="020B0604020202020204" pitchFamily="34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B8B8BDD-C0FF-DB3B-0331-A7DFD0083D58}"/>
              </a:ext>
            </a:extLst>
          </p:cNvPr>
          <p:cNvSpPr/>
          <p:nvPr/>
        </p:nvSpPr>
        <p:spPr>
          <a:xfrm>
            <a:off x="1403284" y="3109029"/>
            <a:ext cx="1680203" cy="1062870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449D9FA-18E0-E871-DA80-7E290B415102}"/>
                  </a:ext>
                </a:extLst>
              </p:cNvPr>
              <p:cNvSpPr txBox="1"/>
              <p:nvPr/>
            </p:nvSpPr>
            <p:spPr>
              <a:xfrm>
                <a:off x="1638305" y="3279885"/>
                <a:ext cx="1210161" cy="721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1" smtClean="0">
                        <a:solidFill>
                          <a:srgbClr val="0099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fr-FR" sz="2800" b="1" i="0" smtClean="0">
                        <a:solidFill>
                          <a:srgbClr val="0099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b="1" i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𝐝</m:t>
                        </m:r>
                      </m:num>
                      <m:den>
                        <m:r>
                          <a:rPr lang="fr-FR" sz="2800" b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𝐭</m:t>
                        </m:r>
                      </m:den>
                    </m:f>
                  </m:oMath>
                </a14:m>
                <a:r>
                  <a:rPr lang="fr-FR" sz="2800" b="1" dirty="0">
                    <a:solidFill>
                      <a:srgbClr val="0099CC"/>
                    </a:solidFill>
                  </a:rPr>
                  <a:t> </a:t>
                </a:r>
                <a:endParaRPr lang="fr-FR" sz="2800" dirty="0">
                  <a:solidFill>
                    <a:srgbClr val="0099CC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449D9FA-18E0-E871-DA80-7E290B415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305" y="3279885"/>
                <a:ext cx="1210161" cy="721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221F81E-F2BB-C9B3-7582-881DFA86DC28}"/>
              </a:ext>
            </a:extLst>
          </p:cNvPr>
          <p:cNvSpPr/>
          <p:nvPr/>
        </p:nvSpPr>
        <p:spPr>
          <a:xfrm>
            <a:off x="5255898" y="3109029"/>
            <a:ext cx="1680203" cy="1062870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3F72D50-2138-F308-1496-608A2CD5142E}"/>
                  </a:ext>
                </a:extLst>
              </p:cNvPr>
              <p:cNvSpPr txBox="1"/>
              <p:nvPr/>
            </p:nvSpPr>
            <p:spPr>
              <a:xfrm>
                <a:off x="5490919" y="3292036"/>
                <a:ext cx="1210161" cy="696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1" smtClean="0">
                        <a:solidFill>
                          <a:srgbClr val="0099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fr-FR" sz="2800" b="1" i="0" smtClean="0">
                        <a:solidFill>
                          <a:srgbClr val="0099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b="1" i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fr-FR" sz="2800" b="1" dirty="0">
                    <a:solidFill>
                      <a:srgbClr val="0099CC"/>
                    </a:solidFill>
                  </a:rPr>
                  <a:t> </a:t>
                </a:r>
                <a:endParaRPr lang="fr-FR" sz="2800" dirty="0">
                  <a:solidFill>
                    <a:srgbClr val="0099CC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3F72D50-2138-F308-1496-608A2CD51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919" y="3292036"/>
                <a:ext cx="1210161" cy="6968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5F2576-B2CA-C40A-544E-758DA8E15149}"/>
              </a:ext>
            </a:extLst>
          </p:cNvPr>
          <p:cNvSpPr/>
          <p:nvPr/>
        </p:nvSpPr>
        <p:spPr>
          <a:xfrm>
            <a:off x="9108513" y="3109029"/>
            <a:ext cx="1680203" cy="1062870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69A7E9B-BFFF-E15F-CF8E-C9E8572C0AE8}"/>
                  </a:ext>
                </a:extLst>
              </p:cNvPr>
              <p:cNvSpPr txBox="1"/>
              <p:nvPr/>
            </p:nvSpPr>
            <p:spPr>
              <a:xfrm>
                <a:off x="9108513" y="3378854"/>
                <a:ext cx="168020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smtClean="0">
                          <a:solidFill>
                            <a:srgbClr val="0099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𝐕</m:t>
                      </m:r>
                      <m:r>
                        <a:rPr lang="fr-FR" sz="2800" b="1" i="0" smtClean="0">
                          <a:solidFill>
                            <a:srgbClr val="0099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800" b="1" i="1" smtClean="0">
                          <a:solidFill>
                            <a:srgbClr val="0099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fr-FR" sz="2800" b="1" i="1" smtClean="0">
                          <a:solidFill>
                            <a:srgbClr val="0099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b="1" i="1" smtClean="0">
                          <a:solidFill>
                            <a:srgbClr val="0099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fr-FR" sz="2800" dirty="0">
                  <a:solidFill>
                    <a:srgbClr val="0099CC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69A7E9B-BFFF-E15F-CF8E-C9E8572C0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8513" y="3378854"/>
                <a:ext cx="168020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E0DE39B-AC22-4E69-3A48-30A7E99E7973}"/>
              </a:ext>
            </a:extLst>
          </p:cNvPr>
          <p:cNvSpPr/>
          <p:nvPr/>
        </p:nvSpPr>
        <p:spPr>
          <a:xfrm>
            <a:off x="1823763" y="4171898"/>
            <a:ext cx="839244" cy="428459"/>
          </a:xfrm>
          <a:prstGeom prst="roundRect">
            <a:avLst/>
          </a:prstGeom>
          <a:solidFill>
            <a:srgbClr val="F6DE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05D77C0C-6B3B-B01F-273B-ADC629B3FC9C}"/>
              </a:ext>
            </a:extLst>
          </p:cNvPr>
          <p:cNvSpPr/>
          <p:nvPr/>
        </p:nvSpPr>
        <p:spPr>
          <a:xfrm>
            <a:off x="5676377" y="4171898"/>
            <a:ext cx="839244" cy="428459"/>
          </a:xfrm>
          <a:prstGeom prst="roundRect">
            <a:avLst/>
          </a:prstGeom>
          <a:solidFill>
            <a:srgbClr val="F6DE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E5D7E39E-4E59-D2D5-83F4-16AEF567BF63}"/>
              </a:ext>
            </a:extLst>
          </p:cNvPr>
          <p:cNvSpPr/>
          <p:nvPr/>
        </p:nvSpPr>
        <p:spPr>
          <a:xfrm>
            <a:off x="9528992" y="4171898"/>
            <a:ext cx="839244" cy="428459"/>
          </a:xfrm>
          <a:prstGeom prst="roundRect">
            <a:avLst/>
          </a:prstGeom>
          <a:solidFill>
            <a:srgbClr val="F6DE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" name="Espace réservé du contenu 3">
            <a:extLst>
              <a:ext uri="{FF2B5EF4-FFF2-40B4-BE49-F238E27FC236}">
                <a16:creationId xmlns:a16="http://schemas.microsoft.com/office/drawing/2014/main" id="{909D4238-329A-52F4-EDC1-CD094A35964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dirty="0"/>
              <a:t>Réponse individuelle sur ardoise. L’enseignant désigne 2 élèves au hasard pour lire la vitesse  </a:t>
            </a:r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1639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25E13-F556-C076-C519-41369E291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C42404B-07EF-8CF3-A1D4-1346B6115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122" y="242080"/>
            <a:ext cx="10529279" cy="431295"/>
          </a:xfrm>
        </p:spPr>
        <p:txBody>
          <a:bodyPr/>
          <a:lstStyle/>
          <a:p>
            <a:r>
              <a:rPr lang="fr-FR" dirty="0"/>
              <a:t>La vitesse d’un objet est le rapport de la distance parcourue pendant une durée t.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EF83186-8D40-3604-66D0-F6BE5AA5C6D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F4A23A3-D0D0-DC05-3425-640E1DE6900A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956C4FE-2CAB-C78B-183F-126387E9EB2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D83C7C85-6577-4622-79F6-187C4B611BB4}"/>
              </a:ext>
            </a:extLst>
          </p:cNvPr>
          <p:cNvSpPr txBox="1"/>
          <p:nvPr/>
        </p:nvSpPr>
        <p:spPr>
          <a:xfrm>
            <a:off x="225403" y="1733124"/>
            <a:ext cx="11741194" cy="56949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72000" rIns="0" bIns="72000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/>
              <a:t>La relation qui permet de calculer une vitesse est :</a:t>
            </a:r>
            <a:endParaRPr lang="fr-FR" altLang="fr-FR" sz="2400" b="1" dirty="0">
              <a:latin typeface="Arial" panose="020B0604020202020204" pitchFamily="34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423F102F-33DE-1AC0-FDFE-CFF1C89100DD}"/>
              </a:ext>
            </a:extLst>
          </p:cNvPr>
          <p:cNvSpPr/>
          <p:nvPr/>
        </p:nvSpPr>
        <p:spPr>
          <a:xfrm>
            <a:off x="1403284" y="3109029"/>
            <a:ext cx="1680203" cy="1062870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93B3BBE-6B27-9F5E-1B7C-7DD95BB89E9F}"/>
                  </a:ext>
                </a:extLst>
              </p:cNvPr>
              <p:cNvSpPr txBox="1"/>
              <p:nvPr/>
            </p:nvSpPr>
            <p:spPr>
              <a:xfrm>
                <a:off x="1638305" y="3279885"/>
                <a:ext cx="1210161" cy="721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1" smtClean="0">
                        <a:solidFill>
                          <a:srgbClr val="0099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fr-FR" sz="2800" b="1" i="0" smtClean="0">
                        <a:solidFill>
                          <a:srgbClr val="0099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b="1" i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𝐝</m:t>
                        </m:r>
                      </m:num>
                      <m:den>
                        <m:r>
                          <a:rPr lang="fr-FR" sz="2800" b="1" smtClean="0">
                            <a:solidFill>
                              <a:srgbClr val="0099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𝐭</m:t>
                        </m:r>
                      </m:den>
                    </m:f>
                  </m:oMath>
                </a14:m>
                <a:r>
                  <a:rPr lang="fr-FR" sz="2800" b="1" dirty="0">
                    <a:solidFill>
                      <a:srgbClr val="0099CC"/>
                    </a:solidFill>
                  </a:rPr>
                  <a:t> </a:t>
                </a:r>
                <a:endParaRPr lang="fr-FR" sz="2800" dirty="0">
                  <a:solidFill>
                    <a:srgbClr val="0099CC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93B3BBE-6B27-9F5E-1B7C-7DD95BB89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305" y="3279885"/>
                <a:ext cx="1210161" cy="721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B709396-A67C-6DDC-6CED-E233B34531DA}"/>
              </a:ext>
            </a:extLst>
          </p:cNvPr>
          <p:cNvSpPr/>
          <p:nvPr/>
        </p:nvSpPr>
        <p:spPr>
          <a:xfrm>
            <a:off x="5255898" y="3109029"/>
            <a:ext cx="1680203" cy="106287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85533B0-2B79-C262-A72D-892FE318D94E}"/>
                  </a:ext>
                </a:extLst>
              </p:cNvPr>
              <p:cNvSpPr txBox="1"/>
              <p:nvPr/>
            </p:nvSpPr>
            <p:spPr>
              <a:xfrm>
                <a:off x="5490919" y="3292036"/>
                <a:ext cx="1210161" cy="69685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fr-FR" sz="2800" b="1" i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b="1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fr-FR" sz="2800" b="1" dirty="0">
                    <a:solidFill>
                      <a:schemeClr val="bg1">
                        <a:lumMod val="75000"/>
                      </a:schemeClr>
                    </a:solidFill>
                  </a:rPr>
                  <a:t> </a:t>
                </a:r>
                <a:endParaRPr lang="fr-FR" sz="28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85533B0-2B79-C262-A72D-892FE318D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919" y="3292036"/>
                <a:ext cx="1210161" cy="6968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F695-FE3A-A3F1-C265-C456FCE42623}"/>
              </a:ext>
            </a:extLst>
          </p:cNvPr>
          <p:cNvSpPr/>
          <p:nvPr/>
        </p:nvSpPr>
        <p:spPr>
          <a:xfrm>
            <a:off x="9108513" y="3109029"/>
            <a:ext cx="1680203" cy="106287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9B7AA77A-C631-022A-7A67-30EF0519E8C0}"/>
                  </a:ext>
                </a:extLst>
              </p:cNvPr>
              <p:cNvSpPr txBox="1"/>
              <p:nvPr/>
            </p:nvSpPr>
            <p:spPr>
              <a:xfrm>
                <a:off x="9108513" y="3378854"/>
                <a:ext cx="1680202" cy="52322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𝐕</m:t>
                      </m:r>
                      <m:r>
                        <a:rPr lang="fr-FR" sz="2800" b="1" i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800" b="1" i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fr-FR" sz="2800" b="1" i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b="1" i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fr-FR" sz="28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9B7AA77A-C631-022A-7A67-30EF0519E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8513" y="3378854"/>
                <a:ext cx="168020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2D2A0C2-2AF8-6159-8362-4FAA9B7649DD}"/>
              </a:ext>
            </a:extLst>
          </p:cNvPr>
          <p:cNvSpPr/>
          <p:nvPr/>
        </p:nvSpPr>
        <p:spPr>
          <a:xfrm>
            <a:off x="1823763" y="4171898"/>
            <a:ext cx="839244" cy="428459"/>
          </a:xfrm>
          <a:prstGeom prst="roundRect">
            <a:avLst/>
          </a:prstGeom>
          <a:solidFill>
            <a:srgbClr val="F6DE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CAF81D4-D61A-610B-C369-B8976410A14C}"/>
              </a:ext>
            </a:extLst>
          </p:cNvPr>
          <p:cNvSpPr/>
          <p:nvPr/>
        </p:nvSpPr>
        <p:spPr>
          <a:xfrm>
            <a:off x="5676377" y="4171898"/>
            <a:ext cx="839244" cy="42845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88C2B94-1C98-AE8A-FF12-6A06687778F2}"/>
              </a:ext>
            </a:extLst>
          </p:cNvPr>
          <p:cNvSpPr/>
          <p:nvPr/>
        </p:nvSpPr>
        <p:spPr>
          <a:xfrm>
            <a:off x="9528992" y="4171898"/>
            <a:ext cx="839244" cy="42845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75000"/>
                  </a:schemeClr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3482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Déclaration de la tâche </a:t>
            </a:r>
            <a:b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de la séance</a:t>
            </a:r>
          </a:p>
          <a:p>
            <a:pPr algn="ctr" defTabSz="914400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lang="fr-FR" sz="4265" b="1" kern="0" noProof="0" dirty="0">
              <a:solidFill>
                <a:srgbClr val="FFC000"/>
              </a:solidFill>
              <a:latin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5321" y="439258"/>
            <a:ext cx="458160" cy="45816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E19A954-D2AD-3B64-9A78-A774A1E47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10179"/>
            <a:ext cx="10529279" cy="458159"/>
          </a:xfrm>
        </p:spPr>
        <p:txBody>
          <a:bodyPr/>
          <a:lstStyle/>
          <a:p>
            <a:r>
              <a:rPr lang="fr-FR" dirty="0"/>
              <a:t>Avant d’aborder notre tâche d’aujourd’hui, observons la situation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6958B8-58F8-F796-18AC-00ED8CFE09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668338"/>
            <a:ext cx="10529705" cy="26828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explique la situation, demande aux élèves de donner des réponses </a:t>
            </a:r>
          </a:p>
        </p:txBody>
      </p:sp>
      <p:sp>
        <p:nvSpPr>
          <p:cNvPr id="3" name="AutoShape 2" descr="Conversation et progression sur la piste">
            <a:extLst>
              <a:ext uri="{FF2B5EF4-FFF2-40B4-BE49-F238E27FC236}">
                <a16:creationId xmlns:a16="http://schemas.microsoft.com/office/drawing/2014/main" id="{DEE67C92-F9C3-E976-7F49-C17EA13659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A1C9E5-5F7D-75F2-CC11-1EFBC617B5B0}"/>
              </a:ext>
            </a:extLst>
          </p:cNvPr>
          <p:cNvSpPr txBox="1"/>
          <p:nvPr/>
        </p:nvSpPr>
        <p:spPr>
          <a:xfrm>
            <a:off x="6671179" y="1944059"/>
            <a:ext cx="4904142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/>
              <a:t>Lors d’une épreuve de ski de vitesse, le skieur a un mouvement rectiligne et semble aller de plus en plus vite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136F67-31AA-2BC9-B5A1-ED31C6974EFD}"/>
              </a:ext>
            </a:extLst>
          </p:cNvPr>
          <p:cNvSpPr txBox="1"/>
          <p:nvPr/>
        </p:nvSpPr>
        <p:spPr>
          <a:xfrm>
            <a:off x="2177441" y="5739133"/>
            <a:ext cx="8141918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Comment varie la vitesse du skieur au cours du mouvement?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EF01D1D-3602-3DB2-B4B7-EBC267065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08" y="1126498"/>
            <a:ext cx="5852667" cy="4146960"/>
          </a:xfrm>
          <a:prstGeom prst="rect">
            <a:avLst/>
          </a:prstGeom>
        </p:spPr>
      </p:pic>
      <p:pic>
        <p:nvPicPr>
          <p:cNvPr id="9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4498DDC7-DE4A-FC41-ED4D-6C4EC1BD70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47" y="5530275"/>
            <a:ext cx="928494" cy="9284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619441" y="2774747"/>
            <a:ext cx="11134627" cy="9297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8" y="2602809"/>
            <a:ext cx="805544" cy="805544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1457138" y="2774748"/>
            <a:ext cx="9850199" cy="38989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noProof="0" dirty="0"/>
              <a:t> </a:t>
            </a:r>
            <a:endParaRPr lang="fr-FR" noProof="0" dirty="0"/>
          </a:p>
        </p:txBody>
      </p:sp>
      <p:sp>
        <p:nvSpPr>
          <p:cNvPr id="11" name="Rectangle 10"/>
          <p:cNvSpPr/>
          <p:nvPr/>
        </p:nvSpPr>
        <p:spPr>
          <a:xfrm>
            <a:off x="6435759" y="272347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noProof="0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42272C6-7878-8C86-B68F-59853A0B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65901"/>
            <a:ext cx="10529279" cy="46801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À la fin de cette séance, vous serez capables de 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5345D0-FBF3-B6E5-724F-6524D39D5C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5747"/>
            <a:ext cx="10529705" cy="268287"/>
          </a:xfrm>
        </p:spPr>
        <p:txBody>
          <a:bodyPr/>
          <a:lstStyle/>
          <a:p>
            <a:r>
              <a:rPr lang="fr-FR" dirty="0"/>
              <a:t>L’enseignant présente la tâche et l’inscrit au tableau. Il demande à deux élèves de la lire à voix haute. Il explicite ensuite le verbe d’action ainsi que le critère de réponse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0D3A2CF-28F7-2C9B-89A3-1D4986B3F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42" y="452067"/>
            <a:ext cx="487824" cy="48782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AB51971-E8F0-FF8E-299C-D7460C79640D}"/>
              </a:ext>
            </a:extLst>
          </p:cNvPr>
          <p:cNvSpPr txBox="1"/>
          <p:nvPr/>
        </p:nvSpPr>
        <p:spPr>
          <a:xfrm>
            <a:off x="1345653" y="2946688"/>
            <a:ext cx="101301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Déterminer</a:t>
            </a:r>
            <a:r>
              <a:rPr lang="fr-FR" sz="2400" b="1" dirty="0"/>
              <a:t> la </a:t>
            </a:r>
            <a:r>
              <a:rPr lang="fr-FR" sz="2400" b="1" dirty="0">
                <a:solidFill>
                  <a:srgbClr val="FF0000"/>
                </a:solidFill>
              </a:rPr>
              <a:t>nature du mouvement </a:t>
            </a:r>
            <a:r>
              <a:rPr lang="fr-FR" sz="2400" b="1" dirty="0"/>
              <a:t>à partir de la </a:t>
            </a:r>
            <a:r>
              <a:rPr lang="fr-FR" sz="2400" b="1" dirty="0">
                <a:solidFill>
                  <a:srgbClr val="FF0000"/>
                </a:solidFill>
              </a:rPr>
              <a:t>représentation de la vitesse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1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CB671-7C80-48DA-C715-B1F5428A4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4A8AAC-27C0-BEA4-372B-2F1781A8C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37" y="229288"/>
            <a:ext cx="10529279" cy="543364"/>
          </a:xfrm>
        </p:spPr>
        <p:txBody>
          <a:bodyPr/>
          <a:lstStyle/>
          <a:p>
            <a:r>
              <a:rPr lang="fr-FR" dirty="0"/>
              <a:t>Avant de réaliser la tâche d’aujourd’hui , nous allons définir les caractéristiques de la vitesse.</a:t>
            </a:r>
            <a:r>
              <a:rPr lang="ar-MA" dirty="0"/>
              <a:t>  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Qui peut me décrire le mouvement du skateur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465BD1-22BF-5CEF-2218-F7D06ED29E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55482"/>
            <a:ext cx="10529705" cy="268287"/>
          </a:xfrm>
        </p:spPr>
        <p:txBody>
          <a:bodyPr/>
          <a:lstStyle/>
          <a:p>
            <a:r>
              <a:rPr lang="fr-FR" dirty="0"/>
              <a:t>L’enseignant demande aux élèves de répondre. </a:t>
            </a: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DBF5B7AE-0283-F624-BC31-9B6463E04CA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8C4DD8-7E42-EA8F-12AE-7F2102C587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67" r="3852" b="8714"/>
          <a:stretch>
            <a:fillRect/>
          </a:stretch>
        </p:blipFill>
        <p:spPr>
          <a:xfrm>
            <a:off x="1605419" y="1137873"/>
            <a:ext cx="8981161" cy="363454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2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FD128-8B3D-2FCC-78E2-A9DF3CA5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E913A2-8806-8963-7FAF-7EE34A42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37" y="229288"/>
            <a:ext cx="10529279" cy="543364"/>
          </a:xfrm>
        </p:spPr>
        <p:txBody>
          <a:bodyPr/>
          <a:lstStyle/>
          <a:p>
            <a:r>
              <a:rPr lang="fr-FR" dirty="0"/>
              <a:t>La direction et le sens du mouvement changent selon la position du skateur sur la trajectoire. La valeur de la vitesse n’est pas constante.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18E3EE-0358-D87D-4318-7A972BF3A33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55482"/>
            <a:ext cx="10529705" cy="268287"/>
          </a:xfrm>
        </p:spPr>
        <p:txBody>
          <a:bodyPr/>
          <a:lstStyle/>
          <a:p>
            <a:r>
              <a:rPr lang="fr-FR" dirty="0"/>
              <a:t>L’enseignant explique le mouvement du skateur en mettant en évidence sa trajectoire, la variation de sa vitesse et le changement du sens du mouvement.</a:t>
            </a: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20EF0F56-8B80-8900-09D3-6F2D58F664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CA23EFD7-7D4B-BC86-38AF-128630197636}"/>
              </a:ext>
            </a:extLst>
          </p:cNvPr>
          <p:cNvSpPr/>
          <p:nvPr/>
        </p:nvSpPr>
        <p:spPr>
          <a:xfrm>
            <a:off x="1757191" y="5157814"/>
            <a:ext cx="8027204" cy="11246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</a:rPr>
              <a:t>Le skateur change de direction et de sens de mouvement 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sz="2400" b="1" dirty="0">
                <a:solidFill>
                  <a:schemeClr val="tx1"/>
                </a:solidFill>
              </a:rPr>
              <a:t>Sa vitesse change au cours de mouvement.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3BF60D5-BF2C-E998-2092-E00F617DF1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67" r="3852" b="8714"/>
          <a:stretch>
            <a:fillRect/>
          </a:stretch>
        </p:blipFill>
        <p:spPr>
          <a:xfrm>
            <a:off x="1605419" y="1137873"/>
            <a:ext cx="8981161" cy="3634543"/>
          </a:xfrm>
          <a:prstGeom prst="round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709800E-41E8-1E6D-A5A8-9932C62DE1A4}"/>
              </a:ext>
            </a:extLst>
          </p:cNvPr>
          <p:cNvCxnSpPr>
            <a:cxnSpLocks/>
          </p:cNvCxnSpPr>
          <p:nvPr/>
        </p:nvCxnSpPr>
        <p:spPr>
          <a:xfrm>
            <a:off x="3415324" y="2608016"/>
            <a:ext cx="555427" cy="1074636"/>
          </a:xfrm>
          <a:prstGeom prst="straightConnector1">
            <a:avLst/>
          </a:prstGeom>
          <a:ln w="508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0FED1BC-9CD9-0B2E-D468-74E88C270B00}"/>
              </a:ext>
            </a:extLst>
          </p:cNvPr>
          <p:cNvCxnSpPr>
            <a:cxnSpLocks/>
          </p:cNvCxnSpPr>
          <p:nvPr/>
        </p:nvCxnSpPr>
        <p:spPr>
          <a:xfrm>
            <a:off x="4567824" y="4111701"/>
            <a:ext cx="1018784" cy="0"/>
          </a:xfrm>
          <a:prstGeom prst="straightConnector1">
            <a:avLst/>
          </a:prstGeom>
          <a:ln w="571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7B5742F-6765-DB5F-2914-73B9E411B12E}"/>
              </a:ext>
            </a:extLst>
          </p:cNvPr>
          <p:cNvCxnSpPr>
            <a:cxnSpLocks/>
          </p:cNvCxnSpPr>
          <p:nvPr/>
        </p:nvCxnSpPr>
        <p:spPr>
          <a:xfrm flipH="1">
            <a:off x="7853819" y="3132317"/>
            <a:ext cx="802593" cy="813382"/>
          </a:xfrm>
          <a:prstGeom prst="straightConnector1">
            <a:avLst/>
          </a:prstGeom>
          <a:ln w="57150">
            <a:solidFill>
              <a:srgbClr val="FFCC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2031BD01-B8E1-E60B-769C-57359AA9FAB0}"/>
              </a:ext>
            </a:extLst>
          </p:cNvPr>
          <p:cNvSpPr/>
          <p:nvPr/>
        </p:nvSpPr>
        <p:spPr>
          <a:xfrm>
            <a:off x="2693096" y="2279737"/>
            <a:ext cx="6739003" cy="2436314"/>
          </a:xfrm>
          <a:custGeom>
            <a:avLst/>
            <a:gdLst>
              <a:gd name="csX0" fmla="*/ 6739003 w 6739003"/>
              <a:gd name="csY0" fmla="*/ 75156 h 2436314"/>
              <a:gd name="csX1" fmla="*/ 6475956 w 6739003"/>
              <a:gd name="csY1" fmla="*/ 1265129 h 2436314"/>
              <a:gd name="csX2" fmla="*/ 5436296 w 6739003"/>
              <a:gd name="csY2" fmla="*/ 2292263 h 2436314"/>
              <a:gd name="csX3" fmla="*/ 4847572 w 6739003"/>
              <a:gd name="csY3" fmla="*/ 2392471 h 2436314"/>
              <a:gd name="csX4" fmla="*/ 1966586 w 6739003"/>
              <a:gd name="csY4" fmla="*/ 2417523 h 2436314"/>
              <a:gd name="csX5" fmla="*/ 1177446 w 6739003"/>
              <a:gd name="csY5" fmla="*/ 2116899 h 2436314"/>
              <a:gd name="csX6" fmla="*/ 588723 w 6739003"/>
              <a:gd name="csY6" fmla="*/ 1628384 h 2436314"/>
              <a:gd name="csX7" fmla="*/ 150312 w 6739003"/>
              <a:gd name="csY7" fmla="*/ 926926 h 2436314"/>
              <a:gd name="csX8" fmla="*/ 0 w 6739003"/>
              <a:gd name="csY8" fmla="*/ 0 h 24363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739003" h="2436314">
                <a:moveTo>
                  <a:pt x="6739003" y="75156"/>
                </a:moveTo>
                <a:cubicBezTo>
                  <a:pt x="6716038" y="485383"/>
                  <a:pt x="6693074" y="895611"/>
                  <a:pt x="6475956" y="1265129"/>
                </a:cubicBezTo>
                <a:cubicBezTo>
                  <a:pt x="6258838" y="1634647"/>
                  <a:pt x="5707693" y="2104373"/>
                  <a:pt x="5436296" y="2292263"/>
                </a:cubicBezTo>
                <a:cubicBezTo>
                  <a:pt x="5164899" y="2480153"/>
                  <a:pt x="5425857" y="2371594"/>
                  <a:pt x="4847572" y="2392471"/>
                </a:cubicBezTo>
                <a:cubicBezTo>
                  <a:pt x="4269287" y="2413348"/>
                  <a:pt x="2578274" y="2463452"/>
                  <a:pt x="1966586" y="2417523"/>
                </a:cubicBezTo>
                <a:cubicBezTo>
                  <a:pt x="1354898" y="2371594"/>
                  <a:pt x="1407090" y="2248422"/>
                  <a:pt x="1177446" y="2116899"/>
                </a:cubicBezTo>
                <a:cubicBezTo>
                  <a:pt x="947802" y="1985376"/>
                  <a:pt x="759912" y="1826713"/>
                  <a:pt x="588723" y="1628384"/>
                </a:cubicBezTo>
                <a:cubicBezTo>
                  <a:pt x="417534" y="1430055"/>
                  <a:pt x="248432" y="1198323"/>
                  <a:pt x="150312" y="926926"/>
                </a:cubicBezTo>
                <a:cubicBezTo>
                  <a:pt x="52191" y="655529"/>
                  <a:pt x="26095" y="327764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937F5C8-703A-D623-B3D2-5E3D48F158E5}"/>
              </a:ext>
            </a:extLst>
          </p:cNvPr>
          <p:cNvCxnSpPr>
            <a:cxnSpLocks/>
          </p:cNvCxnSpPr>
          <p:nvPr/>
        </p:nvCxnSpPr>
        <p:spPr>
          <a:xfrm flipH="1">
            <a:off x="9093896" y="1697653"/>
            <a:ext cx="791634" cy="0"/>
          </a:xfrm>
          <a:prstGeom prst="straightConnector1">
            <a:avLst/>
          </a:prstGeom>
          <a:ln w="57150">
            <a:solidFill>
              <a:srgbClr val="FFCC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90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B3DE6-E3A5-E4FB-1D2A-F3262693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499D26-18C7-5307-CF27-525DFFF6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37" y="308695"/>
            <a:ext cx="10529279" cy="439739"/>
          </a:xfrm>
        </p:spPr>
        <p:txBody>
          <a:bodyPr/>
          <a:lstStyle/>
          <a:p>
            <a:r>
              <a:rPr lang="fr-FR" dirty="0"/>
              <a:t>Pour décrire le mouvement , on représente la vitesse par une flèche qui a la même direction et le même sens que le mouvement.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5E0065-D788-16F4-03CD-09481A50DF3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55482"/>
            <a:ext cx="10529705" cy="268287"/>
          </a:xfrm>
        </p:spPr>
        <p:txBody>
          <a:bodyPr/>
          <a:lstStyle/>
          <a:p>
            <a:r>
              <a:rPr lang="fr-FR" dirty="0"/>
              <a:t>L’enseignant demande aux élèves de faire </a:t>
            </a: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9BD21CDF-B171-6A2A-8B44-F4FF6C0F91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944B080-91A5-CF0B-12B7-934287F60DC3}"/>
              </a:ext>
            </a:extLst>
          </p:cNvPr>
          <p:cNvCxnSpPr>
            <a:cxnSpLocks/>
          </p:cNvCxnSpPr>
          <p:nvPr/>
        </p:nvCxnSpPr>
        <p:spPr>
          <a:xfrm>
            <a:off x="6161576" y="3623327"/>
            <a:ext cx="2880000" cy="0"/>
          </a:xfrm>
          <a:prstGeom prst="straightConnector1">
            <a:avLst/>
          </a:prstGeom>
          <a:ln w="136525" cap="rnd">
            <a:solidFill>
              <a:srgbClr val="FF0000"/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Bulle narrative : rectangle à coins arrondis 18">
            <a:extLst>
              <a:ext uri="{FF2B5EF4-FFF2-40B4-BE49-F238E27FC236}">
                <a16:creationId xmlns:a16="http://schemas.microsoft.com/office/drawing/2014/main" id="{3ECE9C64-3CFA-4B93-FCCD-1445526B99D4}"/>
              </a:ext>
            </a:extLst>
          </p:cNvPr>
          <p:cNvSpPr/>
          <p:nvPr/>
        </p:nvSpPr>
        <p:spPr>
          <a:xfrm>
            <a:off x="8224043" y="2192426"/>
            <a:ext cx="1727514" cy="571500"/>
          </a:xfrm>
          <a:prstGeom prst="wedgeRoundRectCallout">
            <a:avLst>
              <a:gd name="adj1" fmla="val -14506"/>
              <a:gd name="adj2" fmla="val 18365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Indique le sens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C8A82B5-AEAE-D9BE-5E19-6253F0C30E1C}"/>
              </a:ext>
            </a:extLst>
          </p:cNvPr>
          <p:cNvCxnSpPr>
            <a:cxnSpLocks/>
          </p:cNvCxnSpPr>
          <p:nvPr/>
        </p:nvCxnSpPr>
        <p:spPr>
          <a:xfrm flipH="1" flipV="1">
            <a:off x="5532214" y="3623327"/>
            <a:ext cx="5321861" cy="360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Bulle narrative : rectangle à coins arrondis 24">
            <a:extLst>
              <a:ext uri="{FF2B5EF4-FFF2-40B4-BE49-F238E27FC236}">
                <a16:creationId xmlns:a16="http://schemas.microsoft.com/office/drawing/2014/main" id="{2D947D8A-8357-BD27-730D-21EC289A430E}"/>
              </a:ext>
            </a:extLst>
          </p:cNvPr>
          <p:cNvSpPr/>
          <p:nvPr/>
        </p:nvSpPr>
        <p:spPr>
          <a:xfrm>
            <a:off x="8479319" y="4823132"/>
            <a:ext cx="2268581" cy="571500"/>
          </a:xfrm>
          <a:prstGeom prst="wedgeRoundRectCallout">
            <a:avLst>
              <a:gd name="adj1" fmla="val 17443"/>
              <a:gd name="adj2" fmla="val -24503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Indique la direction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E524C99-10BE-B67D-B1C8-C847750CB13A}"/>
              </a:ext>
            </a:extLst>
          </p:cNvPr>
          <p:cNvCxnSpPr/>
          <p:nvPr/>
        </p:nvCxnSpPr>
        <p:spPr>
          <a:xfrm flipH="1">
            <a:off x="6161576" y="3946002"/>
            <a:ext cx="28286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2FF4E608-8F9C-0A03-422C-F8834E8C0B14}"/>
              </a:ext>
            </a:extLst>
          </p:cNvPr>
          <p:cNvCxnSpPr>
            <a:cxnSpLocks/>
          </p:cNvCxnSpPr>
          <p:nvPr/>
        </p:nvCxnSpPr>
        <p:spPr>
          <a:xfrm>
            <a:off x="6102584" y="3530151"/>
            <a:ext cx="0" cy="61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BF9D5747-67C7-5810-FD59-AB5E28406B92}"/>
              </a:ext>
            </a:extLst>
          </p:cNvPr>
          <p:cNvCxnSpPr>
            <a:cxnSpLocks/>
          </p:cNvCxnSpPr>
          <p:nvPr/>
        </p:nvCxnSpPr>
        <p:spPr>
          <a:xfrm>
            <a:off x="8991130" y="3530151"/>
            <a:ext cx="0" cy="61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Bulle narrative : rectangle à coins arrondis 35">
            <a:extLst>
              <a:ext uri="{FF2B5EF4-FFF2-40B4-BE49-F238E27FC236}">
                <a16:creationId xmlns:a16="http://schemas.microsoft.com/office/drawing/2014/main" id="{A749C31B-F002-7C3E-1BC7-6BC2D1245CA3}"/>
              </a:ext>
            </a:extLst>
          </p:cNvPr>
          <p:cNvSpPr/>
          <p:nvPr/>
        </p:nvSpPr>
        <p:spPr>
          <a:xfrm>
            <a:off x="6265358" y="4814579"/>
            <a:ext cx="1883774" cy="571500"/>
          </a:xfrm>
          <a:prstGeom prst="wedgeRoundRectCallout">
            <a:avLst>
              <a:gd name="adj1" fmla="val 17000"/>
              <a:gd name="adj2" fmla="val -204447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Indique la valeur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0208F53-8C93-CD14-5155-39F32BCA20E5}"/>
              </a:ext>
            </a:extLst>
          </p:cNvPr>
          <p:cNvSpPr txBox="1"/>
          <p:nvPr/>
        </p:nvSpPr>
        <p:spPr>
          <a:xfrm>
            <a:off x="481147" y="2572622"/>
            <a:ext cx="42536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La direction de la flèche correspond à la direction du mouvement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715612-82C3-86B9-1C1C-237E8B24B8DE}"/>
              </a:ext>
            </a:extLst>
          </p:cNvPr>
          <p:cNvSpPr txBox="1"/>
          <p:nvPr/>
        </p:nvSpPr>
        <p:spPr>
          <a:xfrm>
            <a:off x="481146" y="3983627"/>
            <a:ext cx="41409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Le sens de la flèche correspond au sens du mouvement.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25B6A2-B6FC-C220-D6CF-E48C8E2FE5A5}"/>
              </a:ext>
            </a:extLst>
          </p:cNvPr>
          <p:cNvSpPr txBox="1"/>
          <p:nvPr/>
        </p:nvSpPr>
        <p:spPr>
          <a:xfrm>
            <a:off x="481146" y="5394632"/>
            <a:ext cx="39530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La longueur de la flèche est liée à la </a:t>
            </a:r>
            <a:r>
              <a:rPr lang="fr-FR" sz="2000" b="1" dirty="0"/>
              <a:t>valeur</a:t>
            </a:r>
            <a:r>
              <a:rPr lang="fr-FR" sz="2000" dirty="0"/>
              <a:t> de sa vitesse.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046B672-52D6-2C37-0E4D-E73E0C6E0613}"/>
              </a:ext>
            </a:extLst>
          </p:cNvPr>
          <p:cNvSpPr txBox="1"/>
          <p:nvPr/>
        </p:nvSpPr>
        <p:spPr>
          <a:xfrm>
            <a:off x="344494" y="1496055"/>
            <a:ext cx="5984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On représente la vitesse par une flèche : </a:t>
            </a:r>
          </a:p>
        </p:txBody>
      </p:sp>
    </p:spTree>
    <p:extLst>
      <p:ext uri="{BB962C8B-B14F-4D97-AF65-F5344CB8AC3E}">
        <p14:creationId xmlns:p14="http://schemas.microsoft.com/office/powerpoint/2010/main" val="105759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36" grpId="0" animBg="1"/>
      <p:bldP spid="13" grpId="0"/>
      <p:bldP spid="14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59D98-2A0F-CCE0-DA5A-AE39096FE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3D9862-922F-3B5E-9CAD-1246F977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37" y="229288"/>
            <a:ext cx="10660125" cy="414830"/>
          </a:xfrm>
        </p:spPr>
        <p:txBody>
          <a:bodyPr/>
          <a:lstStyle/>
          <a:p>
            <a:r>
              <a:rPr lang="fr-FR" dirty="0"/>
              <a:t>Pour représenter la vitesse lors d’un mouvement on commence par la direction. La direction est la tangente à la trajectoire.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FD77BB-F1B2-50C5-DEDF-FF48490DA64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72652"/>
            <a:ext cx="10529705" cy="268287"/>
          </a:xfrm>
        </p:spPr>
        <p:txBody>
          <a:bodyPr/>
          <a:lstStyle/>
          <a:p>
            <a:r>
              <a:rPr lang="fr-FR" dirty="0"/>
              <a:t>L’enseignant rappel les trois types de trajectoire . Il explique davantage comment tracer la tangente de chaque trajectoire</a:t>
            </a: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B098347A-E341-4268-420E-38B97AB8288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EC2AC55-2C97-95C6-C693-0971322236BC}"/>
              </a:ext>
            </a:extLst>
          </p:cNvPr>
          <p:cNvSpPr txBox="1"/>
          <p:nvPr/>
        </p:nvSpPr>
        <p:spPr>
          <a:xfrm>
            <a:off x="2562462" y="1035330"/>
            <a:ext cx="7533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00"/>
                </a:solidFill>
              </a:rPr>
              <a:t>La direction de la vitesse est tangente à la trajectoire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1D8A700-1342-73DE-DC9C-9E19E0739D5A}"/>
              </a:ext>
            </a:extLst>
          </p:cNvPr>
          <p:cNvGrpSpPr/>
          <p:nvPr/>
        </p:nvGrpSpPr>
        <p:grpSpPr>
          <a:xfrm>
            <a:off x="460658" y="1785864"/>
            <a:ext cx="3432132" cy="3767794"/>
            <a:chOff x="460658" y="1785864"/>
            <a:chExt cx="3432132" cy="3767794"/>
          </a:xfrm>
        </p:grpSpPr>
        <p:cxnSp>
          <p:nvCxnSpPr>
            <p:cNvPr id="4" name="Connecteur droit 3">
              <a:extLst>
                <a:ext uri="{FF2B5EF4-FFF2-40B4-BE49-F238E27FC236}">
                  <a16:creationId xmlns:a16="http://schemas.microsoft.com/office/drawing/2014/main" id="{1F1AF12C-EAF3-9A1D-17F5-0E597E234A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1223" y="3052850"/>
              <a:ext cx="2680570" cy="1817507"/>
            </a:xfrm>
            <a:prstGeom prst="line">
              <a:avLst/>
            </a:prstGeom>
            <a:ln w="88900" cap="rnd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D9871B6-E96E-A05E-922D-8AF6918D11C5}"/>
                </a:ext>
              </a:extLst>
            </p:cNvPr>
            <p:cNvSpPr/>
            <p:nvPr/>
          </p:nvSpPr>
          <p:spPr>
            <a:xfrm>
              <a:off x="460658" y="1813390"/>
              <a:ext cx="3432132" cy="3740268"/>
            </a:xfrm>
            <a:prstGeom prst="roundRect">
              <a:avLst>
                <a:gd name="adj" fmla="val 7233"/>
              </a:avLst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9809169-8C2D-FC82-0ACD-247905F251AB}"/>
                </a:ext>
              </a:extLst>
            </p:cNvPr>
            <p:cNvSpPr txBox="1"/>
            <p:nvPr/>
          </p:nvSpPr>
          <p:spPr>
            <a:xfrm>
              <a:off x="460658" y="1785864"/>
              <a:ext cx="3432132" cy="483989"/>
            </a:xfrm>
            <a:prstGeom prst="round2SameRect">
              <a:avLst>
                <a:gd name="adj1" fmla="val 42548"/>
                <a:gd name="adj2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trajectoire rectiligne</a:t>
              </a:r>
            </a:p>
          </p:txBody>
        </p:sp>
      </p:grp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6472391-4790-F273-1FE4-D9AFA5B01CE5}"/>
              </a:ext>
            </a:extLst>
          </p:cNvPr>
          <p:cNvCxnSpPr>
            <a:cxnSpLocks/>
          </p:cNvCxnSpPr>
          <p:nvPr/>
        </p:nvCxnSpPr>
        <p:spPr>
          <a:xfrm flipV="1">
            <a:off x="1016662" y="3247008"/>
            <a:ext cx="2187195" cy="14575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D5BED8E-27A8-9AB5-9D51-251C39ED4A69}"/>
              </a:ext>
            </a:extLst>
          </p:cNvPr>
          <p:cNvGrpSpPr/>
          <p:nvPr/>
        </p:nvGrpSpPr>
        <p:grpSpPr>
          <a:xfrm>
            <a:off x="4213355" y="1785864"/>
            <a:ext cx="3432132" cy="3767793"/>
            <a:chOff x="4213355" y="1785864"/>
            <a:chExt cx="3432132" cy="3767793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0CED0D-3732-1ECF-16A2-F4D5CCD63678}"/>
                </a:ext>
              </a:extLst>
            </p:cNvPr>
            <p:cNvSpPr/>
            <p:nvPr/>
          </p:nvSpPr>
          <p:spPr>
            <a:xfrm>
              <a:off x="4213355" y="1813389"/>
              <a:ext cx="3432132" cy="3740268"/>
            </a:xfrm>
            <a:prstGeom prst="roundRect">
              <a:avLst>
                <a:gd name="adj" fmla="val 7233"/>
              </a:avLst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198A0AD8-2C53-67CC-ECB7-4A1D68406795}"/>
                </a:ext>
              </a:extLst>
            </p:cNvPr>
            <p:cNvSpPr txBox="1"/>
            <p:nvPr/>
          </p:nvSpPr>
          <p:spPr>
            <a:xfrm>
              <a:off x="4213355" y="1785864"/>
              <a:ext cx="3432132" cy="53756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trajectoire circulaire</a:t>
              </a:r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7865A036-7FBF-ADEC-F906-13DEBB76421B}"/>
                </a:ext>
              </a:extLst>
            </p:cNvPr>
            <p:cNvSpPr/>
            <p:nvPr/>
          </p:nvSpPr>
          <p:spPr>
            <a:xfrm>
              <a:off x="4845720" y="2915254"/>
              <a:ext cx="2520000" cy="2520000"/>
            </a:xfrm>
            <a:prstGeom prst="ellipse">
              <a:avLst/>
            </a:prstGeom>
            <a:noFill/>
            <a:ln w="38100" cap="rnd">
              <a:prstDash val="dash"/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D5F55C0F-3A87-737D-102A-13D99A3BEF19}"/>
              </a:ext>
            </a:extLst>
          </p:cNvPr>
          <p:cNvCxnSpPr/>
          <p:nvPr/>
        </p:nvCxnSpPr>
        <p:spPr>
          <a:xfrm flipH="1">
            <a:off x="4808142" y="2896651"/>
            <a:ext cx="2520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005A7FA-0BE4-2DCD-0373-427BF1DAAE0D}"/>
              </a:ext>
            </a:extLst>
          </p:cNvPr>
          <p:cNvCxnSpPr>
            <a:cxnSpLocks/>
          </p:cNvCxnSpPr>
          <p:nvPr/>
        </p:nvCxnSpPr>
        <p:spPr>
          <a:xfrm>
            <a:off x="8152591" y="4981830"/>
            <a:ext cx="2519584" cy="3666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FC1501F-4EE5-271F-2B8B-14AD549E2F83}"/>
              </a:ext>
            </a:extLst>
          </p:cNvPr>
          <p:cNvGrpSpPr/>
          <p:nvPr/>
        </p:nvGrpSpPr>
        <p:grpSpPr>
          <a:xfrm>
            <a:off x="7966052" y="1785864"/>
            <a:ext cx="3432133" cy="3767793"/>
            <a:chOff x="7966052" y="1785864"/>
            <a:chExt cx="3432133" cy="376779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CAE00C8-3339-056D-85F2-DF2F12174C1C}"/>
                </a:ext>
              </a:extLst>
            </p:cNvPr>
            <p:cNvSpPr/>
            <p:nvPr/>
          </p:nvSpPr>
          <p:spPr>
            <a:xfrm>
              <a:off x="7966052" y="1813389"/>
              <a:ext cx="3432133" cy="3740268"/>
            </a:xfrm>
            <a:prstGeom prst="roundRect">
              <a:avLst>
                <a:gd name="adj" fmla="val 7233"/>
              </a:avLst>
            </a:prstGeom>
            <a:noFill/>
            <a:ln>
              <a:solidFill>
                <a:srgbClr val="AD79B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835863A-EEDC-73CC-81CF-466948044558}"/>
                </a:ext>
              </a:extLst>
            </p:cNvPr>
            <p:cNvSpPr txBox="1"/>
            <p:nvPr/>
          </p:nvSpPr>
          <p:spPr>
            <a:xfrm>
              <a:off x="7966052" y="1785864"/>
              <a:ext cx="3432133" cy="524173"/>
            </a:xfrm>
            <a:prstGeom prst="round2SameRect">
              <a:avLst>
                <a:gd name="adj1" fmla="val 42548"/>
                <a:gd name="adj2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AD79B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trajectoire curviligne</a:t>
              </a: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AA510357-B990-B06F-87FA-D8E6E961EACB}"/>
                </a:ext>
              </a:extLst>
            </p:cNvPr>
            <p:cNvSpPr/>
            <p:nvPr/>
          </p:nvSpPr>
          <p:spPr>
            <a:xfrm>
              <a:off x="7998085" y="2498624"/>
              <a:ext cx="3045946" cy="2644708"/>
            </a:xfrm>
            <a:custGeom>
              <a:avLst/>
              <a:gdLst>
                <a:gd name="csX0" fmla="*/ 0 w 2478157"/>
                <a:gd name="csY0" fmla="*/ 1791221 h 2267534"/>
                <a:gd name="csX1" fmla="*/ 1340285 w 2478157"/>
                <a:gd name="csY1" fmla="*/ 2267210 h 2267534"/>
                <a:gd name="csX2" fmla="*/ 2467628 w 2478157"/>
                <a:gd name="csY2" fmla="*/ 1728591 h 2267534"/>
                <a:gd name="csX3" fmla="*/ 1841326 w 2478157"/>
                <a:gd name="csY3" fmla="*/ 313150 h 2267534"/>
                <a:gd name="csX4" fmla="*/ 801666 w 2478157"/>
                <a:gd name="csY4" fmla="*/ 0 h 226753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8157" h="2267534">
                  <a:moveTo>
                    <a:pt x="0" y="1791221"/>
                  </a:moveTo>
                  <a:cubicBezTo>
                    <a:pt x="464507" y="2034434"/>
                    <a:pt x="929014" y="2277648"/>
                    <a:pt x="1340285" y="2267210"/>
                  </a:cubicBezTo>
                  <a:cubicBezTo>
                    <a:pt x="1751556" y="2256772"/>
                    <a:pt x="2384121" y="2054268"/>
                    <a:pt x="2467628" y="1728591"/>
                  </a:cubicBezTo>
                  <a:cubicBezTo>
                    <a:pt x="2551135" y="1402914"/>
                    <a:pt x="2118986" y="601248"/>
                    <a:pt x="1841326" y="313150"/>
                  </a:cubicBezTo>
                  <a:cubicBezTo>
                    <a:pt x="1563666" y="25052"/>
                    <a:pt x="1182666" y="12526"/>
                    <a:pt x="801666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BC107FF2-8CBF-14B9-D127-6484838B4CF5}"/>
              </a:ext>
            </a:extLst>
          </p:cNvPr>
          <p:cNvCxnSpPr>
            <a:cxnSpLocks/>
          </p:cNvCxnSpPr>
          <p:nvPr/>
        </p:nvCxnSpPr>
        <p:spPr>
          <a:xfrm>
            <a:off x="7371681" y="3147748"/>
            <a:ext cx="0" cy="18175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C4790316-516A-FBDB-B653-5E1CFAA7F782}"/>
              </a:ext>
            </a:extLst>
          </p:cNvPr>
          <p:cNvCxnSpPr>
            <a:cxnSpLocks/>
          </p:cNvCxnSpPr>
          <p:nvPr/>
        </p:nvCxnSpPr>
        <p:spPr>
          <a:xfrm flipH="1">
            <a:off x="10897259" y="3986023"/>
            <a:ext cx="275841" cy="11817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09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1B6C1-7CDF-C6E6-1F89-1250C63E2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49DE22-D88A-FF4E-AAF9-5919897E2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37" y="229288"/>
            <a:ext cx="10529279" cy="543364"/>
          </a:xfrm>
        </p:spPr>
        <p:txBody>
          <a:bodyPr/>
          <a:lstStyle/>
          <a:p>
            <a:r>
              <a:rPr lang="fr-FR" dirty="0"/>
              <a:t>Le sens de la flèche correspond au sens du mouvement (vers le haut/le bas, vers la droite/gauche).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73B034-95E9-C440-BF26-E2EDD7F7E1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52086"/>
            <a:ext cx="10529705" cy="268287"/>
          </a:xfrm>
        </p:spPr>
        <p:txBody>
          <a:bodyPr/>
          <a:lstStyle/>
          <a:p>
            <a:r>
              <a:rPr lang="fr-FR" dirty="0"/>
              <a:t>L’enseignant explique davantage </a:t>
            </a: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CD4CC04B-D264-3DCB-72DC-2E831430470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D66B96D-E4EB-CFDF-991C-109FF605F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75467" y="1886825"/>
            <a:ext cx="5620533" cy="24101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ACFDBE-B0BA-550E-9DEA-C2E4E8F3C2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3522" y="1657975"/>
            <a:ext cx="3229426" cy="31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4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BDAEF-7439-1363-3CDA-41B74638E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17DFD9-EF5F-748F-9D07-99845B233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37" y="229288"/>
            <a:ext cx="10529279" cy="543364"/>
          </a:xfrm>
        </p:spPr>
        <p:txBody>
          <a:bodyPr/>
          <a:lstStyle/>
          <a:p>
            <a:r>
              <a:rPr lang="fr-FR" dirty="0"/>
              <a:t>La longueur de la flèche est proportionnelle à la valeur de sa vitesse.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AE6098-4F91-9E8A-BFEC-E5DD063C3D6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52086"/>
            <a:ext cx="10529705" cy="268287"/>
          </a:xfrm>
        </p:spPr>
        <p:txBody>
          <a:bodyPr/>
          <a:lstStyle/>
          <a:p>
            <a:r>
              <a:rPr lang="fr-FR" dirty="0"/>
              <a:t>L’enseignant explique davantage</a:t>
            </a: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7D71CA12-89B6-13DC-99A2-2CDE9B0D32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B0A7A5-79F6-8C36-63C4-35A3592E7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731" y="1826580"/>
            <a:ext cx="2407534" cy="192718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8850F4D-4384-6417-77F1-83AB7F339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0968" y="1826580"/>
            <a:ext cx="2407534" cy="1927185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7456509-B3B1-7448-AAE5-3743DF6B8625}"/>
              </a:ext>
            </a:extLst>
          </p:cNvPr>
          <p:cNvCxnSpPr/>
          <p:nvPr/>
        </p:nvCxnSpPr>
        <p:spPr>
          <a:xfrm flipV="1">
            <a:off x="3695179" y="3208754"/>
            <a:ext cx="1478071" cy="0"/>
          </a:xfrm>
          <a:prstGeom prst="straightConnector1">
            <a:avLst/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7B6E5C0-AF1A-153D-B852-67A21962555F}"/>
              </a:ext>
            </a:extLst>
          </p:cNvPr>
          <p:cNvCxnSpPr>
            <a:cxnSpLocks/>
          </p:cNvCxnSpPr>
          <p:nvPr/>
        </p:nvCxnSpPr>
        <p:spPr>
          <a:xfrm>
            <a:off x="8725092" y="3208754"/>
            <a:ext cx="2966580" cy="0"/>
          </a:xfrm>
          <a:prstGeom prst="straightConnector1">
            <a:avLst/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504DF7C2-788F-8838-6BDD-ACB18851F7AD}"/>
              </a:ext>
            </a:extLst>
          </p:cNvPr>
          <p:cNvSpPr txBox="1"/>
          <p:nvPr/>
        </p:nvSpPr>
        <p:spPr>
          <a:xfrm>
            <a:off x="915854" y="4513126"/>
            <a:ext cx="104788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vitesse de la moto à la position B est plus grande que la vitesse à la position A. </a:t>
            </a:r>
            <a:endParaRPr lang="fr-FR" sz="24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AE446974-B722-E6ED-8E09-7194B09F9FCC}"/>
              </a:ext>
            </a:extLst>
          </p:cNvPr>
          <p:cNvCxnSpPr/>
          <p:nvPr/>
        </p:nvCxnSpPr>
        <p:spPr>
          <a:xfrm>
            <a:off x="1799731" y="3536883"/>
            <a:ext cx="9594937" cy="72000"/>
          </a:xfrm>
          <a:prstGeom prst="lin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3C1E6340-1696-1E36-1764-314DC9F96F1C}"/>
              </a:ext>
            </a:extLst>
          </p:cNvPr>
          <p:cNvSpPr txBox="1"/>
          <p:nvPr/>
        </p:nvSpPr>
        <p:spPr>
          <a:xfrm>
            <a:off x="3786534" y="3475707"/>
            <a:ext cx="491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D8702C4-770D-05B4-2B02-640A7F3544AF}"/>
              </a:ext>
            </a:extLst>
          </p:cNvPr>
          <p:cNvSpPr txBox="1"/>
          <p:nvPr/>
        </p:nvSpPr>
        <p:spPr>
          <a:xfrm>
            <a:off x="8725092" y="3564596"/>
            <a:ext cx="491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C396BF0-C2FA-9464-5667-804A695C8326}"/>
              </a:ext>
            </a:extLst>
          </p:cNvPr>
          <p:cNvSpPr txBox="1"/>
          <p:nvPr/>
        </p:nvSpPr>
        <p:spPr>
          <a:xfrm>
            <a:off x="915854" y="5611702"/>
            <a:ext cx="10360291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longueur de la flèche est proportionnelle à la valeur de la vitesse.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09712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710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AA52D42-4793-A72C-5BED-3119BACAD563}"/>
              </a:ext>
            </a:extLst>
          </p:cNvPr>
          <p:cNvSpPr/>
          <p:nvPr/>
        </p:nvSpPr>
        <p:spPr>
          <a:xfrm>
            <a:off x="487283" y="1445305"/>
            <a:ext cx="11217433" cy="5101799"/>
          </a:xfrm>
          <a:prstGeom prst="roundRect">
            <a:avLst>
              <a:gd name="adj" fmla="val 2286"/>
            </a:avLst>
          </a:prstGeom>
          <a:solidFill>
            <a:srgbClr val="FDE9D4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942" y="454591"/>
            <a:ext cx="462925" cy="462925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05442" y="1014881"/>
            <a:ext cx="2169587" cy="352168"/>
          </a:xfrm>
          <a:prstGeom prst="roundRect">
            <a:avLst>
              <a:gd name="adj" fmla="val 15458"/>
            </a:avLst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3F559DF-0C1C-F0E6-6DFC-F55DC1909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140549"/>
            <a:ext cx="10529279" cy="628085"/>
          </a:xfrm>
        </p:spPr>
        <p:txBody>
          <a:bodyPr/>
          <a:lstStyle/>
          <a:p>
            <a:r>
              <a:rPr lang="fr-FR" dirty="0"/>
              <a:t>Voici notre tâche principale. Je vais vous montrer comment déterminer la nature du mouvement à partir de la représentation de la vitesse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BF288DF-D2FA-AED8-4CAA-FCA268889E1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21023"/>
            <a:ext cx="10529705" cy="215602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explique la tâche . Il explique le verbe d’action (déterminer =  trouver , chercher )et le critère de réponse (valeur de la vitesse)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AB152E-3035-8876-FBE8-CB234727D630}"/>
              </a:ext>
            </a:extLst>
          </p:cNvPr>
          <p:cNvSpPr/>
          <p:nvPr/>
        </p:nvSpPr>
        <p:spPr>
          <a:xfrm>
            <a:off x="2824048" y="6136976"/>
            <a:ext cx="1626032" cy="384201"/>
          </a:xfrm>
          <a:prstGeom prst="round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C5B6BD-23A7-E642-89F3-9AD3C8EC592F}"/>
              </a:ext>
            </a:extLst>
          </p:cNvPr>
          <p:cNvSpPr/>
          <p:nvPr/>
        </p:nvSpPr>
        <p:spPr>
          <a:xfrm>
            <a:off x="4673688" y="6068855"/>
            <a:ext cx="2844626" cy="452323"/>
          </a:xfrm>
          <a:prstGeom prst="round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6181D7-1BE5-D918-C82E-B28229DE0C55}"/>
              </a:ext>
            </a:extLst>
          </p:cNvPr>
          <p:cNvSpPr txBox="1"/>
          <p:nvPr/>
        </p:nvSpPr>
        <p:spPr>
          <a:xfrm>
            <a:off x="587502" y="1613296"/>
            <a:ext cx="10805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Les images ci-dessous montrent la représentation de la vitesse d’une moto dans deux positions différentes. </a:t>
            </a:r>
            <a:endParaRPr lang="fr-FR" sz="28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AB1F5CA-19E2-7365-43E4-1CADB40CCD7F}"/>
              </a:ext>
            </a:extLst>
          </p:cNvPr>
          <p:cNvSpPr txBox="1"/>
          <p:nvPr/>
        </p:nvSpPr>
        <p:spPr>
          <a:xfrm>
            <a:off x="2844800" y="6068855"/>
            <a:ext cx="7386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Déterminer la nature du mouvement de cette moto.</a:t>
            </a:r>
            <a:endParaRPr lang="fr-FR" sz="24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50965FC-F8A0-5401-75E2-170D4F2989A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b="12199"/>
          <a:stretch>
            <a:fillRect/>
          </a:stretch>
        </p:blipFill>
        <p:spPr>
          <a:xfrm>
            <a:off x="1478282" y="2807000"/>
            <a:ext cx="2971798" cy="2069863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94A2FA3-3427-56C0-59C8-D3986ACF6480}"/>
              </a:ext>
            </a:extLst>
          </p:cNvPr>
          <p:cNvCxnSpPr>
            <a:cxnSpLocks/>
          </p:cNvCxnSpPr>
          <p:nvPr/>
        </p:nvCxnSpPr>
        <p:spPr>
          <a:xfrm>
            <a:off x="4175759" y="4521208"/>
            <a:ext cx="1920240" cy="0"/>
          </a:xfrm>
          <a:prstGeom prst="straightConnector1">
            <a:avLst/>
          </a:prstGeom>
          <a:ln w="60325" cap="rnd">
            <a:solidFill>
              <a:srgbClr val="FF0000"/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AB8C04C3-AD4E-5656-B713-DA771E81F7B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b="12199"/>
          <a:stretch>
            <a:fillRect/>
          </a:stretch>
        </p:blipFill>
        <p:spPr>
          <a:xfrm>
            <a:off x="7259322" y="2806999"/>
            <a:ext cx="2971798" cy="2069863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7B2925F-95C6-7806-96A9-FCAB932F157B}"/>
              </a:ext>
            </a:extLst>
          </p:cNvPr>
          <p:cNvCxnSpPr>
            <a:cxnSpLocks/>
          </p:cNvCxnSpPr>
          <p:nvPr/>
        </p:nvCxnSpPr>
        <p:spPr>
          <a:xfrm>
            <a:off x="9981457" y="4521208"/>
            <a:ext cx="972000" cy="0"/>
          </a:xfrm>
          <a:prstGeom prst="straightConnector1">
            <a:avLst/>
          </a:prstGeom>
          <a:ln w="60325" cap="rnd">
            <a:solidFill>
              <a:srgbClr val="FF0000"/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95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7900-CF01-CFBD-7974-C7B1EF18D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ED61138-9680-D566-315C-9BEB4853E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941" y="520898"/>
            <a:ext cx="415436" cy="415436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4469ACD3-1B7E-A563-6EC7-5C9DD2D25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875" y="358730"/>
            <a:ext cx="10529279" cy="267549"/>
          </a:xfrm>
        </p:spPr>
        <p:txBody>
          <a:bodyPr/>
          <a:lstStyle/>
          <a:p>
            <a:r>
              <a:rPr lang="fr-FR" noProof="0" dirty="0"/>
              <a:t>Pour réaliser ma tâche, je suis les étapes suivantes :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07C2EB6-DF86-6CC8-3C64-4B9A36A7291B}"/>
              </a:ext>
            </a:extLst>
          </p:cNvPr>
          <p:cNvGrpSpPr/>
          <p:nvPr/>
        </p:nvGrpSpPr>
        <p:grpSpPr>
          <a:xfrm>
            <a:off x="1020886" y="1279402"/>
            <a:ext cx="10392771" cy="510778"/>
            <a:chOff x="1064662" y="1590135"/>
            <a:chExt cx="10061375" cy="510778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F246FFFB-7327-871C-6B79-799690099DB9}"/>
                </a:ext>
              </a:extLst>
            </p:cNvPr>
            <p:cNvSpPr txBox="1"/>
            <p:nvPr/>
          </p:nvSpPr>
          <p:spPr>
            <a:xfrm>
              <a:off x="1064662" y="1590135"/>
              <a:ext cx="9258004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b="1" noProof="0" dirty="0"/>
                <a:t> </a:t>
              </a:r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41631553-51BA-7AC7-683E-6968FF0213CD}"/>
                </a:ext>
              </a:extLst>
            </p:cNvPr>
            <p:cNvSpPr/>
            <p:nvPr/>
          </p:nvSpPr>
          <p:spPr>
            <a:xfrm>
              <a:off x="1064662" y="1615655"/>
              <a:ext cx="432000" cy="432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1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BDF14F4-F0CB-4544-8597-D57A5167ADCC}"/>
                </a:ext>
              </a:extLst>
            </p:cNvPr>
            <p:cNvSpPr txBox="1"/>
            <p:nvPr/>
          </p:nvSpPr>
          <p:spPr>
            <a:xfrm>
              <a:off x="1548464" y="1614691"/>
              <a:ext cx="957757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b="1" dirty="0"/>
                <a:t>Déterminer le type de la trajectoire de la moto. </a:t>
              </a:r>
              <a:endParaRPr lang="fr-FR" sz="3200" b="1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F6EFEDF-9DA3-CF27-840C-FBB9699FB3DE}"/>
              </a:ext>
            </a:extLst>
          </p:cNvPr>
          <p:cNvGrpSpPr/>
          <p:nvPr/>
        </p:nvGrpSpPr>
        <p:grpSpPr>
          <a:xfrm>
            <a:off x="1020886" y="5273334"/>
            <a:ext cx="10436547" cy="528316"/>
            <a:chOff x="1064662" y="4828131"/>
            <a:chExt cx="10436547" cy="528316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F39A91F-0452-0B7F-33E7-1C4A7641BE1E}"/>
                </a:ext>
              </a:extLst>
            </p:cNvPr>
            <p:cNvSpPr txBox="1"/>
            <p:nvPr/>
          </p:nvSpPr>
          <p:spPr>
            <a:xfrm>
              <a:off x="1176175" y="4828131"/>
              <a:ext cx="9522305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5026436-12C9-58DE-F6E9-BF9EB7B7C108}"/>
                </a:ext>
              </a:extLst>
            </p:cNvPr>
            <p:cNvSpPr/>
            <p:nvPr/>
          </p:nvSpPr>
          <p:spPr>
            <a:xfrm>
              <a:off x="1064662" y="4845974"/>
              <a:ext cx="432000" cy="432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3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118D8C0-649D-F8AF-F376-EDE8AE1CB0E5}"/>
                </a:ext>
              </a:extLst>
            </p:cNvPr>
            <p:cNvSpPr txBox="1"/>
            <p:nvPr/>
          </p:nvSpPr>
          <p:spPr>
            <a:xfrm>
              <a:off x="1608175" y="4894782"/>
              <a:ext cx="989303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b="1" dirty="0"/>
                <a:t>Déterminer la nature du mouvent de la moto. </a:t>
              </a:r>
              <a:endParaRPr lang="fr-FR" sz="3200" b="1" dirty="0"/>
            </a:p>
          </p:txBody>
        </p:sp>
      </p:grp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93BB5CC-291D-013E-6BC8-4ECC061A08D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21023"/>
            <a:ext cx="10529705" cy="215602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ensiegnant.e</a:t>
            </a:r>
            <a:r>
              <a:rPr lang="fr-FR" dirty="0"/>
              <a:t> explique ce qu’il va faire dans chaque étape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CAB0463-82EE-F89C-5A60-9BE54FACACDB}"/>
              </a:ext>
            </a:extLst>
          </p:cNvPr>
          <p:cNvGrpSpPr/>
          <p:nvPr/>
        </p:nvGrpSpPr>
        <p:grpSpPr>
          <a:xfrm>
            <a:off x="1020886" y="3824941"/>
            <a:ext cx="9522306" cy="510778"/>
            <a:chOff x="1064661" y="3180999"/>
            <a:chExt cx="9522306" cy="510778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1EBADC42-1CCF-AE20-6770-18BFC75E96AF}"/>
                </a:ext>
              </a:extLst>
            </p:cNvPr>
            <p:cNvGrpSpPr/>
            <p:nvPr/>
          </p:nvGrpSpPr>
          <p:grpSpPr>
            <a:xfrm>
              <a:off x="1064661" y="3180999"/>
              <a:ext cx="9522306" cy="510778"/>
              <a:chOff x="1064661" y="3180999"/>
              <a:chExt cx="9048915" cy="510778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97DF6BC-90C7-45ED-ED32-5020FE30EA13}"/>
                  </a:ext>
                </a:extLst>
              </p:cNvPr>
              <p:cNvSpPr txBox="1"/>
              <p:nvPr/>
            </p:nvSpPr>
            <p:spPr>
              <a:xfrm>
                <a:off x="1064661" y="3180999"/>
                <a:ext cx="9048915" cy="51077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400" noProof="0" dirty="0"/>
                  <a:t> </a:t>
                </a:r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168067B0-E81F-6485-929E-6595E55B2050}"/>
                  </a:ext>
                </a:extLst>
              </p:cNvPr>
              <p:cNvSpPr/>
              <p:nvPr/>
            </p:nvSpPr>
            <p:spPr>
              <a:xfrm>
                <a:off x="1064662" y="3208566"/>
                <a:ext cx="367372" cy="432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600" b="1" noProof="0" dirty="0"/>
                  <a:t>2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89125B5C-D8DD-15DC-FAAF-2B7129217C59}"/>
                  </a:ext>
                </a:extLst>
              </p:cNvPr>
              <p:cNvSpPr txBox="1"/>
              <p:nvPr/>
            </p:nvSpPr>
            <p:spPr>
              <a:xfrm>
                <a:off x="1489639" y="3205555"/>
                <a:ext cx="77073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 </a:t>
                </a:r>
                <a:endParaRPr lang="fr-FR" sz="3200" b="1" dirty="0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3E56D49-44D9-530E-0D90-800607E23709}"/>
                </a:ext>
              </a:extLst>
            </p:cNvPr>
            <p:cNvSpPr txBox="1"/>
            <p:nvPr/>
          </p:nvSpPr>
          <p:spPr>
            <a:xfrm>
              <a:off x="1605033" y="3186286"/>
              <a:ext cx="81724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b="1" dirty="0"/>
                <a:t>Étudier  la variation de la vitesse dans les différentes positions. </a:t>
              </a:r>
              <a:endParaRPr lang="fr-FR" sz="3200" b="1" dirty="0"/>
            </a:p>
          </p:txBody>
        </p:sp>
      </p:grp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B1B2067-E4E7-C7B6-D4AC-8CA1A95E95FA}"/>
              </a:ext>
            </a:extLst>
          </p:cNvPr>
          <p:cNvCxnSpPr>
            <a:cxnSpLocks/>
          </p:cNvCxnSpPr>
          <p:nvPr/>
        </p:nvCxnSpPr>
        <p:spPr>
          <a:xfrm flipV="1">
            <a:off x="2212730" y="2127546"/>
            <a:ext cx="1177446" cy="6376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CC2F1C80-FF4E-9224-310D-97EA7338D66E}"/>
              </a:ext>
            </a:extLst>
          </p:cNvPr>
          <p:cNvSpPr/>
          <p:nvPr/>
        </p:nvSpPr>
        <p:spPr>
          <a:xfrm>
            <a:off x="5440195" y="1906347"/>
            <a:ext cx="1080000" cy="1080000"/>
          </a:xfrm>
          <a:prstGeom prst="arc">
            <a:avLst>
              <a:gd name="adj1" fmla="val 16200000"/>
              <a:gd name="adj2" fmla="val 103331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0455C899-5394-EC96-3721-EE49F1FD94A3}"/>
              </a:ext>
            </a:extLst>
          </p:cNvPr>
          <p:cNvSpPr/>
          <p:nvPr/>
        </p:nvSpPr>
        <p:spPr>
          <a:xfrm>
            <a:off x="7428019" y="2005369"/>
            <a:ext cx="3457099" cy="881957"/>
          </a:xfrm>
          <a:custGeom>
            <a:avLst/>
            <a:gdLst>
              <a:gd name="csX0" fmla="*/ 100123 w 3457099"/>
              <a:gd name="csY0" fmla="*/ 0 h 881957"/>
              <a:gd name="csX1" fmla="*/ 112649 w 3457099"/>
              <a:gd name="csY1" fmla="*/ 876822 h 881957"/>
              <a:gd name="csX2" fmla="*/ 1239992 w 3457099"/>
              <a:gd name="csY2" fmla="*/ 350729 h 881957"/>
              <a:gd name="csX3" fmla="*/ 2317230 w 3457099"/>
              <a:gd name="csY3" fmla="*/ 112734 h 881957"/>
              <a:gd name="csX4" fmla="*/ 3457099 w 3457099"/>
              <a:gd name="csY4" fmla="*/ 739036 h 881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57099" h="881957">
                <a:moveTo>
                  <a:pt x="100123" y="0"/>
                </a:moveTo>
                <a:cubicBezTo>
                  <a:pt x="11397" y="409183"/>
                  <a:pt x="-77329" y="818367"/>
                  <a:pt x="112649" y="876822"/>
                </a:cubicBezTo>
                <a:cubicBezTo>
                  <a:pt x="302627" y="935277"/>
                  <a:pt x="872562" y="478077"/>
                  <a:pt x="1239992" y="350729"/>
                </a:cubicBezTo>
                <a:cubicBezTo>
                  <a:pt x="1607422" y="223381"/>
                  <a:pt x="1947712" y="48016"/>
                  <a:pt x="2317230" y="112734"/>
                </a:cubicBezTo>
                <a:cubicBezTo>
                  <a:pt x="2686748" y="177452"/>
                  <a:pt x="3071923" y="458244"/>
                  <a:pt x="3457099" y="739036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B6FF395-59CC-CA02-F66E-365444DC7BEB}"/>
              </a:ext>
            </a:extLst>
          </p:cNvPr>
          <p:cNvSpPr txBox="1"/>
          <p:nvPr/>
        </p:nvSpPr>
        <p:spPr>
          <a:xfrm>
            <a:off x="5291264" y="2989769"/>
            <a:ext cx="1377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Circulaire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8172001-875D-7137-CB88-526C35E78083}"/>
              </a:ext>
            </a:extLst>
          </p:cNvPr>
          <p:cNvSpPr txBox="1"/>
          <p:nvPr/>
        </p:nvSpPr>
        <p:spPr>
          <a:xfrm>
            <a:off x="2112522" y="2989769"/>
            <a:ext cx="1377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Rectiligne 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964B6BA-8786-05E9-7E36-0852D6B86B51}"/>
              </a:ext>
            </a:extLst>
          </p:cNvPr>
          <p:cNvSpPr txBox="1"/>
          <p:nvPr/>
        </p:nvSpPr>
        <p:spPr>
          <a:xfrm>
            <a:off x="8467637" y="2989769"/>
            <a:ext cx="1377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Curviligne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C54A17E-17DE-3A81-FDA0-882D15C84166}"/>
              </a:ext>
            </a:extLst>
          </p:cNvPr>
          <p:cNvSpPr txBox="1"/>
          <p:nvPr/>
        </p:nvSpPr>
        <p:spPr>
          <a:xfrm>
            <a:off x="1919412" y="4542919"/>
            <a:ext cx="1764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reste constante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75CF1A7-8301-5E0B-EF3B-46C1B355E55B}"/>
              </a:ext>
            </a:extLst>
          </p:cNvPr>
          <p:cNvSpPr txBox="1"/>
          <p:nvPr/>
        </p:nvSpPr>
        <p:spPr>
          <a:xfrm>
            <a:off x="5187703" y="4542919"/>
            <a:ext cx="1584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diminue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C7D9D8D-BF4D-DD1A-B211-39449F8D7D60}"/>
              </a:ext>
            </a:extLst>
          </p:cNvPr>
          <p:cNvSpPr txBox="1"/>
          <p:nvPr/>
        </p:nvSpPr>
        <p:spPr>
          <a:xfrm>
            <a:off x="8364076" y="4542919"/>
            <a:ext cx="1584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augmente 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C4AAC31-F2D5-DDC7-153A-0B3193FA0D69}"/>
              </a:ext>
            </a:extLst>
          </p:cNvPr>
          <p:cNvSpPr txBox="1"/>
          <p:nvPr/>
        </p:nvSpPr>
        <p:spPr>
          <a:xfrm>
            <a:off x="2128271" y="6077313"/>
            <a:ext cx="12588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Uniforme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91BC89C-7DDE-80FC-A627-46AB9D39F12A}"/>
              </a:ext>
            </a:extLst>
          </p:cNvPr>
          <p:cNvSpPr txBox="1"/>
          <p:nvPr/>
        </p:nvSpPr>
        <p:spPr>
          <a:xfrm>
            <a:off x="5307012" y="6077312"/>
            <a:ext cx="125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Retardé 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F64B6A7-3097-B5E4-E74E-CDA25DB75F90}"/>
              </a:ext>
            </a:extLst>
          </p:cNvPr>
          <p:cNvSpPr txBox="1"/>
          <p:nvPr/>
        </p:nvSpPr>
        <p:spPr>
          <a:xfrm>
            <a:off x="8483385" y="6077312"/>
            <a:ext cx="125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Accéléré </a:t>
            </a:r>
          </a:p>
        </p:txBody>
      </p:sp>
    </p:spTree>
    <p:extLst>
      <p:ext uri="{BB962C8B-B14F-4D97-AF65-F5344CB8AC3E}">
        <p14:creationId xmlns:p14="http://schemas.microsoft.com/office/powerpoint/2010/main" val="329068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1219-803A-6A62-CAB5-D07950E3A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7BC896B-4AE4-B516-B9A2-F45FE1C6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Première étape : </a:t>
            </a:r>
            <a:r>
              <a:rPr lang="fr-FR" dirty="0">
                <a:solidFill>
                  <a:srgbClr val="211D1E"/>
                </a:solidFill>
              </a:rPr>
              <a:t>Je </a:t>
            </a:r>
            <a:r>
              <a:rPr lang="fr-FR" dirty="0"/>
              <a:t>déterminer le type de la trajectoire de la moto. 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BC35175-CD50-1366-5C30-AEE5F742C9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verbalise le  raisonnement , il utilise le tableau pour montrer la direction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B9878D-A4B4-2B80-03AE-FD62903B7039}"/>
              </a:ext>
            </a:extLst>
          </p:cNvPr>
          <p:cNvSpPr txBox="1"/>
          <p:nvPr/>
        </p:nvSpPr>
        <p:spPr>
          <a:xfrm>
            <a:off x="426365" y="1098300"/>
            <a:ext cx="1052927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6BE8D08-EE9D-C7FA-4734-F91FABF8D038}"/>
              </a:ext>
            </a:extLst>
          </p:cNvPr>
          <p:cNvSpPr txBox="1"/>
          <p:nvPr/>
        </p:nvSpPr>
        <p:spPr>
          <a:xfrm>
            <a:off x="927726" y="1122857"/>
            <a:ext cx="96793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r-FR" sz="2400" b="1" dirty="0"/>
              <a:t>Déterminer le type de la trajectoire de la moto. </a:t>
            </a:r>
            <a:endParaRPr lang="fr-FR" sz="32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4D1FBB8C-AC45-1CA5-62D0-023B2CB2B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2913575-EE52-6CF9-4032-9B3E52FCE8C2}"/>
              </a:ext>
            </a:extLst>
          </p:cNvPr>
          <p:cNvSpPr txBox="1"/>
          <p:nvPr/>
        </p:nvSpPr>
        <p:spPr>
          <a:xfrm>
            <a:off x="1297837" y="434180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La direction de la vitesse </a:t>
            </a:r>
            <a:r>
              <a:rPr lang="fr-FR" dirty="0"/>
              <a:t>. . . . .. . . . . . . . . . . . . . . . .  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endParaRPr lang="fr-FR" sz="2400" b="1" dirty="0"/>
          </a:p>
        </p:txBody>
      </p:sp>
      <p:pic>
        <p:nvPicPr>
          <p:cNvPr id="9" name="Graphique 8" descr="Point d’interrogation avec un remplissage uni">
            <a:extLst>
              <a:ext uri="{FF2B5EF4-FFF2-40B4-BE49-F238E27FC236}">
                <a16:creationId xmlns:a16="http://schemas.microsoft.com/office/drawing/2014/main" id="{04059F97-CB07-2D5D-880B-2925465015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7568" y="4026913"/>
            <a:ext cx="629791" cy="62979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927D270-DD70-C882-CC82-1FECA5D683AF}"/>
              </a:ext>
            </a:extLst>
          </p:cNvPr>
          <p:cNvSpPr txBox="1"/>
          <p:nvPr/>
        </p:nvSpPr>
        <p:spPr>
          <a:xfrm>
            <a:off x="5003847" y="4280254"/>
            <a:ext cx="2389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ne change pas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4CB4929A-F2C8-45C2-53FB-6EBB8F98A94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b="12199"/>
          <a:stretch>
            <a:fillRect/>
          </a:stretch>
        </p:blipFill>
        <p:spPr>
          <a:xfrm>
            <a:off x="1200377" y="1733730"/>
            <a:ext cx="2971798" cy="2069863"/>
          </a:xfrm>
          <a:prstGeom prst="rect">
            <a:avLst/>
          </a:prstGeom>
        </p:spPr>
      </p:pic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2C3EFAE6-25FB-1795-85D8-5DA141F4A66F}"/>
              </a:ext>
            </a:extLst>
          </p:cNvPr>
          <p:cNvCxnSpPr>
            <a:cxnSpLocks/>
          </p:cNvCxnSpPr>
          <p:nvPr/>
        </p:nvCxnSpPr>
        <p:spPr>
          <a:xfrm>
            <a:off x="3897854" y="3438469"/>
            <a:ext cx="1920240" cy="0"/>
          </a:xfrm>
          <a:prstGeom prst="straightConnector1">
            <a:avLst/>
          </a:prstGeom>
          <a:ln w="60325" cap="rnd">
            <a:solidFill>
              <a:srgbClr val="FF0000"/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 30">
            <a:extLst>
              <a:ext uri="{FF2B5EF4-FFF2-40B4-BE49-F238E27FC236}">
                <a16:creationId xmlns:a16="http://schemas.microsoft.com/office/drawing/2014/main" id="{BEB5C56B-7128-16CF-48E7-95F1A014C76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b="12199"/>
          <a:stretch>
            <a:fillRect/>
          </a:stretch>
        </p:blipFill>
        <p:spPr>
          <a:xfrm>
            <a:off x="6981417" y="1733729"/>
            <a:ext cx="2971798" cy="2069863"/>
          </a:xfrm>
          <a:prstGeom prst="rect">
            <a:avLst/>
          </a:prstGeom>
        </p:spPr>
      </p:pic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0EDF95A-7054-D435-BE70-EFD941D4F898}"/>
              </a:ext>
            </a:extLst>
          </p:cNvPr>
          <p:cNvCxnSpPr>
            <a:cxnSpLocks/>
          </p:cNvCxnSpPr>
          <p:nvPr/>
        </p:nvCxnSpPr>
        <p:spPr>
          <a:xfrm>
            <a:off x="9703552" y="3438469"/>
            <a:ext cx="972000" cy="0"/>
          </a:xfrm>
          <a:prstGeom prst="straightConnector1">
            <a:avLst/>
          </a:prstGeom>
          <a:ln w="60325" cap="rnd">
            <a:solidFill>
              <a:srgbClr val="FF0000"/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0BDB8E7E-BF77-96BB-EF15-52202E2AF90B}"/>
              </a:ext>
            </a:extLst>
          </p:cNvPr>
          <p:cNvCxnSpPr>
            <a:cxnSpLocks/>
          </p:cNvCxnSpPr>
          <p:nvPr/>
        </p:nvCxnSpPr>
        <p:spPr>
          <a:xfrm flipV="1">
            <a:off x="735106" y="3429000"/>
            <a:ext cx="10399059" cy="189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855878C4-4741-5E3D-8C8D-23C1931C78B2}"/>
              </a:ext>
            </a:extLst>
          </p:cNvPr>
          <p:cNvCxnSpPr>
            <a:cxnSpLocks/>
          </p:cNvCxnSpPr>
          <p:nvPr/>
        </p:nvCxnSpPr>
        <p:spPr>
          <a:xfrm>
            <a:off x="1777180" y="5872156"/>
            <a:ext cx="2317977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92631B3B-517C-EDC8-8B3C-510FB1712998}"/>
              </a:ext>
            </a:extLst>
          </p:cNvPr>
          <p:cNvSpPr txBox="1"/>
          <p:nvPr/>
        </p:nvSpPr>
        <p:spPr>
          <a:xfrm>
            <a:off x="4101281" y="5641324"/>
            <a:ext cx="65742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La trajectoire est . ……... . .</a:t>
            </a:r>
          </a:p>
        </p:txBody>
      </p:sp>
      <p:pic>
        <p:nvPicPr>
          <p:cNvPr id="43" name="Graphique 42" descr="Point d’interrogation avec un remplissage uni">
            <a:extLst>
              <a:ext uri="{FF2B5EF4-FFF2-40B4-BE49-F238E27FC236}">
                <a16:creationId xmlns:a16="http://schemas.microsoft.com/office/drawing/2014/main" id="{ED563964-1A9B-B4F7-98EE-AE98BBD786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1417" y="5341690"/>
            <a:ext cx="629791" cy="629791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C61832E6-029F-BA93-C18A-AB56730C9E10}"/>
              </a:ext>
            </a:extLst>
          </p:cNvPr>
          <p:cNvSpPr txBox="1"/>
          <p:nvPr/>
        </p:nvSpPr>
        <p:spPr>
          <a:xfrm>
            <a:off x="6416213" y="5557564"/>
            <a:ext cx="1749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rectiligne </a:t>
            </a:r>
          </a:p>
        </p:txBody>
      </p:sp>
    </p:spTree>
    <p:extLst>
      <p:ext uri="{BB962C8B-B14F-4D97-AF65-F5344CB8AC3E}">
        <p14:creationId xmlns:p14="http://schemas.microsoft.com/office/powerpoint/2010/main" val="44042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4DF64-27EF-3468-5991-3AA8FF7D4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E1BAD97-0977-455E-E131-77E4B351E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Deuxième étape : J’étudier la variation de la vitesse dans les différentes positions. Je compare la longueur de flèche dans les deux positions.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C0643923-2C81-28E4-0057-A3531F8AB0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insiste sur la longueur des </a:t>
            </a:r>
            <a:r>
              <a:rPr lang="fr-FR" noProof="0" dirty="0" err="1"/>
              <a:t>fléches</a:t>
            </a:r>
            <a:r>
              <a:rPr lang="fr-FR" dirty="0"/>
              <a:t>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58AFC0C-C0CF-873F-886C-96F70FF069C8}"/>
              </a:ext>
            </a:extLst>
          </p:cNvPr>
          <p:cNvSpPr txBox="1"/>
          <p:nvPr/>
        </p:nvSpPr>
        <p:spPr>
          <a:xfrm>
            <a:off x="426365" y="1098300"/>
            <a:ext cx="1052927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DB9C91-8ED8-75CC-301B-E2D5FD6CE62F}"/>
              </a:ext>
            </a:extLst>
          </p:cNvPr>
          <p:cNvSpPr txBox="1"/>
          <p:nvPr/>
        </p:nvSpPr>
        <p:spPr>
          <a:xfrm>
            <a:off x="1012316" y="1135816"/>
            <a:ext cx="9888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Étudier la variation de la vitesse dans les différentes positions. </a:t>
            </a:r>
            <a:endParaRPr lang="fr-FR" sz="40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E9CD54A0-3790-0A79-A5CC-A48475711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71A51EF-25E4-D43F-B7A9-79268F39E6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b="12199"/>
          <a:stretch>
            <a:fillRect/>
          </a:stretch>
        </p:blipFill>
        <p:spPr>
          <a:xfrm>
            <a:off x="1200377" y="1733730"/>
            <a:ext cx="2971798" cy="2069863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35F6578-44A9-A504-4DFD-C2C0E942BA51}"/>
              </a:ext>
            </a:extLst>
          </p:cNvPr>
          <p:cNvCxnSpPr>
            <a:cxnSpLocks/>
          </p:cNvCxnSpPr>
          <p:nvPr/>
        </p:nvCxnSpPr>
        <p:spPr>
          <a:xfrm flipV="1">
            <a:off x="3897854" y="3429000"/>
            <a:ext cx="2223354" cy="9469"/>
          </a:xfrm>
          <a:prstGeom prst="straightConnector1">
            <a:avLst/>
          </a:prstGeom>
          <a:ln w="60325" cap="rnd">
            <a:solidFill>
              <a:srgbClr val="FF0000"/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E5600F2C-719A-9276-3FE0-812FAA0C99B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b="12199"/>
          <a:stretch>
            <a:fillRect/>
          </a:stretch>
        </p:blipFill>
        <p:spPr>
          <a:xfrm>
            <a:off x="6981417" y="1733729"/>
            <a:ext cx="2971798" cy="2069863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61E7089-1BC8-DBC2-0D88-F44D90EE33D3}"/>
              </a:ext>
            </a:extLst>
          </p:cNvPr>
          <p:cNvCxnSpPr>
            <a:cxnSpLocks/>
          </p:cNvCxnSpPr>
          <p:nvPr/>
        </p:nvCxnSpPr>
        <p:spPr>
          <a:xfrm>
            <a:off x="9728421" y="3429000"/>
            <a:ext cx="727544" cy="0"/>
          </a:xfrm>
          <a:prstGeom prst="straightConnector1">
            <a:avLst/>
          </a:prstGeom>
          <a:ln w="60325" cap="rnd">
            <a:solidFill>
              <a:srgbClr val="FF0000"/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4E14DFD-2AAE-552F-0449-D2E8EAFD1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827880"/>
              </p:ext>
            </p:extLst>
          </p:nvPr>
        </p:nvGraphicFramePr>
        <p:xfrm>
          <a:off x="1553631" y="4033298"/>
          <a:ext cx="8127999" cy="1328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23636942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03994485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08464471"/>
                    </a:ext>
                  </a:extLst>
                </a:gridCol>
              </a:tblGrid>
              <a:tr h="46919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Position 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Position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69934"/>
                  </a:ext>
                </a:extLst>
              </a:tr>
              <a:tr h="859257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Longueur de flèche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…………………………………..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………………………………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285576"/>
                  </a:ext>
                </a:extLst>
              </a:tr>
            </a:tbl>
          </a:graphicData>
        </a:graphic>
      </p:graphicFrame>
      <p:pic>
        <p:nvPicPr>
          <p:cNvPr id="19" name="Graphique 18" descr="Point d’interrogation avec un remplissage uni">
            <a:extLst>
              <a:ext uri="{FF2B5EF4-FFF2-40B4-BE49-F238E27FC236}">
                <a16:creationId xmlns:a16="http://schemas.microsoft.com/office/drawing/2014/main" id="{C49AE0B2-AA6F-659D-8DEA-271A20D9B8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1611" y="4589459"/>
            <a:ext cx="465037" cy="46503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CB5E655-5C00-D2E7-43C2-66174FA9D638}"/>
              </a:ext>
            </a:extLst>
          </p:cNvPr>
          <p:cNvSpPr txBox="1"/>
          <p:nvPr/>
        </p:nvSpPr>
        <p:spPr>
          <a:xfrm>
            <a:off x="4589567" y="4689099"/>
            <a:ext cx="2202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 cm</a:t>
            </a:r>
          </a:p>
        </p:txBody>
      </p:sp>
      <p:pic>
        <p:nvPicPr>
          <p:cNvPr id="21" name="Graphique 20" descr="Point d’interrogation avec un remplissage uni">
            <a:extLst>
              <a:ext uri="{FF2B5EF4-FFF2-40B4-BE49-F238E27FC236}">
                <a16:creationId xmlns:a16="http://schemas.microsoft.com/office/drawing/2014/main" id="{5AA64401-B2B1-0E16-3C9F-2BAE9758ED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00207" y="4658983"/>
            <a:ext cx="495153" cy="495153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EA807BA-FF97-C95F-873F-38D7631978BB}"/>
              </a:ext>
            </a:extLst>
          </p:cNvPr>
          <p:cNvSpPr txBox="1"/>
          <p:nvPr/>
        </p:nvSpPr>
        <p:spPr>
          <a:xfrm>
            <a:off x="7193248" y="4663597"/>
            <a:ext cx="2129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 cm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15A7E126-5B16-868F-9394-84214B53FAE2}"/>
              </a:ext>
            </a:extLst>
          </p:cNvPr>
          <p:cNvCxnSpPr>
            <a:cxnSpLocks/>
          </p:cNvCxnSpPr>
          <p:nvPr/>
        </p:nvCxnSpPr>
        <p:spPr>
          <a:xfrm>
            <a:off x="6121208" y="5394390"/>
            <a:ext cx="0" cy="549210"/>
          </a:xfrm>
          <a:prstGeom prst="straightConnector1">
            <a:avLst/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0B1655C1-ACC3-2B6E-6C0D-EDEDC0D326E8}"/>
              </a:ext>
            </a:extLst>
          </p:cNvPr>
          <p:cNvSpPr txBox="1"/>
          <p:nvPr/>
        </p:nvSpPr>
        <p:spPr>
          <a:xfrm>
            <a:off x="4172175" y="6092647"/>
            <a:ext cx="40859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La vitesse . . . . . . . . . . . . . .</a:t>
            </a:r>
          </a:p>
        </p:txBody>
      </p:sp>
      <p:pic>
        <p:nvPicPr>
          <p:cNvPr id="25" name="Graphique 24" descr="Point d’interrogation avec un remplissage uni">
            <a:extLst>
              <a:ext uri="{FF2B5EF4-FFF2-40B4-BE49-F238E27FC236}">
                <a16:creationId xmlns:a16="http://schemas.microsoft.com/office/drawing/2014/main" id="{575F7EE0-6600-6825-7810-60A1769E23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5216" y="5943600"/>
            <a:ext cx="445118" cy="445118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C8E13CF9-705F-4F3D-A656-A04BAA0C1131}"/>
              </a:ext>
            </a:extLst>
          </p:cNvPr>
          <p:cNvSpPr txBox="1"/>
          <p:nvPr/>
        </p:nvSpPr>
        <p:spPr>
          <a:xfrm>
            <a:off x="5956648" y="6059966"/>
            <a:ext cx="1542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diminue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F5411E-4CF5-B0C5-6131-B98C427D2F1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1067" t="-14768" r="66919"/>
          <a:stretch>
            <a:fillRect/>
          </a:stretch>
        </p:blipFill>
        <p:spPr>
          <a:xfrm>
            <a:off x="3776013" y="3373686"/>
            <a:ext cx="2512742" cy="6172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271EEAE-7893-CA1F-1ABB-9E93EF82C92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123" t="-1826" r="70783" b="-1"/>
          <a:stretch>
            <a:fillRect/>
          </a:stretch>
        </p:blipFill>
        <p:spPr>
          <a:xfrm>
            <a:off x="9522961" y="3429000"/>
            <a:ext cx="2283557" cy="54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1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1D39D-FB35-1FFC-DA89-5D4155051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7E0C985-E882-F195-1E12-8EB37ECE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Troisième étape : Je détermine la nature du mouvent de la moto. Je sais que la trajectoire est </a:t>
            </a:r>
            <a:r>
              <a:rPr lang="fr-FR" dirty="0" err="1"/>
              <a:t>rectilgne</a:t>
            </a:r>
            <a:r>
              <a:rPr lang="fr-FR" dirty="0"/>
              <a:t> et la vitesse diminue, alors le mouvement est rectiligne retardé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F51E91-821B-DD33-455B-1DF7C2CB3EB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rappelle le type de la trajectoire et comment varie la vitesse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CAE28F0-3CC0-C847-EB62-37675B2B47A4}"/>
              </a:ext>
            </a:extLst>
          </p:cNvPr>
          <p:cNvSpPr txBox="1"/>
          <p:nvPr/>
        </p:nvSpPr>
        <p:spPr>
          <a:xfrm>
            <a:off x="426365" y="1098300"/>
            <a:ext cx="1052927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3.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8BE8A3F-5D5E-310A-FFFA-19FB03A8BA12}"/>
              </a:ext>
            </a:extLst>
          </p:cNvPr>
          <p:cNvSpPr txBox="1"/>
          <p:nvPr/>
        </p:nvSpPr>
        <p:spPr>
          <a:xfrm>
            <a:off x="911100" y="1102314"/>
            <a:ext cx="9888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Déterminer la nature du mouvent de la moto. </a:t>
            </a:r>
            <a:endParaRPr lang="fr-FR" sz="48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1A73078C-E91F-3117-8BC6-EBA65D180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F8AD782-020C-FEFB-FA7F-CA94672F6FBF}"/>
              </a:ext>
            </a:extLst>
          </p:cNvPr>
          <p:cNvSpPr txBox="1"/>
          <p:nvPr/>
        </p:nvSpPr>
        <p:spPr>
          <a:xfrm>
            <a:off x="911100" y="2819295"/>
            <a:ext cx="4575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trajectoire est : ………………… </a:t>
            </a:r>
            <a:endParaRPr lang="fr-FR" sz="24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E3ABDE-9172-C3A7-4AD0-2664B98EEF44}"/>
              </a:ext>
            </a:extLst>
          </p:cNvPr>
          <p:cNvSpPr txBox="1"/>
          <p:nvPr/>
        </p:nvSpPr>
        <p:spPr>
          <a:xfrm>
            <a:off x="911100" y="4260344"/>
            <a:ext cx="4575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vitesse :  ……………………..</a:t>
            </a: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8D9A5BB-250C-01CE-D740-A281BF2C3892}"/>
              </a:ext>
            </a:extLst>
          </p:cNvPr>
          <p:cNvSpPr txBox="1"/>
          <p:nvPr/>
        </p:nvSpPr>
        <p:spPr>
          <a:xfrm>
            <a:off x="2854786" y="4260344"/>
            <a:ext cx="160914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dimunie </a:t>
            </a:r>
            <a:endParaRPr lang="fr-FR" sz="40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5939DDC-B163-98AE-D230-1F81CA993AD6}"/>
              </a:ext>
            </a:extLst>
          </p:cNvPr>
          <p:cNvSpPr txBox="1"/>
          <p:nvPr/>
        </p:nvSpPr>
        <p:spPr>
          <a:xfrm>
            <a:off x="3604158" y="2780858"/>
            <a:ext cx="171955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rectiligne </a:t>
            </a:r>
            <a:endParaRPr lang="fr-FR" sz="40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1" name="Accolade fermante 10">
            <a:extLst>
              <a:ext uri="{FF2B5EF4-FFF2-40B4-BE49-F238E27FC236}">
                <a16:creationId xmlns:a16="http://schemas.microsoft.com/office/drawing/2014/main" id="{670525CD-F017-92EA-861F-2B712275B312}"/>
              </a:ext>
            </a:extLst>
          </p:cNvPr>
          <p:cNvSpPr/>
          <p:nvPr/>
        </p:nvSpPr>
        <p:spPr>
          <a:xfrm>
            <a:off x="5549556" y="2965693"/>
            <a:ext cx="431126" cy="1692621"/>
          </a:xfrm>
          <a:prstGeom prst="rightBrace">
            <a:avLst>
              <a:gd name="adj1" fmla="val 47043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F6D87F6-450F-BCBA-6346-977E871DA944}"/>
              </a:ext>
            </a:extLst>
          </p:cNvPr>
          <p:cNvSpPr txBox="1"/>
          <p:nvPr/>
        </p:nvSpPr>
        <p:spPr>
          <a:xfrm>
            <a:off x="6102995" y="3581172"/>
            <a:ext cx="4578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Le mouvement est </a:t>
            </a:r>
            <a:r>
              <a:rPr lang="fr-FR" sz="2400" dirty="0">
                <a:solidFill>
                  <a:srgbClr val="211D1E"/>
                </a:solidFill>
                <a:latin typeface="Arial MT Light"/>
              </a:rPr>
              <a:t>…...….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endParaRPr lang="fr-FR" sz="2400" b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4194D0C-3D12-19EA-DC9D-96382AE67D17}"/>
              </a:ext>
            </a:extLst>
          </p:cNvPr>
          <p:cNvSpPr txBox="1"/>
          <p:nvPr/>
        </p:nvSpPr>
        <p:spPr>
          <a:xfrm>
            <a:off x="8848746" y="3581172"/>
            <a:ext cx="289120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rectiligne retardé </a:t>
            </a:r>
            <a:endParaRPr lang="fr-FR" sz="40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94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10" grpId="0" animBg="1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3C7C9-AA76-5DFC-CBF7-A89C91679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206FCAB-7718-E82B-13A7-ECC68CCA7E2A}"/>
              </a:ext>
            </a:extLst>
          </p:cNvPr>
          <p:cNvSpPr txBox="1"/>
          <p:nvPr/>
        </p:nvSpPr>
        <p:spPr>
          <a:xfrm>
            <a:off x="261257" y="1343980"/>
            <a:ext cx="11656101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vitesse d’un objet est définie par :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3C25109-1A4B-AFBA-890E-4CFB814A81C8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F6DDF0F-3CE8-8932-CAC1-94150BE0A5A0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935AB4C-DDA6-9504-BB7C-F3CDD62AB67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451F5691-D2F9-9D7E-2CD0-B567A386E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, je vais vous poser quelques questions . Utilisez vos ardoises et soyez attentifs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C507BBB-3CA7-CAB7-C61F-06100C0A7AF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choix.. Il est important de vérifier la compréhension et de soutenir les élèves en cas de besoin</a:t>
            </a:r>
          </a:p>
        </p:txBody>
      </p:sp>
      <p:sp>
        <p:nvSpPr>
          <p:cNvPr id="23" name="Rectangle : coins arrondis 3">
            <a:extLst>
              <a:ext uri="{FF2B5EF4-FFF2-40B4-BE49-F238E27FC236}">
                <a16:creationId xmlns:a16="http://schemas.microsoft.com/office/drawing/2014/main" id="{3F18CA35-A58B-1030-CD71-C5B9D8A5CA74}"/>
              </a:ext>
            </a:extLst>
          </p:cNvPr>
          <p:cNvSpPr/>
          <p:nvPr/>
        </p:nvSpPr>
        <p:spPr>
          <a:xfrm>
            <a:off x="550972" y="2632390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B976326-A160-E2E1-CA5D-6864BCC1C91B}"/>
              </a:ext>
            </a:extLst>
          </p:cNvPr>
          <p:cNvSpPr/>
          <p:nvPr/>
        </p:nvSpPr>
        <p:spPr>
          <a:xfrm>
            <a:off x="1333597" y="2625892"/>
            <a:ext cx="3644803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un nombre , un sens</a:t>
            </a:r>
          </a:p>
        </p:txBody>
      </p:sp>
      <p:sp>
        <p:nvSpPr>
          <p:cNvPr id="25" name="Rectangle : coins arrondis 3">
            <a:extLst>
              <a:ext uri="{FF2B5EF4-FFF2-40B4-BE49-F238E27FC236}">
                <a16:creationId xmlns:a16="http://schemas.microsoft.com/office/drawing/2014/main" id="{C482DD96-A37C-39A6-1691-44E3399F6C43}"/>
              </a:ext>
            </a:extLst>
          </p:cNvPr>
          <p:cNvSpPr/>
          <p:nvPr/>
        </p:nvSpPr>
        <p:spPr>
          <a:xfrm>
            <a:off x="550972" y="3946569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73FFEC12-61C9-DD72-8D1A-BFDF32C3BACC}"/>
              </a:ext>
            </a:extLst>
          </p:cNvPr>
          <p:cNvSpPr/>
          <p:nvPr/>
        </p:nvSpPr>
        <p:spPr>
          <a:xfrm>
            <a:off x="1333598" y="3940071"/>
            <a:ext cx="373370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une unité , une direction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6B7357E4-DC52-62B1-F92E-323419AFA438}"/>
              </a:ext>
            </a:extLst>
          </p:cNvPr>
          <p:cNvSpPr/>
          <p:nvPr/>
        </p:nvSpPr>
        <p:spPr>
          <a:xfrm>
            <a:off x="6096000" y="2625892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B783057-2802-2F60-AD2F-A8F1B7601D6E}"/>
              </a:ext>
            </a:extLst>
          </p:cNvPr>
          <p:cNvSpPr/>
          <p:nvPr/>
        </p:nvSpPr>
        <p:spPr>
          <a:xfrm>
            <a:off x="6878625" y="2619394"/>
            <a:ext cx="503873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une ligne , un sens , une longueur </a:t>
            </a:r>
          </a:p>
        </p:txBody>
      </p: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8DF9EAA6-4BE9-B04F-5BF1-C59072336214}"/>
              </a:ext>
            </a:extLst>
          </p:cNvPr>
          <p:cNvSpPr/>
          <p:nvPr/>
        </p:nvSpPr>
        <p:spPr>
          <a:xfrm>
            <a:off x="6096000" y="3940071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D8AE647-232A-1DB0-6671-D5B48A976A13}"/>
              </a:ext>
            </a:extLst>
          </p:cNvPr>
          <p:cNvSpPr/>
          <p:nvPr/>
        </p:nvSpPr>
        <p:spPr>
          <a:xfrm>
            <a:off x="6878626" y="3933573"/>
            <a:ext cx="503873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une direction, un sens et une valeur</a:t>
            </a:r>
          </a:p>
        </p:txBody>
      </p:sp>
    </p:spTree>
    <p:extLst>
      <p:ext uri="{BB962C8B-B14F-4D97-AF65-F5344CB8AC3E}">
        <p14:creationId xmlns:p14="http://schemas.microsoft.com/office/powerpoint/2010/main" val="144561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71D28-D52E-162A-80B1-864DE3F26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098262-39EE-66A9-5CBA-A62382DC12C7}"/>
              </a:ext>
            </a:extLst>
          </p:cNvPr>
          <p:cNvSpPr txBox="1"/>
          <p:nvPr/>
        </p:nvSpPr>
        <p:spPr>
          <a:xfrm>
            <a:off x="261257" y="1343980"/>
            <a:ext cx="11656101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vitesse d’un objet est définie par :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66A65EE-FD68-7C38-9AAC-4E0E6FEC2BD0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19A702D-93B7-8CC0-AD27-3D740DA8336C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58AC66-67A9-B6F4-444B-EE7DFABC29D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262D189D-4127-86BB-31B3-465A3FCF8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vitesse a trois caractéristiques : la direction , le sens et la valeur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4957B5A-F164-900C-57A9-4C3CDC938A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demande à 2 élèves de lire la réponse. Il peut le faire en chorale si possible</a:t>
            </a:r>
          </a:p>
        </p:txBody>
      </p:sp>
      <p:sp>
        <p:nvSpPr>
          <p:cNvPr id="23" name="Rectangle : coins arrondis 3">
            <a:extLst>
              <a:ext uri="{FF2B5EF4-FFF2-40B4-BE49-F238E27FC236}">
                <a16:creationId xmlns:a16="http://schemas.microsoft.com/office/drawing/2014/main" id="{461375C6-BA15-92C6-255B-17623A16EA97}"/>
              </a:ext>
            </a:extLst>
          </p:cNvPr>
          <p:cNvSpPr/>
          <p:nvPr/>
        </p:nvSpPr>
        <p:spPr>
          <a:xfrm>
            <a:off x="550972" y="2632390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E41BE0F-484E-E006-E22A-B403A3DFC044}"/>
              </a:ext>
            </a:extLst>
          </p:cNvPr>
          <p:cNvSpPr/>
          <p:nvPr/>
        </p:nvSpPr>
        <p:spPr>
          <a:xfrm>
            <a:off x="1333597" y="2625892"/>
            <a:ext cx="3644803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un nombre , un sens</a:t>
            </a:r>
          </a:p>
        </p:txBody>
      </p:sp>
      <p:sp>
        <p:nvSpPr>
          <p:cNvPr id="25" name="Rectangle : coins arrondis 3">
            <a:extLst>
              <a:ext uri="{FF2B5EF4-FFF2-40B4-BE49-F238E27FC236}">
                <a16:creationId xmlns:a16="http://schemas.microsoft.com/office/drawing/2014/main" id="{0589BC7F-46A4-B190-95C7-698A885AE7C8}"/>
              </a:ext>
            </a:extLst>
          </p:cNvPr>
          <p:cNvSpPr/>
          <p:nvPr/>
        </p:nvSpPr>
        <p:spPr>
          <a:xfrm>
            <a:off x="550972" y="3946569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8D38228D-BBC5-93DB-5230-65F05B11F43B}"/>
              </a:ext>
            </a:extLst>
          </p:cNvPr>
          <p:cNvSpPr/>
          <p:nvPr/>
        </p:nvSpPr>
        <p:spPr>
          <a:xfrm>
            <a:off x="1333598" y="3940071"/>
            <a:ext cx="3733702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une unité , une direction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C081F12C-20D3-BCDB-ECEB-A3A5E408C8DC}"/>
              </a:ext>
            </a:extLst>
          </p:cNvPr>
          <p:cNvSpPr/>
          <p:nvPr/>
        </p:nvSpPr>
        <p:spPr>
          <a:xfrm>
            <a:off x="6096000" y="2625892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409A382-5B31-C618-D683-FB789E4A3FCA}"/>
              </a:ext>
            </a:extLst>
          </p:cNvPr>
          <p:cNvSpPr/>
          <p:nvPr/>
        </p:nvSpPr>
        <p:spPr>
          <a:xfrm>
            <a:off x="6878625" y="2619394"/>
            <a:ext cx="5038732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une ligne , un sens , une longueur </a:t>
            </a:r>
          </a:p>
        </p:txBody>
      </p: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A6A515D2-CB3F-4B7E-3BFC-11933CEDA795}"/>
              </a:ext>
            </a:extLst>
          </p:cNvPr>
          <p:cNvSpPr/>
          <p:nvPr/>
        </p:nvSpPr>
        <p:spPr>
          <a:xfrm>
            <a:off x="6096000" y="3940071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90CEF42-572B-7C2C-163A-623E7A3D5F31}"/>
              </a:ext>
            </a:extLst>
          </p:cNvPr>
          <p:cNvSpPr/>
          <p:nvPr/>
        </p:nvSpPr>
        <p:spPr>
          <a:xfrm>
            <a:off x="6878626" y="3933573"/>
            <a:ext cx="503873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une direction, un sens et une valeur</a:t>
            </a:r>
          </a:p>
        </p:txBody>
      </p:sp>
    </p:spTree>
    <p:extLst>
      <p:ext uri="{BB962C8B-B14F-4D97-AF65-F5344CB8AC3E}">
        <p14:creationId xmlns:p14="http://schemas.microsoft.com/office/powerpoint/2010/main" val="69066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825738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358597" y="1172394"/>
            <a:ext cx="3798004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6120788" y="1144621"/>
            <a:ext cx="379800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19840" y="3630990"/>
            <a:ext cx="1207308" cy="3435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252507" y="2325034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0649" y="4516160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7995088" y="3566305"/>
            <a:ext cx="1887948" cy="2388572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54" y="235590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E5EF414-47C7-5C3C-7DB5-BBB61EA1297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6182" t="9395" r="1387" b="32691"/>
          <a:stretch>
            <a:fillRect/>
          </a:stretch>
        </p:blipFill>
        <p:spPr>
          <a:xfrm>
            <a:off x="1632399" y="3951953"/>
            <a:ext cx="3738748" cy="208030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171F5FA-5EBB-DDF3-B4AA-41A5B98A9CB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514" t="50560" r="58084" b="17543"/>
          <a:stretch>
            <a:fillRect/>
          </a:stretch>
        </p:blipFill>
        <p:spPr>
          <a:xfrm>
            <a:off x="2673613" y="1926148"/>
            <a:ext cx="1656321" cy="133409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DF7A692-FEDA-9B1A-F8BD-D4A23D3E6E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41893" t="69473" r="39703" b="19693"/>
          <a:stretch>
            <a:fillRect/>
          </a:stretch>
        </p:blipFill>
        <p:spPr>
          <a:xfrm>
            <a:off x="2899067" y="3427853"/>
            <a:ext cx="1205412" cy="4730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FC056FA-0B7D-0EE4-E3C4-3083D2B621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1433" y="2073709"/>
            <a:ext cx="1220680" cy="71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4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B0637-5712-2281-33AB-DAE3159A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4BDB007-8568-40B7-21CB-F41BEE182F35}"/>
              </a:ext>
            </a:extLst>
          </p:cNvPr>
          <p:cNvSpPr txBox="1"/>
          <p:nvPr/>
        </p:nvSpPr>
        <p:spPr>
          <a:xfrm>
            <a:off x="261257" y="1343980"/>
            <a:ext cx="11656101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Quel est le type de la trajectoire du skieur ?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D0D23A9-DEB0-5BF2-CBA6-38EB20187E72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A29DF5A-7A94-F437-3BB6-5C0B7B01C130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905E6E-7E32-963D-A7D2-8795C6BDDFD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0121A8C1-91F4-F6D8-8E0C-9BBAF647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bien l’image avant de répondre.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6D9DF10-1AE1-5A3C-D41C-9AA1415CAD1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L'enseignant veille à ce que les élèves comprennent la question avant de répondre </a:t>
            </a:r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6315B2C9-DD69-375C-174F-8CCB38C98AB6}"/>
              </a:ext>
            </a:extLst>
          </p:cNvPr>
          <p:cNvSpPr/>
          <p:nvPr/>
        </p:nvSpPr>
        <p:spPr>
          <a:xfrm>
            <a:off x="1215238" y="5254845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BA13C2-207E-EEE5-CD7B-9E4BAECD1454}"/>
              </a:ext>
            </a:extLst>
          </p:cNvPr>
          <p:cNvSpPr/>
          <p:nvPr/>
        </p:nvSpPr>
        <p:spPr>
          <a:xfrm>
            <a:off x="1997864" y="5248347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circulaire</a:t>
            </a:r>
          </a:p>
        </p:txBody>
      </p:sp>
      <p:sp>
        <p:nvSpPr>
          <p:cNvPr id="23" name="Rectangle : coins arrondis 3">
            <a:extLst>
              <a:ext uri="{FF2B5EF4-FFF2-40B4-BE49-F238E27FC236}">
                <a16:creationId xmlns:a16="http://schemas.microsoft.com/office/drawing/2014/main" id="{58D07911-6BDF-DA47-BC90-97B9FB549D20}"/>
              </a:ext>
            </a:extLst>
          </p:cNvPr>
          <p:cNvSpPr/>
          <p:nvPr/>
        </p:nvSpPr>
        <p:spPr>
          <a:xfrm>
            <a:off x="1215238" y="261939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39B09BD-0591-2D61-CA12-716EA7465B91}"/>
              </a:ext>
            </a:extLst>
          </p:cNvPr>
          <p:cNvSpPr/>
          <p:nvPr/>
        </p:nvSpPr>
        <p:spPr>
          <a:xfrm>
            <a:off x="1997864" y="261289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rectiligne</a:t>
            </a:r>
          </a:p>
        </p:txBody>
      </p:sp>
      <p:sp>
        <p:nvSpPr>
          <p:cNvPr id="25" name="Rectangle : coins arrondis 3">
            <a:extLst>
              <a:ext uri="{FF2B5EF4-FFF2-40B4-BE49-F238E27FC236}">
                <a16:creationId xmlns:a16="http://schemas.microsoft.com/office/drawing/2014/main" id="{211D38F2-4355-DCE9-459A-44267915EF6C}"/>
              </a:ext>
            </a:extLst>
          </p:cNvPr>
          <p:cNvSpPr/>
          <p:nvPr/>
        </p:nvSpPr>
        <p:spPr>
          <a:xfrm>
            <a:off x="1215238" y="3933573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5279A73-1BB5-109D-51DA-946FF238CCEA}"/>
              </a:ext>
            </a:extLst>
          </p:cNvPr>
          <p:cNvSpPr/>
          <p:nvPr/>
        </p:nvSpPr>
        <p:spPr>
          <a:xfrm>
            <a:off x="1997864" y="3927075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curviligne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32E481-5104-35E9-BF74-48B4F9BE01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326" y="2543636"/>
            <a:ext cx="6499062" cy="3222465"/>
          </a:xfrm>
          <a:prstGeom prst="roundRect">
            <a:avLst>
              <a:gd name="adj" fmla="val 6814"/>
            </a:avLst>
          </a:prstGeom>
        </p:spPr>
      </p:pic>
    </p:spTree>
    <p:extLst>
      <p:ext uri="{BB962C8B-B14F-4D97-AF65-F5344CB8AC3E}">
        <p14:creationId xmlns:p14="http://schemas.microsoft.com/office/powerpoint/2010/main" val="182582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CCB84-2296-10E0-4AF1-211BA0C1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0C52196-E47D-A13F-2064-7A2C90214D02}"/>
              </a:ext>
            </a:extLst>
          </p:cNvPr>
          <p:cNvSpPr txBox="1"/>
          <p:nvPr/>
        </p:nvSpPr>
        <p:spPr>
          <a:xfrm>
            <a:off x="261257" y="1343980"/>
            <a:ext cx="11656101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trajectoire du skieur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0936A6-9545-D005-88C0-F239A7009124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5C87824-A8C1-5FE9-FC75-6C3C017847D7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273E8F1-6770-7B65-2F87-D7ADE3D696C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75F67CDD-7C22-7B08-619D-7B8322383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direction de la vitesse ne change pas , alors la trajectoire est rectiligne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4FD2B75-6874-4893-B3F9-0A6BA56D44E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 Il demande à un élève de lire la réponse </a:t>
            </a:r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6224DEE5-6324-E5E1-3C24-209C48D42BD0}"/>
              </a:ext>
            </a:extLst>
          </p:cNvPr>
          <p:cNvSpPr/>
          <p:nvPr/>
        </p:nvSpPr>
        <p:spPr>
          <a:xfrm>
            <a:off x="1215238" y="5254845"/>
            <a:ext cx="725963" cy="51125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70C43-0948-72E4-5D1C-2959DDF6C0C7}"/>
              </a:ext>
            </a:extLst>
          </p:cNvPr>
          <p:cNvSpPr/>
          <p:nvPr/>
        </p:nvSpPr>
        <p:spPr>
          <a:xfrm>
            <a:off x="1997864" y="5248347"/>
            <a:ext cx="2850546" cy="53134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75000"/>
                  </a:schemeClr>
                </a:solidFill>
              </a:rPr>
              <a:t>circulaire</a:t>
            </a:r>
          </a:p>
        </p:txBody>
      </p:sp>
      <p:sp>
        <p:nvSpPr>
          <p:cNvPr id="23" name="Rectangle : coins arrondis 3">
            <a:extLst>
              <a:ext uri="{FF2B5EF4-FFF2-40B4-BE49-F238E27FC236}">
                <a16:creationId xmlns:a16="http://schemas.microsoft.com/office/drawing/2014/main" id="{A4B12BED-8205-D419-4EB7-FD8A839B0C7F}"/>
              </a:ext>
            </a:extLst>
          </p:cNvPr>
          <p:cNvSpPr/>
          <p:nvPr/>
        </p:nvSpPr>
        <p:spPr>
          <a:xfrm>
            <a:off x="1215238" y="261939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59D2ED5-53E8-048E-6B2D-6892C725CCD5}"/>
              </a:ext>
            </a:extLst>
          </p:cNvPr>
          <p:cNvSpPr/>
          <p:nvPr/>
        </p:nvSpPr>
        <p:spPr>
          <a:xfrm>
            <a:off x="1997864" y="261289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rectiligne </a:t>
            </a:r>
          </a:p>
        </p:txBody>
      </p:sp>
      <p:sp>
        <p:nvSpPr>
          <p:cNvPr id="25" name="Rectangle : coins arrondis 3">
            <a:extLst>
              <a:ext uri="{FF2B5EF4-FFF2-40B4-BE49-F238E27FC236}">
                <a16:creationId xmlns:a16="http://schemas.microsoft.com/office/drawing/2014/main" id="{1E066F9B-B7DB-C682-19C2-32F9B1D089D7}"/>
              </a:ext>
            </a:extLst>
          </p:cNvPr>
          <p:cNvSpPr/>
          <p:nvPr/>
        </p:nvSpPr>
        <p:spPr>
          <a:xfrm>
            <a:off x="1215238" y="3933573"/>
            <a:ext cx="725963" cy="51125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FBCD3D5A-5B05-22E6-B031-04539E12D94F}"/>
              </a:ext>
            </a:extLst>
          </p:cNvPr>
          <p:cNvSpPr/>
          <p:nvPr/>
        </p:nvSpPr>
        <p:spPr>
          <a:xfrm>
            <a:off x="1997864" y="3927075"/>
            <a:ext cx="2895172" cy="53134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75000"/>
                  </a:schemeClr>
                </a:solidFill>
              </a:rPr>
              <a:t>curviligne</a:t>
            </a:r>
          </a:p>
        </p:txBody>
      </p:sp>
      <p:pic>
        <p:nvPicPr>
          <p:cNvPr id="1025" name="Image 1024">
            <a:extLst>
              <a:ext uri="{FF2B5EF4-FFF2-40B4-BE49-F238E27FC236}">
                <a16:creationId xmlns:a16="http://schemas.microsoft.com/office/drawing/2014/main" id="{62A0E086-4636-EB10-0C3B-51695AB7C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326" y="2543636"/>
            <a:ext cx="6499062" cy="3222465"/>
          </a:xfrm>
          <a:prstGeom prst="roundRect">
            <a:avLst>
              <a:gd name="adj" fmla="val 6814"/>
            </a:avLst>
          </a:prstGeom>
        </p:spPr>
      </p:pic>
    </p:spTree>
    <p:extLst>
      <p:ext uri="{BB962C8B-B14F-4D97-AF65-F5344CB8AC3E}">
        <p14:creationId xmlns:p14="http://schemas.microsoft.com/office/powerpoint/2010/main" val="157101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4D2B-B339-4DB9-EF99-62941BFB1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4FFF4B8-1526-D2FF-0812-1719749752C9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Laquelle des deux voitures a une grande vitesse ?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5E12B14-3F1F-362F-4E84-52F9B2098FA2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79C04B5-7655-2E20-CB8F-8461DD6747A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9BBFF6-BF91-57B8-DCB0-C14C315803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78162221-6E28-24C1-BB8D-F710A7A1C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réponse correcte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7546316-4208-8D10-5D41-CFF5D81DDC7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L'enseignant veille à ce que les élèves comprennent la question avant de répondre </a:t>
            </a:r>
          </a:p>
        </p:txBody>
      </p:sp>
      <p:pic>
        <p:nvPicPr>
          <p:cNvPr id="4098" name="Picture 2" descr="Calculer la vitesse et l'énergie cinétique : cours de 5eme">
            <a:extLst>
              <a:ext uri="{FF2B5EF4-FFF2-40B4-BE49-F238E27FC236}">
                <a16:creationId xmlns:a16="http://schemas.microsoft.com/office/drawing/2014/main" id="{3657C9B7-CED1-A111-C1B2-6A7920FBC3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t="52526" r="11689" b="13330"/>
          <a:stretch>
            <a:fillRect/>
          </a:stretch>
        </p:blipFill>
        <p:spPr bwMode="auto">
          <a:xfrm>
            <a:off x="5679853" y="2681089"/>
            <a:ext cx="6096000" cy="149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alculer la vitesse et l'énergie cinétique : cours de 5eme">
            <a:extLst>
              <a:ext uri="{FF2B5EF4-FFF2-40B4-BE49-F238E27FC236}">
                <a16:creationId xmlns:a16="http://schemas.microsoft.com/office/drawing/2014/main" id="{CF94D207-FB4B-DD59-8C40-6D73FC9B26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t="13591" r="36726" b="52265"/>
          <a:stretch>
            <a:fillRect/>
          </a:stretch>
        </p:blipFill>
        <p:spPr bwMode="auto">
          <a:xfrm>
            <a:off x="739553" y="2681089"/>
            <a:ext cx="4137247" cy="149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56136E7-B034-A905-17E8-599AA574A433}"/>
              </a:ext>
            </a:extLst>
          </p:cNvPr>
          <p:cNvSpPr/>
          <p:nvPr/>
        </p:nvSpPr>
        <p:spPr>
          <a:xfrm>
            <a:off x="1803400" y="4267200"/>
            <a:ext cx="1104900" cy="10033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B9B8D397-3EC7-F8E7-D0B7-27BE4CB34509}"/>
              </a:ext>
            </a:extLst>
          </p:cNvPr>
          <p:cNvSpPr/>
          <p:nvPr/>
        </p:nvSpPr>
        <p:spPr>
          <a:xfrm>
            <a:off x="6946900" y="4267200"/>
            <a:ext cx="1104900" cy="10033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73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CBE5E-4A24-7A05-F665-191A0B712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7D9BE3-2AC0-E331-7C38-DD6ADB213452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Laquelle des deux voitures suivantes a la vitesse la plus grande ?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C04251E-8599-CF98-3BE1-5493ECC5A0CE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37CA3AB-815A-FA67-A401-E1330E75B5EF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0E2F4AE-B35D-12B4-626D-0E70A4B8B1D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8AB854FB-1499-D789-9527-7CE7BFB9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Bonne réponse : la flèche de la vitesse de la voiture B a une longueur plus grande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3354050-057B-E592-B0E9-04911057522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pic>
        <p:nvPicPr>
          <p:cNvPr id="4098" name="Picture 2" descr="Calculer la vitesse et l'énergie cinétique : cours de 5eme">
            <a:extLst>
              <a:ext uri="{FF2B5EF4-FFF2-40B4-BE49-F238E27FC236}">
                <a16:creationId xmlns:a16="http://schemas.microsoft.com/office/drawing/2014/main" id="{2AE28420-8868-B3F5-BB55-3B81ADE85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t="52526" r="11689" b="13330"/>
          <a:stretch>
            <a:fillRect/>
          </a:stretch>
        </p:blipFill>
        <p:spPr bwMode="auto">
          <a:xfrm>
            <a:off x="5679853" y="2681089"/>
            <a:ext cx="6096000" cy="149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alculer la vitesse et l'énergie cinétique : cours de 5eme">
            <a:extLst>
              <a:ext uri="{FF2B5EF4-FFF2-40B4-BE49-F238E27FC236}">
                <a16:creationId xmlns:a16="http://schemas.microsoft.com/office/drawing/2014/main" id="{0D567AB8-DC3C-25FE-E416-2BE6493DBE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2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89" t="13591" r="36726" b="52265"/>
          <a:stretch>
            <a:fillRect/>
          </a:stretch>
        </p:blipFill>
        <p:spPr bwMode="auto">
          <a:xfrm>
            <a:off x="739553" y="2681089"/>
            <a:ext cx="4137247" cy="149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A66DAAF-E47D-29BD-3626-9075E782FA5A}"/>
              </a:ext>
            </a:extLst>
          </p:cNvPr>
          <p:cNvSpPr/>
          <p:nvPr/>
        </p:nvSpPr>
        <p:spPr>
          <a:xfrm>
            <a:off x="1803400" y="4267200"/>
            <a:ext cx="1104900" cy="10033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687C477-BB1E-3A73-A6FA-C764761F217A}"/>
              </a:ext>
            </a:extLst>
          </p:cNvPr>
          <p:cNvSpPr/>
          <p:nvPr/>
        </p:nvSpPr>
        <p:spPr>
          <a:xfrm>
            <a:off x="6946900" y="4267200"/>
            <a:ext cx="1104900" cy="10033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7455601E-FB02-8430-CD87-80118641DC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00900" y="4267200"/>
            <a:ext cx="5969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6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31240-BC61-02B4-F035-028D9A9D8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3E106C3-8E4B-D699-7D98-96F89E00EFC7}"/>
              </a:ext>
            </a:extLst>
          </p:cNvPr>
          <p:cNvSpPr txBox="1"/>
          <p:nvPr/>
        </p:nvSpPr>
        <p:spPr>
          <a:xfrm>
            <a:off x="383678" y="1343980"/>
            <a:ext cx="6403398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 le mouvement de la pomme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CAEC238-B976-BB70-4ACD-77FDEB535521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0041E63-84CC-323D-D142-A1802ED6BED9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05E3E6-15D5-1166-A99B-E7F9E6AF5F7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3746FA81-115D-5FE6-59AD-4B47E792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l’image et répondre à la question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D69454C-30B9-B2FB-C272-5F7768A161B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BAFFB92-A975-CBCE-432A-9B9B5BDB95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028" r="34047"/>
          <a:stretch>
            <a:fillRect/>
          </a:stretch>
        </p:blipFill>
        <p:spPr>
          <a:xfrm>
            <a:off x="6787075" y="1065565"/>
            <a:ext cx="5162111" cy="5573230"/>
          </a:xfrm>
          <a:prstGeom prst="roundRect">
            <a:avLst>
              <a:gd name="adj" fmla="val 5748"/>
            </a:avLst>
          </a:prstGeom>
        </p:spPr>
      </p:pic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7A592B84-FFF1-8FF3-3DBF-46A6568DA567}"/>
              </a:ext>
            </a:extLst>
          </p:cNvPr>
          <p:cNvSpPr/>
          <p:nvPr/>
        </p:nvSpPr>
        <p:spPr>
          <a:xfrm>
            <a:off x="1215238" y="261939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8133A6B-F894-0639-A5B6-45043B5B4DA4}"/>
              </a:ext>
            </a:extLst>
          </p:cNvPr>
          <p:cNvSpPr/>
          <p:nvPr/>
        </p:nvSpPr>
        <p:spPr>
          <a:xfrm>
            <a:off x="1997864" y="261289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Rectiligne accéléré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393ED11-DE6C-D686-1831-E0A28969BD55}"/>
              </a:ext>
            </a:extLst>
          </p:cNvPr>
          <p:cNvCxnSpPr>
            <a:cxnSpLocks/>
          </p:cNvCxnSpPr>
          <p:nvPr/>
        </p:nvCxnSpPr>
        <p:spPr>
          <a:xfrm>
            <a:off x="10409129" y="2404997"/>
            <a:ext cx="0" cy="488515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901C3D4-E6D1-9599-2375-5934B95B3471}"/>
              </a:ext>
            </a:extLst>
          </p:cNvPr>
          <p:cNvCxnSpPr>
            <a:cxnSpLocks/>
          </p:cNvCxnSpPr>
          <p:nvPr/>
        </p:nvCxnSpPr>
        <p:spPr>
          <a:xfrm>
            <a:off x="10409129" y="3843580"/>
            <a:ext cx="0" cy="614841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5D0815D8-0620-7DF5-2483-E19919C31E78}"/>
              </a:ext>
            </a:extLst>
          </p:cNvPr>
          <p:cNvCxnSpPr>
            <a:cxnSpLocks/>
          </p:cNvCxnSpPr>
          <p:nvPr/>
        </p:nvCxnSpPr>
        <p:spPr>
          <a:xfrm>
            <a:off x="10409129" y="5474051"/>
            <a:ext cx="0" cy="1039814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D086A575-FA45-8C92-27C8-9B8602214E76}"/>
              </a:ext>
            </a:extLst>
          </p:cNvPr>
          <p:cNvSpPr/>
          <p:nvPr/>
        </p:nvSpPr>
        <p:spPr>
          <a:xfrm>
            <a:off x="1215238" y="5254845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A29A1E99-AE0F-72E3-8C5F-F12F247B9BFA}"/>
              </a:ext>
            </a:extLst>
          </p:cNvPr>
          <p:cNvSpPr/>
          <p:nvPr/>
        </p:nvSpPr>
        <p:spPr>
          <a:xfrm>
            <a:off x="1997864" y="5248347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Circulaire accéléré</a:t>
            </a:r>
          </a:p>
        </p:txBody>
      </p:sp>
      <p:sp>
        <p:nvSpPr>
          <p:cNvPr id="29" name="Rectangle : coins arrondis 3">
            <a:extLst>
              <a:ext uri="{FF2B5EF4-FFF2-40B4-BE49-F238E27FC236}">
                <a16:creationId xmlns:a16="http://schemas.microsoft.com/office/drawing/2014/main" id="{9E51F37F-AF27-E457-E0D2-6D0B2EE45C6B}"/>
              </a:ext>
            </a:extLst>
          </p:cNvPr>
          <p:cNvSpPr/>
          <p:nvPr/>
        </p:nvSpPr>
        <p:spPr>
          <a:xfrm>
            <a:off x="1215238" y="3933573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F86C83B4-ED28-F2E9-3578-6F4B5A62A49E}"/>
              </a:ext>
            </a:extLst>
          </p:cNvPr>
          <p:cNvSpPr/>
          <p:nvPr/>
        </p:nvSpPr>
        <p:spPr>
          <a:xfrm>
            <a:off x="1997864" y="3927075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Curviligne accéléré</a:t>
            </a:r>
          </a:p>
        </p:txBody>
      </p:sp>
    </p:spTree>
    <p:extLst>
      <p:ext uri="{BB962C8B-B14F-4D97-AF65-F5344CB8AC3E}">
        <p14:creationId xmlns:p14="http://schemas.microsoft.com/office/powerpoint/2010/main" val="84057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14D4E-D87E-171C-8BF0-E1ECCF144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CE75C9-AFC4-5E92-6E98-6BA88B60D252}"/>
              </a:ext>
            </a:extLst>
          </p:cNvPr>
          <p:cNvSpPr txBox="1"/>
          <p:nvPr/>
        </p:nvSpPr>
        <p:spPr>
          <a:xfrm>
            <a:off x="383678" y="1343980"/>
            <a:ext cx="6403398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 le mouvement de la pomme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6C648FA-15D3-205D-76AE-F2D5B084AED1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57AFA81-B1AA-A83A-573E-5B6B88E5B44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FE6FA1B-A39E-8E8F-4A14-2A270EDB3C8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0D9D607A-C5A4-F4B4-1831-E189D1F8E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réponse correcte est A : la flèche représentant la vitesse garde la même direction et sa longueur </a:t>
            </a:r>
            <a:r>
              <a:rPr lang="fr-FR" dirty="0" err="1"/>
              <a:t>augmnete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8223B08-B90E-C11E-C678-89DC287073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26CF49E-90C2-052D-9556-9619A2A66B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028" r="34047"/>
          <a:stretch>
            <a:fillRect/>
          </a:stretch>
        </p:blipFill>
        <p:spPr>
          <a:xfrm>
            <a:off x="6787075" y="1065565"/>
            <a:ext cx="5162111" cy="5573230"/>
          </a:xfrm>
          <a:prstGeom prst="roundRect">
            <a:avLst>
              <a:gd name="adj" fmla="val 5748"/>
            </a:avLst>
          </a:prstGeom>
        </p:spPr>
      </p:pic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ABADBFC8-0634-7DF6-0F24-A415A8569E4A}"/>
              </a:ext>
            </a:extLst>
          </p:cNvPr>
          <p:cNvSpPr/>
          <p:nvPr/>
        </p:nvSpPr>
        <p:spPr>
          <a:xfrm>
            <a:off x="1215238" y="261939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AE706E2-387A-74FE-ACC1-3F37352B6C26}"/>
              </a:ext>
            </a:extLst>
          </p:cNvPr>
          <p:cNvSpPr/>
          <p:nvPr/>
        </p:nvSpPr>
        <p:spPr>
          <a:xfrm>
            <a:off x="1997864" y="261289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Rectiligne accéléré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E5CFB1E-D9A1-E3F9-6B0D-0DCB11131957}"/>
              </a:ext>
            </a:extLst>
          </p:cNvPr>
          <p:cNvCxnSpPr>
            <a:cxnSpLocks/>
          </p:cNvCxnSpPr>
          <p:nvPr/>
        </p:nvCxnSpPr>
        <p:spPr>
          <a:xfrm>
            <a:off x="10409129" y="2404997"/>
            <a:ext cx="0" cy="488515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84969E4-4A82-49E6-9A7C-55218FED5D73}"/>
              </a:ext>
            </a:extLst>
          </p:cNvPr>
          <p:cNvCxnSpPr>
            <a:cxnSpLocks/>
          </p:cNvCxnSpPr>
          <p:nvPr/>
        </p:nvCxnSpPr>
        <p:spPr>
          <a:xfrm>
            <a:off x="10409129" y="3843580"/>
            <a:ext cx="0" cy="614841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C40315D8-6D37-9E67-5827-77131E361503}"/>
              </a:ext>
            </a:extLst>
          </p:cNvPr>
          <p:cNvCxnSpPr>
            <a:cxnSpLocks/>
          </p:cNvCxnSpPr>
          <p:nvPr/>
        </p:nvCxnSpPr>
        <p:spPr>
          <a:xfrm>
            <a:off x="10409129" y="5474051"/>
            <a:ext cx="0" cy="1039814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4044E29C-1469-F46B-E4D7-4F9AFB6C3BB0}"/>
              </a:ext>
            </a:extLst>
          </p:cNvPr>
          <p:cNvSpPr/>
          <p:nvPr/>
        </p:nvSpPr>
        <p:spPr>
          <a:xfrm>
            <a:off x="1215238" y="5254845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2C560EA-D511-2B87-826A-E50C698F537A}"/>
              </a:ext>
            </a:extLst>
          </p:cNvPr>
          <p:cNvSpPr/>
          <p:nvPr/>
        </p:nvSpPr>
        <p:spPr>
          <a:xfrm>
            <a:off x="1997864" y="5248347"/>
            <a:ext cx="2850546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Circulaire accéléré</a:t>
            </a:r>
          </a:p>
        </p:txBody>
      </p:sp>
      <p:sp>
        <p:nvSpPr>
          <p:cNvPr id="29" name="Rectangle : coins arrondis 3">
            <a:extLst>
              <a:ext uri="{FF2B5EF4-FFF2-40B4-BE49-F238E27FC236}">
                <a16:creationId xmlns:a16="http://schemas.microsoft.com/office/drawing/2014/main" id="{5129C974-514F-ED5D-01B4-A754129266AB}"/>
              </a:ext>
            </a:extLst>
          </p:cNvPr>
          <p:cNvSpPr/>
          <p:nvPr/>
        </p:nvSpPr>
        <p:spPr>
          <a:xfrm>
            <a:off x="1215238" y="3933573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2B408FC7-C75D-0C20-D189-FC064E7F4433}"/>
              </a:ext>
            </a:extLst>
          </p:cNvPr>
          <p:cNvSpPr/>
          <p:nvPr/>
        </p:nvSpPr>
        <p:spPr>
          <a:xfrm>
            <a:off x="1997864" y="3927075"/>
            <a:ext cx="2895172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Curviligne accéléré</a:t>
            </a:r>
          </a:p>
        </p:txBody>
      </p:sp>
    </p:spTree>
    <p:extLst>
      <p:ext uri="{BB962C8B-B14F-4D97-AF65-F5344CB8AC3E}">
        <p14:creationId xmlns:p14="http://schemas.microsoft.com/office/powerpoint/2010/main" val="35965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4741D-7F3B-8450-9494-96EA4615C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56CD99-6555-29EA-1719-BF0F00B7CE26}"/>
              </a:ext>
            </a:extLst>
          </p:cNvPr>
          <p:cNvSpPr txBox="1"/>
          <p:nvPr/>
        </p:nvSpPr>
        <p:spPr>
          <a:xfrm>
            <a:off x="383678" y="1343980"/>
            <a:ext cx="6403398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 le mouvement de la bille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4AAF899-41B6-C354-0172-CE1C7B060B7F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9BFA41A-E649-1FDC-7945-5B47B8BC9459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245DCE7-AD85-C155-5255-F2049766C6B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9B43051C-39C5-BEF0-777E-4C355E37A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l’image et répondre à la question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AB4951B-F053-4C25-B287-AE2A5BAE49F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BDEF0774-6AA7-AE4F-323A-74BD2A7B2BD4}"/>
              </a:ext>
            </a:extLst>
          </p:cNvPr>
          <p:cNvSpPr/>
          <p:nvPr/>
        </p:nvSpPr>
        <p:spPr>
          <a:xfrm>
            <a:off x="1215238" y="261939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49F953A-58CF-A33D-C3EC-82ED1A8DE10D}"/>
              </a:ext>
            </a:extLst>
          </p:cNvPr>
          <p:cNvSpPr/>
          <p:nvPr/>
        </p:nvSpPr>
        <p:spPr>
          <a:xfrm>
            <a:off x="1997864" y="261289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curviligne accéléré</a:t>
            </a:r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6699AF44-8F13-6F85-CE7B-8F8A356E1BEC}"/>
              </a:ext>
            </a:extLst>
          </p:cNvPr>
          <p:cNvSpPr/>
          <p:nvPr/>
        </p:nvSpPr>
        <p:spPr>
          <a:xfrm>
            <a:off x="1215238" y="5254845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2CEB9395-26C9-D6D2-821E-043A4A2B4249}"/>
              </a:ext>
            </a:extLst>
          </p:cNvPr>
          <p:cNvSpPr/>
          <p:nvPr/>
        </p:nvSpPr>
        <p:spPr>
          <a:xfrm>
            <a:off x="1997864" y="5248347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Circulaire accéléré</a:t>
            </a:r>
          </a:p>
        </p:txBody>
      </p:sp>
      <p:sp>
        <p:nvSpPr>
          <p:cNvPr id="29" name="Rectangle : coins arrondis 3">
            <a:extLst>
              <a:ext uri="{FF2B5EF4-FFF2-40B4-BE49-F238E27FC236}">
                <a16:creationId xmlns:a16="http://schemas.microsoft.com/office/drawing/2014/main" id="{084DF837-EAB0-0D77-192B-413EF335F0F7}"/>
              </a:ext>
            </a:extLst>
          </p:cNvPr>
          <p:cNvSpPr/>
          <p:nvPr/>
        </p:nvSpPr>
        <p:spPr>
          <a:xfrm>
            <a:off x="1215238" y="3933573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FC10BDD0-5032-FFFA-C8BC-92964B39479B}"/>
              </a:ext>
            </a:extLst>
          </p:cNvPr>
          <p:cNvSpPr/>
          <p:nvPr/>
        </p:nvSpPr>
        <p:spPr>
          <a:xfrm>
            <a:off x="1997864" y="3927075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circulaire uniforme</a:t>
            </a:r>
          </a:p>
        </p:txBody>
      </p:sp>
      <p:pic>
        <p:nvPicPr>
          <p:cNvPr id="2050" name="Picture 2" descr="Mouvements uniformes, accélérés et décélérés - myMaxicours">
            <a:extLst>
              <a:ext uri="{FF2B5EF4-FFF2-40B4-BE49-F238E27FC236}">
                <a16:creationId xmlns:a16="http://schemas.microsoft.com/office/drawing/2014/main" id="{E1153C7B-228B-A990-2723-3D22E5C5E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168" y="2223372"/>
            <a:ext cx="5391169" cy="3955634"/>
          </a:xfrm>
          <a:prstGeom prst="roundRect">
            <a:avLst>
              <a:gd name="adj" fmla="val 4477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47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C328A-DA4B-E479-5BD9-823707375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F597B4C7-CE13-0FE0-7577-A02F9B2CA8DA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35319D5-420A-0409-E44E-7CACC9507CC0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640480-AED3-732B-3B8A-9D6146D89C1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6F6041D2-37D2-85D7-C7D2-E6887CC9C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réponse correcte est C : la longueur des flèches augmente  et la trajectoire est circulaire 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1361D8F-006D-CECE-28C4-9AD84F29E8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227FCDB-874F-BE21-3669-84CD54AD8D5C}"/>
              </a:ext>
            </a:extLst>
          </p:cNvPr>
          <p:cNvSpPr txBox="1"/>
          <p:nvPr/>
        </p:nvSpPr>
        <p:spPr>
          <a:xfrm>
            <a:off x="383678" y="1343980"/>
            <a:ext cx="6403398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 le mouvement de la bille est : </a:t>
            </a:r>
          </a:p>
        </p:txBody>
      </p:sp>
      <p:sp>
        <p:nvSpPr>
          <p:cNvPr id="6" name="Rectangle : coins arrondis 3">
            <a:extLst>
              <a:ext uri="{FF2B5EF4-FFF2-40B4-BE49-F238E27FC236}">
                <a16:creationId xmlns:a16="http://schemas.microsoft.com/office/drawing/2014/main" id="{268FEB90-5C16-BD6F-D333-8600E1FB0F20}"/>
              </a:ext>
            </a:extLst>
          </p:cNvPr>
          <p:cNvSpPr/>
          <p:nvPr/>
        </p:nvSpPr>
        <p:spPr>
          <a:xfrm>
            <a:off x="1215238" y="2619394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78D5A11-0687-FF9C-3180-B30661257F9D}"/>
              </a:ext>
            </a:extLst>
          </p:cNvPr>
          <p:cNvSpPr/>
          <p:nvPr/>
        </p:nvSpPr>
        <p:spPr>
          <a:xfrm>
            <a:off x="1997864" y="2612896"/>
            <a:ext cx="2895172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curviligne accéléré</a:t>
            </a:r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03C33367-B4A4-01E2-82C7-BCAD5DE5B63B}"/>
              </a:ext>
            </a:extLst>
          </p:cNvPr>
          <p:cNvSpPr/>
          <p:nvPr/>
        </p:nvSpPr>
        <p:spPr>
          <a:xfrm>
            <a:off x="1215238" y="5254845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33B274B-6DCB-0DA9-F011-6601626DA01E}"/>
              </a:ext>
            </a:extLst>
          </p:cNvPr>
          <p:cNvSpPr/>
          <p:nvPr/>
        </p:nvSpPr>
        <p:spPr>
          <a:xfrm>
            <a:off x="1997864" y="5248347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Circulaire accéléré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168B2DC7-160A-FFEB-DBB3-4B1D0C31A370}"/>
              </a:ext>
            </a:extLst>
          </p:cNvPr>
          <p:cNvSpPr/>
          <p:nvPr/>
        </p:nvSpPr>
        <p:spPr>
          <a:xfrm>
            <a:off x="1215238" y="3933573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E37D2F0-E8E3-8B0D-3D85-9A2A8D000ECC}"/>
              </a:ext>
            </a:extLst>
          </p:cNvPr>
          <p:cNvSpPr/>
          <p:nvPr/>
        </p:nvSpPr>
        <p:spPr>
          <a:xfrm>
            <a:off x="1997864" y="3927075"/>
            <a:ext cx="2895172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circulaire uniforme</a:t>
            </a:r>
          </a:p>
        </p:txBody>
      </p:sp>
      <p:pic>
        <p:nvPicPr>
          <p:cNvPr id="18" name="Picture 2" descr="Mouvements uniformes, accélérés et décélérés - myMaxicours">
            <a:extLst>
              <a:ext uri="{FF2B5EF4-FFF2-40B4-BE49-F238E27FC236}">
                <a16:creationId xmlns:a16="http://schemas.microsoft.com/office/drawing/2014/main" id="{8AF7E03E-3EC1-A11A-4711-0231B5CEE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168" y="2223372"/>
            <a:ext cx="5391169" cy="3955634"/>
          </a:xfrm>
          <a:prstGeom prst="roundRect">
            <a:avLst>
              <a:gd name="adj" fmla="val 4477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20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47E49A7-3CC5-13DD-0232-D1315034AC65}"/>
              </a:ext>
            </a:extLst>
          </p:cNvPr>
          <p:cNvSpPr txBox="1"/>
          <p:nvPr/>
        </p:nvSpPr>
        <p:spPr>
          <a:xfrm>
            <a:off x="8891080" y="5184843"/>
            <a:ext cx="183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10 min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4FC6E-67D0-588D-05CB-1544E44BD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125260"/>
            <a:ext cx="10372033" cy="601709"/>
          </a:xfrm>
        </p:spPr>
        <p:txBody>
          <a:bodyPr/>
          <a:lstStyle/>
          <a:p>
            <a:r>
              <a:rPr lang="fr-FR" dirty="0"/>
              <a:t>On passe maintenant aux activités du livret. Ouvrez la page 62 : </a:t>
            </a:r>
            <a:r>
              <a:rPr lang="fr-FR" i="1" dirty="0"/>
              <a:t>Je m’entraîne en binôme</a:t>
            </a:r>
            <a:r>
              <a:rPr lang="fr-FR" dirty="0"/>
              <a:t>. Vous commencez seul, puis vous échangez et comparez vos réponses avec votre camarade.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C48F4E-4775-5A9B-D294-E255B5A64E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7741" y="726970"/>
            <a:ext cx="10372459" cy="299327"/>
          </a:xfrm>
        </p:spPr>
        <p:txBody>
          <a:bodyPr/>
          <a:lstStyle/>
          <a:p>
            <a:r>
              <a:rPr lang="fr-FR" dirty="0"/>
              <a:t>L’enseignant·e accorde suffisamment de temps au travail individuel avant la discussion en binôme. Il circule pour contrôler et donner des indications en cas de blocage.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8E86B2-7451-727B-7AAD-4FDA4BBF531E}"/>
              </a:ext>
            </a:extLst>
          </p:cNvPr>
          <p:cNvSpPr/>
          <p:nvPr/>
        </p:nvSpPr>
        <p:spPr>
          <a:xfrm>
            <a:off x="478971" y="1051308"/>
            <a:ext cx="11430000" cy="5374891"/>
          </a:xfrm>
          <a:prstGeom prst="roundRect">
            <a:avLst>
              <a:gd name="adj" fmla="val 3367"/>
            </a:avLst>
          </a:prstGeom>
          <a:solidFill>
            <a:srgbClr val="00A9B9">
              <a:alpha val="20000"/>
            </a:srgbClr>
          </a:solidFill>
          <a:ln w="28575">
            <a:solidFill>
              <a:srgbClr val="00A9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E91F0D-954C-9496-425B-35BE24A70FCE}"/>
              </a:ext>
            </a:extLst>
          </p:cNvPr>
          <p:cNvSpPr txBox="1"/>
          <p:nvPr/>
        </p:nvSpPr>
        <p:spPr>
          <a:xfrm>
            <a:off x="2203175" y="5900197"/>
            <a:ext cx="7353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Déterminer</a:t>
            </a:r>
            <a:r>
              <a:rPr lang="fr-FR" sz="2400" b="1" dirty="0"/>
              <a:t> la nature du mouvement </a:t>
            </a:r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du satellite.</a:t>
            </a:r>
            <a:endParaRPr lang="fr-FR" sz="60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222DE1-6582-6BA4-77C4-E09CF6A6DF49}"/>
              </a:ext>
            </a:extLst>
          </p:cNvPr>
          <p:cNvGrpSpPr/>
          <p:nvPr/>
        </p:nvGrpSpPr>
        <p:grpSpPr>
          <a:xfrm>
            <a:off x="236593" y="975145"/>
            <a:ext cx="362848" cy="467510"/>
            <a:chOff x="236593" y="975145"/>
            <a:chExt cx="362848" cy="467510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C1F8D2A-28FF-A12E-863F-61A38CEFAE7A}"/>
                </a:ext>
              </a:extLst>
            </p:cNvPr>
            <p:cNvSpPr/>
            <p:nvPr/>
          </p:nvSpPr>
          <p:spPr>
            <a:xfrm>
              <a:off x="319113" y="1199881"/>
              <a:ext cx="163445" cy="242774"/>
            </a:xfrm>
            <a:custGeom>
              <a:avLst/>
              <a:gdLst>
                <a:gd name="csX0" fmla="*/ 215201 w 397399"/>
                <a:gd name="csY0" fmla="*/ 0 h 430402"/>
                <a:gd name="csX1" fmla="*/ 397399 w 397399"/>
                <a:gd name="csY1" fmla="*/ 0 h 430402"/>
                <a:gd name="csX2" fmla="*/ 397399 w 397399"/>
                <a:gd name="csY2" fmla="*/ 430402 h 430402"/>
                <a:gd name="csX3" fmla="*/ 215201 w 397399"/>
                <a:gd name="csY3" fmla="*/ 430401 h 430402"/>
                <a:gd name="csX4" fmla="*/ 4372 w 397399"/>
                <a:gd name="csY4" fmla="*/ 258570 h 430402"/>
                <a:gd name="csX5" fmla="*/ 0 w 397399"/>
                <a:gd name="csY5" fmla="*/ 215201 h 430402"/>
                <a:gd name="csX6" fmla="*/ 4372 w 397399"/>
                <a:gd name="csY6" fmla="*/ 171831 h 430402"/>
                <a:gd name="csX7" fmla="*/ 215201 w 397399"/>
                <a:gd name="csY7" fmla="*/ 0 h 430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7399" h="430402">
                  <a:moveTo>
                    <a:pt x="215201" y="0"/>
                  </a:moveTo>
                  <a:lnTo>
                    <a:pt x="397399" y="0"/>
                  </a:lnTo>
                  <a:lnTo>
                    <a:pt x="397399" y="430402"/>
                  </a:lnTo>
                  <a:lnTo>
                    <a:pt x="215201" y="430401"/>
                  </a:lnTo>
                  <a:cubicBezTo>
                    <a:pt x="111205" y="430401"/>
                    <a:pt x="24439" y="356634"/>
                    <a:pt x="4372" y="258570"/>
                  </a:cubicBezTo>
                  <a:lnTo>
                    <a:pt x="0" y="215201"/>
                  </a:lnTo>
                  <a:lnTo>
                    <a:pt x="4372" y="171831"/>
                  </a:lnTo>
                  <a:cubicBezTo>
                    <a:pt x="24439" y="73767"/>
                    <a:pt x="111205" y="0"/>
                    <a:pt x="215201" y="0"/>
                  </a:cubicBezTo>
                  <a:close/>
                </a:path>
              </a:pathLst>
            </a:custGeom>
            <a:solidFill>
              <a:srgbClr val="00A9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4257417-677F-89A6-5252-9FE7DA35E567}"/>
                </a:ext>
              </a:extLst>
            </p:cNvPr>
            <p:cNvSpPr/>
            <p:nvPr/>
          </p:nvSpPr>
          <p:spPr>
            <a:xfrm>
              <a:off x="236593" y="975145"/>
              <a:ext cx="362848" cy="415498"/>
            </a:xfrm>
            <a:custGeom>
              <a:avLst/>
              <a:gdLst>
                <a:gd name="csX0" fmla="*/ 215201 w 397399"/>
                <a:gd name="csY0" fmla="*/ 0 h 430402"/>
                <a:gd name="csX1" fmla="*/ 397399 w 397399"/>
                <a:gd name="csY1" fmla="*/ 0 h 430402"/>
                <a:gd name="csX2" fmla="*/ 397399 w 397399"/>
                <a:gd name="csY2" fmla="*/ 430402 h 430402"/>
                <a:gd name="csX3" fmla="*/ 215201 w 397399"/>
                <a:gd name="csY3" fmla="*/ 430401 h 430402"/>
                <a:gd name="csX4" fmla="*/ 4372 w 397399"/>
                <a:gd name="csY4" fmla="*/ 258570 h 430402"/>
                <a:gd name="csX5" fmla="*/ 0 w 397399"/>
                <a:gd name="csY5" fmla="*/ 215201 h 430402"/>
                <a:gd name="csX6" fmla="*/ 4372 w 397399"/>
                <a:gd name="csY6" fmla="*/ 171831 h 430402"/>
                <a:gd name="csX7" fmla="*/ 215201 w 397399"/>
                <a:gd name="csY7" fmla="*/ 0 h 430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7399" h="430402">
                  <a:moveTo>
                    <a:pt x="215201" y="0"/>
                  </a:moveTo>
                  <a:lnTo>
                    <a:pt x="397399" y="0"/>
                  </a:lnTo>
                  <a:lnTo>
                    <a:pt x="397399" y="430402"/>
                  </a:lnTo>
                  <a:lnTo>
                    <a:pt x="215201" y="430401"/>
                  </a:lnTo>
                  <a:cubicBezTo>
                    <a:pt x="111205" y="430401"/>
                    <a:pt x="24439" y="356634"/>
                    <a:pt x="4372" y="258570"/>
                  </a:cubicBezTo>
                  <a:lnTo>
                    <a:pt x="0" y="215201"/>
                  </a:lnTo>
                  <a:lnTo>
                    <a:pt x="4372" y="171831"/>
                  </a:lnTo>
                  <a:cubicBezTo>
                    <a:pt x="24439" y="73767"/>
                    <a:pt x="111205" y="0"/>
                    <a:pt x="215201" y="0"/>
                  </a:cubicBezTo>
                  <a:close/>
                </a:path>
              </a:pathLst>
            </a:custGeom>
            <a:solidFill>
              <a:srgbClr val="00A9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1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FF6F94D7-FE26-33F2-A913-40DD01EE8928}"/>
              </a:ext>
            </a:extLst>
          </p:cNvPr>
          <p:cNvSpPr txBox="1"/>
          <p:nvPr/>
        </p:nvSpPr>
        <p:spPr>
          <a:xfrm>
            <a:off x="796440" y="1182894"/>
            <a:ext cx="105108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L’image ci-contre, montre les positions d’un satellite artificiel qui tourne autour de la Terre. </a:t>
            </a:r>
            <a:endParaRPr lang="fr-FR" sz="4000" b="1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DF6C2E8-74E0-0206-CBBE-D03F23A63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786844" y="1790021"/>
            <a:ext cx="4618311" cy="3897464"/>
          </a:xfrm>
          <a:prstGeom prst="roundRect">
            <a:avLst>
              <a:gd name="adj" fmla="val 5914"/>
            </a:avLst>
          </a:prstGeom>
          <a:ln>
            <a:solidFill>
              <a:srgbClr val="4CB4B4"/>
            </a:solidFill>
          </a:ln>
        </p:spPr>
      </p:pic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noProof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noProof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1200" y="344921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Déterminer la vitesse d’un corps </a:t>
            </a:r>
            <a:r>
              <a:rPr lang="fr-FR">
                <a:solidFill>
                  <a:schemeClr val="bg1">
                    <a:lumMod val="65000"/>
                  </a:schemeClr>
                </a:solidFill>
                <a:latin typeface="Arial"/>
              </a:rPr>
              <a:t>mobile  </a:t>
            </a:r>
            <a:endParaRPr lang="fr-FR" dirty="0">
              <a:solidFill>
                <a:schemeClr val="bg1">
                  <a:lumMod val="65000"/>
                </a:schemeClr>
              </a:solidFill>
              <a:latin typeface="Arial"/>
            </a:endParaRP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6521" y="344921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2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23055" y="455975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7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1200" y="226667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Déterminer la nature du mouvement d’un corps mobile </a:t>
            </a:r>
          </a:p>
        </p:txBody>
      </p:sp>
      <p:sp>
        <p:nvSpPr>
          <p:cNvPr id="28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6521" y="226667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1</a:t>
            </a:r>
          </a:p>
        </p:txBody>
      </p:sp>
      <p:sp>
        <p:nvSpPr>
          <p:cNvPr id="1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68524" y="463175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b="1" dirty="0"/>
              <a:t>Déterminer la nature du mouvement à partir de la représentation de la vitesse 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3845" y="463175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latin typeface="Arial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77448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EFC9-78BE-5218-17A9-085AA0B7B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9EE892-F5FA-2AB7-F7DA-4CCE1761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70E8C7-A4D4-E46A-1490-7BB14A7DCC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781279-FF71-59AB-94F2-D436FA8F40A8}"/>
              </a:ext>
            </a:extLst>
          </p:cNvPr>
          <p:cNvSpPr txBox="1"/>
          <p:nvPr/>
        </p:nvSpPr>
        <p:spPr>
          <a:xfrm>
            <a:off x="309880" y="1148657"/>
            <a:ext cx="7449820" cy="461665"/>
          </a:xfrm>
          <a:prstGeom prst="rect">
            <a:avLst/>
          </a:prstGeom>
          <a:solidFill>
            <a:srgbClr val="C4E7EA"/>
          </a:solidFill>
        </p:spPr>
        <p:txBody>
          <a:bodyPr wrap="square">
            <a:spAutoFit/>
          </a:bodyPr>
          <a:lstStyle/>
          <a:p>
            <a:r>
              <a:rPr lang="fr-FR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1. </a:t>
            </a:r>
            <a:r>
              <a:rPr lang="fr-FR" sz="2400" b="1" dirty="0"/>
              <a:t>Déterminer le type de la trajectoire du satellite. </a:t>
            </a:r>
            <a:endParaRPr lang="fr-FR" b="1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B10B9A7-6E38-529E-D5DC-969134CCBAAF}"/>
              </a:ext>
            </a:extLst>
          </p:cNvPr>
          <p:cNvSpPr txBox="1">
            <a:spLocks/>
          </p:cNvSpPr>
          <p:nvPr/>
        </p:nvSpPr>
        <p:spPr>
          <a:xfrm>
            <a:off x="884237" y="310808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On doit suivre les mêmes étapes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92153BD-B4C1-E3A9-1435-C78B9F603A80}"/>
              </a:ext>
            </a:extLst>
          </p:cNvPr>
          <p:cNvSpPr txBox="1"/>
          <p:nvPr/>
        </p:nvSpPr>
        <p:spPr>
          <a:xfrm>
            <a:off x="434237" y="294480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La direction de la vitesse </a:t>
            </a:r>
            <a:r>
              <a:rPr lang="fr-FR" dirty="0"/>
              <a:t>. . . . .. . . . . . . . . . . . . . . . .  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endParaRPr lang="fr-FR" sz="2400" b="1" dirty="0"/>
          </a:p>
        </p:txBody>
      </p:sp>
      <p:pic>
        <p:nvPicPr>
          <p:cNvPr id="12" name="Graphique 11" descr="Point d’interrogation avec un remplissage uni">
            <a:extLst>
              <a:ext uri="{FF2B5EF4-FFF2-40B4-BE49-F238E27FC236}">
                <a16:creationId xmlns:a16="http://schemas.microsoft.com/office/drawing/2014/main" id="{47DFC5D4-1435-6CEC-754C-14D359EFA4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7562" y="2716856"/>
            <a:ext cx="629791" cy="62979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89853A1-537C-E7C0-9E98-FF39E5D1322C}"/>
              </a:ext>
            </a:extLst>
          </p:cNvPr>
          <p:cNvSpPr txBox="1"/>
          <p:nvPr/>
        </p:nvSpPr>
        <p:spPr>
          <a:xfrm>
            <a:off x="4140247" y="2883254"/>
            <a:ext cx="1483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change</a:t>
            </a:r>
          </a:p>
        </p:txBody>
      </p:sp>
      <p:pic>
        <p:nvPicPr>
          <p:cNvPr id="16" name="Graphique 15" descr="Point d’interrogation avec un remplissage uni">
            <a:extLst>
              <a:ext uri="{FF2B5EF4-FFF2-40B4-BE49-F238E27FC236}">
                <a16:creationId xmlns:a16="http://schemas.microsoft.com/office/drawing/2014/main" id="{3AB872D5-BF23-7CE1-C3C3-31111BA1E0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04733" y="3964399"/>
            <a:ext cx="629791" cy="62979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BC12756F-C8BE-4F55-3D63-460EF1935309}"/>
              </a:ext>
            </a:extLst>
          </p:cNvPr>
          <p:cNvSpPr txBox="1"/>
          <p:nvPr/>
        </p:nvSpPr>
        <p:spPr>
          <a:xfrm>
            <a:off x="4131070" y="4156186"/>
            <a:ext cx="1656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circulaire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C001B2B-C6AC-40EE-C25C-7F2504D58BC3}"/>
              </a:ext>
            </a:extLst>
          </p:cNvPr>
          <p:cNvSpPr txBox="1"/>
          <p:nvPr/>
        </p:nvSpPr>
        <p:spPr>
          <a:xfrm>
            <a:off x="1646215" y="4217741"/>
            <a:ext cx="48840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La trajectoire est ……………………….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316E84A-28F1-F6A8-5704-85B591F54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7272372" y="1811879"/>
            <a:ext cx="4618311" cy="3897464"/>
          </a:xfrm>
          <a:prstGeom prst="roundRect">
            <a:avLst>
              <a:gd name="adj" fmla="val 5914"/>
            </a:avLst>
          </a:prstGeom>
          <a:ln>
            <a:solidFill>
              <a:srgbClr val="4CB4B4"/>
            </a:solidFill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2C505D-E3C4-5B50-9421-79CCDB8625FC}"/>
              </a:ext>
            </a:extLst>
          </p:cNvPr>
          <p:cNvSpPr txBox="1"/>
          <p:nvPr/>
        </p:nvSpPr>
        <p:spPr>
          <a:xfrm>
            <a:off x="434237" y="4217741"/>
            <a:ext cx="1336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Alors</a:t>
            </a:r>
          </a:p>
        </p:txBody>
      </p:sp>
    </p:spTree>
    <p:extLst>
      <p:ext uri="{BB962C8B-B14F-4D97-AF65-F5344CB8AC3E}">
        <p14:creationId xmlns:p14="http://schemas.microsoft.com/office/powerpoint/2010/main" val="66762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4F68D-D6A2-2041-818A-6FF5F2743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B1E0CF-1278-014A-74CE-F0C18D17D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443EE4-F85C-0CAB-C8C5-7AD7AD18944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CCE92C-F0D4-C115-AE9F-1C39854352E1}"/>
              </a:ext>
            </a:extLst>
          </p:cNvPr>
          <p:cNvSpPr/>
          <p:nvPr/>
        </p:nvSpPr>
        <p:spPr>
          <a:xfrm>
            <a:off x="375385" y="1096826"/>
            <a:ext cx="10725006" cy="52397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55776B-B175-1101-1C99-CDF24516AB0F}"/>
              </a:ext>
            </a:extLst>
          </p:cNvPr>
          <p:cNvSpPr txBox="1"/>
          <p:nvPr/>
        </p:nvSpPr>
        <p:spPr>
          <a:xfrm>
            <a:off x="375386" y="1127980"/>
            <a:ext cx="106080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2. </a:t>
            </a:r>
            <a:r>
              <a:rPr lang="fr-FR" sz="2400" b="1" dirty="0"/>
              <a:t>Étudier la variation de la vitesse dans les différentes positions. 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B3B24C8-9ACD-9209-21E7-90D9D2DD5E92}"/>
              </a:ext>
            </a:extLst>
          </p:cNvPr>
          <p:cNvSpPr txBox="1">
            <a:spLocks/>
          </p:cNvSpPr>
          <p:nvPr/>
        </p:nvSpPr>
        <p:spPr>
          <a:xfrm>
            <a:off x="884237" y="370921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On observe toujours le schéma et on compare la valeur de la vitesse ou la longueur de la flèche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373C88-DD00-B83F-D9F8-77DD639A1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7272372" y="1811879"/>
            <a:ext cx="4618311" cy="3897464"/>
          </a:xfrm>
          <a:prstGeom prst="roundRect">
            <a:avLst>
              <a:gd name="adj" fmla="val 5914"/>
            </a:avLst>
          </a:prstGeom>
          <a:ln>
            <a:solidFill>
              <a:srgbClr val="4CB4B4"/>
            </a:solidFill>
          </a:ln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026342A-F5B6-9B3D-6D06-2E38E5571DCB}"/>
              </a:ext>
            </a:extLst>
          </p:cNvPr>
          <p:cNvGraphicFramePr>
            <a:graphicFrameLocks noGrp="1"/>
          </p:cNvGraphicFramePr>
          <p:nvPr/>
        </p:nvGraphicFramePr>
        <p:xfrm>
          <a:off x="301317" y="2432164"/>
          <a:ext cx="6836083" cy="1328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483">
                  <a:extLst>
                    <a:ext uri="{9D8B030D-6E8A-4147-A177-3AD203B41FA5}">
                      <a16:colId xmlns:a16="http://schemas.microsoft.com/office/drawing/2014/main" val="123636942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4039944858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808464471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675844006"/>
                    </a:ext>
                  </a:extLst>
                </a:gridCol>
              </a:tblGrid>
              <a:tr h="46919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Position 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Position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Position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69934"/>
                  </a:ext>
                </a:extLst>
              </a:tr>
              <a:tr h="859257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Valeur de la vitesse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…………………………………..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285576"/>
                  </a:ext>
                </a:extLst>
              </a:tr>
            </a:tbl>
          </a:graphicData>
        </a:graphic>
      </p:graphicFrame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BB9B572-0A19-1D26-4E2B-74C5C32AA4E7}"/>
              </a:ext>
            </a:extLst>
          </p:cNvPr>
          <p:cNvCxnSpPr>
            <a:cxnSpLocks/>
          </p:cNvCxnSpPr>
          <p:nvPr/>
        </p:nvCxnSpPr>
        <p:spPr>
          <a:xfrm>
            <a:off x="3852743" y="4236271"/>
            <a:ext cx="0" cy="549210"/>
          </a:xfrm>
          <a:prstGeom prst="straightConnector1">
            <a:avLst/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58959219-E6C3-B5C2-8B94-14D80D54D9EB}"/>
              </a:ext>
            </a:extLst>
          </p:cNvPr>
          <p:cNvSpPr txBox="1"/>
          <p:nvPr/>
        </p:nvSpPr>
        <p:spPr>
          <a:xfrm>
            <a:off x="1759175" y="5247678"/>
            <a:ext cx="40859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La vitesse . . . . . . . . . . . . . .</a:t>
            </a:r>
          </a:p>
        </p:txBody>
      </p:sp>
      <p:pic>
        <p:nvPicPr>
          <p:cNvPr id="22" name="Graphique 21" descr="Point d’interrogation avec un remplissage uni">
            <a:extLst>
              <a:ext uri="{FF2B5EF4-FFF2-40B4-BE49-F238E27FC236}">
                <a16:creationId xmlns:a16="http://schemas.microsoft.com/office/drawing/2014/main" id="{A72764CF-3FA5-2291-C209-4D0B0CD5D4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2216" y="5098631"/>
            <a:ext cx="445118" cy="44511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32A96163-C69D-830C-C9D6-22DCC322899D}"/>
              </a:ext>
            </a:extLst>
          </p:cNvPr>
          <p:cNvSpPr txBox="1"/>
          <p:nvPr/>
        </p:nvSpPr>
        <p:spPr>
          <a:xfrm>
            <a:off x="3401777" y="5186123"/>
            <a:ext cx="2578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reste constante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E9AC631-7540-E412-7F13-4900069C1906}"/>
              </a:ext>
            </a:extLst>
          </p:cNvPr>
          <p:cNvSpPr txBox="1"/>
          <p:nvPr/>
        </p:nvSpPr>
        <p:spPr>
          <a:xfrm>
            <a:off x="1972025" y="3048885"/>
            <a:ext cx="1519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 km/s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58C0892-1881-E2AA-F382-52022B5E38BB}"/>
              </a:ext>
            </a:extLst>
          </p:cNvPr>
          <p:cNvSpPr txBox="1"/>
          <p:nvPr/>
        </p:nvSpPr>
        <p:spPr>
          <a:xfrm>
            <a:off x="3626934" y="3048885"/>
            <a:ext cx="1643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 km/s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458CADD-B295-6264-384D-66413EB4DB4D}"/>
              </a:ext>
            </a:extLst>
          </p:cNvPr>
          <p:cNvSpPr txBox="1"/>
          <p:nvPr/>
        </p:nvSpPr>
        <p:spPr>
          <a:xfrm>
            <a:off x="5299345" y="3048885"/>
            <a:ext cx="1643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 km/s</a:t>
            </a:r>
          </a:p>
        </p:txBody>
      </p:sp>
      <p:pic>
        <p:nvPicPr>
          <p:cNvPr id="6" name="Graphique 5" descr="Point d’interrogation avec un remplissage uni">
            <a:extLst>
              <a:ext uri="{FF2B5EF4-FFF2-40B4-BE49-F238E27FC236}">
                <a16:creationId xmlns:a16="http://schemas.microsoft.com/office/drawing/2014/main" id="{42C8ABE4-2EAC-0A59-699B-A7934842BA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68178" y="3048885"/>
            <a:ext cx="445118" cy="445118"/>
          </a:xfrm>
          <a:prstGeom prst="rect">
            <a:avLst/>
          </a:prstGeom>
        </p:spPr>
      </p:pic>
      <p:pic>
        <p:nvPicPr>
          <p:cNvPr id="8" name="Graphique 7" descr="Point d’interrogation avec un remplissage uni">
            <a:extLst>
              <a:ext uri="{FF2B5EF4-FFF2-40B4-BE49-F238E27FC236}">
                <a16:creationId xmlns:a16="http://schemas.microsoft.com/office/drawing/2014/main" id="{C7352B8D-404E-6109-F79D-1BF405459E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26350" y="3038661"/>
            <a:ext cx="445118" cy="445118"/>
          </a:xfrm>
          <a:prstGeom prst="rect">
            <a:avLst/>
          </a:prstGeom>
        </p:spPr>
      </p:pic>
      <p:pic>
        <p:nvPicPr>
          <p:cNvPr id="9" name="Graphique 8" descr="Point d’interrogation avec un remplissage uni">
            <a:extLst>
              <a:ext uri="{FF2B5EF4-FFF2-40B4-BE49-F238E27FC236}">
                <a16:creationId xmlns:a16="http://schemas.microsoft.com/office/drawing/2014/main" id="{1306B89C-3810-BAE9-2F49-1F64FEA4C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5272" y="3029763"/>
            <a:ext cx="445118" cy="44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5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48670-B896-584E-AFE8-168954A3A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26B5A5-D5A9-EF7F-BB52-DDCEF18D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ABCBF5-1750-B069-00D3-D959CD01BC0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A94204-F19D-C65D-3CBB-281E3BE5C40F}"/>
              </a:ext>
            </a:extLst>
          </p:cNvPr>
          <p:cNvSpPr/>
          <p:nvPr/>
        </p:nvSpPr>
        <p:spPr>
          <a:xfrm>
            <a:off x="375385" y="1096826"/>
            <a:ext cx="10725006" cy="52397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7CED148-BF5F-5566-7AC7-972F8455E2BB}"/>
              </a:ext>
            </a:extLst>
          </p:cNvPr>
          <p:cNvSpPr txBox="1"/>
          <p:nvPr/>
        </p:nvSpPr>
        <p:spPr>
          <a:xfrm>
            <a:off x="375386" y="1127980"/>
            <a:ext cx="106080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3. </a:t>
            </a:r>
            <a:r>
              <a:rPr lang="fr-FR" sz="2400" b="1" dirty="0"/>
              <a:t>Étudier la variation de la vitesse dans les différentes positions. 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E6EC0AC-38C8-3645-54C6-5F0A4E60EA61}"/>
              </a:ext>
            </a:extLst>
          </p:cNvPr>
          <p:cNvSpPr txBox="1">
            <a:spLocks/>
          </p:cNvSpPr>
          <p:nvPr/>
        </p:nvSpPr>
        <p:spPr>
          <a:xfrm>
            <a:off x="884237" y="370921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on recapitule : le satellite tourne autour de la terre avec une vitesse constante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86964D-A378-7853-7021-EA07E83C7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9305857" y="1827170"/>
            <a:ext cx="2504686" cy="2113743"/>
          </a:xfrm>
          <a:prstGeom prst="roundRect">
            <a:avLst>
              <a:gd name="adj" fmla="val 5914"/>
            </a:avLst>
          </a:prstGeom>
          <a:ln>
            <a:solidFill>
              <a:srgbClr val="4CB4B4"/>
            </a:solidFill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8EB3E48-2987-0DF5-EA66-0D4D45A27429}"/>
              </a:ext>
            </a:extLst>
          </p:cNvPr>
          <p:cNvSpPr txBox="1"/>
          <p:nvPr/>
        </p:nvSpPr>
        <p:spPr>
          <a:xfrm>
            <a:off x="471594" y="3479248"/>
            <a:ext cx="45694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La trajectoire :  . . . . . . . . . . . . . 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CAD48E5-CDE8-0E08-6A18-5D909B2CA903}"/>
              </a:ext>
            </a:extLst>
          </p:cNvPr>
          <p:cNvSpPr txBox="1"/>
          <p:nvPr/>
        </p:nvSpPr>
        <p:spPr>
          <a:xfrm>
            <a:off x="2245017" y="4976310"/>
            <a:ext cx="267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reste constante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B4ED197-4B91-F8B2-FE06-DB3EADC5B24D}"/>
              </a:ext>
            </a:extLst>
          </p:cNvPr>
          <p:cNvSpPr txBox="1"/>
          <p:nvPr/>
        </p:nvSpPr>
        <p:spPr>
          <a:xfrm>
            <a:off x="497339" y="5080201"/>
            <a:ext cx="40859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La vitesse . . . . . . . . . . . . 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F6AAADF-FECE-6EC2-E99A-DC938048492E}"/>
              </a:ext>
            </a:extLst>
          </p:cNvPr>
          <p:cNvSpPr txBox="1"/>
          <p:nvPr/>
        </p:nvSpPr>
        <p:spPr>
          <a:xfrm>
            <a:off x="2696587" y="3378752"/>
            <a:ext cx="1771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circulaire</a:t>
            </a:r>
          </a:p>
        </p:txBody>
      </p:sp>
      <p:sp>
        <p:nvSpPr>
          <p:cNvPr id="16" name="Accolade fermante 15">
            <a:extLst>
              <a:ext uri="{FF2B5EF4-FFF2-40B4-BE49-F238E27FC236}">
                <a16:creationId xmlns:a16="http://schemas.microsoft.com/office/drawing/2014/main" id="{C9CCAB63-7C9A-DCC3-5B79-1EB82B35DA3D}"/>
              </a:ext>
            </a:extLst>
          </p:cNvPr>
          <p:cNvSpPr/>
          <p:nvPr/>
        </p:nvSpPr>
        <p:spPr>
          <a:xfrm>
            <a:off x="5041031" y="3746789"/>
            <a:ext cx="357844" cy="1564245"/>
          </a:xfrm>
          <a:prstGeom prst="rightBrace">
            <a:avLst>
              <a:gd name="adj1" fmla="val 2747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68CBE52-D1BA-58FB-067B-B774CC7C46FA}"/>
              </a:ext>
            </a:extLst>
          </p:cNvPr>
          <p:cNvCxnSpPr>
            <a:cxnSpLocks/>
          </p:cNvCxnSpPr>
          <p:nvPr/>
        </p:nvCxnSpPr>
        <p:spPr>
          <a:xfrm>
            <a:off x="5461594" y="4528910"/>
            <a:ext cx="659726" cy="0"/>
          </a:xfrm>
          <a:prstGeom prst="straightConnector1">
            <a:avLst/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09F04BF4-7A01-78FB-E610-402C7C6D2874}"/>
              </a:ext>
            </a:extLst>
          </p:cNvPr>
          <p:cNvSpPr txBox="1"/>
          <p:nvPr/>
        </p:nvSpPr>
        <p:spPr>
          <a:xfrm>
            <a:off x="6070253" y="4279725"/>
            <a:ext cx="4802339" cy="461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Le mouvement :  . . . . . . . . . . . . . 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8CE6184-F192-07AA-F485-E8508CD36B49}"/>
              </a:ext>
            </a:extLst>
          </p:cNvPr>
          <p:cNvSpPr txBox="1"/>
          <p:nvPr/>
        </p:nvSpPr>
        <p:spPr>
          <a:xfrm>
            <a:off x="8471422" y="4205019"/>
            <a:ext cx="3175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circulaire uniforme</a:t>
            </a:r>
          </a:p>
        </p:txBody>
      </p:sp>
    </p:spTree>
    <p:extLst>
      <p:ext uri="{BB962C8B-B14F-4D97-AF65-F5344CB8AC3E}">
        <p14:creationId xmlns:p14="http://schemas.microsoft.com/office/powerpoint/2010/main" val="394641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5" grpId="0"/>
      <p:bldP spid="2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12 min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AA7C010-FFEF-A319-821E-499EC592F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 63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187D2B-FF9D-B134-5D9E-66EA737453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circule dans la classe pour repérer les élèves en difficulté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25A8F6-D73A-DC71-A454-EE6192FA8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08" y="995620"/>
            <a:ext cx="581106" cy="43821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8EC4DA4-2085-95FF-B576-8650CAB0D86F}"/>
              </a:ext>
            </a:extLst>
          </p:cNvPr>
          <p:cNvSpPr/>
          <p:nvPr/>
        </p:nvSpPr>
        <p:spPr>
          <a:xfrm>
            <a:off x="381000" y="1126465"/>
            <a:ext cx="11430000" cy="5274336"/>
          </a:xfrm>
          <a:prstGeom prst="roundRect">
            <a:avLst>
              <a:gd name="adj" fmla="val 3367"/>
            </a:avLst>
          </a:prstGeom>
          <a:solidFill>
            <a:srgbClr val="E1CBE3">
              <a:alpha val="54118"/>
            </a:srgbClr>
          </a:solidFill>
          <a:ln w="28575">
            <a:solidFill>
              <a:srgbClr val="AD79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79AECB-361D-FEFA-223D-A8E43177C690}"/>
              </a:ext>
            </a:extLst>
          </p:cNvPr>
          <p:cNvSpPr txBox="1"/>
          <p:nvPr/>
        </p:nvSpPr>
        <p:spPr>
          <a:xfrm>
            <a:off x="1064900" y="5750235"/>
            <a:ext cx="10062201" cy="401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Déterminer la nature de mouvement de la voiture sur la trajectoire illustrée dans cette image. </a:t>
            </a:r>
            <a:endParaRPr lang="fr-FR" sz="54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2AD7950-A57C-CCB3-FE2C-0E1E5D90FBDA}"/>
              </a:ext>
            </a:extLst>
          </p:cNvPr>
          <p:cNvSpPr txBox="1"/>
          <p:nvPr/>
        </p:nvSpPr>
        <p:spPr>
          <a:xfrm>
            <a:off x="779931" y="1169889"/>
            <a:ext cx="110310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L’image ci-dessous, montre la représentation de la vitesse d’une voiture-jouet dans trois positions différentes. </a:t>
            </a:r>
            <a:endParaRPr lang="fr-FR" sz="3200" b="1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7BE1AE8-A5F2-2853-8916-6337167E1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072" y="2228204"/>
            <a:ext cx="10621857" cy="34104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E3541F54-BE71-6976-A723-C6495E70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B349CAD-E675-9C8C-86F0-A3A51A1792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58C09-08D0-3361-0734-94AF38A39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7C73DE-5714-94E3-E726-10FEB91F17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fait passer un élève pour la correction, puis mobilise le reste de la classe pour analyser la réponse, identifier les erreurs et rappeler les étapes à respecter.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46AF08-8619-D53E-97CF-C16F1AF86024}"/>
              </a:ext>
            </a:extLst>
          </p:cNvPr>
          <p:cNvSpPr txBox="1"/>
          <p:nvPr/>
        </p:nvSpPr>
        <p:spPr>
          <a:xfrm>
            <a:off x="544218" y="3693462"/>
            <a:ext cx="9326292" cy="461665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400" b="1">
                <a:solidFill>
                  <a:srgbClr val="A368AA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1. </a:t>
            </a:r>
            <a:r>
              <a:rPr lang="fr-FR" dirty="0">
                <a:solidFill>
                  <a:schemeClr val="tx1"/>
                </a:solidFill>
              </a:rPr>
              <a:t>Déterminer le type de la trajectoire de la voiture. 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3789444-4744-99D8-3EAF-BB3A4782685D}"/>
              </a:ext>
            </a:extLst>
          </p:cNvPr>
          <p:cNvSpPr txBox="1"/>
          <p:nvPr/>
        </p:nvSpPr>
        <p:spPr>
          <a:xfrm>
            <a:off x="609602" y="446057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La direction de la vitesse </a:t>
            </a:r>
            <a:r>
              <a:rPr lang="fr-FR" dirty="0"/>
              <a:t>. . . . .. . . . . . . . . . . . . . . . .  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endParaRPr lang="fr-FR" sz="2400" b="1" dirty="0"/>
          </a:p>
        </p:txBody>
      </p:sp>
      <p:pic>
        <p:nvPicPr>
          <p:cNvPr id="23" name="Graphique 22" descr="Point d’interrogation avec un remplissage uni">
            <a:extLst>
              <a:ext uri="{FF2B5EF4-FFF2-40B4-BE49-F238E27FC236}">
                <a16:creationId xmlns:a16="http://schemas.microsoft.com/office/drawing/2014/main" id="{8B2F9A34-9DE9-FABB-79E6-2A423EBF49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81598" y="4292449"/>
            <a:ext cx="629791" cy="629791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491416F0-2258-681C-CEB1-E4DA7F887858}"/>
              </a:ext>
            </a:extLst>
          </p:cNvPr>
          <p:cNvSpPr txBox="1"/>
          <p:nvPr/>
        </p:nvSpPr>
        <p:spPr>
          <a:xfrm>
            <a:off x="3744566" y="4399020"/>
            <a:ext cx="2643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ne change pas 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20B87C9D-8BCF-B30F-959A-B2C67ED5BA14}"/>
              </a:ext>
            </a:extLst>
          </p:cNvPr>
          <p:cNvCxnSpPr>
            <a:cxnSpLocks/>
          </p:cNvCxnSpPr>
          <p:nvPr/>
        </p:nvCxnSpPr>
        <p:spPr>
          <a:xfrm>
            <a:off x="2462907" y="5678852"/>
            <a:ext cx="967138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phique 25" descr="Point d’interrogation avec un remplissage uni">
            <a:extLst>
              <a:ext uri="{FF2B5EF4-FFF2-40B4-BE49-F238E27FC236}">
                <a16:creationId xmlns:a16="http://schemas.microsoft.com/office/drawing/2014/main" id="{D6C3B93C-15F9-AF15-C8EB-C0ED047E95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58793" y="5177095"/>
            <a:ext cx="629791" cy="629791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CCA16A47-6FF4-A012-6A7E-11CDCB23A8E9}"/>
              </a:ext>
            </a:extLst>
          </p:cNvPr>
          <p:cNvSpPr txBox="1"/>
          <p:nvPr/>
        </p:nvSpPr>
        <p:spPr>
          <a:xfrm>
            <a:off x="6042286" y="5384534"/>
            <a:ext cx="1656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rectiligne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3F354A4-A18C-AAF9-431A-E32755C61CFF}"/>
              </a:ext>
            </a:extLst>
          </p:cNvPr>
          <p:cNvSpPr txBox="1"/>
          <p:nvPr/>
        </p:nvSpPr>
        <p:spPr>
          <a:xfrm>
            <a:off x="3540538" y="5407956"/>
            <a:ext cx="4513697" cy="461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La trajectoire est ……………………….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097CC7CF-9E5A-39B9-DA7F-7657B90EA9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848" b="30847"/>
          <a:stretch>
            <a:fillRect/>
          </a:stretch>
        </p:blipFill>
        <p:spPr>
          <a:xfrm>
            <a:off x="638934" y="1149880"/>
            <a:ext cx="10621857" cy="17838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CF81E-A764-32B9-95D4-2DF3C04F1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6B0BEA-C4D5-F819-4139-E385D496C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BCEC2A-65E9-DEDE-EB14-EA4EDAE80C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fait passer un élève pour la correction, puis mobilise le reste de la classe pour analyser la réponse, identifier les erreurs et rappeler les étapes à respecter.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3D20087-7C36-A4AE-EB8A-71BA3F5DA2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848" b="30847"/>
          <a:stretch>
            <a:fillRect/>
          </a:stretch>
        </p:blipFill>
        <p:spPr>
          <a:xfrm>
            <a:off x="638934" y="1149880"/>
            <a:ext cx="10621857" cy="178382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3BBA3ACD-92D2-5A4B-D165-83A69AF63A9E}"/>
              </a:ext>
            </a:extLst>
          </p:cNvPr>
          <p:cNvSpPr txBox="1"/>
          <p:nvPr/>
        </p:nvSpPr>
        <p:spPr>
          <a:xfrm>
            <a:off x="465750" y="3198167"/>
            <a:ext cx="9326292" cy="461665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400" b="1">
                <a:solidFill>
                  <a:srgbClr val="A368AA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2. </a:t>
            </a:r>
            <a:r>
              <a:rPr lang="fr-FR" dirty="0">
                <a:solidFill>
                  <a:schemeClr val="tx1"/>
                </a:solidFill>
              </a:rPr>
              <a:t>Étudier la variation de la vitesse dans les différentes positions. 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5ED710-6DC7-0B90-9072-5270DFB182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686299"/>
              </p:ext>
            </p:extLst>
          </p:nvPr>
        </p:nvGraphicFramePr>
        <p:xfrm>
          <a:off x="2770539" y="3859406"/>
          <a:ext cx="6836083" cy="1328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483">
                  <a:extLst>
                    <a:ext uri="{9D8B030D-6E8A-4147-A177-3AD203B41FA5}">
                      <a16:colId xmlns:a16="http://schemas.microsoft.com/office/drawing/2014/main" val="123636942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4039944858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808464471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675844006"/>
                    </a:ext>
                  </a:extLst>
                </a:gridCol>
              </a:tblGrid>
              <a:tr h="46919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Position 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Position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Position 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69934"/>
                  </a:ext>
                </a:extLst>
              </a:tr>
              <a:tr h="859257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Longueur de la flèche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…………………………………..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285576"/>
                  </a:ext>
                </a:extLst>
              </a:tr>
            </a:tbl>
          </a:graphicData>
        </a:graphic>
      </p:graphicFrame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B27EDB8-8D26-1EA6-77A2-508EC928F18F}"/>
              </a:ext>
            </a:extLst>
          </p:cNvPr>
          <p:cNvCxnSpPr>
            <a:cxnSpLocks/>
          </p:cNvCxnSpPr>
          <p:nvPr/>
        </p:nvCxnSpPr>
        <p:spPr>
          <a:xfrm>
            <a:off x="6484803" y="5312087"/>
            <a:ext cx="0" cy="549210"/>
          </a:xfrm>
          <a:prstGeom prst="straightConnector1">
            <a:avLst/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C4626AA3-D5DB-EBCC-51B9-8DE22C5E6861}"/>
              </a:ext>
            </a:extLst>
          </p:cNvPr>
          <p:cNvSpPr txBox="1"/>
          <p:nvPr/>
        </p:nvSpPr>
        <p:spPr>
          <a:xfrm>
            <a:off x="4388573" y="5973958"/>
            <a:ext cx="40859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La vitesse . . . . . . . . . . . . . .</a:t>
            </a:r>
          </a:p>
        </p:txBody>
      </p:sp>
      <p:pic>
        <p:nvPicPr>
          <p:cNvPr id="8" name="Graphique 7" descr="Point d’interrogation avec un remplissage uni">
            <a:extLst>
              <a:ext uri="{FF2B5EF4-FFF2-40B4-BE49-F238E27FC236}">
                <a16:creationId xmlns:a16="http://schemas.microsoft.com/office/drawing/2014/main" id="{F0A33D13-9F71-C0F9-D27C-B5829A48E9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8511" y="5785452"/>
            <a:ext cx="445118" cy="44511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31210EC-C136-5C10-201B-4C628E0FCC62}"/>
              </a:ext>
            </a:extLst>
          </p:cNvPr>
          <p:cNvSpPr txBox="1"/>
          <p:nvPr/>
        </p:nvSpPr>
        <p:spPr>
          <a:xfrm>
            <a:off x="6318073" y="5872944"/>
            <a:ext cx="1861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augmente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C182BA-4697-A9D9-28C5-B8AE825458A5}"/>
              </a:ext>
            </a:extLst>
          </p:cNvPr>
          <p:cNvSpPr txBox="1"/>
          <p:nvPr/>
        </p:nvSpPr>
        <p:spPr>
          <a:xfrm>
            <a:off x="4429925" y="4490831"/>
            <a:ext cx="1519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1,5 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F93F4C-4D0E-FB07-54C2-1BAFBB345444}"/>
              </a:ext>
            </a:extLst>
          </p:cNvPr>
          <p:cNvSpPr txBox="1"/>
          <p:nvPr/>
        </p:nvSpPr>
        <p:spPr>
          <a:xfrm>
            <a:off x="6186536" y="4490831"/>
            <a:ext cx="1643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2,2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A56240-11B1-80E0-8E27-2E5E2750AF7D}"/>
              </a:ext>
            </a:extLst>
          </p:cNvPr>
          <p:cNvSpPr txBox="1"/>
          <p:nvPr/>
        </p:nvSpPr>
        <p:spPr>
          <a:xfrm>
            <a:off x="7845069" y="4490831"/>
            <a:ext cx="1643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3,6  cm</a:t>
            </a:r>
          </a:p>
        </p:txBody>
      </p:sp>
      <p:pic>
        <p:nvPicPr>
          <p:cNvPr id="13" name="Graphique 12" descr="Point d’interrogation avec un remplissage uni">
            <a:extLst>
              <a:ext uri="{FF2B5EF4-FFF2-40B4-BE49-F238E27FC236}">
                <a16:creationId xmlns:a16="http://schemas.microsoft.com/office/drawing/2014/main" id="{8E422443-44AA-FF9F-582A-13A2F3C277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400" y="4476127"/>
            <a:ext cx="445118" cy="445118"/>
          </a:xfrm>
          <a:prstGeom prst="rect">
            <a:avLst/>
          </a:prstGeom>
        </p:spPr>
      </p:pic>
      <p:pic>
        <p:nvPicPr>
          <p:cNvPr id="14" name="Graphique 13" descr="Point d’interrogation avec un remplissage uni">
            <a:extLst>
              <a:ext uri="{FF2B5EF4-FFF2-40B4-BE49-F238E27FC236}">
                <a16:creationId xmlns:a16="http://schemas.microsoft.com/office/drawing/2014/main" id="{E0F9FE73-1AC3-39C6-CAFC-EE8044F914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5572" y="4465903"/>
            <a:ext cx="445118" cy="445118"/>
          </a:xfrm>
          <a:prstGeom prst="rect">
            <a:avLst/>
          </a:prstGeom>
        </p:spPr>
      </p:pic>
      <p:pic>
        <p:nvPicPr>
          <p:cNvPr id="15" name="Graphique 14" descr="Point d’interrogation avec un remplissage uni">
            <a:extLst>
              <a:ext uri="{FF2B5EF4-FFF2-40B4-BE49-F238E27FC236}">
                <a16:creationId xmlns:a16="http://schemas.microsoft.com/office/drawing/2014/main" id="{96B9D223-565C-3818-32D3-36A50B6F38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4494" y="4457005"/>
            <a:ext cx="445118" cy="44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6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1E1FE-5353-E305-0502-BFB55827B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0217F3-DF29-DBDA-7D5D-42FA96229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468F60-D44B-F54F-DF8B-1B28785EAD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fait passer un élève pour la correction, puis mobilise le reste de la classe pour analyser la réponse, identifier les erreurs et rappeler les étapes à respecter.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3781CF5C-3E61-15ED-B992-CA36848C65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848" b="30847"/>
          <a:stretch>
            <a:fillRect/>
          </a:stretch>
        </p:blipFill>
        <p:spPr>
          <a:xfrm>
            <a:off x="638934" y="1149880"/>
            <a:ext cx="10621857" cy="178382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BB6B25AF-A34F-0E1E-AB1D-CC626AD6B673}"/>
              </a:ext>
            </a:extLst>
          </p:cNvPr>
          <p:cNvSpPr txBox="1"/>
          <p:nvPr/>
        </p:nvSpPr>
        <p:spPr>
          <a:xfrm>
            <a:off x="465750" y="3198167"/>
            <a:ext cx="9326292" cy="461665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400" b="1">
                <a:solidFill>
                  <a:srgbClr val="A368AA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3. </a:t>
            </a:r>
            <a:r>
              <a:rPr lang="fr-FR" dirty="0">
                <a:solidFill>
                  <a:schemeClr val="tx1"/>
                </a:solidFill>
              </a:rPr>
              <a:t>Déterminer la nature du mouvent de la voiture. 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457956-8D1A-3686-C9E1-885EB1088A13}"/>
              </a:ext>
            </a:extLst>
          </p:cNvPr>
          <p:cNvSpPr txBox="1"/>
          <p:nvPr/>
        </p:nvSpPr>
        <p:spPr>
          <a:xfrm>
            <a:off x="497341" y="4024789"/>
            <a:ext cx="45694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La trajectoire :  . . . . . . . . . . . . . 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2513088-AB7D-7C10-2DE9-E1EC09F4163D}"/>
              </a:ext>
            </a:extLst>
          </p:cNvPr>
          <p:cNvSpPr txBox="1"/>
          <p:nvPr/>
        </p:nvSpPr>
        <p:spPr>
          <a:xfrm>
            <a:off x="2270764" y="5521851"/>
            <a:ext cx="267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augmente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C7D6606-E7C9-5021-8544-074D9FE25713}"/>
              </a:ext>
            </a:extLst>
          </p:cNvPr>
          <p:cNvSpPr txBox="1"/>
          <p:nvPr/>
        </p:nvSpPr>
        <p:spPr>
          <a:xfrm>
            <a:off x="523086" y="5625742"/>
            <a:ext cx="40859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dirty="0">
                <a:solidFill>
                  <a:schemeClr val="tx1"/>
                </a:solidFill>
              </a:rPr>
              <a:t>La vitesse . . . . . . . . . . . . 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199B8C-1F0B-3796-9465-9FABD126E249}"/>
              </a:ext>
            </a:extLst>
          </p:cNvPr>
          <p:cNvSpPr txBox="1"/>
          <p:nvPr/>
        </p:nvSpPr>
        <p:spPr>
          <a:xfrm>
            <a:off x="2722334" y="3924293"/>
            <a:ext cx="1771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rectiligne</a:t>
            </a:r>
          </a:p>
        </p:txBody>
      </p:sp>
      <p:sp>
        <p:nvSpPr>
          <p:cNvPr id="19" name="Accolade fermante 18">
            <a:extLst>
              <a:ext uri="{FF2B5EF4-FFF2-40B4-BE49-F238E27FC236}">
                <a16:creationId xmlns:a16="http://schemas.microsoft.com/office/drawing/2014/main" id="{C373A315-6E1F-4486-29A8-CC55005440BD}"/>
              </a:ext>
            </a:extLst>
          </p:cNvPr>
          <p:cNvSpPr/>
          <p:nvPr/>
        </p:nvSpPr>
        <p:spPr>
          <a:xfrm>
            <a:off x="5066778" y="4292330"/>
            <a:ext cx="357844" cy="1564245"/>
          </a:xfrm>
          <a:prstGeom prst="rightBrace">
            <a:avLst>
              <a:gd name="adj1" fmla="val 2747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E4EE120-1862-8DFD-3950-67B1C351348D}"/>
              </a:ext>
            </a:extLst>
          </p:cNvPr>
          <p:cNvCxnSpPr>
            <a:cxnSpLocks/>
          </p:cNvCxnSpPr>
          <p:nvPr/>
        </p:nvCxnSpPr>
        <p:spPr>
          <a:xfrm>
            <a:off x="5487341" y="5074451"/>
            <a:ext cx="659726" cy="0"/>
          </a:xfrm>
          <a:prstGeom prst="straightConnector1">
            <a:avLst/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19716E0B-27F2-D146-3F51-C3D6BFF99F2F}"/>
              </a:ext>
            </a:extLst>
          </p:cNvPr>
          <p:cNvSpPr txBox="1"/>
          <p:nvPr/>
        </p:nvSpPr>
        <p:spPr>
          <a:xfrm>
            <a:off x="6096000" y="4812116"/>
            <a:ext cx="4802339" cy="461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pPr marL="174625" indent="-168275"/>
            <a:r>
              <a:rPr lang="fr-FR" dirty="0">
                <a:solidFill>
                  <a:schemeClr val="tx1"/>
                </a:solidFill>
              </a:rPr>
              <a:t>Le mouvement :  . . . . . . . . . . . . . 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FD29FE4-6191-E8C3-1AE6-AFD1ADFF3DB2}"/>
              </a:ext>
            </a:extLst>
          </p:cNvPr>
          <p:cNvSpPr txBox="1"/>
          <p:nvPr/>
        </p:nvSpPr>
        <p:spPr>
          <a:xfrm>
            <a:off x="8331276" y="4750560"/>
            <a:ext cx="3175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rectiligne accéléré </a:t>
            </a:r>
          </a:p>
        </p:txBody>
      </p:sp>
    </p:spTree>
    <p:extLst>
      <p:ext uri="{BB962C8B-B14F-4D97-AF65-F5344CB8AC3E}">
        <p14:creationId xmlns:p14="http://schemas.microsoft.com/office/powerpoint/2010/main" val="378430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/>
          <p:cNvSpPr/>
          <p:nvPr/>
        </p:nvSpPr>
        <p:spPr>
          <a:xfrm>
            <a:off x="584200" y="4533256"/>
            <a:ext cx="1958703" cy="161889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Conceptions erronées</a:t>
            </a:r>
          </a:p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 des élèves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584200" y="894165"/>
            <a:ext cx="1958704" cy="155754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Tâche à réussir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584200" y="2639230"/>
            <a:ext cx="1958703" cy="1410762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Stratégie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noProof="0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15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3079" y="-42256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D431111-B31E-66C8-A3D0-2DBD4AA93289}"/>
              </a:ext>
            </a:extLst>
          </p:cNvPr>
          <p:cNvSpPr/>
          <p:nvPr/>
        </p:nvSpPr>
        <p:spPr>
          <a:xfrm>
            <a:off x="2702474" y="4533255"/>
            <a:ext cx="9129066" cy="1618891"/>
          </a:xfrm>
          <a:prstGeom prst="roundRect">
            <a:avLst>
              <a:gd name="adj" fmla="val 783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Mauvaise interprétation des axes et unités  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Croire qu’une grande vitesse signifie toujours un mouvement accéléré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C</a:t>
            </a:r>
            <a:r>
              <a:rPr lang="fr-FR" altLang="fr-FR" sz="1600" dirty="0">
                <a:solidFill>
                  <a:schemeClr val="tx1"/>
                </a:solidFill>
              </a:rPr>
              <a:t>onfondre la direction et le sens d’une flèche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6EA0EC7-09C6-6C44-88E8-64116F39E45E}"/>
              </a:ext>
            </a:extLst>
          </p:cNvPr>
          <p:cNvSpPr/>
          <p:nvPr/>
        </p:nvSpPr>
        <p:spPr>
          <a:xfrm>
            <a:off x="2702474" y="2639230"/>
            <a:ext cx="9129066" cy="16188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Favoriser la participation active des élèves.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Utiliser des supports variés pour faciliter la compréhension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Organiser les activités de manière progressive.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Pratiquer de la modélisation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CBFAB0C-3A48-869B-7587-772B91963BDE}"/>
              </a:ext>
            </a:extLst>
          </p:cNvPr>
          <p:cNvSpPr/>
          <p:nvPr/>
        </p:nvSpPr>
        <p:spPr>
          <a:xfrm>
            <a:off x="2702474" y="899320"/>
            <a:ext cx="9129066" cy="1552388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>
                <a:solidFill>
                  <a:schemeClr val="tx1"/>
                </a:solidFill>
                <a:latin typeface="+mj-lt"/>
                <a:sym typeface="Calibri" panose="020F0502020204030204"/>
              </a:rPr>
              <a:t>La tâche principale de cette séance repose sur le savoir faire suivant : </a:t>
            </a:r>
            <a:r>
              <a:rPr lang="fr-FR" sz="1600" dirty="0">
                <a:solidFill>
                  <a:schemeClr val="tx1"/>
                </a:solidFill>
              </a:rPr>
              <a:t>Déterminer la nature du mouvement à partir de la représentation de la vitesse </a:t>
            </a:r>
          </a:p>
          <a:p>
            <a:pPr fontAlgn="t">
              <a:buNone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L’objectif est d’amener les élèves à </a:t>
            </a:r>
            <a:r>
              <a:rPr lang="fr-FR" sz="1600" dirty="0">
                <a:solidFill>
                  <a:schemeClr val="tx1"/>
                </a:solidFill>
              </a:rPr>
              <a:t>lire et interpréter une représentation graphique de l’évolution de la vitesse en fonction de temps pour déterminer si un mouvement est uniforme , retardé ou 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 accéléré.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717" y="370523"/>
            <a:ext cx="10277091" cy="267549"/>
          </a:xfrm>
        </p:spPr>
        <p:txBody>
          <a:bodyPr/>
          <a:lstStyle/>
          <a:p>
            <a:r>
              <a:rPr lang="fr-FR" noProof="0" dirty="0"/>
              <a:t>Qui peut me dire ce que nous avons appris aujourd’hui? </a:t>
            </a:r>
            <a:br>
              <a:rPr lang="fr-FR" noProof="0" dirty="0"/>
            </a:br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1C68E87C-6801-82AA-5C70-74D485A2F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717" y="370523"/>
            <a:ext cx="583171" cy="5831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noProof="0" dirty="0"/>
              <a:t>La  tâche principale de la séance  est :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donne un rappel de la séance.</a:t>
            </a:r>
          </a:p>
        </p:txBody>
      </p:sp>
      <p:sp>
        <p:nvSpPr>
          <p:cNvPr id="6" name="Google Shape;2054;p38"/>
          <p:cNvSpPr/>
          <p:nvPr/>
        </p:nvSpPr>
        <p:spPr>
          <a:xfrm>
            <a:off x="611966" y="2467741"/>
            <a:ext cx="11125336" cy="961259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noProof="0" dirty="0">
              <a:solidFill>
                <a:prstClr val="black"/>
              </a:solidFill>
            </a:endParaRP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7" y="2151416"/>
            <a:ext cx="805544" cy="805544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74BCBD4C-AC30-DC20-0962-6F9F5C4CD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717" y="370523"/>
            <a:ext cx="583171" cy="58317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2BAC6B-E0D5-D742-1718-A4F86EA027AF}"/>
              </a:ext>
            </a:extLst>
          </p:cNvPr>
          <p:cNvSpPr txBox="1"/>
          <p:nvPr/>
        </p:nvSpPr>
        <p:spPr>
          <a:xfrm>
            <a:off x="1111071" y="2717537"/>
            <a:ext cx="103346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Déterminer la nature du mouvement à partir de la représentation de la vitesse </a:t>
            </a:r>
            <a:endParaRPr lang="fr-FR" sz="4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791BA-A68B-6C50-54DB-0952E2CE0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92964"/>
            <a:ext cx="10277091" cy="596873"/>
          </a:xfrm>
        </p:spPr>
        <p:txBody>
          <a:bodyPr/>
          <a:lstStyle/>
          <a:p>
            <a:r>
              <a:rPr lang="fr-FR" dirty="0"/>
              <a:t>Pour réussir votre tâche , observez l'orientation de la flèche dans différentes positions et la longueur de la flèche (indique la valeur de la vitesse ).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C4758D-85A5-D931-3E3D-6573551D3D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791887"/>
            <a:ext cx="10277475" cy="268287"/>
          </a:xfrm>
        </p:spPr>
        <p:txBody>
          <a:bodyPr/>
          <a:lstStyle/>
          <a:p>
            <a:r>
              <a:rPr lang="fr-FR" dirty="0"/>
              <a:t>L’enseignant fait participer les élèves pour rappeler les connaissances clés de la séance. Il demande aux élèves de remplir la carte mentale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601FC4F4-2389-5041-770F-964F6DE46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558" y="398979"/>
            <a:ext cx="471544" cy="47154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2012E7E-8111-9864-AF0E-46FCAB17C46E}"/>
              </a:ext>
            </a:extLst>
          </p:cNvPr>
          <p:cNvSpPr txBox="1"/>
          <p:nvPr/>
        </p:nvSpPr>
        <p:spPr>
          <a:xfrm>
            <a:off x="4047789" y="1174513"/>
            <a:ext cx="3975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NATURE DU MOUVEMENT </a:t>
            </a:r>
          </a:p>
        </p:txBody>
      </p:sp>
      <p:sp>
        <p:nvSpPr>
          <p:cNvPr id="17" name="Accolade fermante 16">
            <a:extLst>
              <a:ext uri="{FF2B5EF4-FFF2-40B4-BE49-F238E27FC236}">
                <a16:creationId xmlns:a16="http://schemas.microsoft.com/office/drawing/2014/main" id="{66B76BAA-F610-8D1D-691B-7E4EA7F0E60F}"/>
              </a:ext>
            </a:extLst>
          </p:cNvPr>
          <p:cNvSpPr/>
          <p:nvPr/>
        </p:nvSpPr>
        <p:spPr>
          <a:xfrm rot="16200000">
            <a:off x="5681456" y="-1180705"/>
            <a:ext cx="707885" cy="6367520"/>
          </a:xfrm>
          <a:prstGeom prst="rightBrace">
            <a:avLst>
              <a:gd name="adj1" fmla="val 45370"/>
              <a:gd name="adj2" fmla="val 50000"/>
            </a:avLst>
          </a:prstGeom>
          <a:ln w="57150"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F9C7D50-D0DB-D48A-89DA-1BB8202789CD}"/>
              </a:ext>
            </a:extLst>
          </p:cNvPr>
          <p:cNvSpPr txBox="1"/>
          <p:nvPr/>
        </p:nvSpPr>
        <p:spPr>
          <a:xfrm>
            <a:off x="1305158" y="2400303"/>
            <a:ext cx="3126603" cy="817245"/>
          </a:xfrm>
          <a:prstGeom prst="roundRect">
            <a:avLst>
              <a:gd name="adj" fmla="val 2279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Trajectoire </a:t>
            </a:r>
          </a:p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 de la flèche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ECF11AB-1823-B299-5DAA-2AE507B5F75B}"/>
              </a:ext>
            </a:extLst>
          </p:cNvPr>
          <p:cNvSpPr txBox="1"/>
          <p:nvPr/>
        </p:nvSpPr>
        <p:spPr>
          <a:xfrm>
            <a:off x="8051815" y="2413389"/>
            <a:ext cx="2348841" cy="78319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vitesse  </a:t>
            </a:r>
          </a:p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longueur de la flèche 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B2599A0-BEC9-42BD-5FF0-C884D7AA8D37}"/>
              </a:ext>
            </a:extLst>
          </p:cNvPr>
          <p:cNvSpPr txBox="1"/>
          <p:nvPr/>
        </p:nvSpPr>
        <p:spPr>
          <a:xfrm>
            <a:off x="396717" y="4331697"/>
            <a:ext cx="1561459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7016A02-B327-C5EE-6152-7881D840E573}"/>
              </a:ext>
            </a:extLst>
          </p:cNvPr>
          <p:cNvSpPr txBox="1"/>
          <p:nvPr/>
        </p:nvSpPr>
        <p:spPr>
          <a:xfrm>
            <a:off x="2088140" y="4331697"/>
            <a:ext cx="1561459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55359205-27B6-B362-FB9C-DD616E87FC64}"/>
              </a:ext>
            </a:extLst>
          </p:cNvPr>
          <p:cNvSpPr txBox="1"/>
          <p:nvPr/>
        </p:nvSpPr>
        <p:spPr>
          <a:xfrm>
            <a:off x="3779562" y="4331697"/>
            <a:ext cx="1691013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71701A92-D1BF-C87D-E995-F9F08C067EFF}"/>
              </a:ext>
            </a:extLst>
          </p:cNvPr>
          <p:cNvSpPr txBox="1"/>
          <p:nvPr/>
        </p:nvSpPr>
        <p:spPr>
          <a:xfrm>
            <a:off x="6689041" y="4331697"/>
            <a:ext cx="1451214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D6938689-1B6D-FB6C-8831-C361295A3C11}"/>
              </a:ext>
            </a:extLst>
          </p:cNvPr>
          <p:cNvSpPr txBox="1"/>
          <p:nvPr/>
        </p:nvSpPr>
        <p:spPr>
          <a:xfrm>
            <a:off x="8615802" y="4331697"/>
            <a:ext cx="1451214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 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3D2CF711-216E-A822-F6BE-EC26DD28A331}"/>
              </a:ext>
            </a:extLst>
          </p:cNvPr>
          <p:cNvSpPr txBox="1"/>
          <p:nvPr/>
        </p:nvSpPr>
        <p:spPr>
          <a:xfrm>
            <a:off x="10425353" y="4361668"/>
            <a:ext cx="1502749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 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5CF4B88B-D577-99FF-BF65-9336982C5A76}"/>
              </a:ext>
            </a:extLst>
          </p:cNvPr>
          <p:cNvSpPr txBox="1"/>
          <p:nvPr/>
        </p:nvSpPr>
        <p:spPr>
          <a:xfrm>
            <a:off x="6688640" y="5435932"/>
            <a:ext cx="1451214" cy="37457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A4B12BF6-AEC2-AAA9-8F6B-585B87F52108}"/>
              </a:ext>
            </a:extLst>
          </p:cNvPr>
          <p:cNvSpPr txBox="1"/>
          <p:nvPr/>
        </p:nvSpPr>
        <p:spPr>
          <a:xfrm>
            <a:off x="8649553" y="5435932"/>
            <a:ext cx="1451214" cy="37457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CF0544E7-FD78-F05B-9424-F7C7355B257F}"/>
              </a:ext>
            </a:extLst>
          </p:cNvPr>
          <p:cNvSpPr txBox="1"/>
          <p:nvPr/>
        </p:nvSpPr>
        <p:spPr>
          <a:xfrm>
            <a:off x="10425353" y="5435932"/>
            <a:ext cx="1502749" cy="38683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………………..</a:t>
            </a: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DEBD4FC1-2484-3AE6-3E45-E18128214783}"/>
              </a:ext>
            </a:extLst>
          </p:cNvPr>
          <p:cNvCxnSpPr>
            <a:cxnSpLocks/>
          </p:cNvCxnSpPr>
          <p:nvPr/>
        </p:nvCxnSpPr>
        <p:spPr>
          <a:xfrm>
            <a:off x="2855933" y="3229603"/>
            <a:ext cx="0" cy="1099045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9012CFAD-FA5D-4A11-FBF3-F9CC322BBEB2}"/>
              </a:ext>
            </a:extLst>
          </p:cNvPr>
          <p:cNvSpPr/>
          <p:nvPr/>
        </p:nvSpPr>
        <p:spPr>
          <a:xfrm>
            <a:off x="1177447" y="3227980"/>
            <a:ext cx="1691013" cy="1102290"/>
          </a:xfrm>
          <a:custGeom>
            <a:avLst/>
            <a:gdLst>
              <a:gd name="csX0" fmla="*/ 1691013 w 1691013"/>
              <a:gd name="csY0" fmla="*/ 0 h 1102290"/>
              <a:gd name="csX1" fmla="*/ 1453019 w 1691013"/>
              <a:gd name="csY1" fmla="*/ 538619 h 1102290"/>
              <a:gd name="csX2" fmla="*/ 338202 w 1691013"/>
              <a:gd name="csY2" fmla="*/ 826718 h 1102290"/>
              <a:gd name="csX3" fmla="*/ 0 w 1691013"/>
              <a:gd name="csY3" fmla="*/ 1102290 h 1102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91013" h="1102290">
                <a:moveTo>
                  <a:pt x="1691013" y="0"/>
                </a:moveTo>
                <a:cubicBezTo>
                  <a:pt x="1684750" y="200416"/>
                  <a:pt x="1678487" y="400833"/>
                  <a:pt x="1453019" y="538619"/>
                </a:cubicBezTo>
                <a:cubicBezTo>
                  <a:pt x="1227551" y="676405"/>
                  <a:pt x="580372" y="732773"/>
                  <a:pt x="338202" y="826718"/>
                </a:cubicBezTo>
                <a:cubicBezTo>
                  <a:pt x="96032" y="920663"/>
                  <a:pt x="48016" y="1011476"/>
                  <a:pt x="0" y="1102290"/>
                </a:cubicBezTo>
              </a:path>
            </a:pathLst>
          </a:cu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4944C5A0-8D21-CFE1-0297-02B14ACEEE8B}"/>
              </a:ext>
            </a:extLst>
          </p:cNvPr>
          <p:cNvSpPr/>
          <p:nvPr/>
        </p:nvSpPr>
        <p:spPr>
          <a:xfrm flipH="1">
            <a:off x="2851639" y="3227980"/>
            <a:ext cx="1691013" cy="1102290"/>
          </a:xfrm>
          <a:custGeom>
            <a:avLst/>
            <a:gdLst>
              <a:gd name="csX0" fmla="*/ 1691013 w 1691013"/>
              <a:gd name="csY0" fmla="*/ 0 h 1102290"/>
              <a:gd name="csX1" fmla="*/ 1453019 w 1691013"/>
              <a:gd name="csY1" fmla="*/ 538619 h 1102290"/>
              <a:gd name="csX2" fmla="*/ 338202 w 1691013"/>
              <a:gd name="csY2" fmla="*/ 826718 h 1102290"/>
              <a:gd name="csX3" fmla="*/ 0 w 1691013"/>
              <a:gd name="csY3" fmla="*/ 1102290 h 1102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91013" h="1102290">
                <a:moveTo>
                  <a:pt x="1691013" y="0"/>
                </a:moveTo>
                <a:cubicBezTo>
                  <a:pt x="1684750" y="200416"/>
                  <a:pt x="1678487" y="400833"/>
                  <a:pt x="1453019" y="538619"/>
                </a:cubicBezTo>
                <a:cubicBezTo>
                  <a:pt x="1227551" y="676405"/>
                  <a:pt x="580372" y="732773"/>
                  <a:pt x="338202" y="826718"/>
                </a:cubicBezTo>
                <a:cubicBezTo>
                  <a:pt x="96032" y="920663"/>
                  <a:pt x="48016" y="1011476"/>
                  <a:pt x="0" y="1102290"/>
                </a:cubicBezTo>
              </a:path>
            </a:pathLst>
          </a:cu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EF09E490-45B6-79D9-7393-2768EE8E7782}"/>
              </a:ext>
            </a:extLst>
          </p:cNvPr>
          <p:cNvCxnSpPr>
            <a:cxnSpLocks/>
          </p:cNvCxnSpPr>
          <p:nvPr/>
        </p:nvCxnSpPr>
        <p:spPr>
          <a:xfrm>
            <a:off x="9312319" y="3229603"/>
            <a:ext cx="0" cy="1099045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orme libre : forme 94">
            <a:extLst>
              <a:ext uri="{FF2B5EF4-FFF2-40B4-BE49-F238E27FC236}">
                <a16:creationId xmlns:a16="http://schemas.microsoft.com/office/drawing/2014/main" id="{4B387F4E-7417-9D66-2C49-37C283FEC8D7}"/>
              </a:ext>
            </a:extLst>
          </p:cNvPr>
          <p:cNvSpPr/>
          <p:nvPr/>
        </p:nvSpPr>
        <p:spPr>
          <a:xfrm>
            <a:off x="7395197" y="3227980"/>
            <a:ext cx="1917122" cy="1102290"/>
          </a:xfrm>
          <a:custGeom>
            <a:avLst/>
            <a:gdLst>
              <a:gd name="csX0" fmla="*/ 1691013 w 1691013"/>
              <a:gd name="csY0" fmla="*/ 0 h 1102290"/>
              <a:gd name="csX1" fmla="*/ 1453019 w 1691013"/>
              <a:gd name="csY1" fmla="*/ 538619 h 1102290"/>
              <a:gd name="csX2" fmla="*/ 338202 w 1691013"/>
              <a:gd name="csY2" fmla="*/ 826718 h 1102290"/>
              <a:gd name="csX3" fmla="*/ 0 w 1691013"/>
              <a:gd name="csY3" fmla="*/ 1102290 h 1102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91013" h="1102290">
                <a:moveTo>
                  <a:pt x="1691013" y="0"/>
                </a:moveTo>
                <a:cubicBezTo>
                  <a:pt x="1684750" y="200416"/>
                  <a:pt x="1678487" y="400833"/>
                  <a:pt x="1453019" y="538619"/>
                </a:cubicBezTo>
                <a:cubicBezTo>
                  <a:pt x="1227551" y="676405"/>
                  <a:pt x="580372" y="732773"/>
                  <a:pt x="338202" y="826718"/>
                </a:cubicBezTo>
                <a:cubicBezTo>
                  <a:pt x="96032" y="920663"/>
                  <a:pt x="48016" y="1011476"/>
                  <a:pt x="0" y="1102290"/>
                </a:cubicBezTo>
              </a:path>
            </a:pathLst>
          </a:cu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Forme libre : forme 95">
            <a:extLst>
              <a:ext uri="{FF2B5EF4-FFF2-40B4-BE49-F238E27FC236}">
                <a16:creationId xmlns:a16="http://schemas.microsoft.com/office/drawing/2014/main" id="{41E68CC8-FCB0-991A-6B25-4D563C904D33}"/>
              </a:ext>
            </a:extLst>
          </p:cNvPr>
          <p:cNvSpPr/>
          <p:nvPr/>
        </p:nvSpPr>
        <p:spPr>
          <a:xfrm flipH="1">
            <a:off x="9318210" y="3227980"/>
            <a:ext cx="1917122" cy="1102290"/>
          </a:xfrm>
          <a:custGeom>
            <a:avLst/>
            <a:gdLst>
              <a:gd name="csX0" fmla="*/ 1691013 w 1691013"/>
              <a:gd name="csY0" fmla="*/ 0 h 1102290"/>
              <a:gd name="csX1" fmla="*/ 1453019 w 1691013"/>
              <a:gd name="csY1" fmla="*/ 538619 h 1102290"/>
              <a:gd name="csX2" fmla="*/ 338202 w 1691013"/>
              <a:gd name="csY2" fmla="*/ 826718 h 1102290"/>
              <a:gd name="csX3" fmla="*/ 0 w 1691013"/>
              <a:gd name="csY3" fmla="*/ 1102290 h 1102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91013" h="1102290">
                <a:moveTo>
                  <a:pt x="1691013" y="0"/>
                </a:moveTo>
                <a:cubicBezTo>
                  <a:pt x="1684750" y="200416"/>
                  <a:pt x="1678487" y="400833"/>
                  <a:pt x="1453019" y="538619"/>
                </a:cubicBezTo>
                <a:cubicBezTo>
                  <a:pt x="1227551" y="676405"/>
                  <a:pt x="580372" y="732773"/>
                  <a:pt x="338202" y="826718"/>
                </a:cubicBezTo>
                <a:cubicBezTo>
                  <a:pt x="96032" y="920663"/>
                  <a:pt x="48016" y="1011476"/>
                  <a:pt x="0" y="1102290"/>
                </a:cubicBezTo>
              </a:path>
            </a:pathLst>
          </a:cu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2EDA1DBB-721F-37E1-D550-972EF563E97C}"/>
              </a:ext>
            </a:extLst>
          </p:cNvPr>
          <p:cNvCxnSpPr>
            <a:cxnSpLocks/>
          </p:cNvCxnSpPr>
          <p:nvPr/>
        </p:nvCxnSpPr>
        <p:spPr>
          <a:xfrm flipH="1">
            <a:off x="7414247" y="4761437"/>
            <a:ext cx="401" cy="661561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A3CA3E74-7E93-CADA-243D-DC63484D2547}"/>
              </a:ext>
            </a:extLst>
          </p:cNvPr>
          <p:cNvCxnSpPr>
            <a:cxnSpLocks/>
          </p:cNvCxnSpPr>
          <p:nvPr/>
        </p:nvCxnSpPr>
        <p:spPr>
          <a:xfrm flipH="1">
            <a:off x="9311918" y="4761437"/>
            <a:ext cx="401" cy="661561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B843C131-E74B-413A-9E3B-BC1DE9AC4F06}"/>
              </a:ext>
            </a:extLst>
          </p:cNvPr>
          <p:cNvCxnSpPr>
            <a:cxnSpLocks/>
          </p:cNvCxnSpPr>
          <p:nvPr/>
        </p:nvCxnSpPr>
        <p:spPr>
          <a:xfrm flipH="1">
            <a:off x="11209589" y="4761437"/>
            <a:ext cx="401" cy="661561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51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0390-166F-A004-24B8-AAAA0A624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AAFAB2-48D2-8B7A-9068-7442BCC33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92964"/>
            <a:ext cx="10277091" cy="596873"/>
          </a:xfrm>
        </p:spPr>
        <p:txBody>
          <a:bodyPr/>
          <a:lstStyle/>
          <a:p>
            <a:r>
              <a:rPr lang="fr-FR" dirty="0"/>
              <a:t>Pour réussir votre tâche , observez l'orientation de la flèche dans différentes positions et la longueur de la flèche (indique la valeur de la vitesse ).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1F74ED-9061-40E4-564B-ADB87C47A11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791887"/>
            <a:ext cx="10277475" cy="268287"/>
          </a:xfrm>
        </p:spPr>
        <p:txBody>
          <a:bodyPr/>
          <a:lstStyle/>
          <a:p>
            <a:r>
              <a:rPr lang="fr-FR" dirty="0"/>
              <a:t>L’enseignant fait participer les élèves pour rappeler les connaissances clés de la séance. Il demande aux élèves de remplir la carte mentale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CA462D6F-620F-B837-7211-47A6BC5F8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558" y="398979"/>
            <a:ext cx="471544" cy="47154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8D88DBA-00B2-CDD0-0938-C5774834949E}"/>
              </a:ext>
            </a:extLst>
          </p:cNvPr>
          <p:cNvSpPr txBox="1"/>
          <p:nvPr/>
        </p:nvSpPr>
        <p:spPr>
          <a:xfrm>
            <a:off x="4047789" y="1174513"/>
            <a:ext cx="3975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NATURE DU MOUVEMENT </a:t>
            </a:r>
          </a:p>
        </p:txBody>
      </p:sp>
      <p:sp>
        <p:nvSpPr>
          <p:cNvPr id="17" name="Accolade fermante 16">
            <a:extLst>
              <a:ext uri="{FF2B5EF4-FFF2-40B4-BE49-F238E27FC236}">
                <a16:creationId xmlns:a16="http://schemas.microsoft.com/office/drawing/2014/main" id="{8CE4453B-8C78-F0E9-7E77-C0539D17A1FC}"/>
              </a:ext>
            </a:extLst>
          </p:cNvPr>
          <p:cNvSpPr/>
          <p:nvPr/>
        </p:nvSpPr>
        <p:spPr>
          <a:xfrm rot="16200000">
            <a:off x="5681456" y="-1180705"/>
            <a:ext cx="707885" cy="6367520"/>
          </a:xfrm>
          <a:prstGeom prst="rightBrace">
            <a:avLst>
              <a:gd name="adj1" fmla="val 45370"/>
              <a:gd name="adj2" fmla="val 50000"/>
            </a:avLst>
          </a:prstGeom>
          <a:ln w="57150"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38066D8-8950-1A66-6EE5-FBE7597557E2}"/>
              </a:ext>
            </a:extLst>
          </p:cNvPr>
          <p:cNvSpPr txBox="1"/>
          <p:nvPr/>
        </p:nvSpPr>
        <p:spPr>
          <a:xfrm>
            <a:off x="1305158" y="2400303"/>
            <a:ext cx="3126603" cy="817245"/>
          </a:xfrm>
          <a:prstGeom prst="roundRect">
            <a:avLst>
              <a:gd name="adj" fmla="val 2279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Trajectoire </a:t>
            </a:r>
          </a:p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 de la flèche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02E8790-40AD-BF4C-D40A-A67BA3B904D4}"/>
              </a:ext>
            </a:extLst>
          </p:cNvPr>
          <p:cNvSpPr txBox="1"/>
          <p:nvPr/>
        </p:nvSpPr>
        <p:spPr>
          <a:xfrm>
            <a:off x="8051815" y="2413389"/>
            <a:ext cx="2348841" cy="78319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vitesse  </a:t>
            </a:r>
          </a:p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longueur de la flèche 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2331F0A7-175F-5FD3-3179-796A3E45EC2B}"/>
              </a:ext>
            </a:extLst>
          </p:cNvPr>
          <p:cNvSpPr txBox="1"/>
          <p:nvPr/>
        </p:nvSpPr>
        <p:spPr>
          <a:xfrm>
            <a:off x="396717" y="4331697"/>
            <a:ext cx="1561459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rectiligne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343D2BAB-E760-F49B-1DF4-A7C33AED88FD}"/>
              </a:ext>
            </a:extLst>
          </p:cNvPr>
          <p:cNvSpPr txBox="1"/>
          <p:nvPr/>
        </p:nvSpPr>
        <p:spPr>
          <a:xfrm>
            <a:off x="2088140" y="4331697"/>
            <a:ext cx="1561459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circulaire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F1DED69D-B15A-3A37-AF6C-7B8BF6BB0769}"/>
              </a:ext>
            </a:extLst>
          </p:cNvPr>
          <p:cNvSpPr txBox="1"/>
          <p:nvPr/>
        </p:nvSpPr>
        <p:spPr>
          <a:xfrm>
            <a:off x="3779562" y="4331697"/>
            <a:ext cx="1691013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curviligne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AA9FF705-33CB-7C41-B289-A30A39BCF552}"/>
              </a:ext>
            </a:extLst>
          </p:cNvPr>
          <p:cNvSpPr txBox="1"/>
          <p:nvPr/>
        </p:nvSpPr>
        <p:spPr>
          <a:xfrm>
            <a:off x="6689041" y="4331697"/>
            <a:ext cx="1451214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constante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C57A4FF9-ED67-4530-C8BA-4AD6A0A2342D}"/>
              </a:ext>
            </a:extLst>
          </p:cNvPr>
          <p:cNvSpPr txBox="1"/>
          <p:nvPr/>
        </p:nvSpPr>
        <p:spPr>
          <a:xfrm>
            <a:off x="8615802" y="4331697"/>
            <a:ext cx="1451214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augmente 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65A4D139-F165-57EA-F69C-E06B736D020E}"/>
              </a:ext>
            </a:extLst>
          </p:cNvPr>
          <p:cNvSpPr txBox="1"/>
          <p:nvPr/>
        </p:nvSpPr>
        <p:spPr>
          <a:xfrm>
            <a:off x="10542563" y="4331697"/>
            <a:ext cx="1317636" cy="4426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diminue 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F29308DE-140A-3067-ED50-FAC3BA19F6DE}"/>
              </a:ext>
            </a:extLst>
          </p:cNvPr>
          <p:cNvSpPr txBox="1"/>
          <p:nvPr/>
        </p:nvSpPr>
        <p:spPr>
          <a:xfrm>
            <a:off x="6688640" y="5435932"/>
            <a:ext cx="1451214" cy="64698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Mouvement uniforme 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3AC18E85-211F-AFA6-3B5C-C3BD1541CDAA}"/>
              </a:ext>
            </a:extLst>
          </p:cNvPr>
          <p:cNvSpPr txBox="1"/>
          <p:nvPr/>
        </p:nvSpPr>
        <p:spPr>
          <a:xfrm>
            <a:off x="8649553" y="5435932"/>
            <a:ext cx="1451214" cy="64698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Mouvement accéléré 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F8327567-4B69-DF61-C1D5-FE2AE26A49ED}"/>
              </a:ext>
            </a:extLst>
          </p:cNvPr>
          <p:cNvSpPr txBox="1"/>
          <p:nvPr/>
        </p:nvSpPr>
        <p:spPr>
          <a:xfrm>
            <a:off x="10610466" y="5435932"/>
            <a:ext cx="1317636" cy="64698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Mouvement retardé  </a:t>
            </a: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5450F9A8-092E-6760-94D0-7C75F0D59950}"/>
              </a:ext>
            </a:extLst>
          </p:cNvPr>
          <p:cNvCxnSpPr>
            <a:cxnSpLocks/>
          </p:cNvCxnSpPr>
          <p:nvPr/>
        </p:nvCxnSpPr>
        <p:spPr>
          <a:xfrm>
            <a:off x="2855933" y="3229603"/>
            <a:ext cx="0" cy="1099045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CB6EBE45-D0B0-E960-0F96-CE4331CF534B}"/>
              </a:ext>
            </a:extLst>
          </p:cNvPr>
          <p:cNvSpPr/>
          <p:nvPr/>
        </p:nvSpPr>
        <p:spPr>
          <a:xfrm>
            <a:off x="1177447" y="3227980"/>
            <a:ext cx="1691013" cy="1102290"/>
          </a:xfrm>
          <a:custGeom>
            <a:avLst/>
            <a:gdLst>
              <a:gd name="csX0" fmla="*/ 1691013 w 1691013"/>
              <a:gd name="csY0" fmla="*/ 0 h 1102290"/>
              <a:gd name="csX1" fmla="*/ 1453019 w 1691013"/>
              <a:gd name="csY1" fmla="*/ 538619 h 1102290"/>
              <a:gd name="csX2" fmla="*/ 338202 w 1691013"/>
              <a:gd name="csY2" fmla="*/ 826718 h 1102290"/>
              <a:gd name="csX3" fmla="*/ 0 w 1691013"/>
              <a:gd name="csY3" fmla="*/ 1102290 h 1102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91013" h="1102290">
                <a:moveTo>
                  <a:pt x="1691013" y="0"/>
                </a:moveTo>
                <a:cubicBezTo>
                  <a:pt x="1684750" y="200416"/>
                  <a:pt x="1678487" y="400833"/>
                  <a:pt x="1453019" y="538619"/>
                </a:cubicBezTo>
                <a:cubicBezTo>
                  <a:pt x="1227551" y="676405"/>
                  <a:pt x="580372" y="732773"/>
                  <a:pt x="338202" y="826718"/>
                </a:cubicBezTo>
                <a:cubicBezTo>
                  <a:pt x="96032" y="920663"/>
                  <a:pt x="48016" y="1011476"/>
                  <a:pt x="0" y="1102290"/>
                </a:cubicBezTo>
              </a:path>
            </a:pathLst>
          </a:cu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9C5D18E1-E3A5-EDD0-97F3-AF74203AF638}"/>
              </a:ext>
            </a:extLst>
          </p:cNvPr>
          <p:cNvSpPr/>
          <p:nvPr/>
        </p:nvSpPr>
        <p:spPr>
          <a:xfrm flipH="1">
            <a:off x="2851639" y="3227980"/>
            <a:ext cx="1691013" cy="1102290"/>
          </a:xfrm>
          <a:custGeom>
            <a:avLst/>
            <a:gdLst>
              <a:gd name="csX0" fmla="*/ 1691013 w 1691013"/>
              <a:gd name="csY0" fmla="*/ 0 h 1102290"/>
              <a:gd name="csX1" fmla="*/ 1453019 w 1691013"/>
              <a:gd name="csY1" fmla="*/ 538619 h 1102290"/>
              <a:gd name="csX2" fmla="*/ 338202 w 1691013"/>
              <a:gd name="csY2" fmla="*/ 826718 h 1102290"/>
              <a:gd name="csX3" fmla="*/ 0 w 1691013"/>
              <a:gd name="csY3" fmla="*/ 1102290 h 1102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91013" h="1102290">
                <a:moveTo>
                  <a:pt x="1691013" y="0"/>
                </a:moveTo>
                <a:cubicBezTo>
                  <a:pt x="1684750" y="200416"/>
                  <a:pt x="1678487" y="400833"/>
                  <a:pt x="1453019" y="538619"/>
                </a:cubicBezTo>
                <a:cubicBezTo>
                  <a:pt x="1227551" y="676405"/>
                  <a:pt x="580372" y="732773"/>
                  <a:pt x="338202" y="826718"/>
                </a:cubicBezTo>
                <a:cubicBezTo>
                  <a:pt x="96032" y="920663"/>
                  <a:pt x="48016" y="1011476"/>
                  <a:pt x="0" y="1102290"/>
                </a:cubicBezTo>
              </a:path>
            </a:pathLst>
          </a:cu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0916F5BA-7A26-C457-C706-48B64D8092DD}"/>
              </a:ext>
            </a:extLst>
          </p:cNvPr>
          <p:cNvCxnSpPr>
            <a:cxnSpLocks/>
          </p:cNvCxnSpPr>
          <p:nvPr/>
        </p:nvCxnSpPr>
        <p:spPr>
          <a:xfrm>
            <a:off x="9312319" y="3229603"/>
            <a:ext cx="0" cy="1099045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orme libre : forme 94">
            <a:extLst>
              <a:ext uri="{FF2B5EF4-FFF2-40B4-BE49-F238E27FC236}">
                <a16:creationId xmlns:a16="http://schemas.microsoft.com/office/drawing/2014/main" id="{25C58EB7-7502-3E66-BC3B-91AA4E6E4348}"/>
              </a:ext>
            </a:extLst>
          </p:cNvPr>
          <p:cNvSpPr/>
          <p:nvPr/>
        </p:nvSpPr>
        <p:spPr>
          <a:xfrm>
            <a:off x="7395197" y="3227980"/>
            <a:ext cx="1917122" cy="1102290"/>
          </a:xfrm>
          <a:custGeom>
            <a:avLst/>
            <a:gdLst>
              <a:gd name="csX0" fmla="*/ 1691013 w 1691013"/>
              <a:gd name="csY0" fmla="*/ 0 h 1102290"/>
              <a:gd name="csX1" fmla="*/ 1453019 w 1691013"/>
              <a:gd name="csY1" fmla="*/ 538619 h 1102290"/>
              <a:gd name="csX2" fmla="*/ 338202 w 1691013"/>
              <a:gd name="csY2" fmla="*/ 826718 h 1102290"/>
              <a:gd name="csX3" fmla="*/ 0 w 1691013"/>
              <a:gd name="csY3" fmla="*/ 1102290 h 1102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91013" h="1102290">
                <a:moveTo>
                  <a:pt x="1691013" y="0"/>
                </a:moveTo>
                <a:cubicBezTo>
                  <a:pt x="1684750" y="200416"/>
                  <a:pt x="1678487" y="400833"/>
                  <a:pt x="1453019" y="538619"/>
                </a:cubicBezTo>
                <a:cubicBezTo>
                  <a:pt x="1227551" y="676405"/>
                  <a:pt x="580372" y="732773"/>
                  <a:pt x="338202" y="826718"/>
                </a:cubicBezTo>
                <a:cubicBezTo>
                  <a:pt x="96032" y="920663"/>
                  <a:pt x="48016" y="1011476"/>
                  <a:pt x="0" y="1102290"/>
                </a:cubicBezTo>
              </a:path>
            </a:pathLst>
          </a:cu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Forme libre : forme 95">
            <a:extLst>
              <a:ext uri="{FF2B5EF4-FFF2-40B4-BE49-F238E27FC236}">
                <a16:creationId xmlns:a16="http://schemas.microsoft.com/office/drawing/2014/main" id="{EA923796-7359-10B2-321F-5EBBF5A8CF07}"/>
              </a:ext>
            </a:extLst>
          </p:cNvPr>
          <p:cNvSpPr/>
          <p:nvPr/>
        </p:nvSpPr>
        <p:spPr>
          <a:xfrm flipH="1">
            <a:off x="9318210" y="3227980"/>
            <a:ext cx="1917122" cy="1102290"/>
          </a:xfrm>
          <a:custGeom>
            <a:avLst/>
            <a:gdLst>
              <a:gd name="csX0" fmla="*/ 1691013 w 1691013"/>
              <a:gd name="csY0" fmla="*/ 0 h 1102290"/>
              <a:gd name="csX1" fmla="*/ 1453019 w 1691013"/>
              <a:gd name="csY1" fmla="*/ 538619 h 1102290"/>
              <a:gd name="csX2" fmla="*/ 338202 w 1691013"/>
              <a:gd name="csY2" fmla="*/ 826718 h 1102290"/>
              <a:gd name="csX3" fmla="*/ 0 w 1691013"/>
              <a:gd name="csY3" fmla="*/ 1102290 h 1102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91013" h="1102290">
                <a:moveTo>
                  <a:pt x="1691013" y="0"/>
                </a:moveTo>
                <a:cubicBezTo>
                  <a:pt x="1684750" y="200416"/>
                  <a:pt x="1678487" y="400833"/>
                  <a:pt x="1453019" y="538619"/>
                </a:cubicBezTo>
                <a:cubicBezTo>
                  <a:pt x="1227551" y="676405"/>
                  <a:pt x="580372" y="732773"/>
                  <a:pt x="338202" y="826718"/>
                </a:cubicBezTo>
                <a:cubicBezTo>
                  <a:pt x="96032" y="920663"/>
                  <a:pt x="48016" y="1011476"/>
                  <a:pt x="0" y="1102290"/>
                </a:cubicBezTo>
              </a:path>
            </a:pathLst>
          </a:cu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8B9A7CBC-FCFE-23BE-DD66-E640BC03B91E}"/>
              </a:ext>
            </a:extLst>
          </p:cNvPr>
          <p:cNvCxnSpPr>
            <a:cxnSpLocks/>
          </p:cNvCxnSpPr>
          <p:nvPr/>
        </p:nvCxnSpPr>
        <p:spPr>
          <a:xfrm flipH="1">
            <a:off x="7414247" y="4761437"/>
            <a:ext cx="401" cy="661561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8356BB1C-35BD-E513-0C12-7EDBEFD1B053}"/>
              </a:ext>
            </a:extLst>
          </p:cNvPr>
          <p:cNvCxnSpPr>
            <a:cxnSpLocks/>
          </p:cNvCxnSpPr>
          <p:nvPr/>
        </p:nvCxnSpPr>
        <p:spPr>
          <a:xfrm flipH="1">
            <a:off x="9311918" y="4761437"/>
            <a:ext cx="401" cy="661561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D38D54E6-1BA8-E2A8-BEE9-646433CF1881}"/>
              </a:ext>
            </a:extLst>
          </p:cNvPr>
          <p:cNvCxnSpPr>
            <a:cxnSpLocks/>
          </p:cNvCxnSpPr>
          <p:nvPr/>
        </p:nvCxnSpPr>
        <p:spPr>
          <a:xfrm flipH="1">
            <a:off x="11209589" y="4761437"/>
            <a:ext cx="401" cy="661561"/>
          </a:xfrm>
          <a:prstGeom prst="line">
            <a:avLst/>
          </a:prstGeom>
          <a:ln w="38100">
            <a:solidFill>
              <a:srgbClr val="4CB4B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84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EBA276-0D42-2C21-1548-44005DE01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308618" y="1122128"/>
            <a:ext cx="11574764" cy="4918839"/>
            <a:chOff x="269303" y="1602971"/>
            <a:chExt cx="11574764" cy="4918839"/>
          </a:xfrm>
        </p:grpSpPr>
        <p:sp>
          <p:nvSpPr>
            <p:cNvPr id="28" name="Rectangle 27"/>
            <p:cNvSpPr/>
            <p:nvPr/>
          </p:nvSpPr>
          <p:spPr>
            <a:xfrm>
              <a:off x="269303" y="1990450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705405" y="2922669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r>
                <a:rPr lang="fr-FR" b="1" dirty="0">
                  <a:solidFill>
                    <a:srgbClr val="FF0000"/>
                  </a:solidFill>
                </a:rPr>
                <a:t>Déterminer</a:t>
              </a:r>
              <a:r>
                <a:rPr lang="fr-FR" b="1" dirty="0"/>
                <a:t> la </a:t>
              </a:r>
              <a:r>
                <a:rPr lang="fr-FR" b="1" dirty="0">
                  <a:solidFill>
                    <a:srgbClr val="FF0000"/>
                  </a:solidFill>
                </a:rPr>
                <a:t>nature du mouvement </a:t>
              </a:r>
              <a:r>
                <a:rPr lang="fr-FR" b="1" dirty="0"/>
                <a:t>à partir de la </a:t>
              </a:r>
              <a:r>
                <a:rPr lang="fr-FR" b="1" dirty="0">
                  <a:solidFill>
                    <a:srgbClr val="FF0000"/>
                  </a:solidFill>
                </a:rPr>
                <a:t>représentation de la vitesse </a:t>
              </a:r>
              <a:endParaRPr lang="fr-FR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3096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79422"/>
              <a:ext cx="1190045" cy="501535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833635" y="2764706"/>
              <a:ext cx="268867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Vitesse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Uniforme 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Retardé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Accéléré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Représentation </a:t>
              </a:r>
              <a:endParaRPr kumimoji="0" lang="fr-FR" sz="14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61199" y="3869203"/>
              <a:ext cx="229737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Déterminer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Étudier 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Déduire </a:t>
              </a: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 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fr-FR" sz="1400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407965" y="3780957"/>
              <a:ext cx="1007794" cy="52851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849783" y="5700716"/>
              <a:ext cx="9353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endParaRPr lang="fr-FR" sz="1400" i="1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307189" y="4712292"/>
              <a:ext cx="822545" cy="676449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</a:p>
          </p:txBody>
        </p:sp>
      </p:grpSp>
      <p:sp>
        <p:nvSpPr>
          <p:cNvPr id="31" name="ZoneTexte 42"/>
          <p:cNvSpPr txBox="1"/>
          <p:nvPr/>
        </p:nvSpPr>
        <p:spPr>
          <a:xfrm>
            <a:off x="1030246" y="5038915"/>
            <a:ext cx="81402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211D1E"/>
                </a:solidFill>
                <a:latin typeface="Calibri" panose="020F0502020204030204" pitchFamily="34" charset="0"/>
              </a:rPr>
              <a:t>La vitesse …………………………………………………………………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i="1" kern="0" noProof="0" dirty="0">
                <a:solidFill>
                  <a:srgbClr val="211D1E"/>
                </a:solidFill>
                <a:latin typeface="Calibri" panose="020F0502020204030204" pitchFamily="34" charset="0"/>
              </a:rPr>
              <a:t>Le trajectoire   ……………………………………………………………………………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i="1" kern="0" dirty="0">
                <a:solidFill>
                  <a:srgbClr val="211D1E"/>
                </a:solidFill>
                <a:latin typeface="Calibri" panose="020F0502020204030204" pitchFamily="34" charset="0"/>
              </a:rPr>
              <a:t>Le mouvement est  : …………………………………………………………………………..</a:t>
            </a:r>
            <a:endParaRPr lang="fr-FR" sz="1400" i="1" kern="0" noProof="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688" y="427833"/>
            <a:ext cx="481009" cy="481009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2717106" y="2844225"/>
            <a:ext cx="675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b="1" i="1" noProof="0" dirty="0"/>
              <a:t>Exercices de consolidation : 3  p. 65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C46BE6-DE4C-E5AC-520B-0F31FB9A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Bravo à tous ! Révisez dans le livret  ce qu’on a vu aujourd'hui  et effectuer l’exercice suivant: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EA8D1F3-58B6-5085-C966-3A2EF30CEC6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40555"/>
            <a:ext cx="10277475" cy="268287"/>
          </a:xfrm>
        </p:spPr>
        <p:txBody>
          <a:bodyPr/>
          <a:lstStyle/>
          <a:p>
            <a:r>
              <a:rPr lang="fr-FR" dirty="0"/>
              <a:t>L’enseignant incite les élèves à faire l’exercice à la maison et clôt la séance.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noProof="0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Bonjour ! Prêts à démarrer notre séance ? Allons-y</a:t>
            </a:r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10511</TotalTime>
  <Words>2996</Words>
  <Application>Microsoft Office PowerPoint</Application>
  <PresentationFormat>Grand écran</PresentationFormat>
  <Paragraphs>467</Paragraphs>
  <Slides>66</Slides>
  <Notes>27</Notes>
  <HiddenSlides>3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66</vt:i4>
      </vt:variant>
    </vt:vector>
  </HeadingPairs>
  <TitlesOfParts>
    <vt:vector size="78" baseType="lpstr">
      <vt:lpstr>Aptos</vt:lpstr>
      <vt:lpstr>Arial</vt:lpstr>
      <vt:lpstr>Arial MT Light</vt:lpstr>
      <vt:lpstr>Bradley Hand ITC</vt:lpstr>
      <vt:lpstr>Calibri</vt:lpstr>
      <vt:lpstr>Cambria Math</vt:lpstr>
      <vt:lpstr>Dosis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! Prêts à démarrer notre séance ? Allons-y</vt:lpstr>
      <vt:lpstr>Présentation PowerPoint</vt:lpstr>
      <vt:lpstr>Observez ces images : à votre avis, quel comportement positif mettent-elles en évidence ?</vt:lpstr>
      <vt:lpstr>À l’école, je dois prendre soin de moi et de mon espace de travail pour mieux apprendre.</vt:lpstr>
      <vt:lpstr>Présentation PowerPoint</vt:lpstr>
      <vt:lpstr>Maintenant nous allons faire un rappel de quelques notions .  Utiliser vos ardoises pour répondre </vt:lpstr>
      <vt:lpstr>Rappelez-vous qu’il existe trois types de trajectoire : rectiligne  (ligne droite), curviligne (ligne ni droite ni cercle) et circulaire (ligne cercle)</vt:lpstr>
      <vt:lpstr>Indiquer le type de mouvement dans chaque cas</vt:lpstr>
      <vt:lpstr>On distingue deux types de mouvement : mouvement de translation (qui peut être translation rectiligne , translation curviligne , translation circulaire)  et mouvement de rotation</vt:lpstr>
      <vt:lpstr>Maintenant , choisir la formule qui permet de calculer la vitesse </vt:lpstr>
      <vt:lpstr>La vitesse d’un objet est le rapport de la distance parcourue pendant une durée t. </vt:lpstr>
      <vt:lpstr>Présentation PowerPoint</vt:lpstr>
      <vt:lpstr>Avant d’aborder notre tâche d’aujourd’hui, observons la situation suivante :</vt:lpstr>
      <vt:lpstr>À la fin de cette séance, vous serez capables de  </vt:lpstr>
      <vt:lpstr>Présentation PowerPoint</vt:lpstr>
      <vt:lpstr>Avant de réaliser la tâche d’aujourd’hui , nous allons définir les caractéristiques de la vitesse.    Qui peut me décrire le mouvement du skateur ? </vt:lpstr>
      <vt:lpstr>La direction et le sens du mouvement changent selon la position du skateur sur la trajectoire. La valeur de la vitesse n’est pas constante. </vt:lpstr>
      <vt:lpstr>Pour décrire le mouvement , on représente la vitesse par une flèche qui a la même direction et le même sens que le mouvement. </vt:lpstr>
      <vt:lpstr>Pour représenter la vitesse lors d’un mouvement on commence par la direction. La direction est la tangente à la trajectoire. </vt:lpstr>
      <vt:lpstr>Le sens de la flèche correspond au sens du mouvement (vers le haut/le bas, vers la droite/gauche).</vt:lpstr>
      <vt:lpstr>La longueur de la flèche est proportionnelle à la valeur de sa vitesse.  </vt:lpstr>
      <vt:lpstr>Présentation PowerPoint</vt:lpstr>
      <vt:lpstr>Présentation PowerPoint</vt:lpstr>
      <vt:lpstr>Voici notre tâche principale. Je vais vous montrer comment déterminer la nature du mouvement à partir de la représentation de la vitesse </vt:lpstr>
      <vt:lpstr>Pour réaliser ma tâche, je suis les étapes suivantes : </vt:lpstr>
      <vt:lpstr>Première étape : Je déterminer le type de la trajectoire de la moto. </vt:lpstr>
      <vt:lpstr>Deuxième étape : J’étudier la variation de la vitesse dans les différentes positions. Je compare la longueur de flèche dans les deux positions. </vt:lpstr>
      <vt:lpstr>Troisième étape : Je détermine la nature du mouvent de la moto. Je sais que la trajectoire est rectilgne et la vitesse diminue, alors le mouvement est rectiligne retardé </vt:lpstr>
      <vt:lpstr>Présentation PowerPoint</vt:lpstr>
      <vt:lpstr>Maintenant , je vais vous poser quelques questions . Utilisez vos ardoises et soyez attentifs </vt:lpstr>
      <vt:lpstr>La vitesse a trois caractéristiques : la direction , le sens et la valeur </vt:lpstr>
      <vt:lpstr>Observez bien l’image avant de répondre. </vt:lpstr>
      <vt:lpstr>La direction de la vitesse ne change pas , alors la trajectoire est rectiligne</vt:lpstr>
      <vt:lpstr>Choisir la réponse correcte </vt:lpstr>
      <vt:lpstr>Bonne réponse : la flèche de la vitesse de la voiture B a une longueur plus grande</vt:lpstr>
      <vt:lpstr>Observez l’image et répondre à la question</vt:lpstr>
      <vt:lpstr>La réponse correcte est A : la flèche représentant la vitesse garde la même direction et sa longueur augmnete</vt:lpstr>
      <vt:lpstr>Observez l’image et répondre à la question</vt:lpstr>
      <vt:lpstr>La réponse correcte est C : la longueur des flèches augmente  et la trajectoire est circulaire . </vt:lpstr>
      <vt:lpstr>Présentation PowerPoint</vt:lpstr>
      <vt:lpstr>On passe maintenant aux activités du livret. Ouvrez la page 62 : Je m’entraîne en binôme. Vous commencez seul, puis vous échangez et comparez vos réponses avec votre camarade. </vt:lpstr>
      <vt:lpstr> </vt:lpstr>
      <vt:lpstr> </vt:lpstr>
      <vt:lpstr> </vt:lpstr>
      <vt:lpstr>Présentation PowerPoint</vt:lpstr>
      <vt:lpstr>Maintenant c’est le moment de travailler tout seul. Voir le livret p 63 «je m’entraîne seul » .</vt:lpstr>
      <vt:lpstr>Le temps est terminé. Corrigeons ensemble l’exercice.</vt:lpstr>
      <vt:lpstr>A vous! Montrez-moi comment vous avez résolu cet exercice.</vt:lpstr>
      <vt:lpstr>A vous! Montrez-moi comment vous avez résolu cet exercice.</vt:lpstr>
      <vt:lpstr>A vous! Montrez-moi comment vous avez résolu cet exercice.</vt:lpstr>
      <vt:lpstr>Présentation PowerPoint</vt:lpstr>
      <vt:lpstr>Qui peut me dire ce que nous avons appris aujourd’hui?  </vt:lpstr>
      <vt:lpstr>La  tâche principale de la séance  est : </vt:lpstr>
      <vt:lpstr>Pour réussir votre tâche , observez l'orientation de la flèche dans différentes positions et la longueur de la flèche (indique la valeur de la vitesse ). </vt:lpstr>
      <vt:lpstr>Pour réussir votre tâche , observez l'orientation de la flèche dans différentes positions et la longueur de la flèche (indique la valeur de la vitesse ). </vt:lpstr>
      <vt:lpstr>On termine par la carte lexicale suivante.</vt:lpstr>
      <vt:lpstr>Bravo à tous ! Révisez dans le livret  ce qu’on a vu aujourd'hui  et effectuer l’exercice suivant: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1909</cp:revision>
  <cp:lastPrinted>2024-10-05T19:15:00Z</cp:lastPrinted>
  <dcterms:created xsi:type="dcterms:W3CDTF">2024-05-28T10:13:00Z</dcterms:created>
  <dcterms:modified xsi:type="dcterms:W3CDTF">2026-05-30T10:33:28Z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