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</p:sldMasterIdLst>
  <p:notesMasterIdLst>
    <p:notesMasterId r:id="rId73"/>
  </p:notesMasterIdLst>
  <p:handoutMasterIdLst>
    <p:handoutMasterId r:id="rId74"/>
  </p:handoutMasterIdLst>
  <p:sldIdLst>
    <p:sldId id="16777258" r:id="rId4"/>
    <p:sldId id="16777255" r:id="rId5"/>
    <p:sldId id="16777256" r:id="rId6"/>
    <p:sldId id="16777331" r:id="rId7"/>
    <p:sldId id="287" r:id="rId8"/>
    <p:sldId id="288" r:id="rId9"/>
    <p:sldId id="16776965" r:id="rId10"/>
    <p:sldId id="16777334" r:id="rId11"/>
    <p:sldId id="16777335" r:id="rId12"/>
    <p:sldId id="16776968" r:id="rId13"/>
    <p:sldId id="16777384" r:id="rId14"/>
    <p:sldId id="16777385" r:id="rId15"/>
    <p:sldId id="268" r:id="rId16"/>
    <p:sldId id="16777387" r:id="rId17"/>
    <p:sldId id="256" r:id="rId18"/>
    <p:sldId id="257" r:id="rId19"/>
    <p:sldId id="259" r:id="rId20"/>
    <p:sldId id="260" r:id="rId21"/>
    <p:sldId id="283" r:id="rId22"/>
    <p:sldId id="284" r:id="rId23"/>
    <p:sldId id="290" r:id="rId24"/>
    <p:sldId id="16777220" r:id="rId25"/>
    <p:sldId id="261" r:id="rId26"/>
    <p:sldId id="16777222" r:id="rId27"/>
    <p:sldId id="16777213" r:id="rId28"/>
    <p:sldId id="258" r:id="rId29"/>
    <p:sldId id="297" r:id="rId30"/>
    <p:sldId id="273" r:id="rId31"/>
    <p:sldId id="263" r:id="rId32"/>
    <p:sldId id="262" r:id="rId33"/>
    <p:sldId id="272" r:id="rId34"/>
    <p:sldId id="16777327" r:id="rId35"/>
    <p:sldId id="295" r:id="rId36"/>
    <p:sldId id="16777390" r:id="rId37"/>
    <p:sldId id="2147483642" r:id="rId38"/>
    <p:sldId id="2147483647" r:id="rId39"/>
    <p:sldId id="266" r:id="rId40"/>
    <p:sldId id="264" r:id="rId41"/>
    <p:sldId id="274" r:id="rId42"/>
    <p:sldId id="271" r:id="rId43"/>
    <p:sldId id="2147483643" r:id="rId44"/>
    <p:sldId id="276" r:id="rId45"/>
    <p:sldId id="291" r:id="rId46"/>
    <p:sldId id="294" r:id="rId47"/>
    <p:sldId id="296" r:id="rId48"/>
    <p:sldId id="292" r:id="rId49"/>
    <p:sldId id="293" r:id="rId50"/>
    <p:sldId id="289" r:id="rId51"/>
    <p:sldId id="267" r:id="rId52"/>
    <p:sldId id="270" r:id="rId53"/>
    <p:sldId id="265" r:id="rId54"/>
    <p:sldId id="275" r:id="rId55"/>
    <p:sldId id="278" r:id="rId56"/>
    <p:sldId id="16777234" r:id="rId57"/>
    <p:sldId id="16777241" r:id="rId58"/>
    <p:sldId id="285" r:id="rId59"/>
    <p:sldId id="277" r:id="rId60"/>
    <p:sldId id="16777206" r:id="rId61"/>
    <p:sldId id="279" r:id="rId62"/>
    <p:sldId id="280" r:id="rId63"/>
    <p:sldId id="281" r:id="rId64"/>
    <p:sldId id="269" r:id="rId65"/>
    <p:sldId id="2147483644" r:id="rId66"/>
    <p:sldId id="16777209" r:id="rId67"/>
    <p:sldId id="346" r:id="rId68"/>
    <p:sldId id="16777416" r:id="rId69"/>
    <p:sldId id="4100253" r:id="rId70"/>
    <p:sldId id="286" r:id="rId71"/>
    <p:sldId id="16777208" r:id="rId7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6384"/>
    <a:srgbClr val="339933"/>
    <a:srgbClr val="0099CC"/>
    <a:srgbClr val="FFCC00"/>
    <a:srgbClr val="AD79B3"/>
    <a:srgbClr val="4CB4B4"/>
    <a:srgbClr val="C4E7EA"/>
    <a:srgbClr val="3399FF"/>
    <a:srgbClr val="FFFF00"/>
    <a:srgbClr val="ED7F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2154" autoAdjust="0"/>
  </p:normalViewPr>
  <p:slideViewPr>
    <p:cSldViewPr snapToGrid="0">
      <p:cViewPr>
        <p:scale>
          <a:sx n="72" d="100"/>
          <a:sy n="72" d="100"/>
        </p:scale>
        <p:origin x="-40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23/05/2026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773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>
              <a:defRPr/>
            </a:pPr>
            <a:fld id="{7323401D-AD66-48E8-9BE6-514052742394}" type="slidenum">
              <a:rPr sz="1800">
                <a:solidFill>
                  <a:prstClr val="black"/>
                </a:solidFill>
                <a:latin typeface="Aptos" panose="02110004020202020204"/>
              </a:rPr>
              <a:t>6</a:t>
            </a:fld>
            <a:endParaRPr lang="fr-FR" sz="1400" kern="0" dirty="0">
              <a:solidFill>
                <a:srgbClr val="000000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9603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978CA-FDDD-1117-840C-3A54D6C34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B37A286-F872-F416-BCC8-CB6D519B0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1919B65-0F90-BE03-DE3F-523357366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7DB3EE-3771-582D-E3FF-25E70761DF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4647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61B69-C943-DBFA-64BF-8EEC65AB3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790B27A-75F6-A34A-93F7-7EF1EA35B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E0E7C67-4CF2-B57A-62D7-BF80AEEE9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785922D-94FF-C104-1D4F-7252D47C74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128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7BE58-B3D5-1B79-9445-019B087F3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2525A0F-0E62-DE7A-17D3-E1C21F9547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2FB24BD-EE1C-5F01-0010-BCA7ECAC6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43DAAD-D45D-00EC-598F-BB186B6B6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9484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AE1D-0EC6-DF17-631E-0BDB76233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A06168F-3ECF-DF09-B02E-552988EB0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E931A44-67E3-20FB-1EC4-88E1AA2C4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421895-A14D-972D-59FF-211E3962D1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95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6AC68-5BBB-B557-B535-AD58D56A1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C80075-C4D7-4F65-C15B-512CF6D663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D76B51B-A5BD-7505-F04A-2B0A3F42F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EC411E-2D56-FDC1-3F95-E275A7F7E2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6119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FC9F5-6066-DC03-0CBB-4D8352263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5A8429B-414D-31C1-1FFC-47F05499E0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FF3C720-6F9F-BA30-0A8C-E0E356E7F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32303F-9E2A-FF51-A110-5F69A30D5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77868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5C431-FFB8-C791-21AF-693B2E767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792C16-3C9E-45D6-470E-CB7252FC82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0C2DBD-E549-52A7-F570-355F88969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1DACF8-1D7C-F184-E76E-984FC4BB35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47221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C3E34-9D3A-BF8C-932A-D9C3E0DE9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7345FB9-25DB-C92F-B2E0-D9F6BB9948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44C2C87-85F4-359E-026D-20853DE966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72E13F-CE58-EE66-7074-03F442B8B8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4684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3132A-6130-B40F-9E5D-482A0057A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C540067-4EAB-03F1-B287-406BA453BB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96354F-15C5-A585-DEBE-8C4409B1B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9CB362-B703-0DC0-00C2-E359ED57E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9284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7336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2D6D9-489C-56DB-73B3-6EE4528CF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49E347-0F37-D928-358D-BE174086A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DA17404-9104-381A-D5D6-7C8B331A70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CE10A-D2DF-74C7-F5CA-34E5FF9FD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71768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9920D-F8E5-E2BE-41CE-8A70076FB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0FE0E19-DEC1-0F18-E991-96277DBEBB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438033-13C4-C696-0359-39D9F93F3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F19B7D-ADE7-F966-E796-4DA990C9FA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31390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80591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087F0-E3CE-69E7-0CD8-5E63BBB79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6D2BAE5-2C03-1B09-31E4-DB4B2F10C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6D7BFD-045F-3892-8590-1DF8516D3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FB6FA3-A9C5-6CED-5DAB-A518E0B40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29991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1869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007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1008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192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7869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F6034-B179-FC92-FB30-32B5DD41A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6F15C81-1BD8-6455-3D21-3CC6049A98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EC5C86E-9812-D692-91AC-841E243B4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EF112A-9C73-2C7F-7AA0-C33CFF6474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8241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35657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0018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5" Type="http://schemas.microsoft.com/office/2007/relationships/hdphoto" Target="../media/hdphoto5.wdp"/><Relationship Id="rId4" Type="http://schemas.openxmlformats.org/officeDocument/2006/relationships/image" Target="../media/image31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7535472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ound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prstGeom prst="roundRect">
              <a:avLst/>
            </a:pr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6" y="5661630"/>
            <a:ext cx="7535471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ound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prstGeom prst="roundRect">
              <a:avLst/>
            </a:pr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5685871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6" y="5660160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4" y="5660160"/>
            <a:ext cx="5685871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781373" y="4589833"/>
            <a:ext cx="144000" cy="4680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781373" y="5658779"/>
            <a:ext cx="144000" cy="4680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4" y="3601114"/>
            <a:ext cx="7535473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ound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prstGeom prst="roundRect">
              <a:avLst/>
            </a:pr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1" y="3599645"/>
            <a:ext cx="5685875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3" y="3599645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781373" y="3598262"/>
            <a:ext cx="144000" cy="468000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87565" y="3495345"/>
            <a:ext cx="3631296" cy="268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04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350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1038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58572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1674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rrr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C0A3BD-ACCC-AA63-792C-7DA836BD3AE4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86A6277C-43E1-AEA3-1A9C-5F02CDEDC6C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1F142F9B-3405-D63E-AC56-65A3D59B321A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3A15E6A3-3D44-0B53-2DE3-87A724FE536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AF384034-D6D0-63FD-ED26-01FCE2EFCCD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53C08AC8-032E-3E8E-A4AE-F71B1A4D19CB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FD303C7B-AEE7-5ED0-1C04-207874D57E5D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AEFA902A-E153-DB29-2D23-68C518F9B97D}"/>
              </a:ext>
            </a:extLst>
          </p:cNvPr>
          <p:cNvSpPr txBox="1"/>
          <p:nvPr userDrawn="1"/>
        </p:nvSpPr>
        <p:spPr>
          <a:xfrm>
            <a:off x="11748194" y="95600"/>
            <a:ext cx="274643" cy="36929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lt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6B66C2E6-DAD8-AEA6-C56B-8BFA5CF4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0248A2D2-1C10-13DA-5341-BCDA4EB6927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432191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agepp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642F31B2-7EAC-E046-BC77-44B18909DEF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32D6110C-40D8-022E-9484-4842F1B5EAF2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9FBCBC4A-5878-C25B-3490-65E25F8E587B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5FAA25C7-BCDC-F80E-3EB1-595A6930B656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" name="Google Shape;303;p83">
            <a:extLst>
              <a:ext uri="{FF2B5EF4-FFF2-40B4-BE49-F238E27FC236}">
                <a16:creationId xmlns:a16="http://schemas.microsoft.com/office/drawing/2014/main" id="{7EBFC8E5-BB9E-BA79-CE2C-623B23A731B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1" name="Google Shape;304;p83">
              <a:extLst>
                <a:ext uri="{FF2B5EF4-FFF2-40B4-BE49-F238E27FC236}">
                  <a16:creationId xmlns:a16="http://schemas.microsoft.com/office/drawing/2014/main" id="{EEE3FB84-4FF5-D68F-A46F-06D11FF01F31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05;p83">
              <a:extLst>
                <a:ext uri="{FF2B5EF4-FFF2-40B4-BE49-F238E27FC236}">
                  <a16:creationId xmlns:a16="http://schemas.microsoft.com/office/drawing/2014/main" id="{D598CACA-5846-F03F-7E06-896014046449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306;p83">
            <a:extLst>
              <a:ext uri="{FF2B5EF4-FFF2-40B4-BE49-F238E27FC236}">
                <a16:creationId xmlns:a16="http://schemas.microsoft.com/office/drawing/2014/main" id="{6B992F0F-E797-F8F0-5B48-9E9AD67345B7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itre 10">
            <a:extLst>
              <a:ext uri="{FF2B5EF4-FFF2-40B4-BE49-F238E27FC236}">
                <a16:creationId xmlns:a16="http://schemas.microsoft.com/office/drawing/2014/main" id="{D22D91B7-D6B6-C435-EA00-7411C33BD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6" name="Espace réservé du contenu 14">
            <a:extLst>
              <a:ext uri="{FF2B5EF4-FFF2-40B4-BE49-F238E27FC236}">
                <a16:creationId xmlns:a16="http://schemas.microsoft.com/office/drawing/2014/main" id="{D800EFEA-4D24-4D50-4962-31AC04C7D2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2203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odelag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96;p83">
            <a:extLst>
              <a:ext uri="{FF2B5EF4-FFF2-40B4-BE49-F238E27FC236}">
                <a16:creationId xmlns:a16="http://schemas.microsoft.com/office/drawing/2014/main" id="{CD171FE2-B8D3-30C9-F8C1-15287B88BDE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Google Shape;297;p83">
              <a:extLst>
                <a:ext uri="{FF2B5EF4-FFF2-40B4-BE49-F238E27FC236}">
                  <a16:creationId xmlns:a16="http://schemas.microsoft.com/office/drawing/2014/main" id="{BFFE6B0C-4E9B-8CB5-426E-E4C35AC531A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" name="Google Shape;298;p83">
              <a:extLst>
                <a:ext uri="{FF2B5EF4-FFF2-40B4-BE49-F238E27FC236}">
                  <a16:creationId xmlns:a16="http://schemas.microsoft.com/office/drawing/2014/main" id="{65D81711-36E2-F933-2914-10A4C52670E1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" name="Google Shape;299;p83">
              <a:extLst>
                <a:ext uri="{FF2B5EF4-FFF2-40B4-BE49-F238E27FC236}">
                  <a16:creationId xmlns:a16="http://schemas.microsoft.com/office/drawing/2014/main" id="{D954BB92-F499-BD1C-CACA-FBEF3A129F1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14" name="Google Shape;303;p83">
            <a:extLst>
              <a:ext uri="{FF2B5EF4-FFF2-40B4-BE49-F238E27FC236}">
                <a16:creationId xmlns:a16="http://schemas.microsoft.com/office/drawing/2014/main" id="{AF409F22-65E7-C31E-284E-E0399DD4A124}"/>
              </a:ext>
            </a:extLst>
          </p:cNvPr>
          <p:cNvGrpSpPr/>
          <p:nvPr userDrawn="1"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15" name="Google Shape;304;p83">
              <a:extLst>
                <a:ext uri="{FF2B5EF4-FFF2-40B4-BE49-F238E27FC236}">
                  <a16:creationId xmlns:a16="http://schemas.microsoft.com/office/drawing/2014/main" id="{2C98AFDE-2A69-0603-74BC-5439C9A9C476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05;p83">
              <a:extLst>
                <a:ext uri="{FF2B5EF4-FFF2-40B4-BE49-F238E27FC236}">
                  <a16:creationId xmlns:a16="http://schemas.microsoft.com/office/drawing/2014/main" id="{0D24FE5C-BBB7-A9AC-D90C-F48ACEBD8360}"/>
                </a:ext>
              </a:extLst>
            </p:cNvPr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306;p83">
            <a:extLst>
              <a:ext uri="{FF2B5EF4-FFF2-40B4-BE49-F238E27FC236}">
                <a16:creationId xmlns:a16="http://schemas.microsoft.com/office/drawing/2014/main" id="{F8048135-E75F-90B8-38FB-4B96FFE8F2F1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Titre 10">
            <a:extLst>
              <a:ext uri="{FF2B5EF4-FFF2-40B4-BE49-F238E27FC236}">
                <a16:creationId xmlns:a16="http://schemas.microsoft.com/office/drawing/2014/main" id="{AC171A26-3065-C21B-D947-BCC17CA09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9" name="Espace réservé du contenu 14">
            <a:extLst>
              <a:ext uri="{FF2B5EF4-FFF2-40B4-BE49-F238E27FC236}">
                <a16:creationId xmlns:a16="http://schemas.microsoft.com/office/drawing/2014/main" id="{576833F0-3459-FF73-A288-C2041D333D8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64663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286899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pppm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C14F825-94E4-16E1-0B16-9D914EA6D78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D4C94EF-65B3-353E-642F-F031BA4CE72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74D7B19-D2FA-69A2-5AC1-1CAF0F64A2C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CC63E07-E2FF-C2BB-868E-8510024739B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0D73EA2-2B8E-567A-D068-A090091B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FB63012-9219-838B-85AC-8645B132FC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E12BB46-0B99-F148-A5EF-71C50EA22D4F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Picture 3" descr="Image générée">
            <a:extLst>
              <a:ext uri="{FF2B5EF4-FFF2-40B4-BE49-F238E27FC236}">
                <a16:creationId xmlns:a16="http://schemas.microsoft.com/office/drawing/2014/main" id="{58B514BE-2603-0886-EA18-260A0E4730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453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</a:endParaRPr>
            </a:p>
            <a:p>
              <a:pPr algn="ctr" defTabSz="457200">
                <a:defRPr/>
              </a:pPr>
              <a:endParaRPr lang="fr-FR" sz="4400" b="1" dirty="0">
                <a:solidFill>
                  <a:srgbClr val="0070C0"/>
                </a:solidFill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0070C0"/>
                  </a:solidFill>
                </a:rPr>
                <a:t>Pratique en binôme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34385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pl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C6EA8D7-185C-8894-F898-89AFDD766A7C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58F778-4281-5125-3C6A-0AA6AA347FD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6E01D9A-0683-1BBD-543E-CC0B9CBC297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1DACC2B-0AE1-949E-54CE-84C8535C7CA3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F851253A-CD46-36A9-8902-2BFFBF856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2874E80-D71C-969E-90A4-FC049DE5253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773745B0-36FA-35AE-3189-16AF3B51E9D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3A993DA-F751-115E-8E3F-E0609BBDB9EB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5" name="Picture 9">
            <a:extLst>
              <a:ext uri="{FF2B5EF4-FFF2-40B4-BE49-F238E27FC236}">
                <a16:creationId xmlns:a16="http://schemas.microsoft.com/office/drawing/2014/main" id="{002DDB15-CC71-890E-6196-3342FA7F4E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56215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87467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vcv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A58A1BF8-3EDB-E2A7-EBFA-5AF26F498E10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8AEE96B-330C-847F-F4B4-39C7DFC28E45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1C5DCC07-0354-CCF7-A11F-4FC9CD0AB65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6B477433-51A6-B0F0-4241-7999DF1E1C1D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Freeform 11">
            <a:extLst>
              <a:ext uri="{FF2B5EF4-FFF2-40B4-BE49-F238E27FC236}">
                <a16:creationId xmlns:a16="http://schemas.microsoft.com/office/drawing/2014/main" id="{B0AC25F0-0454-F3CF-30D0-0C5E7CB75E03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630B4B-475C-1849-7353-0173C3EAAC1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8B13B55-E672-CCF8-20E7-C14CCAAEC83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DEFC26E-CF86-6CBD-ED9E-BD6E35376592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DF7E3FE-B780-8D13-47D7-D22AD414091B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5654AABA-1078-E669-5E27-9DBFE22F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2DC771C4-42C8-3988-B09E-2C82289C1E6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B5C0D4EC-5644-4929-D339-45405700936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>
            <a:extLst>
              <a:ext uri="{FF2B5EF4-FFF2-40B4-BE49-F238E27FC236}">
                <a16:creationId xmlns:a16="http://schemas.microsoft.com/office/drawing/2014/main" id="{2D8A2A83-F5E9-95BF-B4F5-4F3132DB8F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5B1563CC-42A8-3EE7-D14B-7673A322D1C2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63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200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 panose="020B0604020202020204"/>
            </a:endParaRPr>
          </a:p>
        </p:txBody>
      </p:sp>
      <p:sp>
        <p:nvSpPr>
          <p:cNvPr id="10" name="ZoneTexte 4"/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Clôture de la séance</a:t>
            </a:r>
          </a:p>
        </p:txBody>
      </p:sp>
      <p:pic>
        <p:nvPicPr>
          <p:cNvPr id="14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04919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  <p:pic>
        <p:nvPicPr>
          <p:cNvPr id="19" name="Picture 3" descr="Image générée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325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23/05/2026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88" r:id="rId33"/>
    <p:sldLayoutId id="2147483689" r:id="rId34"/>
    <p:sldLayoutId id="2147483690" r:id="rId35"/>
    <p:sldLayoutId id="2147483691" r:id="rId36"/>
    <p:sldLayoutId id="2147483692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8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0.png"/><Relationship Id="rId11" Type="http://schemas.openxmlformats.org/officeDocument/2006/relationships/image" Target="../media/image64.png"/><Relationship Id="rId5" Type="http://schemas.openxmlformats.org/officeDocument/2006/relationships/image" Target="../media/image591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80.png"/><Relationship Id="rId9" Type="http://schemas.openxmlformats.org/officeDocument/2006/relationships/image" Target="../media/image590.png"/><Relationship Id="rId1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1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1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1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microsoft.com/office/2007/relationships/hdphoto" Target="../media/hdphoto6.wdp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Relationship Id="rId4" Type="http://schemas.microsoft.com/office/2007/relationships/hdphoto" Target="../media/hdphoto9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770.png"/><Relationship Id="rId4" Type="http://schemas.openxmlformats.org/officeDocument/2006/relationships/image" Target="../media/image760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8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53541" y="2375951"/>
            <a:ext cx="605407" cy="522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sz="3600" b="1" noProof="0" dirty="0">
                <a:solidFill>
                  <a:schemeClr val="accent4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3975185" cy="521999"/>
          </a:xfrm>
        </p:spPr>
        <p:txBody>
          <a:bodyPr>
            <a:normAutofit/>
          </a:bodyPr>
          <a:lstStyle/>
          <a:p>
            <a:r>
              <a:rPr lang="fr-FR" dirty="0"/>
              <a:t>Vitesse d’un corps </a:t>
            </a:r>
            <a:endParaRPr lang="fr-FR" sz="2000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1215" y="4547802"/>
            <a:ext cx="1288409" cy="521999"/>
          </a:xfrm>
        </p:spPr>
        <p:txBody>
          <a:bodyPr/>
          <a:lstStyle/>
          <a:p>
            <a:pPr algn="ctr"/>
            <a:r>
              <a:rPr lang="fr-FR" noProof="0" dirty="0"/>
              <a:t>Leçon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214" y="5645256"/>
            <a:ext cx="1288409" cy="521999"/>
          </a:xfrm>
        </p:spPr>
        <p:txBody>
          <a:bodyPr/>
          <a:lstStyle/>
          <a:p>
            <a:pPr algn="ctr"/>
            <a:r>
              <a:rPr lang="fr-FR" noProof="0" dirty="0"/>
              <a:t>Tâche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989559" y="5734050"/>
            <a:ext cx="5415679" cy="411023"/>
          </a:xfrm>
        </p:spPr>
        <p:txBody>
          <a:bodyPr>
            <a:noAutofit/>
          </a:bodyPr>
          <a:lstStyle/>
          <a:p>
            <a:r>
              <a:rPr lang="fr-FR" sz="1600" dirty="0"/>
              <a:t> </a:t>
            </a:r>
            <a:r>
              <a:rPr lang="fr-FR" dirty="0"/>
              <a:t>Déterminer la vitesse d’un corps mobile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37307" y="3534444"/>
            <a:ext cx="4142200" cy="521999"/>
          </a:xfrm>
        </p:spPr>
        <p:txBody>
          <a:bodyPr>
            <a:normAutofit/>
          </a:bodyPr>
          <a:lstStyle/>
          <a:p>
            <a:r>
              <a:rPr lang="fr-FR" sz="2000" dirty="0"/>
              <a:t>Mouvement et interactions </a:t>
            </a:r>
            <a:endParaRPr lang="fr-FR" sz="2000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3846" y="3645510"/>
            <a:ext cx="1288409" cy="521999"/>
          </a:xfrm>
        </p:spPr>
        <p:txBody>
          <a:bodyPr/>
          <a:lstStyle/>
          <a:p>
            <a:pPr algn="ctr"/>
            <a:r>
              <a:rPr lang="fr-FR" noProof="0" dirty="0"/>
              <a:t>Thème 4</a:t>
            </a:r>
          </a:p>
        </p:txBody>
      </p:sp>
    </p:spTree>
    <p:extLst>
      <p:ext uri="{BB962C8B-B14F-4D97-AF65-F5344CB8AC3E}">
        <p14:creationId xmlns:p14="http://schemas.microsoft.com/office/powerpoint/2010/main" val="314677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0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8" name="Google Shape;888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89" name="Google Shape;889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1" name="Google Shape;891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2" name="Google Shape;892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3" name="Google Shape;893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894" name="Google Shape;894;p10"/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Le rituel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(2 min)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325855"/>
            <a:ext cx="10529279" cy="267549"/>
          </a:xfrm>
        </p:spPr>
        <p:txBody>
          <a:bodyPr>
            <a:noAutofit/>
          </a:bodyPr>
          <a:lstStyle/>
          <a:p>
            <a:r>
              <a:rPr lang="fr-FR" sz="1600" b="1" noProof="0" dirty="0"/>
              <a:t>Observez ces images : à votre avis, quel comportement positif mettent-elles en évidence ?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61B14BB-692C-64AD-320A-48FAEF3F72E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668339"/>
            <a:ext cx="11066010" cy="267549"/>
          </a:xfrm>
        </p:spPr>
        <p:txBody>
          <a:bodyPr/>
          <a:lstStyle/>
          <a:p>
            <a:r>
              <a:rPr lang="fr-FR"/>
              <a:t>L’enseignant.e  fait participer les élèves pour qu’ils expriment ce qu’ils comprennent de l’image.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0938584-A1F7-EED0-76D5-FED792D12E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7" t="3077" r="50127" b="3144"/>
          <a:stretch>
            <a:fillRect/>
          </a:stretch>
        </p:blipFill>
        <p:spPr>
          <a:xfrm>
            <a:off x="7538506" y="1019121"/>
            <a:ext cx="3830320" cy="5038513"/>
          </a:xfrm>
          <a:prstGeom prst="roundRect">
            <a:avLst>
              <a:gd name="adj" fmla="val 5681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A099370-2FEA-2549-0351-C448C1992D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115" t="2664" r="1790" b="3557"/>
          <a:stretch>
            <a:fillRect/>
          </a:stretch>
        </p:blipFill>
        <p:spPr>
          <a:xfrm>
            <a:off x="831147" y="1019121"/>
            <a:ext cx="3606800" cy="5038513"/>
          </a:xfrm>
          <a:prstGeom prst="roundRect">
            <a:avLst>
              <a:gd name="adj" fmla="val 6725"/>
            </a:avLst>
          </a:prstGeom>
        </p:spPr>
      </p:pic>
    </p:spTree>
    <p:extLst>
      <p:ext uri="{BB962C8B-B14F-4D97-AF65-F5344CB8AC3E}">
        <p14:creationId xmlns:p14="http://schemas.microsoft.com/office/powerpoint/2010/main" val="356181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ADFF925-96D4-486B-E393-154F856B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Dans la classe je dois me concentrer sur mon travail et éviter de déranger mes camarades.</a:t>
            </a:r>
            <a:endParaRPr lang="fr-FR" sz="1600" b="1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B6ECA8F-0714-1763-6A4B-4236B6DA09D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668338"/>
            <a:ext cx="10529705" cy="268287"/>
          </a:xfrm>
        </p:spPr>
        <p:txBody>
          <a:bodyPr>
            <a:normAutofit/>
          </a:bodyPr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demande à 2 élèves de lire  . Il veille à ce que ce comportement règne le long de la séance </a:t>
            </a:r>
            <a:endParaRPr lang="fr-FR" noProof="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D2A681F-146C-8B23-DF62-1036C5FA05A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987" t="3077" r="50127" b="3144"/>
          <a:stretch>
            <a:fillRect/>
          </a:stretch>
        </p:blipFill>
        <p:spPr>
          <a:xfrm>
            <a:off x="7538506" y="1019121"/>
            <a:ext cx="3830320" cy="5038513"/>
          </a:xfrm>
          <a:prstGeom prst="roundRect">
            <a:avLst>
              <a:gd name="adj" fmla="val 5681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C775B23-4675-93CF-80A1-2378203A9A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115" t="2664" r="1790" b="3557"/>
          <a:stretch>
            <a:fillRect/>
          </a:stretch>
        </p:blipFill>
        <p:spPr>
          <a:xfrm>
            <a:off x="831147" y="1019121"/>
            <a:ext cx="3606800" cy="5038513"/>
          </a:xfrm>
          <a:prstGeom prst="roundRect">
            <a:avLst>
              <a:gd name="adj" fmla="val 6725"/>
            </a:avLst>
          </a:prstGeom>
        </p:spPr>
      </p:pic>
      <p:pic>
        <p:nvPicPr>
          <p:cNvPr id="5" name="Graphique 2" descr="Coche avec un remplissage uni">
            <a:extLst>
              <a:ext uri="{FF2B5EF4-FFF2-40B4-BE49-F238E27FC236}">
                <a16:creationId xmlns:a16="http://schemas.microsoft.com/office/drawing/2014/main" id="{6734D466-F212-41A6-C245-D706BE60F9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3116" y="5592503"/>
            <a:ext cx="1194317" cy="1194317"/>
          </a:xfrm>
          <a:prstGeom prst="rect">
            <a:avLst/>
          </a:prstGeom>
        </p:spPr>
      </p:pic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69523393-D829-484C-4623-788FC1BD1FDF}"/>
              </a:ext>
            </a:extLst>
          </p:cNvPr>
          <p:cNvSpPr/>
          <p:nvPr/>
        </p:nvSpPr>
        <p:spPr>
          <a:xfrm>
            <a:off x="8848320" y="5566834"/>
            <a:ext cx="1194318" cy="119431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fr-FR" noProof="0" dirty="0">
              <a:solidFill>
                <a:prstClr val="white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26C8AD7-FFEB-C744-0ACF-352E87766DD4}"/>
              </a:ext>
            </a:extLst>
          </p:cNvPr>
          <p:cNvSpPr txBox="1"/>
          <p:nvPr/>
        </p:nvSpPr>
        <p:spPr>
          <a:xfrm>
            <a:off x="3531990" y="5379178"/>
            <a:ext cx="2680328" cy="919401"/>
          </a:xfrm>
          <a:custGeom>
            <a:avLst/>
            <a:gdLst>
              <a:gd name="csX0" fmla="*/ 0 w 2680328"/>
              <a:gd name="csY0" fmla="*/ 153237 h 919401"/>
              <a:gd name="csX1" fmla="*/ 153237 w 2680328"/>
              <a:gd name="csY1" fmla="*/ 0 h 919401"/>
              <a:gd name="csX2" fmla="*/ 446721 w 2680328"/>
              <a:gd name="csY2" fmla="*/ 0 h 919401"/>
              <a:gd name="csX3" fmla="*/ 176211 w 2680328"/>
              <a:gd name="csY3" fmla="*/ -335719 h 919401"/>
              <a:gd name="csX4" fmla="*/ -106595 w 2680328"/>
              <a:gd name="csY4" fmla="*/ -686697 h 919401"/>
              <a:gd name="csX5" fmla="*/ -401697 w 2680328"/>
              <a:gd name="csY5" fmla="*/ -1052936 h 919401"/>
              <a:gd name="csX6" fmla="*/ -782870 w 2680328"/>
              <a:gd name="csY6" fmla="*/ -1525994 h 919401"/>
              <a:gd name="csX7" fmla="*/ -402935 w 2680328"/>
              <a:gd name="csY7" fmla="*/ -1220795 h 919401"/>
              <a:gd name="csX8" fmla="*/ -60994 w 2680328"/>
              <a:gd name="csY8" fmla="*/ -946116 h 919401"/>
              <a:gd name="csX9" fmla="*/ 280947 w 2680328"/>
              <a:gd name="csY9" fmla="*/ -671437 h 919401"/>
              <a:gd name="csX10" fmla="*/ 660881 w 2680328"/>
              <a:gd name="csY10" fmla="*/ -366239 h 919401"/>
              <a:gd name="csX11" fmla="*/ 1116803 w 2680328"/>
              <a:gd name="csY11" fmla="*/ 0 h 919401"/>
              <a:gd name="csX12" fmla="*/ 1544590 w 2680328"/>
              <a:gd name="csY12" fmla="*/ 0 h 919401"/>
              <a:gd name="csX13" fmla="*/ 2000583 w 2680328"/>
              <a:gd name="csY13" fmla="*/ 0 h 919401"/>
              <a:gd name="csX14" fmla="*/ 2527091 w 2680328"/>
              <a:gd name="csY14" fmla="*/ 0 h 919401"/>
              <a:gd name="csX15" fmla="*/ 2680328 w 2680328"/>
              <a:gd name="csY15" fmla="*/ 153237 h 919401"/>
              <a:gd name="csX16" fmla="*/ 2680328 w 2680328"/>
              <a:gd name="csY16" fmla="*/ 153234 h 919401"/>
              <a:gd name="csX17" fmla="*/ 2680328 w 2680328"/>
              <a:gd name="csY17" fmla="*/ 153234 h 919401"/>
              <a:gd name="csX18" fmla="*/ 2680328 w 2680328"/>
              <a:gd name="csY18" fmla="*/ 383084 h 919401"/>
              <a:gd name="csX19" fmla="*/ 2680328 w 2680328"/>
              <a:gd name="csY19" fmla="*/ 766164 h 919401"/>
              <a:gd name="csX20" fmla="*/ 2527091 w 2680328"/>
              <a:gd name="csY20" fmla="*/ 919401 h 919401"/>
              <a:gd name="csX21" fmla="*/ 2099304 w 2680328"/>
              <a:gd name="csY21" fmla="*/ 919401 h 919401"/>
              <a:gd name="csX22" fmla="*/ 1671516 w 2680328"/>
              <a:gd name="csY22" fmla="*/ 919401 h 919401"/>
              <a:gd name="csX23" fmla="*/ 1116803 w 2680328"/>
              <a:gd name="csY23" fmla="*/ 919401 h 919401"/>
              <a:gd name="csX24" fmla="*/ 801864 w 2680328"/>
              <a:gd name="csY24" fmla="*/ 919401 h 919401"/>
              <a:gd name="csX25" fmla="*/ 446721 w 2680328"/>
              <a:gd name="csY25" fmla="*/ 919401 h 919401"/>
              <a:gd name="csX26" fmla="*/ 446721 w 2680328"/>
              <a:gd name="csY26" fmla="*/ 919401 h 919401"/>
              <a:gd name="csX27" fmla="*/ 153237 w 2680328"/>
              <a:gd name="csY27" fmla="*/ 919401 h 919401"/>
              <a:gd name="csX28" fmla="*/ 0 w 2680328"/>
              <a:gd name="csY28" fmla="*/ 766164 h 919401"/>
              <a:gd name="csX29" fmla="*/ 0 w 2680328"/>
              <a:gd name="csY29" fmla="*/ 383084 h 919401"/>
              <a:gd name="csX30" fmla="*/ 0 w 2680328"/>
              <a:gd name="csY30" fmla="*/ 153234 h 919401"/>
              <a:gd name="csX31" fmla="*/ 0 w 2680328"/>
              <a:gd name="csY31" fmla="*/ 153234 h 919401"/>
              <a:gd name="csX32" fmla="*/ 0 w 2680328"/>
              <a:gd name="csY32" fmla="*/ 153237 h 9194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2680328" h="919401" fill="none" extrusionOk="0">
                <a:moveTo>
                  <a:pt x="0" y="153237"/>
                </a:moveTo>
                <a:cubicBezTo>
                  <a:pt x="4518" y="58758"/>
                  <a:pt x="67845" y="-7081"/>
                  <a:pt x="153237" y="0"/>
                </a:cubicBezTo>
                <a:cubicBezTo>
                  <a:pt x="222545" y="-22661"/>
                  <a:pt x="363857" y="16562"/>
                  <a:pt x="446721" y="0"/>
                </a:cubicBezTo>
                <a:cubicBezTo>
                  <a:pt x="381351" y="-65787"/>
                  <a:pt x="266062" y="-266017"/>
                  <a:pt x="176211" y="-335719"/>
                </a:cubicBezTo>
                <a:cubicBezTo>
                  <a:pt x="86360" y="-405421"/>
                  <a:pt x="-42682" y="-609314"/>
                  <a:pt x="-106595" y="-686697"/>
                </a:cubicBezTo>
                <a:cubicBezTo>
                  <a:pt x="-170508" y="-764080"/>
                  <a:pt x="-284252" y="-917715"/>
                  <a:pt x="-401697" y="-1052936"/>
                </a:cubicBezTo>
                <a:cubicBezTo>
                  <a:pt x="-519142" y="-1188157"/>
                  <a:pt x="-559067" y="-1332015"/>
                  <a:pt x="-782870" y="-1525994"/>
                </a:cubicBezTo>
                <a:cubicBezTo>
                  <a:pt x="-657652" y="-1494183"/>
                  <a:pt x="-488962" y="-1275899"/>
                  <a:pt x="-402935" y="-1220795"/>
                </a:cubicBezTo>
                <a:cubicBezTo>
                  <a:pt x="-316908" y="-1165691"/>
                  <a:pt x="-216376" y="-1028293"/>
                  <a:pt x="-60994" y="-946116"/>
                </a:cubicBezTo>
                <a:cubicBezTo>
                  <a:pt x="94388" y="-863939"/>
                  <a:pt x="120013" y="-798288"/>
                  <a:pt x="280947" y="-671437"/>
                </a:cubicBezTo>
                <a:cubicBezTo>
                  <a:pt x="441882" y="-544586"/>
                  <a:pt x="503693" y="-427655"/>
                  <a:pt x="660881" y="-366239"/>
                </a:cubicBezTo>
                <a:cubicBezTo>
                  <a:pt x="818069" y="-304823"/>
                  <a:pt x="938040" y="-104622"/>
                  <a:pt x="1116803" y="0"/>
                </a:cubicBezTo>
                <a:cubicBezTo>
                  <a:pt x="1267199" y="-41814"/>
                  <a:pt x="1388259" y="34954"/>
                  <a:pt x="1544590" y="0"/>
                </a:cubicBezTo>
                <a:cubicBezTo>
                  <a:pt x="1700921" y="-34954"/>
                  <a:pt x="1866078" y="21457"/>
                  <a:pt x="2000583" y="0"/>
                </a:cubicBezTo>
                <a:cubicBezTo>
                  <a:pt x="2135088" y="-21457"/>
                  <a:pt x="2386721" y="11057"/>
                  <a:pt x="2527091" y="0"/>
                </a:cubicBezTo>
                <a:cubicBezTo>
                  <a:pt x="2629136" y="-4585"/>
                  <a:pt x="2676474" y="70657"/>
                  <a:pt x="2680328" y="153237"/>
                </a:cubicBezTo>
                <a:lnTo>
                  <a:pt x="2680328" y="153234"/>
                </a:lnTo>
                <a:lnTo>
                  <a:pt x="2680328" y="153234"/>
                </a:lnTo>
                <a:cubicBezTo>
                  <a:pt x="2695516" y="223085"/>
                  <a:pt x="2669060" y="334477"/>
                  <a:pt x="2680328" y="383084"/>
                </a:cubicBezTo>
                <a:cubicBezTo>
                  <a:pt x="2724389" y="544532"/>
                  <a:pt x="2673681" y="688121"/>
                  <a:pt x="2680328" y="766164"/>
                </a:cubicBezTo>
                <a:cubicBezTo>
                  <a:pt x="2676647" y="834079"/>
                  <a:pt x="2610618" y="921130"/>
                  <a:pt x="2527091" y="919401"/>
                </a:cubicBezTo>
                <a:cubicBezTo>
                  <a:pt x="2434147" y="940478"/>
                  <a:pt x="2275146" y="910555"/>
                  <a:pt x="2099304" y="919401"/>
                </a:cubicBezTo>
                <a:cubicBezTo>
                  <a:pt x="1923462" y="928247"/>
                  <a:pt x="1796624" y="911836"/>
                  <a:pt x="1671516" y="919401"/>
                </a:cubicBezTo>
                <a:cubicBezTo>
                  <a:pt x="1546408" y="926966"/>
                  <a:pt x="1284353" y="899256"/>
                  <a:pt x="1116803" y="919401"/>
                </a:cubicBezTo>
                <a:cubicBezTo>
                  <a:pt x="974397" y="949137"/>
                  <a:pt x="875205" y="905568"/>
                  <a:pt x="801864" y="919401"/>
                </a:cubicBezTo>
                <a:cubicBezTo>
                  <a:pt x="728523" y="933234"/>
                  <a:pt x="572004" y="900920"/>
                  <a:pt x="446721" y="919401"/>
                </a:cubicBezTo>
                <a:lnTo>
                  <a:pt x="446721" y="919401"/>
                </a:lnTo>
                <a:cubicBezTo>
                  <a:pt x="371950" y="948336"/>
                  <a:pt x="298728" y="912558"/>
                  <a:pt x="153237" y="919401"/>
                </a:cubicBezTo>
                <a:cubicBezTo>
                  <a:pt x="51413" y="914645"/>
                  <a:pt x="-4556" y="861222"/>
                  <a:pt x="0" y="766164"/>
                </a:cubicBezTo>
                <a:cubicBezTo>
                  <a:pt x="-5270" y="647864"/>
                  <a:pt x="3060" y="537527"/>
                  <a:pt x="0" y="383084"/>
                </a:cubicBezTo>
                <a:cubicBezTo>
                  <a:pt x="-12434" y="301426"/>
                  <a:pt x="17519" y="236516"/>
                  <a:pt x="0" y="153234"/>
                </a:cubicBezTo>
                <a:lnTo>
                  <a:pt x="0" y="153234"/>
                </a:lnTo>
                <a:lnTo>
                  <a:pt x="0" y="153237"/>
                </a:lnTo>
                <a:close/>
              </a:path>
              <a:path w="2680328" h="919401" stroke="0" extrusionOk="0">
                <a:moveTo>
                  <a:pt x="0" y="153237"/>
                </a:moveTo>
                <a:cubicBezTo>
                  <a:pt x="12808" y="72098"/>
                  <a:pt x="78293" y="20180"/>
                  <a:pt x="153237" y="0"/>
                </a:cubicBezTo>
                <a:cubicBezTo>
                  <a:pt x="296368" y="-21880"/>
                  <a:pt x="369414" y="32650"/>
                  <a:pt x="446721" y="0"/>
                </a:cubicBezTo>
                <a:cubicBezTo>
                  <a:pt x="283902" y="-133989"/>
                  <a:pt x="256777" y="-260511"/>
                  <a:pt x="176211" y="-335719"/>
                </a:cubicBezTo>
                <a:cubicBezTo>
                  <a:pt x="95645" y="-410927"/>
                  <a:pt x="71463" y="-542220"/>
                  <a:pt x="-106595" y="-686697"/>
                </a:cubicBezTo>
                <a:cubicBezTo>
                  <a:pt x="-284653" y="-831174"/>
                  <a:pt x="-275345" y="-963275"/>
                  <a:pt x="-389401" y="-1037676"/>
                </a:cubicBezTo>
                <a:cubicBezTo>
                  <a:pt x="-503457" y="-1112077"/>
                  <a:pt x="-606711" y="-1319879"/>
                  <a:pt x="-782870" y="-1525994"/>
                </a:cubicBezTo>
                <a:cubicBezTo>
                  <a:pt x="-601182" y="-1396182"/>
                  <a:pt x="-598650" y="-1324433"/>
                  <a:pt x="-402935" y="-1220795"/>
                </a:cubicBezTo>
                <a:cubicBezTo>
                  <a:pt x="-207221" y="-1117157"/>
                  <a:pt x="-184563" y="-1031103"/>
                  <a:pt x="-41998" y="-930856"/>
                </a:cubicBezTo>
                <a:cubicBezTo>
                  <a:pt x="100567" y="-830609"/>
                  <a:pt x="215089" y="-717273"/>
                  <a:pt x="356934" y="-610398"/>
                </a:cubicBezTo>
                <a:cubicBezTo>
                  <a:pt x="498779" y="-503523"/>
                  <a:pt x="600785" y="-408142"/>
                  <a:pt x="679878" y="-350979"/>
                </a:cubicBezTo>
                <a:cubicBezTo>
                  <a:pt x="758971" y="-293816"/>
                  <a:pt x="920152" y="-75170"/>
                  <a:pt x="1116803" y="0"/>
                </a:cubicBezTo>
                <a:cubicBezTo>
                  <a:pt x="1250803" y="-41582"/>
                  <a:pt x="1433591" y="41991"/>
                  <a:pt x="1601002" y="0"/>
                </a:cubicBezTo>
                <a:cubicBezTo>
                  <a:pt x="1768413" y="-41991"/>
                  <a:pt x="1885365" y="10126"/>
                  <a:pt x="2085201" y="0"/>
                </a:cubicBezTo>
                <a:cubicBezTo>
                  <a:pt x="2285037" y="-10126"/>
                  <a:pt x="2323130" y="29334"/>
                  <a:pt x="2527091" y="0"/>
                </a:cubicBezTo>
                <a:cubicBezTo>
                  <a:pt x="2606672" y="-8295"/>
                  <a:pt x="2680131" y="48669"/>
                  <a:pt x="2680328" y="153237"/>
                </a:cubicBezTo>
                <a:lnTo>
                  <a:pt x="2680328" y="153234"/>
                </a:lnTo>
                <a:lnTo>
                  <a:pt x="2680328" y="153234"/>
                </a:lnTo>
                <a:cubicBezTo>
                  <a:pt x="2707337" y="202069"/>
                  <a:pt x="2663177" y="330881"/>
                  <a:pt x="2680328" y="383084"/>
                </a:cubicBezTo>
                <a:cubicBezTo>
                  <a:pt x="2704518" y="530287"/>
                  <a:pt x="2663770" y="595519"/>
                  <a:pt x="2680328" y="766164"/>
                </a:cubicBezTo>
                <a:cubicBezTo>
                  <a:pt x="2692779" y="858611"/>
                  <a:pt x="2627859" y="932463"/>
                  <a:pt x="2527091" y="919401"/>
                </a:cubicBezTo>
                <a:cubicBezTo>
                  <a:pt x="2413156" y="928543"/>
                  <a:pt x="2239674" y="878511"/>
                  <a:pt x="2056995" y="919401"/>
                </a:cubicBezTo>
                <a:cubicBezTo>
                  <a:pt x="1874316" y="960291"/>
                  <a:pt x="1744378" y="875549"/>
                  <a:pt x="1572796" y="919401"/>
                </a:cubicBezTo>
                <a:cubicBezTo>
                  <a:pt x="1401214" y="963253"/>
                  <a:pt x="1298465" y="916603"/>
                  <a:pt x="1116803" y="919401"/>
                </a:cubicBezTo>
                <a:cubicBezTo>
                  <a:pt x="1041705" y="950158"/>
                  <a:pt x="934345" y="878899"/>
                  <a:pt x="768360" y="919401"/>
                </a:cubicBezTo>
                <a:cubicBezTo>
                  <a:pt x="602375" y="959903"/>
                  <a:pt x="574192" y="916922"/>
                  <a:pt x="446721" y="919401"/>
                </a:cubicBezTo>
                <a:lnTo>
                  <a:pt x="446721" y="919401"/>
                </a:lnTo>
                <a:cubicBezTo>
                  <a:pt x="356824" y="936554"/>
                  <a:pt x="237014" y="904942"/>
                  <a:pt x="153237" y="919401"/>
                </a:cubicBezTo>
                <a:cubicBezTo>
                  <a:pt x="68282" y="936583"/>
                  <a:pt x="-24474" y="854175"/>
                  <a:pt x="0" y="766164"/>
                </a:cubicBezTo>
                <a:cubicBezTo>
                  <a:pt x="-40228" y="688920"/>
                  <a:pt x="34145" y="491525"/>
                  <a:pt x="0" y="383084"/>
                </a:cubicBezTo>
                <a:cubicBezTo>
                  <a:pt x="-7173" y="318043"/>
                  <a:pt x="26936" y="250798"/>
                  <a:pt x="0" y="153234"/>
                </a:cubicBezTo>
                <a:lnTo>
                  <a:pt x="0" y="153234"/>
                </a:lnTo>
                <a:lnTo>
                  <a:pt x="0" y="1532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wedgeRoundRectCallout">
                    <a:avLst>
                      <a:gd name="adj1" fmla="val -79208"/>
                      <a:gd name="adj2" fmla="val -215977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Je dois me concentrer sur mon travail et éviter de déranger mes camarades.</a:t>
            </a:r>
          </a:p>
        </p:txBody>
      </p:sp>
    </p:spTree>
    <p:extLst>
      <p:ext uri="{BB962C8B-B14F-4D97-AF65-F5344CB8AC3E}">
        <p14:creationId xmlns:p14="http://schemas.microsoft.com/office/powerpoint/2010/main" val="282173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36" name="Google Shape;936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lang="fr-FR" sz="1200" b="0" i="0" u="none" strike="noStrike" cap="none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lang="fr-FR" sz="12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 noProof="0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941" name="Google Shape;941;p13"/>
          <p:cNvSpPr txBox="1"/>
          <p:nvPr/>
        </p:nvSpPr>
        <p:spPr>
          <a:xfrm>
            <a:off x="5025418" y="2055491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Réactivation des prérequis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 noProof="0" dirty="0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(6 min)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BB81A2C1-51E7-5A55-E308-F346DC4C8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Maintenant faisons ensemble un rappel de ce qu’on a vu dans la séance précédente. Choisir la réponse correcte 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choisit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5E3FCC1-0106-B328-EABF-EAA7B7EA6DF7}"/>
              </a:ext>
            </a:extLst>
          </p:cNvPr>
          <p:cNvSpPr/>
          <p:nvPr/>
        </p:nvSpPr>
        <p:spPr>
          <a:xfrm>
            <a:off x="1814397" y="2864507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5FC854A-1E73-1255-4E0B-4C5547A0CF6D}"/>
              </a:ext>
            </a:extLst>
          </p:cNvPr>
          <p:cNvSpPr/>
          <p:nvPr/>
        </p:nvSpPr>
        <p:spPr>
          <a:xfrm>
            <a:off x="3131609" y="2846719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restent constantes</a:t>
            </a:r>
          </a:p>
        </p:txBody>
      </p:sp>
      <p:sp>
        <p:nvSpPr>
          <p:cNvPr id="6" name="Rectangle : coins arrondis 3">
            <a:extLst>
              <a:ext uri="{FF2B5EF4-FFF2-40B4-BE49-F238E27FC236}">
                <a16:creationId xmlns:a16="http://schemas.microsoft.com/office/drawing/2014/main" id="{FC6699E5-696E-07AF-12DC-52D89B476628}"/>
              </a:ext>
            </a:extLst>
          </p:cNvPr>
          <p:cNvSpPr/>
          <p:nvPr/>
        </p:nvSpPr>
        <p:spPr>
          <a:xfrm>
            <a:off x="1814397" y="4170701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FAFEB31-610F-CB15-DD43-17B2530FF619}"/>
              </a:ext>
            </a:extLst>
          </p:cNvPr>
          <p:cNvSpPr/>
          <p:nvPr/>
        </p:nvSpPr>
        <p:spPr>
          <a:xfrm>
            <a:off x="3148309" y="4157109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augmentent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740C791-4ECC-ED6E-4D36-EAB26CBCADF1}"/>
              </a:ext>
            </a:extLst>
          </p:cNvPr>
          <p:cNvSpPr txBox="1"/>
          <p:nvPr/>
        </p:nvSpPr>
        <p:spPr>
          <a:xfrm>
            <a:off x="332510" y="1406465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/>
              <a:t>Lors d’un mouvement uniforme, les distances parcourues pendant des durées égales :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6A99F3C2-2F34-BBE1-E27C-E66FA888AAC0}"/>
              </a:ext>
            </a:extLst>
          </p:cNvPr>
          <p:cNvSpPr/>
          <p:nvPr/>
        </p:nvSpPr>
        <p:spPr>
          <a:xfrm>
            <a:off x="1814397" y="5476894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8BB0633-C4A1-A033-332D-826CABAC6C6B}"/>
              </a:ext>
            </a:extLst>
          </p:cNvPr>
          <p:cNvSpPr/>
          <p:nvPr/>
        </p:nvSpPr>
        <p:spPr>
          <a:xfrm>
            <a:off x="3148309" y="5463302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chemeClr val="tx1"/>
                </a:solidFill>
              </a:rPr>
              <a:t>diminuent</a:t>
            </a:r>
          </a:p>
        </p:txBody>
      </p:sp>
    </p:spTree>
    <p:extLst>
      <p:ext uri="{BB962C8B-B14F-4D97-AF65-F5344CB8AC3E}">
        <p14:creationId xmlns:p14="http://schemas.microsoft.com/office/powerpoint/2010/main" val="214055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81426-50BF-345E-4E10-C2BF4E5C0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AF71D12-D891-57F0-8BE8-A65FC804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Très bien , la réponse correcte est A.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DB272F-C23E-35B0-8B0B-F92DB818E6F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choisissent la réponse correcte. Choisir un élève pour lire l’affirmation totale. Répéter à l’orale.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50D48EF-F4A4-944B-1F0E-F16D96EEEFC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C5AAC9-BAC5-97F0-56F2-9C0AD064C2DF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445DE3-C94D-A463-D83B-91BBAFE2EC8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85279C99-6850-0230-2AC1-0C3CDFACD116}"/>
              </a:ext>
            </a:extLst>
          </p:cNvPr>
          <p:cNvSpPr/>
          <p:nvPr/>
        </p:nvSpPr>
        <p:spPr>
          <a:xfrm>
            <a:off x="1814397" y="2864507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863784E-6B5B-2270-1F80-77DA072C1F49}"/>
              </a:ext>
            </a:extLst>
          </p:cNvPr>
          <p:cNvSpPr/>
          <p:nvPr/>
        </p:nvSpPr>
        <p:spPr>
          <a:xfrm>
            <a:off x="3131609" y="2846719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restent constantes</a:t>
            </a:r>
          </a:p>
        </p:txBody>
      </p:sp>
      <p:sp>
        <p:nvSpPr>
          <p:cNvPr id="6" name="Rectangle : coins arrondis 3">
            <a:extLst>
              <a:ext uri="{FF2B5EF4-FFF2-40B4-BE49-F238E27FC236}">
                <a16:creationId xmlns:a16="http://schemas.microsoft.com/office/drawing/2014/main" id="{F22AB633-9EF7-7CDA-F839-759B0474F1EC}"/>
              </a:ext>
            </a:extLst>
          </p:cNvPr>
          <p:cNvSpPr/>
          <p:nvPr/>
        </p:nvSpPr>
        <p:spPr>
          <a:xfrm>
            <a:off x="1814397" y="4170701"/>
            <a:ext cx="1233705" cy="69178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0F4B3A7-0CC6-6C12-52B7-13468258D774}"/>
              </a:ext>
            </a:extLst>
          </p:cNvPr>
          <p:cNvSpPr/>
          <p:nvPr/>
        </p:nvSpPr>
        <p:spPr>
          <a:xfrm>
            <a:off x="3148309" y="4157109"/>
            <a:ext cx="3776598" cy="718970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augmentent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1B3ED46-68C0-155E-3B69-B995877D28F8}"/>
              </a:ext>
            </a:extLst>
          </p:cNvPr>
          <p:cNvSpPr txBox="1"/>
          <p:nvPr/>
        </p:nvSpPr>
        <p:spPr>
          <a:xfrm>
            <a:off x="332510" y="1406465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/>
              <a:t>Lors d’un mouvement uniforme, les distances parcourues pendant des durées égales :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FF4C9138-04F9-2DA7-1FD9-EA0A41333E24}"/>
              </a:ext>
            </a:extLst>
          </p:cNvPr>
          <p:cNvSpPr/>
          <p:nvPr/>
        </p:nvSpPr>
        <p:spPr>
          <a:xfrm>
            <a:off x="1814397" y="5476894"/>
            <a:ext cx="1233705" cy="69178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0B402E7-302B-4106-11B5-A9EA7679ECCB}"/>
              </a:ext>
            </a:extLst>
          </p:cNvPr>
          <p:cNvSpPr/>
          <p:nvPr/>
        </p:nvSpPr>
        <p:spPr>
          <a:xfrm>
            <a:off x="3148309" y="5463302"/>
            <a:ext cx="3776598" cy="718970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fr-FR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diminuent</a:t>
            </a:r>
          </a:p>
        </p:txBody>
      </p:sp>
      <p:pic>
        <p:nvPicPr>
          <p:cNvPr id="8" name="Graphique 7" descr="Coche avec un remplissage uni">
            <a:extLst>
              <a:ext uri="{FF2B5EF4-FFF2-40B4-BE49-F238E27FC236}">
                <a16:creationId xmlns:a16="http://schemas.microsoft.com/office/drawing/2014/main" id="{72CD9302-FE04-FBE9-5967-406AEDB89E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80295" y="25867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8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F2A85-8E2A-E2F0-5F5E-29B44AF59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08971E-3E61-E63F-8A43-DC7C7F8F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Choisir la réponse correcte. La réponse sur l’ardoise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216E8E9-2F36-5CC4-FC21-9A135893F65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choisie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1652FB8-AEEE-F972-6073-85D059377E1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8431677-4FF3-7BA2-37A5-0F79BC3AD711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3F1268-9002-0F32-8ADA-796DBF7B984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85021690-E8CD-44A6-CC50-72F5F92AD9AF}"/>
              </a:ext>
            </a:extLst>
          </p:cNvPr>
          <p:cNvSpPr/>
          <p:nvPr/>
        </p:nvSpPr>
        <p:spPr>
          <a:xfrm>
            <a:off x="932258" y="2737239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2F95747-F4C0-7D29-DFA1-5C62EAE86905}"/>
              </a:ext>
            </a:extLst>
          </p:cNvPr>
          <p:cNvSpPr/>
          <p:nvPr/>
        </p:nvSpPr>
        <p:spPr>
          <a:xfrm>
            <a:off x="2266170" y="2723647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accéléré </a:t>
            </a:r>
          </a:p>
        </p:txBody>
      </p:sp>
      <p:sp>
        <p:nvSpPr>
          <p:cNvPr id="6" name="Rectangle : coins arrondis 3">
            <a:extLst>
              <a:ext uri="{FF2B5EF4-FFF2-40B4-BE49-F238E27FC236}">
                <a16:creationId xmlns:a16="http://schemas.microsoft.com/office/drawing/2014/main" id="{2E67857F-3E24-8676-D4D9-ED8D2688355B}"/>
              </a:ext>
            </a:extLst>
          </p:cNvPr>
          <p:cNvSpPr/>
          <p:nvPr/>
        </p:nvSpPr>
        <p:spPr>
          <a:xfrm>
            <a:off x="932258" y="4043433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1E6D0C4-48B7-9B1D-D04E-906FE2E17B95}"/>
              </a:ext>
            </a:extLst>
          </p:cNvPr>
          <p:cNvSpPr/>
          <p:nvPr/>
        </p:nvSpPr>
        <p:spPr>
          <a:xfrm>
            <a:off x="2266170" y="4029841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retardé 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522175AA-E74A-06B1-D7EE-EE320DD01E91}"/>
              </a:ext>
            </a:extLst>
          </p:cNvPr>
          <p:cNvSpPr/>
          <p:nvPr/>
        </p:nvSpPr>
        <p:spPr>
          <a:xfrm>
            <a:off x="932258" y="5349626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0E9D9B2-E29B-1D0C-0AE0-ADFD6C2E8275}"/>
              </a:ext>
            </a:extLst>
          </p:cNvPr>
          <p:cNvSpPr/>
          <p:nvPr/>
        </p:nvSpPr>
        <p:spPr>
          <a:xfrm>
            <a:off x="2266170" y="5336034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>
                <a:solidFill>
                  <a:schemeClr val="tx1"/>
                </a:solidFill>
              </a:rPr>
              <a:t> uniforme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53E7F3-493A-7399-82C0-77F770DEE888}"/>
              </a:ext>
            </a:extLst>
          </p:cNvPr>
          <p:cNvSpPr txBox="1"/>
          <p:nvPr/>
        </p:nvSpPr>
        <p:spPr>
          <a:xfrm>
            <a:off x="332510" y="1406465"/>
            <a:ext cx="10786594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>
                <a:latin typeface="+mj-lt"/>
              </a:rPr>
              <a:t>La chronophotographie ci-contre, représente un mouvement  :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B2B8F73-EA18-2E90-DB70-F8E9D9D42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2975" y="2556292"/>
            <a:ext cx="5499100" cy="366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0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B08B5-7A5B-7D5E-A391-C19DB88E4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3588C0A-A1ED-2563-D352-F6A4EEC55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Les distances parcourues pendant des durées égales augmentent: mouvement accéléré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2868A00-3215-EC2C-02FF-DAAB3B79D97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</a:t>
            </a:r>
            <a:r>
              <a:rPr lang="fr-FR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enseignant.e</a:t>
            </a:r>
            <a:r>
              <a:rPr lang="fr-FR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choisie quelques -uns pour 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5FE3A40-04B5-7C91-2CD3-9547CF5600B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1BCB476-ED16-8531-BA64-F4DCEB006B1F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98FBD4-41CF-9492-0E59-F0D3352743A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CAC73426-0D51-CDA9-4E1D-D2012041A938}"/>
              </a:ext>
            </a:extLst>
          </p:cNvPr>
          <p:cNvSpPr/>
          <p:nvPr/>
        </p:nvSpPr>
        <p:spPr>
          <a:xfrm>
            <a:off x="932258" y="2737239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3AE41C5-95DC-613E-936F-B29AC7482A3E}"/>
              </a:ext>
            </a:extLst>
          </p:cNvPr>
          <p:cNvSpPr/>
          <p:nvPr/>
        </p:nvSpPr>
        <p:spPr>
          <a:xfrm>
            <a:off x="2266170" y="2723647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accéléré </a:t>
            </a:r>
          </a:p>
        </p:txBody>
      </p:sp>
      <p:sp>
        <p:nvSpPr>
          <p:cNvPr id="6" name="Rectangle : coins arrondis 3">
            <a:extLst>
              <a:ext uri="{FF2B5EF4-FFF2-40B4-BE49-F238E27FC236}">
                <a16:creationId xmlns:a16="http://schemas.microsoft.com/office/drawing/2014/main" id="{AC32EA0E-6A38-8DFC-E626-21ECDCFF5218}"/>
              </a:ext>
            </a:extLst>
          </p:cNvPr>
          <p:cNvSpPr/>
          <p:nvPr/>
        </p:nvSpPr>
        <p:spPr>
          <a:xfrm>
            <a:off x="932258" y="4043433"/>
            <a:ext cx="1233705" cy="691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DF7887B-9FEA-3A88-5EDE-47E05AF67CCA}"/>
              </a:ext>
            </a:extLst>
          </p:cNvPr>
          <p:cNvSpPr/>
          <p:nvPr/>
        </p:nvSpPr>
        <p:spPr>
          <a:xfrm>
            <a:off x="2266170" y="4029841"/>
            <a:ext cx="3776598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 retardé 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E8497F64-32CB-A6D2-9CC1-1FF210567AB5}"/>
              </a:ext>
            </a:extLst>
          </p:cNvPr>
          <p:cNvSpPr/>
          <p:nvPr/>
        </p:nvSpPr>
        <p:spPr>
          <a:xfrm>
            <a:off x="932258" y="5349626"/>
            <a:ext cx="1233705" cy="691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4F3FEE4-71A0-5AD6-87DA-70F19A8CE5FF}"/>
              </a:ext>
            </a:extLst>
          </p:cNvPr>
          <p:cNvSpPr/>
          <p:nvPr/>
        </p:nvSpPr>
        <p:spPr>
          <a:xfrm>
            <a:off x="2266170" y="5336034"/>
            <a:ext cx="3776598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>
                <a:solidFill>
                  <a:schemeClr val="bg1">
                    <a:lumMod val="75000"/>
                  </a:schemeClr>
                </a:solidFill>
              </a:rPr>
              <a:t> uniforme</a:t>
            </a:r>
            <a:endParaRPr lang="fr-FR" sz="2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BE5F3F6-6BB0-CB1E-4153-F47E57185A5C}"/>
              </a:ext>
            </a:extLst>
          </p:cNvPr>
          <p:cNvSpPr txBox="1"/>
          <p:nvPr/>
        </p:nvSpPr>
        <p:spPr>
          <a:xfrm>
            <a:off x="332510" y="1406465"/>
            <a:ext cx="10786594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>
                <a:latin typeface="+mj-lt"/>
              </a:rPr>
              <a:t>La chronophotographie ci-contre, représente un mouvement  :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8656A28-AEC7-1DEC-D7CE-7EB01BCA9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2975" y="2556292"/>
            <a:ext cx="5499100" cy="3666067"/>
          </a:xfrm>
          <a:prstGeom prst="rect">
            <a:avLst/>
          </a:prstGeom>
        </p:spPr>
      </p:pic>
      <p:pic>
        <p:nvPicPr>
          <p:cNvPr id="8" name="Graphique 7" descr="Coche avec un remplissage uni">
            <a:extLst>
              <a:ext uri="{FF2B5EF4-FFF2-40B4-BE49-F238E27FC236}">
                <a16:creationId xmlns:a16="http://schemas.microsoft.com/office/drawing/2014/main" id="{5D6240BC-51E5-18BA-4774-457ED71FCB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99996" y="2689697"/>
            <a:ext cx="842979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0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5948E-2613-7C4E-EC42-57D834187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AA9A556-2D67-4EF0-9E90-F6D8FA205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Rappelez l’unité internationale de la distance.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32A6D85-6074-FEE9-DB0C-2D0F197150F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noProof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l’enseignant.e choisie quelques -uns pour  répondre oralement.</a:t>
            </a:r>
            <a:endParaRPr lang="fr-FR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B28A2F3-9406-DF51-4B59-5FBF343E2E4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0A865F9-05BB-98C6-304E-6D8E7E9705D2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9350DA9-120F-A3A1-6295-83DA8E3FE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D35B4462-3A43-44D7-A03E-EB4414BEC22B}"/>
              </a:ext>
            </a:extLst>
          </p:cNvPr>
          <p:cNvSpPr txBox="1"/>
          <p:nvPr/>
        </p:nvSpPr>
        <p:spPr>
          <a:xfrm>
            <a:off x="404443" y="1210056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>
                <a:latin typeface="+mj-lt"/>
              </a:rPr>
              <a:t>L’unité internationale de la distance est :  </a:t>
            </a:r>
          </a:p>
        </p:txBody>
      </p:sp>
      <p:sp>
        <p:nvSpPr>
          <p:cNvPr id="7" name="Rectangle : coins arrondis 3">
            <a:extLst>
              <a:ext uri="{FF2B5EF4-FFF2-40B4-BE49-F238E27FC236}">
                <a16:creationId xmlns:a16="http://schemas.microsoft.com/office/drawing/2014/main" id="{F923AA81-CE06-7255-E600-34933F14CFC2}"/>
              </a:ext>
            </a:extLst>
          </p:cNvPr>
          <p:cNvSpPr/>
          <p:nvPr/>
        </p:nvSpPr>
        <p:spPr>
          <a:xfrm>
            <a:off x="1105994" y="2085869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37B13C-C0FC-E1C7-8B13-7186CDFA37BA}"/>
              </a:ext>
            </a:extLst>
          </p:cNvPr>
          <p:cNvSpPr/>
          <p:nvPr/>
        </p:nvSpPr>
        <p:spPr>
          <a:xfrm>
            <a:off x="2439906" y="2072277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le centimètre 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31940469-2B55-3E20-B689-47195EF962CA}"/>
              </a:ext>
            </a:extLst>
          </p:cNvPr>
          <p:cNvSpPr/>
          <p:nvPr/>
        </p:nvSpPr>
        <p:spPr>
          <a:xfrm>
            <a:off x="1105994" y="3169874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A535023-4456-01C7-ED59-B2FC1EEBFD0F}"/>
              </a:ext>
            </a:extLst>
          </p:cNvPr>
          <p:cNvSpPr/>
          <p:nvPr/>
        </p:nvSpPr>
        <p:spPr>
          <a:xfrm>
            <a:off x="2439906" y="3156282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le kilomètre 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6062073D-8E06-A2C2-CBB9-FEF05C802D1A}"/>
              </a:ext>
            </a:extLst>
          </p:cNvPr>
          <p:cNvSpPr/>
          <p:nvPr/>
        </p:nvSpPr>
        <p:spPr>
          <a:xfrm>
            <a:off x="1105994" y="4358440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F2D063A-4040-A39C-B75B-ADE7E35551EB}"/>
              </a:ext>
            </a:extLst>
          </p:cNvPr>
          <p:cNvSpPr/>
          <p:nvPr/>
        </p:nvSpPr>
        <p:spPr>
          <a:xfrm>
            <a:off x="2439906" y="4344848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le kilogramme</a:t>
            </a:r>
          </a:p>
        </p:txBody>
      </p: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03440ABD-DC1C-623C-1284-95FB0732D141}"/>
              </a:ext>
            </a:extLst>
          </p:cNvPr>
          <p:cNvSpPr/>
          <p:nvPr/>
        </p:nvSpPr>
        <p:spPr>
          <a:xfrm>
            <a:off x="1105994" y="5619850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F598754-37BC-A14F-77DD-018079A86165}"/>
              </a:ext>
            </a:extLst>
          </p:cNvPr>
          <p:cNvSpPr/>
          <p:nvPr/>
        </p:nvSpPr>
        <p:spPr>
          <a:xfrm>
            <a:off x="2439906" y="5606258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le mètre </a:t>
            </a:r>
          </a:p>
        </p:txBody>
      </p:sp>
    </p:spTree>
    <p:extLst>
      <p:ext uri="{BB962C8B-B14F-4D97-AF65-F5344CB8AC3E}">
        <p14:creationId xmlns:p14="http://schemas.microsoft.com/office/powerpoint/2010/main" val="19382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8C746-5CD1-3214-49D7-C3FD2BE1C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B1EF53A-3A2A-68FC-7AC6-7425F829E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L’unité internationale de la distance est le mètre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AB3DAB9-6E8F-6C89-0139-EB4396DD6EB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noProof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l’enseignant.e choisie quelques -uns pour  répondre oralement.</a:t>
            </a:r>
            <a:endParaRPr lang="fr-FR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61ED509-54C3-A776-4C80-D969F042A17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6F465C8-822E-228C-9FF6-0FD7857354EF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FC2F31-CE51-454A-586A-6413EF5BFCA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59E60D06-484D-66E1-1AFA-9A628A4C0987}"/>
              </a:ext>
            </a:extLst>
          </p:cNvPr>
          <p:cNvSpPr txBox="1"/>
          <p:nvPr/>
        </p:nvSpPr>
        <p:spPr>
          <a:xfrm>
            <a:off x="404443" y="1210056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>
                <a:latin typeface="+mj-lt"/>
              </a:rPr>
              <a:t>L’unité internationale de la distance est :  </a:t>
            </a:r>
          </a:p>
        </p:txBody>
      </p:sp>
      <p:sp>
        <p:nvSpPr>
          <p:cNvPr id="7" name="Rectangle : coins arrondis 3">
            <a:extLst>
              <a:ext uri="{FF2B5EF4-FFF2-40B4-BE49-F238E27FC236}">
                <a16:creationId xmlns:a16="http://schemas.microsoft.com/office/drawing/2014/main" id="{1D274137-94B4-BB69-30EB-B50D1D347B77}"/>
              </a:ext>
            </a:extLst>
          </p:cNvPr>
          <p:cNvSpPr/>
          <p:nvPr/>
        </p:nvSpPr>
        <p:spPr>
          <a:xfrm>
            <a:off x="1105994" y="2085869"/>
            <a:ext cx="1233705" cy="691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DF72D4-6FA1-E588-F829-C15DDA1B772C}"/>
              </a:ext>
            </a:extLst>
          </p:cNvPr>
          <p:cNvSpPr/>
          <p:nvPr/>
        </p:nvSpPr>
        <p:spPr>
          <a:xfrm>
            <a:off x="2439906" y="2072277"/>
            <a:ext cx="3776598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 le centimètre 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01D80010-6226-A769-AECC-D6B2E70F4D23}"/>
              </a:ext>
            </a:extLst>
          </p:cNvPr>
          <p:cNvSpPr/>
          <p:nvPr/>
        </p:nvSpPr>
        <p:spPr>
          <a:xfrm>
            <a:off x="1105994" y="3169874"/>
            <a:ext cx="1233705" cy="691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6CE9F4F-02A8-EDFD-47D1-A11EFF65AE16}"/>
              </a:ext>
            </a:extLst>
          </p:cNvPr>
          <p:cNvSpPr/>
          <p:nvPr/>
        </p:nvSpPr>
        <p:spPr>
          <a:xfrm>
            <a:off x="2439906" y="3156282"/>
            <a:ext cx="3776598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 le kilomètre 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89B9F27F-508F-B418-7725-95A45DFD2639}"/>
              </a:ext>
            </a:extLst>
          </p:cNvPr>
          <p:cNvSpPr/>
          <p:nvPr/>
        </p:nvSpPr>
        <p:spPr>
          <a:xfrm>
            <a:off x="1105994" y="4358440"/>
            <a:ext cx="1233705" cy="691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6B89D36-88E4-E88F-99F8-326892FD3C40}"/>
              </a:ext>
            </a:extLst>
          </p:cNvPr>
          <p:cNvSpPr/>
          <p:nvPr/>
        </p:nvSpPr>
        <p:spPr>
          <a:xfrm>
            <a:off x="2439906" y="4344848"/>
            <a:ext cx="3776598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 le kilogramme</a:t>
            </a:r>
          </a:p>
        </p:txBody>
      </p: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1C32154C-44E6-419C-4406-6FCC4C9110CB}"/>
              </a:ext>
            </a:extLst>
          </p:cNvPr>
          <p:cNvSpPr/>
          <p:nvPr/>
        </p:nvSpPr>
        <p:spPr>
          <a:xfrm>
            <a:off x="1105994" y="5619850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B3C847C-4DDC-7662-F78C-B57768E58DE0}"/>
              </a:ext>
            </a:extLst>
          </p:cNvPr>
          <p:cNvSpPr/>
          <p:nvPr/>
        </p:nvSpPr>
        <p:spPr>
          <a:xfrm>
            <a:off x="2439906" y="5606258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le mètre </a:t>
            </a:r>
          </a:p>
        </p:txBody>
      </p:sp>
      <p:pic>
        <p:nvPicPr>
          <p:cNvPr id="5" name="Graphique 4" descr="Coche avec un remplissage uni">
            <a:extLst>
              <a:ext uri="{FF2B5EF4-FFF2-40B4-BE49-F238E27FC236}">
                <a16:creationId xmlns:a16="http://schemas.microsoft.com/office/drawing/2014/main" id="{CC5BB982-BE67-F4FF-4F8B-E6C9DD51E2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8425" y="53972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3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90A9-82AF-3EFF-FC5D-6F8599D4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3C89381-7A2C-5C9C-244C-086BFDAB3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Rappelez l’unité internationale du temps 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7E6A969-8EAE-A067-CF65-BE02F0EEB8D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noProof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l’enseignant.e choisie quelques -uns pour  répondre oralement.</a:t>
            </a:r>
            <a:endParaRPr lang="fr-FR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FD062ED-E9CC-8744-3FF9-88351008AB9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58EE65E-7BA3-ABB1-BCF7-DFC3ABFA1D7F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629420D-89D7-D2D9-DC68-78E328E3815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D662A677-77C9-C5E2-1084-E4FA1E3F0683}"/>
              </a:ext>
            </a:extLst>
          </p:cNvPr>
          <p:cNvSpPr txBox="1"/>
          <p:nvPr/>
        </p:nvSpPr>
        <p:spPr>
          <a:xfrm>
            <a:off x="404443" y="1210056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>
                <a:latin typeface="+mj-lt"/>
              </a:rPr>
              <a:t>L’unité internationale du temps est :  </a:t>
            </a:r>
          </a:p>
        </p:txBody>
      </p:sp>
      <p:sp>
        <p:nvSpPr>
          <p:cNvPr id="7" name="Rectangle : coins arrondis 3">
            <a:extLst>
              <a:ext uri="{FF2B5EF4-FFF2-40B4-BE49-F238E27FC236}">
                <a16:creationId xmlns:a16="http://schemas.microsoft.com/office/drawing/2014/main" id="{C414766B-E81E-2D74-5AE0-01A62637C5E6}"/>
              </a:ext>
            </a:extLst>
          </p:cNvPr>
          <p:cNvSpPr/>
          <p:nvPr/>
        </p:nvSpPr>
        <p:spPr>
          <a:xfrm>
            <a:off x="1105994" y="2085869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62502F4-F3A9-59A1-8D4F-457E9D03E251}"/>
              </a:ext>
            </a:extLst>
          </p:cNvPr>
          <p:cNvSpPr/>
          <p:nvPr/>
        </p:nvSpPr>
        <p:spPr>
          <a:xfrm>
            <a:off x="2439906" y="2072277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l’heure (h)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600B9D3B-7876-2ACC-D8C8-7E29D9DE0EC4}"/>
              </a:ext>
            </a:extLst>
          </p:cNvPr>
          <p:cNvSpPr/>
          <p:nvPr/>
        </p:nvSpPr>
        <p:spPr>
          <a:xfrm>
            <a:off x="1105994" y="3169874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74C1533-0D2D-D52C-1587-D2EC43CB4E0F}"/>
              </a:ext>
            </a:extLst>
          </p:cNvPr>
          <p:cNvSpPr/>
          <p:nvPr/>
        </p:nvSpPr>
        <p:spPr>
          <a:xfrm>
            <a:off x="2439906" y="3156282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la seconde (s)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96BA2D94-5531-A65C-AF70-9561CE0C8B6E}"/>
              </a:ext>
            </a:extLst>
          </p:cNvPr>
          <p:cNvSpPr/>
          <p:nvPr/>
        </p:nvSpPr>
        <p:spPr>
          <a:xfrm>
            <a:off x="1105994" y="4358440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6321A90-2A05-BA9F-B483-28DDEB01803C}"/>
              </a:ext>
            </a:extLst>
          </p:cNvPr>
          <p:cNvSpPr/>
          <p:nvPr/>
        </p:nvSpPr>
        <p:spPr>
          <a:xfrm>
            <a:off x="2439906" y="4344848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 la minute (min)</a:t>
            </a:r>
          </a:p>
        </p:txBody>
      </p: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36553D68-854D-E5DD-6C74-006E760A5B8E}"/>
              </a:ext>
            </a:extLst>
          </p:cNvPr>
          <p:cNvSpPr/>
          <p:nvPr/>
        </p:nvSpPr>
        <p:spPr>
          <a:xfrm>
            <a:off x="1105994" y="5619850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61A2FCA-1C88-3382-6EDC-9F5CA36D98B0}"/>
              </a:ext>
            </a:extLst>
          </p:cNvPr>
          <p:cNvSpPr/>
          <p:nvPr/>
        </p:nvSpPr>
        <p:spPr>
          <a:xfrm>
            <a:off x="2439906" y="5606258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le mètre (m)  </a:t>
            </a:r>
          </a:p>
        </p:txBody>
      </p:sp>
    </p:spTree>
    <p:extLst>
      <p:ext uri="{BB962C8B-B14F-4D97-AF65-F5344CB8AC3E}">
        <p14:creationId xmlns:p14="http://schemas.microsoft.com/office/powerpoint/2010/main" val="349155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1E138-AABB-9433-E558-998B76EA0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FC5B9CD-53D0-6AC9-07E6-5A64B9198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258" y="322035"/>
            <a:ext cx="10529279" cy="267549"/>
          </a:xfrm>
        </p:spPr>
        <p:txBody>
          <a:bodyPr/>
          <a:lstStyle/>
          <a:p>
            <a:r>
              <a:rPr lang="fr-FR" dirty="0"/>
              <a:t>Rappelez l’unité internationale du temps 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2D828F-DB14-5CC1-343C-37097D0F59D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24469"/>
            <a:ext cx="10417379" cy="267549"/>
          </a:xfrm>
        </p:spPr>
        <p:txBody>
          <a:bodyPr>
            <a:normAutofit/>
          </a:bodyPr>
          <a:lstStyle/>
          <a:p>
            <a:r>
              <a:rPr lang="fr-FR" noProof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 vrai ou faux  ou l’enseignant.e choisie quelques -uns pour  répondre oralement.</a:t>
            </a:r>
            <a:endParaRPr lang="fr-FR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032837B-0CEC-346A-4850-255BC87A88A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E68BB05-A601-866B-2B9B-50F5C0E7090D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0B35722-E197-C096-D472-4AA48F83ED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6A5829F6-2CAC-DCB1-9102-1A19ED3A569B}"/>
              </a:ext>
            </a:extLst>
          </p:cNvPr>
          <p:cNvSpPr txBox="1"/>
          <p:nvPr/>
        </p:nvSpPr>
        <p:spPr>
          <a:xfrm>
            <a:off x="404443" y="1210056"/>
            <a:ext cx="11554690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fr-FR" sz="2400" b="1" dirty="0">
                <a:latin typeface="+mj-lt"/>
              </a:rPr>
              <a:t>L’unité internationale du temps est :  </a:t>
            </a:r>
          </a:p>
        </p:txBody>
      </p:sp>
      <p:sp>
        <p:nvSpPr>
          <p:cNvPr id="7" name="Rectangle : coins arrondis 3">
            <a:extLst>
              <a:ext uri="{FF2B5EF4-FFF2-40B4-BE49-F238E27FC236}">
                <a16:creationId xmlns:a16="http://schemas.microsoft.com/office/drawing/2014/main" id="{E25309F6-602C-E337-0619-089209C7B90A}"/>
              </a:ext>
            </a:extLst>
          </p:cNvPr>
          <p:cNvSpPr/>
          <p:nvPr/>
        </p:nvSpPr>
        <p:spPr>
          <a:xfrm>
            <a:off x="1105994" y="2085869"/>
            <a:ext cx="1233705" cy="691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noProof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1DE941-562B-5DEE-551D-29D1B75F4B04}"/>
              </a:ext>
            </a:extLst>
          </p:cNvPr>
          <p:cNvSpPr/>
          <p:nvPr/>
        </p:nvSpPr>
        <p:spPr>
          <a:xfrm>
            <a:off x="2439906" y="2072277"/>
            <a:ext cx="3776598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l’heure (h)</a:t>
            </a:r>
          </a:p>
        </p:txBody>
      </p: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C3F26B9A-0411-3198-0082-75D17AAC2631}"/>
              </a:ext>
            </a:extLst>
          </p:cNvPr>
          <p:cNvSpPr/>
          <p:nvPr/>
        </p:nvSpPr>
        <p:spPr>
          <a:xfrm>
            <a:off x="1105994" y="3169874"/>
            <a:ext cx="1233705" cy="69178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47C3BE4-43B0-862C-64C9-60044379FDD9}"/>
              </a:ext>
            </a:extLst>
          </p:cNvPr>
          <p:cNvSpPr/>
          <p:nvPr/>
        </p:nvSpPr>
        <p:spPr>
          <a:xfrm>
            <a:off x="2439906" y="3156282"/>
            <a:ext cx="3776598" cy="7189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la seconde (s)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FF422541-60D0-5D98-6352-53BC9EB5B0BA}"/>
              </a:ext>
            </a:extLst>
          </p:cNvPr>
          <p:cNvSpPr/>
          <p:nvPr/>
        </p:nvSpPr>
        <p:spPr>
          <a:xfrm>
            <a:off x="1105994" y="4358440"/>
            <a:ext cx="1233705" cy="691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5C6BAFE-1C59-B3B5-C951-BB28315EF50B}"/>
              </a:ext>
            </a:extLst>
          </p:cNvPr>
          <p:cNvSpPr/>
          <p:nvPr/>
        </p:nvSpPr>
        <p:spPr>
          <a:xfrm>
            <a:off x="2439906" y="4344848"/>
            <a:ext cx="3776598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 la minute (min)</a:t>
            </a:r>
          </a:p>
        </p:txBody>
      </p: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D1BD63E3-B060-6A35-55FF-B466F28010F3}"/>
              </a:ext>
            </a:extLst>
          </p:cNvPr>
          <p:cNvSpPr/>
          <p:nvPr/>
        </p:nvSpPr>
        <p:spPr>
          <a:xfrm>
            <a:off x="1105994" y="5619850"/>
            <a:ext cx="1233705" cy="6917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E05C09A-56E4-A082-B1D7-E6E326E9EE79}"/>
              </a:ext>
            </a:extLst>
          </p:cNvPr>
          <p:cNvSpPr/>
          <p:nvPr/>
        </p:nvSpPr>
        <p:spPr>
          <a:xfrm>
            <a:off x="2439906" y="5606258"/>
            <a:ext cx="3776598" cy="71897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le mètre (m)  </a:t>
            </a:r>
          </a:p>
        </p:txBody>
      </p:sp>
      <p:pic>
        <p:nvPicPr>
          <p:cNvPr id="5" name="Graphique 4" descr="Coche avec un remplissage uni">
            <a:extLst>
              <a:ext uri="{FF2B5EF4-FFF2-40B4-BE49-F238E27FC236}">
                <a16:creationId xmlns:a16="http://schemas.microsoft.com/office/drawing/2014/main" id="{4244B5D9-F854-FD62-97BF-B2200CB7B3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5383" y="29472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48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Déclaration de la tâche </a:t>
            </a:r>
            <a:b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de la séance</a:t>
            </a:r>
          </a:p>
          <a:p>
            <a:pPr algn="ctr" defTabSz="914400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(2 min)</a:t>
            </a:r>
            <a:endParaRPr lang="fr-FR" sz="4265" b="1" kern="0" noProof="0" dirty="0">
              <a:solidFill>
                <a:srgbClr val="FFC000"/>
              </a:solidFill>
              <a:latin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>
            <a:extLst>
              <a:ext uri="{FF2B5EF4-FFF2-40B4-BE49-F238E27FC236}">
                <a16:creationId xmlns:a16="http://schemas.microsoft.com/office/drawing/2014/main" id="{91CE9FE9-D544-A758-2273-988270398382}"/>
              </a:ext>
            </a:extLst>
          </p:cNvPr>
          <p:cNvGrpSpPr/>
          <p:nvPr/>
        </p:nvGrpSpPr>
        <p:grpSpPr>
          <a:xfrm>
            <a:off x="1084866" y="897418"/>
            <a:ext cx="10373869" cy="4665774"/>
            <a:chOff x="1061465" y="1394784"/>
            <a:chExt cx="10373869" cy="4665774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A0FF8591-122F-B059-7A52-CB5029266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731"/>
            <a:stretch>
              <a:fillRect/>
            </a:stretch>
          </p:blipFill>
          <p:spPr>
            <a:xfrm>
              <a:off x="1061465" y="1394784"/>
              <a:ext cx="10373869" cy="4665774"/>
            </a:xfrm>
            <a:prstGeom prst="rect">
              <a:avLst/>
            </a:prstGeom>
          </p:spPr>
        </p:pic>
        <p:cxnSp>
          <p:nvCxnSpPr>
            <p:cNvPr id="12" name="Connecteur droit avec flèche 11">
              <a:extLst>
                <a:ext uri="{FF2B5EF4-FFF2-40B4-BE49-F238E27FC236}">
                  <a16:creationId xmlns:a16="http://schemas.microsoft.com/office/drawing/2014/main" id="{1BAF9676-E5C5-CE82-55F9-7E203C41D5BB}"/>
                </a:ext>
              </a:extLst>
            </p:cNvPr>
            <p:cNvCxnSpPr/>
            <p:nvPr/>
          </p:nvCxnSpPr>
          <p:spPr>
            <a:xfrm flipV="1">
              <a:off x="4288221" y="4855779"/>
              <a:ext cx="1807779" cy="1008993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2C368B2D-96C9-D51E-1E2D-58A8411E93A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32698" y="4855779"/>
              <a:ext cx="1733107" cy="1008993"/>
            </a:xfrm>
            <a:prstGeom prst="straightConnector1">
              <a:avLst/>
            </a:prstGeom>
            <a:ln w="38100">
              <a:solidFill>
                <a:srgbClr val="F46384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75C92B2-1A1D-1147-D1BD-9142C3415650}"/>
                </a:ext>
              </a:extLst>
            </p:cNvPr>
            <p:cNvSpPr txBox="1"/>
            <p:nvPr/>
          </p:nvSpPr>
          <p:spPr>
            <a:xfrm rot="19823430">
              <a:off x="5078476" y="5263161"/>
              <a:ext cx="8198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solidFill>
                    <a:srgbClr val="0070C0"/>
                  </a:solidFill>
                </a:rPr>
                <a:t>500m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1AAC8269-758C-ADA5-D264-6A455293AFF2}"/>
                </a:ext>
              </a:extLst>
            </p:cNvPr>
            <p:cNvSpPr txBox="1"/>
            <p:nvPr/>
          </p:nvSpPr>
          <p:spPr>
            <a:xfrm rot="1656325">
              <a:off x="6734575" y="5395388"/>
              <a:ext cx="8198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solidFill>
                    <a:srgbClr val="F46384"/>
                  </a:solidFill>
                </a:rPr>
                <a:t>500m</a:t>
              </a:r>
            </a:p>
          </p:txBody>
        </p:sp>
      </p:grpSp>
      <p:pic>
        <p:nvPicPr>
          <p:cNvPr id="14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5321" y="439258"/>
            <a:ext cx="458160" cy="45816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E19A954-D2AD-3B64-9A78-A774A1E47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10179"/>
            <a:ext cx="10529279" cy="458159"/>
          </a:xfrm>
        </p:spPr>
        <p:txBody>
          <a:bodyPr/>
          <a:lstStyle/>
          <a:p>
            <a:r>
              <a:rPr lang="fr-FR" dirty="0"/>
              <a:t>Avant d’aborder notre tâche d’aujourd’hui, observons la situation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6958B8-58F8-F796-18AC-00ED8CFE09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632" y="668338"/>
            <a:ext cx="10529705" cy="268287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explique la situation, demande aux élèves de donner des réponses </a:t>
            </a:r>
          </a:p>
        </p:txBody>
      </p:sp>
      <p:sp>
        <p:nvSpPr>
          <p:cNvPr id="3" name="AutoShape 2" descr="Conversation et progression sur la piste">
            <a:extLst>
              <a:ext uri="{FF2B5EF4-FFF2-40B4-BE49-F238E27FC236}">
                <a16:creationId xmlns:a16="http://schemas.microsoft.com/office/drawing/2014/main" id="{DEE67C92-F9C3-E976-7F49-C17EA13659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48DAC1BF-5590-847A-3D02-7072748C3EF4}"/>
              </a:ext>
            </a:extLst>
          </p:cNvPr>
          <p:cNvSpPr/>
          <p:nvPr/>
        </p:nvSpPr>
        <p:spPr>
          <a:xfrm>
            <a:off x="1935126" y="1165705"/>
            <a:ext cx="4031875" cy="913407"/>
          </a:xfrm>
          <a:custGeom>
            <a:avLst/>
            <a:gdLst>
              <a:gd name="csX0" fmla="*/ 0 w 4031875"/>
              <a:gd name="csY0" fmla="*/ 152238 h 913407"/>
              <a:gd name="csX1" fmla="*/ 152238 w 4031875"/>
              <a:gd name="csY1" fmla="*/ 0 h 913407"/>
              <a:gd name="csX2" fmla="*/ 746154 w 4031875"/>
              <a:gd name="csY2" fmla="*/ 0 h 913407"/>
              <a:gd name="csX3" fmla="*/ 1274079 w 4031875"/>
              <a:gd name="csY3" fmla="*/ 0 h 913407"/>
              <a:gd name="csX4" fmla="*/ 1780008 w 4031875"/>
              <a:gd name="csY4" fmla="*/ 0 h 913407"/>
              <a:gd name="csX5" fmla="*/ 2351927 w 4031875"/>
              <a:gd name="csY5" fmla="*/ 0 h 913407"/>
              <a:gd name="csX6" fmla="*/ 2351927 w 4031875"/>
              <a:gd name="csY6" fmla="*/ 0 h 913407"/>
              <a:gd name="csX7" fmla="*/ 2845832 w 4031875"/>
              <a:gd name="csY7" fmla="*/ 0 h 913407"/>
              <a:gd name="csX8" fmla="*/ 3359896 w 4031875"/>
              <a:gd name="csY8" fmla="*/ 0 h 913407"/>
              <a:gd name="csX9" fmla="*/ 3879637 w 4031875"/>
              <a:gd name="csY9" fmla="*/ 0 h 913407"/>
              <a:gd name="csX10" fmla="*/ 4031875 w 4031875"/>
              <a:gd name="csY10" fmla="*/ 152238 h 913407"/>
              <a:gd name="csX11" fmla="*/ 4031875 w 4031875"/>
              <a:gd name="csY11" fmla="*/ 532821 h 913407"/>
              <a:gd name="csX12" fmla="*/ 4031875 w 4031875"/>
              <a:gd name="csY12" fmla="*/ 532821 h 913407"/>
              <a:gd name="csX13" fmla="*/ 4031875 w 4031875"/>
              <a:gd name="csY13" fmla="*/ 761173 h 913407"/>
              <a:gd name="csX14" fmla="*/ 4031875 w 4031875"/>
              <a:gd name="csY14" fmla="*/ 761169 h 913407"/>
              <a:gd name="csX15" fmla="*/ 3879637 w 4031875"/>
              <a:gd name="csY15" fmla="*/ 913407 h 913407"/>
              <a:gd name="csX16" fmla="*/ 3359896 w 4031875"/>
              <a:gd name="csY16" fmla="*/ 913407 h 913407"/>
              <a:gd name="csX17" fmla="*/ 3570731 w 4031875"/>
              <a:gd name="csY17" fmla="*/ 1385071 h 913407"/>
              <a:gd name="csX18" fmla="*/ 3751732 w 4031875"/>
              <a:gd name="csY18" fmla="*/ 1789991 h 913407"/>
              <a:gd name="csX19" fmla="*/ 3956600 w 4031875"/>
              <a:gd name="csY19" fmla="*/ 2248306 h 913407"/>
              <a:gd name="csX20" fmla="*/ 3587525 w 4031875"/>
              <a:gd name="csY20" fmla="*/ 1941279 h 913407"/>
              <a:gd name="csX21" fmla="*/ 3202404 w 4031875"/>
              <a:gd name="csY21" fmla="*/ 1620903 h 913407"/>
              <a:gd name="csX22" fmla="*/ 2833329 w 4031875"/>
              <a:gd name="csY22" fmla="*/ 1313877 h 913407"/>
              <a:gd name="csX23" fmla="*/ 2351927 w 4031875"/>
              <a:gd name="csY23" fmla="*/ 913407 h 913407"/>
              <a:gd name="csX24" fmla="*/ 1802005 w 4031875"/>
              <a:gd name="csY24" fmla="*/ 913407 h 913407"/>
              <a:gd name="csX25" fmla="*/ 1252083 w 4031875"/>
              <a:gd name="csY25" fmla="*/ 913407 h 913407"/>
              <a:gd name="csX26" fmla="*/ 746154 w 4031875"/>
              <a:gd name="csY26" fmla="*/ 913407 h 913407"/>
              <a:gd name="csX27" fmla="*/ 152238 w 4031875"/>
              <a:gd name="csY27" fmla="*/ 913407 h 913407"/>
              <a:gd name="csX28" fmla="*/ 0 w 4031875"/>
              <a:gd name="csY28" fmla="*/ 761169 h 913407"/>
              <a:gd name="csX29" fmla="*/ 0 w 4031875"/>
              <a:gd name="csY29" fmla="*/ 761173 h 913407"/>
              <a:gd name="csX30" fmla="*/ 0 w 4031875"/>
              <a:gd name="csY30" fmla="*/ 532821 h 913407"/>
              <a:gd name="csX31" fmla="*/ 0 w 4031875"/>
              <a:gd name="csY31" fmla="*/ 532821 h 913407"/>
              <a:gd name="csX32" fmla="*/ 0 w 4031875"/>
              <a:gd name="csY32" fmla="*/ 152238 h 9134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</a:cxnLst>
            <a:rect l="l" t="t" r="r" b="b"/>
            <a:pathLst>
              <a:path w="4031875" h="913407" extrusionOk="0">
                <a:moveTo>
                  <a:pt x="0" y="152238"/>
                </a:moveTo>
                <a:cubicBezTo>
                  <a:pt x="-7001" y="63841"/>
                  <a:pt x="51849" y="6121"/>
                  <a:pt x="152238" y="0"/>
                </a:cubicBezTo>
                <a:cubicBezTo>
                  <a:pt x="410210" y="-11104"/>
                  <a:pt x="466947" y="58665"/>
                  <a:pt x="746154" y="0"/>
                </a:cubicBezTo>
                <a:cubicBezTo>
                  <a:pt x="1025361" y="-58665"/>
                  <a:pt x="1127390" y="24152"/>
                  <a:pt x="1274079" y="0"/>
                </a:cubicBezTo>
                <a:cubicBezTo>
                  <a:pt x="1420768" y="-24152"/>
                  <a:pt x="1592277" y="1762"/>
                  <a:pt x="1780008" y="0"/>
                </a:cubicBezTo>
                <a:cubicBezTo>
                  <a:pt x="1967739" y="-1762"/>
                  <a:pt x="2109252" y="45853"/>
                  <a:pt x="2351927" y="0"/>
                </a:cubicBezTo>
                <a:lnTo>
                  <a:pt x="2351927" y="0"/>
                </a:lnTo>
                <a:cubicBezTo>
                  <a:pt x="2561817" y="-28919"/>
                  <a:pt x="2691178" y="2025"/>
                  <a:pt x="2845832" y="0"/>
                </a:cubicBezTo>
                <a:cubicBezTo>
                  <a:pt x="3000486" y="-2025"/>
                  <a:pt x="3219597" y="18872"/>
                  <a:pt x="3359896" y="0"/>
                </a:cubicBezTo>
                <a:cubicBezTo>
                  <a:pt x="3484507" y="-13900"/>
                  <a:pt x="3718482" y="61405"/>
                  <a:pt x="3879637" y="0"/>
                </a:cubicBezTo>
                <a:cubicBezTo>
                  <a:pt x="3965398" y="11639"/>
                  <a:pt x="4020846" y="67528"/>
                  <a:pt x="4031875" y="152238"/>
                </a:cubicBezTo>
                <a:cubicBezTo>
                  <a:pt x="4055237" y="320802"/>
                  <a:pt x="4029776" y="426364"/>
                  <a:pt x="4031875" y="532821"/>
                </a:cubicBezTo>
                <a:lnTo>
                  <a:pt x="4031875" y="532821"/>
                </a:lnTo>
                <a:cubicBezTo>
                  <a:pt x="4045374" y="628270"/>
                  <a:pt x="4024713" y="708784"/>
                  <a:pt x="4031875" y="761173"/>
                </a:cubicBezTo>
                <a:lnTo>
                  <a:pt x="4031875" y="761169"/>
                </a:lnTo>
                <a:cubicBezTo>
                  <a:pt x="4046155" y="827521"/>
                  <a:pt x="3944243" y="905879"/>
                  <a:pt x="3879637" y="913407"/>
                </a:cubicBezTo>
                <a:cubicBezTo>
                  <a:pt x="3739459" y="950042"/>
                  <a:pt x="3513138" y="860027"/>
                  <a:pt x="3359896" y="913407"/>
                </a:cubicBezTo>
                <a:cubicBezTo>
                  <a:pt x="3495291" y="1105174"/>
                  <a:pt x="3511095" y="1254181"/>
                  <a:pt x="3570731" y="1385071"/>
                </a:cubicBezTo>
                <a:cubicBezTo>
                  <a:pt x="3630367" y="1515961"/>
                  <a:pt x="3626452" y="1615596"/>
                  <a:pt x="3751732" y="1789991"/>
                </a:cubicBezTo>
                <a:cubicBezTo>
                  <a:pt x="3877011" y="1964386"/>
                  <a:pt x="3865153" y="2053413"/>
                  <a:pt x="3956600" y="2248306"/>
                </a:cubicBezTo>
                <a:cubicBezTo>
                  <a:pt x="3773048" y="2117111"/>
                  <a:pt x="3717389" y="2009047"/>
                  <a:pt x="3587525" y="1941279"/>
                </a:cubicBezTo>
                <a:cubicBezTo>
                  <a:pt x="3457661" y="1873511"/>
                  <a:pt x="3349839" y="1705834"/>
                  <a:pt x="3202404" y="1620903"/>
                </a:cubicBezTo>
                <a:cubicBezTo>
                  <a:pt x="3054969" y="1535972"/>
                  <a:pt x="2914142" y="1378022"/>
                  <a:pt x="2833329" y="1313877"/>
                </a:cubicBezTo>
                <a:cubicBezTo>
                  <a:pt x="2752516" y="1249732"/>
                  <a:pt x="2563302" y="1068348"/>
                  <a:pt x="2351927" y="913407"/>
                </a:cubicBezTo>
                <a:cubicBezTo>
                  <a:pt x="2191979" y="956758"/>
                  <a:pt x="1954123" y="874323"/>
                  <a:pt x="1802005" y="913407"/>
                </a:cubicBezTo>
                <a:cubicBezTo>
                  <a:pt x="1649887" y="952491"/>
                  <a:pt x="1491827" y="891099"/>
                  <a:pt x="1252083" y="913407"/>
                </a:cubicBezTo>
                <a:cubicBezTo>
                  <a:pt x="1012339" y="935715"/>
                  <a:pt x="913942" y="913256"/>
                  <a:pt x="746154" y="913407"/>
                </a:cubicBezTo>
                <a:cubicBezTo>
                  <a:pt x="578366" y="913558"/>
                  <a:pt x="311447" y="886696"/>
                  <a:pt x="152238" y="913407"/>
                </a:cubicBezTo>
                <a:cubicBezTo>
                  <a:pt x="83546" y="910032"/>
                  <a:pt x="16816" y="859102"/>
                  <a:pt x="0" y="761169"/>
                </a:cubicBezTo>
                <a:lnTo>
                  <a:pt x="0" y="761173"/>
                </a:lnTo>
                <a:cubicBezTo>
                  <a:pt x="-943" y="665425"/>
                  <a:pt x="13658" y="586179"/>
                  <a:pt x="0" y="532821"/>
                </a:cubicBezTo>
                <a:lnTo>
                  <a:pt x="0" y="532821"/>
                </a:lnTo>
                <a:cubicBezTo>
                  <a:pt x="-23048" y="371081"/>
                  <a:pt x="40638" y="314145"/>
                  <a:pt x="0" y="152238"/>
                </a:cubicBezTo>
                <a:close/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48133"/>
                      <a:gd name="adj2" fmla="val 196145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J’ai parcouru 500 mètres en 5 minutes.</a:t>
            </a: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E84FCA60-531C-0BD8-16C7-3569A5680A7C}"/>
              </a:ext>
            </a:extLst>
          </p:cNvPr>
          <p:cNvSpPr/>
          <p:nvPr/>
        </p:nvSpPr>
        <p:spPr>
          <a:xfrm>
            <a:off x="6817262" y="928833"/>
            <a:ext cx="4797310" cy="1123522"/>
          </a:xfrm>
          <a:custGeom>
            <a:avLst/>
            <a:gdLst>
              <a:gd name="csX0" fmla="*/ 0 w 4797310"/>
              <a:gd name="csY0" fmla="*/ 187257 h 1123522"/>
              <a:gd name="csX1" fmla="*/ 187257 w 4797310"/>
              <a:gd name="csY1" fmla="*/ 0 h 1123522"/>
              <a:gd name="csX2" fmla="*/ 499527 w 4797310"/>
              <a:gd name="csY2" fmla="*/ 0 h 1123522"/>
              <a:gd name="csX3" fmla="*/ 799552 w 4797310"/>
              <a:gd name="csY3" fmla="*/ 0 h 1123522"/>
              <a:gd name="csX4" fmla="*/ 799552 w 4797310"/>
              <a:gd name="csY4" fmla="*/ 0 h 1123522"/>
              <a:gd name="csX5" fmla="*/ 1363236 w 4797310"/>
              <a:gd name="csY5" fmla="*/ 0 h 1123522"/>
              <a:gd name="csX6" fmla="*/ 1998879 w 4797310"/>
              <a:gd name="csY6" fmla="*/ 0 h 1123522"/>
              <a:gd name="csX7" fmla="*/ 2547226 w 4797310"/>
              <a:gd name="csY7" fmla="*/ 0 h 1123522"/>
              <a:gd name="csX8" fmla="*/ 2991125 w 4797310"/>
              <a:gd name="csY8" fmla="*/ 0 h 1123522"/>
              <a:gd name="csX9" fmla="*/ 3539472 w 4797310"/>
              <a:gd name="csY9" fmla="*/ 0 h 1123522"/>
              <a:gd name="csX10" fmla="*/ 4035595 w 4797310"/>
              <a:gd name="csY10" fmla="*/ 0 h 1123522"/>
              <a:gd name="csX11" fmla="*/ 4610053 w 4797310"/>
              <a:gd name="csY11" fmla="*/ 0 h 1123522"/>
              <a:gd name="csX12" fmla="*/ 4797310 w 4797310"/>
              <a:gd name="csY12" fmla="*/ 187257 h 1123522"/>
              <a:gd name="csX13" fmla="*/ 4797310 w 4797310"/>
              <a:gd name="csY13" fmla="*/ 655388 h 1123522"/>
              <a:gd name="csX14" fmla="*/ 4797310 w 4797310"/>
              <a:gd name="csY14" fmla="*/ 655388 h 1123522"/>
              <a:gd name="csX15" fmla="*/ 4797310 w 4797310"/>
              <a:gd name="csY15" fmla="*/ 936268 h 1123522"/>
              <a:gd name="csX16" fmla="*/ 4797310 w 4797310"/>
              <a:gd name="csY16" fmla="*/ 936265 h 1123522"/>
              <a:gd name="csX17" fmla="*/ 4610053 w 4797310"/>
              <a:gd name="csY17" fmla="*/ 1123522 h 1123522"/>
              <a:gd name="csX18" fmla="*/ 4035595 w 4797310"/>
              <a:gd name="csY18" fmla="*/ 1123522 h 1123522"/>
              <a:gd name="csX19" fmla="*/ 3513360 w 4797310"/>
              <a:gd name="csY19" fmla="*/ 1123522 h 1123522"/>
              <a:gd name="csX20" fmla="*/ 3069460 w 4797310"/>
              <a:gd name="csY20" fmla="*/ 1123522 h 1123522"/>
              <a:gd name="csX21" fmla="*/ 2573337 w 4797310"/>
              <a:gd name="csY21" fmla="*/ 1123522 h 1123522"/>
              <a:gd name="csX22" fmla="*/ 1998879 w 4797310"/>
              <a:gd name="csY22" fmla="*/ 1123522 h 1123522"/>
              <a:gd name="csX23" fmla="*/ 1656493 w 4797310"/>
              <a:gd name="csY23" fmla="*/ 1358592 h 1123522"/>
              <a:gd name="csX24" fmla="*/ 1213404 w 4797310"/>
              <a:gd name="csY24" fmla="*/ 1662800 h 1123522"/>
              <a:gd name="csX25" fmla="*/ 810597 w 4797310"/>
              <a:gd name="csY25" fmla="*/ 1939352 h 1123522"/>
              <a:gd name="csX26" fmla="*/ 367508 w 4797310"/>
              <a:gd name="csY26" fmla="*/ 2243560 h 1123522"/>
              <a:gd name="csX27" fmla="*/ -15159 w 4797310"/>
              <a:gd name="csY27" fmla="*/ 2506285 h 1123522"/>
              <a:gd name="csX28" fmla="*/ 240117 w 4797310"/>
              <a:gd name="csY28" fmla="*/ 2073019 h 1123522"/>
              <a:gd name="csX29" fmla="*/ 511687 w 4797310"/>
              <a:gd name="csY29" fmla="*/ 1612098 h 1123522"/>
              <a:gd name="csX30" fmla="*/ 799552 w 4797310"/>
              <a:gd name="csY30" fmla="*/ 1123522 h 1123522"/>
              <a:gd name="csX31" fmla="*/ 511773 w 4797310"/>
              <a:gd name="csY31" fmla="*/ 1123522 h 1123522"/>
              <a:gd name="csX32" fmla="*/ 187257 w 4797310"/>
              <a:gd name="csY32" fmla="*/ 1123522 h 1123522"/>
              <a:gd name="csX33" fmla="*/ 0 w 4797310"/>
              <a:gd name="csY33" fmla="*/ 936265 h 1123522"/>
              <a:gd name="csX34" fmla="*/ 0 w 4797310"/>
              <a:gd name="csY34" fmla="*/ 936268 h 1123522"/>
              <a:gd name="csX35" fmla="*/ 0 w 4797310"/>
              <a:gd name="csY35" fmla="*/ 655388 h 1123522"/>
              <a:gd name="csX36" fmla="*/ 0 w 4797310"/>
              <a:gd name="csY36" fmla="*/ 655388 h 1123522"/>
              <a:gd name="csX37" fmla="*/ 0 w 4797310"/>
              <a:gd name="csY37" fmla="*/ 187257 h 11235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797310" h="1123522" extrusionOk="0">
                <a:moveTo>
                  <a:pt x="0" y="187257"/>
                </a:moveTo>
                <a:cubicBezTo>
                  <a:pt x="18043" y="93498"/>
                  <a:pt x="83724" y="4919"/>
                  <a:pt x="187257" y="0"/>
                </a:cubicBezTo>
                <a:cubicBezTo>
                  <a:pt x="339109" y="-18598"/>
                  <a:pt x="418847" y="25211"/>
                  <a:pt x="499527" y="0"/>
                </a:cubicBezTo>
                <a:cubicBezTo>
                  <a:pt x="580207" y="-25211"/>
                  <a:pt x="682316" y="25174"/>
                  <a:pt x="799552" y="0"/>
                </a:cubicBezTo>
                <a:lnTo>
                  <a:pt x="799552" y="0"/>
                </a:lnTo>
                <a:cubicBezTo>
                  <a:pt x="978334" y="-20231"/>
                  <a:pt x="1171509" y="5269"/>
                  <a:pt x="1363236" y="0"/>
                </a:cubicBezTo>
                <a:cubicBezTo>
                  <a:pt x="1554963" y="-5269"/>
                  <a:pt x="1747469" y="52328"/>
                  <a:pt x="1998879" y="0"/>
                </a:cubicBezTo>
                <a:cubicBezTo>
                  <a:pt x="2242621" y="-7118"/>
                  <a:pt x="2307047" y="64902"/>
                  <a:pt x="2547226" y="0"/>
                </a:cubicBezTo>
                <a:cubicBezTo>
                  <a:pt x="2787405" y="-64902"/>
                  <a:pt x="2858548" y="10427"/>
                  <a:pt x="2991125" y="0"/>
                </a:cubicBezTo>
                <a:cubicBezTo>
                  <a:pt x="3123702" y="-10427"/>
                  <a:pt x="3384788" y="63355"/>
                  <a:pt x="3539472" y="0"/>
                </a:cubicBezTo>
                <a:cubicBezTo>
                  <a:pt x="3694156" y="-63355"/>
                  <a:pt x="3917469" y="28271"/>
                  <a:pt x="4035595" y="0"/>
                </a:cubicBezTo>
                <a:cubicBezTo>
                  <a:pt x="4153721" y="-28271"/>
                  <a:pt x="4467557" y="2545"/>
                  <a:pt x="4610053" y="0"/>
                </a:cubicBezTo>
                <a:cubicBezTo>
                  <a:pt x="4739252" y="-1750"/>
                  <a:pt x="4787323" y="62314"/>
                  <a:pt x="4797310" y="187257"/>
                </a:cubicBezTo>
                <a:cubicBezTo>
                  <a:pt x="4809686" y="368772"/>
                  <a:pt x="4753906" y="435164"/>
                  <a:pt x="4797310" y="655388"/>
                </a:cubicBezTo>
                <a:lnTo>
                  <a:pt x="4797310" y="655388"/>
                </a:lnTo>
                <a:cubicBezTo>
                  <a:pt x="4798983" y="779549"/>
                  <a:pt x="4787149" y="824509"/>
                  <a:pt x="4797310" y="936268"/>
                </a:cubicBezTo>
                <a:lnTo>
                  <a:pt x="4797310" y="936265"/>
                </a:lnTo>
                <a:cubicBezTo>
                  <a:pt x="4772029" y="1038982"/>
                  <a:pt x="4729971" y="1119178"/>
                  <a:pt x="4610053" y="1123522"/>
                </a:cubicBezTo>
                <a:cubicBezTo>
                  <a:pt x="4461495" y="1133108"/>
                  <a:pt x="4216043" y="1122235"/>
                  <a:pt x="4035595" y="1123522"/>
                </a:cubicBezTo>
                <a:cubicBezTo>
                  <a:pt x="3855147" y="1124809"/>
                  <a:pt x="3735032" y="1118116"/>
                  <a:pt x="3513360" y="1123522"/>
                </a:cubicBezTo>
                <a:cubicBezTo>
                  <a:pt x="3291689" y="1128928"/>
                  <a:pt x="3218131" y="1091389"/>
                  <a:pt x="3069460" y="1123522"/>
                </a:cubicBezTo>
                <a:cubicBezTo>
                  <a:pt x="2920789" y="1155655"/>
                  <a:pt x="2677215" y="1073139"/>
                  <a:pt x="2573337" y="1123522"/>
                </a:cubicBezTo>
                <a:cubicBezTo>
                  <a:pt x="2469459" y="1173905"/>
                  <a:pt x="2220275" y="1074401"/>
                  <a:pt x="1998879" y="1123522"/>
                </a:cubicBezTo>
                <a:cubicBezTo>
                  <a:pt x="1880435" y="1248672"/>
                  <a:pt x="1736375" y="1303725"/>
                  <a:pt x="1656493" y="1358592"/>
                </a:cubicBezTo>
                <a:cubicBezTo>
                  <a:pt x="1576611" y="1413459"/>
                  <a:pt x="1359290" y="1522739"/>
                  <a:pt x="1213404" y="1662800"/>
                </a:cubicBezTo>
                <a:cubicBezTo>
                  <a:pt x="1067518" y="1802861"/>
                  <a:pt x="914711" y="1867612"/>
                  <a:pt x="810597" y="1939352"/>
                </a:cubicBezTo>
                <a:cubicBezTo>
                  <a:pt x="706483" y="2011092"/>
                  <a:pt x="476954" y="2166575"/>
                  <a:pt x="367508" y="2243560"/>
                </a:cubicBezTo>
                <a:cubicBezTo>
                  <a:pt x="258062" y="2320545"/>
                  <a:pt x="55788" y="2444935"/>
                  <a:pt x="-15159" y="2506285"/>
                </a:cubicBezTo>
                <a:cubicBezTo>
                  <a:pt x="95146" y="2293442"/>
                  <a:pt x="141980" y="2265800"/>
                  <a:pt x="240117" y="2073019"/>
                </a:cubicBezTo>
                <a:cubicBezTo>
                  <a:pt x="338254" y="1880238"/>
                  <a:pt x="385519" y="1830805"/>
                  <a:pt x="511687" y="1612098"/>
                </a:cubicBezTo>
                <a:cubicBezTo>
                  <a:pt x="637855" y="1393391"/>
                  <a:pt x="718847" y="1273077"/>
                  <a:pt x="799552" y="1123522"/>
                </a:cubicBezTo>
                <a:cubicBezTo>
                  <a:pt x="740143" y="1124950"/>
                  <a:pt x="635178" y="1107103"/>
                  <a:pt x="511773" y="1123522"/>
                </a:cubicBezTo>
                <a:cubicBezTo>
                  <a:pt x="388368" y="1139941"/>
                  <a:pt x="321553" y="1107183"/>
                  <a:pt x="187257" y="1123522"/>
                </a:cubicBezTo>
                <a:cubicBezTo>
                  <a:pt x="102377" y="1101954"/>
                  <a:pt x="2152" y="1017635"/>
                  <a:pt x="0" y="936265"/>
                </a:cubicBezTo>
                <a:lnTo>
                  <a:pt x="0" y="936268"/>
                </a:lnTo>
                <a:cubicBezTo>
                  <a:pt x="-29257" y="853376"/>
                  <a:pt x="23096" y="782099"/>
                  <a:pt x="0" y="655388"/>
                </a:cubicBezTo>
                <a:lnTo>
                  <a:pt x="0" y="655388"/>
                </a:lnTo>
                <a:cubicBezTo>
                  <a:pt x="-43525" y="503348"/>
                  <a:pt x="52075" y="295196"/>
                  <a:pt x="0" y="187257"/>
                </a:cubicBezTo>
                <a:close/>
              </a:path>
            </a:pathLst>
          </a:custGeom>
          <a:noFill/>
          <a:ln>
            <a:extLst>
              <a:ext uri="{C807C97D-BFC1-408E-A445-0C87EB9F89A2}">
                <ask:lineSketchStyleProps xmlns:ask="http://schemas.microsoft.com/office/drawing/2018/sketchyshapes" sd="436394269">
                  <a:prstGeom prst="wedgeRoundRectCallout">
                    <a:avLst>
                      <a:gd name="adj1" fmla="val -50316"/>
                      <a:gd name="adj2" fmla="val 173074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Moi, j’ai parcouru 500 mètres en 10 minutes.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459B549-6B6A-A47B-67E3-3CE84BA4BA8D}"/>
              </a:ext>
            </a:extLst>
          </p:cNvPr>
          <p:cNvSpPr txBox="1"/>
          <p:nvPr/>
        </p:nvSpPr>
        <p:spPr>
          <a:xfrm>
            <a:off x="1702676" y="5686097"/>
            <a:ext cx="8797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Lequel des deux élèves marche le plus rapidement ? </a:t>
            </a:r>
          </a:p>
          <a:p>
            <a:r>
              <a:rPr lang="fr-FR" sz="2400" b="1" dirty="0"/>
              <a:t>Comment peut-on savoir quel élève est le plus rapide ?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FB70F2C7-CE18-01C3-4D29-5E1FBEB397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574" t="9746" r="20077" b="11007"/>
          <a:stretch>
            <a:fillRect/>
          </a:stretch>
        </p:blipFill>
        <p:spPr>
          <a:xfrm>
            <a:off x="5772409" y="3367885"/>
            <a:ext cx="540149" cy="116005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E343376-32A8-FD57-2B09-E1C95083A9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078" r="15078"/>
          <a:stretch>
            <a:fillRect/>
          </a:stretch>
        </p:blipFill>
        <p:spPr>
          <a:xfrm>
            <a:off x="6248400" y="3228619"/>
            <a:ext cx="709495" cy="15237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054;p38"/>
          <p:cNvSpPr/>
          <p:nvPr/>
        </p:nvSpPr>
        <p:spPr>
          <a:xfrm>
            <a:off x="619441" y="2774747"/>
            <a:ext cx="11134627" cy="92974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38" y="2602809"/>
            <a:ext cx="805544" cy="805544"/>
          </a:xfrm>
          <a:prstGeom prst="rect">
            <a:avLst/>
          </a:prstGeom>
        </p:spPr>
      </p:pic>
      <p:sp>
        <p:nvSpPr>
          <p:cNvPr id="16" name="ZoneTexte 3"/>
          <p:cNvSpPr txBox="1"/>
          <p:nvPr/>
        </p:nvSpPr>
        <p:spPr>
          <a:xfrm>
            <a:off x="1457138" y="2774748"/>
            <a:ext cx="9850199" cy="38989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noProof="0" dirty="0"/>
              <a:t> </a:t>
            </a:r>
            <a:endParaRPr lang="fr-FR" noProof="0" dirty="0"/>
          </a:p>
        </p:txBody>
      </p:sp>
      <p:sp>
        <p:nvSpPr>
          <p:cNvPr id="11" name="Rectangle 10"/>
          <p:cNvSpPr/>
          <p:nvPr/>
        </p:nvSpPr>
        <p:spPr>
          <a:xfrm>
            <a:off x="6435759" y="272347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noProof="0" dirty="0"/>
              <a:t> 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42272C6-7878-8C86-B68F-59853A0B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65901"/>
            <a:ext cx="10529279" cy="46801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À la fin de cette séance, vous serez capables de  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35345D0-FBF3-B6E5-724F-6524D39D5C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805747"/>
            <a:ext cx="10529705" cy="268287"/>
          </a:xfrm>
        </p:spPr>
        <p:txBody>
          <a:bodyPr/>
          <a:lstStyle/>
          <a:p>
            <a:r>
              <a:rPr lang="fr-FR" dirty="0"/>
              <a:t>L’enseignant présente la tâche et l’inscrit au tableau. Il demande à deux élèves de la lire à voix haute. Il explicite ensuite le verbe d’action ainsi que le critère de réponse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0D3A2CF-28F7-2C9B-89A3-1D4986B3F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42" y="452067"/>
            <a:ext cx="487824" cy="48782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AB51971-E8F0-FF8E-299C-D7460C79640D}"/>
              </a:ext>
            </a:extLst>
          </p:cNvPr>
          <p:cNvSpPr txBox="1"/>
          <p:nvPr/>
        </p:nvSpPr>
        <p:spPr>
          <a:xfrm>
            <a:off x="1264082" y="2824118"/>
            <a:ext cx="93579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Déterminer</a:t>
            </a:r>
            <a:r>
              <a:rPr lang="fr-FR" sz="2400" b="1" dirty="0"/>
              <a:t> la </a:t>
            </a:r>
            <a:r>
              <a:rPr lang="fr-FR" sz="2400" b="1" dirty="0">
                <a:solidFill>
                  <a:srgbClr val="FF0000"/>
                </a:solidFill>
              </a:rPr>
              <a:t>vitesse</a:t>
            </a:r>
            <a:r>
              <a:rPr lang="fr-FR" sz="2400" b="1" dirty="0"/>
              <a:t> d’un corps mobile dans le cas d’un </a:t>
            </a:r>
            <a:r>
              <a:rPr lang="fr-FR" sz="2400" b="1" dirty="0">
                <a:solidFill>
                  <a:srgbClr val="FF0000"/>
                </a:solidFill>
              </a:rPr>
              <a:t>mouvement uniforme</a:t>
            </a:r>
            <a:r>
              <a:rPr lang="fr-FR" sz="2400" b="1" dirty="0"/>
              <a:t> à partir d’un graphique distance-temps. </a:t>
            </a:r>
            <a:endParaRPr lang="fr-FR" sz="4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1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17FD128-8B3D-2FCC-78E2-A9DF3CA52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E913A2-8806-8963-7FAF-7EE34A428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37" y="229288"/>
            <a:ext cx="10529279" cy="543364"/>
          </a:xfrm>
        </p:spPr>
        <p:txBody>
          <a:bodyPr/>
          <a:lstStyle/>
          <a:p>
            <a:r>
              <a:rPr lang="fr-FR" dirty="0"/>
              <a:t>Avant de réaliser la tâche d’aujourd’hui on va définir  la vitesse. Observez les deux situations suivantes . </a:t>
            </a:r>
            <a:br>
              <a:rPr lang="fr-FR" dirty="0"/>
            </a:br>
            <a:r>
              <a:rPr lang="fr-FR" dirty="0"/>
              <a:t>Deux voitures parcourent la même  distance 10 m 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18E3EE-0358-D87D-4318-7A972BF3A33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52086"/>
            <a:ext cx="10529705" cy="268287"/>
          </a:xfrm>
        </p:spPr>
        <p:txBody>
          <a:bodyPr/>
          <a:lstStyle/>
          <a:p>
            <a:r>
              <a:rPr lang="fr-FR" dirty="0"/>
              <a:t>L’enseignant demande aux élèves de faire </a:t>
            </a:r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20EF0F56-8B80-8900-09D3-6F2D58F664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B076F8DF-4425-25A7-76DF-D308CD19268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rcRect t="19703" b="22673"/>
          <a:stretch>
            <a:fillRect/>
          </a:stretch>
        </p:blipFill>
        <p:spPr>
          <a:xfrm>
            <a:off x="403226" y="2219275"/>
            <a:ext cx="2153508" cy="972502"/>
          </a:xfrm>
          <a:prstGeom prst="rect">
            <a:avLst/>
          </a:prstGeom>
        </p:spPr>
      </p:pic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CEFC9D2-22F4-74F3-0CA9-462B385C6FFE}"/>
              </a:ext>
            </a:extLst>
          </p:cNvPr>
          <p:cNvCxnSpPr>
            <a:cxnSpLocks/>
          </p:cNvCxnSpPr>
          <p:nvPr/>
        </p:nvCxnSpPr>
        <p:spPr>
          <a:xfrm flipV="1">
            <a:off x="484271" y="3191777"/>
            <a:ext cx="10851784" cy="125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B1E8A85D-B60B-C7EA-04CA-22DC19A72C93}"/>
              </a:ext>
            </a:extLst>
          </p:cNvPr>
          <p:cNvSpPr/>
          <p:nvPr/>
        </p:nvSpPr>
        <p:spPr>
          <a:xfrm>
            <a:off x="1701477" y="1399611"/>
            <a:ext cx="817954" cy="7679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0 s</a:t>
            </a:r>
          </a:p>
        </p:txBody>
      </p:sp>
      <p:sp>
        <p:nvSpPr>
          <p:cNvPr id="84" name="Rectangle : coins arrondis 83">
            <a:extLst>
              <a:ext uri="{FF2B5EF4-FFF2-40B4-BE49-F238E27FC236}">
                <a16:creationId xmlns:a16="http://schemas.microsoft.com/office/drawing/2014/main" id="{591F3E12-8858-CBAB-D3E9-0DF68AB45246}"/>
              </a:ext>
            </a:extLst>
          </p:cNvPr>
          <p:cNvSpPr/>
          <p:nvPr/>
        </p:nvSpPr>
        <p:spPr>
          <a:xfrm>
            <a:off x="390700" y="1277233"/>
            <a:ext cx="11410600" cy="2151767"/>
          </a:xfrm>
          <a:prstGeom prst="roundRect">
            <a:avLst>
              <a:gd name="adj" fmla="val 10608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6" name="Image 85">
            <a:extLst>
              <a:ext uri="{FF2B5EF4-FFF2-40B4-BE49-F238E27FC236}">
                <a16:creationId xmlns:a16="http://schemas.microsoft.com/office/drawing/2014/main" id="{0224F1F1-C36D-535A-1F71-F8883DB5E6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703" b="22673"/>
          <a:stretch>
            <a:fillRect/>
          </a:stretch>
        </p:blipFill>
        <p:spPr>
          <a:xfrm>
            <a:off x="9276118" y="2219275"/>
            <a:ext cx="2153508" cy="972502"/>
          </a:xfrm>
          <a:prstGeom prst="rect">
            <a:avLst/>
          </a:prstGeom>
        </p:spPr>
      </p:pic>
      <p:sp>
        <p:nvSpPr>
          <p:cNvPr id="91" name="ZoneTexte 90">
            <a:extLst>
              <a:ext uri="{FF2B5EF4-FFF2-40B4-BE49-F238E27FC236}">
                <a16:creationId xmlns:a16="http://schemas.microsoft.com/office/drawing/2014/main" id="{3D77BEC4-E5CC-3E97-BA4C-3A5BC07202AB}"/>
              </a:ext>
            </a:extLst>
          </p:cNvPr>
          <p:cNvSpPr txBox="1"/>
          <p:nvPr/>
        </p:nvSpPr>
        <p:spPr>
          <a:xfrm>
            <a:off x="9652912" y="1229599"/>
            <a:ext cx="97640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dirty="0"/>
              <a:t>⏱ </a:t>
            </a:r>
          </a:p>
        </p:txBody>
      </p:sp>
      <p:pic>
        <p:nvPicPr>
          <p:cNvPr id="92" name="Image 91">
            <a:extLst>
              <a:ext uri="{FF2B5EF4-FFF2-40B4-BE49-F238E27FC236}">
                <a16:creationId xmlns:a16="http://schemas.microsoft.com/office/drawing/2014/main" id="{472C4A07-AEE5-EF5E-E03A-678811BE9C8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rcRect t="19703" b="22673"/>
          <a:stretch>
            <a:fillRect/>
          </a:stretch>
        </p:blipFill>
        <p:spPr>
          <a:xfrm>
            <a:off x="4367215" y="2246254"/>
            <a:ext cx="2153508" cy="972502"/>
          </a:xfrm>
          <a:prstGeom prst="rect">
            <a:avLst/>
          </a:prstGeom>
        </p:spPr>
      </p:pic>
      <p:sp>
        <p:nvSpPr>
          <p:cNvPr id="94" name="ZoneTexte 93">
            <a:extLst>
              <a:ext uri="{FF2B5EF4-FFF2-40B4-BE49-F238E27FC236}">
                <a16:creationId xmlns:a16="http://schemas.microsoft.com/office/drawing/2014/main" id="{62B01086-E2C3-6086-2FF7-15A053474A5D}"/>
              </a:ext>
            </a:extLst>
          </p:cNvPr>
          <p:cNvSpPr txBox="1"/>
          <p:nvPr/>
        </p:nvSpPr>
        <p:spPr>
          <a:xfrm>
            <a:off x="762374" y="1229599"/>
            <a:ext cx="97640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dirty="0"/>
              <a:t>⏱ </a:t>
            </a:r>
          </a:p>
        </p:txBody>
      </p:sp>
      <p:sp>
        <p:nvSpPr>
          <p:cNvPr id="95" name="Rectangle : coins arrondis 94">
            <a:extLst>
              <a:ext uri="{FF2B5EF4-FFF2-40B4-BE49-F238E27FC236}">
                <a16:creationId xmlns:a16="http://schemas.microsoft.com/office/drawing/2014/main" id="{27CDE1CA-1C81-8AE2-A4EC-8DB725143585}"/>
              </a:ext>
            </a:extLst>
          </p:cNvPr>
          <p:cNvSpPr/>
          <p:nvPr/>
        </p:nvSpPr>
        <p:spPr>
          <a:xfrm>
            <a:off x="10620494" y="1399611"/>
            <a:ext cx="973021" cy="7679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10 s</a:t>
            </a:r>
          </a:p>
        </p:txBody>
      </p:sp>
      <p:pic>
        <p:nvPicPr>
          <p:cNvPr id="98" name="Image 97">
            <a:extLst>
              <a:ext uri="{FF2B5EF4-FFF2-40B4-BE49-F238E27FC236}">
                <a16:creationId xmlns:a16="http://schemas.microsoft.com/office/drawing/2014/main" id="{54AF2159-5FE4-1466-6327-0E5514B25FB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19703" b="22673"/>
          <a:stretch>
            <a:fillRect/>
          </a:stretch>
        </p:blipFill>
        <p:spPr>
          <a:xfrm>
            <a:off x="403226" y="5075861"/>
            <a:ext cx="2153508" cy="972502"/>
          </a:xfrm>
          <a:prstGeom prst="rect">
            <a:avLst/>
          </a:prstGeom>
        </p:spPr>
      </p:pic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D60ADB59-6147-F37A-0044-D7734DCD1972}"/>
              </a:ext>
            </a:extLst>
          </p:cNvPr>
          <p:cNvCxnSpPr>
            <a:cxnSpLocks/>
          </p:cNvCxnSpPr>
          <p:nvPr/>
        </p:nvCxnSpPr>
        <p:spPr>
          <a:xfrm flipV="1">
            <a:off x="484271" y="6048363"/>
            <a:ext cx="10851784" cy="125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 : coins arrondis 99">
            <a:extLst>
              <a:ext uri="{FF2B5EF4-FFF2-40B4-BE49-F238E27FC236}">
                <a16:creationId xmlns:a16="http://schemas.microsoft.com/office/drawing/2014/main" id="{6764BC71-70BF-6498-69F9-EDFE1176897F}"/>
              </a:ext>
            </a:extLst>
          </p:cNvPr>
          <p:cNvSpPr/>
          <p:nvPr/>
        </p:nvSpPr>
        <p:spPr>
          <a:xfrm>
            <a:off x="1701477" y="4256197"/>
            <a:ext cx="817954" cy="7679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0 s</a:t>
            </a:r>
          </a:p>
        </p:txBody>
      </p:sp>
      <p:sp>
        <p:nvSpPr>
          <p:cNvPr id="101" name="Rectangle : coins arrondis 100">
            <a:extLst>
              <a:ext uri="{FF2B5EF4-FFF2-40B4-BE49-F238E27FC236}">
                <a16:creationId xmlns:a16="http://schemas.microsoft.com/office/drawing/2014/main" id="{D1AA6BDD-84A8-622B-496F-80C02B554D83}"/>
              </a:ext>
            </a:extLst>
          </p:cNvPr>
          <p:cNvSpPr/>
          <p:nvPr/>
        </p:nvSpPr>
        <p:spPr>
          <a:xfrm>
            <a:off x="390700" y="4133819"/>
            <a:ext cx="11410600" cy="2151767"/>
          </a:xfrm>
          <a:prstGeom prst="roundRect">
            <a:avLst>
              <a:gd name="adj" fmla="val 10608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" name="Image 101">
            <a:extLst>
              <a:ext uri="{FF2B5EF4-FFF2-40B4-BE49-F238E27FC236}">
                <a16:creationId xmlns:a16="http://schemas.microsoft.com/office/drawing/2014/main" id="{0BA04046-3386-54D6-069D-D8CF29C01D0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19703" b="22673"/>
          <a:stretch>
            <a:fillRect/>
          </a:stretch>
        </p:blipFill>
        <p:spPr>
          <a:xfrm>
            <a:off x="9276118" y="5075861"/>
            <a:ext cx="2153508" cy="972502"/>
          </a:xfrm>
          <a:prstGeom prst="rect">
            <a:avLst/>
          </a:prstGeom>
        </p:spPr>
      </p:pic>
      <p:sp>
        <p:nvSpPr>
          <p:cNvPr id="104" name="ZoneTexte 103">
            <a:extLst>
              <a:ext uri="{FF2B5EF4-FFF2-40B4-BE49-F238E27FC236}">
                <a16:creationId xmlns:a16="http://schemas.microsoft.com/office/drawing/2014/main" id="{521C7F4B-AFF1-223D-5493-B9130EFF5DF9}"/>
              </a:ext>
            </a:extLst>
          </p:cNvPr>
          <p:cNvSpPr txBox="1"/>
          <p:nvPr/>
        </p:nvSpPr>
        <p:spPr>
          <a:xfrm>
            <a:off x="9652912" y="4086185"/>
            <a:ext cx="97640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dirty="0"/>
              <a:t>⏱ </a:t>
            </a:r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A11C03C4-4F1A-3A49-4279-85F8ABF671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t="19703" b="22673"/>
          <a:stretch>
            <a:fillRect/>
          </a:stretch>
        </p:blipFill>
        <p:spPr>
          <a:xfrm>
            <a:off x="4367215" y="5102840"/>
            <a:ext cx="2153508" cy="972502"/>
          </a:xfrm>
          <a:prstGeom prst="rect">
            <a:avLst/>
          </a:prstGeom>
        </p:spPr>
      </p:pic>
      <p:sp>
        <p:nvSpPr>
          <p:cNvPr id="106" name="ZoneTexte 105">
            <a:extLst>
              <a:ext uri="{FF2B5EF4-FFF2-40B4-BE49-F238E27FC236}">
                <a16:creationId xmlns:a16="http://schemas.microsoft.com/office/drawing/2014/main" id="{0B0CAD3D-F4BF-D2A6-B1B5-873D8A09B0A5}"/>
              </a:ext>
            </a:extLst>
          </p:cNvPr>
          <p:cNvSpPr txBox="1"/>
          <p:nvPr/>
        </p:nvSpPr>
        <p:spPr>
          <a:xfrm>
            <a:off x="762374" y="4086185"/>
            <a:ext cx="97640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600" dirty="0"/>
              <a:t>⏱ </a:t>
            </a:r>
          </a:p>
        </p:txBody>
      </p:sp>
      <p:sp>
        <p:nvSpPr>
          <p:cNvPr id="107" name="Rectangle : coins arrondis 106">
            <a:extLst>
              <a:ext uri="{FF2B5EF4-FFF2-40B4-BE49-F238E27FC236}">
                <a16:creationId xmlns:a16="http://schemas.microsoft.com/office/drawing/2014/main" id="{4AA05ACA-A3F7-6C5D-509F-FA118D957C12}"/>
              </a:ext>
            </a:extLst>
          </p:cNvPr>
          <p:cNvSpPr/>
          <p:nvPr/>
        </p:nvSpPr>
        <p:spPr>
          <a:xfrm>
            <a:off x="10620494" y="4256197"/>
            <a:ext cx="973021" cy="7679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5 s</a:t>
            </a:r>
          </a:p>
        </p:txBody>
      </p:sp>
    </p:spTree>
    <p:extLst>
      <p:ext uri="{BB962C8B-B14F-4D97-AF65-F5344CB8AC3E}">
        <p14:creationId xmlns:p14="http://schemas.microsoft.com/office/powerpoint/2010/main" val="123290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95" grpId="0" animBg="1"/>
      <p:bldP spid="100" grpId="0" animBg="1"/>
      <p:bldP spid="10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95DA3E4-072F-DEAA-DDC0-CB1FB8DB8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F0671D-EFC9-77D4-72FE-C81355E8A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237" y="229288"/>
            <a:ext cx="10529279" cy="543364"/>
          </a:xfrm>
        </p:spPr>
        <p:txBody>
          <a:bodyPr/>
          <a:lstStyle/>
          <a:p>
            <a:r>
              <a:rPr lang="fr-FR" dirty="0"/>
              <a:t>Les deux voitures ont mis un temps différent pour parcourir la même distance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95AB8B-F854-F87E-98BB-D32FFC6125B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52086"/>
            <a:ext cx="10529705" cy="268287"/>
          </a:xfrm>
        </p:spPr>
        <p:txBody>
          <a:bodyPr/>
          <a:lstStyle/>
          <a:p>
            <a:r>
              <a:rPr lang="fr-FR" dirty="0"/>
              <a:t>L’enseignant demande aux élèves de faire </a:t>
            </a:r>
          </a:p>
        </p:txBody>
      </p:sp>
      <p:pic>
        <p:nvPicPr>
          <p:cNvPr id="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E270CEB6-AF9C-4C6F-A605-1832F8E6B8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DA2A86D-2B7A-EE00-A738-D1C43BF10AEF}"/>
              </a:ext>
            </a:extLst>
          </p:cNvPr>
          <p:cNvSpPr txBox="1"/>
          <p:nvPr/>
        </p:nvSpPr>
        <p:spPr>
          <a:xfrm>
            <a:off x="334556" y="4634472"/>
            <a:ext cx="61121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Les deux voitures n’ont pas la même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5632105-BC4F-0D05-FE75-EED2920775A2}"/>
              </a:ext>
            </a:extLst>
          </p:cNvPr>
          <p:cNvSpPr txBox="1"/>
          <p:nvPr/>
        </p:nvSpPr>
        <p:spPr>
          <a:xfrm>
            <a:off x="1825391" y="2924461"/>
            <a:ext cx="290651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10 m en 10 s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0F34C45-E364-ED5F-8A75-0905F853FAD0}"/>
              </a:ext>
            </a:extLst>
          </p:cNvPr>
          <p:cNvSpPr txBox="1"/>
          <p:nvPr/>
        </p:nvSpPr>
        <p:spPr>
          <a:xfrm>
            <a:off x="7351600" y="2874462"/>
            <a:ext cx="290651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10 m en 5 s 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93F7CBFD-28D7-F186-06AB-B5274865E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666" y="1439950"/>
            <a:ext cx="5400884" cy="132654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E5A5C9A-6ECC-6D60-8C45-0E7BC8A043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96" y="1439950"/>
            <a:ext cx="5634704" cy="1326544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D37A581E-A5ED-892C-A688-C571FF741170}"/>
              </a:ext>
            </a:extLst>
          </p:cNvPr>
          <p:cNvSpPr txBox="1"/>
          <p:nvPr/>
        </p:nvSpPr>
        <p:spPr>
          <a:xfrm>
            <a:off x="6096000" y="4634472"/>
            <a:ext cx="123637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vitesse</a:t>
            </a:r>
          </a:p>
        </p:txBody>
      </p:sp>
    </p:spTree>
    <p:extLst>
      <p:ext uri="{BB962C8B-B14F-4D97-AF65-F5344CB8AC3E}">
        <p14:creationId xmlns:p14="http://schemas.microsoft.com/office/powerpoint/2010/main" val="165241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14" grpId="0" animBg="1"/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94DE5-CD9F-782F-5802-44FB0E169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B8343-4BDA-0E3F-5718-E1AE5710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208723"/>
            <a:ext cx="10529279" cy="543364"/>
          </a:xfrm>
        </p:spPr>
        <p:txBody>
          <a:bodyPr/>
          <a:lstStyle/>
          <a:p>
            <a:r>
              <a:rPr lang="fr-FR" dirty="0"/>
              <a:t>La vitesse d’un corps en mouvement est le rapport  de la distance parcourue par le temps mis pour l’effectuer.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1B393E-720D-8287-8605-25628E99E7E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00463" y="737645"/>
            <a:ext cx="10529705" cy="268287"/>
          </a:xfrm>
        </p:spPr>
        <p:txBody>
          <a:bodyPr/>
          <a:lstStyle/>
          <a:p>
            <a:r>
              <a:rPr lang="fr-FR" dirty="0"/>
              <a:t>L’enseignant explique davantage la signification de chaque terme.</a:t>
            </a:r>
          </a:p>
        </p:txBody>
      </p:sp>
      <p:pic>
        <p:nvPicPr>
          <p:cNvPr id="4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AD31AC43-430B-47D7-AC80-824605C02D9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76B27FB-CFB3-BF24-34AC-4E915A863C8F}"/>
              </a:ext>
            </a:extLst>
          </p:cNvPr>
          <p:cNvSpPr txBox="1"/>
          <p:nvPr/>
        </p:nvSpPr>
        <p:spPr>
          <a:xfrm>
            <a:off x="493776" y="1194610"/>
            <a:ext cx="106693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3399FF"/>
                </a:solidFill>
              </a:rPr>
              <a:t>La vitesse </a:t>
            </a:r>
            <a:r>
              <a:rPr lang="fr-FR" sz="1800" dirty="0"/>
              <a:t>d’un corps en mouvement est </a:t>
            </a:r>
            <a:r>
              <a:rPr lang="fr-FR" dirty="0"/>
              <a:t>le rapport entre </a:t>
            </a:r>
            <a:r>
              <a:rPr lang="fr-FR" b="1" dirty="0">
                <a:solidFill>
                  <a:srgbClr val="ED7F10"/>
                </a:solidFill>
              </a:rPr>
              <a:t>la distance parcourue </a:t>
            </a:r>
            <a:r>
              <a:rPr lang="fr-FR" dirty="0"/>
              <a:t>et le </a:t>
            </a:r>
            <a:r>
              <a:rPr lang="fr-FR" b="1" dirty="0">
                <a:solidFill>
                  <a:srgbClr val="339933"/>
                </a:solidFill>
              </a:rPr>
              <a:t>temps </a:t>
            </a:r>
            <a:r>
              <a:rPr lang="fr-FR" dirty="0"/>
              <a:t>mis pour l’effectuer : </a:t>
            </a:r>
            <a:endParaRPr lang="fr-FR" sz="1800" b="1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EF2C76B-E61D-0904-7C0B-3B62A229B06B}"/>
              </a:ext>
            </a:extLst>
          </p:cNvPr>
          <p:cNvGrpSpPr/>
          <p:nvPr/>
        </p:nvGrpSpPr>
        <p:grpSpPr>
          <a:xfrm>
            <a:off x="408737" y="2277568"/>
            <a:ext cx="3256764" cy="2379945"/>
            <a:chOff x="408737" y="2277568"/>
            <a:chExt cx="3256764" cy="2379945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891322E-D493-4375-B387-280947E48DD8}"/>
                </a:ext>
              </a:extLst>
            </p:cNvPr>
            <p:cNvSpPr/>
            <p:nvPr/>
          </p:nvSpPr>
          <p:spPr>
            <a:xfrm>
              <a:off x="408737" y="2277568"/>
              <a:ext cx="3256764" cy="2379945"/>
            </a:xfrm>
            <a:prstGeom prst="roundRect">
              <a:avLst>
                <a:gd name="adj" fmla="val 1035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 : coins arrondis 26">
                  <a:extLst>
                    <a:ext uri="{FF2B5EF4-FFF2-40B4-BE49-F238E27FC236}">
                      <a16:creationId xmlns:a16="http://schemas.microsoft.com/office/drawing/2014/main" id="{F08FD1D9-3E24-F468-D70E-7E8475409F55}"/>
                    </a:ext>
                  </a:extLst>
                </p:cNvPr>
                <p:cNvSpPr/>
                <p:nvPr/>
              </p:nvSpPr>
              <p:spPr>
                <a:xfrm>
                  <a:off x="763434" y="2657531"/>
                  <a:ext cx="2547371" cy="162001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5400" b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𝐕</m:t>
                        </m:r>
                        <m:r>
                          <a:rPr lang="fr-FR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5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5400" b="1">
                                <a:solidFill>
                                  <a:srgbClr val="ED7F1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𝐝</m:t>
                            </m:r>
                          </m:num>
                          <m:den>
                            <m:r>
                              <a:rPr lang="fr-FR" sz="5400" b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𝐭</m:t>
                            </m:r>
                          </m:den>
                        </m:f>
                      </m:oMath>
                    </m:oMathPara>
                  </a14:m>
                  <a:endParaRPr lang="fr-FR" sz="5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 : coins arrondis 26">
                  <a:extLst>
                    <a:ext uri="{FF2B5EF4-FFF2-40B4-BE49-F238E27FC236}">
                      <a16:creationId xmlns:a16="http://schemas.microsoft.com/office/drawing/2014/main" id="{F08FD1D9-3E24-F468-D70E-7E8475409F5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434" y="2657531"/>
                  <a:ext cx="2547371" cy="1620018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7EEE08C9-1D8E-3696-CF14-1F33511503D0}"/>
              </a:ext>
            </a:extLst>
          </p:cNvPr>
          <p:cNvSpPr txBox="1"/>
          <p:nvPr/>
        </p:nvSpPr>
        <p:spPr>
          <a:xfrm>
            <a:off x="4143541" y="3150281"/>
            <a:ext cx="6280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ED7F10"/>
                </a:solidFill>
              </a:rPr>
              <a:t>d : distance parcourue par l’objet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0C78C64-BA05-25E4-F81C-F06F75EF6344}"/>
              </a:ext>
            </a:extLst>
          </p:cNvPr>
          <p:cNvSpPr txBox="1"/>
          <p:nvPr/>
        </p:nvSpPr>
        <p:spPr>
          <a:xfrm>
            <a:off x="4143540" y="4405396"/>
            <a:ext cx="6280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39933"/>
                </a:solidFill>
              </a:rPr>
              <a:t>t : la durée du mouvement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CB7B5E3-5F2B-F5FE-EFA8-A77C42F6A44C}"/>
              </a:ext>
            </a:extLst>
          </p:cNvPr>
          <p:cNvSpPr txBox="1"/>
          <p:nvPr/>
        </p:nvSpPr>
        <p:spPr>
          <a:xfrm>
            <a:off x="4143541" y="2006465"/>
            <a:ext cx="6280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F0"/>
                </a:solidFill>
              </a:rPr>
              <a:t>V : La vitesse de l’objet en mouvement</a:t>
            </a:r>
          </a:p>
        </p:txBody>
      </p:sp>
      <p:sp>
        <p:nvSpPr>
          <p:cNvPr id="11" name="Accolade ouvrante 10">
            <a:extLst>
              <a:ext uri="{FF2B5EF4-FFF2-40B4-BE49-F238E27FC236}">
                <a16:creationId xmlns:a16="http://schemas.microsoft.com/office/drawing/2014/main" id="{82033D43-26F8-2BE5-A92C-D48F56E89DD7}"/>
              </a:ext>
            </a:extLst>
          </p:cNvPr>
          <p:cNvSpPr/>
          <p:nvPr/>
        </p:nvSpPr>
        <p:spPr>
          <a:xfrm>
            <a:off x="3752346" y="2142016"/>
            <a:ext cx="391193" cy="2651048"/>
          </a:xfrm>
          <a:prstGeom prst="leftBrace">
            <a:avLst>
              <a:gd name="adj1" fmla="val 71445"/>
              <a:gd name="adj2" fmla="val 50000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1"/>
      <p:bldP spid="30" grpId="1"/>
      <p:bldP spid="31" grpId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0E973-B79F-C85D-3AA9-A460AF46E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6C747E-7310-4534-05D9-CF1823C61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63" y="208723"/>
            <a:ext cx="10529279" cy="543364"/>
          </a:xfrm>
        </p:spPr>
        <p:txBody>
          <a:bodyPr/>
          <a:lstStyle/>
          <a:p>
            <a:r>
              <a:rPr lang="fr-FR" dirty="0"/>
              <a:t>L’unité de la vitesse est le mètre par seconde :  m/s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DFFEDB-5A40-297E-8653-AD8E36073B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00463" y="737645"/>
            <a:ext cx="10529705" cy="268287"/>
          </a:xfrm>
        </p:spPr>
        <p:txBody>
          <a:bodyPr/>
          <a:lstStyle/>
          <a:p>
            <a:r>
              <a:rPr lang="fr-FR" dirty="0"/>
              <a:t>L’enseignant demande aux élèves de donner les unités qu’ils connaissent . Il insiste que les élèves prononcent correctement l’expression de la vitesse et l’unité. </a:t>
            </a:r>
          </a:p>
        </p:txBody>
      </p:sp>
      <p:pic>
        <p:nvPicPr>
          <p:cNvPr id="4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98EEE696-DE28-74E1-7D98-0DA569F7EC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01CB3F84-6460-843D-12B0-60CCC32D4E55}"/>
              </a:ext>
            </a:extLst>
          </p:cNvPr>
          <p:cNvGrpSpPr/>
          <p:nvPr/>
        </p:nvGrpSpPr>
        <p:grpSpPr>
          <a:xfrm>
            <a:off x="4467618" y="2239028"/>
            <a:ext cx="3256764" cy="2379945"/>
            <a:chOff x="408737" y="2277568"/>
            <a:chExt cx="3256764" cy="2379945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E396EDA-0221-9954-6ADF-65FBCCD67D60}"/>
                </a:ext>
              </a:extLst>
            </p:cNvPr>
            <p:cNvSpPr/>
            <p:nvPr/>
          </p:nvSpPr>
          <p:spPr>
            <a:xfrm>
              <a:off x="408737" y="2277568"/>
              <a:ext cx="3256764" cy="2379945"/>
            </a:xfrm>
            <a:prstGeom prst="roundRect">
              <a:avLst>
                <a:gd name="adj" fmla="val 1035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 : coins arrondis 6">
                  <a:extLst>
                    <a:ext uri="{FF2B5EF4-FFF2-40B4-BE49-F238E27FC236}">
                      <a16:creationId xmlns:a16="http://schemas.microsoft.com/office/drawing/2014/main" id="{A9F9960B-B7A3-CFF9-7791-9D3D051C96F1}"/>
                    </a:ext>
                  </a:extLst>
                </p:cNvPr>
                <p:cNvSpPr/>
                <p:nvPr/>
              </p:nvSpPr>
              <p:spPr>
                <a:xfrm>
                  <a:off x="763434" y="2657531"/>
                  <a:ext cx="2547371" cy="162001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5400" b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𝐕</m:t>
                        </m:r>
                        <m:r>
                          <a:rPr lang="fr-FR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5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5400" b="1">
                                <a:solidFill>
                                  <a:srgbClr val="ED7F1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𝐝</m:t>
                            </m:r>
                          </m:num>
                          <m:den>
                            <m:r>
                              <a:rPr lang="fr-FR" sz="5400" b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𝐭</m:t>
                            </m:r>
                          </m:den>
                        </m:f>
                      </m:oMath>
                    </m:oMathPara>
                  </a14:m>
                  <a:endParaRPr lang="fr-FR" sz="5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Rectangle : coins arrondis 6">
                  <a:extLst>
                    <a:ext uri="{FF2B5EF4-FFF2-40B4-BE49-F238E27FC236}">
                      <a16:creationId xmlns:a16="http://schemas.microsoft.com/office/drawing/2014/main" id="{A9F9960B-B7A3-CFF9-7791-9D3D051C96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434" y="2657531"/>
                  <a:ext cx="2547371" cy="1620018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Arc 19">
            <a:extLst>
              <a:ext uri="{FF2B5EF4-FFF2-40B4-BE49-F238E27FC236}">
                <a16:creationId xmlns:a16="http://schemas.microsoft.com/office/drawing/2014/main" id="{EB24DF4F-0DA2-3CC3-026E-DC02AC205150}"/>
              </a:ext>
            </a:extLst>
          </p:cNvPr>
          <p:cNvSpPr/>
          <p:nvPr/>
        </p:nvSpPr>
        <p:spPr>
          <a:xfrm>
            <a:off x="3346704" y="2340864"/>
            <a:ext cx="2030742" cy="1805940"/>
          </a:xfrm>
          <a:prstGeom prst="arc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AFB966F-6CCA-EF4F-9060-49B50CE75F34}"/>
              </a:ext>
            </a:extLst>
          </p:cNvPr>
          <p:cNvSpPr txBox="1"/>
          <p:nvPr/>
        </p:nvSpPr>
        <p:spPr>
          <a:xfrm>
            <a:off x="3600247" y="2028336"/>
            <a:ext cx="867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F0"/>
                </a:solidFill>
              </a:rPr>
              <a:t>m/s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8D3B27F-8B6B-BD39-74C3-0DE74394A6E6}"/>
              </a:ext>
            </a:extLst>
          </p:cNvPr>
          <p:cNvSpPr txBox="1"/>
          <p:nvPr/>
        </p:nvSpPr>
        <p:spPr>
          <a:xfrm>
            <a:off x="7655775" y="1850113"/>
            <a:ext cx="592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ED7F10"/>
                </a:solidFill>
              </a:rPr>
              <a:t>m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8CFE31C-4A4E-2AE8-1AEB-EC82585AC889}"/>
              </a:ext>
            </a:extLst>
          </p:cNvPr>
          <p:cNvSpPr txBox="1"/>
          <p:nvPr/>
        </p:nvSpPr>
        <p:spPr>
          <a:xfrm>
            <a:off x="7794648" y="4568055"/>
            <a:ext cx="315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39933"/>
                </a:solidFill>
              </a:rPr>
              <a:t>s</a:t>
            </a:r>
          </a:p>
        </p:txBody>
      </p:sp>
      <p:sp>
        <p:nvSpPr>
          <p:cNvPr id="1026" name="Arc 1025">
            <a:extLst>
              <a:ext uri="{FF2B5EF4-FFF2-40B4-BE49-F238E27FC236}">
                <a16:creationId xmlns:a16="http://schemas.microsoft.com/office/drawing/2014/main" id="{9A9DB2B0-E13B-F113-BBAF-B39357937A23}"/>
              </a:ext>
            </a:extLst>
          </p:cNvPr>
          <p:cNvSpPr/>
          <p:nvPr/>
        </p:nvSpPr>
        <p:spPr>
          <a:xfrm>
            <a:off x="6057393" y="1519027"/>
            <a:ext cx="1800000" cy="1440000"/>
          </a:xfrm>
          <a:prstGeom prst="arc">
            <a:avLst>
              <a:gd name="adj1" fmla="val 76972"/>
              <a:gd name="adj2" fmla="val 5566300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7" name="Arc 1026">
            <a:extLst>
              <a:ext uri="{FF2B5EF4-FFF2-40B4-BE49-F238E27FC236}">
                <a16:creationId xmlns:a16="http://schemas.microsoft.com/office/drawing/2014/main" id="{8A67FAED-BB43-FAF8-F8AF-DE1DA98A3A07}"/>
              </a:ext>
            </a:extLst>
          </p:cNvPr>
          <p:cNvSpPr/>
          <p:nvPr/>
        </p:nvSpPr>
        <p:spPr>
          <a:xfrm>
            <a:off x="6057393" y="4026278"/>
            <a:ext cx="1800000" cy="1440000"/>
          </a:xfrm>
          <a:prstGeom prst="arc">
            <a:avLst>
              <a:gd name="adj1" fmla="val 16002551"/>
              <a:gd name="adj2" fmla="val 21458088"/>
            </a:avLst>
          </a:prstGeom>
          <a:ln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68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/>
      <p:bldP spid="23" grpId="0"/>
      <p:bldP spid="24" grpId="0"/>
      <p:bldP spid="1026" grpId="0" animBg="1"/>
      <p:bldP spid="10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00323-3726-8663-6378-6A1F90F15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C2946-D393-0C54-8050-253606ED7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889" y="364012"/>
            <a:ext cx="10529279" cy="268287"/>
          </a:xfrm>
        </p:spPr>
        <p:txBody>
          <a:bodyPr/>
          <a:lstStyle/>
          <a:p>
            <a:r>
              <a:rPr lang="fr-FR" dirty="0"/>
              <a:t>On utilise souvent l'unité km/h , dans ce cas la distance sera en km et la durée en h.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47626F-D236-C0F0-586D-3817BD30708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34521"/>
            <a:ext cx="10529705" cy="268287"/>
          </a:xfrm>
        </p:spPr>
        <p:txBody>
          <a:bodyPr/>
          <a:lstStyle/>
          <a:p>
            <a:r>
              <a:rPr lang="fr-FR" dirty="0"/>
              <a:t>L’enseignant rappelle qu’on peut utiliser le km /h &gt;  </a:t>
            </a:r>
          </a:p>
        </p:txBody>
      </p:sp>
      <p:pic>
        <p:nvPicPr>
          <p:cNvPr id="4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BA8E43BA-1CFD-C4FE-9F25-4FB82492E6A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788D3B22-B916-FB96-6CCB-AA293252047D}"/>
              </a:ext>
            </a:extLst>
          </p:cNvPr>
          <p:cNvGrpSpPr/>
          <p:nvPr/>
        </p:nvGrpSpPr>
        <p:grpSpPr>
          <a:xfrm>
            <a:off x="4531626" y="2010428"/>
            <a:ext cx="3256764" cy="2379945"/>
            <a:chOff x="408737" y="2277568"/>
            <a:chExt cx="3256764" cy="2379945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86FA4F2-065D-15BD-4FE1-F49391470AB6}"/>
                </a:ext>
              </a:extLst>
            </p:cNvPr>
            <p:cNvSpPr/>
            <p:nvPr/>
          </p:nvSpPr>
          <p:spPr>
            <a:xfrm>
              <a:off x="408737" y="2277568"/>
              <a:ext cx="3256764" cy="2379945"/>
            </a:xfrm>
            <a:prstGeom prst="roundRect">
              <a:avLst>
                <a:gd name="adj" fmla="val 10351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 : coins arrondis 6">
                  <a:extLst>
                    <a:ext uri="{FF2B5EF4-FFF2-40B4-BE49-F238E27FC236}">
                      <a16:creationId xmlns:a16="http://schemas.microsoft.com/office/drawing/2014/main" id="{00862E4F-99B8-5FDC-1361-AC6A32AC199A}"/>
                    </a:ext>
                  </a:extLst>
                </p:cNvPr>
                <p:cNvSpPr/>
                <p:nvPr/>
              </p:nvSpPr>
              <p:spPr>
                <a:xfrm>
                  <a:off x="763434" y="2657531"/>
                  <a:ext cx="2547371" cy="162001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fr-FR" sz="5400" b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𝐕</m:t>
                        </m:r>
                        <m:r>
                          <a:rPr lang="fr-FR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5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5400" b="1">
                                <a:solidFill>
                                  <a:srgbClr val="ED7F1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𝐝</m:t>
                            </m:r>
                          </m:num>
                          <m:den>
                            <m:r>
                              <a:rPr lang="fr-FR" sz="5400" b="1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𝐭</m:t>
                            </m:r>
                          </m:den>
                        </m:f>
                      </m:oMath>
                    </m:oMathPara>
                  </a14:m>
                  <a:endParaRPr lang="fr-FR" sz="5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Rectangle : coins arrondis 6">
                  <a:extLst>
                    <a:ext uri="{FF2B5EF4-FFF2-40B4-BE49-F238E27FC236}">
                      <a16:creationId xmlns:a16="http://schemas.microsoft.com/office/drawing/2014/main" id="{00862E4F-99B8-5FDC-1361-AC6A32AC19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434" y="2657531"/>
                  <a:ext cx="2547371" cy="1620018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Arc 19">
            <a:extLst>
              <a:ext uri="{FF2B5EF4-FFF2-40B4-BE49-F238E27FC236}">
                <a16:creationId xmlns:a16="http://schemas.microsoft.com/office/drawing/2014/main" id="{67F592E8-9B6E-EC27-9EED-CCB563343163}"/>
              </a:ext>
            </a:extLst>
          </p:cNvPr>
          <p:cNvSpPr/>
          <p:nvPr/>
        </p:nvSpPr>
        <p:spPr>
          <a:xfrm>
            <a:off x="3410712" y="2112264"/>
            <a:ext cx="2030742" cy="1805940"/>
          </a:xfrm>
          <a:prstGeom prst="arc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F66D7E1-F4CF-03A6-B446-F15FA8D1BD16}"/>
              </a:ext>
            </a:extLst>
          </p:cNvPr>
          <p:cNvSpPr txBox="1"/>
          <p:nvPr/>
        </p:nvSpPr>
        <p:spPr>
          <a:xfrm>
            <a:off x="3502153" y="1799736"/>
            <a:ext cx="1029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B0F0"/>
                </a:solidFill>
              </a:rPr>
              <a:t>km/h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F9E1B75-26A8-9757-C3F0-29B754942834}"/>
              </a:ext>
            </a:extLst>
          </p:cNvPr>
          <p:cNvSpPr txBox="1"/>
          <p:nvPr/>
        </p:nvSpPr>
        <p:spPr>
          <a:xfrm>
            <a:off x="7547124" y="1639919"/>
            <a:ext cx="748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ED7F10"/>
                </a:solidFill>
              </a:rPr>
              <a:t>km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758A276-9947-CB18-A5EA-DDAFF6008582}"/>
              </a:ext>
            </a:extLst>
          </p:cNvPr>
          <p:cNvSpPr txBox="1"/>
          <p:nvPr/>
        </p:nvSpPr>
        <p:spPr>
          <a:xfrm>
            <a:off x="7858656" y="4339455"/>
            <a:ext cx="315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339933"/>
                </a:solidFill>
              </a:rPr>
              <a:t>h</a:t>
            </a:r>
          </a:p>
        </p:txBody>
      </p:sp>
      <p:sp>
        <p:nvSpPr>
          <p:cNvPr id="1026" name="Arc 1025">
            <a:extLst>
              <a:ext uri="{FF2B5EF4-FFF2-40B4-BE49-F238E27FC236}">
                <a16:creationId xmlns:a16="http://schemas.microsoft.com/office/drawing/2014/main" id="{913E5B95-472D-1E3B-02C4-47BFE0900235}"/>
              </a:ext>
            </a:extLst>
          </p:cNvPr>
          <p:cNvSpPr/>
          <p:nvPr/>
        </p:nvSpPr>
        <p:spPr>
          <a:xfrm>
            <a:off x="6121401" y="1290427"/>
            <a:ext cx="1800000" cy="1440000"/>
          </a:xfrm>
          <a:prstGeom prst="arc">
            <a:avLst>
              <a:gd name="adj1" fmla="val 76972"/>
              <a:gd name="adj2" fmla="val 5566300"/>
            </a:avLst>
          </a:prstGeom>
          <a:ln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7" name="Arc 1026">
            <a:extLst>
              <a:ext uri="{FF2B5EF4-FFF2-40B4-BE49-F238E27FC236}">
                <a16:creationId xmlns:a16="http://schemas.microsoft.com/office/drawing/2014/main" id="{3BA8F888-A8C7-F139-6922-E75F495C5636}"/>
              </a:ext>
            </a:extLst>
          </p:cNvPr>
          <p:cNvSpPr/>
          <p:nvPr/>
        </p:nvSpPr>
        <p:spPr>
          <a:xfrm>
            <a:off x="6121401" y="3797678"/>
            <a:ext cx="1800000" cy="1440000"/>
          </a:xfrm>
          <a:prstGeom prst="arc">
            <a:avLst>
              <a:gd name="adj1" fmla="val 16002551"/>
              <a:gd name="adj2" fmla="val 21458088"/>
            </a:avLst>
          </a:prstGeom>
          <a:ln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240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/>
      <p:bldP spid="23" grpId="0"/>
      <p:bldP spid="24" grpId="0"/>
      <p:bldP spid="1026" grpId="0" animBg="1"/>
      <p:bldP spid="102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789C3-20D2-2904-07E5-022220637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2DC0BE-2679-720D-7AC9-2E417902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889" y="364012"/>
            <a:ext cx="10529279" cy="268287"/>
          </a:xfrm>
        </p:spPr>
        <p:txBody>
          <a:bodyPr/>
          <a:lstStyle/>
          <a:p>
            <a:r>
              <a:rPr lang="fr-FR" dirty="0"/>
              <a:t>Pour passer de l’unité m/s au km/ h , on effectue des conversions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795050-F736-83FE-FEED-4EDA9B53DEE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237" y="734521"/>
            <a:ext cx="10529705" cy="268287"/>
          </a:xfrm>
        </p:spPr>
        <p:txBody>
          <a:bodyPr/>
          <a:lstStyle/>
          <a:p>
            <a:r>
              <a:rPr lang="fr-FR" dirty="0"/>
              <a:t>L’enseignant fait une démonstration du facteur 3,6 </a:t>
            </a:r>
          </a:p>
        </p:txBody>
      </p:sp>
      <p:pic>
        <p:nvPicPr>
          <p:cNvPr id="4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CD973F4E-9C60-3565-2EAD-864E2A67957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93942" y="480405"/>
            <a:ext cx="432000" cy="43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2" name="Groupe 1041">
            <a:extLst>
              <a:ext uri="{FF2B5EF4-FFF2-40B4-BE49-F238E27FC236}">
                <a16:creationId xmlns:a16="http://schemas.microsoft.com/office/drawing/2014/main" id="{00A9D3C0-A09A-EF0A-A266-B04E66EECC17}"/>
              </a:ext>
            </a:extLst>
          </p:cNvPr>
          <p:cNvGrpSpPr/>
          <p:nvPr/>
        </p:nvGrpSpPr>
        <p:grpSpPr>
          <a:xfrm>
            <a:off x="518302" y="1145854"/>
            <a:ext cx="5622300" cy="5226294"/>
            <a:chOff x="5155708" y="1007359"/>
            <a:chExt cx="5622300" cy="4873365"/>
          </a:xfrm>
        </p:grpSpPr>
        <p:sp>
          <p:nvSpPr>
            <p:cNvPr id="1030" name="Rectangle : coins arrondis 1029">
              <a:extLst>
                <a:ext uri="{FF2B5EF4-FFF2-40B4-BE49-F238E27FC236}">
                  <a16:creationId xmlns:a16="http://schemas.microsoft.com/office/drawing/2014/main" id="{F89435EA-A013-B702-0DDC-83E15460A4AE}"/>
                </a:ext>
              </a:extLst>
            </p:cNvPr>
            <p:cNvSpPr/>
            <p:nvPr/>
          </p:nvSpPr>
          <p:spPr>
            <a:xfrm>
              <a:off x="5155708" y="1362456"/>
              <a:ext cx="5622300" cy="4518268"/>
            </a:xfrm>
            <a:prstGeom prst="roundRect">
              <a:avLst>
                <a:gd name="adj" fmla="val 5578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31" name="Image 1030">
              <a:extLst>
                <a:ext uri="{FF2B5EF4-FFF2-40B4-BE49-F238E27FC236}">
                  <a16:creationId xmlns:a16="http://schemas.microsoft.com/office/drawing/2014/main" id="{8C36B3CC-6FC0-EFB0-AF91-C41F1BDC4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502" t="-1" r="67491" b="40328"/>
            <a:stretch>
              <a:fillRect/>
            </a:stretch>
          </p:blipFill>
          <p:spPr>
            <a:xfrm>
              <a:off x="6837446" y="1007359"/>
              <a:ext cx="2099929" cy="680498"/>
            </a:xfrm>
            <a:prstGeom prst="rect">
              <a:avLst/>
            </a:prstGeom>
          </p:spPr>
        </p:pic>
      </p:grpSp>
      <p:sp>
        <p:nvSpPr>
          <p:cNvPr id="1033" name="ZoneTexte 1032">
            <a:extLst>
              <a:ext uri="{FF2B5EF4-FFF2-40B4-BE49-F238E27FC236}">
                <a16:creationId xmlns:a16="http://schemas.microsoft.com/office/drawing/2014/main" id="{E5BD2159-81B0-2FB0-13C6-49D32DA2AFE9}"/>
              </a:ext>
            </a:extLst>
          </p:cNvPr>
          <p:cNvSpPr txBox="1"/>
          <p:nvPr/>
        </p:nvSpPr>
        <p:spPr>
          <a:xfrm>
            <a:off x="797892" y="1933978"/>
            <a:ext cx="1970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9933"/>
                </a:solidFill>
              </a:rPr>
              <a:t>1 km =1000 m</a:t>
            </a:r>
          </a:p>
        </p:txBody>
      </p:sp>
      <p:sp>
        <p:nvSpPr>
          <p:cNvPr id="1034" name="ZoneTexte 1033">
            <a:extLst>
              <a:ext uri="{FF2B5EF4-FFF2-40B4-BE49-F238E27FC236}">
                <a16:creationId xmlns:a16="http://schemas.microsoft.com/office/drawing/2014/main" id="{46E87A88-3DAD-1A34-C35A-E605E542B249}"/>
              </a:ext>
            </a:extLst>
          </p:cNvPr>
          <p:cNvSpPr txBox="1"/>
          <p:nvPr/>
        </p:nvSpPr>
        <p:spPr>
          <a:xfrm>
            <a:off x="3537921" y="1913126"/>
            <a:ext cx="2099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339933"/>
                </a:solidFill>
              </a:rPr>
              <a:t>1 h = 3600 s</a:t>
            </a:r>
          </a:p>
        </p:txBody>
      </p:sp>
      <p:sp>
        <p:nvSpPr>
          <p:cNvPr id="1046" name="ZoneTexte 1045">
            <a:extLst>
              <a:ext uri="{FF2B5EF4-FFF2-40B4-BE49-F238E27FC236}">
                <a16:creationId xmlns:a16="http://schemas.microsoft.com/office/drawing/2014/main" id="{439286E7-406D-01E8-8C01-73F81509AC98}"/>
              </a:ext>
            </a:extLst>
          </p:cNvPr>
          <p:cNvSpPr txBox="1"/>
          <p:nvPr/>
        </p:nvSpPr>
        <p:spPr>
          <a:xfrm>
            <a:off x="2768303" y="5794971"/>
            <a:ext cx="727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solidFill>
                  <a:srgbClr val="FF0000"/>
                </a:solidFill>
              </a:rPr>
              <a:t>✖</a:t>
            </a:r>
            <a:r>
              <a:rPr lang="fr-FR" b="1" dirty="0">
                <a:solidFill>
                  <a:srgbClr val="FF0000"/>
                </a:solidFill>
              </a:rPr>
              <a:t>  3,6</a:t>
            </a:r>
          </a:p>
        </p:txBody>
      </p:sp>
      <p:sp>
        <p:nvSpPr>
          <p:cNvPr id="1047" name="ZoneTexte 1046">
            <a:extLst>
              <a:ext uri="{FF2B5EF4-FFF2-40B4-BE49-F238E27FC236}">
                <a16:creationId xmlns:a16="http://schemas.microsoft.com/office/drawing/2014/main" id="{3F7D994D-3B09-797F-687A-807EAFA3C552}"/>
              </a:ext>
            </a:extLst>
          </p:cNvPr>
          <p:cNvSpPr txBox="1"/>
          <p:nvPr/>
        </p:nvSpPr>
        <p:spPr>
          <a:xfrm>
            <a:off x="2728337" y="4279779"/>
            <a:ext cx="794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339933"/>
                </a:solidFill>
              </a:rPr>
              <a:t>➗3,6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8" name="ZoneTexte 1067">
                <a:extLst>
                  <a:ext uri="{FF2B5EF4-FFF2-40B4-BE49-F238E27FC236}">
                    <a16:creationId xmlns:a16="http://schemas.microsoft.com/office/drawing/2014/main" id="{5DCE274D-B632-067C-9166-ED407997C91A}"/>
                  </a:ext>
                </a:extLst>
              </p:cNvPr>
              <p:cNvSpPr txBox="1"/>
              <p:nvPr/>
            </p:nvSpPr>
            <p:spPr>
              <a:xfrm>
                <a:off x="1380060" y="4987188"/>
                <a:ext cx="1212954" cy="510778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400" b="1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𝐤𝐦</m:t>
                    </m:r>
                    <m:r>
                      <a:rPr lang="fr-FR" sz="2400" b="1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</m:oMath>
                </a14:m>
                <a:r>
                  <a:rPr lang="fr-FR" sz="2400" b="1" dirty="0"/>
                  <a:t>h</a:t>
                </a:r>
              </a:p>
            </p:txBody>
          </p:sp>
        </mc:Choice>
        <mc:Fallback xmlns="">
          <p:sp>
            <p:nvSpPr>
              <p:cNvPr id="1068" name="ZoneTexte 1067">
                <a:extLst>
                  <a:ext uri="{FF2B5EF4-FFF2-40B4-BE49-F238E27FC236}">
                    <a16:creationId xmlns:a16="http://schemas.microsoft.com/office/drawing/2014/main" id="{5DCE274D-B632-067C-9166-ED407997C9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060" y="4987188"/>
                <a:ext cx="1212954" cy="510778"/>
              </a:xfrm>
              <a:prstGeom prst="roundRect">
                <a:avLst/>
              </a:prstGeom>
              <a:blipFill>
                <a:blip r:embed="rId4"/>
                <a:stretch>
                  <a:fillRect t="-3488" b="-197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9" name="ZoneTexte 1068">
                <a:extLst>
                  <a:ext uri="{FF2B5EF4-FFF2-40B4-BE49-F238E27FC236}">
                    <a16:creationId xmlns:a16="http://schemas.microsoft.com/office/drawing/2014/main" id="{254D0007-D9AD-2050-06C7-6726692287CD}"/>
                  </a:ext>
                </a:extLst>
              </p:cNvPr>
              <p:cNvSpPr txBox="1"/>
              <p:nvPr/>
            </p:nvSpPr>
            <p:spPr>
              <a:xfrm>
                <a:off x="3693492" y="4957281"/>
                <a:ext cx="1212954" cy="510778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</m:t>
                      </m:r>
                      <m:r>
                        <a:rPr lang="fr-FR" sz="2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400" b="1" i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𝐬</m:t>
                      </m:r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069" name="ZoneTexte 1068">
                <a:extLst>
                  <a:ext uri="{FF2B5EF4-FFF2-40B4-BE49-F238E27FC236}">
                    <a16:creationId xmlns:a16="http://schemas.microsoft.com/office/drawing/2014/main" id="{254D0007-D9AD-2050-06C7-6726692287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3492" y="4957281"/>
                <a:ext cx="1212954" cy="510778"/>
              </a:xfrm>
              <a:prstGeom prst="roundRect">
                <a:avLst/>
              </a:prstGeom>
              <a:blipFill>
                <a:blip r:embed="rId5"/>
                <a:stretch>
                  <a:fillRect b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BAC7E83-34DA-51C5-DD30-DF79664A5F41}"/>
                  </a:ext>
                </a:extLst>
              </p:cNvPr>
              <p:cNvSpPr txBox="1"/>
              <p:nvPr/>
            </p:nvSpPr>
            <p:spPr>
              <a:xfrm>
                <a:off x="641849" y="2789274"/>
                <a:ext cx="5375206" cy="834980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2800" b="1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fr-FR" sz="2800" b="1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800" b="1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𝐤𝐦</m:t>
                    </m:r>
                    <m:r>
                      <a:rPr lang="fr-FR" sz="2800" b="1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fr-FR" sz="2800" b="1" i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𝐡</m:t>
                    </m:r>
                  </m:oMath>
                </a14:m>
                <a:r>
                  <a:rPr lang="fr-FR" sz="2800" b="1" dirty="0"/>
                  <a:t> </a:t>
                </a:r>
                <a:r>
                  <a:rPr lang="fr-FR" sz="3200" b="1" dirty="0"/>
                  <a:t>= </a:t>
                </a:r>
                <a:r>
                  <a:rPr lang="fr-FR" dirty="0"/>
                  <a:t>…………………………………..…. ….</a:t>
                </a:r>
                <a:r>
                  <a:rPr lang="fr-FR" sz="3200" dirty="0"/>
                  <a:t> </a:t>
                </a:r>
                <a:r>
                  <a:rPr lang="fr-FR" sz="3200" b="1" dirty="0">
                    <a:solidFill>
                      <a:srgbClr val="00B0F0"/>
                    </a:solidFill>
                  </a:rPr>
                  <a:t>m/s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BAC7E83-34DA-51C5-DD30-DF79664A5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849" y="2789274"/>
                <a:ext cx="5375206" cy="834980"/>
              </a:xfrm>
              <a:prstGeom prst="roundRect">
                <a:avLst/>
              </a:prstGeom>
              <a:blipFill>
                <a:blip r:embed="rId6"/>
                <a:stretch>
                  <a:fillRect r="-1020" b="-182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A2745AE-D046-0D74-876F-A03F73ECF042}"/>
                  </a:ext>
                </a:extLst>
              </p:cNvPr>
              <p:cNvSpPr txBox="1"/>
              <p:nvPr/>
            </p:nvSpPr>
            <p:spPr>
              <a:xfrm>
                <a:off x="2187454" y="2937800"/>
                <a:ext cx="2966040" cy="8252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fr-F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𝟏𝟎𝟎𝟎</m:t>
                              </m:r>
                              <m:r>
                                <a:rPr lang="fr-F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r>
                                <a:rPr lang="fr-F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𝟑𝟔𝟎𝟎</m:t>
                              </m:r>
                              <m:r>
                                <a:rPr lang="fr-F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</m:e>
                      </m:box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A2745AE-D046-0D74-876F-A03F73ECF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454" y="2937800"/>
                <a:ext cx="2966040" cy="8252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Arc 11">
            <a:extLst>
              <a:ext uri="{FF2B5EF4-FFF2-40B4-BE49-F238E27FC236}">
                <a16:creationId xmlns:a16="http://schemas.microsoft.com/office/drawing/2014/main" id="{04E6A8A8-3576-F021-7221-5E18B5BAA758}"/>
              </a:ext>
            </a:extLst>
          </p:cNvPr>
          <p:cNvSpPr/>
          <p:nvPr/>
        </p:nvSpPr>
        <p:spPr>
          <a:xfrm>
            <a:off x="1984568" y="4232150"/>
            <a:ext cx="2340000" cy="1440000"/>
          </a:xfrm>
          <a:prstGeom prst="arc">
            <a:avLst>
              <a:gd name="adj1" fmla="val 10777827"/>
              <a:gd name="adj2" fmla="val 21590531"/>
            </a:avLst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EBA849B6-E9ED-F680-99DF-E2B77F719648}"/>
              </a:ext>
            </a:extLst>
          </p:cNvPr>
          <p:cNvSpPr/>
          <p:nvPr/>
        </p:nvSpPr>
        <p:spPr>
          <a:xfrm flipH="1" flipV="1">
            <a:off x="1984568" y="4761803"/>
            <a:ext cx="2340000" cy="1440000"/>
          </a:xfrm>
          <a:prstGeom prst="arc">
            <a:avLst>
              <a:gd name="adj1" fmla="val 10800785"/>
              <a:gd name="adj2" fmla="val 21598658"/>
            </a:avLst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6CAAE6CD-57F7-330C-3C00-086253358948}"/>
              </a:ext>
            </a:extLst>
          </p:cNvPr>
          <p:cNvGrpSpPr/>
          <p:nvPr/>
        </p:nvGrpSpPr>
        <p:grpSpPr>
          <a:xfrm>
            <a:off x="6577479" y="1284851"/>
            <a:ext cx="5118200" cy="5087297"/>
            <a:chOff x="6577479" y="1284851"/>
            <a:chExt cx="5118200" cy="5087297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DA351F4-ACA4-6E86-1218-1590D7996FDA}"/>
                </a:ext>
              </a:extLst>
            </p:cNvPr>
            <p:cNvSpPr/>
            <p:nvPr/>
          </p:nvSpPr>
          <p:spPr>
            <a:xfrm>
              <a:off x="6577479" y="1526667"/>
              <a:ext cx="5118200" cy="4845481"/>
            </a:xfrm>
            <a:prstGeom prst="roundRect">
              <a:avLst>
                <a:gd name="adj" fmla="val 5578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E459C24-D21D-2411-56FF-61F3C3E66BE7}"/>
                </a:ext>
              </a:extLst>
            </p:cNvPr>
            <p:cNvSpPr txBox="1"/>
            <p:nvPr/>
          </p:nvSpPr>
          <p:spPr>
            <a:xfrm>
              <a:off x="7830095" y="1284851"/>
              <a:ext cx="2612969" cy="483632"/>
            </a:xfrm>
            <a:prstGeom prst="roundRect">
              <a:avLst>
                <a:gd name="adj" fmla="val 40729"/>
              </a:avLst>
            </a:prstGeom>
            <a:solidFill>
              <a:schemeClr val="bg1"/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/>
                <a:t>Exemples de conversion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6C931A2-B903-0D4E-DA60-B8123EF20588}"/>
                  </a:ext>
                </a:extLst>
              </p:cNvPr>
              <p:cNvSpPr txBox="1"/>
              <p:nvPr/>
            </p:nvSpPr>
            <p:spPr>
              <a:xfrm>
                <a:off x="6740122" y="2050526"/>
                <a:ext cx="3232028" cy="513545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280988" indent="-280988" algn="ctr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𝟗𝟎</m:t>
                    </m:r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𝐤𝐦</m:t>
                    </m:r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𝐡</m:t>
                    </m:r>
                  </m:oMath>
                </a14:m>
                <a:r>
                  <a:rPr lang="fr-FR" b="1" dirty="0">
                    <a:solidFill>
                      <a:schemeClr val="tx1"/>
                    </a:solidFill>
                  </a:rPr>
                  <a:t> = ……………… m/s</a:t>
                </a: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6C931A2-B903-0D4E-DA60-B8123EF20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122" y="2050526"/>
                <a:ext cx="3232028" cy="513545"/>
              </a:xfrm>
              <a:prstGeom prst="roundRect">
                <a:avLst/>
              </a:prstGeom>
              <a:blipFill>
                <a:blip r:embed="rId8"/>
                <a:stretch>
                  <a:fillRect b="-129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166F4C2-5CFB-2659-786F-D9028C82C7B8}"/>
                  </a:ext>
                </a:extLst>
              </p:cNvPr>
              <p:cNvSpPr txBox="1"/>
              <p:nvPr/>
            </p:nvSpPr>
            <p:spPr>
              <a:xfrm>
                <a:off x="6830016" y="2739281"/>
                <a:ext cx="154706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𝟗𝟎</m:t>
                          </m:r>
                          <m:f>
                            <m:fPr>
                              <m:type m:val="lin"/>
                              <m:ctrl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𝒌𝒎</m:t>
                              </m:r>
                            </m:num>
                            <m:den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box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166F4C2-5CFB-2659-786F-D9028C82C7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016" y="2739281"/>
                <a:ext cx="1547068" cy="369332"/>
              </a:xfrm>
              <a:prstGeom prst="rect">
                <a:avLst/>
              </a:prstGeom>
              <a:blipFill>
                <a:blip r:embed="rId9"/>
                <a:stretch>
                  <a:fillRect t="-116393" r="-10630" b="-1754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5B8B223-7DAB-3A76-17C7-91BA77C2254D}"/>
                  </a:ext>
                </a:extLst>
              </p:cNvPr>
              <p:cNvSpPr txBox="1"/>
              <p:nvPr/>
            </p:nvSpPr>
            <p:spPr>
              <a:xfrm>
                <a:off x="6740122" y="4361801"/>
                <a:ext cx="3069385" cy="513545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280988" indent="-280988" algn="ctr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𝟑𝟎</m:t>
                    </m:r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𝐦</m:t>
                    </m:r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fr-FR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𝐬</m:t>
                    </m:r>
                  </m:oMath>
                </a14:m>
                <a:r>
                  <a:rPr lang="fr-FR" b="1" dirty="0">
                    <a:solidFill>
                      <a:schemeClr val="tx1"/>
                    </a:solidFill>
                  </a:rPr>
                  <a:t> = …………. km/h</a:t>
                </a: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E5B8B223-7DAB-3A76-17C7-91BA77C22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122" y="4361801"/>
                <a:ext cx="3069385" cy="513545"/>
              </a:xfrm>
              <a:prstGeom prst="roundRect">
                <a:avLst/>
              </a:prstGeom>
              <a:blipFill>
                <a:blip r:embed="rId10"/>
                <a:stretch>
                  <a:fillRect b="-142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31F3B86-72BD-0AB0-225A-CBF0E4CB40E4}"/>
                  </a:ext>
                </a:extLst>
              </p:cNvPr>
              <p:cNvSpPr txBox="1"/>
              <p:nvPr/>
            </p:nvSpPr>
            <p:spPr>
              <a:xfrm>
                <a:off x="6813566" y="5331333"/>
                <a:ext cx="142452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  <m:f>
                            <m:fPr>
                              <m:type m:val="lin"/>
                              <m:ctrlPr>
                                <a:rPr lang="fr-F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r>
                                <a:rPr lang="fr-F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box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31F3B86-72BD-0AB0-225A-CBF0E4CB4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566" y="5331333"/>
                <a:ext cx="1424527" cy="400110"/>
              </a:xfrm>
              <a:prstGeom prst="rect">
                <a:avLst/>
              </a:prstGeom>
              <a:blipFill>
                <a:blip r:embed="rId11"/>
                <a:stretch>
                  <a:fillRect t="-118462" r="-18455" b="-1815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18EC76C-110C-3120-C27F-C5B2ED5A76D7}"/>
                  </a:ext>
                </a:extLst>
              </p:cNvPr>
              <p:cNvSpPr txBox="1"/>
              <p:nvPr/>
            </p:nvSpPr>
            <p:spPr>
              <a:xfrm>
                <a:off x="7948611" y="2602930"/>
                <a:ext cx="1780383" cy="642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𝟗𝟎</m:t>
                              </m:r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</m:num>
                            <m:den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den>
                          </m:f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box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18EC76C-110C-3120-C27F-C5B2ED5A7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611" y="2602930"/>
                <a:ext cx="1780383" cy="64203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E46B9844-A570-A47A-F572-2007B4126EF6}"/>
                  </a:ext>
                </a:extLst>
              </p:cNvPr>
              <p:cNvSpPr txBox="1"/>
              <p:nvPr/>
            </p:nvSpPr>
            <p:spPr>
              <a:xfrm>
                <a:off x="9484153" y="2724630"/>
                <a:ext cx="13634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E46B9844-A570-A47A-F572-2007B4126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153" y="2724630"/>
                <a:ext cx="1363436" cy="369332"/>
              </a:xfrm>
              <a:prstGeom prst="rect">
                <a:avLst/>
              </a:prstGeom>
              <a:blipFill>
                <a:blip r:embed="rId1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98918B6A-DC04-9C5F-9D80-2DCD093A8587}"/>
                  </a:ext>
                </a:extLst>
              </p:cNvPr>
              <p:cNvSpPr txBox="1"/>
              <p:nvPr/>
            </p:nvSpPr>
            <p:spPr>
              <a:xfrm>
                <a:off x="8048706" y="5358945"/>
                <a:ext cx="195018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xPr>
                        <m:e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𝒌𝒎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</m:box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98918B6A-DC04-9C5F-9D80-2DCD093A85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8706" y="5358945"/>
                <a:ext cx="1950189" cy="400110"/>
              </a:xfrm>
              <a:prstGeom prst="rect">
                <a:avLst/>
              </a:prstGeom>
              <a:blipFill>
                <a:blip r:embed="rId1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4ABF77F1-076B-98B2-EB42-23A4A20F6230}"/>
                  </a:ext>
                </a:extLst>
              </p:cNvPr>
              <p:cNvSpPr txBox="1"/>
              <p:nvPr/>
            </p:nvSpPr>
            <p:spPr>
              <a:xfrm>
                <a:off x="9809507" y="5344294"/>
                <a:ext cx="173388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𝟏𝟎𝟖</m:t>
                      </m:r>
                      <m: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𝒌𝒎</m:t>
                      </m:r>
                      <m: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4ABF77F1-076B-98B2-EB42-23A4A20F6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507" y="5344294"/>
                <a:ext cx="1733880" cy="400110"/>
              </a:xfrm>
              <a:prstGeom prst="rect">
                <a:avLst/>
              </a:prstGeom>
              <a:blipFill>
                <a:blip r:embed="rId15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55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7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/>
      <p:bldP spid="1034" grpId="0"/>
      <p:bldP spid="1046" grpId="0"/>
      <p:bldP spid="1047" grpId="0"/>
      <p:bldP spid="1068" grpId="0" animBg="1"/>
      <p:bldP spid="1069" grpId="0" animBg="1"/>
      <p:bldP spid="7" grpId="0" animBg="1"/>
      <p:bldP spid="9" grpId="0"/>
      <p:bldP spid="12" grpId="0" animBg="1"/>
      <p:bldP spid="14" grpId="0" animBg="1"/>
      <p:bldP spid="20" grpId="0" animBg="1"/>
      <p:bldP spid="22" grpId="0"/>
      <p:bldP spid="23" grpId="0" animBg="1"/>
      <p:bldP spid="24" grpId="0"/>
      <p:bldP spid="26" grpId="0"/>
      <p:bldP spid="27" grpId="0"/>
      <p:bldP spid="28" grpId="0"/>
      <p:bldP spid="2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710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noProof="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noProof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noProof="0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noProof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/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AA52D42-4793-A72C-5BED-3119BACAD563}"/>
              </a:ext>
            </a:extLst>
          </p:cNvPr>
          <p:cNvSpPr/>
          <p:nvPr/>
        </p:nvSpPr>
        <p:spPr>
          <a:xfrm>
            <a:off x="487283" y="1445305"/>
            <a:ext cx="11217433" cy="5101799"/>
          </a:xfrm>
          <a:prstGeom prst="roundRect">
            <a:avLst>
              <a:gd name="adj" fmla="val 2286"/>
            </a:avLst>
          </a:prstGeom>
          <a:solidFill>
            <a:srgbClr val="FDE9D4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942" y="454591"/>
            <a:ext cx="462925" cy="462925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05442" y="1014881"/>
            <a:ext cx="2169587" cy="352168"/>
          </a:xfrm>
          <a:prstGeom prst="roundRect">
            <a:avLst>
              <a:gd name="adj" fmla="val 15458"/>
            </a:avLst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noProof="0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3F559DF-0C1C-F0E6-6DFC-F55DC1909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140549"/>
            <a:ext cx="10529279" cy="628085"/>
          </a:xfrm>
        </p:spPr>
        <p:txBody>
          <a:bodyPr/>
          <a:lstStyle/>
          <a:p>
            <a:r>
              <a:rPr lang="fr-FR" dirty="0"/>
              <a:t>Voici notre tâche principale. Je vais vous montrer comment déterminer la valeur de la vitesse d’un corps en mouvement. 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BF288DF-D2FA-AED8-4CAA-FCA268889E1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21023"/>
            <a:ext cx="10529705" cy="215602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explique la tâche . Il explique le verbe d’action (déterminer =  trouver , chercher )et le critère de réponse (valeur de la vitesse)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AB152E-3035-8876-FBE8-CB234727D630}"/>
              </a:ext>
            </a:extLst>
          </p:cNvPr>
          <p:cNvSpPr/>
          <p:nvPr/>
        </p:nvSpPr>
        <p:spPr>
          <a:xfrm>
            <a:off x="3623988" y="6072485"/>
            <a:ext cx="1341764" cy="369332"/>
          </a:xfrm>
          <a:prstGeom prst="round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C5B6BD-23A7-E642-89F3-9AD3C8EC592F}"/>
              </a:ext>
            </a:extLst>
          </p:cNvPr>
          <p:cNvSpPr/>
          <p:nvPr/>
        </p:nvSpPr>
        <p:spPr>
          <a:xfrm>
            <a:off x="6136085" y="6030044"/>
            <a:ext cx="868220" cy="405560"/>
          </a:xfrm>
          <a:prstGeom prst="round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6181D7-1BE5-D918-C82E-B28229DE0C55}"/>
              </a:ext>
            </a:extLst>
          </p:cNvPr>
          <p:cNvSpPr txBox="1"/>
          <p:nvPr/>
        </p:nvSpPr>
        <p:spPr>
          <a:xfrm>
            <a:off x="587502" y="1441676"/>
            <a:ext cx="108052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Le graphique ci-dessous représente l’évolution de la distance parcourue par un vélo lors d’un mouvement uniforme. </a:t>
            </a:r>
            <a:endParaRPr lang="fr-FR" sz="2000" b="1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0CD7B86-B7E8-D487-E3B2-48F2988FF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848" y="1908035"/>
            <a:ext cx="5184647" cy="381610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AB1F5CA-19E2-7365-43E4-1CADB40CCD7F}"/>
              </a:ext>
            </a:extLst>
          </p:cNvPr>
          <p:cNvSpPr txBox="1"/>
          <p:nvPr/>
        </p:nvSpPr>
        <p:spPr>
          <a:xfrm>
            <a:off x="3676646" y="6068856"/>
            <a:ext cx="48638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Déterminer la valeur de la vitesse du vélo.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395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47900-CF01-CFBD-7974-C7B1EF18D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ED61138-9680-D566-315C-9BEB4853E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3941" y="520898"/>
            <a:ext cx="415436" cy="415436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4469ACD3-1B7E-A563-6EC7-5C9DD2D25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875" y="358730"/>
            <a:ext cx="10529279" cy="267549"/>
          </a:xfrm>
        </p:spPr>
        <p:txBody>
          <a:bodyPr/>
          <a:lstStyle/>
          <a:p>
            <a:r>
              <a:rPr lang="fr-FR" noProof="0" dirty="0"/>
              <a:t>Pour réaliser ma tâche, je suis les étapes suivantes :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07C2EB6-DF86-6CC8-3C64-4B9A36A7291B}"/>
              </a:ext>
            </a:extLst>
          </p:cNvPr>
          <p:cNvGrpSpPr/>
          <p:nvPr/>
        </p:nvGrpSpPr>
        <p:grpSpPr>
          <a:xfrm>
            <a:off x="1064662" y="1590135"/>
            <a:ext cx="10392771" cy="510778"/>
            <a:chOff x="1064662" y="1590135"/>
            <a:chExt cx="10061375" cy="510778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F246FFFB-7327-871C-6B79-799690099DB9}"/>
                </a:ext>
              </a:extLst>
            </p:cNvPr>
            <p:cNvSpPr txBox="1"/>
            <p:nvPr/>
          </p:nvSpPr>
          <p:spPr>
            <a:xfrm>
              <a:off x="1064662" y="1590135"/>
              <a:ext cx="9258004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b="1" noProof="0" dirty="0"/>
                <a:t> </a:t>
              </a:r>
            </a:p>
          </p:txBody>
        </p:sp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41631553-51BA-7AC7-683E-6968FF0213CD}"/>
                </a:ext>
              </a:extLst>
            </p:cNvPr>
            <p:cNvSpPr/>
            <p:nvPr/>
          </p:nvSpPr>
          <p:spPr>
            <a:xfrm>
              <a:off x="1064662" y="1615655"/>
              <a:ext cx="432000" cy="432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1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BDF14F4-F0CB-4544-8597-D57A5167ADCC}"/>
                </a:ext>
              </a:extLst>
            </p:cNvPr>
            <p:cNvSpPr txBox="1"/>
            <p:nvPr/>
          </p:nvSpPr>
          <p:spPr>
            <a:xfrm>
              <a:off x="1548464" y="1614691"/>
              <a:ext cx="9577573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400" b="1" i="0" u="none" strike="noStrike" baseline="0" dirty="0">
                  <a:solidFill>
                    <a:srgbClr val="211D1E"/>
                  </a:solidFill>
                  <a:latin typeface="Calibri" panose="020F0502020204030204" pitchFamily="34" charset="0"/>
                </a:rPr>
                <a:t> </a:t>
              </a:r>
              <a:r>
                <a:rPr lang="fr-FR" sz="2400" b="1" dirty="0"/>
                <a:t>Calculer le temps écoulé entre deux positions A et B de la trajectoire.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4F6EFEDF-9DA3-CF27-840C-FBB9699FB3DE}"/>
              </a:ext>
            </a:extLst>
          </p:cNvPr>
          <p:cNvGrpSpPr/>
          <p:nvPr/>
        </p:nvGrpSpPr>
        <p:grpSpPr>
          <a:xfrm>
            <a:off x="1064662" y="4816309"/>
            <a:ext cx="10392771" cy="522600"/>
            <a:chOff x="1064662" y="4816309"/>
            <a:chExt cx="10392771" cy="522600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3F39A91F-0452-0B7F-33E7-1C4A7641BE1E}"/>
                </a:ext>
              </a:extLst>
            </p:cNvPr>
            <p:cNvSpPr txBox="1"/>
            <p:nvPr/>
          </p:nvSpPr>
          <p:spPr>
            <a:xfrm>
              <a:off x="1176175" y="4828131"/>
              <a:ext cx="9522305" cy="5107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noProof="0" dirty="0"/>
                <a:t> 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5026436-12C9-58DE-F6E9-BF9EB7B7C108}"/>
                </a:ext>
              </a:extLst>
            </p:cNvPr>
            <p:cNvSpPr/>
            <p:nvPr/>
          </p:nvSpPr>
          <p:spPr>
            <a:xfrm>
              <a:off x="1064662" y="4845974"/>
              <a:ext cx="432000" cy="432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noProof="0" dirty="0"/>
                <a:t>3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118D8C0-649D-F8AF-F376-EDE8AE1CB0E5}"/>
                </a:ext>
              </a:extLst>
            </p:cNvPr>
            <p:cNvSpPr txBox="1"/>
            <p:nvPr/>
          </p:nvSpPr>
          <p:spPr>
            <a:xfrm>
              <a:off x="1564399" y="4816309"/>
              <a:ext cx="989303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400" b="1" dirty="0">
                  <a:solidFill>
                    <a:srgbClr val="211D1E"/>
                  </a:solidFill>
                  <a:latin typeface="Calibri" panose="020F0502020204030204" pitchFamily="34" charset="0"/>
                </a:rPr>
                <a:t>Déduire la valeur de la vitesse. </a:t>
              </a:r>
              <a:endParaRPr lang="fr-FR" sz="2400" b="1" dirty="0"/>
            </a:p>
          </p:txBody>
        </p:sp>
      </p:grp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93BB5CC-291D-013E-6BC8-4ECC061A08D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4663" y="721023"/>
            <a:ext cx="10529705" cy="215602"/>
          </a:xfrm>
        </p:spPr>
        <p:txBody>
          <a:bodyPr/>
          <a:lstStyle/>
          <a:p>
            <a:r>
              <a:rPr lang="fr-FR" dirty="0"/>
              <a:t>L’</a:t>
            </a:r>
            <a:r>
              <a:rPr lang="fr-FR" dirty="0" err="1"/>
              <a:t>ensiegnant.e</a:t>
            </a:r>
            <a:r>
              <a:rPr lang="fr-FR" dirty="0"/>
              <a:t> explique ce qu’il va faire dans chaque étape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CAB0463-82EE-F89C-5A60-9BE54FACACDB}"/>
              </a:ext>
            </a:extLst>
          </p:cNvPr>
          <p:cNvGrpSpPr/>
          <p:nvPr/>
        </p:nvGrpSpPr>
        <p:grpSpPr>
          <a:xfrm>
            <a:off x="1064661" y="3180999"/>
            <a:ext cx="9522306" cy="510778"/>
            <a:chOff x="1064661" y="3180999"/>
            <a:chExt cx="9522306" cy="510778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1EBADC42-1CCF-AE20-6770-18BFC75E96AF}"/>
                </a:ext>
              </a:extLst>
            </p:cNvPr>
            <p:cNvGrpSpPr/>
            <p:nvPr/>
          </p:nvGrpSpPr>
          <p:grpSpPr>
            <a:xfrm>
              <a:off x="1064661" y="3180999"/>
              <a:ext cx="9522306" cy="510778"/>
              <a:chOff x="1064661" y="3180999"/>
              <a:chExt cx="9048915" cy="510778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97DF6BC-90C7-45ED-ED32-5020FE30EA13}"/>
                  </a:ext>
                </a:extLst>
              </p:cNvPr>
              <p:cNvSpPr txBox="1"/>
              <p:nvPr/>
            </p:nvSpPr>
            <p:spPr>
              <a:xfrm>
                <a:off x="1064661" y="3180999"/>
                <a:ext cx="9048915" cy="51077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400" noProof="0" dirty="0"/>
                  <a:t> </a:t>
                </a:r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168067B0-E81F-6485-929E-6595E55B2050}"/>
                  </a:ext>
                </a:extLst>
              </p:cNvPr>
              <p:cNvSpPr/>
              <p:nvPr/>
            </p:nvSpPr>
            <p:spPr>
              <a:xfrm>
                <a:off x="1064662" y="3208566"/>
                <a:ext cx="367372" cy="4320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600" b="1" noProof="0" dirty="0"/>
                  <a:t>2</a:t>
                </a: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89125B5C-D8DD-15DC-FAAF-2B7129217C59}"/>
                  </a:ext>
                </a:extLst>
              </p:cNvPr>
              <p:cNvSpPr txBox="1"/>
              <p:nvPr/>
            </p:nvSpPr>
            <p:spPr>
              <a:xfrm>
                <a:off x="1489639" y="3205555"/>
                <a:ext cx="77073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 </a:t>
                </a:r>
                <a:endParaRPr lang="fr-FR" sz="3200" b="1" dirty="0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3E56D49-44D9-530E-0D90-800607E23709}"/>
                </a:ext>
              </a:extLst>
            </p:cNvPr>
            <p:cNvSpPr txBox="1"/>
            <p:nvPr/>
          </p:nvSpPr>
          <p:spPr>
            <a:xfrm>
              <a:off x="1564399" y="3190356"/>
              <a:ext cx="817245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2400" b="1" i="0" u="none" strike="noStrike" baseline="0" dirty="0">
                  <a:solidFill>
                    <a:srgbClr val="211D1E"/>
                  </a:solidFill>
                  <a:latin typeface="Calibri" panose="020F0502020204030204" pitchFamily="34" charset="0"/>
                </a:rPr>
                <a:t>Calculer la distance parcourue entre les deux positions A et B. </a:t>
              </a:r>
              <a:endParaRPr lang="fr-FR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9068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11219-803A-6A62-CAB5-D07950E3A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7BC896B-4AE4-B516-B9A2-F45FE1C6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Première étape : </a:t>
            </a:r>
            <a:r>
              <a:rPr lang="fr-FR" dirty="0">
                <a:solidFill>
                  <a:srgbClr val="211D1E"/>
                </a:solidFill>
              </a:rPr>
              <a:t>Je c</a:t>
            </a:r>
            <a:r>
              <a:rPr lang="fr-FR" dirty="0"/>
              <a:t>alcule le temps écoulé entre deux positions A et B de la trajectoire. Je fais la projection de deux points A et B sur l’axe du temps c.à.d. sur l’axe horizontal. 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3BC35175-CD50-1366-5C30-AEE5F742C9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verbalise le  raisonnement , il utilise le tableau pour montrer l’axe horizontal et montre comment faire la projection de A et B 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B9878D-A4B4-2B80-03AE-FD62903B7039}"/>
              </a:ext>
            </a:extLst>
          </p:cNvPr>
          <p:cNvSpPr txBox="1"/>
          <p:nvPr/>
        </p:nvSpPr>
        <p:spPr>
          <a:xfrm>
            <a:off x="426365" y="1098300"/>
            <a:ext cx="10529278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6BE8D08-EE9D-C7FA-4734-F91FABF8D038}"/>
              </a:ext>
            </a:extLst>
          </p:cNvPr>
          <p:cNvSpPr txBox="1"/>
          <p:nvPr/>
        </p:nvSpPr>
        <p:spPr>
          <a:xfrm>
            <a:off x="927726" y="1122857"/>
            <a:ext cx="96793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r-FR" sz="2400" b="1"/>
              <a:t>Calculer le temps écoulé entre deux positions A et B de la trajectoire. </a:t>
            </a:r>
            <a:endParaRPr lang="fr-FR" sz="2400" b="1"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4D1FBB8C-AC45-1CA5-62D0-023B2CB2B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D2AE4FD-676D-3220-3F1C-D56543FA7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57" y="2037487"/>
            <a:ext cx="5265518" cy="387563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2913575-EE52-6CF9-4032-9B3E52FCE8C2}"/>
              </a:ext>
            </a:extLst>
          </p:cNvPr>
          <p:cNvSpPr txBox="1"/>
          <p:nvPr/>
        </p:nvSpPr>
        <p:spPr>
          <a:xfrm>
            <a:off x="5771875" y="2552898"/>
            <a:ext cx="6096000" cy="1789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160338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Je fais la projection des deux points A et B sur l’axe : …………….. </a:t>
            </a:r>
            <a:endParaRPr lang="fr-FR" sz="2400" b="1" dirty="0"/>
          </a:p>
        </p:txBody>
      </p:sp>
      <p:pic>
        <p:nvPicPr>
          <p:cNvPr id="9" name="Graphique 8" descr="Point d’interrogation avec un remplissage uni">
            <a:extLst>
              <a:ext uri="{FF2B5EF4-FFF2-40B4-BE49-F238E27FC236}">
                <a16:creationId xmlns:a16="http://schemas.microsoft.com/office/drawing/2014/main" id="{04059F97-CB07-2D5D-880B-2925465015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9559" y="3612950"/>
            <a:ext cx="629791" cy="62979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927D270-DD70-C882-CC82-1FECA5D683AF}"/>
              </a:ext>
            </a:extLst>
          </p:cNvPr>
          <p:cNvSpPr txBox="1"/>
          <p:nvPr/>
        </p:nvSpPr>
        <p:spPr>
          <a:xfrm>
            <a:off x="7383319" y="3819079"/>
            <a:ext cx="1794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horizontal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8B8EDC8-CB8C-E3EA-D943-8CDEB01EE94E}"/>
              </a:ext>
            </a:extLst>
          </p:cNvPr>
          <p:cNvCxnSpPr/>
          <p:nvPr/>
        </p:nvCxnSpPr>
        <p:spPr>
          <a:xfrm>
            <a:off x="3769360" y="3342640"/>
            <a:ext cx="0" cy="195072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A241D0B-C9FE-612A-192B-42AFAD722486}"/>
              </a:ext>
            </a:extLst>
          </p:cNvPr>
          <p:cNvCxnSpPr>
            <a:cxnSpLocks/>
          </p:cNvCxnSpPr>
          <p:nvPr/>
        </p:nvCxnSpPr>
        <p:spPr>
          <a:xfrm>
            <a:off x="2062480" y="4683760"/>
            <a:ext cx="0" cy="60960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22CFCB1E-8783-7D94-E9F9-38C29FA0170D}"/>
              </a:ext>
            </a:extLst>
          </p:cNvPr>
          <p:cNvCxnSpPr/>
          <p:nvPr/>
        </p:nvCxnSpPr>
        <p:spPr>
          <a:xfrm>
            <a:off x="1209040" y="5273040"/>
            <a:ext cx="4226560" cy="0"/>
          </a:xfrm>
          <a:prstGeom prst="straightConnector1">
            <a:avLst/>
          </a:prstGeom>
          <a:ln w="76200" cap="rnd">
            <a:solidFill>
              <a:srgbClr val="FF0000"/>
            </a:solidFill>
            <a:bevel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42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47DF0-56A3-0315-5DB3-4A7456324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40B0042-265A-A4A1-3561-D31B5AF1C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Première étape : </a:t>
            </a:r>
            <a:r>
              <a:rPr lang="fr-FR" dirty="0">
                <a:solidFill>
                  <a:srgbClr val="211D1E"/>
                </a:solidFill>
              </a:rPr>
              <a:t>Je c</a:t>
            </a:r>
            <a:r>
              <a:rPr lang="fr-FR" dirty="0"/>
              <a:t>alcule le temps écoulé entre deux positions A et B de la trajectoire. Je fais la projection de deux points A et B sur l’axe du temps </a:t>
            </a:r>
            <a:r>
              <a:rPr lang="fr-FR" dirty="0" err="1"/>
              <a:t>c.a.d</a:t>
            </a:r>
            <a:r>
              <a:rPr lang="fr-FR" dirty="0"/>
              <a:t> sur l’axe horizontal. 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E67E3A11-191E-AB1C-B053-57775DC16B5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montre sur l’axe les valeurs et fait le calcul nécessaire avec l’importance de souligner l’unité 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BB504AD-8EDB-474E-DF3D-333D8A3D48AD}"/>
              </a:ext>
            </a:extLst>
          </p:cNvPr>
          <p:cNvSpPr txBox="1"/>
          <p:nvPr/>
        </p:nvSpPr>
        <p:spPr>
          <a:xfrm>
            <a:off x="426365" y="1098300"/>
            <a:ext cx="10529278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1.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04AAC7D-4FF4-E51B-B117-E7FDA680A745}"/>
              </a:ext>
            </a:extLst>
          </p:cNvPr>
          <p:cNvSpPr txBox="1"/>
          <p:nvPr/>
        </p:nvSpPr>
        <p:spPr>
          <a:xfrm>
            <a:off x="927726" y="1122857"/>
            <a:ext cx="96793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r-FR" sz="2400" b="1"/>
              <a:t>Calculer le temps écoulé entre deux positions A et B de la trajectoire. </a:t>
            </a:r>
            <a:endParaRPr lang="fr-FR" sz="2400" b="1"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871BB9DD-5467-7DF4-04FD-1A06F0444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DC4116E-E545-4E92-92F4-E8A5BE7C9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57" y="2037487"/>
            <a:ext cx="5265518" cy="3875633"/>
          </a:xfrm>
          <a:prstGeom prst="rect">
            <a:avLst/>
          </a:prstGeom>
        </p:spPr>
      </p:pic>
      <p:pic>
        <p:nvPicPr>
          <p:cNvPr id="9" name="Graphique 8" descr="Point d’interrogation avec un remplissage uni">
            <a:extLst>
              <a:ext uri="{FF2B5EF4-FFF2-40B4-BE49-F238E27FC236}">
                <a16:creationId xmlns:a16="http://schemas.microsoft.com/office/drawing/2014/main" id="{AABE6D83-DBDA-A250-4415-371344B7B2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28572" y="3570486"/>
            <a:ext cx="573635" cy="573635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B9401E91-D29F-7EAD-AFCC-F906F1BC429B}"/>
              </a:ext>
            </a:extLst>
          </p:cNvPr>
          <p:cNvCxnSpPr/>
          <p:nvPr/>
        </p:nvCxnSpPr>
        <p:spPr>
          <a:xfrm>
            <a:off x="3769360" y="3342640"/>
            <a:ext cx="0" cy="195072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8F709D3-394E-1D34-0B14-B86DA8288BC3}"/>
              </a:ext>
            </a:extLst>
          </p:cNvPr>
          <p:cNvCxnSpPr>
            <a:cxnSpLocks/>
          </p:cNvCxnSpPr>
          <p:nvPr/>
        </p:nvCxnSpPr>
        <p:spPr>
          <a:xfrm>
            <a:off x="2062480" y="4683760"/>
            <a:ext cx="0" cy="60960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2C0BBAA9-AD4F-CF86-259C-900AC8423AF9}"/>
              </a:ext>
            </a:extLst>
          </p:cNvPr>
          <p:cNvSpPr txBox="1"/>
          <p:nvPr/>
        </p:nvSpPr>
        <p:spPr>
          <a:xfrm>
            <a:off x="5855090" y="2536196"/>
            <a:ext cx="4944990" cy="1789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160338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b="1" dirty="0"/>
              <a:t>Le temps écoulé entre A et B est 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:</a:t>
            </a:r>
          </a:p>
          <a:p>
            <a:pPr marL="182562" algn="ctr">
              <a:lnSpc>
                <a:spcPct val="250000"/>
              </a:lnSpc>
            </a:pP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r-FR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…………………………….……………………………………….. </a:t>
            </a:r>
            <a:endParaRPr lang="fr-FR" sz="2400" b="1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FA904CA-8D66-FB3F-3B23-156EB368320D}"/>
              </a:ext>
            </a:extLst>
          </p:cNvPr>
          <p:cNvSpPr/>
          <p:nvPr/>
        </p:nvSpPr>
        <p:spPr>
          <a:xfrm>
            <a:off x="1825999" y="5155211"/>
            <a:ext cx="457196" cy="436877"/>
          </a:xfrm>
          <a:prstGeom prst="ellipse">
            <a:avLst/>
          </a:prstGeom>
          <a:noFill/>
          <a:ln w="47625" cap="rnd">
            <a:solidFill>
              <a:srgbClr val="FF0000"/>
            </a:solidFill>
            <a:prstDash val="sysDash"/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7EAC2A6-AF88-8FD8-1BDF-0DAD666B4D60}"/>
              </a:ext>
            </a:extLst>
          </p:cNvPr>
          <p:cNvSpPr/>
          <p:nvPr/>
        </p:nvSpPr>
        <p:spPr>
          <a:xfrm>
            <a:off x="3545502" y="5155210"/>
            <a:ext cx="457196" cy="436877"/>
          </a:xfrm>
          <a:prstGeom prst="ellipse">
            <a:avLst/>
          </a:prstGeom>
          <a:noFill/>
          <a:ln w="47625" cap="rnd">
            <a:solidFill>
              <a:srgbClr val="FF0000"/>
            </a:solidFill>
            <a:prstDash val="sysDash"/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6C0BF54-EE3A-B8BC-7559-A1C60F79AD6B}"/>
              </a:ext>
            </a:extLst>
          </p:cNvPr>
          <p:cNvSpPr txBox="1"/>
          <p:nvPr/>
        </p:nvSpPr>
        <p:spPr>
          <a:xfrm>
            <a:off x="6445946" y="3669106"/>
            <a:ext cx="716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t =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872595F-B2A2-6145-623D-D3605337FF56}"/>
              </a:ext>
            </a:extLst>
          </p:cNvPr>
          <p:cNvSpPr txBox="1"/>
          <p:nvPr/>
        </p:nvSpPr>
        <p:spPr>
          <a:xfrm>
            <a:off x="7325146" y="3679266"/>
            <a:ext cx="824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6 s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2BE6A0-91CE-4127-4C83-F8CFC3FCACB5}"/>
              </a:ext>
            </a:extLst>
          </p:cNvPr>
          <p:cNvSpPr txBox="1"/>
          <p:nvPr/>
        </p:nvSpPr>
        <p:spPr>
          <a:xfrm>
            <a:off x="8191301" y="3612950"/>
            <a:ext cx="206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A27121E-2C43-8139-D9C6-784ED9B7EAA9}"/>
              </a:ext>
            </a:extLst>
          </p:cNvPr>
          <p:cNvSpPr txBox="1"/>
          <p:nvPr/>
        </p:nvSpPr>
        <p:spPr>
          <a:xfrm>
            <a:off x="8467407" y="3669106"/>
            <a:ext cx="707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2 s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B14F0E-5D5B-A136-D4FE-91DAF0C8C8D7}"/>
              </a:ext>
            </a:extLst>
          </p:cNvPr>
          <p:cNvSpPr txBox="1"/>
          <p:nvPr/>
        </p:nvSpPr>
        <p:spPr>
          <a:xfrm>
            <a:off x="9156031" y="3669106"/>
            <a:ext cx="1075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= 4 s </a:t>
            </a:r>
          </a:p>
        </p:txBody>
      </p:sp>
    </p:spTree>
    <p:extLst>
      <p:ext uri="{BB962C8B-B14F-4D97-AF65-F5344CB8AC3E}">
        <p14:creationId xmlns:p14="http://schemas.microsoft.com/office/powerpoint/2010/main" val="368990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/>
      <p:bldP spid="19" grpId="0"/>
      <p:bldP spid="20" grpId="0"/>
      <p:bldP spid="2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4DF64-27EF-3468-5991-3AA8FF7D4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E1BAD97-0977-455E-E131-77E4B351E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Deuxième étape : Je calcule la distance parcourue entre les deux positions A et B </a:t>
            </a:r>
            <a:r>
              <a:rPr lang="fr-FR" sz="2000" dirty="0"/>
              <a:t>. </a:t>
            </a:r>
            <a:r>
              <a:rPr lang="fr-FR" dirty="0"/>
              <a:t>Je fais la projection de A et B sur l’axe verticale 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C0643923-2C81-28E4-0057-A3531F8AB09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montre </a:t>
            </a:r>
            <a:r>
              <a:rPr lang="fr-FR" dirty="0"/>
              <a:t>que l’axe vertical est l’axe des distances, il montre comment faire la projection de A et B sur cet axe.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58AFC0C-C0CF-873F-886C-96F70FF069C8}"/>
              </a:ext>
            </a:extLst>
          </p:cNvPr>
          <p:cNvSpPr txBox="1"/>
          <p:nvPr/>
        </p:nvSpPr>
        <p:spPr>
          <a:xfrm>
            <a:off x="426365" y="1098300"/>
            <a:ext cx="10529278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5DB9C91-8ED8-75CC-301B-E2D5FD6CE62F}"/>
              </a:ext>
            </a:extLst>
          </p:cNvPr>
          <p:cNvSpPr txBox="1"/>
          <p:nvPr/>
        </p:nvSpPr>
        <p:spPr>
          <a:xfrm>
            <a:off x="927725" y="1122857"/>
            <a:ext cx="9888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Calculer la distance parcourue entre les deux positions A et B </a:t>
            </a:r>
            <a:r>
              <a:rPr lang="fr-FR" sz="2400" b="1" dirty="0"/>
              <a:t> </a:t>
            </a:r>
            <a:endParaRPr lang="fr-FR" sz="3200" b="1"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E9CD54A0-3790-0A79-A5CC-A48475711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064C6B-2E15-EC41-46CE-ED841CD3C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57" y="2037487"/>
            <a:ext cx="5265518" cy="3875633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82E0292-FB7E-0DB1-4BEA-71DB5AF410D8}"/>
              </a:ext>
            </a:extLst>
          </p:cNvPr>
          <p:cNvCxnSpPr>
            <a:cxnSpLocks/>
          </p:cNvCxnSpPr>
          <p:nvPr/>
        </p:nvCxnSpPr>
        <p:spPr>
          <a:xfrm flipH="1">
            <a:off x="1158240" y="3347720"/>
            <a:ext cx="260096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EF16533-E628-2AB2-3A8E-911D456FEC58}"/>
              </a:ext>
            </a:extLst>
          </p:cNvPr>
          <p:cNvCxnSpPr>
            <a:cxnSpLocks/>
          </p:cNvCxnSpPr>
          <p:nvPr/>
        </p:nvCxnSpPr>
        <p:spPr>
          <a:xfrm flipH="1">
            <a:off x="1249680" y="4643120"/>
            <a:ext cx="83312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832FA845-C892-BB6F-1163-A8C0C014B1A2}"/>
              </a:ext>
            </a:extLst>
          </p:cNvPr>
          <p:cNvCxnSpPr>
            <a:cxnSpLocks/>
          </p:cNvCxnSpPr>
          <p:nvPr/>
        </p:nvCxnSpPr>
        <p:spPr>
          <a:xfrm flipH="1" flipV="1">
            <a:off x="1216037" y="2184400"/>
            <a:ext cx="13323" cy="3109980"/>
          </a:xfrm>
          <a:prstGeom prst="straightConnector1">
            <a:avLst/>
          </a:prstGeom>
          <a:ln w="762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CCA1C58-BC8C-D73C-91CA-32F70B5085FF}"/>
              </a:ext>
            </a:extLst>
          </p:cNvPr>
          <p:cNvSpPr txBox="1"/>
          <p:nvPr/>
        </p:nvSpPr>
        <p:spPr>
          <a:xfrm>
            <a:off x="5771875" y="2552898"/>
            <a:ext cx="6096000" cy="1789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160338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Je fais la projection des deux points A et B sur l’axe : …………….. </a:t>
            </a:r>
            <a:endParaRPr lang="fr-FR" sz="2400" b="1" dirty="0"/>
          </a:p>
        </p:txBody>
      </p:sp>
      <p:pic>
        <p:nvPicPr>
          <p:cNvPr id="14" name="Graphique 13" descr="Point d’interrogation avec un remplissage uni">
            <a:extLst>
              <a:ext uri="{FF2B5EF4-FFF2-40B4-BE49-F238E27FC236}">
                <a16:creationId xmlns:a16="http://schemas.microsoft.com/office/drawing/2014/main" id="{B64F4F70-C711-A3B4-78CD-44CD1F43B1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9559" y="3612950"/>
            <a:ext cx="629791" cy="62979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7EC2D7A-5DA7-84A5-B984-C63C12CCC751}"/>
              </a:ext>
            </a:extLst>
          </p:cNvPr>
          <p:cNvSpPr txBox="1"/>
          <p:nvPr/>
        </p:nvSpPr>
        <p:spPr>
          <a:xfrm>
            <a:off x="7383319" y="3819079"/>
            <a:ext cx="1376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vertical</a:t>
            </a:r>
          </a:p>
        </p:txBody>
      </p:sp>
    </p:spTree>
    <p:extLst>
      <p:ext uri="{BB962C8B-B14F-4D97-AF65-F5344CB8AC3E}">
        <p14:creationId xmlns:p14="http://schemas.microsoft.com/office/powerpoint/2010/main" val="77091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1255E-AE31-5A04-FDBF-A5DB8B728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E46B6CF-3B70-0657-EB77-5CF0EAB07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Ensuite je calcule la distance parcourue entre A et B est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82BB566-FFB9-4FB0-B8FD-47CC7BC1BB7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</a:t>
            </a:r>
            <a:r>
              <a:rPr lang="fr-FR" dirty="0"/>
              <a:t>utilise une règle et mesure les distances une par une . 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BF7493-723A-7858-69C5-FBC141E962B6}"/>
              </a:ext>
            </a:extLst>
          </p:cNvPr>
          <p:cNvSpPr txBox="1"/>
          <p:nvPr/>
        </p:nvSpPr>
        <p:spPr>
          <a:xfrm>
            <a:off x="426365" y="1098300"/>
            <a:ext cx="10529278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8C73F68-F22A-24C5-39A0-EC36290FC2F9}"/>
              </a:ext>
            </a:extLst>
          </p:cNvPr>
          <p:cNvSpPr txBox="1"/>
          <p:nvPr/>
        </p:nvSpPr>
        <p:spPr>
          <a:xfrm>
            <a:off x="927725" y="1122857"/>
            <a:ext cx="9888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Calculer la distance parcourue entre les deux positions A et B </a:t>
            </a:r>
            <a:r>
              <a:rPr lang="fr-FR" sz="2400" b="1" dirty="0"/>
              <a:t> </a:t>
            </a:r>
            <a:endParaRPr lang="fr-FR" sz="3200" b="1"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86CD588-FAED-7F3B-4B25-5DC98DF02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E944DC2-9F46-4535-3880-12FCF684D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357" y="2037487"/>
            <a:ext cx="5265518" cy="3875633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0CB68F9-D6C7-CE77-717D-EC82419A93D6}"/>
              </a:ext>
            </a:extLst>
          </p:cNvPr>
          <p:cNvCxnSpPr>
            <a:cxnSpLocks/>
          </p:cNvCxnSpPr>
          <p:nvPr/>
        </p:nvCxnSpPr>
        <p:spPr>
          <a:xfrm flipH="1">
            <a:off x="1158240" y="3347720"/>
            <a:ext cx="260096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6CCF4B0-74CB-7039-C5C7-7444D5152151}"/>
              </a:ext>
            </a:extLst>
          </p:cNvPr>
          <p:cNvCxnSpPr>
            <a:cxnSpLocks/>
          </p:cNvCxnSpPr>
          <p:nvPr/>
        </p:nvCxnSpPr>
        <p:spPr>
          <a:xfrm flipH="1">
            <a:off x="1249680" y="4643120"/>
            <a:ext cx="83312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phique 9" descr="Point d’interrogation avec un remplissage uni">
            <a:extLst>
              <a:ext uri="{FF2B5EF4-FFF2-40B4-BE49-F238E27FC236}">
                <a16:creationId xmlns:a16="http://schemas.microsoft.com/office/drawing/2014/main" id="{FE7A1E58-05B4-B855-15FC-4E5676DEFB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28009" y="3385035"/>
            <a:ext cx="573635" cy="57363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3AF3A50-C83A-E659-139D-038A6A0EB76D}"/>
              </a:ext>
            </a:extLst>
          </p:cNvPr>
          <p:cNvSpPr txBox="1"/>
          <p:nvPr/>
        </p:nvSpPr>
        <p:spPr>
          <a:xfrm>
            <a:off x="5855090" y="2536196"/>
            <a:ext cx="5757790" cy="1595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160338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</a:t>
            </a:r>
            <a:r>
              <a:rPr lang="fr-FR" sz="2400" b="1" dirty="0"/>
              <a:t>La </a:t>
            </a:r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distance parcourue </a:t>
            </a:r>
            <a:r>
              <a:rPr lang="fr-FR" sz="2400" b="1" dirty="0"/>
              <a:t>entre A et B est </a:t>
            </a:r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:</a:t>
            </a:r>
          </a:p>
          <a:p>
            <a:pPr marL="182562" algn="ctr">
              <a:lnSpc>
                <a:spcPct val="250000"/>
              </a:lnSpc>
            </a:pPr>
            <a:r>
              <a:rPr lang="fr-FR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 ………………………………………….……………………………………… </a:t>
            </a:r>
            <a:endParaRPr lang="fr-FR" b="1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945CEFE-13E8-0818-492E-3DA0BE920363}"/>
              </a:ext>
            </a:extLst>
          </p:cNvPr>
          <p:cNvSpPr/>
          <p:nvPr/>
        </p:nvSpPr>
        <p:spPr>
          <a:xfrm>
            <a:off x="827075" y="4439513"/>
            <a:ext cx="457196" cy="436877"/>
          </a:xfrm>
          <a:prstGeom prst="ellipse">
            <a:avLst/>
          </a:prstGeom>
          <a:noFill/>
          <a:ln w="38100" cap="rnd">
            <a:solidFill>
              <a:srgbClr val="FF0000"/>
            </a:solidFill>
            <a:prstDash val="sysDot"/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183EE24-02EC-534C-63E4-19B23104EE70}"/>
              </a:ext>
            </a:extLst>
          </p:cNvPr>
          <p:cNvSpPr/>
          <p:nvPr/>
        </p:nvSpPr>
        <p:spPr>
          <a:xfrm>
            <a:off x="827075" y="3129281"/>
            <a:ext cx="457196" cy="436877"/>
          </a:xfrm>
          <a:prstGeom prst="ellipse">
            <a:avLst/>
          </a:prstGeom>
          <a:noFill/>
          <a:ln w="38100" cap="rnd">
            <a:solidFill>
              <a:srgbClr val="FF0000"/>
            </a:solidFill>
            <a:prstDash val="sysDot"/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780CD85-DE67-6329-E0EA-5A5C9D6ECEC2}"/>
              </a:ext>
            </a:extLst>
          </p:cNvPr>
          <p:cNvSpPr txBox="1"/>
          <p:nvPr/>
        </p:nvSpPr>
        <p:spPr>
          <a:xfrm>
            <a:off x="6172752" y="3436971"/>
            <a:ext cx="983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d =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B7F3F91-E21D-1968-69E1-7EB90C28CE69}"/>
              </a:ext>
            </a:extLst>
          </p:cNvPr>
          <p:cNvSpPr txBox="1"/>
          <p:nvPr/>
        </p:nvSpPr>
        <p:spPr>
          <a:xfrm>
            <a:off x="6869005" y="3436971"/>
            <a:ext cx="1209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30 m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718A3B-C956-6739-D6DF-B615D94611FC}"/>
              </a:ext>
            </a:extLst>
          </p:cNvPr>
          <p:cNvSpPr txBox="1"/>
          <p:nvPr/>
        </p:nvSpPr>
        <p:spPr>
          <a:xfrm>
            <a:off x="8107975" y="3298471"/>
            <a:ext cx="206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008AF0E-006D-8977-FEE7-5A6E21B8C190}"/>
              </a:ext>
            </a:extLst>
          </p:cNvPr>
          <p:cNvSpPr txBox="1"/>
          <p:nvPr/>
        </p:nvSpPr>
        <p:spPr>
          <a:xfrm>
            <a:off x="8297028" y="3443194"/>
            <a:ext cx="1312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 10 m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CB73D75-7629-428C-CF47-ED8696E0CFE8}"/>
              </a:ext>
            </a:extLst>
          </p:cNvPr>
          <p:cNvSpPr txBox="1"/>
          <p:nvPr/>
        </p:nvSpPr>
        <p:spPr>
          <a:xfrm>
            <a:off x="9373403" y="3469162"/>
            <a:ext cx="1660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= 20 m </a:t>
            </a:r>
          </a:p>
        </p:txBody>
      </p:sp>
    </p:spTree>
    <p:extLst>
      <p:ext uri="{BB962C8B-B14F-4D97-AF65-F5344CB8AC3E}">
        <p14:creationId xmlns:p14="http://schemas.microsoft.com/office/powerpoint/2010/main" val="388543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825738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358597" y="1172394"/>
            <a:ext cx="3798004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l’enseignant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6120788" y="1144621"/>
            <a:ext cx="379800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19840" y="3630990"/>
            <a:ext cx="1207308" cy="3435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252507" y="2325034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10649" y="4516160"/>
            <a:ext cx="593846" cy="5709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D9D656C-8CA4-4D76-B32C-81753BFDB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H="1" flipV="1">
            <a:off x="7995088" y="3566305"/>
            <a:ext cx="1887948" cy="2388572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54" y="2355901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E5EF414-47C7-5C3C-7DB5-BBB61EA1297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6182" t="9395" r="1387" b="32691"/>
          <a:stretch>
            <a:fillRect/>
          </a:stretch>
        </p:blipFill>
        <p:spPr>
          <a:xfrm>
            <a:off x="1632399" y="3951953"/>
            <a:ext cx="3738748" cy="208030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171F5FA-5EBB-DDF3-B4AA-41A5B98A9CB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5514" t="50560" r="58084" b="17543"/>
          <a:stretch>
            <a:fillRect/>
          </a:stretch>
        </p:blipFill>
        <p:spPr>
          <a:xfrm>
            <a:off x="2673613" y="1926148"/>
            <a:ext cx="1656321" cy="133409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DF7A692-FEDA-9B1A-F8BD-D4A23D3E6E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41893" t="69473" r="39703" b="19693"/>
          <a:stretch>
            <a:fillRect/>
          </a:stretch>
        </p:blipFill>
        <p:spPr>
          <a:xfrm>
            <a:off x="2899067" y="3427853"/>
            <a:ext cx="1205412" cy="4730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FC056FA-0B7D-0EE4-E3C4-3083D2B621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91433" y="2073709"/>
            <a:ext cx="1220680" cy="71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4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1D39D-FB35-1FFC-DA89-5D4155051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7E0C985-E882-F195-1E12-8EB37ECE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206" y="231255"/>
            <a:ext cx="10529279" cy="438636"/>
          </a:xfrm>
        </p:spPr>
        <p:txBody>
          <a:bodyPr/>
          <a:lstStyle/>
          <a:p>
            <a:r>
              <a:rPr lang="fr-FR" dirty="0"/>
              <a:t>Troisième étape : pour déduire la valeur de la vitesse j’utilise la relation v=d/t.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75F51E91-821B-DD33-455B-1DF7C2CB3EB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8780" y="742878"/>
            <a:ext cx="10529705" cy="268287"/>
          </a:xfrm>
        </p:spPr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 rappelle la relation de la vitesse,. les valeurs </a:t>
            </a:r>
            <a:r>
              <a:rPr lang="fr-FR" dirty="0"/>
              <a:t>de la distance et de la durée trouvées précédemment . </a:t>
            </a:r>
            <a:r>
              <a:rPr lang="fr-FR" noProof="0" dirty="0"/>
              <a:t>Il attire l'attention  des élèves </a:t>
            </a:r>
            <a:r>
              <a:rPr lang="fr-FR" dirty="0"/>
              <a:t>sur les unités.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CAE28F0-3CC0-C847-EB62-37675B2B47A4}"/>
              </a:ext>
            </a:extLst>
          </p:cNvPr>
          <p:cNvSpPr txBox="1"/>
          <p:nvPr/>
        </p:nvSpPr>
        <p:spPr>
          <a:xfrm>
            <a:off x="426365" y="1098300"/>
            <a:ext cx="10529278" cy="51077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noProof="0" dirty="0"/>
              <a:t> </a:t>
            </a:r>
            <a:r>
              <a:rPr lang="fr-FR" sz="24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3.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8BE8A3F-5D5E-310A-FFFA-19FB03A8BA12}"/>
              </a:ext>
            </a:extLst>
          </p:cNvPr>
          <p:cNvSpPr txBox="1"/>
          <p:nvPr/>
        </p:nvSpPr>
        <p:spPr>
          <a:xfrm>
            <a:off x="927725" y="1122857"/>
            <a:ext cx="9888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Déduire la valeur de la vitesse.</a:t>
            </a:r>
            <a:endParaRPr lang="fr-FR" sz="4000" b="1"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1A73078C-E91F-3117-8BC6-EBA65D180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8485" y="454591"/>
            <a:ext cx="462925" cy="4629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24">
                <a:extLst>
                  <a:ext uri="{FF2B5EF4-FFF2-40B4-BE49-F238E27FC236}">
                    <a16:creationId xmlns:a16="http://schemas.microsoft.com/office/drawing/2014/main" id="{CDF51EB9-7813-5DBE-35DC-F5E0C173BC98}"/>
                  </a:ext>
                </a:extLst>
              </p:cNvPr>
              <p:cNvSpPr/>
              <p:nvPr/>
            </p:nvSpPr>
            <p:spPr>
              <a:xfrm>
                <a:off x="5132656" y="4375906"/>
                <a:ext cx="2995094" cy="89667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fr-FR" sz="3600" b="1" smtClean="0">
                        <a:solidFill>
                          <a:srgbClr val="3399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fr-FR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600" b="1" i="0" smtClean="0">
                            <a:solidFill>
                              <a:srgbClr val="ED7F1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  <m:r>
                          <a:rPr lang="fr-FR" sz="3600" b="1" i="0" smtClean="0">
                            <a:solidFill>
                              <a:srgbClr val="ED7F1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3600" b="1" i="0" smtClean="0">
                            <a:solidFill>
                              <a:srgbClr val="ED7F1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r>
                          <a:rPr lang="fr-FR" sz="3600" b="1" i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fr-FR" sz="3600" b="1" i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3600" b="1" i="0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𝐬</m:t>
                        </m:r>
                      </m:den>
                    </m:f>
                  </m:oMath>
                </a14:m>
                <a:r>
                  <a:rPr lang="fr-FR" sz="36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5" name="Rectangle : coins arrondis 24">
                <a:extLst>
                  <a:ext uri="{FF2B5EF4-FFF2-40B4-BE49-F238E27FC236}">
                    <a16:creationId xmlns:a16="http://schemas.microsoft.com/office/drawing/2014/main" id="{CDF51EB9-7813-5DBE-35DC-F5E0C173BC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656" y="4375906"/>
                <a:ext cx="2995094" cy="896675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ZoneTexte 26">
            <a:extLst>
              <a:ext uri="{FF2B5EF4-FFF2-40B4-BE49-F238E27FC236}">
                <a16:creationId xmlns:a16="http://schemas.microsoft.com/office/drawing/2014/main" id="{C1EEAFF1-9272-1EDE-BD86-6F346322F207}"/>
              </a:ext>
            </a:extLst>
          </p:cNvPr>
          <p:cNvSpPr txBox="1"/>
          <p:nvPr/>
        </p:nvSpPr>
        <p:spPr>
          <a:xfrm>
            <a:off x="634949" y="2833436"/>
            <a:ext cx="42878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La relation de la vitesse est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 : coins arrondis 28">
                <a:extLst>
                  <a:ext uri="{FF2B5EF4-FFF2-40B4-BE49-F238E27FC236}">
                    <a16:creationId xmlns:a16="http://schemas.microsoft.com/office/drawing/2014/main" id="{A3F4998E-CFB4-4CB3-9A1B-12C4F4FFCEF4}"/>
                  </a:ext>
                </a:extLst>
              </p:cNvPr>
              <p:cNvSpPr/>
              <p:nvPr/>
            </p:nvSpPr>
            <p:spPr>
              <a:xfrm>
                <a:off x="7946734" y="4519458"/>
                <a:ext cx="2995094" cy="69088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3600" b="1" smtClean="0">
                          <a:solidFill>
                            <a:srgbClr val="33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𝐕</m:t>
                      </m:r>
                      <m:r>
                        <a:rPr lang="fr-FR" sz="36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3600" b="1" i="1" smtClean="0">
                          <a:solidFill>
                            <a:srgbClr val="33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fr-FR" sz="3600" b="1" i="1" smtClean="0">
                          <a:solidFill>
                            <a:srgbClr val="33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3600" b="1" i="1" smtClean="0">
                          <a:solidFill>
                            <a:srgbClr val="33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fr-FR" sz="3600" b="1" i="1" smtClean="0">
                          <a:solidFill>
                            <a:srgbClr val="33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3600" b="1" i="1" smtClean="0">
                          <a:solidFill>
                            <a:srgbClr val="33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fr-FR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 : coins arrondis 28">
                <a:extLst>
                  <a:ext uri="{FF2B5EF4-FFF2-40B4-BE49-F238E27FC236}">
                    <a16:creationId xmlns:a16="http://schemas.microsoft.com/office/drawing/2014/main" id="{A3F4998E-CFB4-4CB3-9A1B-12C4F4FFCE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734" y="4519458"/>
                <a:ext cx="2995094" cy="69088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707A2999-3A5E-6721-AA4E-1AB12633C1C5}"/>
                  </a:ext>
                </a:extLst>
              </p:cNvPr>
              <p:cNvSpPr txBox="1"/>
              <p:nvPr/>
            </p:nvSpPr>
            <p:spPr>
              <a:xfrm>
                <a:off x="4951640" y="2613760"/>
                <a:ext cx="2995094" cy="901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3600" b="1" smtClean="0">
                        <a:solidFill>
                          <a:srgbClr val="3399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fr-FR" sz="36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600" b="1" smtClean="0">
                            <a:solidFill>
                              <a:srgbClr val="ED7F1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𝐝</m:t>
                        </m:r>
                      </m:num>
                      <m:den>
                        <m:r>
                          <a:rPr lang="fr-FR" sz="3600" b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𝐭</m:t>
                        </m:r>
                      </m:den>
                    </m:f>
                  </m:oMath>
                </a14:m>
                <a:r>
                  <a:rPr lang="fr-FR" sz="3600" b="1" dirty="0">
                    <a:solidFill>
                      <a:schemeClr val="tx1"/>
                    </a:solidFill>
                  </a:rPr>
                  <a:t> </a:t>
                </a:r>
                <a:endParaRPr lang="fr-FR" sz="3600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707A2999-3A5E-6721-AA4E-1AB12633C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640" y="2613760"/>
                <a:ext cx="2995094" cy="9010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FD7A5A66-A2F4-D68A-4900-4C6193FBDE9D}"/>
              </a:ext>
            </a:extLst>
          </p:cNvPr>
          <p:cNvSpPr/>
          <p:nvPr/>
        </p:nvSpPr>
        <p:spPr>
          <a:xfrm>
            <a:off x="7331243" y="4584953"/>
            <a:ext cx="690880" cy="51077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B5DC526-FFB8-7C7E-E4DE-4A5ABB8E77B5}"/>
              </a:ext>
            </a:extLst>
          </p:cNvPr>
          <p:cNvSpPr txBox="1"/>
          <p:nvPr/>
        </p:nvSpPr>
        <p:spPr>
          <a:xfrm>
            <a:off x="638994" y="4634066"/>
            <a:ext cx="37286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Avec d = 20 m et t = 4 s : </a:t>
            </a:r>
          </a:p>
        </p:txBody>
      </p:sp>
    </p:spTree>
    <p:extLst>
      <p:ext uri="{BB962C8B-B14F-4D97-AF65-F5344CB8AC3E}">
        <p14:creationId xmlns:p14="http://schemas.microsoft.com/office/powerpoint/2010/main" val="385194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29" grpId="0" animBg="1"/>
      <p:bldP spid="31" grpId="0"/>
      <p:bldP spid="32" grpId="0" animBg="1"/>
      <p:bldP spid="3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CCB84-2296-10E0-4AF1-211BA0C1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0C52196-E47D-A13F-2064-7A2C90214D02}"/>
              </a:ext>
            </a:extLst>
          </p:cNvPr>
          <p:cNvSpPr txBox="1"/>
          <p:nvPr/>
        </p:nvSpPr>
        <p:spPr>
          <a:xfrm>
            <a:off x="909770" y="1343980"/>
            <a:ext cx="1037245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relation de la vitesse est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0936A6-9545-D005-88C0-F239A7009124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5C87824-A8C1-5FE9-FC75-6C3C017847D7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273E8F1-6770-7B65-2F87-D7ADE3D696C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75F67CDD-7C22-7B08-619D-7B8322383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, je vais vous poser quelques questions . Utilisez vos ardoises et soyez attentifs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4FD2B75-6874-4893-B3F9-0A6BA56D44E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7A03EFC5-8BE2-D830-787A-59F905523B86}"/>
              </a:ext>
            </a:extLst>
          </p:cNvPr>
          <p:cNvSpPr/>
          <p:nvPr/>
        </p:nvSpPr>
        <p:spPr>
          <a:xfrm>
            <a:off x="3767938" y="4502440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559FC9-2153-10B3-6D55-2B2CE9FCC3F4}"/>
              </a:ext>
            </a:extLst>
          </p:cNvPr>
          <p:cNvSpPr/>
          <p:nvPr/>
        </p:nvSpPr>
        <p:spPr>
          <a:xfrm>
            <a:off x="4550564" y="4495942"/>
            <a:ext cx="2850546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t/d 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02FCE77D-27CB-5562-4CD3-EC0BB7311080}"/>
              </a:ext>
            </a:extLst>
          </p:cNvPr>
          <p:cNvSpPr/>
          <p:nvPr/>
        </p:nvSpPr>
        <p:spPr>
          <a:xfrm>
            <a:off x="3767938" y="5763850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67168A34-7E0C-F138-A9C8-CDB0BBC584B4}"/>
              </a:ext>
            </a:extLst>
          </p:cNvPr>
          <p:cNvSpPr/>
          <p:nvPr/>
        </p:nvSpPr>
        <p:spPr>
          <a:xfrm>
            <a:off x="4550564" y="5757352"/>
            <a:ext cx="2875745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d + t 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B3168C88-C457-CBE0-A637-E06E8DCBAD18}"/>
              </a:ext>
            </a:extLst>
          </p:cNvPr>
          <p:cNvSpPr/>
          <p:nvPr/>
        </p:nvSpPr>
        <p:spPr>
          <a:xfrm>
            <a:off x="3767938" y="2229869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88DFDB52-7712-9A5C-F617-F579756935FD}"/>
              </a:ext>
            </a:extLst>
          </p:cNvPr>
          <p:cNvSpPr/>
          <p:nvPr/>
        </p:nvSpPr>
        <p:spPr>
          <a:xfrm>
            <a:off x="4550564" y="2223371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d x t </a:t>
            </a:r>
          </a:p>
        </p:txBody>
      </p:sp>
      <p:sp>
        <p:nvSpPr>
          <p:cNvPr id="21" name="Rectangle : coins arrondis 3">
            <a:extLst>
              <a:ext uri="{FF2B5EF4-FFF2-40B4-BE49-F238E27FC236}">
                <a16:creationId xmlns:a16="http://schemas.microsoft.com/office/drawing/2014/main" id="{6534DA4E-4684-DECC-8667-6610BDAD31AB}"/>
              </a:ext>
            </a:extLst>
          </p:cNvPr>
          <p:cNvSpPr/>
          <p:nvPr/>
        </p:nvSpPr>
        <p:spPr>
          <a:xfrm>
            <a:off x="3767938" y="331387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A9B15A1F-3BA5-1C8D-CE47-6FDDD4761B50}"/>
              </a:ext>
            </a:extLst>
          </p:cNvPr>
          <p:cNvSpPr/>
          <p:nvPr/>
        </p:nvSpPr>
        <p:spPr>
          <a:xfrm>
            <a:off x="4550564" y="3307376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d / t </a:t>
            </a:r>
          </a:p>
        </p:txBody>
      </p:sp>
    </p:spTree>
    <p:extLst>
      <p:ext uri="{BB962C8B-B14F-4D97-AF65-F5344CB8AC3E}">
        <p14:creationId xmlns:p14="http://schemas.microsoft.com/office/powerpoint/2010/main" val="157101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4D2B-B339-4DB9-EF99-62941BFB1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4FFF4B8-1526-D2FF-0812-1719749752C9}"/>
              </a:ext>
            </a:extLst>
          </p:cNvPr>
          <p:cNvSpPr txBox="1"/>
          <p:nvPr/>
        </p:nvSpPr>
        <p:spPr>
          <a:xfrm>
            <a:off x="909770" y="1343980"/>
            <a:ext cx="1037245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relation de la vitesse est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5E12B14-3F1F-362F-4E84-52F9B2098FA2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79C04B5-7655-2E20-CB8F-8461DD6747AB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9BBFF6-BF91-57B8-DCB0-C14C315803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78162221-6E28-24C1-BB8D-F710A7A1C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vitesse d'un corps en mouvement est le rapport de la distance parcourue par la durée du parcours.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7546316-4208-8D10-5D41-CFF5D81DDC7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sp>
        <p:nvSpPr>
          <p:cNvPr id="7" name="Rectangle : coins arrondis 3">
            <a:extLst>
              <a:ext uri="{FF2B5EF4-FFF2-40B4-BE49-F238E27FC236}">
                <a16:creationId xmlns:a16="http://schemas.microsoft.com/office/drawing/2014/main" id="{9E766A57-DB65-835A-9BA2-E4CC6D8B297C}"/>
              </a:ext>
            </a:extLst>
          </p:cNvPr>
          <p:cNvSpPr/>
          <p:nvPr/>
        </p:nvSpPr>
        <p:spPr>
          <a:xfrm>
            <a:off x="3767938" y="2229869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761137-7066-4D71-777C-FC7BEC03810D}"/>
              </a:ext>
            </a:extLst>
          </p:cNvPr>
          <p:cNvSpPr/>
          <p:nvPr/>
        </p:nvSpPr>
        <p:spPr>
          <a:xfrm>
            <a:off x="4550564" y="2223371"/>
            <a:ext cx="2895172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V = d x t </a:t>
            </a:r>
          </a:p>
        </p:txBody>
      </p:sp>
      <p:sp>
        <p:nvSpPr>
          <p:cNvPr id="9" name="Rectangle : coins arrondis 3">
            <a:extLst>
              <a:ext uri="{FF2B5EF4-FFF2-40B4-BE49-F238E27FC236}">
                <a16:creationId xmlns:a16="http://schemas.microsoft.com/office/drawing/2014/main" id="{18BD2FAC-BEA1-9E88-F1D5-B17294EC769E}"/>
              </a:ext>
            </a:extLst>
          </p:cNvPr>
          <p:cNvSpPr/>
          <p:nvPr/>
        </p:nvSpPr>
        <p:spPr>
          <a:xfrm>
            <a:off x="3767938" y="331387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64A0F51-68A5-BD8C-90FB-2433292999F2}"/>
              </a:ext>
            </a:extLst>
          </p:cNvPr>
          <p:cNvSpPr/>
          <p:nvPr/>
        </p:nvSpPr>
        <p:spPr>
          <a:xfrm>
            <a:off x="4550564" y="3307376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d / t 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1CC186D2-5FB3-DE4C-E1F3-DE48B2A1A293}"/>
              </a:ext>
            </a:extLst>
          </p:cNvPr>
          <p:cNvSpPr/>
          <p:nvPr/>
        </p:nvSpPr>
        <p:spPr>
          <a:xfrm>
            <a:off x="3767938" y="4502440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227A502-51AF-E312-7E6A-213B616C7891}"/>
              </a:ext>
            </a:extLst>
          </p:cNvPr>
          <p:cNvSpPr/>
          <p:nvPr/>
        </p:nvSpPr>
        <p:spPr>
          <a:xfrm>
            <a:off x="4550564" y="4495942"/>
            <a:ext cx="2850546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V = t/d 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1EB6C758-FC8D-9F85-F1AC-E785A1BADB66}"/>
              </a:ext>
            </a:extLst>
          </p:cNvPr>
          <p:cNvSpPr/>
          <p:nvPr/>
        </p:nvSpPr>
        <p:spPr>
          <a:xfrm>
            <a:off x="3767938" y="5763850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4D9BE11-1D5A-ED13-526C-AAF6D6A39D6D}"/>
              </a:ext>
            </a:extLst>
          </p:cNvPr>
          <p:cNvSpPr/>
          <p:nvPr/>
        </p:nvSpPr>
        <p:spPr>
          <a:xfrm>
            <a:off x="4550564" y="5757352"/>
            <a:ext cx="2875745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V = d + t </a:t>
            </a:r>
          </a:p>
        </p:txBody>
      </p:sp>
    </p:spTree>
    <p:extLst>
      <p:ext uri="{BB962C8B-B14F-4D97-AF65-F5344CB8AC3E}">
        <p14:creationId xmlns:p14="http://schemas.microsoft.com/office/powerpoint/2010/main" val="321273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82760-C87B-CCDA-2429-48D245BE6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FAB655A-158D-3320-D77E-881B666E895F}"/>
              </a:ext>
            </a:extLst>
          </p:cNvPr>
          <p:cNvSpPr txBox="1"/>
          <p:nvPr/>
        </p:nvSpPr>
        <p:spPr>
          <a:xfrm>
            <a:off x="909770" y="1343980"/>
            <a:ext cx="1037245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vitesse du train TGV Al </a:t>
            </a:r>
            <a:r>
              <a:rPr lang="fr-FR" sz="2400" b="1" dirty="0" err="1"/>
              <a:t>Boraq</a:t>
            </a:r>
            <a:r>
              <a:rPr lang="fr-FR" sz="2400" b="1" dirty="0"/>
              <a:t> est V = 360 km/h. Cette vitesse en m/s est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C73698-8F74-8713-D8B9-02C164B16CDC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1BE2D4-822D-768D-3A4B-74954B49EAB4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CC6E6A8-BB8D-BCB2-9899-E8C6276CE3D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E0C35A5A-2299-EA26-4424-73B15953B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essayez de faire les conversions demandées. Utilisez vos ardoises pour répondre et soyez attentifs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D1AD81E-78FD-9C3F-1631-C35BD39AF74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F5F99E88-2F71-B8E7-CF8F-E8303E044554}"/>
              </a:ext>
            </a:extLst>
          </p:cNvPr>
          <p:cNvSpPr/>
          <p:nvPr/>
        </p:nvSpPr>
        <p:spPr>
          <a:xfrm>
            <a:off x="3767938" y="4502440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EF5A358-C99F-FB7F-E437-0C9BB8B24F81}"/>
              </a:ext>
            </a:extLst>
          </p:cNvPr>
          <p:cNvSpPr/>
          <p:nvPr/>
        </p:nvSpPr>
        <p:spPr>
          <a:xfrm>
            <a:off x="4550564" y="4495942"/>
            <a:ext cx="2850546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1296 m/s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F042B9C1-7D06-B68C-15A1-43B410C3A2F5}"/>
              </a:ext>
            </a:extLst>
          </p:cNvPr>
          <p:cNvSpPr/>
          <p:nvPr/>
        </p:nvSpPr>
        <p:spPr>
          <a:xfrm>
            <a:off x="3767938" y="5763850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4EAF0808-0374-892A-1479-115B3D55A228}"/>
              </a:ext>
            </a:extLst>
          </p:cNvPr>
          <p:cNvSpPr/>
          <p:nvPr/>
        </p:nvSpPr>
        <p:spPr>
          <a:xfrm>
            <a:off x="4550564" y="5757352"/>
            <a:ext cx="2875745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 36 m/s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077AF1EB-1D12-E8FC-819B-D95DCF49552E}"/>
              </a:ext>
            </a:extLst>
          </p:cNvPr>
          <p:cNvSpPr/>
          <p:nvPr/>
        </p:nvSpPr>
        <p:spPr>
          <a:xfrm>
            <a:off x="3767938" y="2229869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BD2B776-DE72-0EF9-1898-E709E58FEAFF}"/>
              </a:ext>
            </a:extLst>
          </p:cNvPr>
          <p:cNvSpPr/>
          <p:nvPr/>
        </p:nvSpPr>
        <p:spPr>
          <a:xfrm>
            <a:off x="4550564" y="2223371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 360 m/s  </a:t>
            </a:r>
          </a:p>
        </p:txBody>
      </p:sp>
      <p:sp>
        <p:nvSpPr>
          <p:cNvPr id="21" name="Rectangle : coins arrondis 3">
            <a:extLst>
              <a:ext uri="{FF2B5EF4-FFF2-40B4-BE49-F238E27FC236}">
                <a16:creationId xmlns:a16="http://schemas.microsoft.com/office/drawing/2014/main" id="{B39142BC-BF48-3E19-725E-9A090B1F3C79}"/>
              </a:ext>
            </a:extLst>
          </p:cNvPr>
          <p:cNvSpPr/>
          <p:nvPr/>
        </p:nvSpPr>
        <p:spPr>
          <a:xfrm>
            <a:off x="3767938" y="331387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4F4A6BA-A9E8-16D1-621F-3229C147ADF0}"/>
              </a:ext>
            </a:extLst>
          </p:cNvPr>
          <p:cNvSpPr/>
          <p:nvPr/>
        </p:nvSpPr>
        <p:spPr>
          <a:xfrm>
            <a:off x="4550564" y="3307376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100 m/s</a:t>
            </a:r>
          </a:p>
        </p:txBody>
      </p:sp>
    </p:spTree>
    <p:extLst>
      <p:ext uri="{BB962C8B-B14F-4D97-AF65-F5344CB8AC3E}">
        <p14:creationId xmlns:p14="http://schemas.microsoft.com/office/powerpoint/2010/main" val="162986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31240-BC61-02B4-F035-028D9A9D8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3E106C3-8E4B-D699-7D98-96F89E00EFC7}"/>
              </a:ext>
            </a:extLst>
          </p:cNvPr>
          <p:cNvSpPr txBox="1"/>
          <p:nvPr/>
        </p:nvSpPr>
        <p:spPr>
          <a:xfrm>
            <a:off x="909770" y="1343980"/>
            <a:ext cx="1037245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vitesse TGV Al </a:t>
            </a:r>
            <a:r>
              <a:rPr lang="fr-FR" sz="2400" b="1" dirty="0" err="1"/>
              <a:t>Boraq</a:t>
            </a:r>
            <a:r>
              <a:rPr lang="fr-FR" sz="2400" b="1" dirty="0"/>
              <a:t> est V = 360 km/h. Cette vitesse en m/s est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CAEC238-B976-BB70-4ACD-77FDEB535521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0041E63-84CC-323D-D142-A1802ED6BED9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905E3E6-15D5-1166-A99B-E7F9E6AF5F7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3746FA81-115D-5FE6-59AD-4B47E7928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convertir du km/h en m/s je divise par 3,6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D69454C-30B9-B2FB-C272-5F7768A161B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E951E779-4D96-97B9-E1F8-38C4C0CC192F}"/>
              </a:ext>
            </a:extLst>
          </p:cNvPr>
          <p:cNvSpPr/>
          <p:nvPr/>
        </p:nvSpPr>
        <p:spPr>
          <a:xfrm>
            <a:off x="3767938" y="4502440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E43B7C-8DA8-BCDC-6A74-82FAE31F761C}"/>
              </a:ext>
            </a:extLst>
          </p:cNvPr>
          <p:cNvSpPr/>
          <p:nvPr/>
        </p:nvSpPr>
        <p:spPr>
          <a:xfrm>
            <a:off x="4550564" y="4495942"/>
            <a:ext cx="2850546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V = 1296 m/s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4D641E7D-78C1-3DCD-BFC7-877A3F1B6AF9}"/>
              </a:ext>
            </a:extLst>
          </p:cNvPr>
          <p:cNvSpPr/>
          <p:nvPr/>
        </p:nvSpPr>
        <p:spPr>
          <a:xfrm>
            <a:off x="3767938" y="5763850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5F02E110-5625-E3CF-56DA-8B05643B8F27}"/>
              </a:ext>
            </a:extLst>
          </p:cNvPr>
          <p:cNvSpPr/>
          <p:nvPr/>
        </p:nvSpPr>
        <p:spPr>
          <a:xfrm>
            <a:off x="4550564" y="5757352"/>
            <a:ext cx="2875745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V =  36 m/s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340C4143-B05C-81B8-1B08-23884724AEE2}"/>
              </a:ext>
            </a:extLst>
          </p:cNvPr>
          <p:cNvSpPr/>
          <p:nvPr/>
        </p:nvSpPr>
        <p:spPr>
          <a:xfrm>
            <a:off x="3767938" y="2229869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DF3E42C-49DB-1404-2606-0EE6384C308A}"/>
              </a:ext>
            </a:extLst>
          </p:cNvPr>
          <p:cNvSpPr/>
          <p:nvPr/>
        </p:nvSpPr>
        <p:spPr>
          <a:xfrm>
            <a:off x="4550564" y="2223371"/>
            <a:ext cx="2895172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V =  360 m/s  </a:t>
            </a:r>
          </a:p>
        </p:txBody>
      </p:sp>
      <p:sp>
        <p:nvSpPr>
          <p:cNvPr id="21" name="Rectangle : coins arrondis 3">
            <a:extLst>
              <a:ext uri="{FF2B5EF4-FFF2-40B4-BE49-F238E27FC236}">
                <a16:creationId xmlns:a16="http://schemas.microsoft.com/office/drawing/2014/main" id="{30C6346B-1D92-A7E9-2ACB-C09AA61DB61A}"/>
              </a:ext>
            </a:extLst>
          </p:cNvPr>
          <p:cNvSpPr/>
          <p:nvPr/>
        </p:nvSpPr>
        <p:spPr>
          <a:xfrm>
            <a:off x="3767938" y="331387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F32EE4C-D3D4-BD8A-1128-CCA748BB653C}"/>
              </a:ext>
            </a:extLst>
          </p:cNvPr>
          <p:cNvSpPr/>
          <p:nvPr/>
        </p:nvSpPr>
        <p:spPr>
          <a:xfrm>
            <a:off x="4550564" y="3307376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100 m/s</a:t>
            </a:r>
          </a:p>
        </p:txBody>
      </p:sp>
    </p:spTree>
    <p:extLst>
      <p:ext uri="{BB962C8B-B14F-4D97-AF65-F5344CB8AC3E}">
        <p14:creationId xmlns:p14="http://schemas.microsoft.com/office/powerpoint/2010/main" val="84057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FC4CE-0F55-7557-48C2-877348A7C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4CD9CE-9017-89D7-5FA8-D4A4CD02B96D}"/>
              </a:ext>
            </a:extLst>
          </p:cNvPr>
          <p:cNvSpPr txBox="1"/>
          <p:nvPr/>
        </p:nvSpPr>
        <p:spPr>
          <a:xfrm>
            <a:off x="909770" y="1343980"/>
            <a:ext cx="1037245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vitesse d’un cheval de course est V = 15 m/s. Cette vitesse en km/h est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6E563CE-F9F5-DBCC-A332-4F451D010D90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5AFC290-4987-2976-054A-187956F8BFE0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2BA2199-8FD1-B6FD-06D9-DB65BA8CE77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0E37D5AE-44D3-B7AB-7EBB-AD9699979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essayer de faire les conversions demandées. Utiliser vos ardoises pour répondre et soyez attentifs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D83FC58-6398-3E2C-3A81-6D9C6739A43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C92804B0-C6B8-4528-0AC6-961F47506689}"/>
              </a:ext>
            </a:extLst>
          </p:cNvPr>
          <p:cNvSpPr/>
          <p:nvPr/>
        </p:nvSpPr>
        <p:spPr>
          <a:xfrm>
            <a:off x="3767938" y="4502440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393FCB3A-3FBA-0253-17CA-02E66BAC093C}"/>
              </a:ext>
            </a:extLst>
          </p:cNvPr>
          <p:cNvSpPr/>
          <p:nvPr/>
        </p:nvSpPr>
        <p:spPr>
          <a:xfrm>
            <a:off x="3767938" y="5763850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4911B545-51BA-34E1-EB98-2EBBB4DE6FD3}"/>
              </a:ext>
            </a:extLst>
          </p:cNvPr>
          <p:cNvSpPr/>
          <p:nvPr/>
        </p:nvSpPr>
        <p:spPr>
          <a:xfrm>
            <a:off x="3767938" y="2229869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1" name="Rectangle : coins arrondis 3">
            <a:extLst>
              <a:ext uri="{FF2B5EF4-FFF2-40B4-BE49-F238E27FC236}">
                <a16:creationId xmlns:a16="http://schemas.microsoft.com/office/drawing/2014/main" id="{58BF6D86-6716-12D4-62D2-8A5AC7819F92}"/>
              </a:ext>
            </a:extLst>
          </p:cNvPr>
          <p:cNvSpPr/>
          <p:nvPr/>
        </p:nvSpPr>
        <p:spPr>
          <a:xfrm>
            <a:off x="3767938" y="3313874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091099-E8C9-99C8-847D-8CE4199BE7C6}"/>
              </a:ext>
            </a:extLst>
          </p:cNvPr>
          <p:cNvSpPr/>
          <p:nvPr/>
        </p:nvSpPr>
        <p:spPr>
          <a:xfrm>
            <a:off x="4634462" y="3304852"/>
            <a:ext cx="2850546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18,6  km/h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94C54A5-3CC4-4724-C6C2-E7B4FE74F118}"/>
              </a:ext>
            </a:extLst>
          </p:cNvPr>
          <p:cNvSpPr/>
          <p:nvPr/>
        </p:nvSpPr>
        <p:spPr>
          <a:xfrm>
            <a:off x="4621863" y="5757352"/>
            <a:ext cx="2875745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11,4  km/h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6C1A06-7D6C-E012-CC88-3A344CF3B702}"/>
              </a:ext>
            </a:extLst>
          </p:cNvPr>
          <p:cNvSpPr/>
          <p:nvPr/>
        </p:nvSpPr>
        <p:spPr>
          <a:xfrm>
            <a:off x="4612149" y="2223371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4,16  km/h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BF9E76-382A-C858-7E7E-03AE5D7F1C8E}"/>
              </a:ext>
            </a:extLst>
          </p:cNvPr>
          <p:cNvSpPr/>
          <p:nvPr/>
        </p:nvSpPr>
        <p:spPr>
          <a:xfrm>
            <a:off x="4612149" y="4482351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54  km/h</a:t>
            </a:r>
          </a:p>
        </p:txBody>
      </p:sp>
    </p:spTree>
    <p:extLst>
      <p:ext uri="{BB962C8B-B14F-4D97-AF65-F5344CB8AC3E}">
        <p14:creationId xmlns:p14="http://schemas.microsoft.com/office/powerpoint/2010/main" val="10070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9B7A3-94E7-4115-55AA-D595452BB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0073350-3E30-6194-5157-E2746E615255}"/>
              </a:ext>
            </a:extLst>
          </p:cNvPr>
          <p:cNvSpPr txBox="1"/>
          <p:nvPr/>
        </p:nvSpPr>
        <p:spPr>
          <a:xfrm>
            <a:off x="909770" y="1343980"/>
            <a:ext cx="1037245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vitesse d’un cheval de course est V = 15 m/s. Cette vitesse en km/h est :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090A4B3-9D52-4EA9-8DEE-7DEE23E4D7B9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CFCBA61-0D57-33F7-AFEF-F4507A59EE0A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505E0FF-E96B-AC70-008F-75ECDEEBF7A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4B738094-0A4B-EF67-9381-B63E1A2C8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convertir du m/s en km/h  je multiplie par 3,6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3888207-F7A6-D46D-DE98-F37996E8070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 Il explique davantage en cas de besoin</a:t>
            </a:r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F1E0E3E1-A6E7-1B51-7A35-0D5E99D7BB72}"/>
              </a:ext>
            </a:extLst>
          </p:cNvPr>
          <p:cNvSpPr/>
          <p:nvPr/>
        </p:nvSpPr>
        <p:spPr>
          <a:xfrm>
            <a:off x="3767938" y="4502440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96D409D-B3C7-BB4C-640A-220630400B24}"/>
              </a:ext>
            </a:extLst>
          </p:cNvPr>
          <p:cNvSpPr/>
          <p:nvPr/>
        </p:nvSpPr>
        <p:spPr>
          <a:xfrm>
            <a:off x="4634462" y="3304852"/>
            <a:ext cx="2850546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V = 18,6  km/h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29177806-AC71-8CBD-CF4F-8D9AAFF5B74D}"/>
              </a:ext>
            </a:extLst>
          </p:cNvPr>
          <p:cNvSpPr/>
          <p:nvPr/>
        </p:nvSpPr>
        <p:spPr>
          <a:xfrm>
            <a:off x="3767938" y="5763850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49053CC-EC89-D04E-5AB2-DD7FF7FAF45B}"/>
              </a:ext>
            </a:extLst>
          </p:cNvPr>
          <p:cNvSpPr/>
          <p:nvPr/>
        </p:nvSpPr>
        <p:spPr>
          <a:xfrm>
            <a:off x="4621863" y="5757352"/>
            <a:ext cx="2875745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V = 11,4  km/h</a:t>
            </a:r>
          </a:p>
        </p:txBody>
      </p:sp>
      <p:sp>
        <p:nvSpPr>
          <p:cNvPr id="19" name="Rectangle : coins arrondis 3">
            <a:extLst>
              <a:ext uri="{FF2B5EF4-FFF2-40B4-BE49-F238E27FC236}">
                <a16:creationId xmlns:a16="http://schemas.microsoft.com/office/drawing/2014/main" id="{F9890B7B-596C-1DCA-7F53-EEEF3F89849A}"/>
              </a:ext>
            </a:extLst>
          </p:cNvPr>
          <p:cNvSpPr/>
          <p:nvPr/>
        </p:nvSpPr>
        <p:spPr>
          <a:xfrm>
            <a:off x="3767938" y="2229869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51223B1-BC61-F602-1A0A-A5081AEF536C}"/>
              </a:ext>
            </a:extLst>
          </p:cNvPr>
          <p:cNvSpPr/>
          <p:nvPr/>
        </p:nvSpPr>
        <p:spPr>
          <a:xfrm>
            <a:off x="4612149" y="2223371"/>
            <a:ext cx="2895172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V = 4,16  km/h</a:t>
            </a:r>
          </a:p>
        </p:txBody>
      </p:sp>
      <p:sp>
        <p:nvSpPr>
          <p:cNvPr id="21" name="Rectangle : coins arrondis 3">
            <a:extLst>
              <a:ext uri="{FF2B5EF4-FFF2-40B4-BE49-F238E27FC236}">
                <a16:creationId xmlns:a16="http://schemas.microsoft.com/office/drawing/2014/main" id="{35505321-D1CC-E3DD-664C-00457E0CB33A}"/>
              </a:ext>
            </a:extLst>
          </p:cNvPr>
          <p:cNvSpPr/>
          <p:nvPr/>
        </p:nvSpPr>
        <p:spPr>
          <a:xfrm>
            <a:off x="3767938" y="3313874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65E4B73A-98FB-A120-A6B5-91EC625A3897}"/>
              </a:ext>
            </a:extLst>
          </p:cNvPr>
          <p:cNvSpPr/>
          <p:nvPr/>
        </p:nvSpPr>
        <p:spPr>
          <a:xfrm>
            <a:off x="4612149" y="4482351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V = 54  km/h</a:t>
            </a:r>
          </a:p>
        </p:txBody>
      </p:sp>
    </p:spTree>
    <p:extLst>
      <p:ext uri="{BB962C8B-B14F-4D97-AF65-F5344CB8AC3E}">
        <p14:creationId xmlns:p14="http://schemas.microsoft.com/office/powerpoint/2010/main" val="274891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B7136-1606-1690-1404-05AD408C9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A97EED2-8FD3-9151-84CA-509D60AF5CF7}"/>
              </a:ext>
            </a:extLst>
          </p:cNvPr>
          <p:cNvSpPr txBox="1"/>
          <p:nvPr/>
        </p:nvSpPr>
        <p:spPr>
          <a:xfrm>
            <a:off x="909770" y="1343980"/>
            <a:ext cx="10372459" cy="461665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Indique que représente chaque axe dans un graphique distance–temps ?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DCB97E7-1711-D929-A4D1-2006B428961B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9CA7A23-F454-A9BC-0693-62AC5BEBAAA4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DCF627-2881-2E81-DAB8-77DDDEC2F68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814FB9F9-C79C-9CDE-A7CE-5DE39DDEE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, je vais vous poser quelques questions . Utilisez vos ardoises et soyer attentifs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28F1B6E-044C-D4E9-60CE-9BE3CD316A4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C7A2D4-068F-7BD9-7655-782FFE524404}"/>
              </a:ext>
            </a:extLst>
          </p:cNvPr>
          <p:cNvGraphicFramePr>
            <a:graphicFrameLocks noGrp="1"/>
          </p:cNvGraphicFramePr>
          <p:nvPr/>
        </p:nvGraphicFramePr>
        <p:xfrm>
          <a:off x="2967136" y="2053035"/>
          <a:ext cx="6257728" cy="43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216">
                  <a:extLst>
                    <a:ext uri="{9D8B030D-6E8A-4147-A177-3AD203B41FA5}">
                      <a16:colId xmlns:a16="http://schemas.microsoft.com/office/drawing/2014/main" val="2049366362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305528350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2526023976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881236054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3801570847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719725523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1312682242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3156335256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5254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52206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845426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3876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92985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46591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83724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721253"/>
                  </a:ext>
                </a:extLst>
              </a:tr>
            </a:tbl>
          </a:graphicData>
        </a:graphic>
      </p:graphicFrame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39C75EB-5DBF-31BC-77E2-89B23A8E4306}"/>
              </a:ext>
            </a:extLst>
          </p:cNvPr>
          <p:cNvCxnSpPr>
            <a:cxnSpLocks/>
          </p:cNvCxnSpPr>
          <p:nvPr/>
        </p:nvCxnSpPr>
        <p:spPr>
          <a:xfrm>
            <a:off x="3771808" y="5864838"/>
            <a:ext cx="5465610" cy="0"/>
          </a:xfrm>
          <a:prstGeom prst="straightConnector1">
            <a:avLst/>
          </a:prstGeom>
          <a:ln w="57150" cap="rnd">
            <a:solidFill>
              <a:srgbClr val="FF0000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1FB31597-A9FE-AB5E-A854-0890B4AE8C1B}"/>
              </a:ext>
            </a:extLst>
          </p:cNvPr>
          <p:cNvCxnSpPr>
            <a:cxnSpLocks/>
          </p:cNvCxnSpPr>
          <p:nvPr/>
        </p:nvCxnSpPr>
        <p:spPr>
          <a:xfrm flipV="1">
            <a:off x="3771808" y="2053035"/>
            <a:ext cx="0" cy="3811803"/>
          </a:xfrm>
          <a:prstGeom prst="straightConnector1">
            <a:avLst/>
          </a:prstGeom>
          <a:ln w="57150" cap="rnd">
            <a:solidFill>
              <a:srgbClr val="FF0000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7633079-6F3A-4C28-6100-6D46045F4FB5}"/>
              </a:ext>
            </a:extLst>
          </p:cNvPr>
          <p:cNvSpPr/>
          <p:nvPr/>
        </p:nvSpPr>
        <p:spPr>
          <a:xfrm rot="16200000">
            <a:off x="2133307" y="3997035"/>
            <a:ext cx="242555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……………………………………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5B523DCE-102C-8147-293A-1A6E187405BA}"/>
              </a:ext>
            </a:extLst>
          </p:cNvPr>
          <p:cNvSpPr/>
          <p:nvPr/>
        </p:nvSpPr>
        <p:spPr>
          <a:xfrm>
            <a:off x="4981082" y="5902937"/>
            <a:ext cx="242555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3267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A4134-99F7-BE1F-B143-EB9705F0F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4F7E76-13DE-B443-47E0-5F0DCC78D5F2}"/>
              </a:ext>
            </a:extLst>
          </p:cNvPr>
          <p:cNvSpPr txBox="1"/>
          <p:nvPr/>
        </p:nvSpPr>
        <p:spPr>
          <a:xfrm>
            <a:off x="909770" y="1343980"/>
            <a:ext cx="1037245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Indique que représente chaque axe dans un graphique distance–temps ?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C78317B-439A-23A2-B7DC-10CA258E2E51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17BBC4A-3CB2-20BF-D6EE-F758570AFA1F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AF91450-1D5F-8325-E597-5EB17BD4A14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69107FDD-E6D9-4F27-932D-9F094DA3F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66" y="300299"/>
            <a:ext cx="10604424" cy="369332"/>
          </a:xfrm>
        </p:spPr>
        <p:txBody>
          <a:bodyPr/>
          <a:lstStyle/>
          <a:p>
            <a:r>
              <a:rPr lang="fr-FR" dirty="0"/>
              <a:t>Très bien! Dans un graphique distance-temps , l'axe horizontal représente le temps et l’axe vertical représente la distance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9F00035-6812-F1ED-B593-D7EA0E8F091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 Il explique davantage en cas de besoin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4487612-1780-6ADD-FA51-CA709CC6EC3A}"/>
              </a:ext>
            </a:extLst>
          </p:cNvPr>
          <p:cNvGraphicFramePr>
            <a:graphicFrameLocks noGrp="1"/>
          </p:cNvGraphicFramePr>
          <p:nvPr/>
        </p:nvGraphicFramePr>
        <p:xfrm>
          <a:off x="2967136" y="2053035"/>
          <a:ext cx="6257728" cy="43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2216">
                  <a:extLst>
                    <a:ext uri="{9D8B030D-6E8A-4147-A177-3AD203B41FA5}">
                      <a16:colId xmlns:a16="http://schemas.microsoft.com/office/drawing/2014/main" val="2049366362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305528350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2526023976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881236054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3801570847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719725523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1312682242"/>
                    </a:ext>
                  </a:extLst>
                </a:gridCol>
                <a:gridCol w="782216">
                  <a:extLst>
                    <a:ext uri="{9D8B030D-6E8A-4147-A177-3AD203B41FA5}">
                      <a16:colId xmlns:a16="http://schemas.microsoft.com/office/drawing/2014/main" val="3156335256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5254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52206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845426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3876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92985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46591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83724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721253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22E3A19-6214-266C-41D7-86917030488B}"/>
              </a:ext>
            </a:extLst>
          </p:cNvPr>
          <p:cNvCxnSpPr>
            <a:cxnSpLocks/>
          </p:cNvCxnSpPr>
          <p:nvPr/>
        </p:nvCxnSpPr>
        <p:spPr>
          <a:xfrm>
            <a:off x="3771808" y="5864838"/>
            <a:ext cx="5465610" cy="0"/>
          </a:xfrm>
          <a:prstGeom prst="straightConnector1">
            <a:avLst/>
          </a:prstGeom>
          <a:ln w="57150" cap="rnd">
            <a:solidFill>
              <a:srgbClr val="FF0000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FF136C4-F5B5-0DDC-7ADA-E0D4D68B9DB0}"/>
              </a:ext>
            </a:extLst>
          </p:cNvPr>
          <p:cNvCxnSpPr>
            <a:cxnSpLocks/>
          </p:cNvCxnSpPr>
          <p:nvPr/>
        </p:nvCxnSpPr>
        <p:spPr>
          <a:xfrm flipV="1">
            <a:off x="3771808" y="2053035"/>
            <a:ext cx="0" cy="3811803"/>
          </a:xfrm>
          <a:prstGeom prst="straightConnector1">
            <a:avLst/>
          </a:prstGeom>
          <a:ln w="57150" cap="rnd">
            <a:solidFill>
              <a:srgbClr val="FF0000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614FE44-97E4-7912-D4EB-035BF8B495D6}"/>
              </a:ext>
            </a:extLst>
          </p:cNvPr>
          <p:cNvSpPr/>
          <p:nvPr/>
        </p:nvSpPr>
        <p:spPr>
          <a:xfrm rot="16200000">
            <a:off x="2110706" y="3997035"/>
            <a:ext cx="242555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……………………………………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F397089-65AB-7641-2B6C-6723B0E1DDA2}"/>
              </a:ext>
            </a:extLst>
          </p:cNvPr>
          <p:cNvSpPr/>
          <p:nvPr/>
        </p:nvSpPr>
        <p:spPr>
          <a:xfrm>
            <a:off x="4981082" y="5902937"/>
            <a:ext cx="242555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………………………………………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42EDF25-251D-FD3C-DDCD-9D490069C0B2}"/>
              </a:ext>
            </a:extLst>
          </p:cNvPr>
          <p:cNvSpPr txBox="1"/>
          <p:nvPr/>
        </p:nvSpPr>
        <p:spPr>
          <a:xfrm>
            <a:off x="5642704" y="5811717"/>
            <a:ext cx="1376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temps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01E32D0-0AB3-73F0-A186-A40E7A6EA64C}"/>
              </a:ext>
            </a:extLst>
          </p:cNvPr>
          <p:cNvSpPr txBox="1"/>
          <p:nvPr/>
        </p:nvSpPr>
        <p:spPr>
          <a:xfrm rot="16200000">
            <a:off x="2423992" y="3801324"/>
            <a:ext cx="1609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distance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E373934-AE6A-964D-DC27-E9A6F68FCDD7}"/>
              </a:ext>
            </a:extLst>
          </p:cNvPr>
          <p:cNvCxnSpPr>
            <a:cxnSpLocks/>
          </p:cNvCxnSpPr>
          <p:nvPr/>
        </p:nvCxnSpPr>
        <p:spPr>
          <a:xfrm flipH="1">
            <a:off x="9224864" y="5227878"/>
            <a:ext cx="804672" cy="539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1A21960-AA53-F12B-853C-FAE32F77C458}"/>
              </a:ext>
            </a:extLst>
          </p:cNvPr>
          <p:cNvCxnSpPr>
            <a:cxnSpLocks/>
          </p:cNvCxnSpPr>
          <p:nvPr/>
        </p:nvCxnSpPr>
        <p:spPr>
          <a:xfrm>
            <a:off x="2203704" y="2285499"/>
            <a:ext cx="13817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A589688F-19F5-7A73-F4DC-D1A611C6F3E1}"/>
              </a:ext>
            </a:extLst>
          </p:cNvPr>
          <p:cNvSpPr txBox="1"/>
          <p:nvPr/>
        </p:nvSpPr>
        <p:spPr>
          <a:xfrm>
            <a:off x="909770" y="2100833"/>
            <a:ext cx="1471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Axe vertical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6D56A5C-1744-833E-939C-5F7C2C4534A7}"/>
              </a:ext>
            </a:extLst>
          </p:cNvPr>
          <p:cNvSpPr txBox="1"/>
          <p:nvPr/>
        </p:nvSpPr>
        <p:spPr>
          <a:xfrm>
            <a:off x="9410666" y="4867690"/>
            <a:ext cx="187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Axe horizontal</a:t>
            </a:r>
          </a:p>
        </p:txBody>
      </p:sp>
    </p:spTree>
    <p:extLst>
      <p:ext uri="{BB962C8B-B14F-4D97-AF65-F5344CB8AC3E}">
        <p14:creationId xmlns:p14="http://schemas.microsoft.com/office/powerpoint/2010/main" val="229078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265221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noProof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</a:t>
            </a:r>
            <a:endParaRPr lang="fr-FR" sz="3200" i="1" kern="0" noProof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1200" y="344921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b="1" dirty="0"/>
              <a:t>Déterminer la vitesse d’un corps mobile  </a:t>
            </a:r>
            <a:endParaRPr lang="fr-FR" sz="3200" b="1" dirty="0"/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6521" y="344921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latin typeface="Arial"/>
              </a:rPr>
              <a:t>Séance 2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48074" y="337721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7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71200" y="226667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Déterminer la nature du mouvement d’un corps mobile </a:t>
            </a:r>
          </a:p>
        </p:txBody>
      </p:sp>
      <p:sp>
        <p:nvSpPr>
          <p:cNvPr id="28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6521" y="226667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1</a:t>
            </a:r>
          </a:p>
        </p:txBody>
      </p:sp>
      <p:sp>
        <p:nvSpPr>
          <p:cNvPr id="15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68524" y="463175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dirty="0"/>
              <a:t>………………………………………………………………………………………………………………………..</a:t>
            </a: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1003845" y="463175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Arial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77448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88942-A1FF-7729-CD01-0CE96CA1C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47166C-5A46-2941-31D5-FC0BA0D3ED58}"/>
              </a:ext>
            </a:extLst>
          </p:cNvPr>
          <p:cNvSpPr txBox="1"/>
          <p:nvPr/>
        </p:nvSpPr>
        <p:spPr>
          <a:xfrm>
            <a:off x="370114" y="1181420"/>
            <a:ext cx="1140573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distance parcourue entre les deux points A et B est : 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1C999CC-1645-6872-781B-69D773C9A605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3E10AE6-0590-5FDF-9A41-9A12F1021844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886454-7DBD-6607-4FD8-BDF4D0FA4BF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3314F815-9D65-18D4-8FA8-0AC7AF44C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partir du graphique suivant indiquer la distance qui sépare les deux points A et B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B6F0173-8BCB-F818-02E9-9B3D4973F7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C688D08-F173-A78F-134A-AF41FF703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617686"/>
              </p:ext>
            </p:extLst>
          </p:nvPr>
        </p:nvGraphicFramePr>
        <p:xfrm>
          <a:off x="6121494" y="1943882"/>
          <a:ext cx="5532544" cy="381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568">
                  <a:extLst>
                    <a:ext uri="{9D8B030D-6E8A-4147-A177-3AD203B41FA5}">
                      <a16:colId xmlns:a16="http://schemas.microsoft.com/office/drawing/2014/main" val="2049366362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05528350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2526023976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881236054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801570847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719725523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1312682242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156335256"/>
                    </a:ext>
                  </a:extLst>
                </a:gridCol>
              </a:tblGrid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525403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522060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8454267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38762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929852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465913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837241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721253"/>
                  </a:ext>
                </a:extLst>
              </a:tr>
            </a:tbl>
          </a:graphicData>
        </a:graphic>
      </p:graphicFrame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B0F624B-2B3F-7E3B-0DC9-C4CB59F4207E}"/>
              </a:ext>
            </a:extLst>
          </p:cNvPr>
          <p:cNvCxnSpPr>
            <a:cxnSpLocks/>
          </p:cNvCxnSpPr>
          <p:nvPr/>
        </p:nvCxnSpPr>
        <p:spPr>
          <a:xfrm>
            <a:off x="6134223" y="5768839"/>
            <a:ext cx="5465610" cy="0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0D3A894-ADC6-3EBB-8E83-25518371A9C4}"/>
              </a:ext>
            </a:extLst>
          </p:cNvPr>
          <p:cNvCxnSpPr>
            <a:cxnSpLocks/>
          </p:cNvCxnSpPr>
          <p:nvPr/>
        </p:nvCxnSpPr>
        <p:spPr>
          <a:xfrm flipV="1">
            <a:off x="6132852" y="2317626"/>
            <a:ext cx="0" cy="3453463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06733F-B47C-9585-68BC-01F0E7CDF509}"/>
              </a:ext>
            </a:extLst>
          </p:cNvPr>
          <p:cNvSpPr/>
          <p:nvPr/>
        </p:nvSpPr>
        <p:spPr>
          <a:xfrm>
            <a:off x="5740353" y="1875468"/>
            <a:ext cx="152970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Distance (km)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7F53BB0-63E2-052B-A226-DEC635BC1835}"/>
              </a:ext>
            </a:extLst>
          </p:cNvPr>
          <p:cNvSpPr/>
          <p:nvPr/>
        </p:nvSpPr>
        <p:spPr>
          <a:xfrm>
            <a:off x="10514109" y="5908790"/>
            <a:ext cx="1139929" cy="431988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Temps (h)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D4427D7-D019-F1EF-5F89-EE2F27CE35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996015"/>
              </p:ext>
            </p:extLst>
          </p:nvPr>
        </p:nvGraphicFramePr>
        <p:xfrm>
          <a:off x="5806032" y="5789156"/>
          <a:ext cx="546383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979">
                  <a:extLst>
                    <a:ext uri="{9D8B030D-6E8A-4147-A177-3AD203B41FA5}">
                      <a16:colId xmlns:a16="http://schemas.microsoft.com/office/drawing/2014/main" val="2769838305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38735780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2741900107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945665339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3439773974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881411881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542006530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4040438439"/>
                    </a:ext>
                  </a:extLst>
                </a:gridCol>
              </a:tblGrid>
              <a:tr h="47647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0058889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BB0E24F-DB7B-8805-7B2E-49FBC46A00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715794"/>
              </p:ext>
            </p:extLst>
          </p:nvPr>
        </p:nvGraphicFramePr>
        <p:xfrm>
          <a:off x="5496866" y="2202948"/>
          <a:ext cx="691568" cy="381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568">
                  <a:extLst>
                    <a:ext uri="{9D8B030D-6E8A-4147-A177-3AD203B41FA5}">
                      <a16:colId xmlns:a16="http://schemas.microsoft.com/office/drawing/2014/main" val="3178687895"/>
                    </a:ext>
                  </a:extLst>
                </a:gridCol>
              </a:tblGrid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257120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60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1591838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140799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40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310308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43229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20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918253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112817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603900"/>
                  </a:ext>
                </a:extLst>
              </a:tr>
            </a:tbl>
          </a:graphicData>
        </a:graphic>
      </p:graphicFrame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9EC99EC-C97D-8D70-09E4-A089D68F1D71}"/>
              </a:ext>
            </a:extLst>
          </p:cNvPr>
          <p:cNvCxnSpPr>
            <a:cxnSpLocks/>
          </p:cNvCxnSpPr>
          <p:nvPr/>
        </p:nvCxnSpPr>
        <p:spPr>
          <a:xfrm flipV="1">
            <a:off x="6149285" y="1959286"/>
            <a:ext cx="5450548" cy="379639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igne de multiplication 16">
            <a:extLst>
              <a:ext uri="{FF2B5EF4-FFF2-40B4-BE49-F238E27FC236}">
                <a16:creationId xmlns:a16="http://schemas.microsoft.com/office/drawing/2014/main" id="{E7BCE224-8985-6142-1273-4A7C26123C14}"/>
              </a:ext>
            </a:extLst>
          </p:cNvPr>
          <p:cNvSpPr/>
          <p:nvPr/>
        </p:nvSpPr>
        <p:spPr>
          <a:xfrm>
            <a:off x="7351334" y="4673806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igne de multiplication 18">
            <a:extLst>
              <a:ext uri="{FF2B5EF4-FFF2-40B4-BE49-F238E27FC236}">
                <a16:creationId xmlns:a16="http://schemas.microsoft.com/office/drawing/2014/main" id="{3F5EC4CD-C07B-CE6D-7836-5B7413EE2A80}"/>
              </a:ext>
            </a:extLst>
          </p:cNvPr>
          <p:cNvSpPr/>
          <p:nvPr/>
        </p:nvSpPr>
        <p:spPr>
          <a:xfrm>
            <a:off x="10122948" y="2757182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C0BBD1B-5B16-13A3-3585-D8094B94866B}"/>
              </a:ext>
            </a:extLst>
          </p:cNvPr>
          <p:cNvSpPr txBox="1"/>
          <p:nvPr/>
        </p:nvSpPr>
        <p:spPr>
          <a:xfrm>
            <a:off x="7422768" y="4841997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553A7B-90E4-36A1-CB94-90A4BEEE6638}"/>
              </a:ext>
            </a:extLst>
          </p:cNvPr>
          <p:cNvSpPr txBox="1"/>
          <p:nvPr/>
        </p:nvSpPr>
        <p:spPr>
          <a:xfrm>
            <a:off x="10194382" y="2972619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C8357794-E4F2-2C93-157F-B2551BB51D61}"/>
              </a:ext>
            </a:extLst>
          </p:cNvPr>
          <p:cNvSpPr/>
          <p:nvPr/>
        </p:nvSpPr>
        <p:spPr>
          <a:xfrm>
            <a:off x="839681" y="2209446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5C0DDEE-40DD-5F9D-582D-5D7D75AADDBA}"/>
              </a:ext>
            </a:extLst>
          </p:cNvPr>
          <p:cNvSpPr/>
          <p:nvPr/>
        </p:nvSpPr>
        <p:spPr>
          <a:xfrm>
            <a:off x="1622307" y="2202948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d = 60 km </a:t>
            </a:r>
          </a:p>
        </p:txBody>
      </p:sp>
      <p:sp>
        <p:nvSpPr>
          <p:cNvPr id="29" name="Rectangle : coins arrondis 3">
            <a:extLst>
              <a:ext uri="{FF2B5EF4-FFF2-40B4-BE49-F238E27FC236}">
                <a16:creationId xmlns:a16="http://schemas.microsoft.com/office/drawing/2014/main" id="{7A4365DD-1925-3B38-B082-EFEDEF8F2588}"/>
              </a:ext>
            </a:extLst>
          </p:cNvPr>
          <p:cNvSpPr/>
          <p:nvPr/>
        </p:nvSpPr>
        <p:spPr>
          <a:xfrm>
            <a:off x="839681" y="3293451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4164BBB6-1CD7-A72C-ADD9-05159215D91F}"/>
              </a:ext>
            </a:extLst>
          </p:cNvPr>
          <p:cNvSpPr/>
          <p:nvPr/>
        </p:nvSpPr>
        <p:spPr>
          <a:xfrm>
            <a:off x="1622307" y="3286953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d = 20 km</a:t>
            </a:r>
          </a:p>
        </p:txBody>
      </p:sp>
      <p:sp>
        <p:nvSpPr>
          <p:cNvPr id="31" name="Rectangle : coins arrondis 3">
            <a:extLst>
              <a:ext uri="{FF2B5EF4-FFF2-40B4-BE49-F238E27FC236}">
                <a16:creationId xmlns:a16="http://schemas.microsoft.com/office/drawing/2014/main" id="{E42DBE99-61A7-5F5F-13B7-079EC3460F2A}"/>
              </a:ext>
            </a:extLst>
          </p:cNvPr>
          <p:cNvSpPr/>
          <p:nvPr/>
        </p:nvSpPr>
        <p:spPr>
          <a:xfrm>
            <a:off x="839681" y="4482017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C1CDE360-603C-2569-9CBA-91A26B52BD7E}"/>
              </a:ext>
            </a:extLst>
          </p:cNvPr>
          <p:cNvSpPr/>
          <p:nvPr/>
        </p:nvSpPr>
        <p:spPr>
          <a:xfrm>
            <a:off x="1622307" y="4475519"/>
            <a:ext cx="2850546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d = 2 km</a:t>
            </a:r>
          </a:p>
        </p:txBody>
      </p:sp>
      <p:sp>
        <p:nvSpPr>
          <p:cNvPr id="33" name="Rectangle : coins arrondis 3">
            <a:extLst>
              <a:ext uri="{FF2B5EF4-FFF2-40B4-BE49-F238E27FC236}">
                <a16:creationId xmlns:a16="http://schemas.microsoft.com/office/drawing/2014/main" id="{4EE4C08D-3A16-B8A7-A6EF-66A6225D1EF6}"/>
              </a:ext>
            </a:extLst>
          </p:cNvPr>
          <p:cNvSpPr/>
          <p:nvPr/>
        </p:nvSpPr>
        <p:spPr>
          <a:xfrm>
            <a:off x="839681" y="5743427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8AAFE4D4-5C4C-A154-5CEF-C49E5885C357}"/>
              </a:ext>
            </a:extLst>
          </p:cNvPr>
          <p:cNvSpPr/>
          <p:nvPr/>
        </p:nvSpPr>
        <p:spPr>
          <a:xfrm>
            <a:off x="1622307" y="5736929"/>
            <a:ext cx="2875745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d = 40 km</a:t>
            </a:r>
          </a:p>
        </p:txBody>
      </p:sp>
    </p:spTree>
    <p:extLst>
      <p:ext uri="{BB962C8B-B14F-4D97-AF65-F5344CB8AC3E}">
        <p14:creationId xmlns:p14="http://schemas.microsoft.com/office/powerpoint/2010/main" val="141876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4BB8E-C441-EFAC-EEEB-00F37089A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89E15B40-190E-3E44-EFAB-4DEF2173ABB7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6690ECF-EE1C-AE2E-AF23-9271EC8FDCC7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2E46DA0-D067-D3EB-FA34-999E79139FD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B103187D-B6B2-3D89-1069-6723CEDE1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82" y="217469"/>
            <a:ext cx="10580080" cy="553071"/>
          </a:xfrm>
        </p:spPr>
        <p:txBody>
          <a:bodyPr/>
          <a:lstStyle/>
          <a:p>
            <a:r>
              <a:rPr lang="fr-FR" dirty="0"/>
              <a:t>Pour calculer la distance parcourue, je fais la projection des deux points A et B sur l’axe vertical ( L’axe des distances ), puis je fais la différence : 60 km -20 km = 40 km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EF376BA-A4BC-5DFB-517B-5142983224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9681" y="776591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 Il explique davantage en cas de besoin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155E3BE-7357-A4B2-6333-0069BCB880D4}"/>
              </a:ext>
            </a:extLst>
          </p:cNvPr>
          <p:cNvGraphicFramePr>
            <a:graphicFrameLocks noGrp="1"/>
          </p:cNvGraphicFramePr>
          <p:nvPr/>
        </p:nvGraphicFramePr>
        <p:xfrm>
          <a:off x="6121494" y="1943882"/>
          <a:ext cx="5532544" cy="381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568">
                  <a:extLst>
                    <a:ext uri="{9D8B030D-6E8A-4147-A177-3AD203B41FA5}">
                      <a16:colId xmlns:a16="http://schemas.microsoft.com/office/drawing/2014/main" val="2049366362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05528350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2526023976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881236054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801570847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719725523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1312682242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156335256"/>
                    </a:ext>
                  </a:extLst>
                </a:gridCol>
              </a:tblGrid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525403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522060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8454267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38762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929852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465913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837241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721253"/>
                  </a:ext>
                </a:extLst>
              </a:tr>
            </a:tbl>
          </a:graphicData>
        </a:graphic>
      </p:graphicFrame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B4CAC4EE-EE09-EBDA-6E40-E0881B963746}"/>
              </a:ext>
            </a:extLst>
          </p:cNvPr>
          <p:cNvCxnSpPr>
            <a:cxnSpLocks/>
          </p:cNvCxnSpPr>
          <p:nvPr/>
        </p:nvCxnSpPr>
        <p:spPr>
          <a:xfrm>
            <a:off x="6134223" y="5768839"/>
            <a:ext cx="5465610" cy="0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A257E229-0AD8-8D53-A08E-4442E0AB39A5}"/>
              </a:ext>
            </a:extLst>
          </p:cNvPr>
          <p:cNvCxnSpPr>
            <a:cxnSpLocks/>
          </p:cNvCxnSpPr>
          <p:nvPr/>
        </p:nvCxnSpPr>
        <p:spPr>
          <a:xfrm flipV="1">
            <a:off x="6132852" y="2317626"/>
            <a:ext cx="0" cy="3453463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3C1163-F3B3-FA0E-2782-AAFCD33E54BA}"/>
              </a:ext>
            </a:extLst>
          </p:cNvPr>
          <p:cNvSpPr/>
          <p:nvPr/>
        </p:nvSpPr>
        <p:spPr>
          <a:xfrm>
            <a:off x="5740353" y="1875468"/>
            <a:ext cx="152970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Distance (km)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2CCF0C-9AD4-47EB-7B85-F4FFE199534D}"/>
              </a:ext>
            </a:extLst>
          </p:cNvPr>
          <p:cNvSpPr/>
          <p:nvPr/>
        </p:nvSpPr>
        <p:spPr>
          <a:xfrm>
            <a:off x="10514109" y="5908790"/>
            <a:ext cx="1139929" cy="431988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Temps (h)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C4EE2C0-19E2-BC4A-DDF0-BA3608C6A6A5}"/>
              </a:ext>
            </a:extLst>
          </p:cNvPr>
          <p:cNvGraphicFramePr>
            <a:graphicFrameLocks noGrp="1"/>
          </p:cNvGraphicFramePr>
          <p:nvPr/>
        </p:nvGraphicFramePr>
        <p:xfrm>
          <a:off x="5806032" y="5789156"/>
          <a:ext cx="546383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979">
                  <a:extLst>
                    <a:ext uri="{9D8B030D-6E8A-4147-A177-3AD203B41FA5}">
                      <a16:colId xmlns:a16="http://schemas.microsoft.com/office/drawing/2014/main" val="2769838305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38735780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2741900107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945665339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3439773974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881411881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542006530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4040438439"/>
                    </a:ext>
                  </a:extLst>
                </a:gridCol>
              </a:tblGrid>
              <a:tr h="47647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0058889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40F09D1-720C-3EFE-64B7-8C12488FDD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059954"/>
              </p:ext>
            </p:extLst>
          </p:nvPr>
        </p:nvGraphicFramePr>
        <p:xfrm>
          <a:off x="5496866" y="2170290"/>
          <a:ext cx="691568" cy="381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568">
                  <a:extLst>
                    <a:ext uri="{9D8B030D-6E8A-4147-A177-3AD203B41FA5}">
                      <a16:colId xmlns:a16="http://schemas.microsoft.com/office/drawing/2014/main" val="3178687895"/>
                    </a:ext>
                  </a:extLst>
                </a:gridCol>
              </a:tblGrid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257120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60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1591838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140799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40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310308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43229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20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918253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112817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603900"/>
                  </a:ext>
                </a:extLst>
              </a:tr>
            </a:tbl>
          </a:graphicData>
        </a:graphic>
      </p:graphicFrame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C0BE0B5B-09B4-A598-0942-BA0111362877}"/>
              </a:ext>
            </a:extLst>
          </p:cNvPr>
          <p:cNvCxnSpPr>
            <a:cxnSpLocks/>
          </p:cNvCxnSpPr>
          <p:nvPr/>
        </p:nvCxnSpPr>
        <p:spPr>
          <a:xfrm flipV="1">
            <a:off x="6149285" y="1959286"/>
            <a:ext cx="5450548" cy="379639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igne de multiplication 16">
            <a:extLst>
              <a:ext uri="{FF2B5EF4-FFF2-40B4-BE49-F238E27FC236}">
                <a16:creationId xmlns:a16="http://schemas.microsoft.com/office/drawing/2014/main" id="{EA72387F-AC79-5FF8-56B5-CC315B138FB4}"/>
              </a:ext>
            </a:extLst>
          </p:cNvPr>
          <p:cNvSpPr/>
          <p:nvPr/>
        </p:nvSpPr>
        <p:spPr>
          <a:xfrm>
            <a:off x="7351334" y="4673806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igne de multiplication 18">
            <a:extLst>
              <a:ext uri="{FF2B5EF4-FFF2-40B4-BE49-F238E27FC236}">
                <a16:creationId xmlns:a16="http://schemas.microsoft.com/office/drawing/2014/main" id="{65CD57B1-C222-8962-254B-7F842767A508}"/>
              </a:ext>
            </a:extLst>
          </p:cNvPr>
          <p:cNvSpPr/>
          <p:nvPr/>
        </p:nvSpPr>
        <p:spPr>
          <a:xfrm>
            <a:off x="10122948" y="2757182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F8C7CF8-36C5-0C57-E1AD-EBFCA26E3F71}"/>
              </a:ext>
            </a:extLst>
          </p:cNvPr>
          <p:cNvSpPr txBox="1"/>
          <p:nvPr/>
        </p:nvSpPr>
        <p:spPr>
          <a:xfrm>
            <a:off x="7422768" y="4841997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18D7FCC-938E-3876-CEA6-8465BA9CF682}"/>
              </a:ext>
            </a:extLst>
          </p:cNvPr>
          <p:cNvSpPr txBox="1"/>
          <p:nvPr/>
        </p:nvSpPr>
        <p:spPr>
          <a:xfrm>
            <a:off x="10194382" y="2972619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B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8507D3F-4479-A1E5-5CB7-5C7C8690DAD2}"/>
              </a:ext>
            </a:extLst>
          </p:cNvPr>
          <p:cNvCxnSpPr>
            <a:cxnSpLocks/>
          </p:cNvCxnSpPr>
          <p:nvPr/>
        </p:nvCxnSpPr>
        <p:spPr>
          <a:xfrm flipH="1">
            <a:off x="6132852" y="4791730"/>
            <a:ext cx="1362482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C588F701-D7E3-5D04-0C87-294DD3421842}"/>
              </a:ext>
            </a:extLst>
          </p:cNvPr>
          <p:cNvCxnSpPr>
            <a:cxnSpLocks/>
          </p:cNvCxnSpPr>
          <p:nvPr/>
        </p:nvCxnSpPr>
        <p:spPr>
          <a:xfrm flipH="1">
            <a:off x="6121494" y="2895502"/>
            <a:ext cx="4072888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1602F6BB-B3A9-EEB7-6E0C-E698FF45FCBC}"/>
              </a:ext>
            </a:extLst>
          </p:cNvPr>
          <p:cNvSpPr/>
          <p:nvPr/>
        </p:nvSpPr>
        <p:spPr>
          <a:xfrm>
            <a:off x="839681" y="2209446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EE4F71D4-AF4D-F520-D229-E19B3E9D31BE}"/>
              </a:ext>
            </a:extLst>
          </p:cNvPr>
          <p:cNvSpPr/>
          <p:nvPr/>
        </p:nvSpPr>
        <p:spPr>
          <a:xfrm>
            <a:off x="1622307" y="2202948"/>
            <a:ext cx="2895172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d = 60 km </a:t>
            </a:r>
          </a:p>
        </p:txBody>
      </p:sp>
      <p:sp>
        <p:nvSpPr>
          <p:cNvPr id="24" name="Rectangle : coins arrondis 3">
            <a:extLst>
              <a:ext uri="{FF2B5EF4-FFF2-40B4-BE49-F238E27FC236}">
                <a16:creationId xmlns:a16="http://schemas.microsoft.com/office/drawing/2014/main" id="{5C206975-CE38-02A0-3407-1725B539BE48}"/>
              </a:ext>
            </a:extLst>
          </p:cNvPr>
          <p:cNvSpPr/>
          <p:nvPr/>
        </p:nvSpPr>
        <p:spPr>
          <a:xfrm>
            <a:off x="839681" y="3293451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DD9820F-2888-2162-1EC9-F9A92DB381BA}"/>
              </a:ext>
            </a:extLst>
          </p:cNvPr>
          <p:cNvSpPr/>
          <p:nvPr/>
        </p:nvSpPr>
        <p:spPr>
          <a:xfrm>
            <a:off x="1622307" y="3286953"/>
            <a:ext cx="2895172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d = 20 km</a:t>
            </a:r>
          </a:p>
        </p:txBody>
      </p:sp>
      <p:sp>
        <p:nvSpPr>
          <p:cNvPr id="26" name="Rectangle : coins arrondis 3">
            <a:extLst>
              <a:ext uri="{FF2B5EF4-FFF2-40B4-BE49-F238E27FC236}">
                <a16:creationId xmlns:a16="http://schemas.microsoft.com/office/drawing/2014/main" id="{0E4F4459-FA98-E399-97D1-2C12BC915935}"/>
              </a:ext>
            </a:extLst>
          </p:cNvPr>
          <p:cNvSpPr/>
          <p:nvPr/>
        </p:nvSpPr>
        <p:spPr>
          <a:xfrm>
            <a:off x="839681" y="4482017"/>
            <a:ext cx="725963" cy="5112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555BE16D-9D50-508A-6265-4518D4C40712}"/>
              </a:ext>
            </a:extLst>
          </p:cNvPr>
          <p:cNvSpPr/>
          <p:nvPr/>
        </p:nvSpPr>
        <p:spPr>
          <a:xfrm>
            <a:off x="1622307" y="4475519"/>
            <a:ext cx="2850546" cy="5313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85000"/>
                  </a:schemeClr>
                </a:solidFill>
              </a:rPr>
              <a:t>d = 2 km</a:t>
            </a:r>
          </a:p>
        </p:txBody>
      </p:sp>
      <p:sp>
        <p:nvSpPr>
          <p:cNvPr id="36" name="Rectangle : coins arrondis 3">
            <a:extLst>
              <a:ext uri="{FF2B5EF4-FFF2-40B4-BE49-F238E27FC236}">
                <a16:creationId xmlns:a16="http://schemas.microsoft.com/office/drawing/2014/main" id="{A842EABB-DB9C-DEC4-8BAB-7812DE8FBF42}"/>
              </a:ext>
            </a:extLst>
          </p:cNvPr>
          <p:cNvSpPr/>
          <p:nvPr/>
        </p:nvSpPr>
        <p:spPr>
          <a:xfrm>
            <a:off x="839681" y="5743427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1AFBE3BD-4700-A015-6879-253FD9928DC3}"/>
              </a:ext>
            </a:extLst>
          </p:cNvPr>
          <p:cNvSpPr/>
          <p:nvPr/>
        </p:nvSpPr>
        <p:spPr>
          <a:xfrm>
            <a:off x="1622307" y="5736929"/>
            <a:ext cx="2875745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d = 40 km</a:t>
            </a: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AF3A4DC6-BC43-2A5C-2411-E169097CEE31}"/>
              </a:ext>
            </a:extLst>
          </p:cNvPr>
          <p:cNvSpPr/>
          <p:nvPr/>
        </p:nvSpPr>
        <p:spPr>
          <a:xfrm>
            <a:off x="5598458" y="2589361"/>
            <a:ext cx="475870" cy="53134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CC499654-410C-9A72-2ED2-ACE2D96BF747}"/>
              </a:ext>
            </a:extLst>
          </p:cNvPr>
          <p:cNvSpPr/>
          <p:nvPr/>
        </p:nvSpPr>
        <p:spPr>
          <a:xfrm>
            <a:off x="5627294" y="4553114"/>
            <a:ext cx="475870" cy="53134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4787124-204E-7136-3194-84087587387A}"/>
              </a:ext>
            </a:extLst>
          </p:cNvPr>
          <p:cNvSpPr txBox="1"/>
          <p:nvPr/>
        </p:nvSpPr>
        <p:spPr>
          <a:xfrm>
            <a:off x="370114" y="1181420"/>
            <a:ext cx="1140573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distance parcourue entre les deux points A et B est :  </a:t>
            </a:r>
          </a:p>
        </p:txBody>
      </p:sp>
    </p:spTree>
    <p:extLst>
      <p:ext uri="{BB962C8B-B14F-4D97-AF65-F5344CB8AC3E}">
        <p14:creationId xmlns:p14="http://schemas.microsoft.com/office/powerpoint/2010/main" val="374585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E7E8F-A094-47D4-375C-BAA079A6F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E5B876-23E6-54C3-B5D1-77C86AB7BA40}"/>
              </a:ext>
            </a:extLst>
          </p:cNvPr>
          <p:cNvSpPr txBox="1"/>
          <p:nvPr/>
        </p:nvSpPr>
        <p:spPr>
          <a:xfrm>
            <a:off x="370114" y="1181420"/>
            <a:ext cx="1140573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durée écoulée entre les deux points A et B est : 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317E6D5-32C0-E253-2D2F-B5F60117CDEF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BE6804E-78F5-FFC5-D5C9-6E00EB2E53A1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D6C549-BC4F-63F6-AE14-E2AEFFC4884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37F32581-1387-A0F9-F34E-B51F0DD55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partir du graphique suivant indiquer la durée du mouvement entre les deux points A et B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6B4FC7D-F7D4-59E4-93F7-C0C7FD4D6C3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/>
              <a:t>L'enseignant.e choisit au hasard deux élèves pour justifier oralement leur choix.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E9EDA65-ECE5-7B84-4007-53966F81E6D4}"/>
              </a:ext>
            </a:extLst>
          </p:cNvPr>
          <p:cNvGraphicFramePr>
            <a:graphicFrameLocks noGrp="1"/>
          </p:cNvGraphicFramePr>
          <p:nvPr/>
        </p:nvGraphicFramePr>
        <p:xfrm>
          <a:off x="6121494" y="1943882"/>
          <a:ext cx="5532544" cy="381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568">
                  <a:extLst>
                    <a:ext uri="{9D8B030D-6E8A-4147-A177-3AD203B41FA5}">
                      <a16:colId xmlns:a16="http://schemas.microsoft.com/office/drawing/2014/main" val="2049366362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05528350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2526023976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881236054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801570847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719725523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1312682242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156335256"/>
                    </a:ext>
                  </a:extLst>
                </a:gridCol>
              </a:tblGrid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525403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522060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8454267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38762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929852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465913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837241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721253"/>
                  </a:ext>
                </a:extLst>
              </a:tr>
            </a:tbl>
          </a:graphicData>
        </a:graphic>
      </p:graphicFrame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F8E2697-4615-5B6E-BEEA-9072ABC5EC19}"/>
              </a:ext>
            </a:extLst>
          </p:cNvPr>
          <p:cNvCxnSpPr>
            <a:cxnSpLocks/>
          </p:cNvCxnSpPr>
          <p:nvPr/>
        </p:nvCxnSpPr>
        <p:spPr>
          <a:xfrm>
            <a:off x="6134223" y="5768839"/>
            <a:ext cx="5465610" cy="0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0241B31-5545-8640-3BD1-6A51B6C5CCFA}"/>
              </a:ext>
            </a:extLst>
          </p:cNvPr>
          <p:cNvCxnSpPr>
            <a:cxnSpLocks/>
          </p:cNvCxnSpPr>
          <p:nvPr/>
        </p:nvCxnSpPr>
        <p:spPr>
          <a:xfrm flipV="1">
            <a:off x="6132852" y="2317626"/>
            <a:ext cx="0" cy="3453463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B9069-C61B-13FE-7424-494D27C41647}"/>
              </a:ext>
            </a:extLst>
          </p:cNvPr>
          <p:cNvSpPr/>
          <p:nvPr/>
        </p:nvSpPr>
        <p:spPr>
          <a:xfrm>
            <a:off x="5740353" y="1875468"/>
            <a:ext cx="152970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Distance (km)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DED75A-7C37-B3DF-E340-C0A92FEA08B7}"/>
              </a:ext>
            </a:extLst>
          </p:cNvPr>
          <p:cNvSpPr/>
          <p:nvPr/>
        </p:nvSpPr>
        <p:spPr>
          <a:xfrm>
            <a:off x="10514109" y="5908790"/>
            <a:ext cx="1139929" cy="431988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Temps (h)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61DD68FE-4B1E-0E96-89CE-519D87207FA7}"/>
              </a:ext>
            </a:extLst>
          </p:cNvPr>
          <p:cNvGraphicFramePr>
            <a:graphicFrameLocks noGrp="1"/>
          </p:cNvGraphicFramePr>
          <p:nvPr/>
        </p:nvGraphicFramePr>
        <p:xfrm>
          <a:off x="5806032" y="5789156"/>
          <a:ext cx="546383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979">
                  <a:extLst>
                    <a:ext uri="{9D8B030D-6E8A-4147-A177-3AD203B41FA5}">
                      <a16:colId xmlns:a16="http://schemas.microsoft.com/office/drawing/2014/main" val="2769838305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38735780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2741900107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945665339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3439773974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881411881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542006530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4040438439"/>
                    </a:ext>
                  </a:extLst>
                </a:gridCol>
              </a:tblGrid>
              <a:tr h="47647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0058889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387E36C-97EF-19F4-22B0-8324C15726AA}"/>
              </a:ext>
            </a:extLst>
          </p:cNvPr>
          <p:cNvGraphicFramePr>
            <a:graphicFrameLocks noGrp="1"/>
          </p:cNvGraphicFramePr>
          <p:nvPr/>
        </p:nvGraphicFramePr>
        <p:xfrm>
          <a:off x="5496866" y="2202948"/>
          <a:ext cx="691568" cy="381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568">
                  <a:extLst>
                    <a:ext uri="{9D8B030D-6E8A-4147-A177-3AD203B41FA5}">
                      <a16:colId xmlns:a16="http://schemas.microsoft.com/office/drawing/2014/main" val="3178687895"/>
                    </a:ext>
                  </a:extLst>
                </a:gridCol>
              </a:tblGrid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257120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60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1591838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140799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40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310308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43229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20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918253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112817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603900"/>
                  </a:ext>
                </a:extLst>
              </a:tr>
            </a:tbl>
          </a:graphicData>
        </a:graphic>
      </p:graphicFrame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CA731EA-F49A-99AB-C4A1-CD3CC79C9369}"/>
              </a:ext>
            </a:extLst>
          </p:cNvPr>
          <p:cNvCxnSpPr>
            <a:cxnSpLocks/>
            <a:endCxn id="4" idx="0"/>
          </p:cNvCxnSpPr>
          <p:nvPr/>
        </p:nvCxnSpPr>
        <p:spPr>
          <a:xfrm flipV="1">
            <a:off x="6131482" y="1943882"/>
            <a:ext cx="2756284" cy="38118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igne de multiplication 16">
            <a:extLst>
              <a:ext uri="{FF2B5EF4-FFF2-40B4-BE49-F238E27FC236}">
                <a16:creationId xmlns:a16="http://schemas.microsoft.com/office/drawing/2014/main" id="{AC128EA6-7038-4C72-A689-1666FAFEBF2E}"/>
              </a:ext>
            </a:extLst>
          </p:cNvPr>
          <p:cNvSpPr/>
          <p:nvPr/>
        </p:nvSpPr>
        <p:spPr>
          <a:xfrm>
            <a:off x="6680420" y="4668159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igne de multiplication 18">
            <a:extLst>
              <a:ext uri="{FF2B5EF4-FFF2-40B4-BE49-F238E27FC236}">
                <a16:creationId xmlns:a16="http://schemas.microsoft.com/office/drawing/2014/main" id="{C0FC245A-7DC4-9C99-6F6D-6CF9276D0342}"/>
              </a:ext>
            </a:extLst>
          </p:cNvPr>
          <p:cNvSpPr/>
          <p:nvPr/>
        </p:nvSpPr>
        <p:spPr>
          <a:xfrm>
            <a:off x="8063271" y="2742881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6A8F57E-F027-153E-EE0F-58D50742D52F}"/>
              </a:ext>
            </a:extLst>
          </p:cNvPr>
          <p:cNvSpPr txBox="1"/>
          <p:nvPr/>
        </p:nvSpPr>
        <p:spPr>
          <a:xfrm>
            <a:off x="6734689" y="4864399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FA3FCDA-3A25-086F-8F95-83CFEA8DFAEC}"/>
              </a:ext>
            </a:extLst>
          </p:cNvPr>
          <p:cNvSpPr txBox="1"/>
          <p:nvPr/>
        </p:nvSpPr>
        <p:spPr>
          <a:xfrm>
            <a:off x="8134008" y="2994565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AC87F4F6-61CE-B4CD-DB46-D96F35B5DB2A}"/>
              </a:ext>
            </a:extLst>
          </p:cNvPr>
          <p:cNvSpPr/>
          <p:nvPr/>
        </p:nvSpPr>
        <p:spPr>
          <a:xfrm>
            <a:off x="839681" y="2209446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DE722628-C8A8-00B7-20F9-B8675897552A}"/>
              </a:ext>
            </a:extLst>
          </p:cNvPr>
          <p:cNvSpPr/>
          <p:nvPr/>
        </p:nvSpPr>
        <p:spPr>
          <a:xfrm>
            <a:off x="1622307" y="2202948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t = 1,5 h   </a:t>
            </a:r>
          </a:p>
        </p:txBody>
      </p:sp>
      <p:sp>
        <p:nvSpPr>
          <p:cNvPr id="29" name="Rectangle : coins arrondis 3">
            <a:extLst>
              <a:ext uri="{FF2B5EF4-FFF2-40B4-BE49-F238E27FC236}">
                <a16:creationId xmlns:a16="http://schemas.microsoft.com/office/drawing/2014/main" id="{E980F930-4E84-DFEE-5E40-5F58D2ACEF1B}"/>
              </a:ext>
            </a:extLst>
          </p:cNvPr>
          <p:cNvSpPr/>
          <p:nvPr/>
        </p:nvSpPr>
        <p:spPr>
          <a:xfrm>
            <a:off x="839681" y="3293451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4F859C9-6E6F-DD3A-5527-95116400CF3E}"/>
              </a:ext>
            </a:extLst>
          </p:cNvPr>
          <p:cNvSpPr/>
          <p:nvPr/>
        </p:nvSpPr>
        <p:spPr>
          <a:xfrm>
            <a:off x="1622307" y="3286953"/>
            <a:ext cx="2895172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t = 0,5 h </a:t>
            </a:r>
          </a:p>
        </p:txBody>
      </p:sp>
      <p:sp>
        <p:nvSpPr>
          <p:cNvPr id="31" name="Rectangle : coins arrondis 3">
            <a:extLst>
              <a:ext uri="{FF2B5EF4-FFF2-40B4-BE49-F238E27FC236}">
                <a16:creationId xmlns:a16="http://schemas.microsoft.com/office/drawing/2014/main" id="{C0008156-83CD-DD5C-D3DE-F43994EBB453}"/>
              </a:ext>
            </a:extLst>
          </p:cNvPr>
          <p:cNvSpPr/>
          <p:nvPr/>
        </p:nvSpPr>
        <p:spPr>
          <a:xfrm>
            <a:off x="839681" y="4482017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8FCA2C8-0590-0D12-04EC-A2F557359B20}"/>
              </a:ext>
            </a:extLst>
          </p:cNvPr>
          <p:cNvSpPr/>
          <p:nvPr/>
        </p:nvSpPr>
        <p:spPr>
          <a:xfrm>
            <a:off x="1622307" y="4475519"/>
            <a:ext cx="2850546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t = 60 h </a:t>
            </a:r>
          </a:p>
        </p:txBody>
      </p:sp>
      <p:sp>
        <p:nvSpPr>
          <p:cNvPr id="33" name="Rectangle : coins arrondis 3">
            <a:extLst>
              <a:ext uri="{FF2B5EF4-FFF2-40B4-BE49-F238E27FC236}">
                <a16:creationId xmlns:a16="http://schemas.microsoft.com/office/drawing/2014/main" id="{E903D87F-CE41-B8D9-A227-BD3F14E24604}"/>
              </a:ext>
            </a:extLst>
          </p:cNvPr>
          <p:cNvSpPr/>
          <p:nvPr/>
        </p:nvSpPr>
        <p:spPr>
          <a:xfrm>
            <a:off x="839681" y="5743427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E6E3E96E-949C-62E2-6EA4-CC8E232FF704}"/>
              </a:ext>
            </a:extLst>
          </p:cNvPr>
          <p:cNvSpPr/>
          <p:nvPr/>
        </p:nvSpPr>
        <p:spPr>
          <a:xfrm>
            <a:off x="1622307" y="5736929"/>
            <a:ext cx="2875745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t = 1 h </a:t>
            </a:r>
          </a:p>
        </p:txBody>
      </p:sp>
    </p:spTree>
    <p:extLst>
      <p:ext uri="{BB962C8B-B14F-4D97-AF65-F5344CB8AC3E}">
        <p14:creationId xmlns:p14="http://schemas.microsoft.com/office/powerpoint/2010/main" val="30789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578BE-0B0A-B379-CBC6-4B39AC1F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38288FB-C865-D017-5D01-53A61B92498B}"/>
              </a:ext>
            </a:extLst>
          </p:cNvPr>
          <p:cNvSpPr txBox="1"/>
          <p:nvPr/>
        </p:nvSpPr>
        <p:spPr>
          <a:xfrm>
            <a:off x="370114" y="1181420"/>
            <a:ext cx="11405739" cy="510778"/>
          </a:xfrm>
          <a:prstGeom prst="roundRect">
            <a:avLst>
              <a:gd name="adj" fmla="val 17826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La durée écoulée entre les deux points A et B est : 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E1DAF71-11AD-50A9-A674-30CBF3322FC4}"/>
              </a:ext>
            </a:extLst>
          </p:cNvPr>
          <p:cNvGrpSpPr/>
          <p:nvPr/>
        </p:nvGrpSpPr>
        <p:grpSpPr>
          <a:xfrm>
            <a:off x="11451590" y="460393"/>
            <a:ext cx="497596" cy="431295"/>
            <a:chOff x="779844" y="4335989"/>
            <a:chExt cx="563238" cy="575842"/>
          </a:xfrm>
        </p:grpSpPr>
        <p:pic>
          <p:nvPicPr>
            <p:cNvPr id="1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95006CB-84C0-ADB4-B2D9-F7D31417BAB4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1A6F44C-D37C-E1DC-7602-E348036BEA5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09F3D2E7-4018-03A7-A435-CCD25B7E3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183025"/>
            <a:ext cx="10372033" cy="487645"/>
          </a:xfrm>
        </p:spPr>
        <p:txBody>
          <a:bodyPr/>
          <a:lstStyle/>
          <a:p>
            <a:r>
              <a:rPr lang="fr-FR" dirty="0"/>
              <a:t>Pour calculer la durée du mouvement entre les deux points A et B, je fais la projection des deux points A et B sur l’axe horizontal ( L’axe du temps ), puis je fais la différence : 1,5 h – 0,5 h  = 1h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AB39846-9FAD-507A-C6DB-831B31199DD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770" y="676040"/>
            <a:ext cx="10372459" cy="299327"/>
          </a:xfrm>
        </p:spPr>
        <p:txBody>
          <a:bodyPr/>
          <a:lstStyle/>
          <a:p>
            <a:r>
              <a:rPr lang="fr-FR" dirty="0"/>
              <a:t>L'</a:t>
            </a:r>
            <a:r>
              <a:rPr lang="fr-FR" dirty="0" err="1"/>
              <a:t>enseignant.e</a:t>
            </a:r>
            <a:r>
              <a:rPr lang="fr-FR" dirty="0"/>
              <a:t> choisit au hasard deux élèves pour justifier oralement leur choix. Il explique davantage en cas de besoin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5628541-1C82-8793-AE9E-C248B0A26A7A}"/>
              </a:ext>
            </a:extLst>
          </p:cNvPr>
          <p:cNvGraphicFramePr>
            <a:graphicFrameLocks noGrp="1"/>
          </p:cNvGraphicFramePr>
          <p:nvPr/>
        </p:nvGraphicFramePr>
        <p:xfrm>
          <a:off x="6121494" y="1943882"/>
          <a:ext cx="5532544" cy="381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568">
                  <a:extLst>
                    <a:ext uri="{9D8B030D-6E8A-4147-A177-3AD203B41FA5}">
                      <a16:colId xmlns:a16="http://schemas.microsoft.com/office/drawing/2014/main" val="2049366362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05528350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2526023976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881236054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801570847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719725523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1312682242"/>
                    </a:ext>
                  </a:extLst>
                </a:gridCol>
                <a:gridCol w="691568">
                  <a:extLst>
                    <a:ext uri="{9D8B030D-6E8A-4147-A177-3AD203B41FA5}">
                      <a16:colId xmlns:a16="http://schemas.microsoft.com/office/drawing/2014/main" val="3156335256"/>
                    </a:ext>
                  </a:extLst>
                </a:gridCol>
              </a:tblGrid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525403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522060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8454267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38762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929852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465913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837241"/>
                  </a:ext>
                </a:extLst>
              </a:tr>
              <a:tr h="47647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721253"/>
                  </a:ext>
                </a:extLst>
              </a:tr>
            </a:tbl>
          </a:graphicData>
        </a:graphic>
      </p:graphicFrame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10770BD7-5ECE-90A7-E828-5A8A94ABB4BC}"/>
              </a:ext>
            </a:extLst>
          </p:cNvPr>
          <p:cNvCxnSpPr>
            <a:cxnSpLocks/>
          </p:cNvCxnSpPr>
          <p:nvPr/>
        </p:nvCxnSpPr>
        <p:spPr>
          <a:xfrm>
            <a:off x="6134223" y="5768839"/>
            <a:ext cx="5465610" cy="0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42A9DE9-6D27-A316-6228-56199785EF81}"/>
              </a:ext>
            </a:extLst>
          </p:cNvPr>
          <p:cNvCxnSpPr>
            <a:cxnSpLocks/>
          </p:cNvCxnSpPr>
          <p:nvPr/>
        </p:nvCxnSpPr>
        <p:spPr>
          <a:xfrm flipV="1">
            <a:off x="6132852" y="2317626"/>
            <a:ext cx="0" cy="3453463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04D60A-0F81-C27C-3A5E-A10F2EC3C11E}"/>
              </a:ext>
            </a:extLst>
          </p:cNvPr>
          <p:cNvSpPr/>
          <p:nvPr/>
        </p:nvSpPr>
        <p:spPr>
          <a:xfrm>
            <a:off x="5740353" y="1875468"/>
            <a:ext cx="152970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Distance (km)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8C1EC91-DDB1-95B0-843B-4040CD2B7BB5}"/>
              </a:ext>
            </a:extLst>
          </p:cNvPr>
          <p:cNvSpPr/>
          <p:nvPr/>
        </p:nvSpPr>
        <p:spPr>
          <a:xfrm>
            <a:off x="10514109" y="5908790"/>
            <a:ext cx="1139929" cy="431988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Temps (h)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F246734-70C4-DD7A-4336-B53DB78740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976034"/>
              </p:ext>
            </p:extLst>
          </p:nvPr>
        </p:nvGraphicFramePr>
        <p:xfrm>
          <a:off x="5806032" y="5789156"/>
          <a:ext cx="546383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979">
                  <a:extLst>
                    <a:ext uri="{9D8B030D-6E8A-4147-A177-3AD203B41FA5}">
                      <a16:colId xmlns:a16="http://schemas.microsoft.com/office/drawing/2014/main" val="2769838305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38735780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2741900107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945665339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3439773974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881411881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542006530"/>
                    </a:ext>
                  </a:extLst>
                </a:gridCol>
                <a:gridCol w="682979">
                  <a:extLst>
                    <a:ext uri="{9D8B030D-6E8A-4147-A177-3AD203B41FA5}">
                      <a16:colId xmlns:a16="http://schemas.microsoft.com/office/drawing/2014/main" val="4040438439"/>
                    </a:ext>
                  </a:extLst>
                </a:gridCol>
              </a:tblGrid>
              <a:tr h="476475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0058889"/>
                  </a:ext>
                </a:extLst>
              </a:tr>
            </a:tbl>
          </a:graphicData>
        </a:graphic>
      </p:graphicFrame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EF2FCF0-CE18-0BB1-E6B5-F489F8CBE55B}"/>
              </a:ext>
            </a:extLst>
          </p:cNvPr>
          <p:cNvGraphicFramePr>
            <a:graphicFrameLocks noGrp="1"/>
          </p:cNvGraphicFramePr>
          <p:nvPr/>
        </p:nvGraphicFramePr>
        <p:xfrm>
          <a:off x="5496866" y="2202948"/>
          <a:ext cx="691568" cy="381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568">
                  <a:extLst>
                    <a:ext uri="{9D8B030D-6E8A-4147-A177-3AD203B41FA5}">
                      <a16:colId xmlns:a16="http://schemas.microsoft.com/office/drawing/2014/main" val="3178687895"/>
                    </a:ext>
                  </a:extLst>
                </a:gridCol>
              </a:tblGrid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257120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60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1591838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140799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40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310308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643229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20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6918253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fr-FR" sz="2400" b="1" dirty="0"/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112817"/>
                  </a:ext>
                </a:extLst>
              </a:tr>
              <a:tr h="476476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fr-FR" sz="2400" b="1" dirty="0"/>
                        <a:t>0</a:t>
                      </a:r>
                    </a:p>
                  </a:txBody>
                  <a:tcPr anchor="ctr">
                    <a:lnL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603900"/>
                  </a:ext>
                </a:extLst>
              </a:tr>
            </a:tbl>
          </a:graphicData>
        </a:graphic>
      </p:graphicFrame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C57803A-2295-2880-89BA-B874F8E68E5F}"/>
              </a:ext>
            </a:extLst>
          </p:cNvPr>
          <p:cNvCxnSpPr>
            <a:cxnSpLocks/>
            <a:endCxn id="4" idx="0"/>
          </p:cNvCxnSpPr>
          <p:nvPr/>
        </p:nvCxnSpPr>
        <p:spPr>
          <a:xfrm flipV="1">
            <a:off x="6131482" y="1943882"/>
            <a:ext cx="2756284" cy="38118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igne de multiplication 16">
            <a:extLst>
              <a:ext uri="{FF2B5EF4-FFF2-40B4-BE49-F238E27FC236}">
                <a16:creationId xmlns:a16="http://schemas.microsoft.com/office/drawing/2014/main" id="{CF7595D4-AF44-6A45-F3BB-B8209C6D9194}"/>
              </a:ext>
            </a:extLst>
          </p:cNvPr>
          <p:cNvSpPr/>
          <p:nvPr/>
        </p:nvSpPr>
        <p:spPr>
          <a:xfrm>
            <a:off x="6680420" y="4668159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igne de multiplication 18">
            <a:extLst>
              <a:ext uri="{FF2B5EF4-FFF2-40B4-BE49-F238E27FC236}">
                <a16:creationId xmlns:a16="http://schemas.microsoft.com/office/drawing/2014/main" id="{FEE40871-ABA1-6CBE-9378-12A4817F281A}"/>
              </a:ext>
            </a:extLst>
          </p:cNvPr>
          <p:cNvSpPr/>
          <p:nvPr/>
        </p:nvSpPr>
        <p:spPr>
          <a:xfrm>
            <a:off x="8063271" y="2742881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5E9A43-7886-398D-B7F1-CDD8B1CDDD33}"/>
              </a:ext>
            </a:extLst>
          </p:cNvPr>
          <p:cNvSpPr txBox="1"/>
          <p:nvPr/>
        </p:nvSpPr>
        <p:spPr>
          <a:xfrm>
            <a:off x="6734689" y="4864399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B67749A-AA01-EDCF-AC8D-AFD50D210F5F}"/>
              </a:ext>
            </a:extLst>
          </p:cNvPr>
          <p:cNvSpPr txBox="1"/>
          <p:nvPr/>
        </p:nvSpPr>
        <p:spPr>
          <a:xfrm>
            <a:off x="8134008" y="2994565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7" name="Rectangle : coins arrondis 3">
            <a:extLst>
              <a:ext uri="{FF2B5EF4-FFF2-40B4-BE49-F238E27FC236}">
                <a16:creationId xmlns:a16="http://schemas.microsoft.com/office/drawing/2014/main" id="{2B767367-1864-4B88-2CF1-87010F5BB77D}"/>
              </a:ext>
            </a:extLst>
          </p:cNvPr>
          <p:cNvSpPr/>
          <p:nvPr/>
        </p:nvSpPr>
        <p:spPr>
          <a:xfrm>
            <a:off x="839681" y="2209446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41FDD499-94E0-1CD8-F331-8AB9070060A4}"/>
              </a:ext>
            </a:extLst>
          </p:cNvPr>
          <p:cNvSpPr/>
          <p:nvPr/>
        </p:nvSpPr>
        <p:spPr>
          <a:xfrm>
            <a:off x="1622307" y="2202948"/>
            <a:ext cx="2895172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t = 1,5 h   </a:t>
            </a:r>
          </a:p>
        </p:txBody>
      </p:sp>
      <p:sp>
        <p:nvSpPr>
          <p:cNvPr id="29" name="Rectangle : coins arrondis 3">
            <a:extLst>
              <a:ext uri="{FF2B5EF4-FFF2-40B4-BE49-F238E27FC236}">
                <a16:creationId xmlns:a16="http://schemas.microsoft.com/office/drawing/2014/main" id="{630CFFE6-8E90-AA24-1CA2-AC59F7AAE7BB}"/>
              </a:ext>
            </a:extLst>
          </p:cNvPr>
          <p:cNvSpPr/>
          <p:nvPr/>
        </p:nvSpPr>
        <p:spPr>
          <a:xfrm>
            <a:off x="839681" y="3293451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8633BBA3-A4E4-B7A1-AD1D-6CA0A135750C}"/>
              </a:ext>
            </a:extLst>
          </p:cNvPr>
          <p:cNvSpPr/>
          <p:nvPr/>
        </p:nvSpPr>
        <p:spPr>
          <a:xfrm>
            <a:off x="1622307" y="3286953"/>
            <a:ext cx="2895172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t = 0,5 h </a:t>
            </a:r>
          </a:p>
        </p:txBody>
      </p:sp>
      <p:sp>
        <p:nvSpPr>
          <p:cNvPr id="31" name="Rectangle : coins arrondis 3">
            <a:extLst>
              <a:ext uri="{FF2B5EF4-FFF2-40B4-BE49-F238E27FC236}">
                <a16:creationId xmlns:a16="http://schemas.microsoft.com/office/drawing/2014/main" id="{60F8205C-C686-7E5B-F0FC-0D5BA4741402}"/>
              </a:ext>
            </a:extLst>
          </p:cNvPr>
          <p:cNvSpPr/>
          <p:nvPr/>
        </p:nvSpPr>
        <p:spPr>
          <a:xfrm>
            <a:off x="839681" y="4482017"/>
            <a:ext cx="725963" cy="511257"/>
          </a:xfrm>
          <a:prstGeom prst="round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84F1F14-611F-2C28-98DE-F8DEBE62711A}"/>
              </a:ext>
            </a:extLst>
          </p:cNvPr>
          <p:cNvSpPr/>
          <p:nvPr/>
        </p:nvSpPr>
        <p:spPr>
          <a:xfrm>
            <a:off x="1622307" y="4475519"/>
            <a:ext cx="2850546" cy="53134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>
                    <a:lumMod val="75000"/>
                  </a:schemeClr>
                </a:solidFill>
              </a:rPr>
              <a:t>t = 60 h </a:t>
            </a:r>
          </a:p>
        </p:txBody>
      </p:sp>
      <p:sp>
        <p:nvSpPr>
          <p:cNvPr id="33" name="Rectangle : coins arrondis 3">
            <a:extLst>
              <a:ext uri="{FF2B5EF4-FFF2-40B4-BE49-F238E27FC236}">
                <a16:creationId xmlns:a16="http://schemas.microsoft.com/office/drawing/2014/main" id="{3F729A30-6283-F663-7106-1593DD7C2FA0}"/>
              </a:ext>
            </a:extLst>
          </p:cNvPr>
          <p:cNvSpPr/>
          <p:nvPr/>
        </p:nvSpPr>
        <p:spPr>
          <a:xfrm>
            <a:off x="839681" y="5743427"/>
            <a:ext cx="725963" cy="511257"/>
          </a:xfrm>
          <a:prstGeom prst="roundRect">
            <a:avLst/>
          </a:prstGeom>
          <a:solidFill>
            <a:srgbClr val="F4EDF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FBAF0654-365F-B1B4-6C4D-4AF625A60E97}"/>
              </a:ext>
            </a:extLst>
          </p:cNvPr>
          <p:cNvSpPr/>
          <p:nvPr/>
        </p:nvSpPr>
        <p:spPr>
          <a:xfrm>
            <a:off x="1622307" y="5736929"/>
            <a:ext cx="2875745" cy="531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t = 1 h 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7A6C3F8D-6031-0BED-1999-AD25B3327F83}"/>
              </a:ext>
            </a:extLst>
          </p:cNvPr>
          <p:cNvCxnSpPr>
            <a:cxnSpLocks/>
          </p:cNvCxnSpPr>
          <p:nvPr/>
        </p:nvCxnSpPr>
        <p:spPr>
          <a:xfrm flipV="1">
            <a:off x="6811409" y="4781377"/>
            <a:ext cx="0" cy="987462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>
            <a:extLst>
              <a:ext uri="{FF2B5EF4-FFF2-40B4-BE49-F238E27FC236}">
                <a16:creationId xmlns:a16="http://schemas.microsoft.com/office/drawing/2014/main" id="{A24392BD-47C3-E2C4-567A-F92F44702F16}"/>
              </a:ext>
            </a:extLst>
          </p:cNvPr>
          <p:cNvSpPr/>
          <p:nvPr/>
        </p:nvSpPr>
        <p:spPr>
          <a:xfrm>
            <a:off x="6497600" y="5686249"/>
            <a:ext cx="625215" cy="53134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0,5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7E67557-5AA4-AF95-CA97-62B7ECC88498}"/>
              </a:ext>
            </a:extLst>
          </p:cNvPr>
          <p:cNvCxnSpPr>
            <a:cxnSpLocks/>
          </p:cNvCxnSpPr>
          <p:nvPr/>
        </p:nvCxnSpPr>
        <p:spPr>
          <a:xfrm flipV="1">
            <a:off x="8194449" y="2821172"/>
            <a:ext cx="0" cy="294766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Ellipse 23">
            <a:extLst>
              <a:ext uri="{FF2B5EF4-FFF2-40B4-BE49-F238E27FC236}">
                <a16:creationId xmlns:a16="http://schemas.microsoft.com/office/drawing/2014/main" id="{87DAFF08-327B-DEC4-0ED6-D5A35CBE78EB}"/>
              </a:ext>
            </a:extLst>
          </p:cNvPr>
          <p:cNvSpPr/>
          <p:nvPr/>
        </p:nvSpPr>
        <p:spPr>
          <a:xfrm>
            <a:off x="7880639" y="5644911"/>
            <a:ext cx="625215" cy="53134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1,5</a:t>
            </a:r>
          </a:p>
        </p:txBody>
      </p:sp>
    </p:spTree>
    <p:extLst>
      <p:ext uri="{BB962C8B-B14F-4D97-AF65-F5344CB8AC3E}">
        <p14:creationId xmlns:p14="http://schemas.microsoft.com/office/powerpoint/2010/main" val="226227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47E49A7-3CC5-13DD-0232-D1315034AC65}"/>
              </a:ext>
            </a:extLst>
          </p:cNvPr>
          <p:cNvSpPr txBox="1"/>
          <p:nvPr/>
        </p:nvSpPr>
        <p:spPr>
          <a:xfrm>
            <a:off x="8891080" y="5184843"/>
            <a:ext cx="1838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10 min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4FC6E-67D0-588D-05CB-1544E44BD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125260"/>
            <a:ext cx="10372033" cy="601709"/>
          </a:xfrm>
        </p:spPr>
        <p:txBody>
          <a:bodyPr/>
          <a:lstStyle/>
          <a:p>
            <a:r>
              <a:rPr lang="fr-FR" dirty="0"/>
              <a:t>On passe maintenant aux activités du livret. Ouvrez la page 58 : </a:t>
            </a:r>
            <a:r>
              <a:rPr lang="fr-FR" i="1" dirty="0"/>
              <a:t>Je m’entraîne en binôme</a:t>
            </a:r>
            <a:r>
              <a:rPr lang="fr-FR" dirty="0"/>
              <a:t>. Vous commencez seul, puis vous échangez et comparez vos réponses avec votre camarade.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C48F4E-4775-5A9B-D294-E255B5A64E4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7741" y="726970"/>
            <a:ext cx="10372459" cy="299327"/>
          </a:xfrm>
        </p:spPr>
        <p:txBody>
          <a:bodyPr/>
          <a:lstStyle/>
          <a:p>
            <a:r>
              <a:rPr lang="fr-FR" dirty="0"/>
              <a:t>L’enseignant·e accorde suffisamment de temps au travail individuel avant la discussion en binôme. Il circule pour contrôler et donner des indications en cas de blocage.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8E86B2-7451-727B-7AAD-4FDA4BBF531E}"/>
              </a:ext>
            </a:extLst>
          </p:cNvPr>
          <p:cNvSpPr/>
          <p:nvPr/>
        </p:nvSpPr>
        <p:spPr>
          <a:xfrm>
            <a:off x="478971" y="1051308"/>
            <a:ext cx="11430000" cy="5568947"/>
          </a:xfrm>
          <a:prstGeom prst="roundRect">
            <a:avLst>
              <a:gd name="adj" fmla="val 3367"/>
            </a:avLst>
          </a:prstGeom>
          <a:solidFill>
            <a:srgbClr val="00A9B9">
              <a:alpha val="30980"/>
            </a:srgbClr>
          </a:solidFill>
          <a:ln w="28575">
            <a:solidFill>
              <a:srgbClr val="00A9B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8E91F0D-954C-9496-425B-35BE24A70FCE}"/>
              </a:ext>
            </a:extLst>
          </p:cNvPr>
          <p:cNvSpPr txBox="1"/>
          <p:nvPr/>
        </p:nvSpPr>
        <p:spPr>
          <a:xfrm>
            <a:off x="762001" y="6083829"/>
            <a:ext cx="105453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Déterminer la valeur de la vitesse de la voiture. </a:t>
            </a:r>
            <a:endParaRPr lang="fr-FR" sz="4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222DE1-6582-6BA4-77C4-E09CF6A6DF49}"/>
              </a:ext>
            </a:extLst>
          </p:cNvPr>
          <p:cNvGrpSpPr/>
          <p:nvPr/>
        </p:nvGrpSpPr>
        <p:grpSpPr>
          <a:xfrm>
            <a:off x="236593" y="975145"/>
            <a:ext cx="362848" cy="467510"/>
            <a:chOff x="236593" y="975145"/>
            <a:chExt cx="362848" cy="467510"/>
          </a:xfrm>
        </p:grpSpPr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4C1F8D2A-28FF-A12E-863F-61A38CEFAE7A}"/>
                </a:ext>
              </a:extLst>
            </p:cNvPr>
            <p:cNvSpPr/>
            <p:nvPr/>
          </p:nvSpPr>
          <p:spPr>
            <a:xfrm>
              <a:off x="319113" y="1199881"/>
              <a:ext cx="163445" cy="242774"/>
            </a:xfrm>
            <a:custGeom>
              <a:avLst/>
              <a:gdLst>
                <a:gd name="csX0" fmla="*/ 215201 w 397399"/>
                <a:gd name="csY0" fmla="*/ 0 h 430402"/>
                <a:gd name="csX1" fmla="*/ 397399 w 397399"/>
                <a:gd name="csY1" fmla="*/ 0 h 430402"/>
                <a:gd name="csX2" fmla="*/ 397399 w 397399"/>
                <a:gd name="csY2" fmla="*/ 430402 h 430402"/>
                <a:gd name="csX3" fmla="*/ 215201 w 397399"/>
                <a:gd name="csY3" fmla="*/ 430401 h 430402"/>
                <a:gd name="csX4" fmla="*/ 4372 w 397399"/>
                <a:gd name="csY4" fmla="*/ 258570 h 430402"/>
                <a:gd name="csX5" fmla="*/ 0 w 397399"/>
                <a:gd name="csY5" fmla="*/ 215201 h 430402"/>
                <a:gd name="csX6" fmla="*/ 4372 w 397399"/>
                <a:gd name="csY6" fmla="*/ 171831 h 430402"/>
                <a:gd name="csX7" fmla="*/ 215201 w 397399"/>
                <a:gd name="csY7" fmla="*/ 0 h 430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97399" h="430402">
                  <a:moveTo>
                    <a:pt x="215201" y="0"/>
                  </a:moveTo>
                  <a:lnTo>
                    <a:pt x="397399" y="0"/>
                  </a:lnTo>
                  <a:lnTo>
                    <a:pt x="397399" y="430402"/>
                  </a:lnTo>
                  <a:lnTo>
                    <a:pt x="215201" y="430401"/>
                  </a:lnTo>
                  <a:cubicBezTo>
                    <a:pt x="111205" y="430401"/>
                    <a:pt x="24439" y="356634"/>
                    <a:pt x="4372" y="258570"/>
                  </a:cubicBezTo>
                  <a:lnTo>
                    <a:pt x="0" y="215201"/>
                  </a:lnTo>
                  <a:lnTo>
                    <a:pt x="4372" y="171831"/>
                  </a:lnTo>
                  <a:cubicBezTo>
                    <a:pt x="24439" y="73767"/>
                    <a:pt x="111205" y="0"/>
                    <a:pt x="215201" y="0"/>
                  </a:cubicBezTo>
                  <a:close/>
                </a:path>
              </a:pathLst>
            </a:custGeom>
            <a:solidFill>
              <a:srgbClr val="00A9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54257417-677F-89A6-5252-9FE7DA35E567}"/>
                </a:ext>
              </a:extLst>
            </p:cNvPr>
            <p:cNvSpPr/>
            <p:nvPr/>
          </p:nvSpPr>
          <p:spPr>
            <a:xfrm>
              <a:off x="236593" y="975145"/>
              <a:ext cx="362848" cy="415498"/>
            </a:xfrm>
            <a:custGeom>
              <a:avLst/>
              <a:gdLst>
                <a:gd name="csX0" fmla="*/ 215201 w 397399"/>
                <a:gd name="csY0" fmla="*/ 0 h 430402"/>
                <a:gd name="csX1" fmla="*/ 397399 w 397399"/>
                <a:gd name="csY1" fmla="*/ 0 h 430402"/>
                <a:gd name="csX2" fmla="*/ 397399 w 397399"/>
                <a:gd name="csY2" fmla="*/ 430402 h 430402"/>
                <a:gd name="csX3" fmla="*/ 215201 w 397399"/>
                <a:gd name="csY3" fmla="*/ 430401 h 430402"/>
                <a:gd name="csX4" fmla="*/ 4372 w 397399"/>
                <a:gd name="csY4" fmla="*/ 258570 h 430402"/>
                <a:gd name="csX5" fmla="*/ 0 w 397399"/>
                <a:gd name="csY5" fmla="*/ 215201 h 430402"/>
                <a:gd name="csX6" fmla="*/ 4372 w 397399"/>
                <a:gd name="csY6" fmla="*/ 171831 h 430402"/>
                <a:gd name="csX7" fmla="*/ 215201 w 397399"/>
                <a:gd name="csY7" fmla="*/ 0 h 430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97399" h="430402">
                  <a:moveTo>
                    <a:pt x="215201" y="0"/>
                  </a:moveTo>
                  <a:lnTo>
                    <a:pt x="397399" y="0"/>
                  </a:lnTo>
                  <a:lnTo>
                    <a:pt x="397399" y="430402"/>
                  </a:lnTo>
                  <a:lnTo>
                    <a:pt x="215201" y="430401"/>
                  </a:lnTo>
                  <a:cubicBezTo>
                    <a:pt x="111205" y="430401"/>
                    <a:pt x="24439" y="356634"/>
                    <a:pt x="4372" y="258570"/>
                  </a:cubicBezTo>
                  <a:lnTo>
                    <a:pt x="0" y="215201"/>
                  </a:lnTo>
                  <a:lnTo>
                    <a:pt x="4372" y="171831"/>
                  </a:lnTo>
                  <a:cubicBezTo>
                    <a:pt x="24439" y="73767"/>
                    <a:pt x="111205" y="0"/>
                    <a:pt x="215201" y="0"/>
                  </a:cubicBezTo>
                  <a:close/>
                </a:path>
              </a:pathLst>
            </a:custGeom>
            <a:solidFill>
              <a:srgbClr val="00A9B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/>
                <a:t>1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FF6F94D7-FE26-33F2-A913-40DD01EE8928}"/>
              </a:ext>
            </a:extLst>
          </p:cNvPr>
          <p:cNvSpPr txBox="1"/>
          <p:nvPr/>
        </p:nvSpPr>
        <p:spPr>
          <a:xfrm>
            <a:off x="724936" y="1211822"/>
            <a:ext cx="11031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Le graphique représente la distance parcourue par une voiture en fonction du temps. </a:t>
            </a:r>
            <a:endParaRPr lang="fr-FR" sz="2400" b="1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C047AB3-CA4F-90E2-1B14-EC9E2CD79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695" y="1698498"/>
            <a:ext cx="5147250" cy="431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EFC9-78BE-5218-17A9-085AA0B7B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9EE892-F5FA-2AB7-F7DA-4CCE17619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70E8C7-A4D4-E46A-1490-7BB14A7DCC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5781279-FF71-59AB-94F2-D436FA8F40A8}"/>
              </a:ext>
            </a:extLst>
          </p:cNvPr>
          <p:cNvSpPr txBox="1"/>
          <p:nvPr/>
        </p:nvSpPr>
        <p:spPr>
          <a:xfrm>
            <a:off x="5440680" y="1283298"/>
            <a:ext cx="6397071" cy="646331"/>
          </a:xfrm>
          <a:prstGeom prst="rect">
            <a:avLst/>
          </a:prstGeom>
          <a:solidFill>
            <a:srgbClr val="C4E7EA"/>
          </a:solidFill>
        </p:spPr>
        <p:txBody>
          <a:bodyPr wrap="square">
            <a:spAutoFit/>
          </a:bodyPr>
          <a:lstStyle/>
          <a:p>
            <a:pPr algn="just"/>
            <a:r>
              <a:rPr lang="fr-FR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1. </a:t>
            </a:r>
            <a:r>
              <a:rPr lang="fr-FR" b="1" dirty="0"/>
              <a:t>Calculer le temps écoulé entre deux positions A et B de la trajectoire.</a:t>
            </a:r>
            <a:r>
              <a:rPr lang="fr-FR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</a:t>
            </a:r>
            <a:endParaRPr lang="fr-FR" b="1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B10B9A7-6E38-529E-D5DC-969134CCBAAF}"/>
              </a:ext>
            </a:extLst>
          </p:cNvPr>
          <p:cNvSpPr txBox="1">
            <a:spLocks/>
          </p:cNvSpPr>
          <p:nvPr/>
        </p:nvSpPr>
        <p:spPr>
          <a:xfrm>
            <a:off x="884237" y="370921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On doit suivre les mêmes étapes . 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0D2A656-4AC4-AA7B-0F3A-E7190E64B009}"/>
              </a:ext>
            </a:extLst>
          </p:cNvPr>
          <p:cNvSpPr txBox="1"/>
          <p:nvPr/>
        </p:nvSpPr>
        <p:spPr>
          <a:xfrm>
            <a:off x="5440679" y="4182530"/>
            <a:ext cx="6397071" cy="369332"/>
          </a:xfrm>
          <a:prstGeom prst="rect">
            <a:avLst/>
          </a:prstGeom>
          <a:solidFill>
            <a:srgbClr val="C4E7EA"/>
          </a:solidFill>
        </p:spPr>
        <p:txBody>
          <a:bodyPr wrap="square">
            <a:spAutoFit/>
          </a:bodyPr>
          <a:lstStyle/>
          <a:p>
            <a:r>
              <a:rPr lang="fr-FR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2. </a:t>
            </a:r>
            <a:r>
              <a:rPr lang="fr-FR" b="1" dirty="0">
                <a:solidFill>
                  <a:srgbClr val="211D1E"/>
                </a:solidFill>
                <a:latin typeface="Calibri" panose="020F0502020204030204" pitchFamily="34" charset="0"/>
              </a:rPr>
              <a:t>Calculer la distance parcourue entre les deux positions A et B. </a:t>
            </a:r>
            <a:r>
              <a:rPr lang="fr-FR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b="1" dirty="0"/>
              <a:t>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A985860E-976F-AAD4-218F-E2407222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071" t="4841" r="5409" b="2526"/>
          <a:stretch>
            <a:fillRect/>
          </a:stretch>
        </p:blipFill>
        <p:spPr>
          <a:xfrm>
            <a:off x="351476" y="1207008"/>
            <a:ext cx="4842315" cy="4745868"/>
          </a:xfrm>
          <a:prstGeom prst="roundRect">
            <a:avLst>
              <a:gd name="adj" fmla="val 4064"/>
            </a:avLst>
          </a:prstGeom>
          <a:ln>
            <a:solidFill>
              <a:srgbClr val="4CB4B4"/>
            </a:solidFill>
          </a:ln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8E9D4495-C94E-541C-3F82-7DB8928D3EDD}"/>
              </a:ext>
            </a:extLst>
          </p:cNvPr>
          <p:cNvSpPr txBox="1"/>
          <p:nvPr/>
        </p:nvSpPr>
        <p:spPr>
          <a:xfrm>
            <a:off x="5538716" y="1929629"/>
            <a:ext cx="6299034" cy="198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11D1E"/>
                </a:solidFill>
              </a:rPr>
              <a:t>Je fais la projection des deux points A et B sur l’axe : </a:t>
            </a:r>
          </a:p>
          <a:p>
            <a:pPr algn="ctr">
              <a:lnSpc>
                <a:spcPct val="150000"/>
              </a:lnSpc>
            </a:pPr>
            <a:r>
              <a:rPr lang="fr-FR" sz="2000" b="0" i="0" u="none" strike="noStrike" baseline="0" dirty="0">
                <a:solidFill>
                  <a:srgbClr val="211D1E"/>
                </a:solidFill>
              </a:rPr>
              <a:t>  . . . . . . . . . . . . . . . . . . . . . . . . . . . </a:t>
            </a:r>
          </a:p>
          <a:p>
            <a:pPr marL="160338" indent="-1603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11D1E"/>
                </a:solidFill>
              </a:rPr>
              <a:t>Le temps écoulé entre A et B est : </a:t>
            </a:r>
          </a:p>
          <a:p>
            <a:pPr algn="ctr">
              <a:lnSpc>
                <a:spcPct val="150000"/>
              </a:lnSpc>
            </a:pPr>
            <a:r>
              <a:rPr lang="fr-FR" sz="2000" b="0" i="0" u="none" strike="noStrike" baseline="0" dirty="0">
                <a:solidFill>
                  <a:srgbClr val="211D1E"/>
                </a:solidFill>
              </a:rPr>
              <a:t>. . . . . . . . . . . . . . . . . . . . . . . . . . . . . . </a:t>
            </a:r>
            <a:endParaRPr lang="fr-FR" sz="20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89F7FB8-4904-7C48-E4C1-8538ED590697}"/>
              </a:ext>
            </a:extLst>
          </p:cNvPr>
          <p:cNvSpPr txBox="1"/>
          <p:nvPr/>
        </p:nvSpPr>
        <p:spPr>
          <a:xfrm>
            <a:off x="5538716" y="4551862"/>
            <a:ext cx="6299034" cy="198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11D1E"/>
                </a:solidFill>
              </a:rPr>
              <a:t>Je fais la projection des deux points A et B sur l’axe </a:t>
            </a:r>
            <a:r>
              <a:rPr lang="fr-FR" sz="2000" b="0" i="0" u="none" strike="noStrike" baseline="0" dirty="0">
                <a:solidFill>
                  <a:srgbClr val="211D1E"/>
                </a:solidFill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fr-FR" sz="2000" b="0" i="0" u="none" strike="noStrike" baseline="0" dirty="0">
                <a:solidFill>
                  <a:srgbClr val="211D1E"/>
                </a:solidFill>
              </a:rPr>
              <a:t>  . . . . . . . . . . . . . . . . . . . . . . . . . . . </a:t>
            </a:r>
          </a:p>
          <a:p>
            <a:pPr marL="160338" indent="-1603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11D1E"/>
                </a:solidFill>
              </a:rPr>
              <a:t>La  distance parcourue entre A et B est </a:t>
            </a:r>
            <a:r>
              <a:rPr lang="fr-FR" sz="2000" b="0" i="0" u="none" strike="noStrike" baseline="0" dirty="0">
                <a:solidFill>
                  <a:srgbClr val="211D1E"/>
                </a:solidFill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fr-FR" sz="2000" b="0" i="0" u="none" strike="noStrike" baseline="0" dirty="0">
                <a:solidFill>
                  <a:srgbClr val="211D1E"/>
                </a:solidFill>
              </a:rPr>
              <a:t>. . . . . . . . . . . . . . . . . . . . . . . . . . . . . . </a:t>
            </a:r>
            <a:endParaRPr lang="fr-FR" sz="2000" dirty="0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CCA9B872-77C1-97B1-F8C4-29D2225CC78C}"/>
              </a:ext>
            </a:extLst>
          </p:cNvPr>
          <p:cNvCxnSpPr>
            <a:cxnSpLocks/>
          </p:cNvCxnSpPr>
          <p:nvPr/>
        </p:nvCxnSpPr>
        <p:spPr>
          <a:xfrm flipV="1">
            <a:off x="2231466" y="3601160"/>
            <a:ext cx="0" cy="1663934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91AA2D17-A49B-8CD0-42BB-B7421BAC6DEE}"/>
              </a:ext>
            </a:extLst>
          </p:cNvPr>
          <p:cNvSpPr/>
          <p:nvPr/>
        </p:nvSpPr>
        <p:spPr>
          <a:xfrm>
            <a:off x="1994964" y="5180239"/>
            <a:ext cx="405334" cy="40821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6FA744B9-4266-1F53-192A-AE7CEC384E44}"/>
              </a:ext>
            </a:extLst>
          </p:cNvPr>
          <p:cNvCxnSpPr>
            <a:cxnSpLocks/>
          </p:cNvCxnSpPr>
          <p:nvPr/>
        </p:nvCxnSpPr>
        <p:spPr>
          <a:xfrm flipV="1">
            <a:off x="3533559" y="1937226"/>
            <a:ext cx="0" cy="332786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C028C919-A38E-719D-F038-514B29A86912}"/>
              </a:ext>
            </a:extLst>
          </p:cNvPr>
          <p:cNvSpPr/>
          <p:nvPr/>
        </p:nvSpPr>
        <p:spPr>
          <a:xfrm>
            <a:off x="3330892" y="5242777"/>
            <a:ext cx="405334" cy="40821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D5D6AF8-6882-70CB-5BB2-EADDCC072822}"/>
              </a:ext>
            </a:extLst>
          </p:cNvPr>
          <p:cNvSpPr txBox="1"/>
          <p:nvPr/>
        </p:nvSpPr>
        <p:spPr>
          <a:xfrm>
            <a:off x="7243186" y="3465250"/>
            <a:ext cx="2890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t = 4 h – 2 h = 2 h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B156328-178C-46AD-9857-7F509A210A7A}"/>
              </a:ext>
            </a:extLst>
          </p:cNvPr>
          <p:cNvSpPr txBox="1"/>
          <p:nvPr/>
        </p:nvSpPr>
        <p:spPr>
          <a:xfrm>
            <a:off x="7540824" y="2473440"/>
            <a:ext cx="229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horizontal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B896783-C39E-83B9-452B-8FF3BF123530}"/>
              </a:ext>
            </a:extLst>
          </p:cNvPr>
          <p:cNvSpPr txBox="1"/>
          <p:nvPr/>
        </p:nvSpPr>
        <p:spPr>
          <a:xfrm>
            <a:off x="6519252" y="6012262"/>
            <a:ext cx="4337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d = 144 km – 72 km = 72 km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71E1AF5F-D759-5932-BD7E-D0F543192E3C}"/>
              </a:ext>
            </a:extLst>
          </p:cNvPr>
          <p:cNvSpPr txBox="1"/>
          <p:nvPr/>
        </p:nvSpPr>
        <p:spPr>
          <a:xfrm>
            <a:off x="7540824" y="5065234"/>
            <a:ext cx="229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vertical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3EE7B4EC-DA3A-4624-3841-5ABB44C2DA35}"/>
              </a:ext>
            </a:extLst>
          </p:cNvPr>
          <p:cNvCxnSpPr>
            <a:cxnSpLocks/>
          </p:cNvCxnSpPr>
          <p:nvPr/>
        </p:nvCxnSpPr>
        <p:spPr>
          <a:xfrm>
            <a:off x="935304" y="3658310"/>
            <a:ext cx="1347229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3C4A5D01-E75A-8C97-2159-C2C8A6B24D4C}"/>
              </a:ext>
            </a:extLst>
          </p:cNvPr>
          <p:cNvCxnSpPr>
            <a:cxnSpLocks/>
          </p:cNvCxnSpPr>
          <p:nvPr/>
        </p:nvCxnSpPr>
        <p:spPr>
          <a:xfrm>
            <a:off x="935304" y="2021809"/>
            <a:ext cx="2634778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llipse 44">
            <a:extLst>
              <a:ext uri="{FF2B5EF4-FFF2-40B4-BE49-F238E27FC236}">
                <a16:creationId xmlns:a16="http://schemas.microsoft.com/office/drawing/2014/main" id="{A46A508B-C811-435A-F2F8-FB65C8B376B9}"/>
              </a:ext>
            </a:extLst>
          </p:cNvPr>
          <p:cNvSpPr/>
          <p:nvPr/>
        </p:nvSpPr>
        <p:spPr>
          <a:xfrm>
            <a:off x="659036" y="3402712"/>
            <a:ext cx="405334" cy="40821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90B7B106-85FD-1F60-DE89-616B3CC222A2}"/>
              </a:ext>
            </a:extLst>
          </p:cNvPr>
          <p:cNvSpPr/>
          <p:nvPr/>
        </p:nvSpPr>
        <p:spPr>
          <a:xfrm>
            <a:off x="590379" y="1834485"/>
            <a:ext cx="405334" cy="40821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762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 animBg="1"/>
      <p:bldP spid="37" grpId="0"/>
      <p:bldP spid="38" grpId="0"/>
      <p:bldP spid="39" grpId="0"/>
      <p:bldP spid="40" grpId="0"/>
      <p:bldP spid="45" grpId="0" animBg="1"/>
      <p:bldP spid="4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48670-B896-584E-AFE8-168954A3A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26B5A5-D5A9-EF7F-BB52-DDCEF18D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ABCBF5-1750-B069-00D3-D959CD01BC0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237" y="674742"/>
            <a:ext cx="10372459" cy="299327"/>
          </a:xfrm>
        </p:spPr>
        <p:txBody>
          <a:bodyPr/>
          <a:lstStyle/>
          <a:p>
            <a:r>
              <a:rPr lang="fr-FR" dirty="0"/>
              <a:t>L’enseignant·e réalise des démonstrations lorsque cela est nécessaire et invite les élèves à verbaliser et à justifier leurs réponses.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A94204-F19D-C65D-3CBB-281E3BE5C40F}"/>
              </a:ext>
            </a:extLst>
          </p:cNvPr>
          <p:cNvSpPr/>
          <p:nvPr/>
        </p:nvSpPr>
        <p:spPr>
          <a:xfrm>
            <a:off x="375385" y="1096826"/>
            <a:ext cx="10725006" cy="523972"/>
          </a:xfrm>
          <a:prstGeom prst="rect">
            <a:avLst/>
          </a:prstGeom>
          <a:solidFill>
            <a:srgbClr val="C1E6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7CED148-BF5F-5566-7AC7-972F8455E2BB}"/>
              </a:ext>
            </a:extLst>
          </p:cNvPr>
          <p:cNvSpPr txBox="1"/>
          <p:nvPr/>
        </p:nvSpPr>
        <p:spPr>
          <a:xfrm>
            <a:off x="375386" y="1127980"/>
            <a:ext cx="106080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rgbClr val="00A9B9"/>
                </a:solidFill>
                <a:latin typeface="Calibri" panose="020F0502020204030204" pitchFamily="34" charset="0"/>
              </a:rPr>
              <a:t>3. </a:t>
            </a:r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Déduire la valeur de la vitesse. </a:t>
            </a:r>
            <a:r>
              <a:rPr lang="fr-FR" sz="2400" b="1" dirty="0"/>
              <a:t> </a:t>
            </a:r>
            <a:endParaRPr lang="fr-FR" sz="3200" b="1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E6EC0AC-38C8-3645-54C6-5F0A4E60EA61}"/>
              </a:ext>
            </a:extLst>
          </p:cNvPr>
          <p:cNvSpPr txBox="1">
            <a:spLocks/>
          </p:cNvSpPr>
          <p:nvPr/>
        </p:nvSpPr>
        <p:spPr>
          <a:xfrm>
            <a:off x="884237" y="370921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On fait le rapport de la distance et la durée . On doit faire attention aux unités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F1DD961-DF01-E394-A82D-91184CFAB45F}"/>
              </a:ext>
            </a:extLst>
          </p:cNvPr>
          <p:cNvSpPr txBox="1"/>
          <p:nvPr/>
        </p:nvSpPr>
        <p:spPr>
          <a:xfrm>
            <a:off x="935304" y="4606884"/>
            <a:ext cx="28286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Alors :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D49512F-5D8B-BDE2-F457-26749D3F5EEF}"/>
                  </a:ext>
                </a:extLst>
              </p:cNvPr>
              <p:cNvSpPr txBox="1"/>
              <p:nvPr/>
            </p:nvSpPr>
            <p:spPr>
              <a:xfrm>
                <a:off x="4274577" y="4411058"/>
                <a:ext cx="4480295" cy="811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32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fr-FR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𝐝</m:t>
                        </m:r>
                      </m:num>
                      <m:den>
                        <m:r>
                          <a:rPr lang="fr-FR" sz="3200" b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𝐭</m:t>
                        </m:r>
                      </m:den>
                    </m:f>
                  </m:oMath>
                </a14:m>
                <a:r>
                  <a:rPr lang="fr-FR" sz="32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𝟕𝟐</m:t>
                        </m:r>
                        <m:r>
                          <a:rPr lang="fr-FR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𝟎𝟎𝟎</m:t>
                        </m:r>
                        <m:r>
                          <a:rPr lang="fr-FR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r>
                          <a:rPr lang="fr-FR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𝟕𝟐𝟎𝟎</m:t>
                        </m:r>
                        <m:r>
                          <a:rPr lang="fr-FR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fr-FR" sz="3200" b="1" dirty="0">
                    <a:solidFill>
                      <a:schemeClr val="tx1"/>
                    </a:solidFill>
                  </a:rPr>
                  <a:t> = 10 m/s  </a:t>
                </a:r>
                <a:endParaRPr lang="fr-FR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D49512F-5D8B-BDE2-F457-26749D3F5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577" y="4411058"/>
                <a:ext cx="4480295" cy="811184"/>
              </a:xfrm>
              <a:prstGeom prst="rect">
                <a:avLst/>
              </a:prstGeom>
              <a:blipFill>
                <a:blip r:embed="rId3"/>
                <a:stretch>
                  <a:fillRect r="-5442" b="-120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0BBF31EB-79B1-A974-DD4B-7839F78FFEB8}"/>
              </a:ext>
            </a:extLst>
          </p:cNvPr>
          <p:cNvSpPr txBox="1"/>
          <p:nvPr/>
        </p:nvSpPr>
        <p:spPr>
          <a:xfrm>
            <a:off x="935304" y="2477004"/>
            <a:ext cx="36991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Je fais les conversions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5B8E26BF-4CA2-0078-FE40-E2FD937011BF}"/>
                  </a:ext>
                </a:extLst>
              </p:cNvPr>
              <p:cNvSpPr/>
              <p:nvPr/>
            </p:nvSpPr>
            <p:spPr>
              <a:xfrm>
                <a:off x="4763386" y="2024334"/>
                <a:ext cx="2555354" cy="42260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𝒉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𝟕𝟐𝟎𝟎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>
                    <a:solidFill>
                      <a:schemeClr val="tx1"/>
                    </a:solidFill>
                  </a:rPr>
                  <a:t>s</a:t>
                </a:r>
              </a:p>
            </p:txBody>
          </p:sp>
        </mc:Choice>
        <mc:Fallback xmlns=""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5B8E26BF-4CA2-0078-FE40-E2FD937011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386" y="2024334"/>
                <a:ext cx="2555354" cy="422609"/>
              </a:xfrm>
              <a:prstGeom prst="roundRect">
                <a:avLst/>
              </a:prstGeom>
              <a:blipFill>
                <a:blip r:embed="rId4"/>
                <a:stretch>
                  <a:fillRect t="-15942" r="-714" b="-376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EAC60A87-82B6-FBD8-448F-E941A07C7050}"/>
                  </a:ext>
                </a:extLst>
              </p:cNvPr>
              <p:cNvSpPr/>
              <p:nvPr/>
            </p:nvSpPr>
            <p:spPr>
              <a:xfrm>
                <a:off x="4779518" y="3024213"/>
                <a:ext cx="2992882" cy="4047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𝟕𝟐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𝒌𝒎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𝟕𝟐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𝟎𝟎𝟎</m:t>
                    </m:r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b="1" dirty="0">
                    <a:solidFill>
                      <a:schemeClr val="tx1"/>
                    </a:solidFill>
                  </a:rPr>
                  <a:t> m</a:t>
                </a:r>
              </a:p>
            </p:txBody>
          </p:sp>
        </mc:Choice>
        <mc:Fallback xmlns="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EAC60A87-82B6-FBD8-448F-E941A07C70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9518" y="3024213"/>
                <a:ext cx="2992882" cy="404788"/>
              </a:xfrm>
              <a:prstGeom prst="roundRect">
                <a:avLst/>
              </a:prstGeom>
              <a:blipFill>
                <a:blip r:embed="rId5"/>
                <a:stretch>
                  <a:fillRect t="-7463" b="-253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ccolade ouvrante 18">
            <a:extLst>
              <a:ext uri="{FF2B5EF4-FFF2-40B4-BE49-F238E27FC236}">
                <a16:creationId xmlns:a16="http://schemas.microsoft.com/office/drawing/2014/main" id="{6C7CFE29-E505-8788-DCDD-D89F8E9C6E39}"/>
              </a:ext>
            </a:extLst>
          </p:cNvPr>
          <p:cNvSpPr/>
          <p:nvPr/>
        </p:nvSpPr>
        <p:spPr>
          <a:xfrm>
            <a:off x="4457699" y="2220441"/>
            <a:ext cx="305687" cy="1045496"/>
          </a:xfrm>
          <a:prstGeom prst="leftBrace">
            <a:avLst>
              <a:gd name="adj1" fmla="val 39946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41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 animBg="1"/>
      <p:bldP spid="1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12 min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7AA7C010-FFEF-A319-821E-499EC592F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 c’est le moment de travailler tout seul. Voir le livret p 59 «je m’entraîne seul » 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6187D2B-FF9D-B134-5D9E-66EA737453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circule dans la classe pour repérer les élèves en difficulté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25A8F6-D73A-DC71-A454-EE6192FA8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08" y="920464"/>
            <a:ext cx="581106" cy="43821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8EC4DA4-2085-95FF-B576-8650CAB0D86F}"/>
              </a:ext>
            </a:extLst>
          </p:cNvPr>
          <p:cNvSpPr/>
          <p:nvPr/>
        </p:nvSpPr>
        <p:spPr>
          <a:xfrm>
            <a:off x="381000" y="1051308"/>
            <a:ext cx="11430000" cy="5535599"/>
          </a:xfrm>
          <a:prstGeom prst="roundRect">
            <a:avLst>
              <a:gd name="adj" fmla="val 3367"/>
            </a:avLst>
          </a:prstGeom>
          <a:solidFill>
            <a:srgbClr val="C79ECA">
              <a:alpha val="29804"/>
            </a:srgbClr>
          </a:solidFill>
          <a:ln w="28575">
            <a:solidFill>
              <a:srgbClr val="AD79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8A440C-AACC-5F17-C850-F373C13C3C2D}"/>
              </a:ext>
            </a:extLst>
          </p:cNvPr>
          <p:cNvSpPr txBox="1"/>
          <p:nvPr/>
        </p:nvSpPr>
        <p:spPr>
          <a:xfrm>
            <a:off x="1060077" y="1051309"/>
            <a:ext cx="8331200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 </a:t>
            </a:r>
            <a:endParaRPr lang="fr-FR" sz="4000" b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79AECB-361D-FEFA-223D-A8E43177C690}"/>
              </a:ext>
            </a:extLst>
          </p:cNvPr>
          <p:cNvSpPr txBox="1"/>
          <p:nvPr/>
        </p:nvSpPr>
        <p:spPr>
          <a:xfrm>
            <a:off x="2456121" y="6006030"/>
            <a:ext cx="6815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Déterminer la valeur de la vitesse de la voiture. </a:t>
            </a:r>
            <a:endParaRPr lang="fr-FR" sz="48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2AD7950-A57C-CCB3-FE2C-0E1E5D90FBDA}"/>
              </a:ext>
            </a:extLst>
          </p:cNvPr>
          <p:cNvSpPr txBox="1"/>
          <p:nvPr/>
        </p:nvSpPr>
        <p:spPr>
          <a:xfrm>
            <a:off x="779931" y="1094733"/>
            <a:ext cx="11031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Le graphique représente la distance parcourue par une voiture en fonction du temps. </a:t>
            </a:r>
            <a:endParaRPr lang="fr-FR" sz="2400" b="1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181EDB7-0FF4-D09D-987B-0A5318131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065" y="1640381"/>
            <a:ext cx="5443870" cy="4208240"/>
          </a:xfrm>
          <a:prstGeom prst="roundRect">
            <a:avLst>
              <a:gd name="adj" fmla="val 5738"/>
            </a:avLst>
          </a:prstGeom>
          <a:ln w="28575">
            <a:solidFill>
              <a:srgbClr val="AD79B3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/>
          <p:cNvSpPr/>
          <p:nvPr/>
        </p:nvSpPr>
        <p:spPr>
          <a:xfrm>
            <a:off x="584200" y="4533256"/>
            <a:ext cx="1958703" cy="161889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Conceptions erronées</a:t>
            </a:r>
          </a:p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 des élèves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584200" y="894165"/>
            <a:ext cx="1958704" cy="155754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Tâche à réussir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584200" y="2639230"/>
            <a:ext cx="1958703" cy="1410762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fr-FR" b="1" noProof="0" dirty="0">
                <a:solidFill>
                  <a:prstClr val="white"/>
                </a:solidFill>
              </a:rPr>
              <a:t>Stratégie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noProof="0" dirty="0">
                <a:solidFill>
                  <a:srgbClr val="0040C0"/>
                </a:solidFill>
              </a:rPr>
              <a:t>Orientations didactiques </a:t>
            </a:r>
          </a:p>
        </p:txBody>
      </p:sp>
      <p:pic>
        <p:nvPicPr>
          <p:cNvPr id="15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3079" y="-42256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D431111-B31E-66C8-A3D0-2DBD4AA93289}"/>
              </a:ext>
            </a:extLst>
          </p:cNvPr>
          <p:cNvSpPr/>
          <p:nvPr/>
        </p:nvSpPr>
        <p:spPr>
          <a:xfrm>
            <a:off x="2702474" y="4533255"/>
            <a:ext cx="9129066" cy="1618891"/>
          </a:xfrm>
          <a:prstGeom prst="roundRect">
            <a:avLst>
              <a:gd name="adj" fmla="val 783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>
                <a:solidFill>
                  <a:schemeClr val="tx1"/>
                </a:solidFill>
              </a:rPr>
              <a:t>Un objet </a:t>
            </a:r>
            <a:r>
              <a:rPr lang="fr-FR" sz="1600" dirty="0">
                <a:solidFill>
                  <a:schemeClr val="tx1"/>
                </a:solidFill>
              </a:rPr>
              <a:t>en mouvement a toujours la même vitesse.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Difficulté à interpréter les graphiques du mouvement (confondre pente, distance et vitesse).</a:t>
            </a:r>
          </a:p>
          <a:p>
            <a:pPr marL="176530" indent="-176530" algn="just" defTabSz="91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tx1"/>
                </a:solidFill>
              </a:rPr>
              <a:t>Erreurs dans les conversions entre m/s et km/h.</a:t>
            </a:r>
            <a:endParaRPr lang="fr-FR" altLang="fr-FR" sz="160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6EA0EC7-09C6-6C44-88E8-64116F39E45E}"/>
              </a:ext>
            </a:extLst>
          </p:cNvPr>
          <p:cNvSpPr/>
          <p:nvPr/>
        </p:nvSpPr>
        <p:spPr>
          <a:xfrm>
            <a:off x="2702474" y="2639230"/>
            <a:ext cx="9129066" cy="16188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chemeClr val="tx1"/>
                </a:solidFill>
              </a:rPr>
              <a:t>Partir de situations concrètes pour introduire la notion de vitesse.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chemeClr val="tx1"/>
                </a:solidFill>
              </a:rPr>
              <a:t>Amener progressivement les élèves à exploiter des mesures, des calculs et des graphiques.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chemeClr val="tx1"/>
                </a:solidFill>
              </a:rPr>
              <a:t>Favoriser l’observation, l’interprétation et la participation active des élèves.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chemeClr val="tx1"/>
                </a:solidFill>
              </a:rPr>
              <a:t>Utiliser des supports variés pour faciliter la compréhension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chemeClr val="tx1"/>
                </a:solidFill>
              </a:rPr>
              <a:t>Organiser les activités de manière progressive.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CBFAB0C-3A48-869B-7587-772B91963BDE}"/>
              </a:ext>
            </a:extLst>
          </p:cNvPr>
          <p:cNvSpPr/>
          <p:nvPr/>
        </p:nvSpPr>
        <p:spPr>
          <a:xfrm>
            <a:off x="2702474" y="899320"/>
            <a:ext cx="9129066" cy="1552388"/>
          </a:xfrm>
          <a:prstGeom prst="roundRect">
            <a:avLst>
              <a:gd name="adj" fmla="val 7861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dirty="0">
                <a:solidFill>
                  <a:schemeClr val="tx1"/>
                </a:solidFill>
                <a:latin typeface="+mj-lt"/>
                <a:sym typeface="Calibri" panose="020F0502020204030204"/>
              </a:rPr>
              <a:t>La tâche principale de cette séance repose sur le savoir faire suivant : </a:t>
            </a:r>
            <a:r>
              <a:rPr lang="fr-FR" sz="1600" dirty="0">
                <a:solidFill>
                  <a:schemeClr val="tx1"/>
                </a:solidFill>
                <a:latin typeface="+mj-lt"/>
              </a:rPr>
              <a:t>Déterminer la vitesse d’un corps mobile dans le cas d’un mouvement uniforme à partir d’un graphique distance-temps. </a:t>
            </a:r>
          </a:p>
          <a:p>
            <a:pPr fontAlgn="t">
              <a:buNone/>
            </a:pPr>
            <a:r>
              <a:rPr lang="fr-FR" sz="1600" dirty="0">
                <a:solidFill>
                  <a:schemeClr val="tx1"/>
                </a:solidFill>
                <a:latin typeface="+mj-lt"/>
              </a:rPr>
              <a:t>L’objectif est d’amener les élèves à exploiter la proportionnalité distance–temps pour déterminer la vitesse en mouvement uniforme, puis à convertir les unités (m·s⁻¹ ↔ km·h⁻¹).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E3541F54-BE71-6976-A723-C6495E709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temps est terminé. Corrigeons ensemble l’exercice.</a:t>
            </a: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6B349CAD-E675-9C8C-86F0-A3A51A1792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fait participer les élèves à la correction en leur demandant de présenter leurs réponses et de les justifier.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B58C09-08D0-3361-0734-94AF38A39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 vous! Montrez-moi comment vous avez résolu cet exercice.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7C73DE-5714-94E3-E726-10FEB91F174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fait passer un élève pour la correction, puis mobilise le reste de la classe pour analyser la réponse, identifier les erreurs et rappeler les étapes à respecter.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F46AF08-8619-D53E-97CF-C16F1AF86024}"/>
              </a:ext>
            </a:extLst>
          </p:cNvPr>
          <p:cNvSpPr txBox="1"/>
          <p:nvPr/>
        </p:nvSpPr>
        <p:spPr>
          <a:xfrm>
            <a:off x="5440680" y="1283298"/>
            <a:ext cx="6457302" cy="830997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400" b="1">
                <a:solidFill>
                  <a:srgbClr val="A368AA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1. </a:t>
            </a:r>
            <a:r>
              <a:rPr lang="fr-FR" sz="1800" dirty="0">
                <a:solidFill>
                  <a:schemeClr val="tx1"/>
                </a:solidFill>
              </a:rPr>
              <a:t>Calculer le temps écoulé entre deux positions A et B de la trajectoire.  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7A6805-0433-4257-3481-3084AFE44CFA}"/>
              </a:ext>
            </a:extLst>
          </p:cNvPr>
          <p:cNvSpPr txBox="1"/>
          <p:nvPr/>
        </p:nvSpPr>
        <p:spPr>
          <a:xfrm>
            <a:off x="5440679" y="4049516"/>
            <a:ext cx="6457303" cy="543089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 sz="2400" b="1">
                <a:solidFill>
                  <a:srgbClr val="A368AA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2. </a:t>
            </a:r>
            <a:r>
              <a:rPr lang="fr-FR" sz="1800" dirty="0">
                <a:solidFill>
                  <a:schemeClr val="tx1"/>
                </a:solidFill>
              </a:rPr>
              <a:t>Calculer la distance parcourue entre les deux positions A et B.   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4723A7-9C23-9163-AF05-FD3B9EF006A4}"/>
              </a:ext>
            </a:extLst>
          </p:cNvPr>
          <p:cNvSpPr txBox="1"/>
          <p:nvPr/>
        </p:nvSpPr>
        <p:spPr>
          <a:xfrm>
            <a:off x="5538716" y="1929629"/>
            <a:ext cx="6299034" cy="198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11D1E"/>
                </a:solidFill>
              </a:rPr>
              <a:t>Je fais la projection des deux points A et B sur l’axe : </a:t>
            </a:r>
          </a:p>
          <a:p>
            <a:pPr algn="ctr">
              <a:lnSpc>
                <a:spcPct val="150000"/>
              </a:lnSpc>
            </a:pPr>
            <a:r>
              <a:rPr lang="fr-FR" sz="2000" b="0" i="0" u="none" strike="noStrike" baseline="0" dirty="0">
                <a:solidFill>
                  <a:srgbClr val="211D1E"/>
                </a:solidFill>
              </a:rPr>
              <a:t>  . . . . . . . . . . . . . . . . . . . . . . . . . . . </a:t>
            </a:r>
          </a:p>
          <a:p>
            <a:pPr marL="160338" indent="-1603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11D1E"/>
                </a:solidFill>
              </a:rPr>
              <a:t>Le temps écoulé entre A et B est : </a:t>
            </a:r>
          </a:p>
          <a:p>
            <a:pPr algn="ctr">
              <a:lnSpc>
                <a:spcPct val="150000"/>
              </a:lnSpc>
            </a:pPr>
            <a:r>
              <a:rPr lang="fr-FR" sz="2000" b="0" i="0" u="none" strike="noStrike" baseline="0" dirty="0">
                <a:solidFill>
                  <a:srgbClr val="211D1E"/>
                </a:solidFill>
              </a:rPr>
              <a:t>. . . . . . . . . . . . . . . . . . . . . . . . . . . . . . </a:t>
            </a:r>
            <a:endParaRPr lang="fr-FR" sz="20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5E6F414-B992-858C-9337-B2A295418FBE}"/>
              </a:ext>
            </a:extLst>
          </p:cNvPr>
          <p:cNvSpPr txBox="1"/>
          <p:nvPr/>
        </p:nvSpPr>
        <p:spPr>
          <a:xfrm>
            <a:off x="5538716" y="4551862"/>
            <a:ext cx="6299034" cy="198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11D1E"/>
                </a:solidFill>
              </a:rPr>
              <a:t>Je fais la projection des deux points A et B sur l’axe </a:t>
            </a:r>
            <a:r>
              <a:rPr lang="fr-FR" sz="2000" b="0" i="0" u="none" strike="noStrike" baseline="0" dirty="0">
                <a:solidFill>
                  <a:srgbClr val="211D1E"/>
                </a:solidFill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fr-FR" sz="2000" b="0" i="0" u="none" strike="noStrike" baseline="0" dirty="0">
                <a:solidFill>
                  <a:srgbClr val="211D1E"/>
                </a:solidFill>
              </a:rPr>
              <a:t>  . . . . . . . . . . . . . . . . . . . . . . . . . . . </a:t>
            </a:r>
          </a:p>
          <a:p>
            <a:pPr marL="160338" indent="-1603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00A9B9"/>
                </a:solidFill>
                <a:latin typeface="Calibri" panose="020F0502020204030204" pitchFamily="34" charset="0"/>
              </a:rPr>
              <a:t> </a:t>
            </a:r>
            <a:r>
              <a:rPr lang="fr-FR" sz="2000" b="1" i="0" u="none" strike="noStrike" baseline="0" dirty="0">
                <a:solidFill>
                  <a:srgbClr val="211D1E"/>
                </a:solidFill>
              </a:rPr>
              <a:t>La  distance parcourue entre A et B est </a:t>
            </a:r>
            <a:r>
              <a:rPr lang="fr-FR" sz="2000" b="0" i="0" u="none" strike="noStrike" baseline="0" dirty="0">
                <a:solidFill>
                  <a:srgbClr val="211D1E"/>
                </a:solidFill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fr-FR" sz="2000" b="0" i="0" u="none" strike="noStrike" baseline="0" dirty="0">
                <a:solidFill>
                  <a:srgbClr val="211D1E"/>
                </a:solidFill>
              </a:rPr>
              <a:t>. . . . . . . . . . . . . . . . . . . . . . . . . . . . . . </a:t>
            </a:r>
            <a:endParaRPr lang="fr-FR" sz="20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DD22743-1A71-FC9D-F596-2312E56B5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18" y="1283298"/>
            <a:ext cx="5032894" cy="4585874"/>
          </a:xfrm>
          <a:prstGeom prst="roundRect">
            <a:avLst>
              <a:gd name="adj" fmla="val 5738"/>
            </a:avLst>
          </a:prstGeom>
          <a:ln w="28575">
            <a:solidFill>
              <a:srgbClr val="AD79B3"/>
            </a:solidFill>
          </a:ln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7BC16CD-C1CC-B3E7-FA3F-0684397FD8D0}"/>
              </a:ext>
            </a:extLst>
          </p:cNvPr>
          <p:cNvCxnSpPr>
            <a:cxnSpLocks/>
          </p:cNvCxnSpPr>
          <p:nvPr/>
        </p:nvCxnSpPr>
        <p:spPr>
          <a:xfrm flipV="1">
            <a:off x="2265571" y="3810927"/>
            <a:ext cx="0" cy="145416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F6F87EC3-7F4D-C185-D606-0ACFBA1EA70F}"/>
              </a:ext>
            </a:extLst>
          </p:cNvPr>
          <p:cNvSpPr/>
          <p:nvPr/>
        </p:nvSpPr>
        <p:spPr>
          <a:xfrm>
            <a:off x="2056378" y="5065234"/>
            <a:ext cx="405334" cy="40821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655187F-B7A9-2212-2415-9F2C8B7F85AA}"/>
              </a:ext>
            </a:extLst>
          </p:cNvPr>
          <p:cNvCxnSpPr>
            <a:cxnSpLocks/>
          </p:cNvCxnSpPr>
          <p:nvPr/>
        </p:nvCxnSpPr>
        <p:spPr>
          <a:xfrm flipV="1">
            <a:off x="4120298" y="1937226"/>
            <a:ext cx="0" cy="332786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15069C43-AE9D-1A88-A52F-AB55BEAAF38A}"/>
              </a:ext>
            </a:extLst>
          </p:cNvPr>
          <p:cNvSpPr/>
          <p:nvPr/>
        </p:nvSpPr>
        <p:spPr>
          <a:xfrm>
            <a:off x="3929661" y="5158917"/>
            <a:ext cx="405334" cy="40821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3C1ABFB-1C1D-D305-2840-067C29C780DB}"/>
              </a:ext>
            </a:extLst>
          </p:cNvPr>
          <p:cNvSpPr txBox="1"/>
          <p:nvPr/>
        </p:nvSpPr>
        <p:spPr>
          <a:xfrm>
            <a:off x="7243186" y="3406083"/>
            <a:ext cx="2890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t = 10 s –  4 s = 6 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67FEBE7-4069-6437-4C93-30ABA5E0A0DB}"/>
              </a:ext>
            </a:extLst>
          </p:cNvPr>
          <p:cNvSpPr txBox="1"/>
          <p:nvPr/>
        </p:nvSpPr>
        <p:spPr>
          <a:xfrm>
            <a:off x="7540824" y="2434645"/>
            <a:ext cx="229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horizontal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A75403F-0159-D3A1-35DF-7C9A58699644}"/>
              </a:ext>
            </a:extLst>
          </p:cNvPr>
          <p:cNvSpPr txBox="1"/>
          <p:nvPr/>
        </p:nvSpPr>
        <p:spPr>
          <a:xfrm>
            <a:off x="6519252" y="6012262"/>
            <a:ext cx="4337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d = 100 m – 40 m = 60 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94FFA60-4432-6AFA-78A8-05D0ED020C4F}"/>
              </a:ext>
            </a:extLst>
          </p:cNvPr>
          <p:cNvSpPr txBox="1"/>
          <p:nvPr/>
        </p:nvSpPr>
        <p:spPr>
          <a:xfrm>
            <a:off x="7540824" y="5077815"/>
            <a:ext cx="229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vertical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7E836262-1BAF-0E4B-AE9A-4B7BD970CB4A}"/>
              </a:ext>
            </a:extLst>
          </p:cNvPr>
          <p:cNvCxnSpPr>
            <a:cxnSpLocks/>
          </p:cNvCxnSpPr>
          <p:nvPr/>
        </p:nvCxnSpPr>
        <p:spPr>
          <a:xfrm>
            <a:off x="1000022" y="3913249"/>
            <a:ext cx="1347229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D9A3087-FF32-FBC7-28DC-D5A566F87BD5}"/>
              </a:ext>
            </a:extLst>
          </p:cNvPr>
          <p:cNvCxnSpPr>
            <a:cxnSpLocks/>
          </p:cNvCxnSpPr>
          <p:nvPr/>
        </p:nvCxnSpPr>
        <p:spPr>
          <a:xfrm>
            <a:off x="965144" y="1973319"/>
            <a:ext cx="3167184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>
            <a:extLst>
              <a:ext uri="{FF2B5EF4-FFF2-40B4-BE49-F238E27FC236}">
                <a16:creationId xmlns:a16="http://schemas.microsoft.com/office/drawing/2014/main" id="{B8459CEB-361B-7EED-6B30-983F5328513A}"/>
              </a:ext>
            </a:extLst>
          </p:cNvPr>
          <p:cNvSpPr/>
          <p:nvPr/>
        </p:nvSpPr>
        <p:spPr>
          <a:xfrm>
            <a:off x="594688" y="3658310"/>
            <a:ext cx="405334" cy="40821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1A08E2C-1A94-C0E4-F605-2130BD4635CA}"/>
              </a:ext>
            </a:extLst>
          </p:cNvPr>
          <p:cNvSpPr/>
          <p:nvPr/>
        </p:nvSpPr>
        <p:spPr>
          <a:xfrm>
            <a:off x="489038" y="1730683"/>
            <a:ext cx="405334" cy="408215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/>
      <p:bldP spid="15" grpId="0"/>
      <p:bldP spid="16" grpId="0"/>
      <p:bldP spid="17" grpId="0"/>
      <p:bldP spid="20" grpId="0" animBg="1"/>
      <p:bldP spid="2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E14F0-7186-8370-A372-CF71C6B0D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145791-7FF5-0A05-49FB-E8CB1EE51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utilise la relation de la vitesse v=d/t 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3D72B4-D96F-4B0E-B805-CA7FBDB89C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L’enseignant·e fait passer un élève pour la correction, puis mobilise le reste de la classe pour analyser la réponse, identifier les erreurs et rappeler les étapes à respecter.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0A4F2E-2ADC-CD73-9C30-EAFCE5142F94}"/>
              </a:ext>
            </a:extLst>
          </p:cNvPr>
          <p:cNvSpPr/>
          <p:nvPr/>
        </p:nvSpPr>
        <p:spPr>
          <a:xfrm>
            <a:off x="375386" y="1127980"/>
            <a:ext cx="9719303" cy="622941"/>
          </a:xfrm>
          <a:prstGeom prst="rect">
            <a:avLst/>
          </a:prstGeom>
          <a:solidFill>
            <a:srgbClr val="EFE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A368AA"/>
                </a:solidFill>
                <a:latin typeface="Calibri" panose="020F0502020204030204" pitchFamily="34" charset="0"/>
              </a:rPr>
              <a:t>3. </a:t>
            </a:r>
            <a:r>
              <a:rPr lang="fr-FR" sz="2400" b="1" dirty="0">
                <a:solidFill>
                  <a:srgbClr val="211D1E"/>
                </a:solidFill>
                <a:latin typeface="Calibri" panose="020F0502020204030204" pitchFamily="34" charset="0"/>
              </a:rPr>
              <a:t>Déduire la valeur de la vitesse.</a:t>
            </a:r>
            <a:r>
              <a:rPr lang="fr-FR" sz="2400" b="1" dirty="0">
                <a:solidFill>
                  <a:srgbClr val="A368AA"/>
                </a:solidFill>
                <a:latin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1F6E940-FF00-8720-9830-7FCB2B59AC5A}"/>
                  </a:ext>
                </a:extLst>
              </p:cNvPr>
              <p:cNvSpPr txBox="1"/>
              <p:nvPr/>
            </p:nvSpPr>
            <p:spPr>
              <a:xfrm>
                <a:off x="2942733" y="3023408"/>
                <a:ext cx="4044475" cy="811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32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fr-FR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𝐝</m:t>
                        </m:r>
                      </m:num>
                      <m:den>
                        <m:r>
                          <a:rPr lang="fr-FR" sz="3200" b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𝐭</m:t>
                        </m:r>
                      </m:den>
                    </m:f>
                  </m:oMath>
                </a14:m>
                <a:r>
                  <a:rPr lang="fr-FR" sz="32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𝟔𝟎</m:t>
                        </m:r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r>
                          <a:rPr lang="fr-FR" sz="3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fr-FR" sz="3200" b="1" dirty="0">
                    <a:solidFill>
                      <a:schemeClr val="tx1"/>
                    </a:solidFill>
                  </a:rPr>
                  <a:t> = 10 m/s  </a:t>
                </a:r>
                <a:endParaRPr lang="fr-FR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1F6E940-FF00-8720-9830-7FCB2B59AC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2733" y="3023408"/>
                <a:ext cx="4044475" cy="811184"/>
              </a:xfrm>
              <a:prstGeom prst="rect">
                <a:avLst/>
              </a:prstGeom>
              <a:blipFill>
                <a:blip r:embed="rId2"/>
                <a:stretch>
                  <a:fillRect r="-1961" b="-120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727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717" y="370523"/>
            <a:ext cx="10277091" cy="267549"/>
          </a:xfrm>
        </p:spPr>
        <p:txBody>
          <a:bodyPr/>
          <a:lstStyle/>
          <a:p>
            <a:r>
              <a:rPr lang="fr-FR" noProof="0" dirty="0"/>
              <a:t>Qui peut me dire ce que nous avons appris aujourd’hui? </a:t>
            </a:r>
            <a:br>
              <a:rPr lang="fr-FR" noProof="0" dirty="0"/>
            </a:br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1C68E87C-6801-82AA-5C70-74D485A2F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717" y="370523"/>
            <a:ext cx="583171" cy="5831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fr-FR" noProof="0" dirty="0"/>
              <a:t>Notre tâche principale de cette séance est: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/>
              <a:t>L’</a:t>
            </a:r>
            <a:r>
              <a:rPr lang="fr-FR" noProof="0" dirty="0" err="1"/>
              <a:t>enseignant.e</a:t>
            </a:r>
            <a:r>
              <a:rPr lang="fr-FR" noProof="0" dirty="0"/>
              <a:t> donne un rappel de la séance.</a:t>
            </a:r>
          </a:p>
        </p:txBody>
      </p:sp>
      <p:sp>
        <p:nvSpPr>
          <p:cNvPr id="6" name="Google Shape;2054;p38"/>
          <p:cNvSpPr/>
          <p:nvPr/>
        </p:nvSpPr>
        <p:spPr>
          <a:xfrm>
            <a:off x="611966" y="2467741"/>
            <a:ext cx="11125336" cy="961259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lang="fr-FR" sz="2400" noProof="0" dirty="0">
              <a:solidFill>
                <a:prstClr val="black"/>
              </a:solidFill>
            </a:endParaRP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7" y="2151416"/>
            <a:ext cx="805544" cy="805544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74BCBD4C-AC30-DC20-0962-6F9F5C4CD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717" y="370523"/>
            <a:ext cx="583171" cy="58317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12BAC6B-E0D5-D742-1718-A4F86EA027AF}"/>
              </a:ext>
            </a:extLst>
          </p:cNvPr>
          <p:cNvSpPr txBox="1"/>
          <p:nvPr/>
        </p:nvSpPr>
        <p:spPr>
          <a:xfrm>
            <a:off x="1111071" y="2717537"/>
            <a:ext cx="9998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Déterminer la vitesse d’un corps mobile  </a:t>
            </a:r>
            <a:endParaRPr lang="fr-FR" sz="4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791BA-A68B-6C50-54DB-0952E2CE0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À retenir : voici comment déterminer la vitesse d’un mobile a partir du graphe distance-temps ,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C4758D-85A5-D931-3E3D-6573551D3D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fait participer les élèves pour rappeler les connaissances clés de la séance 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601FC4F4-2389-5041-770F-964F6DE46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918" y="355174"/>
            <a:ext cx="583170" cy="583170"/>
          </a:xfrm>
          <a:prstGeom prst="rect">
            <a:avLst/>
          </a:prstGeom>
        </p:spPr>
      </p:pic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40F7483A-1F98-07AC-BCD5-52C62C533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672838"/>
              </p:ext>
            </p:extLst>
          </p:nvPr>
        </p:nvGraphicFramePr>
        <p:xfrm>
          <a:off x="711070" y="2228777"/>
          <a:ext cx="289352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690">
                  <a:extLst>
                    <a:ext uri="{9D8B030D-6E8A-4147-A177-3AD203B41FA5}">
                      <a16:colId xmlns:a16="http://schemas.microsoft.com/office/drawing/2014/main" val="2049366362"/>
                    </a:ext>
                  </a:extLst>
                </a:gridCol>
                <a:gridCol w="361690">
                  <a:extLst>
                    <a:ext uri="{9D8B030D-6E8A-4147-A177-3AD203B41FA5}">
                      <a16:colId xmlns:a16="http://schemas.microsoft.com/office/drawing/2014/main" val="305528350"/>
                    </a:ext>
                  </a:extLst>
                </a:gridCol>
                <a:gridCol w="361690">
                  <a:extLst>
                    <a:ext uri="{9D8B030D-6E8A-4147-A177-3AD203B41FA5}">
                      <a16:colId xmlns:a16="http://schemas.microsoft.com/office/drawing/2014/main" val="2526023976"/>
                    </a:ext>
                  </a:extLst>
                </a:gridCol>
                <a:gridCol w="361690">
                  <a:extLst>
                    <a:ext uri="{9D8B030D-6E8A-4147-A177-3AD203B41FA5}">
                      <a16:colId xmlns:a16="http://schemas.microsoft.com/office/drawing/2014/main" val="881236054"/>
                    </a:ext>
                  </a:extLst>
                </a:gridCol>
                <a:gridCol w="361690">
                  <a:extLst>
                    <a:ext uri="{9D8B030D-6E8A-4147-A177-3AD203B41FA5}">
                      <a16:colId xmlns:a16="http://schemas.microsoft.com/office/drawing/2014/main" val="3801570847"/>
                    </a:ext>
                  </a:extLst>
                </a:gridCol>
                <a:gridCol w="361690">
                  <a:extLst>
                    <a:ext uri="{9D8B030D-6E8A-4147-A177-3AD203B41FA5}">
                      <a16:colId xmlns:a16="http://schemas.microsoft.com/office/drawing/2014/main" val="719725523"/>
                    </a:ext>
                  </a:extLst>
                </a:gridCol>
                <a:gridCol w="361690">
                  <a:extLst>
                    <a:ext uri="{9D8B030D-6E8A-4147-A177-3AD203B41FA5}">
                      <a16:colId xmlns:a16="http://schemas.microsoft.com/office/drawing/2014/main" val="1312682242"/>
                    </a:ext>
                  </a:extLst>
                </a:gridCol>
                <a:gridCol w="361690">
                  <a:extLst>
                    <a:ext uri="{9D8B030D-6E8A-4147-A177-3AD203B41FA5}">
                      <a16:colId xmlns:a16="http://schemas.microsoft.com/office/drawing/2014/main" val="3156335256"/>
                    </a:ext>
                  </a:extLst>
                </a:gridCol>
              </a:tblGrid>
              <a:tr h="313952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525403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522060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8454267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38762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929852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465913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5837241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fr-FR" dirty="0"/>
                    </a:p>
                  </a:txBody>
                  <a:tcPr>
                    <a:lnL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721253"/>
                  </a:ext>
                </a:extLst>
              </a:tr>
            </a:tbl>
          </a:graphicData>
        </a:graphic>
      </p:graphicFrame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48086D3-5A1A-14AE-15AE-D5CB130DAAE4}"/>
              </a:ext>
            </a:extLst>
          </p:cNvPr>
          <p:cNvCxnSpPr>
            <a:cxnSpLocks/>
          </p:cNvCxnSpPr>
          <p:nvPr/>
        </p:nvCxnSpPr>
        <p:spPr>
          <a:xfrm>
            <a:off x="721058" y="5154858"/>
            <a:ext cx="2756750" cy="0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607512EB-5D62-EFF4-1695-F994DDE36AB0}"/>
              </a:ext>
            </a:extLst>
          </p:cNvPr>
          <p:cNvCxnSpPr>
            <a:cxnSpLocks/>
          </p:cNvCxnSpPr>
          <p:nvPr/>
        </p:nvCxnSpPr>
        <p:spPr>
          <a:xfrm flipV="1">
            <a:off x="711070" y="2460045"/>
            <a:ext cx="33765" cy="2694813"/>
          </a:xfrm>
          <a:prstGeom prst="straightConnector1">
            <a:avLst/>
          </a:prstGeom>
          <a:ln w="57150" cap="rnd">
            <a:solidFill>
              <a:schemeClr val="tx1"/>
            </a:solidFill>
            <a:bevel/>
            <a:headEnd type="oval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D3344E5C-16E8-8438-889B-46B65431E69A}"/>
              </a:ext>
            </a:extLst>
          </p:cNvPr>
          <p:cNvSpPr/>
          <p:nvPr/>
        </p:nvSpPr>
        <p:spPr>
          <a:xfrm>
            <a:off x="276931" y="2182494"/>
            <a:ext cx="1231934" cy="199044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Distance (m)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3FE5F8A-2F37-8900-D1C4-BC85C94D3136}"/>
              </a:ext>
            </a:extLst>
          </p:cNvPr>
          <p:cNvSpPr/>
          <p:nvPr/>
        </p:nvSpPr>
        <p:spPr>
          <a:xfrm>
            <a:off x="2832323" y="5246912"/>
            <a:ext cx="1028804" cy="274176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Temps (s)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EB953B18-C259-0B6D-0F81-6BDE77A88EF9}"/>
              </a:ext>
            </a:extLst>
          </p:cNvPr>
          <p:cNvCxnSpPr>
            <a:cxnSpLocks/>
          </p:cNvCxnSpPr>
          <p:nvPr/>
        </p:nvCxnSpPr>
        <p:spPr>
          <a:xfrm flipV="1">
            <a:off x="744835" y="2574908"/>
            <a:ext cx="2514709" cy="251891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igne de multiplication 32">
            <a:extLst>
              <a:ext uri="{FF2B5EF4-FFF2-40B4-BE49-F238E27FC236}">
                <a16:creationId xmlns:a16="http://schemas.microsoft.com/office/drawing/2014/main" id="{53A92738-4453-2DBC-7DF7-8137DCCE3D86}"/>
              </a:ext>
            </a:extLst>
          </p:cNvPr>
          <p:cNvSpPr/>
          <p:nvPr/>
        </p:nvSpPr>
        <p:spPr>
          <a:xfrm>
            <a:off x="1292035" y="4279065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Signe de multiplication 33">
            <a:extLst>
              <a:ext uri="{FF2B5EF4-FFF2-40B4-BE49-F238E27FC236}">
                <a16:creationId xmlns:a16="http://schemas.microsoft.com/office/drawing/2014/main" id="{D0390CC6-B2D7-E2E9-9E57-BBD4A6C1ED17}"/>
              </a:ext>
            </a:extLst>
          </p:cNvPr>
          <p:cNvSpPr/>
          <p:nvPr/>
        </p:nvSpPr>
        <p:spPr>
          <a:xfrm>
            <a:off x="2735693" y="2810988"/>
            <a:ext cx="288000" cy="2880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F3C8CC2-27FB-F78F-AB76-FDCBED30DB50}"/>
              </a:ext>
            </a:extLst>
          </p:cNvPr>
          <p:cNvSpPr txBox="1"/>
          <p:nvPr/>
        </p:nvSpPr>
        <p:spPr>
          <a:xfrm>
            <a:off x="1567024" y="4206226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ABB5AC3-3146-CF6C-3328-C5AD97701B7A}"/>
              </a:ext>
            </a:extLst>
          </p:cNvPr>
          <p:cNvSpPr txBox="1"/>
          <p:nvPr/>
        </p:nvSpPr>
        <p:spPr>
          <a:xfrm>
            <a:off x="2944023" y="2783211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B</a:t>
            </a:r>
          </a:p>
        </p:txBody>
      </p: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DA2B1B82-FC06-B8C3-C148-B543ACAF8FBA}"/>
              </a:ext>
            </a:extLst>
          </p:cNvPr>
          <p:cNvCxnSpPr>
            <a:cxnSpLocks/>
          </p:cNvCxnSpPr>
          <p:nvPr/>
        </p:nvCxnSpPr>
        <p:spPr>
          <a:xfrm flipV="1">
            <a:off x="1433694" y="4416509"/>
            <a:ext cx="0" cy="73834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AF96FB70-0B98-4F03-5223-245AA98A5DBE}"/>
              </a:ext>
            </a:extLst>
          </p:cNvPr>
          <p:cNvCxnSpPr>
            <a:cxnSpLocks/>
          </p:cNvCxnSpPr>
          <p:nvPr/>
        </p:nvCxnSpPr>
        <p:spPr>
          <a:xfrm>
            <a:off x="721058" y="4418848"/>
            <a:ext cx="659406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D5DBE808-C03D-6F2F-C63F-191680641890}"/>
              </a:ext>
            </a:extLst>
          </p:cNvPr>
          <p:cNvSpPr txBox="1"/>
          <p:nvPr/>
        </p:nvSpPr>
        <p:spPr>
          <a:xfrm>
            <a:off x="4486181" y="2539804"/>
            <a:ext cx="3337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Calculer le temps t  à partir de l’axe horizontal  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C4A08A77-B48C-D74A-63ED-8A28C31C8FDB}"/>
              </a:ext>
            </a:extLst>
          </p:cNvPr>
          <p:cNvSpPr txBox="1"/>
          <p:nvPr/>
        </p:nvSpPr>
        <p:spPr>
          <a:xfrm>
            <a:off x="4534407" y="4055851"/>
            <a:ext cx="3289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Calculer la distance d à partir de l’axe vertical  </a:t>
            </a: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FB0E21D4-76D5-6E34-5425-A96C3BAA270B}"/>
              </a:ext>
            </a:extLst>
          </p:cNvPr>
          <p:cNvSpPr/>
          <p:nvPr/>
        </p:nvSpPr>
        <p:spPr>
          <a:xfrm>
            <a:off x="296112" y="1641629"/>
            <a:ext cx="3703173" cy="4195200"/>
          </a:xfrm>
          <a:prstGeom prst="roundRect">
            <a:avLst>
              <a:gd name="adj" fmla="val 6226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2" name="Rectangle : coins arrondis 61">
            <a:extLst>
              <a:ext uri="{FF2B5EF4-FFF2-40B4-BE49-F238E27FC236}">
                <a16:creationId xmlns:a16="http://schemas.microsoft.com/office/drawing/2014/main" id="{BE5ED7D6-9400-8C5F-9432-6441FA3141AA}"/>
              </a:ext>
            </a:extLst>
          </p:cNvPr>
          <p:cNvSpPr/>
          <p:nvPr/>
        </p:nvSpPr>
        <p:spPr>
          <a:xfrm>
            <a:off x="4216728" y="1641629"/>
            <a:ext cx="3706414" cy="4195200"/>
          </a:xfrm>
          <a:prstGeom prst="roundRect">
            <a:avLst>
              <a:gd name="adj" fmla="val 6226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Rectangle : coins arrondis 62">
            <a:extLst>
              <a:ext uri="{FF2B5EF4-FFF2-40B4-BE49-F238E27FC236}">
                <a16:creationId xmlns:a16="http://schemas.microsoft.com/office/drawing/2014/main" id="{B5B7E195-1A7C-470E-5F86-6DA004E5F3FC}"/>
              </a:ext>
            </a:extLst>
          </p:cNvPr>
          <p:cNvSpPr/>
          <p:nvPr/>
        </p:nvSpPr>
        <p:spPr>
          <a:xfrm>
            <a:off x="8221688" y="1641629"/>
            <a:ext cx="3706414" cy="4195200"/>
          </a:xfrm>
          <a:prstGeom prst="roundRect">
            <a:avLst>
              <a:gd name="adj" fmla="val 6226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6DC8953D-C12C-4717-8AE8-BB97BB995FCA}"/>
              </a:ext>
            </a:extLst>
          </p:cNvPr>
          <p:cNvCxnSpPr>
            <a:cxnSpLocks/>
          </p:cNvCxnSpPr>
          <p:nvPr/>
        </p:nvCxnSpPr>
        <p:spPr>
          <a:xfrm flipV="1">
            <a:off x="2880875" y="2953469"/>
            <a:ext cx="0" cy="220138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1FF65DAC-B218-861B-CA7F-30E8AB922652}"/>
              </a:ext>
            </a:extLst>
          </p:cNvPr>
          <p:cNvCxnSpPr>
            <a:cxnSpLocks/>
          </p:cNvCxnSpPr>
          <p:nvPr/>
        </p:nvCxnSpPr>
        <p:spPr>
          <a:xfrm>
            <a:off x="711070" y="2953469"/>
            <a:ext cx="212125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B622EF9-CF75-9751-0BB5-72707F2F8227}"/>
              </a:ext>
            </a:extLst>
          </p:cNvPr>
          <p:cNvSpPr/>
          <p:nvPr/>
        </p:nvSpPr>
        <p:spPr>
          <a:xfrm>
            <a:off x="840115" y="1368028"/>
            <a:ext cx="2615166" cy="596873"/>
          </a:xfrm>
          <a:prstGeom prst="roundRect">
            <a:avLst>
              <a:gd name="adj" fmla="val 4974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Choisir 2 points A et B  et faire les projections</a:t>
            </a: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B384E281-803C-70B3-2F4F-302ABC2A4F5E}"/>
              </a:ext>
            </a:extLst>
          </p:cNvPr>
          <p:cNvSpPr/>
          <p:nvPr/>
        </p:nvSpPr>
        <p:spPr>
          <a:xfrm>
            <a:off x="4762352" y="1368028"/>
            <a:ext cx="2615166" cy="596872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Calcul de la distance </a:t>
            </a:r>
          </a:p>
          <a:p>
            <a:pPr algn="ctr"/>
            <a:r>
              <a:rPr lang="fr-FR" sz="1600" b="1" dirty="0"/>
              <a:t>et de la durée 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68C427EB-0B98-16F7-E2A0-826BA1A1DD0F}"/>
              </a:ext>
            </a:extLst>
          </p:cNvPr>
          <p:cNvSpPr/>
          <p:nvPr/>
        </p:nvSpPr>
        <p:spPr>
          <a:xfrm>
            <a:off x="8767313" y="1374879"/>
            <a:ext cx="2615165" cy="583170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Calcul la valeur </a:t>
            </a:r>
          </a:p>
          <a:p>
            <a:pPr algn="ctr"/>
            <a:r>
              <a:rPr lang="fr-FR" sz="1600" b="1" dirty="0"/>
              <a:t>de la vitesse </a:t>
            </a:r>
          </a:p>
        </p:txBody>
      </p:sp>
      <p:pic>
        <p:nvPicPr>
          <p:cNvPr id="81" name="Graphique 80" descr="Avertissement contour">
            <a:extLst>
              <a:ext uri="{FF2B5EF4-FFF2-40B4-BE49-F238E27FC236}">
                <a16:creationId xmlns:a16="http://schemas.microsoft.com/office/drawing/2014/main" id="{91C410CD-0D0F-8A26-3499-25FCD013F3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7491" y="4691274"/>
            <a:ext cx="595458" cy="595458"/>
          </a:xfrm>
          <a:prstGeom prst="rect">
            <a:avLst/>
          </a:prstGeom>
        </p:spPr>
      </p:pic>
      <p:sp>
        <p:nvSpPr>
          <p:cNvPr id="82" name="ZoneTexte 81">
            <a:extLst>
              <a:ext uri="{FF2B5EF4-FFF2-40B4-BE49-F238E27FC236}">
                <a16:creationId xmlns:a16="http://schemas.microsoft.com/office/drawing/2014/main" id="{3711A349-19A8-01ED-D388-4BDA9FBD40E7}"/>
              </a:ext>
            </a:extLst>
          </p:cNvPr>
          <p:cNvSpPr txBox="1"/>
          <p:nvPr/>
        </p:nvSpPr>
        <p:spPr>
          <a:xfrm>
            <a:off x="8977335" y="4667891"/>
            <a:ext cx="2782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 On exprime aussi la vitesse avec l’unité  km/h </a:t>
            </a:r>
          </a:p>
        </p:txBody>
      </p: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7361242B-CE56-3890-41BA-CA7B3F22EC0C}"/>
              </a:ext>
            </a:extLst>
          </p:cNvPr>
          <p:cNvGrpSpPr/>
          <p:nvPr/>
        </p:nvGrpSpPr>
        <p:grpSpPr>
          <a:xfrm>
            <a:off x="8488086" y="2298352"/>
            <a:ext cx="3073344" cy="1867385"/>
            <a:chOff x="8395049" y="2950738"/>
            <a:chExt cx="3073344" cy="1867385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E83E5F53-A644-E193-A375-C1479BFB02AB}"/>
                </a:ext>
              </a:extLst>
            </p:cNvPr>
            <p:cNvSpPr/>
            <p:nvPr/>
          </p:nvSpPr>
          <p:spPr>
            <a:xfrm>
              <a:off x="9164066" y="3315783"/>
              <a:ext cx="1680203" cy="1062870"/>
            </a:xfrm>
            <a:prstGeom prst="round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B3109125-9B6A-C4AF-B040-2B1D9E3F8517}"/>
                    </a:ext>
                  </a:extLst>
                </p:cNvPr>
                <p:cNvSpPr txBox="1"/>
                <p:nvPr/>
              </p:nvSpPr>
              <p:spPr>
                <a:xfrm>
                  <a:off x="9466604" y="3503396"/>
                  <a:ext cx="1210161" cy="72115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fr-FR" sz="2800" b="1" smtClean="0">
                          <a:solidFill>
                            <a:srgbClr val="0099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𝐕</m:t>
                      </m:r>
                      <m:r>
                        <a:rPr lang="fr-FR" sz="2800" b="1" i="0" smtClean="0">
                          <a:solidFill>
                            <a:srgbClr val="0099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b="1" i="1" smtClean="0">
                              <a:solidFill>
                                <a:srgbClr val="0099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1" smtClean="0">
                              <a:solidFill>
                                <a:srgbClr val="0099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𝐝</m:t>
                          </m:r>
                        </m:num>
                        <m:den>
                          <m:r>
                            <a:rPr lang="fr-FR" sz="2800" b="1" smtClean="0">
                              <a:solidFill>
                                <a:srgbClr val="0099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𝐭</m:t>
                          </m:r>
                        </m:den>
                      </m:f>
                    </m:oMath>
                  </a14:m>
                  <a:r>
                    <a:rPr lang="fr-FR" sz="2800" b="1" dirty="0">
                      <a:solidFill>
                        <a:srgbClr val="0099CC"/>
                      </a:solidFill>
                    </a:rPr>
                    <a:t> </a:t>
                  </a:r>
                  <a:endParaRPr lang="fr-FR" sz="2800" dirty="0">
                    <a:solidFill>
                      <a:srgbClr val="0099CC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B3109125-9B6A-C4AF-B040-2B1D9E3F85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6604" y="3503396"/>
                  <a:ext cx="1210161" cy="72115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5" name="Arc 84">
              <a:extLst>
                <a:ext uri="{FF2B5EF4-FFF2-40B4-BE49-F238E27FC236}">
                  <a16:creationId xmlns:a16="http://schemas.microsoft.com/office/drawing/2014/main" id="{25187295-21E6-D881-1332-B53E7290EA36}"/>
                </a:ext>
              </a:extLst>
            </p:cNvPr>
            <p:cNvSpPr/>
            <p:nvPr/>
          </p:nvSpPr>
          <p:spPr>
            <a:xfrm>
              <a:off x="8395049" y="3366000"/>
              <a:ext cx="1262663" cy="718924"/>
            </a:xfrm>
            <a:prstGeom prst="arc">
              <a:avLst>
                <a:gd name="adj1" fmla="val 16316865"/>
                <a:gd name="adj2" fmla="val 0"/>
              </a:avLst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835867EB-5F34-58E1-05BE-4D1F2FF1344A}"/>
                </a:ext>
              </a:extLst>
            </p:cNvPr>
            <p:cNvSpPr txBox="1"/>
            <p:nvPr/>
          </p:nvSpPr>
          <p:spPr>
            <a:xfrm>
              <a:off x="8506300" y="3156572"/>
              <a:ext cx="588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m/s</a:t>
              </a:r>
            </a:p>
          </p:txBody>
        </p:sp>
        <p:sp>
          <p:nvSpPr>
            <p:cNvPr id="87" name="ZoneTexte 86">
              <a:extLst>
                <a:ext uri="{FF2B5EF4-FFF2-40B4-BE49-F238E27FC236}">
                  <a16:creationId xmlns:a16="http://schemas.microsoft.com/office/drawing/2014/main" id="{166FB2BA-584B-C7C7-E55D-AA2E91B5BDFF}"/>
                </a:ext>
              </a:extLst>
            </p:cNvPr>
            <p:cNvSpPr txBox="1"/>
            <p:nvPr/>
          </p:nvSpPr>
          <p:spPr>
            <a:xfrm>
              <a:off x="10875454" y="2950738"/>
              <a:ext cx="5929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m</a:t>
              </a:r>
            </a:p>
          </p:txBody>
        </p:sp>
        <p:sp>
          <p:nvSpPr>
            <p:cNvPr id="88" name="ZoneTexte 87">
              <a:extLst>
                <a:ext uri="{FF2B5EF4-FFF2-40B4-BE49-F238E27FC236}">
                  <a16:creationId xmlns:a16="http://schemas.microsoft.com/office/drawing/2014/main" id="{F1276DED-3913-08E0-278A-B419485CAC21}"/>
                </a:ext>
              </a:extLst>
            </p:cNvPr>
            <p:cNvSpPr txBox="1"/>
            <p:nvPr/>
          </p:nvSpPr>
          <p:spPr>
            <a:xfrm>
              <a:off x="11089860" y="4293625"/>
              <a:ext cx="3151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s</a:t>
              </a:r>
            </a:p>
          </p:txBody>
        </p:sp>
        <p:sp>
          <p:nvSpPr>
            <p:cNvPr id="89" name="Arc 88">
              <a:extLst>
                <a:ext uri="{FF2B5EF4-FFF2-40B4-BE49-F238E27FC236}">
                  <a16:creationId xmlns:a16="http://schemas.microsoft.com/office/drawing/2014/main" id="{AEC856AE-B05D-8B89-C20B-B7EEFE3899A8}"/>
                </a:ext>
              </a:extLst>
            </p:cNvPr>
            <p:cNvSpPr/>
            <p:nvPr/>
          </p:nvSpPr>
          <p:spPr>
            <a:xfrm>
              <a:off x="9944983" y="2995211"/>
              <a:ext cx="1113511" cy="721159"/>
            </a:xfrm>
            <a:prstGeom prst="arc">
              <a:avLst>
                <a:gd name="adj1" fmla="val 76972"/>
                <a:gd name="adj2" fmla="val 5566300"/>
              </a:avLst>
            </a:prstGeom>
            <a:ln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Arc 89">
              <a:extLst>
                <a:ext uri="{FF2B5EF4-FFF2-40B4-BE49-F238E27FC236}">
                  <a16:creationId xmlns:a16="http://schemas.microsoft.com/office/drawing/2014/main" id="{843283E8-AE4B-8E2B-BEB2-7E1BD8C122F6}"/>
                </a:ext>
              </a:extLst>
            </p:cNvPr>
            <p:cNvSpPr/>
            <p:nvPr/>
          </p:nvSpPr>
          <p:spPr>
            <a:xfrm>
              <a:off x="9760514" y="4096964"/>
              <a:ext cx="1486943" cy="721159"/>
            </a:xfrm>
            <a:prstGeom prst="arc">
              <a:avLst>
                <a:gd name="adj1" fmla="val 16002551"/>
                <a:gd name="adj2" fmla="val 21458088"/>
              </a:avLst>
            </a:prstGeom>
            <a:ln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1451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3" grpId="0" animBg="1"/>
      <p:bldP spid="34" grpId="0" animBg="1"/>
      <p:bldP spid="35" grpId="0"/>
      <p:bldP spid="36" grpId="0"/>
      <p:bldP spid="51" grpId="0"/>
      <p:bldP spid="52" grpId="0"/>
      <p:bldP spid="58" grpId="0" animBg="1"/>
      <p:bldP spid="62" grpId="0" animBg="1"/>
      <p:bldP spid="63" grpId="0" animBg="1"/>
      <p:bldP spid="11" grpId="0" animBg="1"/>
      <p:bldP spid="50" grpId="0" animBg="1"/>
      <p:bldP spid="53" grpId="0" animBg="1"/>
      <p:bldP spid="8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EBA276-0D42-2C21-1548-44005DE01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termine par la carte lexicale suivante.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grpSp>
        <p:nvGrpSpPr>
          <p:cNvPr id="27" name="Groupe 71"/>
          <p:cNvGrpSpPr/>
          <p:nvPr/>
        </p:nvGrpSpPr>
        <p:grpSpPr>
          <a:xfrm>
            <a:off x="308618" y="1122128"/>
            <a:ext cx="11574764" cy="4918839"/>
            <a:chOff x="269303" y="1602971"/>
            <a:chExt cx="11574764" cy="4918839"/>
          </a:xfrm>
        </p:grpSpPr>
        <p:sp>
          <p:nvSpPr>
            <p:cNvPr id="28" name="Rectangle 27"/>
            <p:cNvSpPr/>
            <p:nvPr/>
          </p:nvSpPr>
          <p:spPr>
            <a:xfrm>
              <a:off x="269303" y="1990450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 à coins arrondis 2"/>
            <p:cNvSpPr/>
            <p:nvPr/>
          </p:nvSpPr>
          <p:spPr>
            <a:xfrm>
              <a:off x="4705405" y="2922669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endParaRPr lang="fr-FR" dirty="0"/>
            </a:p>
            <a:p>
              <a:r>
                <a:rPr lang="fr-FR" b="1" dirty="0">
                  <a:solidFill>
                    <a:srgbClr val="FF0000"/>
                  </a:solidFill>
                </a:rPr>
                <a:t>Déterminer </a:t>
              </a:r>
              <a:r>
                <a:rPr lang="fr-FR" b="1" dirty="0"/>
                <a:t>la vitesse d’un corps mobile    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30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37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Termes thématiques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42" name="Rectangle à coins arrondis 24"/>
            <p:cNvSpPr/>
            <p:nvPr/>
          </p:nvSpPr>
          <p:spPr>
            <a:xfrm>
              <a:off x="8415759" y="3696003"/>
              <a:ext cx="2824480" cy="1226935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ZoneTexte 27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56" name="Rectangle à coins arrondis 28"/>
            <p:cNvSpPr/>
            <p:nvPr/>
          </p:nvSpPr>
          <p:spPr>
            <a:xfrm>
              <a:off x="904238" y="5461789"/>
              <a:ext cx="8951995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58" name="Connecteur en angle 5"/>
            <p:cNvCxnSpPr>
              <a:cxnSpLocks/>
              <a:stCxn id="30" idx="3"/>
              <a:endCxn id="29" idx="1"/>
            </p:cNvCxnSpPr>
            <p:nvPr/>
          </p:nvCxnSpPr>
          <p:spPr>
            <a:xfrm>
              <a:off x="3515360" y="3202772"/>
              <a:ext cx="1190045" cy="578185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9" name="ZoneTexte 9"/>
            <p:cNvSpPr txBox="1"/>
            <p:nvPr/>
          </p:nvSpPr>
          <p:spPr>
            <a:xfrm>
              <a:off x="833635" y="2764706"/>
              <a:ext cx="268867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Graphe distance –temps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Vitesse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Conversion </a:t>
              </a:r>
              <a:endParaRPr kumimoji="0" lang="fr-FR" sz="1400" b="0" i="0" u="none" strike="noStrike" kern="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0" name="ZoneTexte 32"/>
            <p:cNvSpPr txBox="1"/>
            <p:nvPr/>
          </p:nvSpPr>
          <p:spPr>
            <a:xfrm>
              <a:off x="8761199" y="3869203"/>
              <a:ext cx="229737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Déterminer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Faire la projection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Calculer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Convertir  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fr-FR" sz="1400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1" name="Connecteur en angle 39"/>
            <p:cNvCxnSpPr>
              <a:cxnSpLocks/>
              <a:stCxn id="29" idx="3"/>
              <a:endCxn id="42" idx="1"/>
            </p:cNvCxnSpPr>
            <p:nvPr/>
          </p:nvCxnSpPr>
          <p:spPr>
            <a:xfrm>
              <a:off x="7407965" y="3780957"/>
              <a:ext cx="1007794" cy="52851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2" name="ZoneTexte 42"/>
            <p:cNvSpPr txBox="1"/>
            <p:nvPr/>
          </p:nvSpPr>
          <p:spPr>
            <a:xfrm>
              <a:off x="849783" y="5700716"/>
              <a:ext cx="93532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388" lvl="0" indent="-179388" defTabSz="914400">
                <a:buFont typeface="Arial" panose="020B0604020202020204" pitchFamily="34" charset="0"/>
                <a:buChar char="•"/>
              </a:pPr>
              <a:endParaRPr lang="fr-FR" sz="1400" i="1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63" name="Connecteur en angle 44"/>
            <p:cNvCxnSpPr>
              <a:cxnSpLocks/>
              <a:stCxn id="29" idx="2"/>
              <a:endCxn id="56" idx="0"/>
            </p:cNvCxnSpPr>
            <p:nvPr/>
          </p:nvCxnSpPr>
          <p:spPr>
            <a:xfrm rot="5400000">
              <a:off x="5307189" y="4712292"/>
              <a:ext cx="822545" cy="676449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64" name="Rectangle 63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66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</a:p>
          </p:txBody>
        </p:sp>
        <p:sp>
          <p:nvSpPr>
            <p:cNvPr id="67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</a:p>
          </p:txBody>
        </p:sp>
      </p:grpSp>
      <p:sp>
        <p:nvSpPr>
          <p:cNvPr id="31" name="ZoneTexte 42"/>
          <p:cNvSpPr txBox="1"/>
          <p:nvPr/>
        </p:nvSpPr>
        <p:spPr>
          <a:xfrm>
            <a:off x="1030246" y="5038915"/>
            <a:ext cx="81402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211D1E"/>
                </a:solidFill>
                <a:latin typeface="Calibri" panose="020F0502020204030204" pitchFamily="34" charset="0"/>
              </a:rPr>
              <a:t>La distance parcourue est : …………………………………………………………………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i="1" kern="0" noProof="0" dirty="0">
                <a:solidFill>
                  <a:srgbClr val="211D1E"/>
                </a:solidFill>
                <a:latin typeface="Calibri" panose="020F0502020204030204" pitchFamily="34" charset="0"/>
              </a:rPr>
              <a:t>La durée écoulée est : ……………………………………………………………………………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i="1" kern="0" dirty="0">
                <a:solidFill>
                  <a:srgbClr val="211D1E"/>
                </a:solidFill>
                <a:latin typeface="Calibri" panose="020F0502020204030204" pitchFamily="34" charset="0"/>
              </a:rPr>
              <a:t>La valeur de la vitesse en m/s est : …………………………………………………………………………..</a:t>
            </a:r>
            <a:endParaRPr lang="fr-FR" sz="1400" i="1" kern="0" noProof="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2688" y="427833"/>
            <a:ext cx="481009" cy="481009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2717106" y="2844225"/>
            <a:ext cx="6757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b="1" i="1" noProof="0" dirty="0"/>
              <a:t>Exercices de consolidation : 2  p. 64-65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C46BE6-DE4C-E5AC-520B-0F31FB9A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Bravo à tous ! Révisez dans le livret  ce qu’on a vu aujourd'hui  et effectuer l’exercice suivant: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EA8D1F3-58B6-5085-C966-3A2EF30CEC6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30246" y="640555"/>
            <a:ext cx="10277475" cy="268287"/>
          </a:xfrm>
        </p:spPr>
        <p:txBody>
          <a:bodyPr/>
          <a:lstStyle/>
          <a:p>
            <a:r>
              <a:rPr lang="fr-FR" dirty="0"/>
              <a:t>L’enseignant incite les élèves à faire l’exercice à la maison et clôt la séance.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noProof="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noProof="0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noProof="0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noProof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noProof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noProof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273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latin typeface="Calibri" panose="020F0502020204030204"/>
              </a:rPr>
              <a:t>Bonjour ! Prêts à démarrer notre séance ? Allons-y</a:t>
            </a:r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74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9504</TotalTime>
  <Words>3930</Words>
  <Application>Microsoft Office PowerPoint</Application>
  <PresentationFormat>Grand écran</PresentationFormat>
  <Paragraphs>592</Paragraphs>
  <Slides>69</Slides>
  <Notes>24</Notes>
  <HiddenSlides>5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69</vt:i4>
      </vt:variant>
    </vt:vector>
  </HeadingPairs>
  <TitlesOfParts>
    <vt:vector size="79" baseType="lpstr">
      <vt:lpstr>Aptos</vt:lpstr>
      <vt:lpstr>Arial</vt:lpstr>
      <vt:lpstr>Calibri</vt:lpstr>
      <vt:lpstr>Cambria Math</vt:lpstr>
      <vt:lpstr>Dosis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! Prêts à démarrer notre séance ? Allons-y</vt:lpstr>
      <vt:lpstr>Présentation PowerPoint</vt:lpstr>
      <vt:lpstr>Observez ces images : à votre avis, quel comportement positif mettent-elles en évidence ?</vt:lpstr>
      <vt:lpstr>Dans la classe je dois me concentrer sur mon travail et éviter de déranger mes camarades.</vt:lpstr>
      <vt:lpstr>Présentation PowerPoint</vt:lpstr>
      <vt:lpstr>Maintenant faisons ensemble un rappel de ce qu’on a vu dans la séance précédente. Choisir la réponse correcte : </vt:lpstr>
      <vt:lpstr>Très bien , la réponse correcte est A. </vt:lpstr>
      <vt:lpstr>Choisir la réponse correcte. La réponse sur l’ardoise</vt:lpstr>
      <vt:lpstr>Les distances parcourues pendant des durées égales augmentent: mouvement accéléré </vt:lpstr>
      <vt:lpstr>Rappelez l’unité internationale de la distance. </vt:lpstr>
      <vt:lpstr>L’unité internationale de la distance est le mètre </vt:lpstr>
      <vt:lpstr>Rappelez l’unité internationale du temps . </vt:lpstr>
      <vt:lpstr>Rappelez l’unité internationale du temps . </vt:lpstr>
      <vt:lpstr>Présentation PowerPoint</vt:lpstr>
      <vt:lpstr>Avant d’aborder notre tâche d’aujourd’hui, observons la situation suivante :</vt:lpstr>
      <vt:lpstr>À la fin de cette séance, vous serez capables de  </vt:lpstr>
      <vt:lpstr>Présentation PowerPoint</vt:lpstr>
      <vt:lpstr>Avant de réaliser la tâche d’aujourd’hui on va définir  la vitesse. Observez les deux situations suivantes .  Deux voitures parcourent la même  distance 10 m . </vt:lpstr>
      <vt:lpstr>Les deux voitures ont mis un temps différent pour parcourir la même distance</vt:lpstr>
      <vt:lpstr>La vitesse d’un corps en mouvement est le rapport  de la distance parcourue par le temps mis pour l’effectuer. </vt:lpstr>
      <vt:lpstr>L’unité de la vitesse est le mètre par seconde :  m/s</vt:lpstr>
      <vt:lpstr>On utilise souvent l'unité km/h , dans ce cas la distance sera en km et la durée en h. </vt:lpstr>
      <vt:lpstr>Pour passer de l’unité m/s au km/ h , on effectue des conversions</vt:lpstr>
      <vt:lpstr>Présentation PowerPoint</vt:lpstr>
      <vt:lpstr>Présentation PowerPoint</vt:lpstr>
      <vt:lpstr>Voici notre tâche principale. Je vais vous montrer comment déterminer la valeur de la vitesse d’un corps en mouvement.  </vt:lpstr>
      <vt:lpstr>Pour réaliser ma tâche, je suis les étapes suivantes : </vt:lpstr>
      <vt:lpstr>Première étape : Je calcule le temps écoulé entre deux positions A et B de la trajectoire. Je fais la projection de deux points A et B sur l’axe du temps c.à.d. sur l’axe horizontal. </vt:lpstr>
      <vt:lpstr>Première étape : Je calcule le temps écoulé entre deux positions A et B de la trajectoire. Je fais la projection de deux points A et B sur l’axe du temps c.a.d sur l’axe horizontal. </vt:lpstr>
      <vt:lpstr>Deuxième étape : Je calcule la distance parcourue entre les deux positions A et B . Je fais la projection de A et B sur l’axe verticale . </vt:lpstr>
      <vt:lpstr>Ensuite je calcule la distance parcourue entre A et B est </vt:lpstr>
      <vt:lpstr>Troisième étape : pour déduire la valeur de la vitesse j’utilise la relation v=d/t. </vt:lpstr>
      <vt:lpstr>Présentation PowerPoint</vt:lpstr>
      <vt:lpstr>Maintenant , je vais vous poser quelques questions . Utilisez vos ardoises et soyez attentifs </vt:lpstr>
      <vt:lpstr>La vitesse d'un corps en mouvement est le rapport de la distance parcourue par la durée du parcours. </vt:lpstr>
      <vt:lpstr>Maintenant essayez de faire les conversions demandées. Utilisez vos ardoises pour répondre et soyez attentifs</vt:lpstr>
      <vt:lpstr>Pour convertir du km/h en m/s je divise par 3,6 </vt:lpstr>
      <vt:lpstr>Maintenant essayer de faire les conversions demandées. Utiliser vos ardoises pour répondre et soyez attentifs</vt:lpstr>
      <vt:lpstr>Pour convertir du m/s en km/h  je multiplie par 3,6 </vt:lpstr>
      <vt:lpstr>Maintenant , je vais vous poser quelques questions . Utilisez vos ardoises et soyer attentifs </vt:lpstr>
      <vt:lpstr>Très bien! Dans un graphique distance-temps , l'axe horizontal représente le temps et l’axe vertical représente la distance</vt:lpstr>
      <vt:lpstr>À partir du graphique suivant indiquer la distance qui sépare les deux points A et B </vt:lpstr>
      <vt:lpstr>Pour calculer la distance parcourue, je fais la projection des deux points A et B sur l’axe vertical ( L’axe des distances ), puis je fais la différence : 60 km -20 km = 40 km</vt:lpstr>
      <vt:lpstr>À partir du graphique suivant indiquer la durée du mouvement entre les deux points A et B </vt:lpstr>
      <vt:lpstr>Pour calculer la durée du mouvement entre les deux points A et B, je fais la projection des deux points A et B sur l’axe horizontal ( L’axe du temps ), puis je fais la différence : 1,5 h – 0,5 h  = 1h </vt:lpstr>
      <vt:lpstr>Présentation PowerPoint</vt:lpstr>
      <vt:lpstr>On passe maintenant aux activités du livret. Ouvrez la page 58 : Je m’entraîne en binôme. Vous commencez seul, puis vous échangez et comparez vos réponses avec votre camarade. </vt:lpstr>
      <vt:lpstr> </vt:lpstr>
      <vt:lpstr> </vt:lpstr>
      <vt:lpstr>Présentation PowerPoint</vt:lpstr>
      <vt:lpstr>Maintenant c’est le moment de travailler tout seul. Voir le livret p 59 «je m’entraîne seul » .</vt:lpstr>
      <vt:lpstr>Le temps est terminé. Corrigeons ensemble l’exercice.</vt:lpstr>
      <vt:lpstr>A vous! Montrez-moi comment vous avez résolu cet exercice.</vt:lpstr>
      <vt:lpstr>On utilise la relation de la vitesse v=d/t . </vt:lpstr>
      <vt:lpstr>Présentation PowerPoint</vt:lpstr>
      <vt:lpstr>Qui peut me dire ce que nous avons appris aujourd’hui?  </vt:lpstr>
      <vt:lpstr>Notre tâche principale de cette séance est:</vt:lpstr>
      <vt:lpstr>À retenir : voici comment déterminer la vitesse d’un mobile a partir du graphe distance-temps ,  </vt:lpstr>
      <vt:lpstr>On termine par la carte lexicale suivante.</vt:lpstr>
      <vt:lpstr>Bravo à tous ! Révisez dans le livret  ce qu’on a vu aujourd'hui  et effectuer l’exercice suivant: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MOJAHID RACHID</cp:lastModifiedBy>
  <cp:revision>1892</cp:revision>
  <cp:lastPrinted>2024-10-05T19:15:00Z</cp:lastPrinted>
  <dcterms:created xsi:type="dcterms:W3CDTF">2024-05-28T10:13:00Z</dcterms:created>
  <dcterms:modified xsi:type="dcterms:W3CDTF">2026-05-22T23:10:37Z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