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86" r:id="rId5"/>
    <p:sldMasterId id="214748368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Lst>
  <p:sldSz cy="6858000" cx="12192000"/>
  <p:notesSz cx="6858000" cy="9144000"/>
  <p:embeddedFontLst>
    <p:embeddedFont>
      <p:font typeface="Dosis"/>
      <p:regular r:id="rId74"/>
      <p:bold r:id="rId75"/>
    </p:embeddedFont>
    <p:embeddedFont>
      <p:font typeface="Poppins ExtraBold"/>
      <p:bold r:id="rId76"/>
      <p:boldItalic r:id="rId7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8" roundtripDataSignature="AMtx7mgKvTojq3A4orpfF9TEKo6HgHEP4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24AD4BD-4745-4298-B3C8-1C529C26B0BA}">
  <a:tblStyle styleId="{524AD4BD-4745-4298-B3C8-1C529C26B0BA}"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FEB"/>
          </a:solidFill>
        </a:fill>
      </a:tcStyle>
    </a:wholeTbl>
    <a:band1H>
      <a:tcTxStyle/>
      <a:tcStyle>
        <a:fill>
          <a:solidFill>
            <a:srgbClr val="CBDDD5"/>
          </a:solidFill>
        </a:fill>
      </a:tcStyle>
    </a:band1H>
    <a:band2H>
      <a:tcTxStyle/>
    </a:band2H>
    <a:band1V>
      <a:tcTxStyle/>
      <a:tcStyle>
        <a:fill>
          <a:solidFill>
            <a:srgbClr val="CBDDD5"/>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31" Type="http://schemas.openxmlformats.org/officeDocument/2006/relationships/slide" Target="slides/slide24.xml"/><Relationship Id="rId75" Type="http://schemas.openxmlformats.org/officeDocument/2006/relationships/font" Target="fonts/Dosis-bold.fntdata"/><Relationship Id="rId30" Type="http://schemas.openxmlformats.org/officeDocument/2006/relationships/slide" Target="slides/slide23.xml"/><Relationship Id="rId74" Type="http://schemas.openxmlformats.org/officeDocument/2006/relationships/font" Target="fonts/Dosis-regular.fntdata"/><Relationship Id="rId33" Type="http://schemas.openxmlformats.org/officeDocument/2006/relationships/slide" Target="slides/slide26.xml"/><Relationship Id="rId77" Type="http://schemas.openxmlformats.org/officeDocument/2006/relationships/font" Target="fonts/PoppinsExtraBold-boldItalic.fntdata"/><Relationship Id="rId32" Type="http://schemas.openxmlformats.org/officeDocument/2006/relationships/slide" Target="slides/slide25.xml"/><Relationship Id="rId76" Type="http://schemas.openxmlformats.org/officeDocument/2006/relationships/font" Target="fonts/PoppinsExtraBold-bold.fntdata"/><Relationship Id="rId35" Type="http://schemas.openxmlformats.org/officeDocument/2006/relationships/slide" Target="slides/slide28.xml"/><Relationship Id="rId34" Type="http://schemas.openxmlformats.org/officeDocument/2006/relationships/slide" Target="slides/slide27.xml"/><Relationship Id="rId78" Type="http://customschemas.google.com/relationships/presentationmetadata" Target="metadata"/><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473" name="Google Shape;47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504" name="Google Shape;50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0" name="Google Shape;63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4" name="Google Shape;64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8" name="Google Shape;66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2" name="Google Shape;68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3" name="Google Shape;683;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2" name="Google Shape;69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0" name="Google Shape;70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6" name="Google Shape;71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4" name="Google Shape;74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0" name="Google Shape;770;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1" name="Google Shape;771;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3" name="Google Shape;793;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4" name="Google Shape;794;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9" name="Google Shape;819;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0" name="Google Shape;820;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5" name="Google Shape;84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0" name="Google Shape;85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2" name="Google Shape;86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6" name="Google Shape;876;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7" name="Google Shape;877;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6" name="Google Shape;89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7" name="Google Shape;917;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3" name="Google Shape;95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4" name="Google Shape;98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1" name="Shape 1001"/>
        <p:cNvGrpSpPr/>
        <p:nvPr/>
      </p:nvGrpSpPr>
      <p:grpSpPr>
        <a:xfrm>
          <a:off x="0" y="0"/>
          <a:ext cx="0" cy="0"/>
          <a:chOff x="0" y="0"/>
          <a:chExt cx="0" cy="0"/>
        </a:xfrm>
      </p:grpSpPr>
      <p:sp>
        <p:nvSpPr>
          <p:cNvPr id="1002" name="Google Shape;1002;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3" name="Google Shape;1003;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3" name="Google Shape;1023;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4" name="Google Shape;1034;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1" name="Google Shape;1051;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3" name="Google Shape;1073;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0" name="Google Shape;1090;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5" name="Google Shape;1115;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2" name="Google Shape;1132;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3" name="Google Shape;115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0" name="Google Shape;1170;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6" name="Shape 1186"/>
        <p:cNvGrpSpPr/>
        <p:nvPr/>
      </p:nvGrpSpPr>
      <p:grpSpPr>
        <a:xfrm>
          <a:off x="0" y="0"/>
          <a:ext cx="0" cy="0"/>
          <a:chOff x="0" y="0"/>
          <a:chExt cx="0" cy="0"/>
        </a:xfrm>
      </p:grpSpPr>
      <p:sp>
        <p:nvSpPr>
          <p:cNvPr id="1187" name="Google Shape;1187;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8" name="Google Shape;1188;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1" name="Shape 1191"/>
        <p:cNvGrpSpPr/>
        <p:nvPr/>
      </p:nvGrpSpPr>
      <p:grpSpPr>
        <a:xfrm>
          <a:off x="0" y="0"/>
          <a:ext cx="0" cy="0"/>
          <a:chOff x="0" y="0"/>
          <a:chExt cx="0" cy="0"/>
        </a:xfrm>
      </p:grpSpPr>
      <p:sp>
        <p:nvSpPr>
          <p:cNvPr id="1192" name="Google Shape;1192;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3" name="Google Shape;1193;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6" name="Google Shape;1206;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7" name="Google Shape;1207;p5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9" name="Shape 1229"/>
        <p:cNvGrpSpPr/>
        <p:nvPr/>
      </p:nvGrpSpPr>
      <p:grpSpPr>
        <a:xfrm>
          <a:off x="0" y="0"/>
          <a:ext cx="0" cy="0"/>
          <a:chOff x="0" y="0"/>
          <a:chExt cx="0" cy="0"/>
        </a:xfrm>
      </p:grpSpPr>
      <p:sp>
        <p:nvSpPr>
          <p:cNvPr id="1230" name="Google Shape;1230;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1" name="Google Shape;1231;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2" name="Google Shape;1232;p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4" name="Google Shape;1244;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7" name="Shape 1247"/>
        <p:cNvGrpSpPr/>
        <p:nvPr/>
      </p:nvGrpSpPr>
      <p:grpSpPr>
        <a:xfrm>
          <a:off x="0" y="0"/>
          <a:ext cx="0" cy="0"/>
          <a:chOff x="0" y="0"/>
          <a:chExt cx="0" cy="0"/>
        </a:xfrm>
      </p:grpSpPr>
      <p:sp>
        <p:nvSpPr>
          <p:cNvPr id="1248" name="Google Shape;1248;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9" name="Google Shape;1249;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0" name="Google Shape;1260;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8" name="Google Shape;1268;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0" name="Google Shape;1290;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p6: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6: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fr-FR" sz="1800">
                <a:solidFill>
                  <a:srgbClr val="000000"/>
                </a:solidFill>
                <a:latin typeface="Arial"/>
                <a:ea typeface="Arial"/>
                <a:cs typeface="Arial"/>
                <a:sym typeface="Arial"/>
              </a:rPr>
              <a:t>‹#›</a:t>
            </a:fld>
            <a:endParaRPr sz="1400">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9" name="Shape 1299"/>
        <p:cNvGrpSpPr/>
        <p:nvPr/>
      </p:nvGrpSpPr>
      <p:grpSpPr>
        <a:xfrm>
          <a:off x="0" y="0"/>
          <a:ext cx="0" cy="0"/>
          <a:chOff x="0" y="0"/>
          <a:chExt cx="0" cy="0"/>
        </a:xfrm>
      </p:grpSpPr>
      <p:sp>
        <p:nvSpPr>
          <p:cNvPr id="1300" name="Google Shape;1300;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1" name="Google Shape;1301;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4" name="Shape 1304"/>
        <p:cNvGrpSpPr/>
        <p:nvPr/>
      </p:nvGrpSpPr>
      <p:grpSpPr>
        <a:xfrm>
          <a:off x="0" y="0"/>
          <a:ext cx="0" cy="0"/>
          <a:chOff x="0" y="0"/>
          <a:chExt cx="0" cy="0"/>
        </a:xfrm>
      </p:grpSpPr>
      <p:sp>
        <p:nvSpPr>
          <p:cNvPr id="1305" name="Google Shape;1305;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6" name="Google Shape;1306;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1" name="Shape 1311"/>
        <p:cNvGrpSpPr/>
        <p:nvPr/>
      </p:nvGrpSpPr>
      <p:grpSpPr>
        <a:xfrm>
          <a:off x="0" y="0"/>
          <a:ext cx="0" cy="0"/>
          <a:chOff x="0" y="0"/>
          <a:chExt cx="0" cy="0"/>
        </a:xfrm>
      </p:grpSpPr>
      <p:sp>
        <p:nvSpPr>
          <p:cNvPr id="1312" name="Google Shape;1312;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3" name="Google Shape;1313;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3" name="Google Shape;1323;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1" name="Shape 1341"/>
        <p:cNvGrpSpPr/>
        <p:nvPr/>
      </p:nvGrpSpPr>
      <p:grpSpPr>
        <a:xfrm>
          <a:off x="0" y="0"/>
          <a:ext cx="0" cy="0"/>
          <a:chOff x="0" y="0"/>
          <a:chExt cx="0" cy="0"/>
        </a:xfrm>
      </p:grpSpPr>
      <p:sp>
        <p:nvSpPr>
          <p:cNvPr id="1342" name="Google Shape;1342;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3" name="Google Shape;1343;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4" name="Google Shape;1344;p6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1" name="Shape 1371"/>
        <p:cNvGrpSpPr/>
        <p:nvPr/>
      </p:nvGrpSpPr>
      <p:grpSpPr>
        <a:xfrm>
          <a:off x="0" y="0"/>
          <a:ext cx="0" cy="0"/>
          <a:chOff x="0" y="0"/>
          <a:chExt cx="0" cy="0"/>
        </a:xfrm>
      </p:grpSpPr>
      <p:sp>
        <p:nvSpPr>
          <p:cNvPr id="1372" name="Google Shape;1372;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3" name="Google Shape;1373;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9" name="Shape 1379"/>
        <p:cNvGrpSpPr/>
        <p:nvPr/>
      </p:nvGrpSpPr>
      <p:grpSpPr>
        <a:xfrm>
          <a:off x="0" y="0"/>
          <a:ext cx="0" cy="0"/>
          <a:chOff x="0" y="0"/>
          <a:chExt cx="0" cy="0"/>
        </a:xfrm>
      </p:grpSpPr>
      <p:sp>
        <p:nvSpPr>
          <p:cNvPr id="1380" name="Google Shape;1380;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1" name="Google Shape;1381;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7: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7: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png"/><Relationship Id="rId4" Type="http://schemas.openxmlformats.org/officeDocument/2006/relationships/image" Target="../media/image1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gif"/><Relationship Id="rId3"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gif"/><Relationship Id="rId3"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3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gif"/><Relationship Id="rId3" Type="http://schemas.openxmlformats.org/officeDocument/2006/relationships/image" Target="../media/image2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3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gif"/><Relationship Id="rId3" Type="http://schemas.openxmlformats.org/officeDocument/2006/relationships/image" Target="../media/image2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22.png"/><Relationship Id="rId7" Type="http://schemas.openxmlformats.org/officeDocument/2006/relationships/image" Target="../media/image16.jpg"/><Relationship Id="rId8" Type="http://schemas.openxmlformats.org/officeDocument/2006/relationships/image" Target="../media/image8.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gif"/><Relationship Id="rId3" Type="http://schemas.openxmlformats.org/officeDocument/2006/relationships/image" Target="../media/image20.png"/><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5" name="Shape 15"/>
        <p:cNvGrpSpPr/>
        <p:nvPr/>
      </p:nvGrpSpPr>
      <p:grpSpPr>
        <a:xfrm>
          <a:off x="0" y="0"/>
          <a:ext cx="0" cy="0"/>
          <a:chOff x="0" y="0"/>
          <a:chExt cx="0" cy="0"/>
        </a:xfrm>
      </p:grpSpPr>
      <p:sp>
        <p:nvSpPr>
          <p:cNvPr id="16" name="Google Shape;16;p68"/>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b="0" i="0" sz="1100" u="none" cap="none" strike="noStrike">
              <a:solidFill>
                <a:schemeClr val="dk1"/>
              </a:solidFill>
              <a:latin typeface="Calibri"/>
              <a:ea typeface="Calibri"/>
              <a:cs typeface="Calibri"/>
              <a:sym typeface="Calibri"/>
            </a:endParaRPr>
          </a:p>
        </p:txBody>
      </p:sp>
      <p:pic>
        <p:nvPicPr>
          <p:cNvPr id="17" name="Google Shape;17;p68"/>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8" name="Google Shape;18;p68"/>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b="0" i="0" sz="1800" u="none" cap="none" strike="noStrike">
              <a:solidFill>
                <a:schemeClr val="dk1"/>
              </a:solidFill>
              <a:latin typeface="Calibri"/>
              <a:ea typeface="Calibri"/>
              <a:cs typeface="Calibri"/>
              <a:sym typeface="Calibri"/>
            </a:endParaRPr>
          </a:p>
        </p:txBody>
      </p:sp>
      <p:sp>
        <p:nvSpPr>
          <p:cNvPr id="19" name="Google Shape;19;p68"/>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grpSp>
        <p:nvGrpSpPr>
          <p:cNvPr id="20" name="Google Shape;20;p68"/>
          <p:cNvGrpSpPr/>
          <p:nvPr/>
        </p:nvGrpSpPr>
        <p:grpSpPr>
          <a:xfrm>
            <a:off x="271218" y="4592685"/>
            <a:ext cx="7535472" cy="522000"/>
            <a:chOff x="304312" y="4531839"/>
            <a:chExt cx="5990003" cy="696796"/>
          </a:xfrm>
        </p:grpSpPr>
        <p:sp>
          <p:nvSpPr>
            <p:cNvPr id="21" name="Google Shape;21;p68"/>
            <p:cNvSpPr/>
            <p:nvPr/>
          </p:nvSpPr>
          <p:spPr>
            <a:xfrm>
              <a:off x="304312" y="4531839"/>
              <a:ext cx="5990003" cy="696796"/>
            </a:xfrm>
            <a:prstGeom prst="roundRect">
              <a:avLst>
                <a:gd fmla="val 16667" name="adj"/>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i="0" sz="1800" u="none" cap="none" strike="noStrike">
                <a:solidFill>
                  <a:srgbClr val="FFFFFF"/>
                </a:solidFill>
                <a:latin typeface="Calibri"/>
                <a:ea typeface="Calibri"/>
                <a:cs typeface="Calibri"/>
                <a:sym typeface="Calibri"/>
              </a:endParaRPr>
            </a:p>
          </p:txBody>
        </p:sp>
        <p:sp>
          <p:nvSpPr>
            <p:cNvPr id="22" name="Google Shape;22;p68"/>
            <p:cNvSpPr/>
            <p:nvPr/>
          </p:nvSpPr>
          <p:spPr>
            <a:xfrm>
              <a:off x="1853337" y="4607219"/>
              <a:ext cx="59640" cy="546036"/>
            </a:xfrm>
            <a:prstGeom prst="roundRect">
              <a:avLst>
                <a:gd fmla="val 16667" name="adj"/>
              </a:avLst>
            </a:prstGeom>
            <a:solidFill>
              <a:srgbClr val="0F9ED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t/>
              </a:r>
              <a:endParaRPr b="0" i="0" sz="700" u="none" cap="none" strike="noStrike">
                <a:solidFill>
                  <a:srgbClr val="FFFFFF"/>
                </a:solidFill>
                <a:latin typeface="Calibri"/>
                <a:ea typeface="Calibri"/>
                <a:cs typeface="Calibri"/>
                <a:sym typeface="Calibri"/>
              </a:endParaRPr>
            </a:p>
          </p:txBody>
        </p:sp>
      </p:grpSp>
      <p:grpSp>
        <p:nvGrpSpPr>
          <p:cNvPr id="23" name="Google Shape;23;p68"/>
          <p:cNvGrpSpPr/>
          <p:nvPr/>
        </p:nvGrpSpPr>
        <p:grpSpPr>
          <a:xfrm>
            <a:off x="271216" y="5661630"/>
            <a:ext cx="7535471" cy="522000"/>
            <a:chOff x="304312" y="5304657"/>
            <a:chExt cx="5990003" cy="696796"/>
          </a:xfrm>
        </p:grpSpPr>
        <p:sp>
          <p:nvSpPr>
            <p:cNvPr id="24" name="Google Shape;24;p68"/>
            <p:cNvSpPr/>
            <p:nvPr/>
          </p:nvSpPr>
          <p:spPr>
            <a:xfrm>
              <a:off x="304312" y="5304657"/>
              <a:ext cx="5990003" cy="696796"/>
            </a:xfrm>
            <a:prstGeom prst="roundRect">
              <a:avLst>
                <a:gd fmla="val 16667" name="adj"/>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sp>
          <p:nvSpPr>
            <p:cNvPr id="25" name="Google Shape;25;p68"/>
            <p:cNvSpPr/>
            <p:nvPr/>
          </p:nvSpPr>
          <p:spPr>
            <a:xfrm>
              <a:off x="1850355" y="5380322"/>
              <a:ext cx="65604" cy="545467"/>
            </a:xfrm>
            <a:prstGeom prst="roundRect">
              <a:avLst>
                <a:gd fmla="val 16667" name="adj"/>
              </a:avLst>
            </a:prstGeom>
            <a:solidFill>
              <a:srgbClr val="336FB6"/>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t/>
              </a:r>
              <a:endParaRPr b="0" i="0" sz="700" u="none" cap="none" strike="noStrike">
                <a:solidFill>
                  <a:srgbClr val="FFFFFF"/>
                </a:solidFill>
                <a:latin typeface="Calibri"/>
                <a:ea typeface="Calibri"/>
                <a:cs typeface="Calibri"/>
                <a:sym typeface="Calibri"/>
              </a:endParaRPr>
            </a:p>
          </p:txBody>
        </p:sp>
      </p:grpSp>
      <p:pic>
        <p:nvPicPr>
          <p:cNvPr descr="الصفحة الرئيسية" id="26" name="Google Shape;26;p68"/>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27" name="Google Shape;27;p68"/>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68"/>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68"/>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5400" u="none" cap="none" strike="noStrike">
                <a:solidFill>
                  <a:srgbClr val="002060"/>
                </a:solidFill>
                <a:latin typeface="Calibri"/>
                <a:ea typeface="Calibri"/>
                <a:cs typeface="Calibri"/>
                <a:sym typeface="Calibri"/>
              </a:rPr>
              <a:t>Physique chimie</a:t>
            </a:r>
            <a:endParaRPr/>
          </a:p>
        </p:txBody>
      </p:sp>
      <p:sp>
        <p:nvSpPr>
          <p:cNvPr id="30" name="Google Shape;30;p68"/>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3000" u="none" cap="none" strike="noStrike">
                <a:solidFill>
                  <a:srgbClr val="0070C0"/>
                </a:solidFill>
                <a:latin typeface="Calibri"/>
                <a:ea typeface="Calibri"/>
                <a:cs typeface="Calibri"/>
                <a:sym typeface="Calibri"/>
              </a:rPr>
              <a:t>Période</a:t>
            </a:r>
            <a:endParaRPr b="1" i="0" sz="3000" u="none" cap="none" strike="noStrike">
              <a:solidFill>
                <a:srgbClr val="0070C0"/>
              </a:solidFill>
              <a:latin typeface="Calibri"/>
              <a:ea typeface="Calibri"/>
              <a:cs typeface="Calibri"/>
              <a:sym typeface="Calibri"/>
            </a:endParaRPr>
          </a:p>
        </p:txBody>
      </p:sp>
      <p:sp>
        <p:nvSpPr>
          <p:cNvPr id="31" name="Google Shape;31;p68"/>
          <p:cNvSpPr txBox="1"/>
          <p:nvPr>
            <p:ph idx="3" type="body"/>
          </p:nvPr>
        </p:nvSpPr>
        <p:spPr>
          <a:xfrm>
            <a:off x="2120815" y="4591216"/>
            <a:ext cx="5685871"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68"/>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68"/>
          <p:cNvSpPr txBox="1"/>
          <p:nvPr>
            <p:ph idx="5" type="body"/>
          </p:nvPr>
        </p:nvSpPr>
        <p:spPr>
          <a:xfrm>
            <a:off x="271216" y="5660160"/>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68"/>
          <p:cNvSpPr txBox="1"/>
          <p:nvPr>
            <p:ph idx="6" type="body"/>
          </p:nvPr>
        </p:nvSpPr>
        <p:spPr>
          <a:xfrm>
            <a:off x="2120814" y="5660160"/>
            <a:ext cx="5685871"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 name="Google Shape;35;p68"/>
          <p:cNvGrpSpPr/>
          <p:nvPr/>
        </p:nvGrpSpPr>
        <p:grpSpPr>
          <a:xfrm>
            <a:off x="271214" y="3601114"/>
            <a:ext cx="7535473" cy="522000"/>
            <a:chOff x="304312" y="4531839"/>
            <a:chExt cx="5990003" cy="696796"/>
          </a:xfrm>
        </p:grpSpPr>
        <p:sp>
          <p:nvSpPr>
            <p:cNvPr id="36" name="Google Shape;36;p68"/>
            <p:cNvSpPr/>
            <p:nvPr/>
          </p:nvSpPr>
          <p:spPr>
            <a:xfrm>
              <a:off x="304312" y="4531839"/>
              <a:ext cx="5990003" cy="696796"/>
            </a:xfrm>
            <a:prstGeom prst="roundRect">
              <a:avLst>
                <a:gd fmla="val 16667" name="adj"/>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i="0" sz="1800" u="none" cap="none" strike="noStrike">
                <a:solidFill>
                  <a:srgbClr val="FFFFFF"/>
                </a:solidFill>
                <a:latin typeface="Calibri"/>
                <a:ea typeface="Calibri"/>
                <a:cs typeface="Calibri"/>
                <a:sym typeface="Calibri"/>
              </a:endParaRPr>
            </a:p>
          </p:txBody>
        </p:sp>
        <p:sp>
          <p:nvSpPr>
            <p:cNvPr id="37" name="Google Shape;37;p68"/>
            <p:cNvSpPr/>
            <p:nvPr/>
          </p:nvSpPr>
          <p:spPr>
            <a:xfrm>
              <a:off x="1853337" y="4607219"/>
              <a:ext cx="59640" cy="546036"/>
            </a:xfrm>
            <a:prstGeom prst="roundRect">
              <a:avLst>
                <a:gd fmla="val 16667" name="adj"/>
              </a:avLst>
            </a:prstGeom>
            <a:solidFill>
              <a:srgbClr val="336FB6"/>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t/>
              </a:r>
              <a:endParaRPr b="0" i="0" sz="700" u="none" cap="none" strike="noStrike">
                <a:solidFill>
                  <a:srgbClr val="FFFFFF"/>
                </a:solidFill>
                <a:latin typeface="Calibri"/>
                <a:ea typeface="Calibri"/>
                <a:cs typeface="Calibri"/>
                <a:sym typeface="Calibri"/>
              </a:endParaRPr>
            </a:p>
          </p:txBody>
        </p:sp>
      </p:grpSp>
      <p:sp>
        <p:nvSpPr>
          <p:cNvPr id="38" name="Google Shape;38;p68"/>
          <p:cNvSpPr txBox="1"/>
          <p:nvPr>
            <p:ph idx="7" type="body"/>
          </p:nvPr>
        </p:nvSpPr>
        <p:spPr>
          <a:xfrm>
            <a:off x="2120811" y="3599645"/>
            <a:ext cx="5685875"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68"/>
          <p:cNvSpPr txBox="1"/>
          <p:nvPr>
            <p:ph idx="8" type="body"/>
          </p:nvPr>
        </p:nvSpPr>
        <p:spPr>
          <a:xfrm>
            <a:off x="271213" y="3599645"/>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0" name="Google Shape;40;p68"/>
          <p:cNvPicPr preferRelativeResize="0"/>
          <p:nvPr/>
        </p:nvPicPr>
        <p:blipFill rotWithShape="1">
          <a:blip r:embed="rId4">
            <a:alphaModFix/>
          </a:blip>
          <a:srcRect b="0" l="0" r="0" t="0"/>
          <a:stretch/>
        </p:blipFill>
        <p:spPr>
          <a:xfrm>
            <a:off x="8287565" y="3495345"/>
            <a:ext cx="3631296" cy="2688285"/>
          </a:xfrm>
          <a:prstGeom prst="rect">
            <a:avLst/>
          </a:prstGeom>
          <a:noFill/>
          <a:ln>
            <a:noFill/>
          </a:ln>
        </p:spPr>
      </p:pic>
    </p:spTree>
  </p:cSld>
  <p:clrMapOvr>
    <a:masterClrMapping/>
  </p:clrMapOvr>
  <p:extLst>
    <p:ext uri="{DCECCB84-F9BA-43D5-87BE-67443E8EF086}">
      <p15:sldGuideLst>
        <p15:guide id="1" orient="horz" pos="3612">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42" name="Shape 142"/>
        <p:cNvGrpSpPr/>
        <p:nvPr/>
      </p:nvGrpSpPr>
      <p:grpSpPr>
        <a:xfrm>
          <a:off x="0" y="0"/>
          <a:ext cx="0" cy="0"/>
          <a:chOff x="0" y="0"/>
          <a:chExt cx="0" cy="0"/>
        </a:xfrm>
      </p:grpSpPr>
      <p:grpSp>
        <p:nvGrpSpPr>
          <p:cNvPr id="143" name="Google Shape;143;p77"/>
          <p:cNvGrpSpPr/>
          <p:nvPr/>
        </p:nvGrpSpPr>
        <p:grpSpPr>
          <a:xfrm>
            <a:off x="812158" y="829917"/>
            <a:ext cx="10567685" cy="5198169"/>
            <a:chOff x="2184400" y="1402025"/>
            <a:chExt cx="7823200" cy="4942038"/>
          </a:xfrm>
        </p:grpSpPr>
        <p:sp>
          <p:nvSpPr>
            <p:cNvPr id="144" name="Google Shape;144;p77"/>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45" name="Google Shape;145;p7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46" name="Google Shape;146;p77"/>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47" name="Google Shape;147;p77"/>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148" name="Google Shape;148;p77"/>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149" name="Google Shape;149;p77"/>
          <p:cNvGrpSpPr/>
          <p:nvPr/>
        </p:nvGrpSpPr>
        <p:grpSpPr>
          <a:xfrm>
            <a:off x="5759801" y="1118243"/>
            <a:ext cx="670236" cy="588434"/>
            <a:chOff x="277892" y="2283969"/>
            <a:chExt cx="939577" cy="824904"/>
          </a:xfrm>
        </p:grpSpPr>
        <p:sp>
          <p:nvSpPr>
            <p:cNvPr id="150" name="Google Shape;150;p77"/>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77"/>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2" name="Google Shape;152;p77"/>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pp">
  <p:cSld name="modelagepp">
    <p:bg>
      <p:bgPr>
        <a:solidFill>
          <a:srgbClr val="002060"/>
        </a:solidFill>
      </p:bgPr>
    </p:bg>
    <p:spTree>
      <p:nvGrpSpPr>
        <p:cNvPr id="153" name="Shape 153"/>
        <p:cNvGrpSpPr/>
        <p:nvPr/>
      </p:nvGrpSpPr>
      <p:grpSpPr>
        <a:xfrm>
          <a:off x="0" y="0"/>
          <a:ext cx="0" cy="0"/>
          <a:chOff x="0" y="0"/>
          <a:chExt cx="0" cy="0"/>
        </a:xfrm>
      </p:grpSpPr>
      <p:grpSp>
        <p:nvGrpSpPr>
          <p:cNvPr id="154" name="Google Shape;154;p78"/>
          <p:cNvGrpSpPr/>
          <p:nvPr/>
        </p:nvGrpSpPr>
        <p:grpSpPr>
          <a:xfrm>
            <a:off x="0" y="1"/>
            <a:ext cx="12192000" cy="6858001"/>
            <a:chOff x="0" y="0"/>
            <a:chExt cx="13716000" cy="10287000"/>
          </a:xfrm>
        </p:grpSpPr>
        <p:sp>
          <p:nvSpPr>
            <p:cNvPr id="155" name="Google Shape;155;p78"/>
            <p:cNvSpPr/>
            <p:nvPr/>
          </p:nvSpPr>
          <p:spPr>
            <a:xfrm>
              <a:off x="0" y="0"/>
              <a:ext cx="13716000" cy="10287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sp>
          <p:nvSpPr>
            <p:cNvPr id="156" name="Google Shape;156;p7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sp>
          <p:nvSpPr>
            <p:cNvPr id="157" name="Google Shape;157;p7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grpSp>
      <p:grpSp>
        <p:nvGrpSpPr>
          <p:cNvPr id="158" name="Google Shape;158;p78"/>
          <p:cNvGrpSpPr/>
          <p:nvPr/>
        </p:nvGrpSpPr>
        <p:grpSpPr>
          <a:xfrm>
            <a:off x="326095" y="244988"/>
            <a:ext cx="593731" cy="480730"/>
            <a:chOff x="277892" y="2283969"/>
            <a:chExt cx="939577" cy="824904"/>
          </a:xfrm>
        </p:grpSpPr>
        <p:sp>
          <p:nvSpPr>
            <p:cNvPr id="159" name="Google Shape;159;p78"/>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sp>
          <p:nvSpPr>
            <p:cNvPr id="160" name="Google Shape;160;p78"/>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3">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grpSp>
      <p:sp>
        <p:nvSpPr>
          <p:cNvPr id="161" name="Google Shape;161;p78"/>
          <p:cNvSpPr txBox="1"/>
          <p:nvPr/>
        </p:nvSpPr>
        <p:spPr>
          <a:xfrm>
            <a:off x="11748194" y="95600"/>
            <a:ext cx="274643" cy="307777"/>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1800"/>
              <a:buFont typeface="Arial"/>
              <a:buNone/>
            </a:pPr>
            <a:r>
              <a:rPr b="1" lang="fr-FR" sz="1800">
                <a:solidFill>
                  <a:schemeClr val="lt1"/>
                </a:solidFill>
                <a:latin typeface="Arial"/>
                <a:ea typeface="Arial"/>
                <a:cs typeface="Arial"/>
                <a:sym typeface="Arial"/>
              </a:rPr>
              <a:t>M</a:t>
            </a:r>
            <a:endParaRPr b="1" sz="1800">
              <a:solidFill>
                <a:schemeClr val="lt1"/>
              </a:solidFill>
              <a:latin typeface="Arial"/>
              <a:ea typeface="Arial"/>
              <a:cs typeface="Arial"/>
              <a:sym typeface="Arial"/>
            </a:endParaRPr>
          </a:p>
        </p:txBody>
      </p:sp>
      <p:sp>
        <p:nvSpPr>
          <p:cNvPr id="162" name="Google Shape;162;p78"/>
          <p:cNvSpPr txBox="1"/>
          <p:nvPr>
            <p:ph type="title"/>
          </p:nvPr>
        </p:nvSpPr>
        <p:spPr>
          <a:xfrm>
            <a:off x="1064663"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 name="Google Shape;163;p78"/>
          <p:cNvSpPr txBox="1"/>
          <p:nvPr>
            <p:ph idx="1" type="body"/>
          </p:nvPr>
        </p:nvSpPr>
        <p:spPr>
          <a:xfrm>
            <a:off x="1064663"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odelage">
  <p:cSld name="1_Modelage">
    <p:bg>
      <p:bgPr>
        <a:solidFill>
          <a:srgbClr val="002060"/>
        </a:solidFill>
      </p:bgPr>
    </p:bg>
    <p:spTree>
      <p:nvGrpSpPr>
        <p:cNvPr id="164" name="Shape 164"/>
        <p:cNvGrpSpPr/>
        <p:nvPr/>
      </p:nvGrpSpPr>
      <p:grpSpPr>
        <a:xfrm>
          <a:off x="0" y="0"/>
          <a:ext cx="0" cy="0"/>
          <a:chOff x="0" y="0"/>
          <a:chExt cx="0" cy="0"/>
        </a:xfrm>
      </p:grpSpPr>
      <p:grpSp>
        <p:nvGrpSpPr>
          <p:cNvPr id="165" name="Google Shape;165;p79"/>
          <p:cNvGrpSpPr/>
          <p:nvPr/>
        </p:nvGrpSpPr>
        <p:grpSpPr>
          <a:xfrm>
            <a:off x="0" y="1"/>
            <a:ext cx="12192000" cy="6858001"/>
            <a:chOff x="0" y="0"/>
            <a:chExt cx="13716000" cy="10287000"/>
          </a:xfrm>
        </p:grpSpPr>
        <p:sp>
          <p:nvSpPr>
            <p:cNvPr id="166" name="Google Shape;166;p79"/>
            <p:cNvSpPr/>
            <p:nvPr/>
          </p:nvSpPr>
          <p:spPr>
            <a:xfrm>
              <a:off x="0" y="0"/>
              <a:ext cx="13716000" cy="10287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sp>
          <p:nvSpPr>
            <p:cNvPr id="167" name="Google Shape;167;p7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sp>
          <p:nvSpPr>
            <p:cNvPr id="168" name="Google Shape;168;p7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grpSp>
      <p:grpSp>
        <p:nvGrpSpPr>
          <p:cNvPr id="169" name="Google Shape;169;p79"/>
          <p:cNvGrpSpPr/>
          <p:nvPr/>
        </p:nvGrpSpPr>
        <p:grpSpPr>
          <a:xfrm>
            <a:off x="326095" y="244988"/>
            <a:ext cx="593731" cy="480730"/>
            <a:chOff x="277892" y="2283969"/>
            <a:chExt cx="939577" cy="824904"/>
          </a:xfrm>
        </p:grpSpPr>
        <p:sp>
          <p:nvSpPr>
            <p:cNvPr id="170" name="Google Shape;170;p79"/>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sp>
          <p:nvSpPr>
            <p:cNvPr id="171" name="Google Shape;171;p79"/>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3">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grpSp>
      <p:sp>
        <p:nvSpPr>
          <p:cNvPr id="172" name="Google Shape;172;p79"/>
          <p:cNvSpPr txBox="1"/>
          <p:nvPr/>
        </p:nvSpPr>
        <p:spPr>
          <a:xfrm>
            <a:off x="11748194" y="95600"/>
            <a:ext cx="274643" cy="307777"/>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1800"/>
              <a:buFont typeface="Arial"/>
              <a:buNone/>
            </a:pPr>
            <a:r>
              <a:rPr b="1" lang="fr-FR" sz="1800">
                <a:solidFill>
                  <a:schemeClr val="lt1"/>
                </a:solidFill>
                <a:latin typeface="Arial"/>
                <a:ea typeface="Arial"/>
                <a:cs typeface="Arial"/>
                <a:sym typeface="Arial"/>
              </a:rPr>
              <a:t>M</a:t>
            </a:r>
            <a:endParaRPr b="1" sz="1800">
              <a:solidFill>
                <a:schemeClr val="lt1"/>
              </a:solidFill>
              <a:latin typeface="Arial"/>
              <a:ea typeface="Arial"/>
              <a:cs typeface="Arial"/>
              <a:sym typeface="Arial"/>
            </a:endParaRPr>
          </a:p>
        </p:txBody>
      </p:sp>
      <p:sp>
        <p:nvSpPr>
          <p:cNvPr id="173" name="Google Shape;173;p79"/>
          <p:cNvSpPr txBox="1"/>
          <p:nvPr>
            <p:ph type="title"/>
          </p:nvPr>
        </p:nvSpPr>
        <p:spPr>
          <a:xfrm>
            <a:off x="1064663"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4" name="Google Shape;174;p79"/>
          <p:cNvSpPr txBox="1"/>
          <p:nvPr>
            <p:ph idx="1" type="body"/>
          </p:nvPr>
        </p:nvSpPr>
        <p:spPr>
          <a:xfrm>
            <a:off x="1064663"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pppm">
  <p:cSld name="ppppm">
    <p:bg>
      <p:bgPr>
        <a:solidFill>
          <a:srgbClr val="002060"/>
        </a:solidFill>
      </p:bgPr>
    </p:bg>
    <p:spTree>
      <p:nvGrpSpPr>
        <p:cNvPr id="175" name="Shape 175"/>
        <p:cNvGrpSpPr/>
        <p:nvPr/>
      </p:nvGrpSpPr>
      <p:grpSpPr>
        <a:xfrm>
          <a:off x="0" y="0"/>
          <a:ext cx="0" cy="0"/>
          <a:chOff x="0" y="0"/>
          <a:chExt cx="0" cy="0"/>
        </a:xfrm>
      </p:grpSpPr>
      <p:grpSp>
        <p:nvGrpSpPr>
          <p:cNvPr id="176" name="Google Shape;176;p80"/>
          <p:cNvGrpSpPr/>
          <p:nvPr/>
        </p:nvGrpSpPr>
        <p:grpSpPr>
          <a:xfrm>
            <a:off x="0" y="1"/>
            <a:ext cx="12192000" cy="6858001"/>
            <a:chOff x="0" y="0"/>
            <a:chExt cx="13716000" cy="10287000"/>
          </a:xfrm>
        </p:grpSpPr>
        <p:sp>
          <p:nvSpPr>
            <p:cNvPr id="177" name="Google Shape;177;p80"/>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8" name="Google Shape;178;p8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9" name="Google Shape;179;p8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80" name="Google Shape;180;p80"/>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80"/>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80"/>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PC</a:t>
            </a:r>
            <a:endParaRPr b="1" sz="1800">
              <a:solidFill>
                <a:schemeClr val="lt1"/>
              </a:solidFill>
              <a:latin typeface="Calibri"/>
              <a:ea typeface="Calibri"/>
              <a:cs typeface="Calibri"/>
              <a:sym typeface="Calibri"/>
            </a:endParaRPr>
          </a:p>
        </p:txBody>
      </p:sp>
      <p:pic>
        <p:nvPicPr>
          <p:cNvPr descr="Image générée" id="183" name="Google Shape;183;p80"/>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84" name="Shape 184"/>
        <p:cNvGrpSpPr/>
        <p:nvPr/>
      </p:nvGrpSpPr>
      <p:grpSpPr>
        <a:xfrm>
          <a:off x="0" y="0"/>
          <a:ext cx="0" cy="0"/>
          <a:chOff x="0" y="0"/>
          <a:chExt cx="0" cy="0"/>
        </a:xfrm>
      </p:grpSpPr>
      <p:grpSp>
        <p:nvGrpSpPr>
          <p:cNvPr id="185" name="Google Shape;185;p81"/>
          <p:cNvGrpSpPr/>
          <p:nvPr/>
        </p:nvGrpSpPr>
        <p:grpSpPr>
          <a:xfrm>
            <a:off x="812159" y="829917"/>
            <a:ext cx="10567685" cy="5198169"/>
            <a:chOff x="2184400" y="1402025"/>
            <a:chExt cx="7823200" cy="4942038"/>
          </a:xfrm>
        </p:grpSpPr>
        <p:sp>
          <p:nvSpPr>
            <p:cNvPr id="186" name="Google Shape;186;p81"/>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87" name="Google Shape;187;p8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88" name="Google Shape;188;p81"/>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89" name="Google Shape;189;p81"/>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90" name="Google Shape;190;p81"/>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pl">
  <p:cSld name="plpl">
    <p:bg>
      <p:bgPr>
        <a:solidFill>
          <a:srgbClr val="002060"/>
        </a:solidFill>
      </p:bgPr>
    </p:bg>
    <p:spTree>
      <p:nvGrpSpPr>
        <p:cNvPr id="191" name="Shape 191"/>
        <p:cNvGrpSpPr/>
        <p:nvPr/>
      </p:nvGrpSpPr>
      <p:grpSpPr>
        <a:xfrm>
          <a:off x="0" y="0"/>
          <a:ext cx="0" cy="0"/>
          <a:chOff x="0" y="0"/>
          <a:chExt cx="0" cy="0"/>
        </a:xfrm>
      </p:grpSpPr>
      <p:grpSp>
        <p:nvGrpSpPr>
          <p:cNvPr id="192" name="Google Shape;192;p82"/>
          <p:cNvGrpSpPr/>
          <p:nvPr/>
        </p:nvGrpSpPr>
        <p:grpSpPr>
          <a:xfrm>
            <a:off x="0" y="1"/>
            <a:ext cx="12192000" cy="6858001"/>
            <a:chOff x="0" y="0"/>
            <a:chExt cx="13716000" cy="10287000"/>
          </a:xfrm>
        </p:grpSpPr>
        <p:sp>
          <p:nvSpPr>
            <p:cNvPr id="193" name="Google Shape;193;p82"/>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4" name="Google Shape;194;p8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5" name="Google Shape;195;p8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6" name="Google Shape;196;p82"/>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82"/>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 générée" id="198" name="Google Shape;198;p82"/>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sp>
        <p:nvSpPr>
          <p:cNvPr id="199" name="Google Shape;199;p82"/>
          <p:cNvSpPr txBox="1"/>
          <p:nvPr/>
        </p:nvSpPr>
        <p:spPr>
          <a:xfrm>
            <a:off x="11651062" y="51409"/>
            <a:ext cx="506619"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200" name="Google Shape;200;p82"/>
          <p:cNvPicPr preferRelativeResize="0"/>
          <p:nvPr/>
        </p:nvPicPr>
        <p:blipFill rotWithShape="1">
          <a:blip r:embed="rId3">
            <a:alphaModFix/>
          </a:blip>
          <a:srcRect b="0" l="0" r="0" t="0"/>
          <a:stretch/>
        </p:blipFill>
        <p:spPr>
          <a:xfrm>
            <a:off x="11541563" y="450975"/>
            <a:ext cx="469925" cy="438719"/>
          </a:xfrm>
          <a:prstGeom prst="rect">
            <a:avLst/>
          </a:prstGeom>
          <a:noFill/>
          <a:ln>
            <a:noFill/>
          </a:ln>
          <a:effectLst>
            <a:outerShdw blurRad="50800" rotWithShape="0" algn="tl" dir="2700000" dist="38100">
              <a:srgbClr val="000000">
                <a:alpha val="43137"/>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autonome">
  <p:cSld name="Pratique autonome">
    <p:bg>
      <p:bgPr>
        <a:gradFill>
          <a:gsLst>
            <a:gs pos="0">
              <a:srgbClr val="8BC145"/>
            </a:gs>
            <a:gs pos="2000">
              <a:srgbClr val="8BC145"/>
            </a:gs>
            <a:gs pos="74000">
              <a:srgbClr val="FFFFFF"/>
            </a:gs>
            <a:gs pos="91000">
              <a:srgbClr val="8BC145"/>
            </a:gs>
            <a:gs pos="100000">
              <a:srgbClr val="8BC145"/>
            </a:gs>
          </a:gsLst>
          <a:path path="circle">
            <a:fillToRect b="50%" l="50%" r="50%" t="50%"/>
          </a:path>
          <a:tileRect/>
        </a:gradFill>
      </p:bgPr>
    </p:bg>
    <p:spTree>
      <p:nvGrpSpPr>
        <p:cNvPr id="201" name="Shape 201"/>
        <p:cNvGrpSpPr/>
        <p:nvPr/>
      </p:nvGrpSpPr>
      <p:grpSpPr>
        <a:xfrm>
          <a:off x="0" y="0"/>
          <a:ext cx="0" cy="0"/>
          <a:chOff x="0" y="0"/>
          <a:chExt cx="0" cy="0"/>
        </a:xfrm>
      </p:grpSpPr>
      <p:grpSp>
        <p:nvGrpSpPr>
          <p:cNvPr id="202" name="Google Shape;202;p83"/>
          <p:cNvGrpSpPr/>
          <p:nvPr/>
        </p:nvGrpSpPr>
        <p:grpSpPr>
          <a:xfrm>
            <a:off x="812159" y="829917"/>
            <a:ext cx="10567685" cy="5198169"/>
            <a:chOff x="2184400" y="1402025"/>
            <a:chExt cx="7823200" cy="4942038"/>
          </a:xfrm>
        </p:grpSpPr>
        <p:sp>
          <p:nvSpPr>
            <p:cNvPr id="203" name="Google Shape;203;p83"/>
            <p:cNvSpPr/>
            <p:nvPr/>
          </p:nvSpPr>
          <p:spPr>
            <a:xfrm>
              <a:off x="2184400" y="1402025"/>
              <a:ext cx="7823200" cy="4942038"/>
            </a:xfrm>
            <a:prstGeom prst="roundRect">
              <a:avLst>
                <a:gd fmla="val 2665" name="adj"/>
              </a:avLst>
            </a:prstGeom>
            <a:solidFill>
              <a:srgbClr val="8BC145"/>
            </a:solidFill>
            <a:ln cap="flat" cmpd="sng" w="12700">
              <a:solidFill>
                <a:srgbClr val="8BC145"/>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04" name="Google Shape;204;p83"/>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8BC145"/>
                  </a:solidFill>
                  <a:latin typeface="Calibri"/>
                  <a:ea typeface="Calibri"/>
                  <a:cs typeface="Calibri"/>
                  <a:sym typeface="Calibri"/>
                </a:rPr>
                <a:t>Pratique autonome</a:t>
              </a:r>
              <a:endParaRPr/>
            </a:p>
          </p:txBody>
        </p:sp>
      </p:grpSp>
      <p:sp>
        <p:nvSpPr>
          <p:cNvPr id="205" name="Google Shape;205;p83"/>
          <p:cNvSpPr/>
          <p:nvPr/>
        </p:nvSpPr>
        <p:spPr>
          <a:xfrm>
            <a:off x="10366088" y="5002108"/>
            <a:ext cx="649878" cy="649879"/>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206" name="Google Shape;206;p83"/>
          <p:cNvPicPr preferRelativeResize="0"/>
          <p:nvPr/>
        </p:nvPicPr>
        <p:blipFill rotWithShape="1">
          <a:blip r:embed="rId3">
            <a:alphaModFix/>
          </a:blip>
          <a:srcRect b="0" l="0" r="0" t="0"/>
          <a:stretch/>
        </p:blipFill>
        <p:spPr>
          <a:xfrm>
            <a:off x="4960599" y="1158197"/>
            <a:ext cx="2270803" cy="2270803"/>
          </a:xfrm>
          <a:prstGeom prst="rect">
            <a:avLst/>
          </a:prstGeom>
          <a:noFill/>
          <a:ln>
            <a:noFill/>
          </a:ln>
        </p:spPr>
      </p:pic>
      <p:sp>
        <p:nvSpPr>
          <p:cNvPr id="207" name="Google Shape;207;p83"/>
          <p:cNvSpPr txBox="1"/>
          <p:nvPr>
            <p:ph idx="1" type="body"/>
          </p:nvPr>
        </p:nvSpPr>
        <p:spPr>
          <a:xfrm>
            <a:off x="8979409" y="5148686"/>
            <a:ext cx="1488776"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vcv">
  <p:cSld name="cvcv">
    <p:bg>
      <p:bgPr>
        <a:solidFill>
          <a:srgbClr val="002060"/>
        </a:solidFill>
      </p:bgPr>
    </p:bg>
    <p:spTree>
      <p:nvGrpSpPr>
        <p:cNvPr id="208" name="Shape 208"/>
        <p:cNvGrpSpPr/>
        <p:nvPr/>
      </p:nvGrpSpPr>
      <p:grpSpPr>
        <a:xfrm>
          <a:off x="0" y="0"/>
          <a:ext cx="0" cy="0"/>
          <a:chOff x="0" y="0"/>
          <a:chExt cx="0" cy="0"/>
        </a:xfrm>
      </p:grpSpPr>
      <p:grpSp>
        <p:nvGrpSpPr>
          <p:cNvPr id="209" name="Google Shape;209;p84"/>
          <p:cNvGrpSpPr/>
          <p:nvPr/>
        </p:nvGrpSpPr>
        <p:grpSpPr>
          <a:xfrm>
            <a:off x="0" y="0"/>
            <a:ext cx="12192000" cy="6858001"/>
            <a:chOff x="0" y="0"/>
            <a:chExt cx="13716000" cy="10287000"/>
          </a:xfrm>
        </p:grpSpPr>
        <p:sp>
          <p:nvSpPr>
            <p:cNvPr id="210" name="Google Shape;210;p84"/>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1" name="Google Shape;211;p8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2" name="Google Shape;212;p8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13" name="Google Shape;213;p8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grpSp>
        <p:nvGrpSpPr>
          <p:cNvPr id="214" name="Google Shape;214;p84"/>
          <p:cNvGrpSpPr/>
          <p:nvPr/>
        </p:nvGrpSpPr>
        <p:grpSpPr>
          <a:xfrm>
            <a:off x="0" y="1"/>
            <a:ext cx="12192000" cy="6858001"/>
            <a:chOff x="0" y="0"/>
            <a:chExt cx="13716000" cy="10287000"/>
          </a:xfrm>
        </p:grpSpPr>
        <p:sp>
          <p:nvSpPr>
            <p:cNvPr id="215" name="Google Shape;215;p84"/>
            <p:cNvSpPr/>
            <p:nvPr/>
          </p:nvSpPr>
          <p:spPr>
            <a:xfrm>
              <a:off x="0" y="0"/>
              <a:ext cx="13716000" cy="10287000"/>
            </a:xfrm>
            <a:prstGeom prst="rect">
              <a:avLst/>
            </a:prstGeom>
            <a:solidFill>
              <a:srgbClr val="8BC1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6" name="Google Shape;216;p8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7" name="Google Shape;217;p8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18" name="Google Shape;218;p84"/>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9" name="Google Shape;219;p84"/>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 générée" id="220" name="Google Shape;220;p84"/>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pic>
        <p:nvPicPr>
          <p:cNvPr id="221" name="Google Shape;221;p84"/>
          <p:cNvPicPr preferRelativeResize="0"/>
          <p:nvPr/>
        </p:nvPicPr>
        <p:blipFill rotWithShape="1">
          <a:blip r:embed="rId3">
            <a:alphaModFix/>
          </a:blip>
          <a:srcRect b="0" l="0" r="0" t="0"/>
          <a:stretch/>
        </p:blipFill>
        <p:spPr>
          <a:xfrm>
            <a:off x="11591277" y="423251"/>
            <a:ext cx="490171" cy="490174"/>
          </a:xfrm>
          <a:prstGeom prst="rect">
            <a:avLst/>
          </a:prstGeom>
          <a:noFill/>
          <a:ln>
            <a:noFill/>
          </a:ln>
        </p:spPr>
      </p:pic>
      <p:sp>
        <p:nvSpPr>
          <p:cNvPr id="222" name="Google Shape;222;p84"/>
          <p:cNvSpPr txBox="1"/>
          <p:nvPr/>
        </p:nvSpPr>
        <p:spPr>
          <a:xfrm>
            <a:off x="11609717" y="111415"/>
            <a:ext cx="453292" cy="307777"/>
          </a:xfrm>
          <a:prstGeom prst="rect">
            <a:avLst/>
          </a:prstGeom>
          <a:solidFill>
            <a:srgbClr val="8BC14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ôture de la séance">
  <p:cSld name="Clô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223" name="Shape 223"/>
        <p:cNvGrpSpPr/>
        <p:nvPr/>
      </p:nvGrpSpPr>
      <p:grpSpPr>
        <a:xfrm>
          <a:off x="0" y="0"/>
          <a:ext cx="0" cy="0"/>
          <a:chOff x="0" y="0"/>
          <a:chExt cx="0" cy="0"/>
        </a:xfrm>
      </p:grpSpPr>
      <p:grpSp>
        <p:nvGrpSpPr>
          <p:cNvPr id="224" name="Google Shape;224;p85"/>
          <p:cNvGrpSpPr/>
          <p:nvPr/>
        </p:nvGrpSpPr>
        <p:grpSpPr>
          <a:xfrm>
            <a:off x="812158" y="844906"/>
            <a:ext cx="10567685" cy="5198169"/>
            <a:chOff x="2184399" y="1402024"/>
            <a:chExt cx="7823200" cy="4942038"/>
          </a:xfrm>
        </p:grpSpPr>
        <p:sp>
          <p:nvSpPr>
            <p:cNvPr id="225" name="Google Shape;225;p85"/>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26" name="Google Shape;226;p8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227" name="Google Shape;227;p85"/>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228" name="Google Shape;228;p85"/>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Clôture de la séance</a:t>
            </a:r>
            <a:endParaRPr/>
          </a:p>
        </p:txBody>
      </p:sp>
      <p:pic>
        <p:nvPicPr>
          <p:cNvPr id="229" name="Google Shape;229;p85"/>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sp>
        <p:nvSpPr>
          <p:cNvPr id="230" name="Google Shape;230;p85"/>
          <p:cNvSpPr txBox="1"/>
          <p:nvPr>
            <p:ph idx="1" type="body"/>
          </p:nvPr>
        </p:nvSpPr>
        <p:spPr>
          <a:xfrm>
            <a:off x="8860537" y="5229083"/>
            <a:ext cx="1499616"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231" name="Shape 231"/>
        <p:cNvGrpSpPr/>
        <p:nvPr/>
      </p:nvGrpSpPr>
      <p:grpSpPr>
        <a:xfrm>
          <a:off x="0" y="0"/>
          <a:ext cx="0" cy="0"/>
          <a:chOff x="0" y="0"/>
          <a:chExt cx="0" cy="0"/>
        </a:xfrm>
      </p:grpSpPr>
      <p:grpSp>
        <p:nvGrpSpPr>
          <p:cNvPr id="232" name="Google Shape;232;p86"/>
          <p:cNvGrpSpPr/>
          <p:nvPr/>
        </p:nvGrpSpPr>
        <p:grpSpPr>
          <a:xfrm>
            <a:off x="0" y="1"/>
            <a:ext cx="12192000" cy="6858001"/>
            <a:chOff x="0" y="0"/>
            <a:chExt cx="13716000" cy="10287000"/>
          </a:xfrm>
        </p:grpSpPr>
        <p:sp>
          <p:nvSpPr>
            <p:cNvPr id="233" name="Google Shape;233;p86"/>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34" name="Google Shape;234;p8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35" name="Google Shape;235;p8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36" name="Google Shape;236;p86"/>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7" name="Google Shape;237;p86"/>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 name="Google Shape;238;p86"/>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C</a:t>
            </a:r>
            <a:endParaRPr b="1" i="0" sz="1800" u="none" cap="none" strike="noStrike">
              <a:solidFill>
                <a:srgbClr val="FFFFFF"/>
              </a:solidFill>
              <a:latin typeface="Arial"/>
              <a:ea typeface="Arial"/>
              <a:cs typeface="Arial"/>
              <a:sym typeface="Arial"/>
            </a:endParaRPr>
          </a:p>
        </p:txBody>
      </p:sp>
      <p:pic>
        <p:nvPicPr>
          <p:cNvPr descr="Image générée" id="239" name="Google Shape;239;p86"/>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41" name="Shape 41"/>
        <p:cNvGrpSpPr/>
        <p:nvPr/>
      </p:nvGrpSpPr>
      <p:grpSpPr>
        <a:xfrm>
          <a:off x="0" y="0"/>
          <a:ext cx="0" cy="0"/>
          <a:chOff x="0" y="0"/>
          <a:chExt cx="0" cy="0"/>
        </a:xfrm>
      </p:grpSpPr>
      <p:sp>
        <p:nvSpPr>
          <p:cNvPr id="42" name="Google Shape;42;p69"/>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Pages réservées à l’enseignant(e)</a:t>
            </a:r>
            <a:endParaRPr b="0" i="0" sz="1467" u="none" cap="none" strike="noStrike">
              <a:solidFill>
                <a:srgbClr val="000000"/>
              </a:solidFill>
              <a:latin typeface="Calibri"/>
              <a:ea typeface="Calibri"/>
              <a:cs typeface="Calibri"/>
              <a:sym typeface="Calibri"/>
            </a:endParaRPr>
          </a:p>
        </p:txBody>
      </p:sp>
      <p:sp>
        <p:nvSpPr>
          <p:cNvPr id="43" name="Google Shape;43;p69"/>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Modelage de la tâche par l’enseignant (explicitation à haute voix)</a:t>
            </a:r>
            <a:endParaRPr b="0" i="0" sz="1467" u="none" cap="none" strike="noStrike">
              <a:solidFill>
                <a:srgbClr val="000000"/>
              </a:solidFill>
              <a:latin typeface="Calibri"/>
              <a:ea typeface="Calibri"/>
              <a:cs typeface="Calibri"/>
              <a:sym typeface="Calibri"/>
            </a:endParaRPr>
          </a:p>
        </p:txBody>
      </p:sp>
      <p:pic>
        <p:nvPicPr>
          <p:cNvPr descr="Image générée" id="44" name="Google Shape;44;p69"/>
          <p:cNvPicPr preferRelativeResize="0"/>
          <p:nvPr/>
        </p:nvPicPr>
        <p:blipFill rotWithShape="1">
          <a:blip r:embed="rId2">
            <a:alphaModFix/>
          </a:blip>
          <a:srcRect b="60700" l="0" r="71114" t="23545"/>
          <a:stretch/>
        </p:blipFill>
        <p:spPr>
          <a:xfrm>
            <a:off x="992594" y="2946687"/>
            <a:ext cx="1035476" cy="854359"/>
          </a:xfrm>
          <a:prstGeom prst="rect">
            <a:avLst/>
          </a:prstGeom>
          <a:noFill/>
          <a:ln>
            <a:noFill/>
          </a:ln>
        </p:spPr>
      </p:pic>
      <p:sp>
        <p:nvSpPr>
          <p:cNvPr id="45" name="Google Shape;45;p69"/>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Consignes et explications données aux élèves – hors modelage (à dire à haute voix)</a:t>
            </a:r>
            <a:endParaRPr b="0" i="0" sz="2000" u="none" cap="none" strike="noStrike">
              <a:solidFill>
                <a:srgbClr val="000000"/>
              </a:solidFill>
              <a:latin typeface="Calibri"/>
              <a:ea typeface="Calibri"/>
              <a:cs typeface="Calibri"/>
              <a:sym typeface="Calibri"/>
            </a:endParaRPr>
          </a:p>
        </p:txBody>
      </p:sp>
      <p:sp>
        <p:nvSpPr>
          <p:cNvPr id="46" name="Google Shape;46;p69"/>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Rappel du contrat de classe </a:t>
            </a:r>
            <a:endParaRPr b="0" i="0" sz="1867" u="none" cap="none" strike="noStrike">
              <a:solidFill>
                <a:srgbClr val="000000"/>
              </a:solidFill>
              <a:latin typeface="Calibri"/>
              <a:ea typeface="Calibri"/>
              <a:cs typeface="Calibri"/>
              <a:sym typeface="Calibri"/>
            </a:endParaRPr>
          </a:p>
        </p:txBody>
      </p:sp>
      <p:pic>
        <p:nvPicPr>
          <p:cNvPr id="47" name="Google Shape;47;p69"/>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48" name="Google Shape;48;p69"/>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Icônes pour l’enseignant</a:t>
            </a:r>
            <a:endParaRPr b="0" i="0" sz="1867" u="none" cap="none" strike="noStrike">
              <a:solidFill>
                <a:srgbClr val="000000"/>
              </a:solidFill>
              <a:latin typeface="Calibri"/>
              <a:ea typeface="Calibri"/>
              <a:cs typeface="Calibri"/>
              <a:sym typeface="Calibri"/>
            </a:endParaRPr>
          </a:p>
        </p:txBody>
      </p:sp>
      <p:grpSp>
        <p:nvGrpSpPr>
          <p:cNvPr id="49" name="Google Shape;49;p69"/>
          <p:cNvGrpSpPr/>
          <p:nvPr/>
        </p:nvGrpSpPr>
        <p:grpSpPr>
          <a:xfrm>
            <a:off x="1153868" y="1985795"/>
            <a:ext cx="923513" cy="733132"/>
            <a:chOff x="277892" y="2283969"/>
            <a:chExt cx="939577" cy="824904"/>
          </a:xfrm>
        </p:grpSpPr>
        <p:sp>
          <p:nvSpPr>
            <p:cNvPr id="50" name="Google Shape;50;p69"/>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 name="Google Shape;51;p69"/>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descr="Image générée" id="52" name="Google Shape;52;p69"/>
          <p:cNvPicPr preferRelativeResize="0"/>
          <p:nvPr/>
        </p:nvPicPr>
        <p:blipFill rotWithShape="1">
          <a:blip r:embed="rId4">
            <a:alphaModFix/>
          </a:blip>
          <a:srcRect b="10678" l="0" r="0" t="11064"/>
          <a:stretch/>
        </p:blipFill>
        <p:spPr>
          <a:xfrm>
            <a:off x="1153867" y="1023539"/>
            <a:ext cx="727815" cy="854359"/>
          </a:xfrm>
          <a:prstGeom prst="rect">
            <a:avLst/>
          </a:prstGeom>
          <a:noFill/>
          <a:ln>
            <a:noFill/>
          </a:ln>
        </p:spPr>
      </p:pic>
      <p:pic>
        <p:nvPicPr>
          <p:cNvPr id="53" name="Google Shape;53;p69"/>
          <p:cNvPicPr preferRelativeResize="0"/>
          <p:nvPr/>
        </p:nvPicPr>
        <p:blipFill rotWithShape="1">
          <a:blip r:embed="rId5">
            <a:alphaModFix/>
          </a:blip>
          <a:srcRect b="0" l="0" r="0" t="0"/>
          <a:stretch/>
        </p:blipFill>
        <p:spPr>
          <a:xfrm>
            <a:off x="1198230" y="4942460"/>
            <a:ext cx="590757" cy="603600"/>
          </a:xfrm>
          <a:prstGeom prst="ellipse">
            <a:avLst/>
          </a:prstGeom>
          <a:solidFill>
            <a:srgbClr val="FFC000"/>
          </a:solidFill>
          <a:ln>
            <a:noFill/>
          </a:ln>
        </p:spPr>
      </p:pic>
      <p:sp>
        <p:nvSpPr>
          <p:cNvPr id="54" name="Google Shape;54;p69"/>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40" name="Shape 240"/>
        <p:cNvGrpSpPr/>
        <p:nvPr/>
      </p:nvGrpSpPr>
      <p:grpSpPr>
        <a:xfrm>
          <a:off x="0" y="0"/>
          <a:ext cx="0" cy="0"/>
          <a:chOff x="0" y="0"/>
          <a:chExt cx="0" cy="0"/>
        </a:xfrm>
      </p:grpSpPr>
      <p:sp>
        <p:nvSpPr>
          <p:cNvPr id="241" name="Google Shape;241;p8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2" name="Google Shape;242;p8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3" name="Google Shape;243;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4" name="Google Shape;244;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5" name="Google Shape;245;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6" name="Shape 246"/>
        <p:cNvGrpSpPr/>
        <p:nvPr/>
      </p:nvGrpSpPr>
      <p:grpSpPr>
        <a:xfrm>
          <a:off x="0" y="0"/>
          <a:ext cx="0" cy="0"/>
          <a:chOff x="0" y="0"/>
          <a:chExt cx="0" cy="0"/>
        </a:xfrm>
      </p:grpSpPr>
      <p:sp>
        <p:nvSpPr>
          <p:cNvPr id="247" name="Google Shape;247;p8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8" name="Google Shape;248;p8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0" name="Google Shape;250;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1" name="Google Shape;251;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2" name="Shape 252"/>
        <p:cNvGrpSpPr/>
        <p:nvPr/>
      </p:nvGrpSpPr>
      <p:grpSpPr>
        <a:xfrm>
          <a:off x="0" y="0"/>
          <a:ext cx="0" cy="0"/>
          <a:chOff x="0" y="0"/>
          <a:chExt cx="0" cy="0"/>
        </a:xfrm>
      </p:grpSpPr>
      <p:sp>
        <p:nvSpPr>
          <p:cNvPr id="253" name="Google Shape;253;p8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4" name="Google Shape;254;p8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8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7" name="Google Shape;257;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8" name="Google Shape;258;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59" name="Shape 259"/>
        <p:cNvGrpSpPr/>
        <p:nvPr/>
      </p:nvGrpSpPr>
      <p:grpSpPr>
        <a:xfrm>
          <a:off x="0" y="0"/>
          <a:ext cx="0" cy="0"/>
          <a:chOff x="0" y="0"/>
          <a:chExt cx="0" cy="0"/>
        </a:xfrm>
      </p:grpSpPr>
      <p:sp>
        <p:nvSpPr>
          <p:cNvPr id="260" name="Google Shape;260;p9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1" name="Google Shape;261;p9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2" name="Google Shape;262;p9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9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4" name="Google Shape;264;p9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6" name="Google Shape;266;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7" name="Google Shape;267;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8" name="Shape 268"/>
        <p:cNvGrpSpPr/>
        <p:nvPr/>
      </p:nvGrpSpPr>
      <p:grpSpPr>
        <a:xfrm>
          <a:off x="0" y="0"/>
          <a:ext cx="0" cy="0"/>
          <a:chOff x="0" y="0"/>
          <a:chExt cx="0" cy="0"/>
        </a:xfrm>
      </p:grpSpPr>
      <p:sp>
        <p:nvSpPr>
          <p:cNvPr id="269" name="Google Shape;269;p9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0" name="Google Shape;270;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2" name="Google Shape;272;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73" name="Shape 273"/>
        <p:cNvGrpSpPr/>
        <p:nvPr/>
      </p:nvGrpSpPr>
      <p:grpSpPr>
        <a:xfrm>
          <a:off x="0" y="0"/>
          <a:ext cx="0" cy="0"/>
          <a:chOff x="0" y="0"/>
          <a:chExt cx="0" cy="0"/>
        </a:xfrm>
      </p:grpSpPr>
      <p:sp>
        <p:nvSpPr>
          <p:cNvPr id="274" name="Google Shape;274;p92"/>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5" name="Google Shape;275;p9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6" name="Google Shape;276;p9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9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278" name="Google Shape;278;p92"/>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9" name="Google Shape;279;p92"/>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509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0" name="Google Shape;280;p92"/>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92"/>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82" name="Google Shape;282;p92"/>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83" name="Shape 283"/>
        <p:cNvGrpSpPr/>
        <p:nvPr/>
      </p:nvGrpSpPr>
      <p:grpSpPr>
        <a:xfrm>
          <a:off x="0" y="0"/>
          <a:ext cx="0" cy="0"/>
          <a:chOff x="0" y="0"/>
          <a:chExt cx="0" cy="0"/>
        </a:xfrm>
      </p:grpSpPr>
      <p:sp>
        <p:nvSpPr>
          <p:cNvPr id="284" name="Google Shape;284;p9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5" name="Google Shape;285;p9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86" name="Google Shape;286;p9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7" name="Google Shape;287;p9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8" name="Google Shape;288;p9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9" name="Google Shape;289;p9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290" name="Shape 290"/>
        <p:cNvGrpSpPr/>
        <p:nvPr/>
      </p:nvGrpSpPr>
      <p:grpSpPr>
        <a:xfrm>
          <a:off x="0" y="0"/>
          <a:ext cx="0" cy="0"/>
          <a:chOff x="0" y="0"/>
          <a:chExt cx="0" cy="0"/>
        </a:xfrm>
      </p:grpSpPr>
      <p:grpSp>
        <p:nvGrpSpPr>
          <p:cNvPr id="291" name="Google Shape;291;p94"/>
          <p:cNvGrpSpPr/>
          <p:nvPr/>
        </p:nvGrpSpPr>
        <p:grpSpPr>
          <a:xfrm>
            <a:off x="0" y="0"/>
            <a:ext cx="12192000" cy="6858001"/>
            <a:chOff x="0" y="0"/>
            <a:chExt cx="13716000" cy="10287000"/>
          </a:xfrm>
        </p:grpSpPr>
        <p:sp>
          <p:nvSpPr>
            <p:cNvPr id="292" name="Google Shape;292;p94"/>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93" name="Google Shape;293;p9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94" name="Google Shape;294;p9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95" name="Google Shape;295;p9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296" name="Shape 296"/>
        <p:cNvGrpSpPr/>
        <p:nvPr/>
      </p:nvGrpSpPr>
      <p:grpSpPr>
        <a:xfrm>
          <a:off x="0" y="0"/>
          <a:ext cx="0" cy="0"/>
          <a:chOff x="0" y="0"/>
          <a:chExt cx="0" cy="0"/>
        </a:xfrm>
      </p:grpSpPr>
      <p:grpSp>
        <p:nvGrpSpPr>
          <p:cNvPr id="297" name="Google Shape;297;p95"/>
          <p:cNvGrpSpPr/>
          <p:nvPr/>
        </p:nvGrpSpPr>
        <p:grpSpPr>
          <a:xfrm>
            <a:off x="0" y="0"/>
            <a:ext cx="12192000" cy="6858001"/>
            <a:chOff x="0" y="0"/>
            <a:chExt cx="13716000" cy="10287000"/>
          </a:xfrm>
        </p:grpSpPr>
        <p:sp>
          <p:nvSpPr>
            <p:cNvPr id="298" name="Google Shape;298;p95"/>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99" name="Google Shape;299;p9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00" name="Google Shape;300;p9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01" name="Google Shape;301;p9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302" name="Shape 302"/>
        <p:cNvGrpSpPr/>
        <p:nvPr/>
      </p:nvGrpSpPr>
      <p:grpSpPr>
        <a:xfrm>
          <a:off x="0" y="0"/>
          <a:ext cx="0" cy="0"/>
          <a:chOff x="0" y="0"/>
          <a:chExt cx="0" cy="0"/>
        </a:xfrm>
      </p:grpSpPr>
      <p:grpSp>
        <p:nvGrpSpPr>
          <p:cNvPr id="303" name="Google Shape;303;p96"/>
          <p:cNvGrpSpPr/>
          <p:nvPr/>
        </p:nvGrpSpPr>
        <p:grpSpPr>
          <a:xfrm>
            <a:off x="0" y="0"/>
            <a:ext cx="12192000" cy="6858001"/>
            <a:chOff x="0" y="0"/>
            <a:chExt cx="13716000" cy="10287000"/>
          </a:xfrm>
        </p:grpSpPr>
        <p:sp>
          <p:nvSpPr>
            <p:cNvPr id="304" name="Google Shape;304;p96"/>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05" name="Google Shape;305;p9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06" name="Google Shape;306;p9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07" name="Google Shape;307;p9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55" name="Shape 55"/>
        <p:cNvGrpSpPr/>
        <p:nvPr/>
      </p:nvGrpSpPr>
      <p:grpSpPr>
        <a:xfrm>
          <a:off x="0" y="0"/>
          <a:ext cx="0" cy="0"/>
          <a:chOff x="0" y="0"/>
          <a:chExt cx="0" cy="0"/>
        </a:xfrm>
      </p:grpSpPr>
      <p:grpSp>
        <p:nvGrpSpPr>
          <p:cNvPr id="56" name="Google Shape;56;p70"/>
          <p:cNvGrpSpPr/>
          <p:nvPr/>
        </p:nvGrpSpPr>
        <p:grpSpPr>
          <a:xfrm>
            <a:off x="863927" y="4507781"/>
            <a:ext cx="5760430" cy="603600"/>
            <a:chOff x="647945" y="3380837"/>
            <a:chExt cx="4320322" cy="452700"/>
          </a:xfrm>
        </p:grpSpPr>
        <p:sp>
          <p:nvSpPr>
            <p:cNvPr id="57" name="Google Shape;57;p70"/>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58" name="Google Shape;58;p70"/>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59" name="Google Shape;59;p70"/>
          <p:cNvGrpSpPr/>
          <p:nvPr/>
        </p:nvGrpSpPr>
        <p:grpSpPr>
          <a:xfrm>
            <a:off x="884384" y="3752370"/>
            <a:ext cx="10372677" cy="498415"/>
            <a:chOff x="663288" y="2814277"/>
            <a:chExt cx="7779508" cy="373811"/>
          </a:xfrm>
        </p:grpSpPr>
        <p:sp>
          <p:nvSpPr>
            <p:cNvPr id="60" name="Google Shape;60;p70"/>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61" name="Google Shape;61;p70"/>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62" name="Google Shape;62;p70"/>
          <p:cNvGrpSpPr/>
          <p:nvPr/>
        </p:nvGrpSpPr>
        <p:grpSpPr>
          <a:xfrm>
            <a:off x="887673" y="2319672"/>
            <a:ext cx="6840126" cy="498414"/>
            <a:chOff x="657162" y="1688359"/>
            <a:chExt cx="5130094" cy="373810"/>
          </a:xfrm>
        </p:grpSpPr>
        <p:pic>
          <p:nvPicPr>
            <p:cNvPr id="63" name="Google Shape;63;p70"/>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64" name="Google Shape;64;p70"/>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65" name="Google Shape;65;p70"/>
          <p:cNvGrpSpPr/>
          <p:nvPr/>
        </p:nvGrpSpPr>
        <p:grpSpPr>
          <a:xfrm>
            <a:off x="954798" y="1692132"/>
            <a:ext cx="5669559" cy="426303"/>
            <a:chOff x="716099" y="1269098"/>
            <a:chExt cx="4252169" cy="319727"/>
          </a:xfrm>
        </p:grpSpPr>
        <p:sp>
          <p:nvSpPr>
            <p:cNvPr id="66" name="Google Shape;66;p70"/>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67" name="Google Shape;67;p70"/>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68" name="Google Shape;68;p70"/>
          <p:cNvGrpSpPr/>
          <p:nvPr/>
        </p:nvGrpSpPr>
        <p:grpSpPr>
          <a:xfrm>
            <a:off x="863575" y="916351"/>
            <a:ext cx="6681334" cy="603600"/>
            <a:chOff x="915782" y="892042"/>
            <a:chExt cx="6681334" cy="603600"/>
          </a:xfrm>
        </p:grpSpPr>
        <p:sp>
          <p:nvSpPr>
            <p:cNvPr id="69" name="Google Shape;69;p70"/>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70" name="Google Shape;70;p70"/>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71" name="Google Shape;71;p70"/>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72" name="Google Shape;72;p70"/>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73" name="Google Shape;73;p70"/>
          <p:cNvGrpSpPr/>
          <p:nvPr/>
        </p:nvGrpSpPr>
        <p:grpSpPr>
          <a:xfrm>
            <a:off x="915782" y="3007446"/>
            <a:ext cx="8342891" cy="490417"/>
            <a:chOff x="686836" y="2255584"/>
            <a:chExt cx="6257168" cy="367813"/>
          </a:xfrm>
        </p:grpSpPr>
        <p:sp>
          <p:nvSpPr>
            <p:cNvPr id="74" name="Google Shape;74;p70"/>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75" name="Google Shape;75;p70"/>
            <p:cNvGrpSpPr/>
            <p:nvPr/>
          </p:nvGrpSpPr>
          <p:grpSpPr>
            <a:xfrm>
              <a:off x="686836" y="2255584"/>
              <a:ext cx="413750" cy="359624"/>
              <a:chOff x="10280460" y="4841540"/>
              <a:chExt cx="630930" cy="597556"/>
            </a:xfrm>
          </p:grpSpPr>
          <p:pic>
            <p:nvPicPr>
              <p:cNvPr id="76" name="Google Shape;76;p70"/>
              <p:cNvPicPr preferRelativeResize="0"/>
              <p:nvPr/>
            </p:nvPicPr>
            <p:blipFill rotWithShape="1">
              <a:blip r:embed="rId7">
                <a:alphaModFix/>
              </a:blip>
              <a:srcRect b="30055" l="11664" r="25923" t="23325"/>
              <a:stretch/>
            </p:blipFill>
            <p:spPr>
              <a:xfrm>
                <a:off x="10280460" y="4967823"/>
                <a:ext cx="630930" cy="471273"/>
              </a:xfrm>
              <a:prstGeom prst="rect">
                <a:avLst/>
              </a:prstGeom>
              <a:noFill/>
              <a:ln>
                <a:noFill/>
              </a:ln>
            </p:spPr>
          </p:pic>
          <p:pic>
            <p:nvPicPr>
              <p:cNvPr id="77" name="Google Shape;77;p70"/>
              <p:cNvPicPr preferRelativeResize="0"/>
              <p:nvPr/>
            </p:nvPicPr>
            <p:blipFill rotWithShape="1">
              <a:blip r:embed="rId8">
                <a:alphaModFix/>
              </a:blip>
              <a:srcRect b="30055" l="74744" r="10688" t="23325"/>
              <a:stretch/>
            </p:blipFill>
            <p:spPr>
              <a:xfrm rot="1461832">
                <a:off x="10456526" y="4850932"/>
                <a:ext cx="147273" cy="471273"/>
              </a:xfrm>
              <a:prstGeom prst="rect">
                <a:avLst/>
              </a:prstGeom>
              <a:noFill/>
              <a:ln>
                <a:noFill/>
              </a:ln>
            </p:spPr>
          </p:pic>
        </p:grpSp>
      </p:grpSp>
      <p:sp>
        <p:nvSpPr>
          <p:cNvPr id="78" name="Google Shape;78;p70"/>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79" name="Google Shape;79;p70"/>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80" name="Google Shape;80;p70"/>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308" name="Shape 308"/>
        <p:cNvGrpSpPr/>
        <p:nvPr/>
      </p:nvGrpSpPr>
      <p:grpSpPr>
        <a:xfrm>
          <a:off x="0" y="0"/>
          <a:ext cx="0" cy="0"/>
          <a:chOff x="0" y="0"/>
          <a:chExt cx="0" cy="0"/>
        </a:xfrm>
      </p:grpSpPr>
      <p:grpSp>
        <p:nvGrpSpPr>
          <p:cNvPr id="309" name="Google Shape;309;p97"/>
          <p:cNvGrpSpPr/>
          <p:nvPr/>
        </p:nvGrpSpPr>
        <p:grpSpPr>
          <a:xfrm>
            <a:off x="0" y="0"/>
            <a:ext cx="12192000" cy="6858001"/>
            <a:chOff x="0" y="0"/>
            <a:chExt cx="13716000" cy="10287000"/>
          </a:xfrm>
        </p:grpSpPr>
        <p:sp>
          <p:nvSpPr>
            <p:cNvPr id="310" name="Google Shape;310;p97"/>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11" name="Google Shape;311;p9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12" name="Google Shape;312;p9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13" name="Google Shape;313;p9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314" name="Shape 314"/>
        <p:cNvGrpSpPr/>
        <p:nvPr/>
      </p:nvGrpSpPr>
      <p:grpSpPr>
        <a:xfrm>
          <a:off x="0" y="0"/>
          <a:ext cx="0" cy="0"/>
          <a:chOff x="0" y="0"/>
          <a:chExt cx="0" cy="0"/>
        </a:xfrm>
      </p:grpSpPr>
      <p:grpSp>
        <p:nvGrpSpPr>
          <p:cNvPr id="315" name="Google Shape;315;p98"/>
          <p:cNvGrpSpPr/>
          <p:nvPr/>
        </p:nvGrpSpPr>
        <p:grpSpPr>
          <a:xfrm>
            <a:off x="0" y="0"/>
            <a:ext cx="12192000" cy="6858001"/>
            <a:chOff x="0" y="0"/>
            <a:chExt cx="13716000" cy="10287000"/>
          </a:xfrm>
        </p:grpSpPr>
        <p:sp>
          <p:nvSpPr>
            <p:cNvPr id="316" name="Google Shape;316;p98"/>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17" name="Google Shape;317;p9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18" name="Google Shape;318;p9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19" name="Google Shape;319;p9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320" name="Shape 320"/>
        <p:cNvGrpSpPr/>
        <p:nvPr/>
      </p:nvGrpSpPr>
      <p:grpSpPr>
        <a:xfrm>
          <a:off x="0" y="0"/>
          <a:ext cx="0" cy="0"/>
          <a:chOff x="0" y="0"/>
          <a:chExt cx="0" cy="0"/>
        </a:xfrm>
      </p:grpSpPr>
      <p:grpSp>
        <p:nvGrpSpPr>
          <p:cNvPr id="321" name="Google Shape;321;p99"/>
          <p:cNvGrpSpPr/>
          <p:nvPr/>
        </p:nvGrpSpPr>
        <p:grpSpPr>
          <a:xfrm>
            <a:off x="0" y="0"/>
            <a:ext cx="12192000" cy="6858001"/>
            <a:chOff x="0" y="0"/>
            <a:chExt cx="13716000" cy="10287000"/>
          </a:xfrm>
        </p:grpSpPr>
        <p:sp>
          <p:nvSpPr>
            <p:cNvPr id="322" name="Google Shape;322;p99"/>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23" name="Google Shape;323;p9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24" name="Google Shape;324;p9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25" name="Google Shape;325;p9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326" name="Shape 326"/>
        <p:cNvGrpSpPr/>
        <p:nvPr/>
      </p:nvGrpSpPr>
      <p:grpSpPr>
        <a:xfrm>
          <a:off x="0" y="0"/>
          <a:ext cx="0" cy="0"/>
          <a:chOff x="0" y="0"/>
          <a:chExt cx="0" cy="0"/>
        </a:xfrm>
      </p:grpSpPr>
      <p:grpSp>
        <p:nvGrpSpPr>
          <p:cNvPr id="327" name="Google Shape;327;p100"/>
          <p:cNvGrpSpPr/>
          <p:nvPr/>
        </p:nvGrpSpPr>
        <p:grpSpPr>
          <a:xfrm>
            <a:off x="0" y="0"/>
            <a:ext cx="12192000" cy="6858001"/>
            <a:chOff x="0" y="0"/>
            <a:chExt cx="13716000" cy="10287000"/>
          </a:xfrm>
        </p:grpSpPr>
        <p:sp>
          <p:nvSpPr>
            <p:cNvPr id="328" name="Google Shape;328;p100"/>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29" name="Google Shape;329;p10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30" name="Google Shape;330;p10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31" name="Google Shape;331;p10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332" name="Shape 332"/>
        <p:cNvGrpSpPr/>
        <p:nvPr/>
      </p:nvGrpSpPr>
      <p:grpSpPr>
        <a:xfrm>
          <a:off x="0" y="0"/>
          <a:ext cx="0" cy="0"/>
          <a:chOff x="0" y="0"/>
          <a:chExt cx="0" cy="0"/>
        </a:xfrm>
      </p:grpSpPr>
      <p:grpSp>
        <p:nvGrpSpPr>
          <p:cNvPr id="333" name="Google Shape;333;p101"/>
          <p:cNvGrpSpPr/>
          <p:nvPr/>
        </p:nvGrpSpPr>
        <p:grpSpPr>
          <a:xfrm>
            <a:off x="0" y="0"/>
            <a:ext cx="12192000" cy="6858001"/>
            <a:chOff x="0" y="0"/>
            <a:chExt cx="13716000" cy="10287000"/>
          </a:xfrm>
        </p:grpSpPr>
        <p:sp>
          <p:nvSpPr>
            <p:cNvPr id="334" name="Google Shape;334;p101"/>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35" name="Google Shape;335;p10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36" name="Google Shape;336;p10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37" name="Google Shape;337;p10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338" name="Shape 338"/>
        <p:cNvGrpSpPr/>
        <p:nvPr/>
      </p:nvGrpSpPr>
      <p:grpSpPr>
        <a:xfrm>
          <a:off x="0" y="0"/>
          <a:ext cx="0" cy="0"/>
          <a:chOff x="0" y="0"/>
          <a:chExt cx="0" cy="0"/>
        </a:xfrm>
      </p:grpSpPr>
      <p:grpSp>
        <p:nvGrpSpPr>
          <p:cNvPr id="339" name="Google Shape;339;p102"/>
          <p:cNvGrpSpPr/>
          <p:nvPr/>
        </p:nvGrpSpPr>
        <p:grpSpPr>
          <a:xfrm>
            <a:off x="0" y="0"/>
            <a:ext cx="12192000" cy="6858001"/>
            <a:chOff x="0" y="0"/>
            <a:chExt cx="13716000" cy="10287000"/>
          </a:xfrm>
        </p:grpSpPr>
        <p:sp>
          <p:nvSpPr>
            <p:cNvPr id="340" name="Google Shape;340;p102"/>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41" name="Google Shape;341;p10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42" name="Google Shape;342;p10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43" name="Google Shape;343;p10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344" name="Shape 344"/>
        <p:cNvGrpSpPr/>
        <p:nvPr/>
      </p:nvGrpSpPr>
      <p:grpSpPr>
        <a:xfrm>
          <a:off x="0" y="0"/>
          <a:ext cx="0" cy="0"/>
          <a:chOff x="0" y="0"/>
          <a:chExt cx="0" cy="0"/>
        </a:xfrm>
      </p:grpSpPr>
      <p:grpSp>
        <p:nvGrpSpPr>
          <p:cNvPr id="345" name="Google Shape;345;p103"/>
          <p:cNvGrpSpPr/>
          <p:nvPr/>
        </p:nvGrpSpPr>
        <p:grpSpPr>
          <a:xfrm>
            <a:off x="0" y="0"/>
            <a:ext cx="12192000" cy="6858001"/>
            <a:chOff x="0" y="0"/>
            <a:chExt cx="13716000" cy="10287000"/>
          </a:xfrm>
        </p:grpSpPr>
        <p:sp>
          <p:nvSpPr>
            <p:cNvPr id="346" name="Google Shape;346;p103"/>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47" name="Google Shape;347;p10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48" name="Google Shape;348;p10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49" name="Google Shape;349;p10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350" name="Shape 350"/>
        <p:cNvGrpSpPr/>
        <p:nvPr/>
      </p:nvGrpSpPr>
      <p:grpSpPr>
        <a:xfrm>
          <a:off x="0" y="0"/>
          <a:ext cx="0" cy="0"/>
          <a:chOff x="0" y="0"/>
          <a:chExt cx="0" cy="0"/>
        </a:xfrm>
      </p:grpSpPr>
      <p:grpSp>
        <p:nvGrpSpPr>
          <p:cNvPr id="351" name="Google Shape;351;p104"/>
          <p:cNvGrpSpPr/>
          <p:nvPr/>
        </p:nvGrpSpPr>
        <p:grpSpPr>
          <a:xfrm>
            <a:off x="0" y="0"/>
            <a:ext cx="12192000" cy="6858001"/>
            <a:chOff x="0" y="0"/>
            <a:chExt cx="13716000" cy="10287000"/>
          </a:xfrm>
        </p:grpSpPr>
        <p:sp>
          <p:nvSpPr>
            <p:cNvPr id="352" name="Google Shape;352;p104"/>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53" name="Google Shape;353;p10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54" name="Google Shape;354;p10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55" name="Google Shape;355;p10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1" name="Shape 81"/>
        <p:cNvGrpSpPr/>
        <p:nvPr/>
      </p:nvGrpSpPr>
      <p:grpSpPr>
        <a:xfrm>
          <a:off x="0" y="0"/>
          <a:ext cx="0" cy="0"/>
          <a:chOff x="0" y="0"/>
          <a:chExt cx="0" cy="0"/>
        </a:xfrm>
      </p:grpSpPr>
      <p:sp>
        <p:nvSpPr>
          <p:cNvPr id="82" name="Google Shape;82;p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85" name="Shape 85"/>
        <p:cNvGrpSpPr/>
        <p:nvPr/>
      </p:nvGrpSpPr>
      <p:grpSpPr>
        <a:xfrm>
          <a:off x="0" y="0"/>
          <a:ext cx="0" cy="0"/>
          <a:chOff x="0" y="0"/>
          <a:chExt cx="0" cy="0"/>
        </a:xfrm>
      </p:grpSpPr>
      <p:sp>
        <p:nvSpPr>
          <p:cNvPr id="86" name="Google Shape;86;p72"/>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72"/>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88" name="Google Shape;88;p72"/>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89" name="Google Shape;89;p72"/>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72"/>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91" name="Google Shape;91;p72"/>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92" name="Google Shape;92;p72"/>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72"/>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72"/>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72"/>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72"/>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72"/>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72"/>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 de la séance">
  <p:cSld name="Ouver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99" name="Shape 99"/>
        <p:cNvGrpSpPr/>
        <p:nvPr/>
      </p:nvGrpSpPr>
      <p:grpSpPr>
        <a:xfrm>
          <a:off x="0" y="0"/>
          <a:ext cx="0" cy="0"/>
          <a:chOff x="0" y="0"/>
          <a:chExt cx="0" cy="0"/>
        </a:xfrm>
      </p:grpSpPr>
      <p:grpSp>
        <p:nvGrpSpPr>
          <p:cNvPr id="100" name="Google Shape;100;p73"/>
          <p:cNvGrpSpPr/>
          <p:nvPr/>
        </p:nvGrpSpPr>
        <p:grpSpPr>
          <a:xfrm>
            <a:off x="812158" y="844906"/>
            <a:ext cx="10567685" cy="5198169"/>
            <a:chOff x="2184399" y="1402024"/>
            <a:chExt cx="7823200" cy="4942038"/>
          </a:xfrm>
        </p:grpSpPr>
        <p:sp>
          <p:nvSpPr>
            <p:cNvPr id="101" name="Google Shape;101;p73"/>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02" name="Google Shape;102;p73"/>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03" name="Google Shape;103;p73"/>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04" name="Google Shape;104;p73"/>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Ouverture de la séance</a:t>
            </a:r>
            <a:endParaRPr/>
          </a:p>
        </p:txBody>
      </p:sp>
      <p:pic>
        <p:nvPicPr>
          <p:cNvPr id="105" name="Google Shape;105;p73"/>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pic>
        <p:nvPicPr>
          <p:cNvPr id="106" name="Google Shape;106;p73"/>
          <p:cNvPicPr preferRelativeResize="0"/>
          <p:nvPr/>
        </p:nvPicPr>
        <p:blipFill rotWithShape="1">
          <a:blip r:embed="rId4">
            <a:alphaModFix/>
          </a:blip>
          <a:srcRect b="0" l="0" r="0" t="0"/>
          <a:stretch/>
        </p:blipFill>
        <p:spPr>
          <a:xfrm>
            <a:off x="6261214" y="1609414"/>
            <a:ext cx="649253" cy="649253"/>
          </a:xfrm>
          <a:prstGeom prst="rect">
            <a:avLst/>
          </a:prstGeom>
          <a:noFill/>
          <a:ln>
            <a:noFill/>
          </a:ln>
        </p:spPr>
      </p:pic>
      <p:sp>
        <p:nvSpPr>
          <p:cNvPr id="107" name="Google Shape;107;p73"/>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Ouverture">
  <p:cSld name="1_Slide Ouverture">
    <p:spTree>
      <p:nvGrpSpPr>
        <p:cNvPr id="108" name="Shape 108"/>
        <p:cNvGrpSpPr/>
        <p:nvPr/>
      </p:nvGrpSpPr>
      <p:grpSpPr>
        <a:xfrm>
          <a:off x="0" y="0"/>
          <a:ext cx="0" cy="0"/>
          <a:chOff x="0" y="0"/>
          <a:chExt cx="0" cy="0"/>
        </a:xfrm>
      </p:grpSpPr>
      <p:grpSp>
        <p:nvGrpSpPr>
          <p:cNvPr id="109" name="Google Shape;109;p74"/>
          <p:cNvGrpSpPr/>
          <p:nvPr/>
        </p:nvGrpSpPr>
        <p:grpSpPr>
          <a:xfrm>
            <a:off x="0" y="1"/>
            <a:ext cx="12192000" cy="6858001"/>
            <a:chOff x="0" y="0"/>
            <a:chExt cx="13716000" cy="10287000"/>
          </a:xfrm>
        </p:grpSpPr>
        <p:sp>
          <p:nvSpPr>
            <p:cNvPr id="110" name="Google Shape;110;p74"/>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1" name="Google Shape;111;p7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2" name="Google Shape;112;p7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13" name="Google Shape;113;p74"/>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 name="Google Shape;114;p74"/>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5" name="Google Shape;115;p74"/>
          <p:cNvGrpSpPr/>
          <p:nvPr/>
        </p:nvGrpSpPr>
        <p:grpSpPr>
          <a:xfrm>
            <a:off x="11779124" y="79508"/>
            <a:ext cx="232364" cy="304873"/>
            <a:chOff x="3292012" y="1302714"/>
            <a:chExt cx="867138" cy="384316"/>
          </a:xfrm>
        </p:grpSpPr>
        <p:sp>
          <p:nvSpPr>
            <p:cNvPr id="116" name="Google Shape;116;p74"/>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17" name="Google Shape;117;p74"/>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Image générée" id="118" name="Google Shape;118;p74"/>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Ouverture">
  <p:cSld name="Slide Ouverture">
    <p:spTree>
      <p:nvGrpSpPr>
        <p:cNvPr id="119" name="Shape 119"/>
        <p:cNvGrpSpPr/>
        <p:nvPr/>
      </p:nvGrpSpPr>
      <p:grpSpPr>
        <a:xfrm>
          <a:off x="0" y="0"/>
          <a:ext cx="0" cy="0"/>
          <a:chOff x="0" y="0"/>
          <a:chExt cx="0" cy="0"/>
        </a:xfrm>
      </p:grpSpPr>
      <p:grpSp>
        <p:nvGrpSpPr>
          <p:cNvPr id="120" name="Google Shape;120;p75"/>
          <p:cNvGrpSpPr/>
          <p:nvPr/>
        </p:nvGrpSpPr>
        <p:grpSpPr>
          <a:xfrm>
            <a:off x="0" y="1"/>
            <a:ext cx="12192000" cy="6858001"/>
            <a:chOff x="0" y="0"/>
            <a:chExt cx="13716000" cy="10287000"/>
          </a:xfrm>
        </p:grpSpPr>
        <p:sp>
          <p:nvSpPr>
            <p:cNvPr id="121" name="Google Shape;121;p75"/>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22" name="Google Shape;122;p7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23" name="Google Shape;123;p7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24" name="Google Shape;124;p75"/>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75"/>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75"/>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7" name="Google Shape;127;p75"/>
          <p:cNvGrpSpPr/>
          <p:nvPr/>
        </p:nvGrpSpPr>
        <p:grpSpPr>
          <a:xfrm>
            <a:off x="11779124" y="79508"/>
            <a:ext cx="232364" cy="304873"/>
            <a:chOff x="3292012" y="1302714"/>
            <a:chExt cx="867138" cy="384316"/>
          </a:xfrm>
        </p:grpSpPr>
        <p:sp>
          <p:nvSpPr>
            <p:cNvPr id="128" name="Google Shape;128;p75"/>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29" name="Google Shape;129;p75"/>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Image générée" id="130" name="Google Shape;130;p75"/>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rrr">
  <p:cSld name="prrrr">
    <p:bg>
      <p:bgPr>
        <a:solidFill>
          <a:srgbClr val="002060"/>
        </a:solidFill>
      </p:bgPr>
    </p:bg>
    <p:spTree>
      <p:nvGrpSpPr>
        <p:cNvPr id="131" name="Shape 131"/>
        <p:cNvGrpSpPr/>
        <p:nvPr/>
      </p:nvGrpSpPr>
      <p:grpSpPr>
        <a:xfrm>
          <a:off x="0" y="0"/>
          <a:ext cx="0" cy="0"/>
          <a:chOff x="0" y="0"/>
          <a:chExt cx="0" cy="0"/>
        </a:xfrm>
      </p:grpSpPr>
      <p:grpSp>
        <p:nvGrpSpPr>
          <p:cNvPr id="132" name="Google Shape;132;p76"/>
          <p:cNvGrpSpPr/>
          <p:nvPr/>
        </p:nvGrpSpPr>
        <p:grpSpPr>
          <a:xfrm>
            <a:off x="0" y="1"/>
            <a:ext cx="12192000" cy="6858001"/>
            <a:chOff x="0" y="0"/>
            <a:chExt cx="13716000" cy="10287000"/>
          </a:xfrm>
        </p:grpSpPr>
        <p:sp>
          <p:nvSpPr>
            <p:cNvPr id="133" name="Google Shape;133;p76"/>
            <p:cNvSpPr/>
            <p:nvPr/>
          </p:nvSpPr>
          <p:spPr>
            <a:xfrm>
              <a:off x="0" y="0"/>
              <a:ext cx="13716000" cy="10287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Calibri"/>
                <a:buNone/>
              </a:pPr>
              <a:r>
                <a:t/>
              </a:r>
              <a:endParaRPr sz="1350">
                <a:solidFill>
                  <a:srgbClr val="FFFFFF"/>
                </a:solidFill>
                <a:latin typeface="Dosis"/>
                <a:ea typeface="Dosis"/>
                <a:cs typeface="Dosis"/>
                <a:sym typeface="Dosis"/>
              </a:endParaRPr>
            </a:p>
          </p:txBody>
        </p:sp>
        <p:sp>
          <p:nvSpPr>
            <p:cNvPr id="134" name="Google Shape;134;p7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Calibri"/>
                <a:buNone/>
              </a:pPr>
              <a:r>
                <a:t/>
              </a:r>
              <a:endParaRPr sz="1350">
                <a:solidFill>
                  <a:srgbClr val="FFFFFF"/>
                </a:solidFill>
                <a:latin typeface="Dosis"/>
                <a:ea typeface="Dosis"/>
                <a:cs typeface="Dosis"/>
                <a:sym typeface="Dosis"/>
              </a:endParaRPr>
            </a:p>
          </p:txBody>
        </p:sp>
        <p:sp>
          <p:nvSpPr>
            <p:cNvPr id="135" name="Google Shape;135;p7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Calibri"/>
                <a:buNone/>
              </a:pPr>
              <a:r>
                <a:t/>
              </a:r>
              <a:endParaRPr sz="1350">
                <a:solidFill>
                  <a:srgbClr val="FFFFFF"/>
                </a:solidFill>
                <a:latin typeface="Dosis"/>
                <a:ea typeface="Dosis"/>
                <a:cs typeface="Dosis"/>
                <a:sym typeface="Dosis"/>
              </a:endParaRPr>
            </a:p>
          </p:txBody>
        </p:sp>
      </p:grpSp>
      <p:grpSp>
        <p:nvGrpSpPr>
          <p:cNvPr id="136" name="Google Shape;136;p76"/>
          <p:cNvGrpSpPr/>
          <p:nvPr/>
        </p:nvGrpSpPr>
        <p:grpSpPr>
          <a:xfrm>
            <a:off x="326095" y="244988"/>
            <a:ext cx="593731" cy="480730"/>
            <a:chOff x="277892" y="2283969"/>
            <a:chExt cx="939577" cy="824904"/>
          </a:xfrm>
        </p:grpSpPr>
        <p:sp>
          <p:nvSpPr>
            <p:cNvPr id="137" name="Google Shape;137;p76"/>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sp>
          <p:nvSpPr>
            <p:cNvPr id="138" name="Google Shape;138;p76"/>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3">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grpSp>
      <p:sp>
        <p:nvSpPr>
          <p:cNvPr id="139" name="Google Shape;139;p76"/>
          <p:cNvSpPr txBox="1"/>
          <p:nvPr/>
        </p:nvSpPr>
        <p:spPr>
          <a:xfrm>
            <a:off x="11748194" y="95600"/>
            <a:ext cx="274643" cy="369291"/>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t/>
            </a:r>
            <a:endParaRPr b="1" sz="1800">
              <a:solidFill>
                <a:schemeClr val="lt1"/>
              </a:solidFill>
              <a:latin typeface="Arial"/>
              <a:ea typeface="Arial"/>
              <a:cs typeface="Arial"/>
              <a:sym typeface="Arial"/>
            </a:endParaRPr>
          </a:p>
        </p:txBody>
      </p:sp>
      <p:sp>
        <p:nvSpPr>
          <p:cNvPr id="140" name="Google Shape;140;p76"/>
          <p:cNvSpPr txBox="1"/>
          <p:nvPr>
            <p:ph type="title"/>
          </p:nvPr>
        </p:nvSpPr>
        <p:spPr>
          <a:xfrm>
            <a:off x="1064663"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76"/>
          <p:cNvSpPr txBox="1"/>
          <p:nvPr>
            <p:ph idx="1" type="body"/>
          </p:nvPr>
        </p:nvSpPr>
        <p:spPr>
          <a:xfrm>
            <a:off x="1064663"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38" Type="http://schemas.openxmlformats.org/officeDocument/2006/relationships/theme" Target="../theme/theme4.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6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FBF4"/>
            </a:gs>
            <a:gs pos="74000">
              <a:srgbClr val="BDDCA8"/>
            </a:gs>
            <a:gs pos="83000">
              <a:srgbClr val="BDDCA8"/>
            </a:gs>
            <a:gs pos="100000">
              <a:srgbClr val="D3E7C5"/>
            </a:gs>
          </a:gsLst>
          <a:lin ang="5400000" scaled="0"/>
        </a:gradFill>
      </p:bgPr>
    </p:bg>
    <p:spTree>
      <p:nvGrpSpPr>
        <p:cNvPr id="356" name="Shape 35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357" name="Shape 357"/>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4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5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46.png"/><Relationship Id="rId5" Type="http://schemas.openxmlformats.org/officeDocument/2006/relationships/image" Target="../media/image5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4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3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37.png"/><Relationship Id="rId4" Type="http://schemas.openxmlformats.org/officeDocument/2006/relationships/image" Target="../media/image35.png"/><Relationship Id="rId5" Type="http://schemas.openxmlformats.org/officeDocument/2006/relationships/image" Target="../media/image41.png"/><Relationship Id="rId6"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7.png"/><Relationship Id="rId4" Type="http://schemas.openxmlformats.org/officeDocument/2006/relationships/image" Target="../media/image35.png"/><Relationship Id="rId5" Type="http://schemas.openxmlformats.org/officeDocument/2006/relationships/image" Target="../media/image40.png"/><Relationship Id="rId6"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49.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45.jpg"/><Relationship Id="rId5" Type="http://schemas.openxmlformats.org/officeDocument/2006/relationships/image" Target="../media/image4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43.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49.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image" Target="../media/image55.png"/><Relationship Id="rId5" Type="http://schemas.openxmlformats.org/officeDocument/2006/relationships/image" Target="../media/image5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13.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13.png"/><Relationship Id="rId4" Type="http://schemas.openxmlformats.org/officeDocument/2006/relationships/image" Target="../media/image47.png"/><Relationship Id="rId5" Type="http://schemas.openxmlformats.org/officeDocument/2006/relationships/image" Target="../media/image5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image" Target="../media/image54.pn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image" Target="../media/image5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image" Target="../media/image54.pn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54.png"/><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 Id="rId3" Type="http://schemas.openxmlformats.org/officeDocument/2006/relationships/image" Target="../media/image54.pn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6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3.png"/><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 Id="rId3" Type="http://schemas.openxmlformats.org/officeDocument/2006/relationships/image" Target="../media/image60.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3.png"/><Relationship Id="rId4" Type="http://schemas.openxmlformats.org/officeDocument/2006/relationships/image" Target="../media/image60.png"/><Relationship Id="rId5" Type="http://schemas.openxmlformats.org/officeDocument/2006/relationships/image" Target="../media/image5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3.png"/><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24.png"/><Relationship Id="rId9" Type="http://schemas.openxmlformats.org/officeDocument/2006/relationships/image" Target="../media/image36.png"/><Relationship Id="rId5" Type="http://schemas.openxmlformats.org/officeDocument/2006/relationships/image" Target="../media/image33.jpg"/><Relationship Id="rId6" Type="http://schemas.openxmlformats.org/officeDocument/2006/relationships/image" Target="../media/image28.png"/><Relationship Id="rId7" Type="http://schemas.openxmlformats.org/officeDocument/2006/relationships/image" Target="../media/image27.png"/><Relationship Id="rId8" Type="http://schemas.openxmlformats.org/officeDocument/2006/relationships/image" Target="../media/image30.png"/><Relationship Id="rId11" Type="http://schemas.openxmlformats.org/officeDocument/2006/relationships/image" Target="../media/image38.png"/><Relationship Id="rId10" Type="http://schemas.openxmlformats.org/officeDocument/2006/relationships/image" Target="../media/image39.png"/><Relationship Id="rId12" Type="http://schemas.openxmlformats.org/officeDocument/2006/relationships/image" Target="../media/image2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 Id="rId3" Type="http://schemas.openxmlformats.org/officeDocument/2006/relationships/image" Target="../media/image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21.gif"/><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 Id="rId3" Type="http://schemas.openxmlformats.org/officeDocument/2006/relationships/image" Target="../media/image37.png"/><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 Id="rId3" Type="http://schemas.openxmlformats.org/officeDocument/2006/relationships/image" Target="../media/image37.png"/><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5.xml"/><Relationship Id="rId3" Type="http://schemas.openxmlformats.org/officeDocument/2006/relationships/image" Target="../media/image37.png"/><Relationship Id="rId4" Type="http://schemas.openxmlformats.org/officeDocument/2006/relationships/image" Target="../media/image6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 Id="rId3" Type="http://schemas.openxmlformats.org/officeDocument/2006/relationships/image" Target="../media/image37.png"/><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image" Target="../media/image37.png"/><Relationship Id="rId4" Type="http://schemas.openxmlformats.org/officeDocument/2006/relationships/image" Target="../media/image6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 Id="rId3" Type="http://schemas.openxmlformats.org/officeDocument/2006/relationships/image" Target="../media/image65.png"/><Relationship Id="rId4" Type="http://schemas.openxmlformats.org/officeDocument/2006/relationships/image" Target="../media/image3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9.xml"/><Relationship Id="rId3" Type="http://schemas.openxmlformats.org/officeDocument/2006/relationships/image" Target="../media/image37.png"/><Relationship Id="rId4" Type="http://schemas.openxmlformats.org/officeDocument/2006/relationships/image" Target="../media/image6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0.xml"/><Relationship Id="rId3" Type="http://schemas.openxmlformats.org/officeDocument/2006/relationships/image" Target="../media/image37.png"/><Relationship Id="rId4" Type="http://schemas.openxmlformats.org/officeDocument/2006/relationships/image" Target="../media/image6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2.xml"/><Relationship Id="rId3" Type="http://schemas.openxmlformats.org/officeDocument/2006/relationships/image" Target="../media/image7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3.xml"/><Relationship Id="rId3" Type="http://schemas.openxmlformats.org/officeDocument/2006/relationships/image" Target="../media/image66.png"/><Relationship Id="rId4" Type="http://schemas.openxmlformats.org/officeDocument/2006/relationships/image" Target="../media/image74.png"/><Relationship Id="rId5" Type="http://schemas.openxmlformats.org/officeDocument/2006/relationships/image" Target="../media/image5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6.xml"/><Relationship Id="rId3" Type="http://schemas.openxmlformats.org/officeDocument/2006/relationships/image" Target="../media/image67.png"/><Relationship Id="rId4" Type="http://schemas.openxmlformats.org/officeDocument/2006/relationships/image" Target="../media/image6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7.xml"/><Relationship Id="rId3" Type="http://schemas.openxmlformats.org/officeDocument/2006/relationships/image" Target="../media/image7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8.xml"/><Relationship Id="rId3" Type="http://schemas.openxmlformats.org/officeDocument/2006/relationships/image" Target="../media/image73.png"/><Relationship Id="rId4" Type="http://schemas.openxmlformats.org/officeDocument/2006/relationships/image" Target="../media/image70.png"/><Relationship Id="rId5" Type="http://schemas.openxmlformats.org/officeDocument/2006/relationships/image" Target="../media/image5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1.xml"/><Relationship Id="rId3" Type="http://schemas.openxmlformats.org/officeDocument/2006/relationships/image" Target="../media/image62.jpg"/><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2.xml"/><Relationship Id="rId3" Type="http://schemas.openxmlformats.org/officeDocument/2006/relationships/image" Target="../media/image43.png"/><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3.xml"/><Relationship Id="rId3" Type="http://schemas.openxmlformats.org/officeDocument/2006/relationships/image" Target="../media/image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4.xml"/><Relationship Id="rId3" Type="http://schemas.openxmlformats.org/officeDocument/2006/relationships/image" Target="../media/image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5.xml"/><Relationship Id="rId3" Type="http://schemas.openxmlformats.org/officeDocument/2006/relationships/image" Target="../media/image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6.xml"/><Relationship Id="rId3" Type="http://schemas.openxmlformats.org/officeDocument/2006/relationships/image" Target="../media/image6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21.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5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1" name="Shape 361"/>
        <p:cNvGrpSpPr/>
        <p:nvPr/>
      </p:nvGrpSpPr>
      <p:grpSpPr>
        <a:xfrm>
          <a:off x="0" y="0"/>
          <a:ext cx="0" cy="0"/>
          <a:chOff x="0" y="0"/>
          <a:chExt cx="0" cy="0"/>
        </a:xfrm>
      </p:grpSpPr>
      <p:sp>
        <p:nvSpPr>
          <p:cNvPr id="362" name="Google Shape;362;p1"/>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CBF18"/>
              </a:buClr>
              <a:buSzPts val="1800"/>
              <a:buNone/>
            </a:pPr>
            <a:r>
              <a:rPr lang="fr-FR"/>
              <a:t>1 AC</a:t>
            </a:r>
            <a:endParaRPr/>
          </a:p>
        </p:txBody>
      </p:sp>
      <p:sp>
        <p:nvSpPr>
          <p:cNvPr id="363" name="Google Shape;363;p1"/>
          <p:cNvSpPr txBox="1"/>
          <p:nvPr>
            <p:ph idx="4294967295" type="body"/>
          </p:nvPr>
        </p:nvSpPr>
        <p:spPr>
          <a:xfrm>
            <a:off x="1953541" y="2375951"/>
            <a:ext cx="605407" cy="52200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rgbClr val="15537E"/>
              </a:buClr>
              <a:buSzPct val="100000"/>
              <a:buNone/>
            </a:pPr>
            <a:r>
              <a:rPr b="1" lang="fr-FR" sz="3600">
                <a:solidFill>
                  <a:srgbClr val="15537E"/>
                </a:solidFill>
              </a:rPr>
              <a:t>5</a:t>
            </a:r>
            <a:endParaRPr/>
          </a:p>
        </p:txBody>
      </p:sp>
      <p:sp>
        <p:nvSpPr>
          <p:cNvPr id="364" name="Google Shape;364;p1"/>
          <p:cNvSpPr txBox="1"/>
          <p:nvPr>
            <p:ph idx="3" type="body"/>
          </p:nvPr>
        </p:nvSpPr>
        <p:spPr>
          <a:xfrm>
            <a:off x="2120815" y="4591216"/>
            <a:ext cx="3975185"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Vitesse d’un corps </a:t>
            </a:r>
            <a:endParaRPr sz="2000"/>
          </a:p>
        </p:txBody>
      </p:sp>
      <p:sp>
        <p:nvSpPr>
          <p:cNvPr id="365" name="Google Shape;365;p1"/>
          <p:cNvSpPr txBox="1"/>
          <p:nvPr>
            <p:ph idx="4" type="body"/>
          </p:nvPr>
        </p:nvSpPr>
        <p:spPr>
          <a:xfrm>
            <a:off x="271215" y="4547802"/>
            <a:ext cx="1288409" cy="52199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1800"/>
              <a:buNone/>
            </a:pPr>
            <a:r>
              <a:rPr lang="fr-FR"/>
              <a:t>Leçon 2</a:t>
            </a:r>
            <a:endParaRPr/>
          </a:p>
        </p:txBody>
      </p:sp>
      <p:sp>
        <p:nvSpPr>
          <p:cNvPr id="366" name="Google Shape;366;p1"/>
          <p:cNvSpPr txBox="1"/>
          <p:nvPr>
            <p:ph idx="5" type="body"/>
          </p:nvPr>
        </p:nvSpPr>
        <p:spPr>
          <a:xfrm>
            <a:off x="271214" y="5645256"/>
            <a:ext cx="1288409" cy="52199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1800"/>
              <a:buNone/>
            </a:pPr>
            <a:r>
              <a:rPr lang="fr-FR"/>
              <a:t>Tâche 1</a:t>
            </a:r>
            <a:endParaRPr/>
          </a:p>
        </p:txBody>
      </p:sp>
      <p:sp>
        <p:nvSpPr>
          <p:cNvPr id="367" name="Google Shape;367;p1"/>
          <p:cNvSpPr txBox="1"/>
          <p:nvPr>
            <p:ph idx="6" type="body"/>
          </p:nvPr>
        </p:nvSpPr>
        <p:spPr>
          <a:xfrm>
            <a:off x="1989559" y="5734050"/>
            <a:ext cx="5415679" cy="41102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FFFFFF"/>
              </a:buClr>
              <a:buSzPts val="1600"/>
              <a:buFont typeface="Arial"/>
              <a:buNone/>
            </a:pPr>
            <a:r>
              <a:rPr lang="fr-FR" sz="1600"/>
              <a:t>Déterminer la nature du mouvement d’un corps mobile </a:t>
            </a:r>
            <a:endParaRPr/>
          </a:p>
        </p:txBody>
      </p:sp>
      <p:sp>
        <p:nvSpPr>
          <p:cNvPr id="368" name="Google Shape;368;p1"/>
          <p:cNvSpPr txBox="1"/>
          <p:nvPr>
            <p:ph idx="7" type="body"/>
          </p:nvPr>
        </p:nvSpPr>
        <p:spPr>
          <a:xfrm>
            <a:off x="2037307" y="3534444"/>
            <a:ext cx="4142200"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2000"/>
              <a:buNone/>
            </a:pPr>
            <a:r>
              <a:rPr lang="fr-FR" sz="2000"/>
              <a:t>Mouvement et interactions </a:t>
            </a:r>
            <a:endParaRPr sz="2000"/>
          </a:p>
        </p:txBody>
      </p:sp>
      <p:sp>
        <p:nvSpPr>
          <p:cNvPr id="369" name="Google Shape;369;p1"/>
          <p:cNvSpPr txBox="1"/>
          <p:nvPr>
            <p:ph idx="8" type="body"/>
          </p:nvPr>
        </p:nvSpPr>
        <p:spPr>
          <a:xfrm>
            <a:off x="333846" y="3645510"/>
            <a:ext cx="1288409" cy="52199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1800"/>
              <a:buNone/>
            </a:pPr>
            <a:r>
              <a:rPr lang="fr-FR"/>
              <a:t>Thème 4</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4" name="Shape 474"/>
        <p:cNvGrpSpPr/>
        <p:nvPr/>
      </p:nvGrpSpPr>
      <p:grpSpPr>
        <a:xfrm>
          <a:off x="0" y="0"/>
          <a:ext cx="0" cy="0"/>
          <a:chOff x="0" y="0"/>
          <a:chExt cx="0" cy="0"/>
        </a:xfrm>
      </p:grpSpPr>
      <p:pic>
        <p:nvPicPr>
          <p:cNvPr descr="Une image contenant dessin humoristique, mammifère, illustration, clipart&#10;&#10;Le contenu généré par l’IA peut être incorrect." id="475" name="Google Shape;475;p10"/>
          <p:cNvPicPr preferRelativeResize="0"/>
          <p:nvPr/>
        </p:nvPicPr>
        <p:blipFill rotWithShape="1">
          <a:blip r:embed="rId3">
            <a:alphaModFix/>
          </a:blip>
          <a:srcRect b="0" l="0" r="0" t="0"/>
          <a:stretch/>
        </p:blipFill>
        <p:spPr>
          <a:xfrm>
            <a:off x="258073" y="1549840"/>
            <a:ext cx="4550664" cy="4550664"/>
          </a:xfrm>
          <a:prstGeom prst="rect">
            <a:avLst/>
          </a:prstGeom>
          <a:noFill/>
          <a:ln>
            <a:noFill/>
          </a:ln>
        </p:spPr>
      </p:pic>
      <p:grpSp>
        <p:nvGrpSpPr>
          <p:cNvPr id="476" name="Google Shape;476;p10"/>
          <p:cNvGrpSpPr/>
          <p:nvPr/>
        </p:nvGrpSpPr>
        <p:grpSpPr>
          <a:xfrm>
            <a:off x="4932835" y="1459304"/>
            <a:ext cx="6054377" cy="3711725"/>
            <a:chOff x="1715066" y="1103461"/>
            <a:chExt cx="5717724" cy="3124203"/>
          </a:xfrm>
        </p:grpSpPr>
        <p:sp>
          <p:nvSpPr>
            <p:cNvPr id="477" name="Google Shape;477;p10"/>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78" name="Google Shape;478;p10"/>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313"/>
                </a:srgbClr>
              </a:outerShdw>
            </a:effectLst>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sp>
        <p:nvSpPr>
          <p:cNvPr id="479" name="Google Shape;479;p10"/>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80" name="Google Shape;480;p10"/>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81" name="Google Shape;481;p10"/>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FFFFF"/>
                </a:solidFill>
                <a:latin typeface="Arial"/>
                <a:ea typeface="Arial"/>
                <a:cs typeface="Arial"/>
                <a:sym typeface="Arial"/>
              </a:rPr>
              <a:t>O</a:t>
            </a:r>
            <a:endParaRPr/>
          </a:p>
        </p:txBody>
      </p:sp>
      <p:sp>
        <p:nvSpPr>
          <p:cNvPr id="482" name="Google Shape;482;p10"/>
          <p:cNvSpPr txBox="1"/>
          <p:nvPr/>
        </p:nvSpPr>
        <p:spPr>
          <a:xfrm>
            <a:off x="5147892" y="2280492"/>
            <a:ext cx="5869201" cy="1833515"/>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Le rituel</a:t>
            </a:r>
            <a:endParaRPr b="0" i="0" sz="1400" u="none" cap="none" strike="noStrike">
              <a:solidFill>
                <a:srgbClr val="000000"/>
              </a:solidFill>
              <a:latin typeface="Arial"/>
              <a:ea typeface="Arial"/>
              <a:cs typeface="Arial"/>
              <a:sym typeface="Arial"/>
            </a:endParaRPr>
          </a:p>
          <a:p>
            <a:pPr indent="0" lvl="0" marL="0" marR="0" rtl="0" algn="ctr">
              <a:lnSpc>
                <a:spcPct val="131000"/>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(2 min)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11"/>
          <p:cNvSpPr txBox="1"/>
          <p:nvPr>
            <p:ph type="title"/>
          </p:nvPr>
        </p:nvSpPr>
        <p:spPr>
          <a:xfrm>
            <a:off x="778058" y="291349"/>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b="1" lang="fr-FR" sz="1600"/>
              <a:t>Observez ces images : à votre avis, quel comportement positif mettent-elles en évidence?</a:t>
            </a:r>
            <a:endParaRPr/>
          </a:p>
        </p:txBody>
      </p:sp>
      <p:sp>
        <p:nvSpPr>
          <p:cNvPr id="489" name="Google Shape;489;p11"/>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participer les élèves pour qu’ils expriment ce qu’ils comprennent de l’image.</a:t>
            </a:r>
            <a:endParaRPr/>
          </a:p>
        </p:txBody>
      </p:sp>
      <p:pic>
        <p:nvPicPr>
          <p:cNvPr id="490" name="Google Shape;490;p11"/>
          <p:cNvPicPr preferRelativeResize="0"/>
          <p:nvPr/>
        </p:nvPicPr>
        <p:blipFill rotWithShape="1">
          <a:blip r:embed="rId3">
            <a:alphaModFix/>
          </a:blip>
          <a:srcRect b="0" l="0" r="49781" t="0"/>
          <a:stretch/>
        </p:blipFill>
        <p:spPr>
          <a:xfrm>
            <a:off x="1648692" y="1246428"/>
            <a:ext cx="3708399" cy="4118573"/>
          </a:xfrm>
          <a:prstGeom prst="roundRect">
            <a:avLst>
              <a:gd fmla="val 6206" name="adj"/>
            </a:avLst>
          </a:prstGeom>
          <a:noFill/>
          <a:ln>
            <a:noFill/>
          </a:ln>
        </p:spPr>
      </p:pic>
      <p:pic>
        <p:nvPicPr>
          <p:cNvPr id="491" name="Google Shape;491;p11"/>
          <p:cNvPicPr preferRelativeResize="0"/>
          <p:nvPr/>
        </p:nvPicPr>
        <p:blipFill rotWithShape="1">
          <a:blip r:embed="rId3">
            <a:alphaModFix/>
          </a:blip>
          <a:srcRect b="0" l="50217" r="-436" t="0"/>
          <a:stretch/>
        </p:blipFill>
        <p:spPr>
          <a:xfrm>
            <a:off x="6834909" y="1246428"/>
            <a:ext cx="3708399" cy="4118573"/>
          </a:xfrm>
          <a:prstGeom prst="roundRect">
            <a:avLst>
              <a:gd fmla="val 3965" name="adj"/>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12"/>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 bon comportement est d'effectuer son travail et rester attentif pendant le cours. </a:t>
            </a:r>
            <a:endParaRPr b="1" sz="1600"/>
          </a:p>
        </p:txBody>
      </p:sp>
      <p:sp>
        <p:nvSpPr>
          <p:cNvPr id="497" name="Google Shape;497;p12"/>
          <p:cNvSpPr txBox="1"/>
          <p:nvPr>
            <p:ph idx="1" type="body"/>
          </p:nvPr>
        </p:nvSpPr>
        <p:spPr>
          <a:xfrm>
            <a:off x="831147" y="668338"/>
            <a:ext cx="1052970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None/>
            </a:pPr>
            <a:r>
              <a:rPr lang="fr-FR"/>
              <a:t>L’enseignant.e  veille à ce que ce comportement soit </a:t>
            </a:r>
            <a:endParaRPr/>
          </a:p>
        </p:txBody>
      </p:sp>
      <p:pic>
        <p:nvPicPr>
          <p:cNvPr descr="Coche avec un remplissage uni" id="498" name="Google Shape;498;p12"/>
          <p:cNvPicPr preferRelativeResize="0"/>
          <p:nvPr/>
        </p:nvPicPr>
        <p:blipFill rotWithShape="1">
          <a:blip r:embed="rId3">
            <a:alphaModFix/>
          </a:blip>
          <a:srcRect b="0" l="0" r="0" t="0"/>
          <a:stretch/>
        </p:blipFill>
        <p:spPr>
          <a:xfrm>
            <a:off x="7928476" y="5454978"/>
            <a:ext cx="1194317" cy="1194317"/>
          </a:xfrm>
          <a:prstGeom prst="rect">
            <a:avLst/>
          </a:prstGeom>
          <a:noFill/>
          <a:ln>
            <a:noFill/>
          </a:ln>
        </p:spPr>
      </p:pic>
      <p:sp>
        <p:nvSpPr>
          <p:cNvPr id="499" name="Google Shape;499;p12"/>
          <p:cNvSpPr/>
          <p:nvPr/>
        </p:nvSpPr>
        <p:spPr>
          <a:xfrm>
            <a:off x="2610782" y="5558431"/>
            <a:ext cx="1194318" cy="1194318"/>
          </a:xfrm>
          <a:prstGeom prst="mathMultiply">
            <a:avLst>
              <a:gd fmla="val 23520" name="adj1"/>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500" name="Google Shape;500;p12"/>
          <p:cNvPicPr preferRelativeResize="0"/>
          <p:nvPr/>
        </p:nvPicPr>
        <p:blipFill rotWithShape="1">
          <a:blip r:embed="rId4">
            <a:alphaModFix amt="85000"/>
          </a:blip>
          <a:srcRect b="0" l="0" r="49781" t="0"/>
          <a:stretch/>
        </p:blipFill>
        <p:spPr>
          <a:xfrm>
            <a:off x="1648692" y="1246428"/>
            <a:ext cx="3708399" cy="4118573"/>
          </a:xfrm>
          <a:prstGeom prst="roundRect">
            <a:avLst>
              <a:gd fmla="val 6206" name="adj"/>
            </a:avLst>
          </a:prstGeom>
          <a:noFill/>
          <a:ln>
            <a:noFill/>
          </a:ln>
        </p:spPr>
      </p:pic>
      <p:pic>
        <p:nvPicPr>
          <p:cNvPr id="501" name="Google Shape;501;p12"/>
          <p:cNvPicPr preferRelativeResize="0"/>
          <p:nvPr/>
        </p:nvPicPr>
        <p:blipFill rotWithShape="1">
          <a:blip r:embed="rId5">
            <a:alphaModFix/>
          </a:blip>
          <a:srcRect b="0" l="50217" r="-436" t="0"/>
          <a:stretch/>
        </p:blipFill>
        <p:spPr>
          <a:xfrm>
            <a:off x="6834909" y="1246428"/>
            <a:ext cx="3708399" cy="4118573"/>
          </a:xfrm>
          <a:prstGeom prst="roundRect">
            <a:avLst>
              <a:gd fmla="val 3965" name="adj"/>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8"/>
                                        </p:tgtEl>
                                        <p:attrNameLst>
                                          <p:attrName>style.visibility</p:attrName>
                                        </p:attrNameLst>
                                      </p:cBhvr>
                                      <p:to>
                                        <p:strVal val="visible"/>
                                      </p:to>
                                    </p:set>
                                    <p:animEffect filter="fade" transition="in">
                                      <p:cBhvr>
                                        <p:cTn dur="500"/>
                                        <p:tgtEl>
                                          <p:spTgt spid="4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9"/>
                                        </p:tgtEl>
                                        <p:attrNameLst>
                                          <p:attrName>style.visibility</p:attrName>
                                        </p:attrNameLst>
                                      </p:cBhvr>
                                      <p:to>
                                        <p:strVal val="visible"/>
                                      </p:to>
                                    </p:set>
                                    <p:animEffect filter="fade" transition="in">
                                      <p:cBhvr>
                                        <p:cTn dur="500"/>
                                        <p:tgtEl>
                                          <p:spTgt spid="4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5" name="Shape 505"/>
        <p:cNvGrpSpPr/>
        <p:nvPr/>
      </p:nvGrpSpPr>
      <p:grpSpPr>
        <a:xfrm>
          <a:off x="0" y="0"/>
          <a:ext cx="0" cy="0"/>
          <a:chOff x="0" y="0"/>
          <a:chExt cx="0" cy="0"/>
        </a:xfrm>
      </p:grpSpPr>
      <p:pic>
        <p:nvPicPr>
          <p:cNvPr descr="Une image contenant dessin humoristique, mammifère, illustration, clipart&#10;&#10;Le contenu généré par l’IA peut être incorrect." id="506" name="Google Shape;506;p13"/>
          <p:cNvPicPr preferRelativeResize="0"/>
          <p:nvPr/>
        </p:nvPicPr>
        <p:blipFill rotWithShape="1">
          <a:blip r:embed="rId3">
            <a:alphaModFix/>
          </a:blip>
          <a:srcRect b="0" l="0" r="0" t="0"/>
          <a:stretch/>
        </p:blipFill>
        <p:spPr>
          <a:xfrm>
            <a:off x="258072" y="1056200"/>
            <a:ext cx="4550664" cy="4550664"/>
          </a:xfrm>
          <a:prstGeom prst="rect">
            <a:avLst/>
          </a:prstGeom>
          <a:noFill/>
          <a:ln>
            <a:noFill/>
          </a:ln>
        </p:spPr>
      </p:pic>
      <p:grpSp>
        <p:nvGrpSpPr>
          <p:cNvPr id="507" name="Google Shape;507;p13"/>
          <p:cNvGrpSpPr/>
          <p:nvPr/>
        </p:nvGrpSpPr>
        <p:grpSpPr>
          <a:xfrm>
            <a:off x="4932835" y="1459304"/>
            <a:ext cx="6054377" cy="3711725"/>
            <a:chOff x="1715066" y="1103461"/>
            <a:chExt cx="5717724" cy="3124203"/>
          </a:xfrm>
        </p:grpSpPr>
        <p:sp>
          <p:nvSpPr>
            <p:cNvPr id="508" name="Google Shape;508;p13"/>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509" name="Google Shape;509;p13"/>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313"/>
                </a:srgbClr>
              </a:outerShdw>
            </a:effectLst>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sp>
        <p:nvSpPr>
          <p:cNvPr id="510" name="Google Shape;510;p13"/>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511" name="Google Shape;511;p13"/>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512" name="Google Shape;512;p13"/>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FFFFF"/>
                </a:solidFill>
                <a:latin typeface="Arial"/>
                <a:ea typeface="Arial"/>
                <a:cs typeface="Arial"/>
                <a:sym typeface="Arial"/>
              </a:rPr>
              <a:t>O</a:t>
            </a:r>
            <a:endParaRPr/>
          </a:p>
        </p:txBody>
      </p:sp>
      <p:sp>
        <p:nvSpPr>
          <p:cNvPr id="513" name="Google Shape;513;p13"/>
          <p:cNvSpPr txBox="1"/>
          <p:nvPr/>
        </p:nvSpPr>
        <p:spPr>
          <a:xfrm>
            <a:off x="5025418" y="2055491"/>
            <a:ext cx="5869201" cy="2600071"/>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Réactivation des prérequis</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(6 min)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14"/>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3750"/>
              </a:lnSpc>
              <a:spcBef>
                <a:spcPts val="0"/>
              </a:spcBef>
              <a:spcAft>
                <a:spcPts val="0"/>
              </a:spcAft>
              <a:buClr>
                <a:schemeClr val="dk1"/>
              </a:buClr>
              <a:buSzPts val="1600"/>
              <a:buFont typeface="Calibri"/>
              <a:buNone/>
            </a:pPr>
            <a:r>
              <a:rPr lang="fr-FR">
                <a:latin typeface="Calibri"/>
                <a:ea typeface="Calibri"/>
                <a:cs typeface="Calibri"/>
                <a:sym typeface="Calibri"/>
              </a:rPr>
              <a:t>Pour commencer, faisons un rappel. Qui peut citer quelques notions étudiées dans le chapitre précédent ? </a:t>
            </a:r>
            <a:endParaRPr/>
          </a:p>
        </p:txBody>
      </p:sp>
      <p:sp>
        <p:nvSpPr>
          <p:cNvPr id="519" name="Google Shape;519;p14"/>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L’enseignant rappelle les notions du chapitre 1 </a:t>
            </a:r>
            <a:endParaRPr/>
          </a:p>
        </p:txBody>
      </p:sp>
      <p:grpSp>
        <p:nvGrpSpPr>
          <p:cNvPr id="520" name="Google Shape;520;p14"/>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21" name="Google Shape;521;p1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22" name="Google Shape;522;p1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23" name="Google Shape;523;p14"/>
          <p:cNvSpPr txBox="1"/>
          <p:nvPr/>
        </p:nvSpPr>
        <p:spPr>
          <a:xfrm>
            <a:off x="2746332" y="1493108"/>
            <a:ext cx="6093912" cy="3636060"/>
          </a:xfrm>
          <a:prstGeom prst="rect">
            <a:avLst/>
          </a:prstGeom>
          <a:noFill/>
          <a:ln>
            <a:noFill/>
          </a:ln>
        </p:spPr>
        <p:txBody>
          <a:bodyPr anchorCtr="0" anchor="t" bIns="45700" lIns="91425" spcFirstLastPara="1" rIns="91425" wrap="square" tIns="45700">
            <a:spAutoFit/>
          </a:bodyPr>
          <a:lstStyle/>
          <a:p>
            <a:pPr indent="-457200" lvl="0" marL="457200" marR="0" rtl="0" algn="l">
              <a:lnSpc>
                <a:spcPct val="250000"/>
              </a:lnSpc>
              <a:spcBef>
                <a:spcPts val="0"/>
              </a:spcBef>
              <a:spcAft>
                <a:spcPts val="0"/>
              </a:spcAft>
              <a:buClr>
                <a:schemeClr val="dk1"/>
              </a:buClr>
              <a:buSzPts val="2400"/>
              <a:buFont typeface="Noto Sans Symbols"/>
              <a:buChar char="⮚"/>
            </a:pPr>
            <a:r>
              <a:rPr b="1" lang="fr-FR" sz="2400">
                <a:solidFill>
                  <a:schemeClr val="dk1"/>
                </a:solidFill>
                <a:latin typeface="Calibri"/>
                <a:ea typeface="Calibri"/>
                <a:cs typeface="Calibri"/>
                <a:sym typeface="Calibri"/>
              </a:rPr>
              <a:t>Le mouvement,</a:t>
            </a:r>
            <a:endParaRPr/>
          </a:p>
          <a:p>
            <a:pPr indent="-457200" lvl="0" marL="457200" marR="0" rtl="0" algn="l">
              <a:lnSpc>
                <a:spcPct val="250000"/>
              </a:lnSpc>
              <a:spcBef>
                <a:spcPts val="0"/>
              </a:spcBef>
              <a:spcAft>
                <a:spcPts val="0"/>
              </a:spcAft>
              <a:buClr>
                <a:schemeClr val="dk1"/>
              </a:buClr>
              <a:buSzPts val="2400"/>
              <a:buFont typeface="Noto Sans Symbols"/>
              <a:buChar char="⮚"/>
            </a:pPr>
            <a:r>
              <a:rPr b="1" lang="fr-FR" sz="2400">
                <a:solidFill>
                  <a:schemeClr val="dk1"/>
                </a:solidFill>
                <a:latin typeface="Calibri"/>
                <a:ea typeface="Calibri"/>
                <a:cs typeface="Calibri"/>
                <a:sym typeface="Calibri"/>
              </a:rPr>
              <a:t>Le repos,</a:t>
            </a:r>
            <a:endParaRPr/>
          </a:p>
          <a:p>
            <a:pPr indent="-457200" lvl="0" marL="457200" marR="0" rtl="0" algn="l">
              <a:lnSpc>
                <a:spcPct val="250000"/>
              </a:lnSpc>
              <a:spcBef>
                <a:spcPts val="0"/>
              </a:spcBef>
              <a:spcAft>
                <a:spcPts val="0"/>
              </a:spcAft>
              <a:buClr>
                <a:schemeClr val="dk1"/>
              </a:buClr>
              <a:buSzPts val="2400"/>
              <a:buFont typeface="Noto Sans Symbols"/>
              <a:buChar char="⮚"/>
            </a:pPr>
            <a:r>
              <a:rPr b="1" lang="fr-FR" sz="2400">
                <a:solidFill>
                  <a:schemeClr val="dk1"/>
                </a:solidFill>
                <a:latin typeface="Calibri"/>
                <a:ea typeface="Calibri"/>
                <a:cs typeface="Calibri"/>
                <a:sym typeface="Calibri"/>
              </a:rPr>
              <a:t>Le corps de référence, </a:t>
            </a:r>
            <a:endParaRPr b="1" sz="2400">
              <a:solidFill>
                <a:schemeClr val="dk1"/>
              </a:solidFill>
              <a:latin typeface="Calibri"/>
              <a:ea typeface="Calibri"/>
              <a:cs typeface="Calibri"/>
              <a:sym typeface="Calibri"/>
            </a:endParaRPr>
          </a:p>
          <a:p>
            <a:pPr indent="-457200" lvl="0" marL="457200" marR="0" rtl="0" algn="l">
              <a:lnSpc>
                <a:spcPct val="250000"/>
              </a:lnSpc>
              <a:spcBef>
                <a:spcPts val="0"/>
              </a:spcBef>
              <a:spcAft>
                <a:spcPts val="0"/>
              </a:spcAft>
              <a:buClr>
                <a:schemeClr val="dk1"/>
              </a:buClr>
              <a:buSzPts val="2400"/>
              <a:buFont typeface="Noto Sans Symbols"/>
              <a:buChar char="⮚"/>
            </a:pPr>
            <a:r>
              <a:rPr b="1" lang="fr-FR" sz="2400">
                <a:solidFill>
                  <a:schemeClr val="dk1"/>
                </a:solidFill>
                <a:latin typeface="Calibri"/>
                <a:ea typeface="Calibri"/>
                <a:cs typeface="Calibri"/>
                <a:sym typeface="Calibri"/>
              </a:rPr>
              <a:t>La trajectoire.</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xEl>
                                              <p:pRg end="0" st="0"/>
                                            </p:txEl>
                                          </p:spTgt>
                                        </p:tgtEl>
                                        <p:attrNameLst>
                                          <p:attrName>style.visibility</p:attrName>
                                        </p:attrNameLst>
                                      </p:cBhvr>
                                      <p:to>
                                        <p:strVal val="visible"/>
                                      </p:to>
                                    </p:set>
                                    <p:animEffect filter="fade" transition="in">
                                      <p:cBhvr>
                                        <p:cTn dur="500"/>
                                        <p:tgtEl>
                                          <p:spTgt spid="52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xEl>
                                              <p:pRg end="1" st="1"/>
                                            </p:txEl>
                                          </p:spTgt>
                                        </p:tgtEl>
                                        <p:attrNameLst>
                                          <p:attrName>style.visibility</p:attrName>
                                        </p:attrNameLst>
                                      </p:cBhvr>
                                      <p:to>
                                        <p:strVal val="visible"/>
                                      </p:to>
                                    </p:set>
                                    <p:animEffect filter="fade" transition="in">
                                      <p:cBhvr>
                                        <p:cTn dur="500"/>
                                        <p:tgtEl>
                                          <p:spTgt spid="52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xEl>
                                              <p:pRg end="2" st="2"/>
                                            </p:txEl>
                                          </p:spTgt>
                                        </p:tgtEl>
                                        <p:attrNameLst>
                                          <p:attrName>style.visibility</p:attrName>
                                        </p:attrNameLst>
                                      </p:cBhvr>
                                      <p:to>
                                        <p:strVal val="visible"/>
                                      </p:to>
                                    </p:set>
                                    <p:animEffect filter="fade" transition="in">
                                      <p:cBhvr>
                                        <p:cTn dur="500"/>
                                        <p:tgtEl>
                                          <p:spTgt spid="52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xEl>
                                              <p:pRg end="3" st="3"/>
                                            </p:txEl>
                                          </p:spTgt>
                                        </p:tgtEl>
                                        <p:attrNameLst>
                                          <p:attrName>style.visibility</p:attrName>
                                        </p:attrNameLst>
                                      </p:cBhvr>
                                      <p:to>
                                        <p:strVal val="visible"/>
                                      </p:to>
                                    </p:set>
                                    <p:animEffect filter="fade" transition="in">
                                      <p:cBhvr>
                                        <p:cTn dur="500"/>
                                        <p:tgtEl>
                                          <p:spTgt spid="523">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15"/>
          <p:cNvSpPr txBox="1"/>
          <p:nvPr>
            <p:ph type="title"/>
          </p:nvPr>
        </p:nvSpPr>
        <p:spPr>
          <a:xfrm>
            <a:off x="932258" y="322035"/>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sur vos ardoises, choisir l’affirmation correcte : </a:t>
            </a:r>
            <a:endParaRPr/>
          </a:p>
        </p:txBody>
      </p:sp>
      <p:sp>
        <p:nvSpPr>
          <p:cNvPr id="529" name="Google Shape;529;p15"/>
          <p:cNvSpPr txBox="1"/>
          <p:nvPr>
            <p:ph idx="1" type="body"/>
          </p:nvPr>
        </p:nvSpPr>
        <p:spPr>
          <a:xfrm>
            <a:off x="778058" y="724469"/>
            <a:ext cx="10417379" cy="26754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 ardoise, les élèves écrivent  la réponse correcte ou l’enseignant.e choisit quelques -uns pour  répondre oralement.</a:t>
            </a:r>
            <a:endParaRPr/>
          </a:p>
        </p:txBody>
      </p:sp>
      <p:grpSp>
        <p:nvGrpSpPr>
          <p:cNvPr id="530" name="Google Shape;530;p15"/>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31" name="Google Shape;531;p1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32" name="Google Shape;532;p1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33" name="Google Shape;533;p15"/>
          <p:cNvSpPr/>
          <p:nvPr/>
        </p:nvSpPr>
        <p:spPr>
          <a:xfrm>
            <a:off x="1814397" y="2864507"/>
            <a:ext cx="1233705" cy="691787"/>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000000"/>
                </a:solidFill>
                <a:latin typeface="Calibri"/>
                <a:ea typeface="Calibri"/>
                <a:cs typeface="Calibri"/>
                <a:sym typeface="Calibri"/>
              </a:rPr>
              <a:t>A</a:t>
            </a:r>
            <a:endParaRPr/>
          </a:p>
        </p:txBody>
      </p:sp>
      <p:sp>
        <p:nvSpPr>
          <p:cNvPr id="534" name="Google Shape;534;p15"/>
          <p:cNvSpPr/>
          <p:nvPr/>
        </p:nvSpPr>
        <p:spPr>
          <a:xfrm>
            <a:off x="3148309" y="2850915"/>
            <a:ext cx="3776598" cy="718970"/>
          </a:xfrm>
          <a:prstGeom prst="roundRect">
            <a:avLst>
              <a:gd fmla="val 16667" name="adj"/>
            </a:avLst>
          </a:prstGeom>
          <a:solidFill>
            <a:srgbClr val="C7E4F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corps de référence </a:t>
            </a:r>
            <a:endParaRPr/>
          </a:p>
        </p:txBody>
      </p:sp>
      <p:sp>
        <p:nvSpPr>
          <p:cNvPr id="535" name="Google Shape;535;p15"/>
          <p:cNvSpPr/>
          <p:nvPr/>
        </p:nvSpPr>
        <p:spPr>
          <a:xfrm>
            <a:off x="1814397" y="4170701"/>
            <a:ext cx="1233705" cy="691787"/>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000000"/>
                </a:solidFill>
                <a:latin typeface="Calibri"/>
                <a:ea typeface="Calibri"/>
                <a:cs typeface="Calibri"/>
                <a:sym typeface="Calibri"/>
              </a:rPr>
              <a:t>B</a:t>
            </a:r>
            <a:endParaRPr/>
          </a:p>
        </p:txBody>
      </p:sp>
      <p:sp>
        <p:nvSpPr>
          <p:cNvPr id="536" name="Google Shape;536;p15"/>
          <p:cNvSpPr/>
          <p:nvPr/>
        </p:nvSpPr>
        <p:spPr>
          <a:xfrm>
            <a:off x="3148309" y="4157109"/>
            <a:ext cx="3776598" cy="718970"/>
          </a:xfrm>
          <a:prstGeom prst="roundRect">
            <a:avLst>
              <a:gd fmla="val 16667" name="adj"/>
            </a:avLst>
          </a:prstGeom>
          <a:solidFill>
            <a:srgbClr val="C7E4F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trajectoire</a:t>
            </a:r>
            <a:endParaRPr/>
          </a:p>
        </p:txBody>
      </p:sp>
      <p:sp>
        <p:nvSpPr>
          <p:cNvPr id="537" name="Google Shape;537;p15"/>
          <p:cNvSpPr/>
          <p:nvPr/>
        </p:nvSpPr>
        <p:spPr>
          <a:xfrm>
            <a:off x="332510" y="1406465"/>
            <a:ext cx="11554690"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000000"/>
                </a:solidFill>
                <a:latin typeface="Calibri"/>
                <a:ea typeface="Calibri"/>
                <a:cs typeface="Calibri"/>
                <a:sym typeface="Calibri"/>
              </a:rPr>
              <a:t>Pour déterminer si un corps est en mouvement ou au repos, il est nécessaire de préciser : </a:t>
            </a:r>
            <a:endParaRPr/>
          </a:p>
        </p:txBody>
      </p:sp>
      <p:sp>
        <p:nvSpPr>
          <p:cNvPr id="538" name="Google Shape;538;p15"/>
          <p:cNvSpPr/>
          <p:nvPr/>
        </p:nvSpPr>
        <p:spPr>
          <a:xfrm>
            <a:off x="1814397" y="5476894"/>
            <a:ext cx="1233705" cy="691787"/>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000000"/>
                </a:solidFill>
                <a:latin typeface="Calibri"/>
                <a:ea typeface="Calibri"/>
                <a:cs typeface="Calibri"/>
                <a:sym typeface="Calibri"/>
              </a:rPr>
              <a:t>C</a:t>
            </a:r>
            <a:endParaRPr/>
          </a:p>
        </p:txBody>
      </p:sp>
      <p:sp>
        <p:nvSpPr>
          <p:cNvPr id="539" name="Google Shape;539;p15"/>
          <p:cNvSpPr/>
          <p:nvPr/>
        </p:nvSpPr>
        <p:spPr>
          <a:xfrm>
            <a:off x="3148309" y="5463302"/>
            <a:ext cx="3776598" cy="718970"/>
          </a:xfrm>
          <a:prstGeom prst="roundRect">
            <a:avLst>
              <a:gd fmla="val 16667" name="adj"/>
            </a:avLst>
          </a:prstGeom>
          <a:solidFill>
            <a:srgbClr val="C7E4F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vitesse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16"/>
          <p:cNvSpPr txBox="1"/>
          <p:nvPr>
            <p:ph type="title"/>
          </p:nvPr>
        </p:nvSpPr>
        <p:spPr>
          <a:xfrm>
            <a:off x="778058" y="213691"/>
            <a:ext cx="10683479" cy="5107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 corps de référence est nécessaire pour étudier le mouvement: c’est grâce à lui qu’on peut déterminer l’état d’un corps (en mouvement ou au repos)</a:t>
            </a:r>
            <a:endParaRPr/>
          </a:p>
        </p:txBody>
      </p:sp>
      <p:sp>
        <p:nvSpPr>
          <p:cNvPr id="545" name="Google Shape;545;p16"/>
          <p:cNvSpPr txBox="1"/>
          <p:nvPr>
            <p:ph idx="1" type="body"/>
          </p:nvPr>
        </p:nvSpPr>
        <p:spPr>
          <a:xfrm>
            <a:off x="778058" y="724469"/>
            <a:ext cx="10417379" cy="26754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 ardoise, les élèves écrivent  leurs réponses ou l’enseignant.e choisit quelques -uns pour  répondre oralement.</a:t>
            </a:r>
            <a:endParaRPr/>
          </a:p>
        </p:txBody>
      </p:sp>
      <p:grpSp>
        <p:nvGrpSpPr>
          <p:cNvPr id="546" name="Google Shape;546;p16"/>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47" name="Google Shape;547;p1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48" name="Google Shape;548;p1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49" name="Google Shape;549;p16"/>
          <p:cNvSpPr/>
          <p:nvPr/>
        </p:nvSpPr>
        <p:spPr>
          <a:xfrm>
            <a:off x="1814397" y="2864507"/>
            <a:ext cx="1233705" cy="691787"/>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000000"/>
                </a:solidFill>
                <a:latin typeface="Calibri"/>
                <a:ea typeface="Calibri"/>
                <a:cs typeface="Calibri"/>
                <a:sym typeface="Calibri"/>
              </a:rPr>
              <a:t>A</a:t>
            </a:r>
            <a:endParaRPr/>
          </a:p>
        </p:txBody>
      </p:sp>
      <p:sp>
        <p:nvSpPr>
          <p:cNvPr id="550" name="Google Shape;550;p16"/>
          <p:cNvSpPr/>
          <p:nvPr/>
        </p:nvSpPr>
        <p:spPr>
          <a:xfrm>
            <a:off x="3148309" y="2850915"/>
            <a:ext cx="3776598" cy="718970"/>
          </a:xfrm>
          <a:prstGeom prst="roundRect">
            <a:avLst>
              <a:gd fmla="val 16667" name="adj"/>
            </a:avLst>
          </a:prstGeom>
          <a:solidFill>
            <a:srgbClr val="C7E4F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Le corps de référence </a:t>
            </a:r>
            <a:endParaRPr/>
          </a:p>
        </p:txBody>
      </p:sp>
      <p:sp>
        <p:nvSpPr>
          <p:cNvPr id="551" name="Google Shape;551;p16"/>
          <p:cNvSpPr/>
          <p:nvPr/>
        </p:nvSpPr>
        <p:spPr>
          <a:xfrm>
            <a:off x="1814397" y="4170701"/>
            <a:ext cx="1233705" cy="691787"/>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BFBFBF"/>
                </a:solidFill>
                <a:latin typeface="Calibri"/>
                <a:ea typeface="Calibri"/>
                <a:cs typeface="Calibri"/>
                <a:sym typeface="Calibri"/>
              </a:rPr>
              <a:t>B</a:t>
            </a:r>
            <a:endParaRPr/>
          </a:p>
        </p:txBody>
      </p:sp>
      <p:sp>
        <p:nvSpPr>
          <p:cNvPr id="552" name="Google Shape;552;p16"/>
          <p:cNvSpPr/>
          <p:nvPr/>
        </p:nvSpPr>
        <p:spPr>
          <a:xfrm>
            <a:off x="3148309" y="4157109"/>
            <a:ext cx="3776598" cy="718970"/>
          </a:xfrm>
          <a:prstGeom prst="roundRect">
            <a:avLst>
              <a:gd fmla="val 16667" name="adj"/>
            </a:avLst>
          </a:prstGeom>
          <a:solidFill>
            <a:srgbClr val="F2F2F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rgbClr val="BFBFBF"/>
                </a:solidFill>
                <a:latin typeface="Calibri"/>
                <a:ea typeface="Calibri"/>
                <a:cs typeface="Calibri"/>
                <a:sym typeface="Calibri"/>
              </a:rPr>
              <a:t>La trajectoire</a:t>
            </a:r>
            <a:endParaRPr/>
          </a:p>
        </p:txBody>
      </p:sp>
      <p:sp>
        <p:nvSpPr>
          <p:cNvPr id="553" name="Google Shape;553;p16"/>
          <p:cNvSpPr/>
          <p:nvPr/>
        </p:nvSpPr>
        <p:spPr>
          <a:xfrm>
            <a:off x="1814397" y="5476894"/>
            <a:ext cx="1233705" cy="691787"/>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BFBFBF"/>
                </a:solidFill>
                <a:latin typeface="Calibri"/>
                <a:ea typeface="Calibri"/>
                <a:cs typeface="Calibri"/>
                <a:sym typeface="Calibri"/>
              </a:rPr>
              <a:t>C</a:t>
            </a:r>
            <a:endParaRPr/>
          </a:p>
        </p:txBody>
      </p:sp>
      <p:sp>
        <p:nvSpPr>
          <p:cNvPr id="554" name="Google Shape;554;p16"/>
          <p:cNvSpPr/>
          <p:nvPr/>
        </p:nvSpPr>
        <p:spPr>
          <a:xfrm>
            <a:off x="3148309" y="5463302"/>
            <a:ext cx="3776598" cy="718970"/>
          </a:xfrm>
          <a:prstGeom prst="roundRect">
            <a:avLst>
              <a:gd fmla="val 16667" name="adj"/>
            </a:avLst>
          </a:prstGeom>
          <a:solidFill>
            <a:srgbClr val="F2F2F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rgbClr val="BFBFBF"/>
                </a:solidFill>
                <a:latin typeface="Calibri"/>
                <a:ea typeface="Calibri"/>
                <a:cs typeface="Calibri"/>
                <a:sym typeface="Calibri"/>
              </a:rPr>
              <a:t>La vitesse</a:t>
            </a:r>
            <a:endParaRPr/>
          </a:p>
        </p:txBody>
      </p:sp>
      <p:sp>
        <p:nvSpPr>
          <p:cNvPr id="555" name="Google Shape;555;p16"/>
          <p:cNvSpPr/>
          <p:nvPr/>
        </p:nvSpPr>
        <p:spPr>
          <a:xfrm>
            <a:off x="332510" y="1406465"/>
            <a:ext cx="11554690"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000000"/>
                </a:solidFill>
                <a:latin typeface="Calibri"/>
                <a:ea typeface="Calibri"/>
                <a:cs typeface="Calibri"/>
                <a:sym typeface="Calibri"/>
              </a:rPr>
              <a:t>Pour déterminer si un corps est en mouvement ou au repos, il est nécessaire de préciser : </a:t>
            </a:r>
            <a:endParaRPr/>
          </a:p>
        </p:txBody>
      </p:sp>
      <p:sp>
        <p:nvSpPr>
          <p:cNvPr descr="Coche avec un remplissage uni" id="556" name="Google Shape;556;p16"/>
          <p:cNvSpPr/>
          <p:nvPr/>
        </p:nvSpPr>
        <p:spPr>
          <a:xfrm>
            <a:off x="7063237" y="2655485"/>
            <a:ext cx="914400" cy="914400"/>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17"/>
          <p:cNvSpPr txBox="1"/>
          <p:nvPr>
            <p:ph type="title"/>
          </p:nvPr>
        </p:nvSpPr>
        <p:spPr>
          <a:xfrm>
            <a:off x="932258" y="322035"/>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Que représente l</a:t>
            </a:r>
            <a:r>
              <a:rPr lang="fr-FR">
                <a:solidFill>
                  <a:srgbClr val="000000"/>
                </a:solidFill>
              </a:rPr>
              <a:t>’ensemble des positions occupées par un corps au cours de son mouvement ? </a:t>
            </a:r>
            <a:endParaRPr/>
          </a:p>
        </p:txBody>
      </p:sp>
      <p:sp>
        <p:nvSpPr>
          <p:cNvPr id="562" name="Google Shape;562;p17"/>
          <p:cNvSpPr txBox="1"/>
          <p:nvPr>
            <p:ph idx="1" type="body"/>
          </p:nvPr>
        </p:nvSpPr>
        <p:spPr>
          <a:xfrm>
            <a:off x="778058" y="724469"/>
            <a:ext cx="10417379" cy="26754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 ardoise, les élèves écrivent  leurs réponses ou l’enseignant.e choisit quelques -uns pour répondre oralement.</a:t>
            </a:r>
            <a:endParaRPr/>
          </a:p>
        </p:txBody>
      </p:sp>
      <p:grpSp>
        <p:nvGrpSpPr>
          <p:cNvPr id="563" name="Google Shape;563;p17"/>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64" name="Google Shape;564;p1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65" name="Google Shape;565;p1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66" name="Google Shape;566;p17"/>
          <p:cNvSpPr/>
          <p:nvPr/>
        </p:nvSpPr>
        <p:spPr>
          <a:xfrm>
            <a:off x="388307" y="1610551"/>
            <a:ext cx="11570826"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000000"/>
                </a:solidFill>
                <a:latin typeface="Calibri"/>
                <a:ea typeface="Calibri"/>
                <a:cs typeface="Calibri"/>
                <a:sym typeface="Calibri"/>
              </a:rPr>
              <a:t>L’ensemble des positions occupées par un corps au cours de son mouvement est : </a:t>
            </a:r>
            <a:endParaRPr/>
          </a:p>
        </p:txBody>
      </p:sp>
      <p:sp>
        <p:nvSpPr>
          <p:cNvPr id="567" name="Google Shape;567;p17"/>
          <p:cNvSpPr/>
          <p:nvPr/>
        </p:nvSpPr>
        <p:spPr>
          <a:xfrm>
            <a:off x="1814397" y="2864507"/>
            <a:ext cx="1233705" cy="691787"/>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000000"/>
                </a:solidFill>
                <a:latin typeface="Calibri"/>
                <a:ea typeface="Calibri"/>
                <a:cs typeface="Calibri"/>
                <a:sym typeface="Calibri"/>
              </a:rPr>
              <a:t>A</a:t>
            </a:r>
            <a:endParaRPr/>
          </a:p>
        </p:txBody>
      </p:sp>
      <p:sp>
        <p:nvSpPr>
          <p:cNvPr id="568" name="Google Shape;568;p17"/>
          <p:cNvSpPr/>
          <p:nvPr/>
        </p:nvSpPr>
        <p:spPr>
          <a:xfrm>
            <a:off x="3148309" y="2850915"/>
            <a:ext cx="3776598" cy="718970"/>
          </a:xfrm>
          <a:prstGeom prst="roundRect">
            <a:avLst>
              <a:gd fmla="val 16667" name="adj"/>
            </a:avLst>
          </a:prstGeom>
          <a:solidFill>
            <a:srgbClr val="C7E4F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corps de référence </a:t>
            </a:r>
            <a:endParaRPr/>
          </a:p>
        </p:txBody>
      </p:sp>
      <p:sp>
        <p:nvSpPr>
          <p:cNvPr id="569" name="Google Shape;569;p17"/>
          <p:cNvSpPr/>
          <p:nvPr/>
        </p:nvSpPr>
        <p:spPr>
          <a:xfrm>
            <a:off x="1814397" y="4170701"/>
            <a:ext cx="1233705" cy="691787"/>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000000"/>
                </a:solidFill>
                <a:latin typeface="Calibri"/>
                <a:ea typeface="Calibri"/>
                <a:cs typeface="Calibri"/>
                <a:sym typeface="Calibri"/>
              </a:rPr>
              <a:t>B</a:t>
            </a:r>
            <a:endParaRPr/>
          </a:p>
        </p:txBody>
      </p:sp>
      <p:sp>
        <p:nvSpPr>
          <p:cNvPr id="570" name="Google Shape;570;p17"/>
          <p:cNvSpPr/>
          <p:nvPr/>
        </p:nvSpPr>
        <p:spPr>
          <a:xfrm>
            <a:off x="3148309" y="4157109"/>
            <a:ext cx="3776598" cy="718970"/>
          </a:xfrm>
          <a:prstGeom prst="roundRect">
            <a:avLst>
              <a:gd fmla="val 16667" name="adj"/>
            </a:avLst>
          </a:prstGeom>
          <a:solidFill>
            <a:srgbClr val="C7E4F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trajectoire</a:t>
            </a:r>
            <a:endParaRPr/>
          </a:p>
        </p:txBody>
      </p:sp>
      <p:sp>
        <p:nvSpPr>
          <p:cNvPr id="571" name="Google Shape;571;p17"/>
          <p:cNvSpPr/>
          <p:nvPr/>
        </p:nvSpPr>
        <p:spPr>
          <a:xfrm>
            <a:off x="1814397" y="5476894"/>
            <a:ext cx="1233705" cy="691787"/>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000000"/>
                </a:solidFill>
                <a:latin typeface="Calibri"/>
                <a:ea typeface="Calibri"/>
                <a:cs typeface="Calibri"/>
                <a:sym typeface="Calibri"/>
              </a:rPr>
              <a:t>C</a:t>
            </a:r>
            <a:endParaRPr/>
          </a:p>
        </p:txBody>
      </p:sp>
      <p:sp>
        <p:nvSpPr>
          <p:cNvPr id="572" name="Google Shape;572;p17"/>
          <p:cNvSpPr/>
          <p:nvPr/>
        </p:nvSpPr>
        <p:spPr>
          <a:xfrm>
            <a:off x="3148309" y="5463302"/>
            <a:ext cx="3776598" cy="718970"/>
          </a:xfrm>
          <a:prstGeom prst="roundRect">
            <a:avLst>
              <a:gd fmla="val 16667" name="adj"/>
            </a:avLst>
          </a:prstGeom>
          <a:solidFill>
            <a:srgbClr val="C7E4F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vitesse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18"/>
          <p:cNvSpPr txBox="1"/>
          <p:nvPr>
            <p:ph type="title"/>
          </p:nvPr>
        </p:nvSpPr>
        <p:spPr>
          <a:xfrm>
            <a:off x="932258" y="322035"/>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la réponse c’est : B </a:t>
            </a:r>
            <a:endParaRPr/>
          </a:p>
        </p:txBody>
      </p:sp>
      <p:sp>
        <p:nvSpPr>
          <p:cNvPr id="578" name="Google Shape;578;p18"/>
          <p:cNvSpPr txBox="1"/>
          <p:nvPr>
            <p:ph idx="1" type="body"/>
          </p:nvPr>
        </p:nvSpPr>
        <p:spPr>
          <a:xfrm>
            <a:off x="778058" y="724469"/>
            <a:ext cx="10417379" cy="26754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À ce stade l’enseignant.e peut rappeler aux élèves les types des trajectoires. </a:t>
            </a:r>
            <a:endParaRPr>
              <a:solidFill>
                <a:srgbClr val="A5A5A5"/>
              </a:solidFill>
              <a:latin typeface="Calibri"/>
              <a:ea typeface="Calibri"/>
              <a:cs typeface="Calibri"/>
              <a:sym typeface="Calibri"/>
            </a:endParaRPr>
          </a:p>
        </p:txBody>
      </p:sp>
      <p:grpSp>
        <p:nvGrpSpPr>
          <p:cNvPr id="579" name="Google Shape;579;p18"/>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80" name="Google Shape;580;p18"/>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81" name="Google Shape;581;p1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82" name="Google Shape;582;p18"/>
          <p:cNvSpPr/>
          <p:nvPr/>
        </p:nvSpPr>
        <p:spPr>
          <a:xfrm>
            <a:off x="1814397" y="2864507"/>
            <a:ext cx="1233705" cy="691787"/>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BFBFBF"/>
                </a:solidFill>
                <a:latin typeface="Calibri"/>
                <a:ea typeface="Calibri"/>
                <a:cs typeface="Calibri"/>
                <a:sym typeface="Calibri"/>
              </a:rPr>
              <a:t>A</a:t>
            </a:r>
            <a:endParaRPr/>
          </a:p>
        </p:txBody>
      </p:sp>
      <p:sp>
        <p:nvSpPr>
          <p:cNvPr id="583" name="Google Shape;583;p18"/>
          <p:cNvSpPr/>
          <p:nvPr/>
        </p:nvSpPr>
        <p:spPr>
          <a:xfrm>
            <a:off x="3148309" y="2850915"/>
            <a:ext cx="3776598" cy="718970"/>
          </a:xfrm>
          <a:prstGeom prst="roundRect">
            <a:avLst>
              <a:gd fmla="val 16667" name="adj"/>
            </a:avLst>
          </a:prstGeom>
          <a:solidFill>
            <a:srgbClr val="F2F2F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rgbClr val="BFBFBF"/>
                </a:solidFill>
                <a:latin typeface="Calibri"/>
                <a:ea typeface="Calibri"/>
                <a:cs typeface="Calibri"/>
                <a:sym typeface="Calibri"/>
              </a:rPr>
              <a:t>Le corps de référence </a:t>
            </a:r>
            <a:endParaRPr/>
          </a:p>
        </p:txBody>
      </p:sp>
      <p:sp>
        <p:nvSpPr>
          <p:cNvPr id="584" name="Google Shape;584;p18"/>
          <p:cNvSpPr/>
          <p:nvPr/>
        </p:nvSpPr>
        <p:spPr>
          <a:xfrm>
            <a:off x="1814397" y="4170701"/>
            <a:ext cx="1233705" cy="691787"/>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000000"/>
                </a:solidFill>
                <a:latin typeface="Calibri"/>
                <a:ea typeface="Calibri"/>
                <a:cs typeface="Calibri"/>
                <a:sym typeface="Calibri"/>
              </a:rPr>
              <a:t>B</a:t>
            </a:r>
            <a:endParaRPr/>
          </a:p>
        </p:txBody>
      </p:sp>
      <p:sp>
        <p:nvSpPr>
          <p:cNvPr id="585" name="Google Shape;585;p18"/>
          <p:cNvSpPr/>
          <p:nvPr/>
        </p:nvSpPr>
        <p:spPr>
          <a:xfrm>
            <a:off x="3148309" y="4157109"/>
            <a:ext cx="3776598" cy="718970"/>
          </a:xfrm>
          <a:prstGeom prst="roundRect">
            <a:avLst>
              <a:gd fmla="val 16667" name="adj"/>
            </a:avLst>
          </a:prstGeom>
          <a:solidFill>
            <a:srgbClr val="C7E4F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 trajectoire</a:t>
            </a:r>
            <a:endParaRPr/>
          </a:p>
        </p:txBody>
      </p:sp>
      <p:sp>
        <p:nvSpPr>
          <p:cNvPr id="586" name="Google Shape;586;p18"/>
          <p:cNvSpPr/>
          <p:nvPr/>
        </p:nvSpPr>
        <p:spPr>
          <a:xfrm>
            <a:off x="1814397" y="5476894"/>
            <a:ext cx="1233705" cy="691787"/>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rgbClr val="BFBFBF"/>
                </a:solidFill>
                <a:latin typeface="Calibri"/>
                <a:ea typeface="Calibri"/>
                <a:cs typeface="Calibri"/>
                <a:sym typeface="Calibri"/>
              </a:rPr>
              <a:t>C</a:t>
            </a:r>
            <a:endParaRPr/>
          </a:p>
        </p:txBody>
      </p:sp>
      <p:sp>
        <p:nvSpPr>
          <p:cNvPr id="587" name="Google Shape;587;p18"/>
          <p:cNvSpPr/>
          <p:nvPr/>
        </p:nvSpPr>
        <p:spPr>
          <a:xfrm>
            <a:off x="3148309" y="5463302"/>
            <a:ext cx="3776598" cy="718970"/>
          </a:xfrm>
          <a:prstGeom prst="roundRect">
            <a:avLst>
              <a:gd fmla="val 16667" name="adj"/>
            </a:avLst>
          </a:prstGeom>
          <a:solidFill>
            <a:srgbClr val="F2F2F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rgbClr val="BFBFBF"/>
                </a:solidFill>
                <a:latin typeface="Calibri"/>
                <a:ea typeface="Calibri"/>
                <a:cs typeface="Calibri"/>
                <a:sym typeface="Calibri"/>
              </a:rPr>
              <a:t>La vitesse</a:t>
            </a:r>
            <a:endParaRPr/>
          </a:p>
        </p:txBody>
      </p:sp>
      <p:sp>
        <p:nvSpPr>
          <p:cNvPr id="588" name="Google Shape;588;p18"/>
          <p:cNvSpPr/>
          <p:nvPr/>
        </p:nvSpPr>
        <p:spPr>
          <a:xfrm>
            <a:off x="388307" y="1610551"/>
            <a:ext cx="11570826"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000000"/>
                </a:solidFill>
                <a:latin typeface="Calibri"/>
                <a:ea typeface="Calibri"/>
                <a:cs typeface="Calibri"/>
                <a:sym typeface="Calibri"/>
              </a:rPr>
              <a:t>L’ensemble des positions occupées par un corps au cours de son mouvement est : </a:t>
            </a:r>
            <a:endParaRPr/>
          </a:p>
        </p:txBody>
      </p:sp>
      <p:sp>
        <p:nvSpPr>
          <p:cNvPr descr="Coche avec un remplissage uni" id="589" name="Google Shape;589;p18"/>
          <p:cNvSpPr/>
          <p:nvPr/>
        </p:nvSpPr>
        <p:spPr>
          <a:xfrm>
            <a:off x="7284301" y="3948088"/>
            <a:ext cx="914400" cy="914400"/>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19"/>
          <p:cNvSpPr txBox="1"/>
          <p:nvPr>
            <p:ph type="title"/>
          </p:nvPr>
        </p:nvSpPr>
        <p:spPr>
          <a:xfrm>
            <a:off x="932258" y="322035"/>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Indiquer le type de la trajectoire dans les cas suivants : </a:t>
            </a:r>
            <a:endParaRPr/>
          </a:p>
        </p:txBody>
      </p:sp>
      <p:sp>
        <p:nvSpPr>
          <p:cNvPr id="595" name="Google Shape;595;p19"/>
          <p:cNvSpPr txBox="1"/>
          <p:nvPr>
            <p:ph idx="1" type="body"/>
          </p:nvPr>
        </p:nvSpPr>
        <p:spPr>
          <a:xfrm>
            <a:off x="778058" y="724469"/>
            <a:ext cx="10417379" cy="26754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 ardoise, les élèves écrivent  leurs réponses ou l’enseignant.e choisit quelques -uns pour  répondre oralement.</a:t>
            </a:r>
            <a:endParaRPr/>
          </a:p>
        </p:txBody>
      </p:sp>
      <p:grpSp>
        <p:nvGrpSpPr>
          <p:cNvPr id="596" name="Google Shape;596;p19"/>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97" name="Google Shape;597;p1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98" name="Google Shape;598;p1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99" name="Google Shape;599;p19"/>
          <p:cNvSpPr/>
          <p:nvPr/>
        </p:nvSpPr>
        <p:spPr>
          <a:xfrm>
            <a:off x="932258" y="5414561"/>
            <a:ext cx="3205633" cy="718970"/>
          </a:xfrm>
          <a:prstGeom prst="roundRect">
            <a:avLst>
              <a:gd fmla="val 16667" name="adj"/>
            </a:avLst>
          </a:prstGeom>
          <a:solidFill>
            <a:srgbClr val="F2F2F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rgbClr val="BFBFBF"/>
                </a:solidFill>
                <a:latin typeface="Calibri"/>
                <a:ea typeface="Calibri"/>
                <a:cs typeface="Calibri"/>
                <a:sym typeface="Calibri"/>
              </a:rPr>
              <a:t>………………………………….</a:t>
            </a:r>
            <a:endParaRPr/>
          </a:p>
        </p:txBody>
      </p:sp>
      <p:sp>
        <p:nvSpPr>
          <p:cNvPr id="600" name="Google Shape;600;p19"/>
          <p:cNvSpPr/>
          <p:nvPr/>
        </p:nvSpPr>
        <p:spPr>
          <a:xfrm>
            <a:off x="4848478" y="5414561"/>
            <a:ext cx="3205633" cy="718970"/>
          </a:xfrm>
          <a:prstGeom prst="roundRect">
            <a:avLst>
              <a:gd fmla="val 16667" name="adj"/>
            </a:avLst>
          </a:prstGeom>
          <a:solidFill>
            <a:srgbClr val="F2F2F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rgbClr val="BFBFBF"/>
                </a:solidFill>
                <a:latin typeface="Calibri"/>
                <a:ea typeface="Calibri"/>
                <a:cs typeface="Calibri"/>
                <a:sym typeface="Calibri"/>
              </a:rPr>
              <a:t>………………………………….</a:t>
            </a:r>
            <a:endParaRPr/>
          </a:p>
        </p:txBody>
      </p:sp>
      <p:sp>
        <p:nvSpPr>
          <p:cNvPr id="601" name="Google Shape;601;p19"/>
          <p:cNvSpPr/>
          <p:nvPr/>
        </p:nvSpPr>
        <p:spPr>
          <a:xfrm>
            <a:off x="8611995" y="5414561"/>
            <a:ext cx="3205633" cy="718970"/>
          </a:xfrm>
          <a:prstGeom prst="roundRect">
            <a:avLst>
              <a:gd fmla="val 16667" name="adj"/>
            </a:avLst>
          </a:prstGeom>
          <a:solidFill>
            <a:srgbClr val="F2F2F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rgbClr val="BFBFBF"/>
                </a:solidFill>
                <a:latin typeface="Calibri"/>
                <a:ea typeface="Calibri"/>
                <a:cs typeface="Calibri"/>
                <a:sym typeface="Calibri"/>
              </a:rPr>
              <a:t>………………………………….</a:t>
            </a:r>
            <a:endParaRPr/>
          </a:p>
        </p:txBody>
      </p:sp>
      <p:pic>
        <p:nvPicPr>
          <p:cNvPr id="602" name="Google Shape;602;p19"/>
          <p:cNvPicPr preferRelativeResize="0"/>
          <p:nvPr/>
        </p:nvPicPr>
        <p:blipFill rotWithShape="1">
          <a:blip r:embed="rId4">
            <a:alphaModFix/>
          </a:blip>
          <a:srcRect b="0" l="7244" r="3188" t="4853"/>
          <a:stretch/>
        </p:blipFill>
        <p:spPr>
          <a:xfrm>
            <a:off x="8792918" y="2189433"/>
            <a:ext cx="3133910" cy="3096000"/>
          </a:xfrm>
          <a:prstGeom prst="ellipse">
            <a:avLst/>
          </a:prstGeom>
          <a:noFill/>
          <a:ln>
            <a:noFill/>
          </a:ln>
        </p:spPr>
      </p:pic>
      <p:pic>
        <p:nvPicPr>
          <p:cNvPr id="603" name="Google Shape;603;p19"/>
          <p:cNvPicPr preferRelativeResize="0"/>
          <p:nvPr/>
        </p:nvPicPr>
        <p:blipFill rotWithShape="1">
          <a:blip r:embed="rId5">
            <a:alphaModFix/>
          </a:blip>
          <a:srcRect b="0" l="0" r="0" t="0"/>
          <a:stretch/>
        </p:blipFill>
        <p:spPr>
          <a:xfrm>
            <a:off x="4560581" y="3429000"/>
            <a:ext cx="3781425" cy="1495425"/>
          </a:xfrm>
          <a:prstGeom prst="rect">
            <a:avLst/>
          </a:prstGeom>
          <a:noFill/>
          <a:ln>
            <a:noFill/>
          </a:ln>
        </p:spPr>
      </p:pic>
      <p:sp>
        <p:nvSpPr>
          <p:cNvPr id="604" name="Google Shape;604;p19"/>
          <p:cNvSpPr/>
          <p:nvPr/>
        </p:nvSpPr>
        <p:spPr>
          <a:xfrm>
            <a:off x="459059" y="1325945"/>
            <a:ext cx="11429321" cy="578882"/>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Indiquer , pour chaque cas , le type de la trajectoire :  </a:t>
            </a:r>
            <a:endParaRPr/>
          </a:p>
        </p:txBody>
      </p:sp>
      <p:pic>
        <p:nvPicPr>
          <p:cNvPr id="605" name="Google Shape;605;p19"/>
          <p:cNvPicPr preferRelativeResize="0"/>
          <p:nvPr/>
        </p:nvPicPr>
        <p:blipFill rotWithShape="1">
          <a:blip r:embed="rId6">
            <a:alphaModFix/>
          </a:blip>
          <a:srcRect b="0" l="0" r="0" t="0"/>
          <a:stretch/>
        </p:blipFill>
        <p:spPr>
          <a:xfrm rot="5400000">
            <a:off x="1173656" y="3778312"/>
            <a:ext cx="3095999" cy="1765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3" name="Shape 373"/>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20"/>
          <p:cNvSpPr txBox="1"/>
          <p:nvPr>
            <p:ph type="title"/>
          </p:nvPr>
        </p:nvSpPr>
        <p:spPr>
          <a:xfrm>
            <a:off x="932258" y="322035"/>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Pour trouver le type de la trajectoire, on trace la ligne qui relie les positions occupées par l’objet pendant son mouvement.</a:t>
            </a:r>
            <a:endParaRPr/>
          </a:p>
        </p:txBody>
      </p:sp>
      <p:sp>
        <p:nvSpPr>
          <p:cNvPr id="611" name="Google Shape;611;p20"/>
          <p:cNvSpPr txBox="1"/>
          <p:nvPr>
            <p:ph idx="1" type="body"/>
          </p:nvPr>
        </p:nvSpPr>
        <p:spPr>
          <a:xfrm>
            <a:off x="778058" y="724469"/>
            <a:ext cx="10417379" cy="26754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L’enseignant.e peut donner d’autres exemples..</a:t>
            </a:r>
            <a:endParaRPr/>
          </a:p>
        </p:txBody>
      </p:sp>
      <p:grpSp>
        <p:nvGrpSpPr>
          <p:cNvPr id="612" name="Google Shape;612;p20"/>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613" name="Google Shape;613;p2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614" name="Google Shape;614;p2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15" name="Google Shape;615;p20"/>
          <p:cNvSpPr/>
          <p:nvPr/>
        </p:nvSpPr>
        <p:spPr>
          <a:xfrm>
            <a:off x="497507" y="1283126"/>
            <a:ext cx="11429321" cy="578882"/>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Indiquer , pour chaque cas , le type de la trajectoire :  </a:t>
            </a:r>
            <a:endParaRPr/>
          </a:p>
        </p:txBody>
      </p:sp>
      <p:sp>
        <p:nvSpPr>
          <p:cNvPr id="616" name="Google Shape;616;p20"/>
          <p:cNvSpPr/>
          <p:nvPr/>
        </p:nvSpPr>
        <p:spPr>
          <a:xfrm>
            <a:off x="932258" y="5414561"/>
            <a:ext cx="3205633" cy="718970"/>
          </a:xfrm>
          <a:prstGeom prst="roundRect">
            <a:avLst>
              <a:gd fmla="val 16667" name="adj"/>
            </a:avLst>
          </a:prstGeom>
          <a:solidFill>
            <a:srgbClr val="F2F2F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rgbClr val="BFBFBF"/>
                </a:solidFill>
                <a:latin typeface="Calibri"/>
                <a:ea typeface="Calibri"/>
                <a:cs typeface="Calibri"/>
                <a:sym typeface="Calibri"/>
              </a:rPr>
              <a:t>………………………………….</a:t>
            </a:r>
            <a:endParaRPr/>
          </a:p>
        </p:txBody>
      </p:sp>
      <p:sp>
        <p:nvSpPr>
          <p:cNvPr id="617" name="Google Shape;617;p20"/>
          <p:cNvSpPr/>
          <p:nvPr/>
        </p:nvSpPr>
        <p:spPr>
          <a:xfrm>
            <a:off x="4848478" y="5414561"/>
            <a:ext cx="3205633" cy="718970"/>
          </a:xfrm>
          <a:prstGeom prst="roundRect">
            <a:avLst>
              <a:gd fmla="val 16667" name="adj"/>
            </a:avLst>
          </a:prstGeom>
          <a:solidFill>
            <a:srgbClr val="F2F2F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rgbClr val="BFBFBF"/>
                </a:solidFill>
                <a:latin typeface="Calibri"/>
                <a:ea typeface="Calibri"/>
                <a:cs typeface="Calibri"/>
                <a:sym typeface="Calibri"/>
              </a:rPr>
              <a:t>………………………………….</a:t>
            </a:r>
            <a:endParaRPr/>
          </a:p>
        </p:txBody>
      </p:sp>
      <p:sp>
        <p:nvSpPr>
          <p:cNvPr id="618" name="Google Shape;618;p20"/>
          <p:cNvSpPr/>
          <p:nvPr/>
        </p:nvSpPr>
        <p:spPr>
          <a:xfrm>
            <a:off x="8611995" y="5414561"/>
            <a:ext cx="3205633" cy="718970"/>
          </a:xfrm>
          <a:prstGeom prst="roundRect">
            <a:avLst>
              <a:gd fmla="val 16667" name="adj"/>
            </a:avLst>
          </a:prstGeom>
          <a:solidFill>
            <a:srgbClr val="F2F2F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rgbClr val="BFBFBF"/>
                </a:solidFill>
                <a:latin typeface="Calibri"/>
                <a:ea typeface="Calibri"/>
                <a:cs typeface="Calibri"/>
                <a:sym typeface="Calibri"/>
              </a:rPr>
              <a:t>………………………………….</a:t>
            </a:r>
            <a:endParaRPr/>
          </a:p>
        </p:txBody>
      </p:sp>
      <p:pic>
        <p:nvPicPr>
          <p:cNvPr id="619" name="Google Shape;619;p20"/>
          <p:cNvPicPr preferRelativeResize="0"/>
          <p:nvPr/>
        </p:nvPicPr>
        <p:blipFill rotWithShape="1">
          <a:blip r:embed="rId4">
            <a:alphaModFix/>
          </a:blip>
          <a:srcRect b="0" l="7244" r="3188" t="4853"/>
          <a:stretch/>
        </p:blipFill>
        <p:spPr>
          <a:xfrm>
            <a:off x="8792918" y="2189433"/>
            <a:ext cx="3133910" cy="3096000"/>
          </a:xfrm>
          <a:prstGeom prst="ellipse">
            <a:avLst/>
          </a:prstGeom>
          <a:noFill/>
          <a:ln>
            <a:noFill/>
          </a:ln>
        </p:spPr>
      </p:pic>
      <p:pic>
        <p:nvPicPr>
          <p:cNvPr id="620" name="Google Shape;620;p20"/>
          <p:cNvPicPr preferRelativeResize="0"/>
          <p:nvPr/>
        </p:nvPicPr>
        <p:blipFill rotWithShape="1">
          <a:blip r:embed="rId5">
            <a:alphaModFix/>
          </a:blip>
          <a:srcRect b="0" l="0" r="0" t="0"/>
          <a:stretch/>
        </p:blipFill>
        <p:spPr>
          <a:xfrm rot="5400000">
            <a:off x="1173656" y="3778312"/>
            <a:ext cx="3095999" cy="176500"/>
          </a:xfrm>
          <a:prstGeom prst="rect">
            <a:avLst/>
          </a:prstGeom>
          <a:noFill/>
          <a:ln>
            <a:noFill/>
          </a:ln>
        </p:spPr>
      </p:pic>
      <p:pic>
        <p:nvPicPr>
          <p:cNvPr id="621" name="Google Shape;621;p20"/>
          <p:cNvPicPr preferRelativeResize="0"/>
          <p:nvPr/>
        </p:nvPicPr>
        <p:blipFill rotWithShape="1">
          <a:blip r:embed="rId6">
            <a:alphaModFix/>
          </a:blip>
          <a:srcRect b="0" l="0" r="0" t="0"/>
          <a:stretch/>
        </p:blipFill>
        <p:spPr>
          <a:xfrm>
            <a:off x="4560581" y="3429000"/>
            <a:ext cx="3781425" cy="1495425"/>
          </a:xfrm>
          <a:prstGeom prst="rect">
            <a:avLst/>
          </a:prstGeom>
          <a:noFill/>
          <a:ln>
            <a:noFill/>
          </a:ln>
        </p:spPr>
      </p:pic>
      <p:sp>
        <p:nvSpPr>
          <p:cNvPr id="622" name="Google Shape;622;p20"/>
          <p:cNvSpPr txBox="1"/>
          <p:nvPr/>
        </p:nvSpPr>
        <p:spPr>
          <a:xfrm>
            <a:off x="1005689" y="5467332"/>
            <a:ext cx="335833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Trajectoire rectiligne</a:t>
            </a:r>
            <a:endParaRPr/>
          </a:p>
        </p:txBody>
      </p:sp>
      <p:sp>
        <p:nvSpPr>
          <p:cNvPr id="623" name="Google Shape;623;p20"/>
          <p:cNvSpPr txBox="1"/>
          <p:nvPr/>
        </p:nvSpPr>
        <p:spPr>
          <a:xfrm>
            <a:off x="4983673" y="5414561"/>
            <a:ext cx="335833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Trajectoire curviligne</a:t>
            </a:r>
            <a:endParaRPr/>
          </a:p>
        </p:txBody>
      </p:sp>
      <p:sp>
        <p:nvSpPr>
          <p:cNvPr id="624" name="Google Shape;624;p20"/>
          <p:cNvSpPr txBox="1"/>
          <p:nvPr/>
        </p:nvSpPr>
        <p:spPr>
          <a:xfrm>
            <a:off x="8530047" y="5512436"/>
            <a:ext cx="335833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Trajectoire circulaire</a:t>
            </a:r>
            <a:endParaRPr/>
          </a:p>
        </p:txBody>
      </p:sp>
      <p:cxnSp>
        <p:nvCxnSpPr>
          <p:cNvPr id="625" name="Google Shape;625;p20"/>
          <p:cNvCxnSpPr/>
          <p:nvPr/>
        </p:nvCxnSpPr>
        <p:spPr>
          <a:xfrm rot="10800000">
            <a:off x="2737604" y="2318562"/>
            <a:ext cx="0" cy="2614863"/>
          </a:xfrm>
          <a:prstGeom prst="straightConnector1">
            <a:avLst/>
          </a:prstGeom>
          <a:noFill/>
          <a:ln cap="flat" cmpd="sng" w="28575">
            <a:solidFill>
              <a:srgbClr val="FF0000"/>
            </a:solidFill>
            <a:prstDash val="solid"/>
            <a:miter lim="800000"/>
            <a:headEnd len="sm" w="sm" type="none"/>
            <a:tailEnd len="sm" w="sm" type="none"/>
          </a:ln>
        </p:spPr>
      </p:cxnSp>
      <p:sp>
        <p:nvSpPr>
          <p:cNvPr id="626" name="Google Shape;626;p20"/>
          <p:cNvSpPr/>
          <p:nvPr/>
        </p:nvSpPr>
        <p:spPr>
          <a:xfrm>
            <a:off x="5037221" y="3577389"/>
            <a:ext cx="2951747" cy="1122948"/>
          </a:xfrm>
          <a:custGeom>
            <a:rect b="b" l="l" r="r" t="t"/>
            <a:pathLst>
              <a:path extrusionOk="0" h="1122948" w="2951747">
                <a:moveTo>
                  <a:pt x="0" y="1122948"/>
                </a:moveTo>
                <a:cubicBezTo>
                  <a:pt x="129674" y="915737"/>
                  <a:pt x="259348" y="708526"/>
                  <a:pt x="417095" y="577516"/>
                </a:cubicBezTo>
                <a:cubicBezTo>
                  <a:pt x="574842" y="446506"/>
                  <a:pt x="762000" y="385011"/>
                  <a:pt x="946484" y="336885"/>
                </a:cubicBezTo>
                <a:cubicBezTo>
                  <a:pt x="1130968" y="288759"/>
                  <a:pt x="1358232" y="243306"/>
                  <a:pt x="1524000" y="288758"/>
                </a:cubicBezTo>
                <a:cubicBezTo>
                  <a:pt x="1689768" y="334210"/>
                  <a:pt x="1802063" y="564147"/>
                  <a:pt x="1941095" y="609600"/>
                </a:cubicBezTo>
                <a:cubicBezTo>
                  <a:pt x="2080127" y="655053"/>
                  <a:pt x="2189748" y="663074"/>
                  <a:pt x="2358190" y="561474"/>
                </a:cubicBezTo>
                <a:cubicBezTo>
                  <a:pt x="2526632" y="459874"/>
                  <a:pt x="2739189" y="229937"/>
                  <a:pt x="2951747" y="0"/>
                </a:cubicBezTo>
              </a:path>
            </a:pathLst>
          </a:cu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7" name="Google Shape;627;p20"/>
          <p:cNvSpPr/>
          <p:nvPr/>
        </p:nvSpPr>
        <p:spPr>
          <a:xfrm>
            <a:off x="9028750" y="2456121"/>
            <a:ext cx="2624534" cy="2534032"/>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22"/>
                                        </p:tgtEl>
                                        <p:attrNameLst>
                                          <p:attrName>style.visibility</p:attrName>
                                        </p:attrNameLst>
                                      </p:cBhvr>
                                      <p:to>
                                        <p:strVal val="visible"/>
                                      </p:to>
                                    </p:set>
                                    <p:anim calcmode="lin" valueType="num">
                                      <p:cBhvr additive="base">
                                        <p:cTn dur="500"/>
                                        <p:tgtEl>
                                          <p:spTgt spid="622"/>
                                        </p:tgtEl>
                                        <p:attrNameLst>
                                          <p:attrName>ppt_w</p:attrName>
                                        </p:attrNameLst>
                                      </p:cBhvr>
                                      <p:tavLst>
                                        <p:tav fmla="" tm="0">
                                          <p:val>
                                            <p:strVal val="0"/>
                                          </p:val>
                                        </p:tav>
                                        <p:tav fmla="" tm="100000">
                                          <p:val>
                                            <p:strVal val="#ppt_w"/>
                                          </p:val>
                                        </p:tav>
                                      </p:tavLst>
                                    </p:anim>
                                    <p:anim calcmode="lin" valueType="num">
                                      <p:cBhvr additive="base">
                                        <p:cTn dur="500"/>
                                        <p:tgtEl>
                                          <p:spTgt spid="62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23"/>
                                        </p:tgtEl>
                                        <p:attrNameLst>
                                          <p:attrName>style.visibility</p:attrName>
                                        </p:attrNameLst>
                                      </p:cBhvr>
                                      <p:to>
                                        <p:strVal val="visible"/>
                                      </p:to>
                                    </p:set>
                                    <p:anim calcmode="lin" valueType="num">
                                      <p:cBhvr additive="base">
                                        <p:cTn dur="500"/>
                                        <p:tgtEl>
                                          <p:spTgt spid="623"/>
                                        </p:tgtEl>
                                        <p:attrNameLst>
                                          <p:attrName>ppt_w</p:attrName>
                                        </p:attrNameLst>
                                      </p:cBhvr>
                                      <p:tavLst>
                                        <p:tav fmla="" tm="0">
                                          <p:val>
                                            <p:strVal val="0"/>
                                          </p:val>
                                        </p:tav>
                                        <p:tav fmla="" tm="100000">
                                          <p:val>
                                            <p:strVal val="#ppt_w"/>
                                          </p:val>
                                        </p:tav>
                                      </p:tavLst>
                                    </p:anim>
                                    <p:anim calcmode="lin" valueType="num">
                                      <p:cBhvr additive="base">
                                        <p:cTn dur="500"/>
                                        <p:tgtEl>
                                          <p:spTgt spid="62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24"/>
                                        </p:tgtEl>
                                        <p:attrNameLst>
                                          <p:attrName>style.visibility</p:attrName>
                                        </p:attrNameLst>
                                      </p:cBhvr>
                                      <p:to>
                                        <p:strVal val="visible"/>
                                      </p:to>
                                    </p:set>
                                    <p:anim calcmode="lin" valueType="num">
                                      <p:cBhvr additive="base">
                                        <p:cTn dur="500"/>
                                        <p:tgtEl>
                                          <p:spTgt spid="624"/>
                                        </p:tgtEl>
                                        <p:attrNameLst>
                                          <p:attrName>ppt_w</p:attrName>
                                        </p:attrNameLst>
                                      </p:cBhvr>
                                      <p:tavLst>
                                        <p:tav fmla="" tm="0">
                                          <p:val>
                                            <p:strVal val="0"/>
                                          </p:val>
                                        </p:tav>
                                        <p:tav fmla="" tm="100000">
                                          <p:val>
                                            <p:strVal val="#ppt_w"/>
                                          </p:val>
                                        </p:tav>
                                      </p:tavLst>
                                    </p:anim>
                                    <p:anim calcmode="lin" valueType="num">
                                      <p:cBhvr additive="base">
                                        <p:cTn dur="500"/>
                                        <p:tgtEl>
                                          <p:spTgt spid="62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1" name="Shape 631"/>
        <p:cNvGrpSpPr/>
        <p:nvPr/>
      </p:nvGrpSpPr>
      <p:grpSpPr>
        <a:xfrm>
          <a:off x="0" y="0"/>
          <a:ext cx="0" cy="0"/>
          <a:chOff x="0" y="0"/>
          <a:chExt cx="0" cy="0"/>
        </a:xfrm>
      </p:grpSpPr>
      <p:grpSp>
        <p:nvGrpSpPr>
          <p:cNvPr id="632" name="Google Shape;632;p21"/>
          <p:cNvGrpSpPr/>
          <p:nvPr/>
        </p:nvGrpSpPr>
        <p:grpSpPr>
          <a:xfrm>
            <a:off x="4932835" y="1459304"/>
            <a:ext cx="6054377" cy="3711725"/>
            <a:chOff x="1715066" y="1103461"/>
            <a:chExt cx="5717724" cy="3124203"/>
          </a:xfrm>
        </p:grpSpPr>
        <p:sp>
          <p:nvSpPr>
            <p:cNvPr id="633" name="Google Shape;633;p21"/>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34" name="Google Shape;634;p21"/>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635" name="Google Shape;635;p21"/>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36" name="Google Shape;636;p21"/>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37" name="Google Shape;637;p21"/>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a:p>
        </p:txBody>
      </p:sp>
      <p:sp>
        <p:nvSpPr>
          <p:cNvPr id="638" name="Google Shape;638;p21"/>
          <p:cNvSpPr txBox="1"/>
          <p:nvPr/>
        </p:nvSpPr>
        <p:spPr>
          <a:xfrm>
            <a:off x="5103228" y="1686972"/>
            <a:ext cx="5869201" cy="3171702"/>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None/>
            </a:pPr>
            <a:r>
              <a:rPr b="1" i="0" lang="fr-FR" sz="4265" u="none" cap="none" strike="noStrike">
                <a:solidFill>
                  <a:srgbClr val="FFC000"/>
                </a:solidFill>
                <a:latin typeface="Arial"/>
                <a:ea typeface="Arial"/>
                <a:cs typeface="Arial"/>
                <a:sym typeface="Arial"/>
              </a:rPr>
              <a:t>Déclaration de la tâche </a:t>
            </a:r>
            <a:br>
              <a:rPr b="1" i="0" lang="fr-FR" sz="4265" u="none" cap="none" strike="noStrike">
                <a:solidFill>
                  <a:srgbClr val="FFC000"/>
                </a:solidFill>
                <a:latin typeface="Arial"/>
                <a:ea typeface="Arial"/>
                <a:cs typeface="Arial"/>
                <a:sym typeface="Arial"/>
              </a:rPr>
            </a:br>
            <a:r>
              <a:rPr b="1" i="0" lang="fr-FR" sz="4265" u="none" cap="none" strike="noStrike">
                <a:solidFill>
                  <a:srgbClr val="FFC000"/>
                </a:solidFill>
                <a:latin typeface="Arial"/>
                <a:ea typeface="Arial"/>
                <a:cs typeface="Arial"/>
                <a:sym typeface="Arial"/>
              </a:rPr>
              <a:t>de la séance</a:t>
            </a:r>
            <a:endParaRPr/>
          </a:p>
          <a:p>
            <a:pPr indent="0" lvl="0" marL="0" marR="0" rtl="0" algn="ctr">
              <a:lnSpc>
                <a:spcPct val="90000"/>
              </a:lnSpc>
              <a:spcBef>
                <a:spcPts val="0"/>
              </a:spcBef>
              <a:spcAft>
                <a:spcPts val="0"/>
              </a:spcAft>
              <a:buNone/>
            </a:pPr>
            <a:r>
              <a:rPr b="1" i="0" lang="fr-FR" sz="4265" u="none" cap="none" strike="noStrike">
                <a:solidFill>
                  <a:srgbClr val="FFC000"/>
                </a:solidFill>
                <a:latin typeface="Arial"/>
                <a:ea typeface="Arial"/>
                <a:cs typeface="Arial"/>
                <a:sym typeface="Arial"/>
              </a:rPr>
              <a:t>(2 min)</a:t>
            </a:r>
            <a:endParaRPr b="1" sz="4265">
              <a:solidFill>
                <a:srgbClr val="FFC000"/>
              </a:solidFill>
              <a:latin typeface="Arial"/>
              <a:ea typeface="Arial"/>
              <a:cs typeface="Arial"/>
              <a:sym typeface="Arial"/>
            </a:endParaRPr>
          </a:p>
        </p:txBody>
      </p:sp>
      <p:grpSp>
        <p:nvGrpSpPr>
          <p:cNvPr id="639" name="Google Shape;639;p21"/>
          <p:cNvGrpSpPr/>
          <p:nvPr/>
        </p:nvGrpSpPr>
        <p:grpSpPr>
          <a:xfrm>
            <a:off x="1110808" y="1793796"/>
            <a:ext cx="2675209" cy="2958054"/>
            <a:chOff x="1169970" y="1521517"/>
            <a:chExt cx="2675209" cy="2958054"/>
          </a:xfrm>
        </p:grpSpPr>
        <p:pic>
          <p:nvPicPr>
            <p:cNvPr id="640" name="Google Shape;640;p21"/>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641" name="Google Shape;641;p21"/>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pic>
        <p:nvPicPr>
          <p:cNvPr id="646" name="Google Shape;646;p22"/>
          <p:cNvPicPr preferRelativeResize="0"/>
          <p:nvPr/>
        </p:nvPicPr>
        <p:blipFill rotWithShape="1">
          <a:blip r:embed="rId3">
            <a:alphaModFix/>
          </a:blip>
          <a:srcRect b="0" l="0" r="0" t="0"/>
          <a:stretch/>
        </p:blipFill>
        <p:spPr>
          <a:xfrm>
            <a:off x="11575321" y="439258"/>
            <a:ext cx="458160" cy="458160"/>
          </a:xfrm>
          <a:prstGeom prst="rect">
            <a:avLst/>
          </a:prstGeom>
          <a:noFill/>
          <a:ln>
            <a:noFill/>
          </a:ln>
        </p:spPr>
      </p:pic>
      <p:sp>
        <p:nvSpPr>
          <p:cNvPr id="647" name="Google Shape;647;p22"/>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3750"/>
              </a:lnSpc>
              <a:spcBef>
                <a:spcPts val="0"/>
              </a:spcBef>
              <a:spcAft>
                <a:spcPts val="0"/>
              </a:spcAft>
              <a:buClr>
                <a:schemeClr val="dk1"/>
              </a:buClr>
              <a:buSzPts val="1600"/>
              <a:buFont typeface="Calibri"/>
              <a:buNone/>
            </a:pPr>
            <a:r>
              <a:rPr lang="fr-FR">
                <a:latin typeface="Calibri"/>
                <a:ea typeface="Calibri"/>
                <a:cs typeface="Calibri"/>
                <a:sym typeface="Calibri"/>
              </a:rPr>
              <a:t>Avant de réaliser la tâche d’aujourd’hui, observons ensemble la situation suivante :</a:t>
            </a:r>
            <a:endParaRPr/>
          </a:p>
        </p:txBody>
      </p:sp>
      <p:sp>
        <p:nvSpPr>
          <p:cNvPr id="648" name="Google Shape;648;p22"/>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dk1"/>
              </a:buClr>
              <a:buSzPts val="1000"/>
              <a:buNone/>
            </a:pPr>
            <a:r>
              <a:rPr i="0" lang="fr-FR">
                <a:latin typeface="Calibri"/>
                <a:ea typeface="Calibri"/>
                <a:cs typeface="Calibri"/>
                <a:sym typeface="Calibri"/>
              </a:rPr>
              <a:t>L’enseignant.t invite les élèves à comparer les mouvements des deux véhicules. Il utilise l’alternance linguistique  pour faciliter la compréhension et de favoriser la participation.</a:t>
            </a:r>
            <a:endParaRPr/>
          </a:p>
          <a:p>
            <a:pPr indent="-228600" lvl="0" marL="228600" rtl="0" algn="l">
              <a:lnSpc>
                <a:spcPct val="100000"/>
              </a:lnSpc>
              <a:spcBef>
                <a:spcPts val="1000"/>
              </a:spcBef>
              <a:spcAft>
                <a:spcPts val="0"/>
              </a:spcAft>
              <a:buClr>
                <a:schemeClr val="dk1"/>
              </a:buClr>
              <a:buSzPts val="1000"/>
              <a:buNone/>
            </a:pPr>
            <a:r>
              <a:rPr i="0" lang="fr-FR">
                <a:latin typeface="Calibri"/>
                <a:ea typeface="Calibri"/>
                <a:cs typeface="Calibri"/>
                <a:sym typeface="Calibri"/>
              </a:rPr>
              <a:t> </a:t>
            </a:r>
            <a:endParaRPr/>
          </a:p>
        </p:txBody>
      </p:sp>
      <p:pic>
        <p:nvPicPr>
          <p:cNvPr descr="Car dans un parc | Vecteur Gratuite" id="649" name="Google Shape;649;p22"/>
          <p:cNvPicPr preferRelativeResize="0"/>
          <p:nvPr/>
        </p:nvPicPr>
        <p:blipFill rotWithShape="1">
          <a:blip r:embed="rId4">
            <a:alphaModFix/>
          </a:blip>
          <a:srcRect b="0" l="0" r="0" t="0"/>
          <a:stretch/>
        </p:blipFill>
        <p:spPr>
          <a:xfrm>
            <a:off x="6828430" y="1078820"/>
            <a:ext cx="4708477" cy="3475282"/>
          </a:xfrm>
          <a:prstGeom prst="roundRect">
            <a:avLst>
              <a:gd fmla="val 3582" name="adj"/>
            </a:avLst>
          </a:prstGeom>
          <a:noFill/>
          <a:ln>
            <a:noFill/>
          </a:ln>
        </p:spPr>
      </p:pic>
      <p:pic>
        <p:nvPicPr>
          <p:cNvPr descr="Officier de police arrêtant l'illustration vectorielle de voiture avec  debout et portant l'uniforme | Vecteur Premium" id="650" name="Google Shape;650;p22"/>
          <p:cNvPicPr preferRelativeResize="0"/>
          <p:nvPr/>
        </p:nvPicPr>
        <p:blipFill rotWithShape="1">
          <a:blip r:embed="rId5">
            <a:alphaModFix/>
          </a:blip>
          <a:srcRect b="0" l="0" r="0" t="0"/>
          <a:stretch/>
        </p:blipFill>
        <p:spPr>
          <a:xfrm>
            <a:off x="655093" y="1078820"/>
            <a:ext cx="4708477" cy="3475282"/>
          </a:xfrm>
          <a:prstGeom prst="roundRect">
            <a:avLst>
              <a:gd fmla="val 7215" name="adj"/>
            </a:avLst>
          </a:prstGeom>
          <a:noFill/>
          <a:ln>
            <a:noFill/>
          </a:ln>
        </p:spPr>
      </p:pic>
      <p:sp>
        <p:nvSpPr>
          <p:cNvPr id="651" name="Google Shape;651;p22"/>
          <p:cNvSpPr txBox="1"/>
          <p:nvPr/>
        </p:nvSpPr>
        <p:spPr>
          <a:xfrm>
            <a:off x="655093" y="4641896"/>
            <a:ext cx="4708477" cy="810368"/>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chemeClr val="dk1"/>
              </a:buClr>
              <a:buSzPts val="2000"/>
              <a:buFont typeface="Calibri"/>
              <a:buNone/>
            </a:pPr>
            <a:r>
              <a:rPr b="1" i="0" lang="fr-FR" sz="2000" u="none" cap="none" strike="noStrike">
                <a:solidFill>
                  <a:schemeClr val="dk1"/>
                </a:solidFill>
                <a:latin typeface="Calibri"/>
                <a:ea typeface="Calibri"/>
                <a:cs typeface="Calibri"/>
                <a:sym typeface="Calibri"/>
              </a:rPr>
              <a:t>Voiture en mouvement de translation qui </a:t>
            </a:r>
            <a:r>
              <a:rPr b="1" i="0" lang="fr-FR" sz="2000" u="none" cap="none" strike="noStrike">
                <a:solidFill>
                  <a:srgbClr val="FF0000"/>
                </a:solidFill>
                <a:latin typeface="Calibri"/>
                <a:ea typeface="Calibri"/>
                <a:cs typeface="Calibri"/>
                <a:sym typeface="Calibri"/>
              </a:rPr>
              <a:t>ralentit</a:t>
            </a:r>
            <a:r>
              <a:rPr b="1" i="0" lang="fr-FR" sz="2000" u="none" cap="none" strike="noStrike">
                <a:solidFill>
                  <a:schemeClr val="dk1"/>
                </a:solidFill>
                <a:latin typeface="Calibri"/>
                <a:ea typeface="Calibri"/>
                <a:cs typeface="Calibri"/>
                <a:sym typeface="Calibri"/>
              </a:rPr>
              <a:t>  jusqu’à l’arrêt. </a:t>
            </a:r>
            <a:endParaRPr b="1" sz="1200">
              <a:solidFill>
                <a:schemeClr val="dk1"/>
              </a:solidFill>
              <a:latin typeface="Calibri"/>
              <a:ea typeface="Calibri"/>
              <a:cs typeface="Calibri"/>
              <a:sym typeface="Calibri"/>
            </a:endParaRPr>
          </a:p>
        </p:txBody>
      </p:sp>
      <p:sp>
        <p:nvSpPr>
          <p:cNvPr id="652" name="Google Shape;652;p22"/>
          <p:cNvSpPr txBox="1"/>
          <p:nvPr/>
        </p:nvSpPr>
        <p:spPr>
          <a:xfrm>
            <a:off x="6828430" y="4641896"/>
            <a:ext cx="4708477" cy="750844"/>
          </a:xfrm>
          <a:prstGeom prst="rect">
            <a:avLst/>
          </a:prstGeom>
          <a:noFill/>
          <a:ln>
            <a:noFill/>
          </a:ln>
        </p:spPr>
        <p:txBody>
          <a:bodyPr anchorCtr="0" anchor="ctr" bIns="91425" lIns="91425" spcFirstLastPara="1" rIns="91425" wrap="square" tIns="91425">
            <a:noAutofit/>
          </a:bodyPr>
          <a:lstStyle/>
          <a:p>
            <a:pPr indent="0" lvl="0" marL="0" marR="0" rtl="0" algn="just">
              <a:spcBef>
                <a:spcPts val="0"/>
              </a:spcBef>
              <a:spcAft>
                <a:spcPts val="0"/>
              </a:spcAft>
              <a:buNone/>
            </a:pPr>
            <a:r>
              <a:rPr b="1" lang="fr-FR" sz="2400">
                <a:solidFill>
                  <a:schemeClr val="dk1"/>
                </a:solidFill>
                <a:latin typeface="Calibri"/>
                <a:ea typeface="Calibri"/>
                <a:cs typeface="Calibri"/>
                <a:sym typeface="Calibri"/>
              </a:rPr>
              <a:t>Voiture en mouvement de translation garde </a:t>
            </a:r>
            <a:r>
              <a:rPr b="1" lang="fr-FR" sz="2400">
                <a:solidFill>
                  <a:srgbClr val="FF0000"/>
                </a:solidFill>
                <a:latin typeface="Calibri"/>
                <a:ea typeface="Calibri"/>
                <a:cs typeface="Calibri"/>
                <a:sym typeface="Calibri"/>
              </a:rPr>
              <a:t>la même vitesse</a:t>
            </a:r>
            <a:r>
              <a:rPr b="1" lang="fr-FR" sz="2400">
                <a:solidFill>
                  <a:schemeClr val="dk1"/>
                </a:solidFill>
                <a:latin typeface="Calibri"/>
                <a:ea typeface="Calibri"/>
                <a:cs typeface="Calibri"/>
                <a:sym typeface="Calibri"/>
              </a:rPr>
              <a:t>. </a:t>
            </a:r>
            <a:endParaRPr b="1" sz="1400">
              <a:solidFill>
                <a:schemeClr val="dk1"/>
              </a:solidFill>
              <a:latin typeface="Calibri"/>
              <a:ea typeface="Calibri"/>
              <a:cs typeface="Calibri"/>
              <a:sym typeface="Calibri"/>
            </a:endParaRPr>
          </a:p>
        </p:txBody>
      </p:sp>
      <p:sp>
        <p:nvSpPr>
          <p:cNvPr id="653" name="Google Shape;653;p22"/>
          <p:cNvSpPr/>
          <p:nvPr/>
        </p:nvSpPr>
        <p:spPr>
          <a:xfrm>
            <a:off x="1760561" y="5792078"/>
            <a:ext cx="8666330" cy="510778"/>
          </a:xfrm>
          <a:prstGeom prst="roundRect">
            <a:avLst>
              <a:gd fmla="val 16667" name="adj"/>
            </a:avLst>
          </a:prstGeom>
          <a:solidFill>
            <a:srgbClr val="F2F2F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Comment peut-on caractériser ces deux mouvements  ?</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3"/>
                                        </p:tgtEl>
                                        <p:attrNameLst>
                                          <p:attrName>style.visibility</p:attrName>
                                        </p:attrNameLst>
                                      </p:cBhvr>
                                      <p:to>
                                        <p:strVal val="visible"/>
                                      </p:to>
                                    </p:set>
                                    <p:animEffect filter="fade" transition="in">
                                      <p:cBhvr>
                                        <p:cTn dur="500"/>
                                        <p:tgtEl>
                                          <p:spTgt spid="6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p23"/>
          <p:cNvSpPr/>
          <p:nvPr/>
        </p:nvSpPr>
        <p:spPr>
          <a:xfrm>
            <a:off x="619441" y="2774747"/>
            <a:ext cx="11134627" cy="929740"/>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pic>
        <p:nvPicPr>
          <p:cNvPr id="659" name="Google Shape;659;p23"/>
          <p:cNvPicPr preferRelativeResize="0"/>
          <p:nvPr/>
        </p:nvPicPr>
        <p:blipFill rotWithShape="1">
          <a:blip r:embed="rId3">
            <a:alphaModFix/>
          </a:blip>
          <a:srcRect b="0" l="0" r="0" t="0"/>
          <a:stretch/>
        </p:blipFill>
        <p:spPr>
          <a:xfrm>
            <a:off x="458538" y="2602809"/>
            <a:ext cx="805544" cy="805544"/>
          </a:xfrm>
          <a:prstGeom prst="rect">
            <a:avLst/>
          </a:prstGeom>
          <a:noFill/>
          <a:ln>
            <a:noFill/>
          </a:ln>
        </p:spPr>
      </p:pic>
      <p:sp>
        <p:nvSpPr>
          <p:cNvPr id="660" name="Google Shape;660;p23"/>
          <p:cNvSpPr txBox="1"/>
          <p:nvPr/>
        </p:nvSpPr>
        <p:spPr>
          <a:xfrm>
            <a:off x="1457138" y="2774748"/>
            <a:ext cx="9850199" cy="389893"/>
          </a:xfrm>
          <a:prstGeom prst="rect">
            <a:avLst/>
          </a:prstGeom>
          <a:noFill/>
          <a:ln>
            <a:noFill/>
          </a:ln>
        </p:spPr>
        <p:txBody>
          <a:bodyPr anchorCtr="0" anchor="ctr" bIns="121900" lIns="121900" spcFirstLastPara="1" rIns="121900" wrap="square" tIns="121900">
            <a:noAutofit/>
          </a:bodyPr>
          <a:lstStyle/>
          <a:p>
            <a:pPr indent="0" lvl="0" marL="0" marR="0" rtl="0" algn="ctr">
              <a:spcBef>
                <a:spcPts val="600"/>
              </a:spcBef>
              <a:spcAft>
                <a:spcPts val="600"/>
              </a:spcAft>
              <a:buNone/>
            </a:pPr>
            <a:r>
              <a:rPr b="1" lang="fr-FR"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p:txBody>
      </p:sp>
      <p:sp>
        <p:nvSpPr>
          <p:cNvPr id="661" name="Google Shape;661;p23"/>
          <p:cNvSpPr/>
          <p:nvPr/>
        </p:nvSpPr>
        <p:spPr>
          <a:xfrm>
            <a:off x="6435759" y="2723474"/>
            <a:ext cx="2375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662" name="Google Shape;662;p23"/>
          <p:cNvSpPr txBox="1"/>
          <p:nvPr>
            <p:ph type="title"/>
          </p:nvPr>
        </p:nvSpPr>
        <p:spPr>
          <a:xfrm>
            <a:off x="778058" y="265901"/>
            <a:ext cx="10529279" cy="468011"/>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600"/>
              <a:buFont typeface="Calibri"/>
              <a:buNone/>
            </a:pPr>
            <a:r>
              <a:rPr lang="fr-FR"/>
              <a:t>À la fin de cette séance, vous serez capables de déterminer la nature du mouvement d’un corps solide (uniforme, accéléré ou retardé) en translation. </a:t>
            </a:r>
            <a:endParaRPr/>
          </a:p>
        </p:txBody>
      </p:sp>
      <p:sp>
        <p:nvSpPr>
          <p:cNvPr id="663" name="Google Shape;663;p23"/>
          <p:cNvSpPr txBox="1"/>
          <p:nvPr>
            <p:ph idx="1" type="body"/>
          </p:nvPr>
        </p:nvSpPr>
        <p:spPr>
          <a:xfrm>
            <a:off x="831147" y="805747"/>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présente la tâche et l’inscrit au tableau. Il demande à deux élèves de la lire à voix haute. Il explicite ensuite le verbe d’action ainsi que le concept de « nature du mouvement »</a:t>
            </a:r>
            <a:endParaRPr/>
          </a:p>
        </p:txBody>
      </p:sp>
      <p:pic>
        <p:nvPicPr>
          <p:cNvPr id="664" name="Google Shape;664;p23"/>
          <p:cNvPicPr preferRelativeResize="0"/>
          <p:nvPr/>
        </p:nvPicPr>
        <p:blipFill rotWithShape="1">
          <a:blip r:embed="rId4">
            <a:alphaModFix/>
          </a:blip>
          <a:srcRect b="0" l="0" r="0" t="0"/>
          <a:stretch/>
        </p:blipFill>
        <p:spPr>
          <a:xfrm>
            <a:off x="11475842" y="452067"/>
            <a:ext cx="487824" cy="487824"/>
          </a:xfrm>
          <a:prstGeom prst="rect">
            <a:avLst/>
          </a:prstGeom>
          <a:noFill/>
          <a:ln>
            <a:noFill/>
          </a:ln>
        </p:spPr>
      </p:pic>
      <p:sp>
        <p:nvSpPr>
          <p:cNvPr id="665" name="Google Shape;665;p23"/>
          <p:cNvSpPr txBox="1"/>
          <p:nvPr/>
        </p:nvSpPr>
        <p:spPr>
          <a:xfrm>
            <a:off x="1264082" y="2824119"/>
            <a:ext cx="999841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Déterminer</a:t>
            </a:r>
            <a:r>
              <a:rPr b="1" lang="fr-FR" sz="2400">
                <a:solidFill>
                  <a:schemeClr val="dk1"/>
                </a:solidFill>
                <a:latin typeface="Calibri"/>
                <a:ea typeface="Calibri"/>
                <a:cs typeface="Calibri"/>
                <a:sym typeface="Calibri"/>
              </a:rPr>
              <a:t> la </a:t>
            </a:r>
            <a:r>
              <a:rPr b="1" lang="fr-FR" sz="2400">
                <a:solidFill>
                  <a:srgbClr val="FF0000"/>
                </a:solidFill>
                <a:latin typeface="Calibri"/>
                <a:ea typeface="Calibri"/>
                <a:cs typeface="Calibri"/>
                <a:sym typeface="Calibri"/>
              </a:rPr>
              <a:t>nature du mouvement </a:t>
            </a:r>
            <a:r>
              <a:rPr b="1" lang="fr-FR" sz="2400">
                <a:solidFill>
                  <a:schemeClr val="dk1"/>
                </a:solidFill>
                <a:latin typeface="Calibri"/>
                <a:ea typeface="Calibri"/>
                <a:cs typeface="Calibri"/>
                <a:sym typeface="Calibri"/>
              </a:rPr>
              <a:t>d’un corps solide (uniforme, accéléré ou retardé) en translation. </a:t>
            </a:r>
            <a:endParaRPr b="1" sz="3600">
              <a:solidFill>
                <a:srgbClr val="FF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gtEl>
                                        <p:attrNameLst>
                                          <p:attrName>style.visibility</p:attrName>
                                        </p:attrNameLst>
                                      </p:cBhvr>
                                      <p:to>
                                        <p:strVal val="visible"/>
                                      </p:to>
                                    </p:set>
                                    <p:animEffect filter="fade" transition="in">
                                      <p:cBhvr>
                                        <p:cTn dur="500"/>
                                        <p:tgtEl>
                                          <p:spTgt spid="658"/>
                                        </p:tgtEl>
                                      </p:cBhvr>
                                    </p:animEffect>
                                  </p:childTnLst>
                                </p:cTn>
                              </p:par>
                              <p:par>
                                <p:cTn fill="hold" nodeType="withEffect" presetClass="entr" presetID="10" presetSubtype="0">
                                  <p:stCondLst>
                                    <p:cond delay="0"/>
                                  </p:stCondLst>
                                  <p:childTnLst>
                                    <p:set>
                                      <p:cBhvr>
                                        <p:cTn dur="1" fill="hold">
                                          <p:stCondLst>
                                            <p:cond delay="0"/>
                                          </p:stCondLst>
                                        </p:cTn>
                                        <p:tgtEl>
                                          <p:spTgt spid="659"/>
                                        </p:tgtEl>
                                        <p:attrNameLst>
                                          <p:attrName>style.visibility</p:attrName>
                                        </p:attrNameLst>
                                      </p:cBhvr>
                                      <p:to>
                                        <p:strVal val="visible"/>
                                      </p:to>
                                    </p:set>
                                    <p:animEffect filter="fade" transition="in">
                                      <p:cBhvr>
                                        <p:cTn dur="500"/>
                                        <p:tgtEl>
                                          <p:spTgt spid="659"/>
                                        </p:tgtEl>
                                      </p:cBhvr>
                                    </p:animEffect>
                                  </p:childTnLst>
                                </p:cTn>
                              </p:par>
                              <p:par>
                                <p:cTn fill="hold" nodeType="withEffect" presetClass="entr" presetID="10" presetSubtype="0">
                                  <p:stCondLst>
                                    <p:cond delay="0"/>
                                  </p:stCondLst>
                                  <p:childTnLst>
                                    <p:set>
                                      <p:cBhvr>
                                        <p:cTn dur="1" fill="hold">
                                          <p:stCondLst>
                                            <p:cond delay="0"/>
                                          </p:stCondLst>
                                        </p:cTn>
                                        <p:tgtEl>
                                          <p:spTgt spid="660"/>
                                        </p:tgtEl>
                                        <p:attrNameLst>
                                          <p:attrName>style.visibility</p:attrName>
                                        </p:attrNameLst>
                                      </p:cBhvr>
                                      <p:to>
                                        <p:strVal val="visible"/>
                                      </p:to>
                                    </p:set>
                                    <p:animEffect filter="fade" transition="in">
                                      <p:cBhvr>
                                        <p:cTn dur="500"/>
                                        <p:tgtEl>
                                          <p:spTgt spid="660"/>
                                        </p:tgtEl>
                                      </p:cBhvr>
                                    </p:animEffect>
                                  </p:childTnLst>
                                </p:cTn>
                              </p:par>
                              <p:par>
                                <p:cTn fill="hold" nodeType="withEffect" presetClass="entr" presetID="10" presetSubtype="0">
                                  <p:stCondLst>
                                    <p:cond delay="0"/>
                                  </p:stCondLst>
                                  <p:childTnLst>
                                    <p:set>
                                      <p:cBhvr>
                                        <p:cTn dur="1" fill="hold">
                                          <p:stCondLst>
                                            <p:cond delay="0"/>
                                          </p:stCondLst>
                                        </p:cTn>
                                        <p:tgtEl>
                                          <p:spTgt spid="661"/>
                                        </p:tgtEl>
                                        <p:attrNameLst>
                                          <p:attrName>style.visibility</p:attrName>
                                        </p:attrNameLst>
                                      </p:cBhvr>
                                      <p:to>
                                        <p:strVal val="visible"/>
                                      </p:to>
                                    </p:set>
                                    <p:animEffect filter="fade" transition="in">
                                      <p:cBhvr>
                                        <p:cTn dur="500"/>
                                        <p:tgtEl>
                                          <p:spTgt spid="661"/>
                                        </p:tgtEl>
                                      </p:cBhvr>
                                    </p:animEffect>
                                  </p:childTnLst>
                                </p:cTn>
                              </p:par>
                              <p:par>
                                <p:cTn fill="hold" nodeType="withEffect" presetClass="entr" presetID="10" presetSubtype="0">
                                  <p:stCondLst>
                                    <p:cond delay="0"/>
                                  </p:stCondLst>
                                  <p:childTnLst>
                                    <p:set>
                                      <p:cBhvr>
                                        <p:cTn dur="1" fill="hold">
                                          <p:stCondLst>
                                            <p:cond delay="0"/>
                                          </p:stCondLst>
                                        </p:cTn>
                                        <p:tgtEl>
                                          <p:spTgt spid="665"/>
                                        </p:tgtEl>
                                        <p:attrNameLst>
                                          <p:attrName>style.visibility</p:attrName>
                                        </p:attrNameLst>
                                      </p:cBhvr>
                                      <p:to>
                                        <p:strVal val="visible"/>
                                      </p:to>
                                    </p:set>
                                    <p:animEffect filter="fade" transition="in">
                                      <p:cBhvr>
                                        <p:cTn dur="500"/>
                                        <p:tgtEl>
                                          <p:spTgt spid="6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69" name="Shape 669"/>
        <p:cNvGrpSpPr/>
        <p:nvPr/>
      </p:nvGrpSpPr>
      <p:grpSpPr>
        <a:xfrm>
          <a:off x="0" y="0"/>
          <a:ext cx="0" cy="0"/>
          <a:chOff x="0" y="0"/>
          <a:chExt cx="0" cy="0"/>
        </a:xfrm>
      </p:grpSpPr>
      <p:grpSp>
        <p:nvGrpSpPr>
          <p:cNvPr id="670" name="Google Shape;670;p24"/>
          <p:cNvGrpSpPr/>
          <p:nvPr/>
        </p:nvGrpSpPr>
        <p:grpSpPr>
          <a:xfrm>
            <a:off x="4932835" y="1459304"/>
            <a:ext cx="6054377" cy="3711725"/>
            <a:chOff x="1715066" y="1103461"/>
            <a:chExt cx="5717724" cy="3124203"/>
          </a:xfrm>
        </p:grpSpPr>
        <p:sp>
          <p:nvSpPr>
            <p:cNvPr id="671" name="Google Shape;671;p24"/>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72" name="Google Shape;672;p24"/>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673" name="Google Shape;673;p24"/>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74" name="Google Shape;674;p24"/>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75" name="Google Shape;675;p24"/>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a:p>
        </p:txBody>
      </p:sp>
      <p:sp>
        <p:nvSpPr>
          <p:cNvPr id="676" name="Google Shape;676;p24"/>
          <p:cNvSpPr txBox="1"/>
          <p:nvPr/>
        </p:nvSpPr>
        <p:spPr>
          <a:xfrm>
            <a:off x="5065761" y="2259363"/>
            <a:ext cx="5869201" cy="1719573"/>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None/>
            </a:pPr>
            <a:r>
              <a:rPr b="1" i="0" lang="fr-FR" sz="4265" u="none" cap="none" strike="noStrike">
                <a:solidFill>
                  <a:srgbClr val="FFC000"/>
                </a:solidFill>
                <a:latin typeface="Arial"/>
                <a:ea typeface="Arial"/>
                <a:cs typeface="Arial"/>
                <a:sym typeface="Arial"/>
              </a:rPr>
              <a:t>Introduction </a:t>
            </a:r>
            <a:endParaRPr/>
          </a:p>
          <a:p>
            <a:pPr indent="0" lvl="0" marL="0" marR="0" rtl="0" algn="ctr">
              <a:lnSpc>
                <a:spcPct val="131000"/>
              </a:lnSpc>
              <a:spcBef>
                <a:spcPts val="0"/>
              </a:spcBef>
              <a:spcAft>
                <a:spcPts val="0"/>
              </a:spcAft>
              <a:buNone/>
            </a:pPr>
            <a:r>
              <a:rPr b="1" i="0" lang="fr-FR" sz="4265" u="none" cap="none" strike="noStrike">
                <a:solidFill>
                  <a:srgbClr val="FFC000"/>
                </a:solidFill>
                <a:latin typeface="Arial"/>
                <a:ea typeface="Arial"/>
                <a:cs typeface="Arial"/>
                <a:sym typeface="Arial"/>
              </a:rPr>
              <a:t>à la tâche</a:t>
            </a:r>
            <a:endParaRPr/>
          </a:p>
        </p:txBody>
      </p:sp>
      <p:grpSp>
        <p:nvGrpSpPr>
          <p:cNvPr id="677" name="Google Shape;677;p24"/>
          <p:cNvGrpSpPr/>
          <p:nvPr/>
        </p:nvGrpSpPr>
        <p:grpSpPr>
          <a:xfrm>
            <a:off x="1110808" y="1793796"/>
            <a:ext cx="2675209" cy="2958054"/>
            <a:chOff x="1169970" y="1521517"/>
            <a:chExt cx="2675209" cy="2958054"/>
          </a:xfrm>
        </p:grpSpPr>
        <p:pic>
          <p:nvPicPr>
            <p:cNvPr id="678" name="Google Shape;678;p24"/>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679" name="Google Shape;679;p24"/>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25"/>
          <p:cNvSpPr txBox="1"/>
          <p:nvPr>
            <p:ph type="title"/>
          </p:nvPr>
        </p:nvSpPr>
        <p:spPr>
          <a:xfrm>
            <a:off x="1064663" y="208723"/>
            <a:ext cx="10529279" cy="54336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sait que les traces laissées par un skieur sur la neige ou les pas d’un marcheur sur le sable permettent de visualiser la trajectoire d’un mouvement. Mais tous les mouvements laissent-ils des traces ?</a:t>
            </a:r>
            <a:endParaRPr/>
          </a:p>
        </p:txBody>
      </p:sp>
      <p:sp>
        <p:nvSpPr>
          <p:cNvPr id="686" name="Google Shape;686;p25"/>
          <p:cNvSpPr txBox="1"/>
          <p:nvPr>
            <p:ph idx="1" type="body"/>
          </p:nvPr>
        </p:nvSpPr>
        <p:spPr>
          <a:xfrm>
            <a:off x="1064237" y="752086"/>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demande aux élèves d’observer les deux images et de répondre à la question.</a:t>
            </a:r>
            <a:endParaRPr/>
          </a:p>
        </p:txBody>
      </p:sp>
      <p:pic>
        <p:nvPicPr>
          <p:cNvPr descr="Lever la main - Icônes mains et gestes gratuites" id="687" name="Google Shape;687;p25"/>
          <p:cNvPicPr preferRelativeResize="0"/>
          <p:nvPr/>
        </p:nvPicPr>
        <p:blipFill rotWithShape="1">
          <a:blip r:embed="rId3">
            <a:alphaModFix/>
          </a:blip>
          <a:srcRect b="0" l="0" r="0" t="0"/>
          <a:stretch/>
        </p:blipFill>
        <p:spPr>
          <a:xfrm>
            <a:off x="11593942" y="480405"/>
            <a:ext cx="432000" cy="432000"/>
          </a:xfrm>
          <a:prstGeom prst="rect">
            <a:avLst/>
          </a:prstGeom>
          <a:noFill/>
          <a:ln>
            <a:noFill/>
          </a:ln>
        </p:spPr>
      </p:pic>
      <p:pic>
        <p:nvPicPr>
          <p:cNvPr id="688" name="Google Shape;688;p25"/>
          <p:cNvPicPr preferRelativeResize="0"/>
          <p:nvPr/>
        </p:nvPicPr>
        <p:blipFill rotWithShape="1">
          <a:blip r:embed="rId4">
            <a:alphaModFix/>
          </a:blip>
          <a:srcRect b="0" l="0" r="0" t="0"/>
          <a:stretch/>
        </p:blipFill>
        <p:spPr>
          <a:xfrm>
            <a:off x="306844" y="1971304"/>
            <a:ext cx="5302335" cy="3651302"/>
          </a:xfrm>
          <a:prstGeom prst="rect">
            <a:avLst/>
          </a:prstGeom>
          <a:noFill/>
          <a:ln>
            <a:noFill/>
          </a:ln>
        </p:spPr>
      </p:pic>
      <p:pic>
        <p:nvPicPr>
          <p:cNvPr descr="sur)vivre dans le désert | Marche et Rêve" id="689" name="Google Shape;689;p25"/>
          <p:cNvPicPr preferRelativeResize="0"/>
          <p:nvPr/>
        </p:nvPicPr>
        <p:blipFill rotWithShape="1">
          <a:blip r:embed="rId5">
            <a:alphaModFix/>
          </a:blip>
          <a:srcRect b="0" l="0" r="0" t="0"/>
          <a:stretch/>
        </p:blipFill>
        <p:spPr>
          <a:xfrm>
            <a:off x="6582823" y="1971302"/>
            <a:ext cx="5197702" cy="365130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26"/>
          <p:cNvSpPr txBox="1"/>
          <p:nvPr>
            <p:ph type="title"/>
          </p:nvPr>
        </p:nvSpPr>
        <p:spPr>
          <a:xfrm>
            <a:off x="928049" y="208723"/>
            <a:ext cx="10665894" cy="5433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Bien sûr que non. C’est pour cela qu’on utilise une technique qui consiste à prendre des photos successives à durées égales . Comme dans cet exemple d’un ballon lors d’un lancement. </a:t>
            </a:r>
            <a:endParaRPr/>
          </a:p>
        </p:txBody>
      </p:sp>
      <p:sp>
        <p:nvSpPr>
          <p:cNvPr id="695" name="Google Shape;695;p26"/>
          <p:cNvSpPr txBox="1"/>
          <p:nvPr>
            <p:ph idx="1" type="body"/>
          </p:nvPr>
        </p:nvSpPr>
        <p:spPr>
          <a:xfrm>
            <a:off x="1064237" y="752086"/>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explique davantage.</a:t>
            </a:r>
            <a:endParaRPr/>
          </a:p>
        </p:txBody>
      </p:sp>
      <p:pic>
        <p:nvPicPr>
          <p:cNvPr descr="Lever la main - Icônes mains et gestes gratuites" id="696" name="Google Shape;696;p26"/>
          <p:cNvPicPr preferRelativeResize="0"/>
          <p:nvPr/>
        </p:nvPicPr>
        <p:blipFill rotWithShape="1">
          <a:blip r:embed="rId3">
            <a:alphaModFix/>
          </a:blip>
          <a:srcRect b="0" l="0" r="0" t="0"/>
          <a:stretch/>
        </p:blipFill>
        <p:spPr>
          <a:xfrm>
            <a:off x="11593942" y="480405"/>
            <a:ext cx="432000" cy="432000"/>
          </a:xfrm>
          <a:prstGeom prst="rect">
            <a:avLst/>
          </a:prstGeom>
          <a:noFill/>
          <a:ln>
            <a:noFill/>
          </a:ln>
        </p:spPr>
      </p:pic>
      <p:pic>
        <p:nvPicPr>
          <p:cNvPr descr="mouvement du projectile. trajectoire d'un basket-ball : image vectorielle  de stock (libre de droits) 2150211649 | Shutterstock" id="697" name="Google Shape;697;p26"/>
          <p:cNvPicPr preferRelativeResize="0"/>
          <p:nvPr/>
        </p:nvPicPr>
        <p:blipFill rotWithShape="1">
          <a:blip r:embed="rId4">
            <a:alphaModFix/>
          </a:blip>
          <a:srcRect b="19684" l="8194" r="8291" t="12188"/>
          <a:stretch/>
        </p:blipFill>
        <p:spPr>
          <a:xfrm>
            <a:off x="2120133" y="1563736"/>
            <a:ext cx="7951734" cy="420817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27"/>
          <p:cNvSpPr txBox="1"/>
          <p:nvPr>
            <p:ph type="title"/>
          </p:nvPr>
        </p:nvSpPr>
        <p:spPr>
          <a:xfrm>
            <a:off x="1064663" y="208723"/>
            <a:ext cx="10529279" cy="54336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Cette technique est appelée La chronophotographie. Voilà deux exemples de la chronophotographie : </a:t>
            </a:r>
            <a:endParaRPr/>
          </a:p>
        </p:txBody>
      </p:sp>
      <p:sp>
        <p:nvSpPr>
          <p:cNvPr id="703" name="Google Shape;703;p27"/>
          <p:cNvSpPr txBox="1"/>
          <p:nvPr>
            <p:ph idx="1" type="body"/>
          </p:nvPr>
        </p:nvSpPr>
        <p:spPr>
          <a:xfrm>
            <a:off x="1100463" y="737645"/>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montre les exemples , il demande aux élèves de formuler la définition de la chromophotographie. </a:t>
            </a:r>
            <a:endParaRPr/>
          </a:p>
        </p:txBody>
      </p:sp>
      <p:pic>
        <p:nvPicPr>
          <p:cNvPr descr="Lever la main - Icônes mains et gestes gratuites" id="704" name="Google Shape;704;p27"/>
          <p:cNvPicPr preferRelativeResize="0"/>
          <p:nvPr/>
        </p:nvPicPr>
        <p:blipFill rotWithShape="1">
          <a:blip r:embed="rId3">
            <a:alphaModFix/>
          </a:blip>
          <a:srcRect b="0" l="0" r="0" t="0"/>
          <a:stretch/>
        </p:blipFill>
        <p:spPr>
          <a:xfrm>
            <a:off x="11593942" y="480405"/>
            <a:ext cx="432000" cy="432000"/>
          </a:xfrm>
          <a:prstGeom prst="rect">
            <a:avLst/>
          </a:prstGeom>
          <a:noFill/>
          <a:ln>
            <a:noFill/>
          </a:ln>
        </p:spPr>
      </p:pic>
      <p:grpSp>
        <p:nvGrpSpPr>
          <p:cNvPr id="705" name="Google Shape;705;p27"/>
          <p:cNvGrpSpPr/>
          <p:nvPr/>
        </p:nvGrpSpPr>
        <p:grpSpPr>
          <a:xfrm>
            <a:off x="561831" y="1227320"/>
            <a:ext cx="5090616" cy="3962588"/>
            <a:chOff x="561831" y="1227320"/>
            <a:chExt cx="5090616" cy="3962588"/>
          </a:xfrm>
        </p:grpSpPr>
        <p:sp>
          <p:nvSpPr>
            <p:cNvPr id="706" name="Google Shape;706;p27"/>
            <p:cNvSpPr/>
            <p:nvPr/>
          </p:nvSpPr>
          <p:spPr>
            <a:xfrm>
              <a:off x="561832" y="1227320"/>
              <a:ext cx="5090615" cy="3962588"/>
            </a:xfrm>
            <a:prstGeom prst="roundRect">
              <a:avLst>
                <a:gd fmla="val 4368" name="adj"/>
              </a:avLst>
            </a:prstGeom>
            <a:noFill/>
            <a:ln cap="flat" cmpd="sng" w="1905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mouvement du projectile. trajectoire d'un basket-ball : image vectorielle  de stock (libre de droits) 2150211649 | Shutterstock" id="707" name="Google Shape;707;p27"/>
            <p:cNvPicPr preferRelativeResize="0"/>
            <p:nvPr/>
          </p:nvPicPr>
          <p:blipFill rotWithShape="1">
            <a:blip r:embed="rId4">
              <a:alphaModFix/>
            </a:blip>
            <a:srcRect b="19684" l="8194" r="8291" t="12188"/>
            <a:stretch/>
          </p:blipFill>
          <p:spPr>
            <a:xfrm>
              <a:off x="670827" y="2553880"/>
              <a:ext cx="4872624" cy="2438473"/>
            </a:xfrm>
            <a:prstGeom prst="rect">
              <a:avLst/>
            </a:prstGeom>
            <a:noFill/>
            <a:ln>
              <a:noFill/>
            </a:ln>
          </p:spPr>
        </p:pic>
        <p:sp>
          <p:nvSpPr>
            <p:cNvPr id="708" name="Google Shape;708;p27"/>
            <p:cNvSpPr/>
            <p:nvPr/>
          </p:nvSpPr>
          <p:spPr>
            <a:xfrm>
              <a:off x="561831" y="1227320"/>
              <a:ext cx="5090616" cy="814090"/>
            </a:xfrm>
            <a:prstGeom prst="round2SameRect">
              <a:avLst>
                <a:gd fmla="val 23054" name="adj1"/>
                <a:gd fmla="val 0" name="adj2"/>
              </a:avLst>
            </a:prstGeom>
            <a:solidFill>
              <a:srgbClr val="00B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Chronophotographie  d’un ballon en mouvement</a:t>
              </a:r>
              <a:endParaRPr/>
            </a:p>
          </p:txBody>
        </p:sp>
      </p:grpSp>
      <p:sp>
        <p:nvSpPr>
          <p:cNvPr id="709" name="Google Shape;709;p27"/>
          <p:cNvSpPr/>
          <p:nvPr/>
        </p:nvSpPr>
        <p:spPr>
          <a:xfrm>
            <a:off x="561831" y="5504823"/>
            <a:ext cx="11068337" cy="919401"/>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fr-FR" sz="2400" u="none" strike="noStrike">
                <a:solidFill>
                  <a:srgbClr val="211D1E"/>
                </a:solidFill>
                <a:latin typeface="Calibri"/>
                <a:ea typeface="Calibri"/>
                <a:cs typeface="Calibri"/>
                <a:sym typeface="Calibri"/>
              </a:rPr>
              <a:t>La chronophotographie </a:t>
            </a:r>
            <a:r>
              <a:rPr i="0" lang="fr-FR" sz="2400" u="none" strike="noStrike">
                <a:solidFill>
                  <a:srgbClr val="211D1E"/>
                </a:solidFill>
                <a:latin typeface="Calibri"/>
                <a:ea typeface="Calibri"/>
                <a:cs typeface="Calibri"/>
                <a:sym typeface="Calibri"/>
              </a:rPr>
              <a:t>est une technique qui consiste à prendre des </a:t>
            </a:r>
            <a:r>
              <a:rPr b="1" i="0" lang="fr-FR" sz="2400" u="none" strike="noStrike">
                <a:solidFill>
                  <a:srgbClr val="211D1E"/>
                </a:solidFill>
                <a:latin typeface="Calibri"/>
                <a:ea typeface="Calibri"/>
                <a:cs typeface="Calibri"/>
                <a:sym typeface="Calibri"/>
              </a:rPr>
              <a:t>photos successive</a:t>
            </a:r>
            <a:r>
              <a:rPr i="0" lang="fr-FR" sz="2400" u="none" strike="noStrike">
                <a:solidFill>
                  <a:srgbClr val="211D1E"/>
                </a:solidFill>
                <a:latin typeface="Calibri"/>
                <a:ea typeface="Calibri"/>
                <a:cs typeface="Calibri"/>
                <a:sym typeface="Calibri"/>
              </a:rPr>
              <a:t>s d’un </a:t>
            </a:r>
            <a:r>
              <a:rPr b="1" i="0" lang="fr-FR" sz="2400" u="none" strike="noStrike">
                <a:solidFill>
                  <a:srgbClr val="211D1E"/>
                </a:solidFill>
                <a:latin typeface="Calibri"/>
                <a:ea typeface="Calibri"/>
                <a:cs typeface="Calibri"/>
                <a:sym typeface="Calibri"/>
              </a:rPr>
              <a:t>objet en mouvement</a:t>
            </a:r>
            <a:r>
              <a:rPr i="0" lang="fr-FR" sz="2400" u="none" strike="noStrike">
                <a:solidFill>
                  <a:srgbClr val="211D1E"/>
                </a:solidFill>
                <a:latin typeface="Calibri"/>
                <a:ea typeface="Calibri"/>
                <a:cs typeface="Calibri"/>
                <a:sym typeface="Calibri"/>
              </a:rPr>
              <a:t>, </a:t>
            </a:r>
            <a:r>
              <a:rPr b="1" i="0" lang="fr-FR" sz="2400" u="none" strike="noStrike">
                <a:solidFill>
                  <a:srgbClr val="211D1E"/>
                </a:solidFill>
                <a:latin typeface="Calibri"/>
                <a:ea typeface="Calibri"/>
                <a:cs typeface="Calibri"/>
                <a:sym typeface="Calibri"/>
              </a:rPr>
              <a:t>à durées égales</a:t>
            </a:r>
            <a:r>
              <a:rPr i="0" lang="fr-FR" sz="2400" u="none" strike="noStrike">
                <a:solidFill>
                  <a:srgbClr val="211D1E"/>
                </a:solidFill>
                <a:latin typeface="Calibri"/>
                <a:ea typeface="Calibri"/>
                <a:cs typeface="Calibri"/>
                <a:sym typeface="Calibri"/>
              </a:rPr>
              <a:t>. </a:t>
            </a:r>
            <a:endParaRPr sz="2400">
              <a:solidFill>
                <a:schemeClr val="dk1"/>
              </a:solidFill>
              <a:latin typeface="Calibri"/>
              <a:ea typeface="Calibri"/>
              <a:cs typeface="Calibri"/>
              <a:sym typeface="Calibri"/>
            </a:endParaRPr>
          </a:p>
        </p:txBody>
      </p:sp>
      <p:grpSp>
        <p:nvGrpSpPr>
          <p:cNvPr id="710" name="Google Shape;710;p27"/>
          <p:cNvGrpSpPr/>
          <p:nvPr/>
        </p:nvGrpSpPr>
        <p:grpSpPr>
          <a:xfrm>
            <a:off x="6539552" y="1227320"/>
            <a:ext cx="5090616" cy="3962588"/>
            <a:chOff x="6539552" y="1227320"/>
            <a:chExt cx="5090616" cy="3962588"/>
          </a:xfrm>
        </p:grpSpPr>
        <p:sp>
          <p:nvSpPr>
            <p:cNvPr id="711" name="Google Shape;711;p27"/>
            <p:cNvSpPr/>
            <p:nvPr/>
          </p:nvSpPr>
          <p:spPr>
            <a:xfrm>
              <a:off x="6539553" y="1227320"/>
              <a:ext cx="5090615" cy="3962588"/>
            </a:xfrm>
            <a:prstGeom prst="roundRect">
              <a:avLst>
                <a:gd fmla="val 4368" name="adj"/>
              </a:avLst>
            </a:prstGeom>
            <a:noFill/>
            <a:ln cap="flat" cmpd="sng" w="1905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2" name="Google Shape;712;p27"/>
            <p:cNvSpPr/>
            <p:nvPr/>
          </p:nvSpPr>
          <p:spPr>
            <a:xfrm>
              <a:off x="6539552" y="1227320"/>
              <a:ext cx="5090616" cy="696036"/>
            </a:xfrm>
            <a:prstGeom prst="round2SameRect">
              <a:avLst>
                <a:gd fmla="val 23054" name="adj1"/>
                <a:gd fmla="val 0" name="adj2"/>
              </a:avLst>
            </a:prstGeom>
            <a:solidFill>
              <a:srgbClr val="00B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Chronophotographie  d’un athlète </a:t>
              </a:r>
              <a:endParaRPr/>
            </a:p>
          </p:txBody>
        </p:sp>
        <p:pic>
          <p:nvPicPr>
            <p:cNvPr id="713" name="Google Shape;713;p27"/>
            <p:cNvPicPr preferRelativeResize="0"/>
            <p:nvPr/>
          </p:nvPicPr>
          <p:blipFill rotWithShape="1">
            <a:blip r:embed="rId5">
              <a:alphaModFix/>
            </a:blip>
            <a:srcRect b="0" l="0" r="0" t="0"/>
            <a:stretch/>
          </p:blipFill>
          <p:spPr>
            <a:xfrm>
              <a:off x="6775145" y="2041410"/>
              <a:ext cx="4619430" cy="2893235"/>
            </a:xfrm>
            <a:prstGeom prst="rect">
              <a:avLst/>
            </a:prstGeom>
            <a:noFill/>
            <a:ln>
              <a:noFill/>
            </a:ln>
          </p:spPr>
        </p:pic>
      </p:gr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5"/>
                                        </p:tgtEl>
                                        <p:attrNameLst>
                                          <p:attrName>style.visibility</p:attrName>
                                        </p:attrNameLst>
                                      </p:cBhvr>
                                      <p:to>
                                        <p:strVal val="visible"/>
                                      </p:to>
                                    </p:set>
                                    <p:animEffect filter="fade" transition="in">
                                      <p:cBhvr>
                                        <p:cTn dur="500"/>
                                        <p:tgtEl>
                                          <p:spTgt spid="7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0"/>
                                        </p:tgtEl>
                                        <p:attrNameLst>
                                          <p:attrName>style.visibility</p:attrName>
                                        </p:attrNameLst>
                                      </p:cBhvr>
                                      <p:to>
                                        <p:strVal val="visible"/>
                                      </p:to>
                                    </p:set>
                                    <p:animEffect filter="fade" transition="in">
                                      <p:cBhvr>
                                        <p:cTn dur="500"/>
                                        <p:tgtEl>
                                          <p:spTgt spid="7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9"/>
                                        </p:tgtEl>
                                        <p:attrNameLst>
                                          <p:attrName>style.visibility</p:attrName>
                                        </p:attrNameLst>
                                      </p:cBhvr>
                                      <p:to>
                                        <p:strVal val="visible"/>
                                      </p:to>
                                    </p:set>
                                    <p:animEffect filter="fade" transition="in">
                                      <p:cBhvr>
                                        <p:cTn dur="500"/>
                                        <p:tgtEl>
                                          <p:spTgt spid="7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28"/>
          <p:cNvSpPr/>
          <p:nvPr/>
        </p:nvSpPr>
        <p:spPr>
          <a:xfrm>
            <a:off x="526057" y="2339063"/>
            <a:ext cx="11139885" cy="102998"/>
          </a:xfrm>
          <a:prstGeom prst="roundRect">
            <a:avLst>
              <a:gd fmla="val 16667"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9" name="Google Shape;719;p28"/>
          <p:cNvSpPr txBox="1"/>
          <p:nvPr>
            <p:ph type="title"/>
          </p:nvPr>
        </p:nvSpPr>
        <p:spPr>
          <a:xfrm>
            <a:off x="1064237" y="202050"/>
            <a:ext cx="10529279" cy="46916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Dans la suite on va exploiter ces chronophotographies pour déterminer la nature du mouvement . </a:t>
            </a:r>
            <a:br>
              <a:rPr lang="fr-FR"/>
            </a:br>
            <a:r>
              <a:rPr lang="fr-FR"/>
              <a:t>Voici un premier exemple : Comparer les différentes distances ? Que remarquez-vous ? </a:t>
            </a:r>
            <a:endParaRPr/>
          </a:p>
        </p:txBody>
      </p:sp>
      <p:sp>
        <p:nvSpPr>
          <p:cNvPr id="720" name="Google Shape;720;p28"/>
          <p:cNvSpPr txBox="1"/>
          <p:nvPr>
            <p:ph idx="1" type="body"/>
          </p:nvPr>
        </p:nvSpPr>
        <p:spPr>
          <a:xfrm>
            <a:off x="1064237" y="732806"/>
            <a:ext cx="10234240" cy="26755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explique la situation : la distance parcourue pendant la même durée reste constante</a:t>
            </a:r>
            <a:endParaRPr/>
          </a:p>
        </p:txBody>
      </p:sp>
      <p:pic>
        <p:nvPicPr>
          <p:cNvPr id="721" name="Google Shape;721;p28"/>
          <p:cNvPicPr preferRelativeResize="0"/>
          <p:nvPr/>
        </p:nvPicPr>
        <p:blipFill rotWithShape="1">
          <a:blip r:embed="rId3">
            <a:alphaModFix amt="35000"/>
          </a:blip>
          <a:srcRect b="22673" l="0" r="0" t="19703"/>
          <a:stretch/>
        </p:blipFill>
        <p:spPr>
          <a:xfrm>
            <a:off x="836679" y="1725083"/>
            <a:ext cx="1387546" cy="625056"/>
          </a:xfrm>
          <a:prstGeom prst="rect">
            <a:avLst/>
          </a:prstGeom>
          <a:noFill/>
          <a:ln>
            <a:noFill/>
          </a:ln>
        </p:spPr>
      </p:pic>
      <p:pic>
        <p:nvPicPr>
          <p:cNvPr id="722" name="Google Shape;722;p28"/>
          <p:cNvPicPr preferRelativeResize="0"/>
          <p:nvPr/>
        </p:nvPicPr>
        <p:blipFill rotWithShape="1">
          <a:blip r:embed="rId3">
            <a:alphaModFix/>
          </a:blip>
          <a:srcRect b="22673" l="0" r="0" t="19703"/>
          <a:stretch/>
        </p:blipFill>
        <p:spPr>
          <a:xfrm>
            <a:off x="10046843" y="1725083"/>
            <a:ext cx="1387546" cy="625056"/>
          </a:xfrm>
          <a:prstGeom prst="rect">
            <a:avLst/>
          </a:prstGeom>
          <a:noFill/>
          <a:ln>
            <a:noFill/>
          </a:ln>
        </p:spPr>
      </p:pic>
      <p:sp>
        <p:nvSpPr>
          <p:cNvPr id="723" name="Google Shape;723;p28"/>
          <p:cNvSpPr/>
          <p:nvPr/>
        </p:nvSpPr>
        <p:spPr>
          <a:xfrm>
            <a:off x="10565828" y="1958788"/>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ver la main - Icônes mains et gestes gratuites" id="724" name="Google Shape;724;p28"/>
          <p:cNvPicPr preferRelativeResize="0"/>
          <p:nvPr/>
        </p:nvPicPr>
        <p:blipFill rotWithShape="1">
          <a:blip r:embed="rId4">
            <a:alphaModFix/>
          </a:blip>
          <a:srcRect b="0" l="0" r="0" t="0"/>
          <a:stretch/>
        </p:blipFill>
        <p:spPr>
          <a:xfrm>
            <a:off x="11593942" y="480405"/>
            <a:ext cx="432000" cy="432000"/>
          </a:xfrm>
          <a:prstGeom prst="rect">
            <a:avLst/>
          </a:prstGeom>
          <a:noFill/>
          <a:ln>
            <a:noFill/>
          </a:ln>
        </p:spPr>
      </p:pic>
      <p:pic>
        <p:nvPicPr>
          <p:cNvPr id="725" name="Google Shape;725;p28"/>
          <p:cNvPicPr preferRelativeResize="0"/>
          <p:nvPr/>
        </p:nvPicPr>
        <p:blipFill rotWithShape="1">
          <a:blip r:embed="rId3">
            <a:alphaModFix amt="70000"/>
          </a:blip>
          <a:srcRect b="22673" l="0" r="0" t="19703"/>
          <a:stretch/>
        </p:blipFill>
        <p:spPr>
          <a:xfrm>
            <a:off x="836679" y="1726836"/>
            <a:ext cx="1387546" cy="625056"/>
          </a:xfrm>
          <a:prstGeom prst="rect">
            <a:avLst/>
          </a:prstGeom>
          <a:noFill/>
          <a:ln>
            <a:noFill/>
          </a:ln>
        </p:spPr>
      </p:pic>
      <p:cxnSp>
        <p:nvCxnSpPr>
          <p:cNvPr id="726" name="Google Shape;726;p28"/>
          <p:cNvCxnSpPr/>
          <p:nvPr/>
        </p:nvCxnSpPr>
        <p:spPr>
          <a:xfrm rot="10800000">
            <a:off x="2543369" y="2066788"/>
            <a:ext cx="3549450" cy="2800180"/>
          </a:xfrm>
          <a:prstGeom prst="straightConnector1">
            <a:avLst/>
          </a:prstGeom>
          <a:noFill/>
          <a:ln cap="flat" cmpd="sng" w="38100">
            <a:solidFill>
              <a:srgbClr val="FF0000"/>
            </a:solidFill>
            <a:prstDash val="solid"/>
            <a:miter lim="800000"/>
            <a:headEnd len="sm" w="sm" type="none"/>
            <a:tailEnd len="med" w="med" type="stealth"/>
          </a:ln>
        </p:spPr>
      </p:cxnSp>
      <p:cxnSp>
        <p:nvCxnSpPr>
          <p:cNvPr id="727" name="Google Shape;727;p28"/>
          <p:cNvCxnSpPr/>
          <p:nvPr/>
        </p:nvCxnSpPr>
        <p:spPr>
          <a:xfrm rot="10800000">
            <a:off x="4896651" y="2174788"/>
            <a:ext cx="1197058" cy="2680906"/>
          </a:xfrm>
          <a:prstGeom prst="straightConnector1">
            <a:avLst/>
          </a:prstGeom>
          <a:noFill/>
          <a:ln cap="flat" cmpd="sng" w="38100">
            <a:solidFill>
              <a:srgbClr val="FF0000"/>
            </a:solidFill>
            <a:prstDash val="solid"/>
            <a:miter lim="800000"/>
            <a:headEnd len="sm" w="sm" type="none"/>
            <a:tailEnd len="med" w="med" type="stealth"/>
          </a:ln>
        </p:spPr>
      </p:cxnSp>
      <p:cxnSp>
        <p:nvCxnSpPr>
          <p:cNvPr id="728" name="Google Shape;728;p28"/>
          <p:cNvCxnSpPr/>
          <p:nvPr/>
        </p:nvCxnSpPr>
        <p:spPr>
          <a:xfrm flipH="1" rot="10800000">
            <a:off x="6094598" y="2073718"/>
            <a:ext cx="1392998" cy="2793250"/>
          </a:xfrm>
          <a:prstGeom prst="straightConnector1">
            <a:avLst/>
          </a:prstGeom>
          <a:noFill/>
          <a:ln cap="flat" cmpd="sng" w="38100">
            <a:solidFill>
              <a:srgbClr val="FF0000"/>
            </a:solidFill>
            <a:prstDash val="solid"/>
            <a:miter lim="800000"/>
            <a:headEnd len="sm" w="sm" type="none"/>
            <a:tailEnd len="med" w="med" type="stealth"/>
          </a:ln>
        </p:spPr>
      </p:cxnSp>
      <p:cxnSp>
        <p:nvCxnSpPr>
          <p:cNvPr id="729" name="Google Shape;729;p28"/>
          <p:cNvCxnSpPr/>
          <p:nvPr/>
        </p:nvCxnSpPr>
        <p:spPr>
          <a:xfrm flipH="1" rot="10800000">
            <a:off x="6091041" y="2110306"/>
            <a:ext cx="3431300" cy="2756662"/>
          </a:xfrm>
          <a:prstGeom prst="straightConnector1">
            <a:avLst/>
          </a:prstGeom>
          <a:noFill/>
          <a:ln cap="flat" cmpd="sng" w="38100">
            <a:solidFill>
              <a:srgbClr val="FF0000"/>
            </a:solidFill>
            <a:prstDash val="solid"/>
            <a:miter lim="800000"/>
            <a:headEnd len="sm" w="sm" type="none"/>
            <a:tailEnd len="med" w="med" type="stealth"/>
          </a:ln>
        </p:spPr>
      </p:cxnSp>
      <p:sp>
        <p:nvSpPr>
          <p:cNvPr id="730" name="Google Shape;730;p28"/>
          <p:cNvSpPr/>
          <p:nvPr/>
        </p:nvSpPr>
        <p:spPr>
          <a:xfrm>
            <a:off x="2750294" y="4931450"/>
            <a:ext cx="6801799" cy="446544"/>
          </a:xfrm>
          <a:prstGeom prst="roundRect">
            <a:avLst>
              <a:gd fmla="val 18798"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2000" u="none" strike="noStrike">
                <a:solidFill>
                  <a:srgbClr val="211D1E"/>
                </a:solidFill>
                <a:latin typeface="Calibri"/>
                <a:ea typeface="Calibri"/>
                <a:cs typeface="Calibri"/>
                <a:sym typeface="Calibri"/>
              </a:rPr>
              <a:t>Distances parcourues dans le même intervalle de temps</a:t>
            </a:r>
            <a:endParaRPr sz="2000">
              <a:solidFill>
                <a:schemeClr val="dk1"/>
              </a:solidFill>
              <a:latin typeface="Calibri"/>
              <a:ea typeface="Calibri"/>
              <a:cs typeface="Calibri"/>
              <a:sym typeface="Calibri"/>
            </a:endParaRPr>
          </a:p>
        </p:txBody>
      </p:sp>
      <p:pic>
        <p:nvPicPr>
          <p:cNvPr id="731" name="Google Shape;731;p28"/>
          <p:cNvPicPr preferRelativeResize="0"/>
          <p:nvPr/>
        </p:nvPicPr>
        <p:blipFill rotWithShape="1">
          <a:blip r:embed="rId3">
            <a:alphaModFix amt="70000"/>
          </a:blip>
          <a:srcRect b="22673" l="0" r="0" t="19703"/>
          <a:stretch/>
        </p:blipFill>
        <p:spPr>
          <a:xfrm>
            <a:off x="3139220" y="1725083"/>
            <a:ext cx="1387546" cy="625056"/>
          </a:xfrm>
          <a:prstGeom prst="rect">
            <a:avLst/>
          </a:prstGeom>
          <a:noFill/>
          <a:ln>
            <a:noFill/>
          </a:ln>
        </p:spPr>
      </p:pic>
      <p:pic>
        <p:nvPicPr>
          <p:cNvPr id="732" name="Google Shape;732;p28"/>
          <p:cNvPicPr preferRelativeResize="0"/>
          <p:nvPr/>
        </p:nvPicPr>
        <p:blipFill rotWithShape="1">
          <a:blip r:embed="rId3">
            <a:alphaModFix amt="70000"/>
          </a:blip>
          <a:srcRect b="22673" l="0" r="0" t="19703"/>
          <a:stretch/>
        </p:blipFill>
        <p:spPr>
          <a:xfrm>
            <a:off x="5441761" y="1725083"/>
            <a:ext cx="1387546" cy="625056"/>
          </a:xfrm>
          <a:prstGeom prst="rect">
            <a:avLst/>
          </a:prstGeom>
          <a:noFill/>
          <a:ln>
            <a:noFill/>
          </a:ln>
        </p:spPr>
      </p:pic>
      <p:pic>
        <p:nvPicPr>
          <p:cNvPr id="733" name="Google Shape;733;p28"/>
          <p:cNvPicPr preferRelativeResize="0"/>
          <p:nvPr/>
        </p:nvPicPr>
        <p:blipFill rotWithShape="1">
          <a:blip r:embed="rId3">
            <a:alphaModFix amt="70000"/>
          </a:blip>
          <a:srcRect b="22673" l="0" r="0" t="19703"/>
          <a:stretch/>
        </p:blipFill>
        <p:spPr>
          <a:xfrm>
            <a:off x="7744302" y="1725083"/>
            <a:ext cx="1387546" cy="625056"/>
          </a:xfrm>
          <a:prstGeom prst="rect">
            <a:avLst/>
          </a:prstGeom>
          <a:noFill/>
          <a:ln>
            <a:noFill/>
          </a:ln>
        </p:spPr>
      </p:pic>
      <p:cxnSp>
        <p:nvCxnSpPr>
          <p:cNvPr id="734" name="Google Shape;734;p28"/>
          <p:cNvCxnSpPr/>
          <p:nvPr/>
        </p:nvCxnSpPr>
        <p:spPr>
          <a:xfrm>
            <a:off x="1451544" y="2066788"/>
            <a:ext cx="2340672" cy="0"/>
          </a:xfrm>
          <a:prstGeom prst="straightConnector1">
            <a:avLst/>
          </a:prstGeom>
          <a:noFill/>
          <a:ln cap="flat" cmpd="sng" w="57150">
            <a:solidFill>
              <a:srgbClr val="00B0F0"/>
            </a:solidFill>
            <a:prstDash val="solid"/>
            <a:miter lim="800000"/>
            <a:headEnd len="med" w="med" type="stealth"/>
            <a:tailEnd len="med" w="med" type="stealth"/>
          </a:ln>
        </p:spPr>
      </p:cxnSp>
      <p:cxnSp>
        <p:nvCxnSpPr>
          <p:cNvPr id="735" name="Google Shape;735;p28"/>
          <p:cNvCxnSpPr/>
          <p:nvPr/>
        </p:nvCxnSpPr>
        <p:spPr>
          <a:xfrm>
            <a:off x="3755328" y="2066788"/>
            <a:ext cx="2340672" cy="0"/>
          </a:xfrm>
          <a:prstGeom prst="straightConnector1">
            <a:avLst/>
          </a:prstGeom>
          <a:noFill/>
          <a:ln cap="flat" cmpd="sng" w="57150">
            <a:solidFill>
              <a:srgbClr val="00B0F0"/>
            </a:solidFill>
            <a:prstDash val="solid"/>
            <a:miter lim="800000"/>
            <a:headEnd len="med" w="med" type="stealth"/>
            <a:tailEnd len="med" w="med" type="stealth"/>
          </a:ln>
        </p:spPr>
      </p:cxnSp>
      <p:cxnSp>
        <p:nvCxnSpPr>
          <p:cNvPr id="736" name="Google Shape;736;p28"/>
          <p:cNvCxnSpPr/>
          <p:nvPr/>
        </p:nvCxnSpPr>
        <p:spPr>
          <a:xfrm>
            <a:off x="6097403" y="2073718"/>
            <a:ext cx="2340672" cy="0"/>
          </a:xfrm>
          <a:prstGeom prst="straightConnector1">
            <a:avLst/>
          </a:prstGeom>
          <a:noFill/>
          <a:ln cap="flat" cmpd="sng" w="57150">
            <a:solidFill>
              <a:srgbClr val="00B0F0"/>
            </a:solidFill>
            <a:prstDash val="solid"/>
            <a:miter lim="800000"/>
            <a:headEnd len="med" w="med" type="stealth"/>
            <a:tailEnd len="med" w="med" type="stealth"/>
          </a:ln>
        </p:spPr>
      </p:cxnSp>
      <p:sp>
        <p:nvSpPr>
          <p:cNvPr id="737" name="Google Shape;737;p28"/>
          <p:cNvSpPr/>
          <p:nvPr/>
        </p:nvSpPr>
        <p:spPr>
          <a:xfrm>
            <a:off x="3635615" y="1958788"/>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8" name="Google Shape;738;p28"/>
          <p:cNvSpPr/>
          <p:nvPr/>
        </p:nvSpPr>
        <p:spPr>
          <a:xfrm>
            <a:off x="5945686" y="1958788"/>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9" name="Google Shape;739;p28"/>
          <p:cNvSpPr/>
          <p:nvPr/>
        </p:nvSpPr>
        <p:spPr>
          <a:xfrm>
            <a:off x="8255757" y="1958788"/>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740" name="Google Shape;740;p28"/>
          <p:cNvCxnSpPr/>
          <p:nvPr/>
        </p:nvCxnSpPr>
        <p:spPr>
          <a:xfrm>
            <a:off x="8381757" y="2062950"/>
            <a:ext cx="2340672" cy="0"/>
          </a:xfrm>
          <a:prstGeom prst="straightConnector1">
            <a:avLst/>
          </a:prstGeom>
          <a:noFill/>
          <a:ln cap="flat" cmpd="sng" w="57150">
            <a:solidFill>
              <a:srgbClr val="00B0F0"/>
            </a:solidFill>
            <a:prstDash val="solid"/>
            <a:miter lim="800000"/>
            <a:headEnd len="med" w="med" type="stealth"/>
            <a:tailEnd len="med" w="med" type="stealth"/>
          </a:ln>
        </p:spPr>
      </p:cxnSp>
      <p:sp>
        <p:nvSpPr>
          <p:cNvPr id="741" name="Google Shape;741;p28"/>
          <p:cNvSpPr/>
          <p:nvPr/>
        </p:nvSpPr>
        <p:spPr>
          <a:xfrm>
            <a:off x="1325544" y="1958788"/>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41"/>
                                        </p:tgtEl>
                                        <p:attrNameLst>
                                          <p:attrName>style.visibility</p:attrName>
                                        </p:attrNameLst>
                                      </p:cBhvr>
                                      <p:to>
                                        <p:strVal val="visible"/>
                                      </p:to>
                                    </p:set>
                                    <p:anim calcmode="lin" valueType="num">
                                      <p:cBhvr additive="base">
                                        <p:cTn dur="500"/>
                                        <p:tgtEl>
                                          <p:spTgt spid="741"/>
                                        </p:tgtEl>
                                        <p:attrNameLst>
                                          <p:attrName>ppt_w</p:attrName>
                                        </p:attrNameLst>
                                      </p:cBhvr>
                                      <p:tavLst>
                                        <p:tav fmla="" tm="0">
                                          <p:val>
                                            <p:strVal val="0"/>
                                          </p:val>
                                        </p:tav>
                                        <p:tav fmla="" tm="100000">
                                          <p:val>
                                            <p:strVal val="#ppt_w"/>
                                          </p:val>
                                        </p:tav>
                                      </p:tavLst>
                                    </p:anim>
                                    <p:anim calcmode="lin" valueType="num">
                                      <p:cBhvr additive="base">
                                        <p:cTn dur="500"/>
                                        <p:tgtEl>
                                          <p:spTgt spid="74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37"/>
                                        </p:tgtEl>
                                        <p:attrNameLst>
                                          <p:attrName>style.visibility</p:attrName>
                                        </p:attrNameLst>
                                      </p:cBhvr>
                                      <p:to>
                                        <p:strVal val="visible"/>
                                      </p:to>
                                    </p:set>
                                    <p:anim calcmode="lin" valueType="num">
                                      <p:cBhvr additive="base">
                                        <p:cTn dur="500"/>
                                        <p:tgtEl>
                                          <p:spTgt spid="737"/>
                                        </p:tgtEl>
                                        <p:attrNameLst>
                                          <p:attrName>ppt_w</p:attrName>
                                        </p:attrNameLst>
                                      </p:cBhvr>
                                      <p:tavLst>
                                        <p:tav fmla="" tm="0">
                                          <p:val>
                                            <p:strVal val="0"/>
                                          </p:val>
                                        </p:tav>
                                        <p:tav fmla="" tm="100000">
                                          <p:val>
                                            <p:strVal val="#ppt_w"/>
                                          </p:val>
                                        </p:tav>
                                      </p:tavLst>
                                    </p:anim>
                                    <p:anim calcmode="lin" valueType="num">
                                      <p:cBhvr additive="base">
                                        <p:cTn dur="500"/>
                                        <p:tgtEl>
                                          <p:spTgt spid="73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38"/>
                                        </p:tgtEl>
                                        <p:attrNameLst>
                                          <p:attrName>style.visibility</p:attrName>
                                        </p:attrNameLst>
                                      </p:cBhvr>
                                      <p:to>
                                        <p:strVal val="visible"/>
                                      </p:to>
                                    </p:set>
                                    <p:anim calcmode="lin" valueType="num">
                                      <p:cBhvr additive="base">
                                        <p:cTn dur="500"/>
                                        <p:tgtEl>
                                          <p:spTgt spid="738"/>
                                        </p:tgtEl>
                                        <p:attrNameLst>
                                          <p:attrName>ppt_w</p:attrName>
                                        </p:attrNameLst>
                                      </p:cBhvr>
                                      <p:tavLst>
                                        <p:tav fmla="" tm="0">
                                          <p:val>
                                            <p:strVal val="0"/>
                                          </p:val>
                                        </p:tav>
                                        <p:tav fmla="" tm="100000">
                                          <p:val>
                                            <p:strVal val="#ppt_w"/>
                                          </p:val>
                                        </p:tav>
                                      </p:tavLst>
                                    </p:anim>
                                    <p:anim calcmode="lin" valueType="num">
                                      <p:cBhvr additive="base">
                                        <p:cTn dur="500"/>
                                        <p:tgtEl>
                                          <p:spTgt spid="73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39"/>
                                        </p:tgtEl>
                                        <p:attrNameLst>
                                          <p:attrName>style.visibility</p:attrName>
                                        </p:attrNameLst>
                                      </p:cBhvr>
                                      <p:to>
                                        <p:strVal val="visible"/>
                                      </p:to>
                                    </p:set>
                                    <p:anim calcmode="lin" valueType="num">
                                      <p:cBhvr additive="base">
                                        <p:cTn dur="500"/>
                                        <p:tgtEl>
                                          <p:spTgt spid="739"/>
                                        </p:tgtEl>
                                        <p:attrNameLst>
                                          <p:attrName>ppt_w</p:attrName>
                                        </p:attrNameLst>
                                      </p:cBhvr>
                                      <p:tavLst>
                                        <p:tav fmla="" tm="0">
                                          <p:val>
                                            <p:strVal val="0"/>
                                          </p:val>
                                        </p:tav>
                                        <p:tav fmla="" tm="100000">
                                          <p:val>
                                            <p:strVal val="#ppt_w"/>
                                          </p:val>
                                        </p:tav>
                                      </p:tavLst>
                                    </p:anim>
                                    <p:anim calcmode="lin" valueType="num">
                                      <p:cBhvr additive="base">
                                        <p:cTn dur="500"/>
                                        <p:tgtEl>
                                          <p:spTgt spid="73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23"/>
                                        </p:tgtEl>
                                        <p:attrNameLst>
                                          <p:attrName>style.visibility</p:attrName>
                                        </p:attrNameLst>
                                      </p:cBhvr>
                                      <p:to>
                                        <p:strVal val="visible"/>
                                      </p:to>
                                    </p:set>
                                    <p:anim calcmode="lin" valueType="num">
                                      <p:cBhvr additive="base">
                                        <p:cTn dur="500"/>
                                        <p:tgtEl>
                                          <p:spTgt spid="723"/>
                                        </p:tgtEl>
                                        <p:attrNameLst>
                                          <p:attrName>ppt_w</p:attrName>
                                        </p:attrNameLst>
                                      </p:cBhvr>
                                      <p:tavLst>
                                        <p:tav fmla="" tm="0">
                                          <p:val>
                                            <p:strVal val="0"/>
                                          </p:val>
                                        </p:tav>
                                        <p:tav fmla="" tm="100000">
                                          <p:val>
                                            <p:strVal val="#ppt_w"/>
                                          </p:val>
                                        </p:tav>
                                      </p:tavLst>
                                    </p:anim>
                                    <p:anim calcmode="lin" valueType="num">
                                      <p:cBhvr additive="base">
                                        <p:cTn dur="500"/>
                                        <p:tgtEl>
                                          <p:spTgt spid="72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500"/>
                                  </p:stCondLst>
                                  <p:childTnLst>
                                    <p:set>
                                      <p:cBhvr>
                                        <p:cTn dur="1" fill="hold">
                                          <p:stCondLst>
                                            <p:cond delay="0"/>
                                          </p:stCondLst>
                                        </p:cTn>
                                        <p:tgtEl>
                                          <p:spTgt spid="734"/>
                                        </p:tgtEl>
                                        <p:attrNameLst>
                                          <p:attrName>style.visibility</p:attrName>
                                        </p:attrNameLst>
                                      </p:cBhvr>
                                      <p:to>
                                        <p:strVal val="visible"/>
                                      </p:to>
                                    </p:set>
                                    <p:animEffect filter="fade" transition="in">
                                      <p:cBhvr>
                                        <p:cTn dur="1000"/>
                                        <p:tgtEl>
                                          <p:spTgt spid="734"/>
                                        </p:tgtEl>
                                      </p:cBhvr>
                                    </p:animEffect>
                                  </p:childTnLst>
                                </p:cTn>
                              </p:par>
                              <p:par>
                                <p:cTn fill="hold" nodeType="withEffect" presetClass="entr" presetID="10" presetSubtype="0">
                                  <p:stCondLst>
                                    <p:cond delay="1500"/>
                                  </p:stCondLst>
                                  <p:childTnLst>
                                    <p:set>
                                      <p:cBhvr>
                                        <p:cTn dur="1" fill="hold">
                                          <p:stCondLst>
                                            <p:cond delay="0"/>
                                          </p:stCondLst>
                                        </p:cTn>
                                        <p:tgtEl>
                                          <p:spTgt spid="735"/>
                                        </p:tgtEl>
                                        <p:attrNameLst>
                                          <p:attrName>style.visibility</p:attrName>
                                        </p:attrNameLst>
                                      </p:cBhvr>
                                      <p:to>
                                        <p:strVal val="visible"/>
                                      </p:to>
                                    </p:set>
                                    <p:animEffect filter="fade" transition="in">
                                      <p:cBhvr>
                                        <p:cTn dur="500"/>
                                        <p:tgtEl>
                                          <p:spTgt spid="735"/>
                                        </p:tgtEl>
                                      </p:cBhvr>
                                    </p:animEffect>
                                  </p:childTnLst>
                                </p:cTn>
                              </p:par>
                              <p:par>
                                <p:cTn fill="hold" nodeType="withEffect" presetClass="entr" presetID="10" presetSubtype="0">
                                  <p:stCondLst>
                                    <p:cond delay="2500"/>
                                  </p:stCondLst>
                                  <p:childTnLst>
                                    <p:set>
                                      <p:cBhvr>
                                        <p:cTn dur="1" fill="hold">
                                          <p:stCondLst>
                                            <p:cond delay="0"/>
                                          </p:stCondLst>
                                        </p:cTn>
                                        <p:tgtEl>
                                          <p:spTgt spid="736"/>
                                        </p:tgtEl>
                                        <p:attrNameLst>
                                          <p:attrName>style.visibility</p:attrName>
                                        </p:attrNameLst>
                                      </p:cBhvr>
                                      <p:to>
                                        <p:strVal val="visible"/>
                                      </p:to>
                                    </p:set>
                                    <p:animEffect filter="fade" transition="in">
                                      <p:cBhvr>
                                        <p:cTn dur="500"/>
                                        <p:tgtEl>
                                          <p:spTgt spid="736"/>
                                        </p:tgtEl>
                                      </p:cBhvr>
                                    </p:animEffect>
                                  </p:childTnLst>
                                </p:cTn>
                              </p:par>
                              <p:par>
                                <p:cTn fill="hold" nodeType="withEffect" presetClass="entr" presetID="10" presetSubtype="0">
                                  <p:stCondLst>
                                    <p:cond delay="3500"/>
                                  </p:stCondLst>
                                  <p:childTnLst>
                                    <p:set>
                                      <p:cBhvr>
                                        <p:cTn dur="1" fill="hold">
                                          <p:stCondLst>
                                            <p:cond delay="0"/>
                                          </p:stCondLst>
                                        </p:cTn>
                                        <p:tgtEl>
                                          <p:spTgt spid="740"/>
                                        </p:tgtEl>
                                        <p:attrNameLst>
                                          <p:attrName>style.visibility</p:attrName>
                                        </p:attrNameLst>
                                      </p:cBhvr>
                                      <p:to>
                                        <p:strVal val="visible"/>
                                      </p:to>
                                    </p:set>
                                    <p:animEffect filter="fade" transition="in">
                                      <p:cBhvr>
                                        <p:cTn dur="500"/>
                                        <p:tgtEl>
                                          <p:spTgt spid="7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9"/>
                                        </p:tgtEl>
                                        <p:attrNameLst>
                                          <p:attrName>style.visibility</p:attrName>
                                        </p:attrNameLst>
                                      </p:cBhvr>
                                      <p:to>
                                        <p:strVal val="visible"/>
                                      </p:to>
                                    </p:set>
                                    <p:animEffect filter="fade" transition="in">
                                      <p:cBhvr>
                                        <p:cTn dur="500"/>
                                        <p:tgtEl>
                                          <p:spTgt spid="729"/>
                                        </p:tgtEl>
                                      </p:cBhvr>
                                    </p:animEffect>
                                  </p:childTnLst>
                                </p:cTn>
                              </p:par>
                              <p:par>
                                <p:cTn fill="hold" nodeType="withEffect" presetClass="entr" presetID="10" presetSubtype="0">
                                  <p:stCondLst>
                                    <p:cond delay="0"/>
                                  </p:stCondLst>
                                  <p:childTnLst>
                                    <p:set>
                                      <p:cBhvr>
                                        <p:cTn dur="1" fill="hold">
                                          <p:stCondLst>
                                            <p:cond delay="0"/>
                                          </p:stCondLst>
                                        </p:cTn>
                                        <p:tgtEl>
                                          <p:spTgt spid="728"/>
                                        </p:tgtEl>
                                        <p:attrNameLst>
                                          <p:attrName>style.visibility</p:attrName>
                                        </p:attrNameLst>
                                      </p:cBhvr>
                                      <p:to>
                                        <p:strVal val="visible"/>
                                      </p:to>
                                    </p:set>
                                    <p:animEffect filter="fade" transition="in">
                                      <p:cBhvr>
                                        <p:cTn dur="500"/>
                                        <p:tgtEl>
                                          <p:spTgt spid="728"/>
                                        </p:tgtEl>
                                      </p:cBhvr>
                                    </p:animEffect>
                                  </p:childTnLst>
                                </p:cTn>
                              </p:par>
                              <p:par>
                                <p:cTn fill="hold" nodeType="withEffect" presetClass="entr" presetID="10" presetSubtype="0">
                                  <p:stCondLst>
                                    <p:cond delay="0"/>
                                  </p:stCondLst>
                                  <p:childTnLst>
                                    <p:set>
                                      <p:cBhvr>
                                        <p:cTn dur="1" fill="hold">
                                          <p:stCondLst>
                                            <p:cond delay="0"/>
                                          </p:stCondLst>
                                        </p:cTn>
                                        <p:tgtEl>
                                          <p:spTgt spid="727"/>
                                        </p:tgtEl>
                                        <p:attrNameLst>
                                          <p:attrName>style.visibility</p:attrName>
                                        </p:attrNameLst>
                                      </p:cBhvr>
                                      <p:to>
                                        <p:strVal val="visible"/>
                                      </p:to>
                                    </p:set>
                                    <p:animEffect filter="fade" transition="in">
                                      <p:cBhvr>
                                        <p:cTn dur="500"/>
                                        <p:tgtEl>
                                          <p:spTgt spid="727"/>
                                        </p:tgtEl>
                                      </p:cBhvr>
                                    </p:animEffect>
                                  </p:childTnLst>
                                </p:cTn>
                              </p:par>
                              <p:par>
                                <p:cTn fill="hold" nodeType="withEffect" presetClass="entr" presetID="10" presetSubtype="0">
                                  <p:stCondLst>
                                    <p:cond delay="0"/>
                                  </p:stCondLst>
                                  <p:childTnLst>
                                    <p:set>
                                      <p:cBhvr>
                                        <p:cTn dur="1" fill="hold">
                                          <p:stCondLst>
                                            <p:cond delay="0"/>
                                          </p:stCondLst>
                                        </p:cTn>
                                        <p:tgtEl>
                                          <p:spTgt spid="726"/>
                                        </p:tgtEl>
                                        <p:attrNameLst>
                                          <p:attrName>style.visibility</p:attrName>
                                        </p:attrNameLst>
                                      </p:cBhvr>
                                      <p:to>
                                        <p:strVal val="visible"/>
                                      </p:to>
                                    </p:set>
                                    <p:animEffect filter="fade" transition="in">
                                      <p:cBhvr>
                                        <p:cTn dur="500"/>
                                        <p:tgtEl>
                                          <p:spTgt spid="7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0"/>
                                        </p:tgtEl>
                                        <p:attrNameLst>
                                          <p:attrName>style.visibility</p:attrName>
                                        </p:attrNameLst>
                                      </p:cBhvr>
                                      <p:to>
                                        <p:strVal val="visible"/>
                                      </p:to>
                                    </p:set>
                                    <p:animEffect filter="fade" transition="in">
                                      <p:cBhvr>
                                        <p:cTn dur="500"/>
                                        <p:tgtEl>
                                          <p:spTgt spid="7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sp>
        <p:nvSpPr>
          <p:cNvPr id="746" name="Google Shape;746;p29"/>
          <p:cNvSpPr/>
          <p:nvPr/>
        </p:nvSpPr>
        <p:spPr>
          <a:xfrm>
            <a:off x="526057" y="2339063"/>
            <a:ext cx="11139885" cy="102998"/>
          </a:xfrm>
          <a:prstGeom prst="roundRect">
            <a:avLst>
              <a:gd fmla="val 16667"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7" name="Google Shape;747;p29"/>
          <p:cNvSpPr txBox="1"/>
          <p:nvPr>
            <p:ph type="title"/>
          </p:nvPr>
        </p:nvSpPr>
        <p:spPr>
          <a:xfrm>
            <a:off x="1064237" y="202050"/>
            <a:ext cx="10529279" cy="46916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Dans cet exemple , les </a:t>
            </a:r>
            <a:r>
              <a:rPr lang="fr-FR">
                <a:solidFill>
                  <a:srgbClr val="211D1E"/>
                </a:solidFill>
              </a:rPr>
              <a:t>distances parcourues durant la même durée restent constantes. </a:t>
            </a:r>
            <a:endParaRPr/>
          </a:p>
        </p:txBody>
      </p:sp>
      <p:sp>
        <p:nvSpPr>
          <p:cNvPr id="748" name="Google Shape;748;p29"/>
          <p:cNvSpPr txBox="1"/>
          <p:nvPr>
            <p:ph idx="1" type="body"/>
          </p:nvPr>
        </p:nvSpPr>
        <p:spPr>
          <a:xfrm>
            <a:off x="1064237" y="732806"/>
            <a:ext cx="10234240" cy="26755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explique la situation : la distance parcourue pendant la même durée reste constante</a:t>
            </a:r>
            <a:endParaRPr/>
          </a:p>
        </p:txBody>
      </p:sp>
      <p:pic>
        <p:nvPicPr>
          <p:cNvPr id="749" name="Google Shape;749;p29"/>
          <p:cNvPicPr preferRelativeResize="0"/>
          <p:nvPr/>
        </p:nvPicPr>
        <p:blipFill rotWithShape="1">
          <a:blip r:embed="rId3">
            <a:alphaModFix amt="35000"/>
          </a:blip>
          <a:srcRect b="22673" l="0" r="0" t="19703"/>
          <a:stretch/>
        </p:blipFill>
        <p:spPr>
          <a:xfrm>
            <a:off x="836679" y="1725083"/>
            <a:ext cx="1387546" cy="625056"/>
          </a:xfrm>
          <a:prstGeom prst="rect">
            <a:avLst/>
          </a:prstGeom>
          <a:noFill/>
          <a:ln>
            <a:noFill/>
          </a:ln>
        </p:spPr>
      </p:pic>
      <p:pic>
        <p:nvPicPr>
          <p:cNvPr id="750" name="Google Shape;750;p29"/>
          <p:cNvPicPr preferRelativeResize="0"/>
          <p:nvPr/>
        </p:nvPicPr>
        <p:blipFill rotWithShape="1">
          <a:blip r:embed="rId3">
            <a:alphaModFix/>
          </a:blip>
          <a:srcRect b="22673" l="0" r="0" t="19703"/>
          <a:stretch/>
        </p:blipFill>
        <p:spPr>
          <a:xfrm>
            <a:off x="10046843" y="1725083"/>
            <a:ext cx="1387546" cy="625056"/>
          </a:xfrm>
          <a:prstGeom prst="rect">
            <a:avLst/>
          </a:prstGeom>
          <a:noFill/>
          <a:ln>
            <a:noFill/>
          </a:ln>
        </p:spPr>
      </p:pic>
      <p:sp>
        <p:nvSpPr>
          <p:cNvPr id="751" name="Google Shape;751;p29"/>
          <p:cNvSpPr/>
          <p:nvPr/>
        </p:nvSpPr>
        <p:spPr>
          <a:xfrm>
            <a:off x="10565828" y="1958788"/>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ver la main - Icônes mains et gestes gratuites" id="752" name="Google Shape;752;p29"/>
          <p:cNvPicPr preferRelativeResize="0"/>
          <p:nvPr/>
        </p:nvPicPr>
        <p:blipFill rotWithShape="1">
          <a:blip r:embed="rId4">
            <a:alphaModFix/>
          </a:blip>
          <a:srcRect b="0" l="0" r="0" t="0"/>
          <a:stretch/>
        </p:blipFill>
        <p:spPr>
          <a:xfrm>
            <a:off x="11593942" y="480405"/>
            <a:ext cx="432000" cy="432000"/>
          </a:xfrm>
          <a:prstGeom prst="rect">
            <a:avLst/>
          </a:prstGeom>
          <a:noFill/>
          <a:ln>
            <a:noFill/>
          </a:ln>
        </p:spPr>
      </p:pic>
      <p:pic>
        <p:nvPicPr>
          <p:cNvPr id="753" name="Google Shape;753;p29"/>
          <p:cNvPicPr preferRelativeResize="0"/>
          <p:nvPr/>
        </p:nvPicPr>
        <p:blipFill rotWithShape="1">
          <a:blip r:embed="rId3">
            <a:alphaModFix amt="70000"/>
          </a:blip>
          <a:srcRect b="22673" l="0" r="0" t="19703"/>
          <a:stretch/>
        </p:blipFill>
        <p:spPr>
          <a:xfrm>
            <a:off x="836679" y="1726836"/>
            <a:ext cx="1387546" cy="625056"/>
          </a:xfrm>
          <a:prstGeom prst="rect">
            <a:avLst/>
          </a:prstGeom>
          <a:noFill/>
          <a:ln>
            <a:noFill/>
          </a:ln>
        </p:spPr>
      </p:pic>
      <p:pic>
        <p:nvPicPr>
          <p:cNvPr id="754" name="Google Shape;754;p29"/>
          <p:cNvPicPr preferRelativeResize="0"/>
          <p:nvPr/>
        </p:nvPicPr>
        <p:blipFill rotWithShape="1">
          <a:blip r:embed="rId3">
            <a:alphaModFix amt="70000"/>
          </a:blip>
          <a:srcRect b="22673" l="0" r="0" t="19703"/>
          <a:stretch/>
        </p:blipFill>
        <p:spPr>
          <a:xfrm>
            <a:off x="3139220" y="1725083"/>
            <a:ext cx="1387546" cy="625056"/>
          </a:xfrm>
          <a:prstGeom prst="rect">
            <a:avLst/>
          </a:prstGeom>
          <a:noFill/>
          <a:ln>
            <a:noFill/>
          </a:ln>
        </p:spPr>
      </p:pic>
      <p:pic>
        <p:nvPicPr>
          <p:cNvPr id="755" name="Google Shape;755;p29"/>
          <p:cNvPicPr preferRelativeResize="0"/>
          <p:nvPr/>
        </p:nvPicPr>
        <p:blipFill rotWithShape="1">
          <a:blip r:embed="rId3">
            <a:alphaModFix amt="70000"/>
          </a:blip>
          <a:srcRect b="22673" l="0" r="0" t="19703"/>
          <a:stretch/>
        </p:blipFill>
        <p:spPr>
          <a:xfrm>
            <a:off x="5441761" y="1725083"/>
            <a:ext cx="1387546" cy="625056"/>
          </a:xfrm>
          <a:prstGeom prst="rect">
            <a:avLst/>
          </a:prstGeom>
          <a:noFill/>
          <a:ln>
            <a:noFill/>
          </a:ln>
        </p:spPr>
      </p:pic>
      <p:pic>
        <p:nvPicPr>
          <p:cNvPr id="756" name="Google Shape;756;p29"/>
          <p:cNvPicPr preferRelativeResize="0"/>
          <p:nvPr/>
        </p:nvPicPr>
        <p:blipFill rotWithShape="1">
          <a:blip r:embed="rId3">
            <a:alphaModFix amt="70000"/>
          </a:blip>
          <a:srcRect b="22673" l="0" r="0" t="19703"/>
          <a:stretch/>
        </p:blipFill>
        <p:spPr>
          <a:xfrm>
            <a:off x="7744302" y="1725083"/>
            <a:ext cx="1387546" cy="625056"/>
          </a:xfrm>
          <a:prstGeom prst="rect">
            <a:avLst/>
          </a:prstGeom>
          <a:noFill/>
          <a:ln>
            <a:noFill/>
          </a:ln>
        </p:spPr>
      </p:pic>
      <p:cxnSp>
        <p:nvCxnSpPr>
          <p:cNvPr id="757" name="Google Shape;757;p29"/>
          <p:cNvCxnSpPr/>
          <p:nvPr/>
        </p:nvCxnSpPr>
        <p:spPr>
          <a:xfrm>
            <a:off x="1451544" y="2066788"/>
            <a:ext cx="2340672" cy="0"/>
          </a:xfrm>
          <a:prstGeom prst="straightConnector1">
            <a:avLst/>
          </a:prstGeom>
          <a:noFill/>
          <a:ln cap="flat" cmpd="sng" w="57150">
            <a:solidFill>
              <a:srgbClr val="00B0F0"/>
            </a:solidFill>
            <a:prstDash val="solid"/>
            <a:miter lim="800000"/>
            <a:headEnd len="med" w="med" type="stealth"/>
            <a:tailEnd len="med" w="med" type="stealth"/>
          </a:ln>
        </p:spPr>
      </p:cxnSp>
      <p:cxnSp>
        <p:nvCxnSpPr>
          <p:cNvPr id="758" name="Google Shape;758;p29"/>
          <p:cNvCxnSpPr/>
          <p:nvPr/>
        </p:nvCxnSpPr>
        <p:spPr>
          <a:xfrm>
            <a:off x="3755328" y="2066788"/>
            <a:ext cx="2340672" cy="0"/>
          </a:xfrm>
          <a:prstGeom prst="straightConnector1">
            <a:avLst/>
          </a:prstGeom>
          <a:noFill/>
          <a:ln cap="flat" cmpd="sng" w="57150">
            <a:solidFill>
              <a:srgbClr val="00B0F0"/>
            </a:solidFill>
            <a:prstDash val="solid"/>
            <a:miter lim="800000"/>
            <a:headEnd len="med" w="med" type="stealth"/>
            <a:tailEnd len="med" w="med" type="stealth"/>
          </a:ln>
        </p:spPr>
      </p:cxnSp>
      <p:cxnSp>
        <p:nvCxnSpPr>
          <p:cNvPr id="759" name="Google Shape;759;p29"/>
          <p:cNvCxnSpPr/>
          <p:nvPr/>
        </p:nvCxnSpPr>
        <p:spPr>
          <a:xfrm>
            <a:off x="6097403" y="2073718"/>
            <a:ext cx="2340672" cy="0"/>
          </a:xfrm>
          <a:prstGeom prst="straightConnector1">
            <a:avLst/>
          </a:prstGeom>
          <a:noFill/>
          <a:ln cap="flat" cmpd="sng" w="57150">
            <a:solidFill>
              <a:srgbClr val="00B0F0"/>
            </a:solidFill>
            <a:prstDash val="solid"/>
            <a:miter lim="800000"/>
            <a:headEnd len="med" w="med" type="stealth"/>
            <a:tailEnd len="med" w="med" type="stealth"/>
          </a:ln>
        </p:spPr>
      </p:cxnSp>
      <p:sp>
        <p:nvSpPr>
          <p:cNvPr id="760" name="Google Shape;760;p29"/>
          <p:cNvSpPr/>
          <p:nvPr/>
        </p:nvSpPr>
        <p:spPr>
          <a:xfrm>
            <a:off x="3635615" y="1958788"/>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1" name="Google Shape;761;p29"/>
          <p:cNvSpPr/>
          <p:nvPr/>
        </p:nvSpPr>
        <p:spPr>
          <a:xfrm>
            <a:off x="5945686" y="1958788"/>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2" name="Google Shape;762;p29"/>
          <p:cNvSpPr/>
          <p:nvPr/>
        </p:nvSpPr>
        <p:spPr>
          <a:xfrm>
            <a:off x="8255757" y="1958788"/>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763" name="Google Shape;763;p29"/>
          <p:cNvCxnSpPr/>
          <p:nvPr/>
        </p:nvCxnSpPr>
        <p:spPr>
          <a:xfrm>
            <a:off x="8381757" y="2062950"/>
            <a:ext cx="2340672" cy="0"/>
          </a:xfrm>
          <a:prstGeom prst="straightConnector1">
            <a:avLst/>
          </a:prstGeom>
          <a:noFill/>
          <a:ln cap="flat" cmpd="sng" w="57150">
            <a:solidFill>
              <a:srgbClr val="00B0F0"/>
            </a:solidFill>
            <a:prstDash val="solid"/>
            <a:miter lim="800000"/>
            <a:headEnd len="med" w="med" type="stealth"/>
            <a:tailEnd len="med" w="med" type="stealth"/>
          </a:ln>
        </p:spPr>
      </p:cxnSp>
      <p:sp>
        <p:nvSpPr>
          <p:cNvPr id="764" name="Google Shape;764;p29"/>
          <p:cNvSpPr/>
          <p:nvPr/>
        </p:nvSpPr>
        <p:spPr>
          <a:xfrm>
            <a:off x="1325544" y="1958788"/>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5" name="Google Shape;765;p29"/>
          <p:cNvSpPr/>
          <p:nvPr/>
        </p:nvSpPr>
        <p:spPr>
          <a:xfrm>
            <a:off x="526057" y="3651597"/>
            <a:ext cx="11067459" cy="515243"/>
          </a:xfrm>
          <a:prstGeom prst="roundRect">
            <a:avLst>
              <a:gd fmla="val 18798"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2400" u="none" strike="noStrike">
                <a:solidFill>
                  <a:srgbClr val="211D1E"/>
                </a:solidFill>
                <a:latin typeface="Calibri"/>
                <a:ea typeface="Calibri"/>
                <a:cs typeface="Calibri"/>
                <a:sym typeface="Calibri"/>
              </a:rPr>
              <a:t>Les distances parcourues durant la même durée restent constantes. </a:t>
            </a:r>
            <a:endParaRPr sz="2400">
              <a:solidFill>
                <a:schemeClr val="dk1"/>
              </a:solidFill>
              <a:latin typeface="Calibri"/>
              <a:ea typeface="Calibri"/>
              <a:cs typeface="Calibri"/>
              <a:sym typeface="Calibri"/>
            </a:endParaRPr>
          </a:p>
        </p:txBody>
      </p:sp>
      <p:sp>
        <p:nvSpPr>
          <p:cNvPr id="766" name="Google Shape;766;p29"/>
          <p:cNvSpPr/>
          <p:nvPr/>
        </p:nvSpPr>
        <p:spPr>
          <a:xfrm>
            <a:off x="3616376" y="5608545"/>
            <a:ext cx="5038316" cy="721340"/>
          </a:xfrm>
          <a:prstGeom prst="roundRect">
            <a:avLst>
              <a:gd fmla="val 18798"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3600" u="none" strike="noStrike">
                <a:solidFill>
                  <a:srgbClr val="211D1E"/>
                </a:solidFill>
                <a:latin typeface="Calibri"/>
                <a:ea typeface="Calibri"/>
                <a:cs typeface="Calibri"/>
                <a:sym typeface="Calibri"/>
              </a:rPr>
              <a:t>Mouvement uniforme</a:t>
            </a:r>
            <a:endParaRPr sz="3600">
              <a:solidFill>
                <a:schemeClr val="dk1"/>
              </a:solidFill>
              <a:latin typeface="Calibri"/>
              <a:ea typeface="Calibri"/>
              <a:cs typeface="Calibri"/>
              <a:sym typeface="Calibri"/>
            </a:endParaRPr>
          </a:p>
        </p:txBody>
      </p:sp>
      <p:sp>
        <p:nvSpPr>
          <p:cNvPr id="767" name="Google Shape;767;p29"/>
          <p:cNvSpPr/>
          <p:nvPr/>
        </p:nvSpPr>
        <p:spPr>
          <a:xfrm>
            <a:off x="5723371" y="4545190"/>
            <a:ext cx="744950" cy="685005"/>
          </a:xfrm>
          <a:prstGeom prst="down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5"/>
                                        </p:tgtEl>
                                        <p:attrNameLst>
                                          <p:attrName>style.visibility</p:attrName>
                                        </p:attrNameLst>
                                      </p:cBhvr>
                                      <p:to>
                                        <p:strVal val="visible"/>
                                      </p:to>
                                    </p:set>
                                    <p:animEffect filter="fade" transition="in">
                                      <p:cBhvr>
                                        <p:cTn dur="500"/>
                                        <p:tgtEl>
                                          <p:spTgt spid="7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7"/>
                                        </p:tgtEl>
                                        <p:attrNameLst>
                                          <p:attrName>style.visibility</p:attrName>
                                        </p:attrNameLst>
                                      </p:cBhvr>
                                      <p:to>
                                        <p:strVal val="visible"/>
                                      </p:to>
                                    </p:set>
                                    <p:animEffect filter="fade" transition="in">
                                      <p:cBhvr>
                                        <p:cTn dur="500"/>
                                        <p:tgtEl>
                                          <p:spTgt spid="7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6"/>
                                        </p:tgtEl>
                                        <p:attrNameLst>
                                          <p:attrName>style.visibility</p:attrName>
                                        </p:attrNameLst>
                                      </p:cBhvr>
                                      <p:to>
                                        <p:strVal val="visible"/>
                                      </p:to>
                                    </p:set>
                                    <p:animEffect filter="fade" transition="in">
                                      <p:cBhvr>
                                        <p:cTn dur="500"/>
                                        <p:tgtEl>
                                          <p:spTgt spid="7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7" name="Shape 377"/>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sp>
        <p:nvSpPr>
          <p:cNvPr id="773" name="Google Shape;773;p30"/>
          <p:cNvSpPr/>
          <p:nvPr/>
        </p:nvSpPr>
        <p:spPr>
          <a:xfrm>
            <a:off x="526057" y="2339063"/>
            <a:ext cx="11139885" cy="102998"/>
          </a:xfrm>
          <a:prstGeom prst="roundRect">
            <a:avLst>
              <a:gd fmla="val 16667"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4" name="Google Shape;774;p30"/>
          <p:cNvSpPr txBox="1"/>
          <p:nvPr>
            <p:ph type="title"/>
          </p:nvPr>
        </p:nvSpPr>
        <p:spPr>
          <a:xfrm>
            <a:off x="989775" y="156225"/>
            <a:ext cx="10724819" cy="71035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une autre chronophotographie .  Est-ce que </a:t>
            </a:r>
            <a:r>
              <a:rPr lang="fr-FR">
                <a:solidFill>
                  <a:srgbClr val="211D1E"/>
                </a:solidFill>
              </a:rPr>
              <a:t>les distances parcourues durant des durées égales restent-elles constantes ? </a:t>
            </a:r>
            <a:endParaRPr/>
          </a:p>
        </p:txBody>
      </p:sp>
      <p:sp>
        <p:nvSpPr>
          <p:cNvPr id="775" name="Google Shape;775;p30"/>
          <p:cNvSpPr txBox="1"/>
          <p:nvPr>
            <p:ph idx="1" type="body"/>
          </p:nvPr>
        </p:nvSpPr>
        <p:spPr>
          <a:xfrm>
            <a:off x="1064237" y="732806"/>
            <a:ext cx="10234240" cy="26755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explique la situation.</a:t>
            </a:r>
            <a:endParaRPr/>
          </a:p>
        </p:txBody>
      </p:sp>
      <p:pic>
        <p:nvPicPr>
          <p:cNvPr id="776" name="Google Shape;776;p30"/>
          <p:cNvPicPr preferRelativeResize="0"/>
          <p:nvPr/>
        </p:nvPicPr>
        <p:blipFill rotWithShape="1">
          <a:blip r:embed="rId3">
            <a:alphaModFix amt="70000"/>
          </a:blip>
          <a:srcRect b="22673" l="0" r="0" t="19703"/>
          <a:stretch/>
        </p:blipFill>
        <p:spPr>
          <a:xfrm>
            <a:off x="574709" y="1728932"/>
            <a:ext cx="1387546" cy="625056"/>
          </a:xfrm>
          <a:prstGeom prst="rect">
            <a:avLst/>
          </a:prstGeom>
          <a:noFill/>
          <a:ln>
            <a:noFill/>
          </a:ln>
        </p:spPr>
      </p:pic>
      <p:pic>
        <p:nvPicPr>
          <p:cNvPr id="777" name="Google Shape;777;p30"/>
          <p:cNvPicPr preferRelativeResize="0"/>
          <p:nvPr/>
        </p:nvPicPr>
        <p:blipFill rotWithShape="1">
          <a:blip r:embed="rId3">
            <a:alphaModFix/>
          </a:blip>
          <a:srcRect b="22673" l="0" r="0" t="19703"/>
          <a:stretch/>
        </p:blipFill>
        <p:spPr>
          <a:xfrm>
            <a:off x="10327048" y="1728932"/>
            <a:ext cx="1387546" cy="625056"/>
          </a:xfrm>
          <a:prstGeom prst="rect">
            <a:avLst/>
          </a:prstGeom>
          <a:noFill/>
          <a:ln>
            <a:noFill/>
          </a:ln>
        </p:spPr>
      </p:pic>
      <p:sp>
        <p:nvSpPr>
          <p:cNvPr id="778" name="Google Shape;778;p30"/>
          <p:cNvSpPr/>
          <p:nvPr/>
        </p:nvSpPr>
        <p:spPr>
          <a:xfrm>
            <a:off x="10846033"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ver la main - Icônes mains et gestes gratuites" id="779" name="Google Shape;779;p30"/>
          <p:cNvPicPr preferRelativeResize="0"/>
          <p:nvPr/>
        </p:nvPicPr>
        <p:blipFill rotWithShape="1">
          <a:blip r:embed="rId4">
            <a:alphaModFix/>
          </a:blip>
          <a:srcRect b="0" l="0" r="0" t="0"/>
          <a:stretch/>
        </p:blipFill>
        <p:spPr>
          <a:xfrm>
            <a:off x="11593942" y="480405"/>
            <a:ext cx="432000" cy="432000"/>
          </a:xfrm>
          <a:prstGeom prst="rect">
            <a:avLst/>
          </a:prstGeom>
          <a:noFill/>
          <a:ln>
            <a:noFill/>
          </a:ln>
        </p:spPr>
      </p:pic>
      <p:pic>
        <p:nvPicPr>
          <p:cNvPr id="780" name="Google Shape;780;p30"/>
          <p:cNvPicPr preferRelativeResize="0"/>
          <p:nvPr/>
        </p:nvPicPr>
        <p:blipFill rotWithShape="1">
          <a:blip r:embed="rId3">
            <a:alphaModFix amt="70000"/>
          </a:blip>
          <a:srcRect b="22673" l="0" r="0" t="19703"/>
          <a:stretch/>
        </p:blipFill>
        <p:spPr>
          <a:xfrm>
            <a:off x="1942093" y="1728932"/>
            <a:ext cx="1387546" cy="625056"/>
          </a:xfrm>
          <a:prstGeom prst="rect">
            <a:avLst/>
          </a:prstGeom>
          <a:noFill/>
          <a:ln>
            <a:noFill/>
          </a:ln>
        </p:spPr>
      </p:pic>
      <p:pic>
        <p:nvPicPr>
          <p:cNvPr id="781" name="Google Shape;781;p30"/>
          <p:cNvPicPr preferRelativeResize="0"/>
          <p:nvPr/>
        </p:nvPicPr>
        <p:blipFill rotWithShape="1">
          <a:blip r:embed="rId3">
            <a:alphaModFix amt="70000"/>
          </a:blip>
          <a:srcRect b="22673" l="0" r="0" t="19703"/>
          <a:stretch/>
        </p:blipFill>
        <p:spPr>
          <a:xfrm>
            <a:off x="3895726" y="1728932"/>
            <a:ext cx="1387546" cy="625056"/>
          </a:xfrm>
          <a:prstGeom prst="rect">
            <a:avLst/>
          </a:prstGeom>
          <a:noFill/>
          <a:ln>
            <a:noFill/>
          </a:ln>
        </p:spPr>
      </p:pic>
      <p:pic>
        <p:nvPicPr>
          <p:cNvPr id="782" name="Google Shape;782;p30"/>
          <p:cNvPicPr preferRelativeResize="0"/>
          <p:nvPr/>
        </p:nvPicPr>
        <p:blipFill rotWithShape="1">
          <a:blip r:embed="rId3">
            <a:alphaModFix amt="70000"/>
          </a:blip>
          <a:srcRect b="22673" l="0" r="0" t="19703"/>
          <a:stretch/>
        </p:blipFill>
        <p:spPr>
          <a:xfrm>
            <a:off x="6588223" y="1728932"/>
            <a:ext cx="1387546" cy="625056"/>
          </a:xfrm>
          <a:prstGeom prst="rect">
            <a:avLst/>
          </a:prstGeom>
          <a:noFill/>
          <a:ln>
            <a:noFill/>
          </a:ln>
        </p:spPr>
      </p:pic>
      <p:sp>
        <p:nvSpPr>
          <p:cNvPr id="783" name="Google Shape;783;p30"/>
          <p:cNvSpPr/>
          <p:nvPr/>
        </p:nvSpPr>
        <p:spPr>
          <a:xfrm>
            <a:off x="2423119"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4" name="Google Shape;784;p30"/>
          <p:cNvSpPr/>
          <p:nvPr/>
        </p:nvSpPr>
        <p:spPr>
          <a:xfrm>
            <a:off x="4374738"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5" name="Google Shape;785;p30"/>
          <p:cNvSpPr/>
          <p:nvPr/>
        </p:nvSpPr>
        <p:spPr>
          <a:xfrm>
            <a:off x="7099678"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6" name="Google Shape;786;p30"/>
          <p:cNvSpPr/>
          <p:nvPr/>
        </p:nvSpPr>
        <p:spPr>
          <a:xfrm>
            <a:off x="1068998"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787" name="Google Shape;787;p30"/>
          <p:cNvCxnSpPr/>
          <p:nvPr/>
        </p:nvCxnSpPr>
        <p:spPr>
          <a:xfrm>
            <a:off x="1181119" y="2069841"/>
            <a:ext cx="1368000" cy="0"/>
          </a:xfrm>
          <a:prstGeom prst="straightConnector1">
            <a:avLst/>
          </a:prstGeom>
          <a:noFill/>
          <a:ln cap="flat" cmpd="sng" w="57150">
            <a:solidFill>
              <a:srgbClr val="00B0F0"/>
            </a:solidFill>
            <a:prstDash val="solid"/>
            <a:miter lim="800000"/>
            <a:headEnd len="med" w="med" type="stealth"/>
            <a:tailEnd len="med" w="med" type="stealth"/>
          </a:ln>
        </p:spPr>
      </p:cxnSp>
      <p:cxnSp>
        <p:nvCxnSpPr>
          <p:cNvPr id="788" name="Google Shape;788;p30"/>
          <p:cNvCxnSpPr/>
          <p:nvPr/>
        </p:nvCxnSpPr>
        <p:spPr>
          <a:xfrm flipH="1" rot="10800000">
            <a:off x="2537023" y="2064839"/>
            <a:ext cx="1980000" cy="10004"/>
          </a:xfrm>
          <a:prstGeom prst="straightConnector1">
            <a:avLst/>
          </a:prstGeom>
          <a:noFill/>
          <a:ln cap="flat" cmpd="sng" w="57150">
            <a:solidFill>
              <a:srgbClr val="00B0F0"/>
            </a:solidFill>
            <a:prstDash val="solid"/>
            <a:miter lim="800000"/>
            <a:headEnd len="med" w="med" type="stealth"/>
            <a:tailEnd len="med" w="med" type="stealth"/>
          </a:ln>
        </p:spPr>
      </p:cxnSp>
      <p:cxnSp>
        <p:nvCxnSpPr>
          <p:cNvPr id="789" name="Google Shape;789;p30"/>
          <p:cNvCxnSpPr/>
          <p:nvPr/>
        </p:nvCxnSpPr>
        <p:spPr>
          <a:xfrm flipH="1" rot="10800000">
            <a:off x="4500738" y="2064839"/>
            <a:ext cx="2700000" cy="10004"/>
          </a:xfrm>
          <a:prstGeom prst="straightConnector1">
            <a:avLst/>
          </a:prstGeom>
          <a:noFill/>
          <a:ln cap="flat" cmpd="sng" w="57150">
            <a:solidFill>
              <a:srgbClr val="00B0F0"/>
            </a:solidFill>
            <a:prstDash val="solid"/>
            <a:miter lim="800000"/>
            <a:headEnd len="med" w="med" type="stealth"/>
            <a:tailEnd len="med" w="med" type="stealth"/>
          </a:ln>
        </p:spPr>
      </p:cxnSp>
      <p:cxnSp>
        <p:nvCxnSpPr>
          <p:cNvPr id="790" name="Google Shape;790;p30"/>
          <p:cNvCxnSpPr/>
          <p:nvPr/>
        </p:nvCxnSpPr>
        <p:spPr>
          <a:xfrm>
            <a:off x="7249267" y="2069841"/>
            <a:ext cx="3708000" cy="0"/>
          </a:xfrm>
          <a:prstGeom prst="straightConnector1">
            <a:avLst/>
          </a:prstGeom>
          <a:noFill/>
          <a:ln cap="flat" cmpd="sng" w="57150">
            <a:solidFill>
              <a:srgbClr val="00B0F0"/>
            </a:solidFill>
            <a:prstDash val="solid"/>
            <a:miter lim="800000"/>
            <a:headEnd len="med" w="med" type="stealth"/>
            <a:tailEnd len="med" w="med" type="stealth"/>
          </a:ln>
        </p:spPr>
      </p:cxn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7"/>
                                        </p:tgtEl>
                                        <p:attrNameLst>
                                          <p:attrName>style.visibility</p:attrName>
                                        </p:attrNameLst>
                                      </p:cBhvr>
                                      <p:to>
                                        <p:strVal val="visible"/>
                                      </p:to>
                                    </p:set>
                                    <p:animEffect filter="fade" transition="in">
                                      <p:cBhvr>
                                        <p:cTn dur="500"/>
                                        <p:tgtEl>
                                          <p:spTgt spid="787"/>
                                        </p:tgtEl>
                                      </p:cBhvr>
                                    </p:animEffect>
                                  </p:childTnLst>
                                </p:cTn>
                              </p:par>
                              <p:par>
                                <p:cTn fill="hold" nodeType="withEffect" presetClass="entr" presetID="10" presetSubtype="0">
                                  <p:stCondLst>
                                    <p:cond delay="750"/>
                                  </p:stCondLst>
                                  <p:childTnLst>
                                    <p:set>
                                      <p:cBhvr>
                                        <p:cTn dur="1" fill="hold">
                                          <p:stCondLst>
                                            <p:cond delay="0"/>
                                          </p:stCondLst>
                                        </p:cTn>
                                        <p:tgtEl>
                                          <p:spTgt spid="788"/>
                                        </p:tgtEl>
                                        <p:attrNameLst>
                                          <p:attrName>style.visibility</p:attrName>
                                        </p:attrNameLst>
                                      </p:cBhvr>
                                      <p:to>
                                        <p:strVal val="visible"/>
                                      </p:to>
                                    </p:set>
                                    <p:animEffect filter="fade" transition="in">
                                      <p:cBhvr>
                                        <p:cTn dur="500"/>
                                        <p:tgtEl>
                                          <p:spTgt spid="788"/>
                                        </p:tgtEl>
                                      </p:cBhvr>
                                    </p:animEffect>
                                  </p:childTnLst>
                                </p:cTn>
                              </p:par>
                              <p:par>
                                <p:cTn fill="hold" nodeType="withEffect" presetClass="entr" presetID="10" presetSubtype="0">
                                  <p:stCondLst>
                                    <p:cond delay="1500"/>
                                  </p:stCondLst>
                                  <p:childTnLst>
                                    <p:set>
                                      <p:cBhvr>
                                        <p:cTn dur="1" fill="hold">
                                          <p:stCondLst>
                                            <p:cond delay="0"/>
                                          </p:stCondLst>
                                        </p:cTn>
                                        <p:tgtEl>
                                          <p:spTgt spid="789"/>
                                        </p:tgtEl>
                                        <p:attrNameLst>
                                          <p:attrName>style.visibility</p:attrName>
                                        </p:attrNameLst>
                                      </p:cBhvr>
                                      <p:to>
                                        <p:strVal val="visible"/>
                                      </p:to>
                                    </p:set>
                                    <p:animEffect filter="fade" transition="in">
                                      <p:cBhvr>
                                        <p:cTn dur="500"/>
                                        <p:tgtEl>
                                          <p:spTgt spid="789"/>
                                        </p:tgtEl>
                                      </p:cBhvr>
                                    </p:animEffect>
                                  </p:childTnLst>
                                </p:cTn>
                              </p:par>
                              <p:par>
                                <p:cTn fill="hold" nodeType="withEffect" presetClass="entr" presetID="10" presetSubtype="0">
                                  <p:stCondLst>
                                    <p:cond delay="2250"/>
                                  </p:stCondLst>
                                  <p:childTnLst>
                                    <p:set>
                                      <p:cBhvr>
                                        <p:cTn dur="1" fill="hold">
                                          <p:stCondLst>
                                            <p:cond delay="0"/>
                                          </p:stCondLst>
                                        </p:cTn>
                                        <p:tgtEl>
                                          <p:spTgt spid="790"/>
                                        </p:tgtEl>
                                        <p:attrNameLst>
                                          <p:attrName>style.visibility</p:attrName>
                                        </p:attrNameLst>
                                      </p:cBhvr>
                                      <p:to>
                                        <p:strVal val="visible"/>
                                      </p:to>
                                    </p:set>
                                    <p:animEffect filter="fade" transition="in">
                                      <p:cBhvr>
                                        <p:cTn dur="500"/>
                                        <p:tgtEl>
                                          <p:spTgt spid="7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31"/>
          <p:cNvSpPr/>
          <p:nvPr/>
        </p:nvSpPr>
        <p:spPr>
          <a:xfrm>
            <a:off x="526057" y="2339063"/>
            <a:ext cx="11139885" cy="102998"/>
          </a:xfrm>
          <a:prstGeom prst="roundRect">
            <a:avLst>
              <a:gd fmla="val 16667"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7" name="Google Shape;797;p31"/>
          <p:cNvSpPr txBox="1"/>
          <p:nvPr>
            <p:ph type="title"/>
          </p:nvPr>
        </p:nvSpPr>
        <p:spPr>
          <a:xfrm>
            <a:off x="1064237" y="202050"/>
            <a:ext cx="10529279" cy="46916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Non , on remarque que </a:t>
            </a:r>
            <a:r>
              <a:rPr lang="fr-FR">
                <a:solidFill>
                  <a:srgbClr val="211D1E"/>
                </a:solidFill>
              </a:rPr>
              <a:t>les distances parcourues durant des durées égales augmentent</a:t>
            </a:r>
            <a:endParaRPr/>
          </a:p>
        </p:txBody>
      </p:sp>
      <p:sp>
        <p:nvSpPr>
          <p:cNvPr id="798" name="Google Shape;798;p31"/>
          <p:cNvSpPr txBox="1"/>
          <p:nvPr>
            <p:ph idx="1" type="body"/>
          </p:nvPr>
        </p:nvSpPr>
        <p:spPr>
          <a:xfrm>
            <a:off x="1064237" y="732806"/>
            <a:ext cx="10234240" cy="26755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explique la situation : la distance parcourue pendant la même durée devient de plus en plus grande</a:t>
            </a:r>
            <a:endParaRPr/>
          </a:p>
        </p:txBody>
      </p:sp>
      <p:pic>
        <p:nvPicPr>
          <p:cNvPr id="799" name="Google Shape;799;p31"/>
          <p:cNvPicPr preferRelativeResize="0"/>
          <p:nvPr/>
        </p:nvPicPr>
        <p:blipFill rotWithShape="1">
          <a:blip r:embed="rId3">
            <a:alphaModFix amt="70000"/>
          </a:blip>
          <a:srcRect b="22673" l="0" r="0" t="19703"/>
          <a:stretch/>
        </p:blipFill>
        <p:spPr>
          <a:xfrm>
            <a:off x="574709" y="1728932"/>
            <a:ext cx="1387546" cy="625056"/>
          </a:xfrm>
          <a:prstGeom prst="rect">
            <a:avLst/>
          </a:prstGeom>
          <a:noFill/>
          <a:ln>
            <a:noFill/>
          </a:ln>
        </p:spPr>
      </p:pic>
      <p:pic>
        <p:nvPicPr>
          <p:cNvPr id="800" name="Google Shape;800;p31"/>
          <p:cNvPicPr preferRelativeResize="0"/>
          <p:nvPr/>
        </p:nvPicPr>
        <p:blipFill rotWithShape="1">
          <a:blip r:embed="rId3">
            <a:alphaModFix/>
          </a:blip>
          <a:srcRect b="22673" l="0" r="0" t="19703"/>
          <a:stretch/>
        </p:blipFill>
        <p:spPr>
          <a:xfrm>
            <a:off x="10327048" y="1728932"/>
            <a:ext cx="1387546" cy="625056"/>
          </a:xfrm>
          <a:prstGeom prst="rect">
            <a:avLst/>
          </a:prstGeom>
          <a:noFill/>
          <a:ln>
            <a:noFill/>
          </a:ln>
        </p:spPr>
      </p:pic>
      <p:sp>
        <p:nvSpPr>
          <p:cNvPr id="801" name="Google Shape;801;p31"/>
          <p:cNvSpPr/>
          <p:nvPr/>
        </p:nvSpPr>
        <p:spPr>
          <a:xfrm>
            <a:off x="10846033"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ver la main - Icônes mains et gestes gratuites" id="802" name="Google Shape;802;p31"/>
          <p:cNvPicPr preferRelativeResize="0"/>
          <p:nvPr/>
        </p:nvPicPr>
        <p:blipFill rotWithShape="1">
          <a:blip r:embed="rId4">
            <a:alphaModFix/>
          </a:blip>
          <a:srcRect b="0" l="0" r="0" t="0"/>
          <a:stretch/>
        </p:blipFill>
        <p:spPr>
          <a:xfrm>
            <a:off x="11593942" y="480405"/>
            <a:ext cx="432000" cy="432000"/>
          </a:xfrm>
          <a:prstGeom prst="rect">
            <a:avLst/>
          </a:prstGeom>
          <a:noFill/>
          <a:ln>
            <a:noFill/>
          </a:ln>
        </p:spPr>
      </p:pic>
      <p:pic>
        <p:nvPicPr>
          <p:cNvPr id="803" name="Google Shape;803;p31"/>
          <p:cNvPicPr preferRelativeResize="0"/>
          <p:nvPr/>
        </p:nvPicPr>
        <p:blipFill rotWithShape="1">
          <a:blip r:embed="rId3">
            <a:alphaModFix amt="70000"/>
          </a:blip>
          <a:srcRect b="22673" l="0" r="0" t="19703"/>
          <a:stretch/>
        </p:blipFill>
        <p:spPr>
          <a:xfrm>
            <a:off x="1942093" y="1728932"/>
            <a:ext cx="1387546" cy="625056"/>
          </a:xfrm>
          <a:prstGeom prst="rect">
            <a:avLst/>
          </a:prstGeom>
          <a:noFill/>
          <a:ln>
            <a:noFill/>
          </a:ln>
        </p:spPr>
      </p:pic>
      <p:pic>
        <p:nvPicPr>
          <p:cNvPr id="804" name="Google Shape;804;p31"/>
          <p:cNvPicPr preferRelativeResize="0"/>
          <p:nvPr/>
        </p:nvPicPr>
        <p:blipFill rotWithShape="1">
          <a:blip r:embed="rId3">
            <a:alphaModFix amt="70000"/>
          </a:blip>
          <a:srcRect b="22673" l="0" r="0" t="19703"/>
          <a:stretch/>
        </p:blipFill>
        <p:spPr>
          <a:xfrm>
            <a:off x="3895726" y="1728932"/>
            <a:ext cx="1387546" cy="625056"/>
          </a:xfrm>
          <a:prstGeom prst="rect">
            <a:avLst/>
          </a:prstGeom>
          <a:noFill/>
          <a:ln>
            <a:noFill/>
          </a:ln>
        </p:spPr>
      </p:pic>
      <p:pic>
        <p:nvPicPr>
          <p:cNvPr id="805" name="Google Shape;805;p31"/>
          <p:cNvPicPr preferRelativeResize="0"/>
          <p:nvPr/>
        </p:nvPicPr>
        <p:blipFill rotWithShape="1">
          <a:blip r:embed="rId3">
            <a:alphaModFix amt="70000"/>
          </a:blip>
          <a:srcRect b="22673" l="0" r="0" t="19703"/>
          <a:stretch/>
        </p:blipFill>
        <p:spPr>
          <a:xfrm>
            <a:off x="6588223" y="1728932"/>
            <a:ext cx="1387546" cy="625056"/>
          </a:xfrm>
          <a:prstGeom prst="rect">
            <a:avLst/>
          </a:prstGeom>
          <a:noFill/>
          <a:ln>
            <a:noFill/>
          </a:ln>
        </p:spPr>
      </p:pic>
      <p:sp>
        <p:nvSpPr>
          <p:cNvPr id="806" name="Google Shape;806;p31"/>
          <p:cNvSpPr/>
          <p:nvPr/>
        </p:nvSpPr>
        <p:spPr>
          <a:xfrm>
            <a:off x="2423119"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7" name="Google Shape;807;p31"/>
          <p:cNvSpPr/>
          <p:nvPr/>
        </p:nvSpPr>
        <p:spPr>
          <a:xfrm>
            <a:off x="4374738"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8" name="Google Shape;808;p31"/>
          <p:cNvSpPr/>
          <p:nvPr/>
        </p:nvSpPr>
        <p:spPr>
          <a:xfrm>
            <a:off x="7099678"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9" name="Google Shape;809;p31"/>
          <p:cNvSpPr/>
          <p:nvPr/>
        </p:nvSpPr>
        <p:spPr>
          <a:xfrm>
            <a:off x="1068998"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810" name="Google Shape;810;p31"/>
          <p:cNvCxnSpPr/>
          <p:nvPr/>
        </p:nvCxnSpPr>
        <p:spPr>
          <a:xfrm>
            <a:off x="1181119" y="2069841"/>
            <a:ext cx="1368000" cy="0"/>
          </a:xfrm>
          <a:prstGeom prst="straightConnector1">
            <a:avLst/>
          </a:prstGeom>
          <a:noFill/>
          <a:ln cap="flat" cmpd="sng" w="57150">
            <a:solidFill>
              <a:srgbClr val="00B0F0"/>
            </a:solidFill>
            <a:prstDash val="solid"/>
            <a:miter lim="800000"/>
            <a:headEnd len="med" w="med" type="stealth"/>
            <a:tailEnd len="med" w="med" type="stealth"/>
          </a:ln>
        </p:spPr>
      </p:cxnSp>
      <p:cxnSp>
        <p:nvCxnSpPr>
          <p:cNvPr id="811" name="Google Shape;811;p31"/>
          <p:cNvCxnSpPr/>
          <p:nvPr/>
        </p:nvCxnSpPr>
        <p:spPr>
          <a:xfrm flipH="1" rot="10800000">
            <a:off x="2537023" y="2064839"/>
            <a:ext cx="1980000" cy="10004"/>
          </a:xfrm>
          <a:prstGeom prst="straightConnector1">
            <a:avLst/>
          </a:prstGeom>
          <a:noFill/>
          <a:ln cap="flat" cmpd="sng" w="57150">
            <a:solidFill>
              <a:srgbClr val="00B0F0"/>
            </a:solidFill>
            <a:prstDash val="solid"/>
            <a:miter lim="800000"/>
            <a:headEnd len="med" w="med" type="stealth"/>
            <a:tailEnd len="med" w="med" type="stealth"/>
          </a:ln>
        </p:spPr>
      </p:cxnSp>
      <p:cxnSp>
        <p:nvCxnSpPr>
          <p:cNvPr id="812" name="Google Shape;812;p31"/>
          <p:cNvCxnSpPr/>
          <p:nvPr/>
        </p:nvCxnSpPr>
        <p:spPr>
          <a:xfrm flipH="1" rot="10800000">
            <a:off x="4500738" y="2064839"/>
            <a:ext cx="2700000" cy="10004"/>
          </a:xfrm>
          <a:prstGeom prst="straightConnector1">
            <a:avLst/>
          </a:prstGeom>
          <a:noFill/>
          <a:ln cap="flat" cmpd="sng" w="57150">
            <a:solidFill>
              <a:srgbClr val="00B0F0"/>
            </a:solidFill>
            <a:prstDash val="solid"/>
            <a:miter lim="800000"/>
            <a:headEnd len="med" w="med" type="stealth"/>
            <a:tailEnd len="med" w="med" type="stealth"/>
          </a:ln>
        </p:spPr>
      </p:cxnSp>
      <p:cxnSp>
        <p:nvCxnSpPr>
          <p:cNvPr id="813" name="Google Shape;813;p31"/>
          <p:cNvCxnSpPr/>
          <p:nvPr/>
        </p:nvCxnSpPr>
        <p:spPr>
          <a:xfrm>
            <a:off x="7249267" y="2069841"/>
            <a:ext cx="3708000" cy="0"/>
          </a:xfrm>
          <a:prstGeom prst="straightConnector1">
            <a:avLst/>
          </a:prstGeom>
          <a:noFill/>
          <a:ln cap="flat" cmpd="sng" w="57150">
            <a:solidFill>
              <a:srgbClr val="00B0F0"/>
            </a:solidFill>
            <a:prstDash val="solid"/>
            <a:miter lim="800000"/>
            <a:headEnd len="med" w="med" type="stealth"/>
            <a:tailEnd len="med" w="med" type="stealth"/>
          </a:ln>
        </p:spPr>
      </p:cxnSp>
      <p:sp>
        <p:nvSpPr>
          <p:cNvPr id="814" name="Google Shape;814;p31"/>
          <p:cNvSpPr/>
          <p:nvPr/>
        </p:nvSpPr>
        <p:spPr>
          <a:xfrm>
            <a:off x="526058" y="3614629"/>
            <a:ext cx="11139884" cy="515243"/>
          </a:xfrm>
          <a:prstGeom prst="roundRect">
            <a:avLst>
              <a:gd fmla="val 18798"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2400" u="none" strike="noStrike">
                <a:solidFill>
                  <a:srgbClr val="211D1E"/>
                </a:solidFill>
                <a:latin typeface="Calibri"/>
                <a:ea typeface="Calibri"/>
                <a:cs typeface="Calibri"/>
                <a:sym typeface="Calibri"/>
              </a:rPr>
              <a:t>Les distances parcourues durant des durées égales augmentent</a:t>
            </a:r>
            <a:endParaRPr sz="2400">
              <a:solidFill>
                <a:schemeClr val="dk1"/>
              </a:solidFill>
              <a:latin typeface="Calibri"/>
              <a:ea typeface="Calibri"/>
              <a:cs typeface="Calibri"/>
              <a:sym typeface="Calibri"/>
            </a:endParaRPr>
          </a:p>
        </p:txBody>
      </p:sp>
      <p:sp>
        <p:nvSpPr>
          <p:cNvPr id="815" name="Google Shape;815;p31"/>
          <p:cNvSpPr/>
          <p:nvPr/>
        </p:nvSpPr>
        <p:spPr>
          <a:xfrm>
            <a:off x="3576688" y="5608545"/>
            <a:ext cx="5038316" cy="721340"/>
          </a:xfrm>
          <a:prstGeom prst="roundRect">
            <a:avLst>
              <a:gd fmla="val 18798"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3600" u="none" strike="noStrike">
                <a:solidFill>
                  <a:srgbClr val="211D1E"/>
                </a:solidFill>
                <a:latin typeface="Calibri"/>
                <a:ea typeface="Calibri"/>
                <a:cs typeface="Calibri"/>
                <a:sym typeface="Calibri"/>
              </a:rPr>
              <a:t>Mouvement accéléré </a:t>
            </a:r>
            <a:endParaRPr sz="3600">
              <a:solidFill>
                <a:schemeClr val="dk1"/>
              </a:solidFill>
              <a:latin typeface="Calibri"/>
              <a:ea typeface="Calibri"/>
              <a:cs typeface="Calibri"/>
              <a:sym typeface="Calibri"/>
            </a:endParaRPr>
          </a:p>
        </p:txBody>
      </p:sp>
      <p:sp>
        <p:nvSpPr>
          <p:cNvPr id="816" name="Google Shape;816;p31"/>
          <p:cNvSpPr/>
          <p:nvPr/>
        </p:nvSpPr>
        <p:spPr>
          <a:xfrm>
            <a:off x="5723370" y="4761524"/>
            <a:ext cx="744950" cy="685005"/>
          </a:xfrm>
          <a:prstGeom prst="down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4"/>
                                        </p:tgtEl>
                                        <p:attrNameLst>
                                          <p:attrName>style.visibility</p:attrName>
                                        </p:attrNameLst>
                                      </p:cBhvr>
                                      <p:to>
                                        <p:strVal val="visible"/>
                                      </p:to>
                                    </p:set>
                                    <p:animEffect filter="fade" transition="in">
                                      <p:cBhvr>
                                        <p:cTn dur="500"/>
                                        <p:tgtEl>
                                          <p:spTgt spid="8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gtEl>
                                        <p:attrNameLst>
                                          <p:attrName>style.visibility</p:attrName>
                                        </p:attrNameLst>
                                      </p:cBhvr>
                                      <p:to>
                                        <p:strVal val="visible"/>
                                      </p:to>
                                    </p:set>
                                    <p:animEffect filter="fade" transition="in">
                                      <p:cBhvr>
                                        <p:cTn dur="500"/>
                                        <p:tgtEl>
                                          <p:spTgt spid="8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5"/>
                                        </p:tgtEl>
                                        <p:attrNameLst>
                                          <p:attrName>style.visibility</p:attrName>
                                        </p:attrNameLst>
                                      </p:cBhvr>
                                      <p:to>
                                        <p:strVal val="visible"/>
                                      </p:to>
                                    </p:set>
                                    <p:animEffect filter="fade" transition="in">
                                      <p:cBhvr>
                                        <p:cTn dur="500"/>
                                        <p:tgtEl>
                                          <p:spTgt spid="8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sp>
        <p:nvSpPr>
          <p:cNvPr id="822" name="Google Shape;822;p32"/>
          <p:cNvSpPr/>
          <p:nvPr/>
        </p:nvSpPr>
        <p:spPr>
          <a:xfrm>
            <a:off x="526057" y="2339063"/>
            <a:ext cx="11139885" cy="102998"/>
          </a:xfrm>
          <a:prstGeom prst="roundRect">
            <a:avLst>
              <a:gd fmla="val 16667"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23" name="Google Shape;823;p32"/>
          <p:cNvSpPr txBox="1"/>
          <p:nvPr>
            <p:ph type="title"/>
          </p:nvPr>
        </p:nvSpPr>
        <p:spPr>
          <a:xfrm>
            <a:off x="1064237" y="202050"/>
            <a:ext cx="10529279" cy="46916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que peut-on dire des distances </a:t>
            </a:r>
            <a:r>
              <a:rPr lang="fr-FR">
                <a:solidFill>
                  <a:srgbClr val="211D1E"/>
                </a:solidFill>
              </a:rPr>
              <a:t>parcourues durant des durées égales  ? </a:t>
            </a:r>
            <a:endParaRPr/>
          </a:p>
        </p:txBody>
      </p:sp>
      <p:sp>
        <p:nvSpPr>
          <p:cNvPr id="824" name="Google Shape;824;p32"/>
          <p:cNvSpPr txBox="1"/>
          <p:nvPr>
            <p:ph idx="1" type="body"/>
          </p:nvPr>
        </p:nvSpPr>
        <p:spPr>
          <a:xfrm>
            <a:off x="1064237" y="732806"/>
            <a:ext cx="10234240" cy="26755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explique la situation : la distance parcourue pendant la même durée devient de plus en plus petite</a:t>
            </a:r>
            <a:endParaRPr/>
          </a:p>
        </p:txBody>
      </p:sp>
      <p:pic>
        <p:nvPicPr>
          <p:cNvPr id="825" name="Google Shape;825;p32"/>
          <p:cNvPicPr preferRelativeResize="0"/>
          <p:nvPr/>
        </p:nvPicPr>
        <p:blipFill rotWithShape="1">
          <a:blip r:embed="rId3">
            <a:alphaModFix amt="70000"/>
          </a:blip>
          <a:srcRect b="22673" l="0" r="0" t="19703"/>
          <a:stretch/>
        </p:blipFill>
        <p:spPr>
          <a:xfrm>
            <a:off x="574709" y="1728932"/>
            <a:ext cx="1387546" cy="625056"/>
          </a:xfrm>
          <a:prstGeom prst="rect">
            <a:avLst/>
          </a:prstGeom>
          <a:noFill/>
          <a:ln>
            <a:noFill/>
          </a:ln>
        </p:spPr>
      </p:pic>
      <p:pic>
        <p:nvPicPr>
          <p:cNvPr id="826" name="Google Shape;826;p32"/>
          <p:cNvPicPr preferRelativeResize="0"/>
          <p:nvPr/>
        </p:nvPicPr>
        <p:blipFill rotWithShape="1">
          <a:blip r:embed="rId3">
            <a:alphaModFix/>
          </a:blip>
          <a:srcRect b="22673" l="0" r="0" t="19703"/>
          <a:stretch/>
        </p:blipFill>
        <p:spPr>
          <a:xfrm>
            <a:off x="10327048" y="1728932"/>
            <a:ext cx="1387546" cy="625056"/>
          </a:xfrm>
          <a:prstGeom prst="rect">
            <a:avLst/>
          </a:prstGeom>
          <a:noFill/>
          <a:ln>
            <a:noFill/>
          </a:ln>
        </p:spPr>
      </p:pic>
      <p:sp>
        <p:nvSpPr>
          <p:cNvPr id="827" name="Google Shape;827;p32"/>
          <p:cNvSpPr/>
          <p:nvPr/>
        </p:nvSpPr>
        <p:spPr>
          <a:xfrm>
            <a:off x="10846033"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ver la main - Icônes mains et gestes gratuites" id="828" name="Google Shape;828;p32"/>
          <p:cNvPicPr preferRelativeResize="0"/>
          <p:nvPr/>
        </p:nvPicPr>
        <p:blipFill rotWithShape="1">
          <a:blip r:embed="rId4">
            <a:alphaModFix/>
          </a:blip>
          <a:srcRect b="0" l="0" r="0" t="0"/>
          <a:stretch/>
        </p:blipFill>
        <p:spPr>
          <a:xfrm>
            <a:off x="11593942" y="480405"/>
            <a:ext cx="432000" cy="432000"/>
          </a:xfrm>
          <a:prstGeom prst="rect">
            <a:avLst/>
          </a:prstGeom>
          <a:noFill/>
          <a:ln>
            <a:noFill/>
          </a:ln>
        </p:spPr>
      </p:pic>
      <p:pic>
        <p:nvPicPr>
          <p:cNvPr id="829" name="Google Shape;829;p32"/>
          <p:cNvPicPr preferRelativeResize="0"/>
          <p:nvPr/>
        </p:nvPicPr>
        <p:blipFill rotWithShape="1">
          <a:blip r:embed="rId3">
            <a:alphaModFix amt="70000"/>
          </a:blip>
          <a:srcRect b="22673" l="0" r="0" t="19703"/>
          <a:stretch/>
        </p:blipFill>
        <p:spPr>
          <a:xfrm>
            <a:off x="9039210" y="1725083"/>
            <a:ext cx="1387546" cy="625056"/>
          </a:xfrm>
          <a:prstGeom prst="rect">
            <a:avLst/>
          </a:prstGeom>
          <a:noFill/>
          <a:ln>
            <a:noFill/>
          </a:ln>
        </p:spPr>
      </p:pic>
      <p:pic>
        <p:nvPicPr>
          <p:cNvPr id="830" name="Google Shape;830;p32"/>
          <p:cNvPicPr preferRelativeResize="0"/>
          <p:nvPr/>
        </p:nvPicPr>
        <p:blipFill rotWithShape="1">
          <a:blip r:embed="rId3">
            <a:alphaModFix amt="70000"/>
          </a:blip>
          <a:srcRect b="22673" l="0" r="0" t="19703"/>
          <a:stretch/>
        </p:blipFill>
        <p:spPr>
          <a:xfrm>
            <a:off x="4313534" y="1737695"/>
            <a:ext cx="1387546" cy="625056"/>
          </a:xfrm>
          <a:prstGeom prst="rect">
            <a:avLst/>
          </a:prstGeom>
          <a:noFill/>
          <a:ln>
            <a:noFill/>
          </a:ln>
        </p:spPr>
      </p:pic>
      <p:pic>
        <p:nvPicPr>
          <p:cNvPr id="831" name="Google Shape;831;p32"/>
          <p:cNvPicPr preferRelativeResize="0"/>
          <p:nvPr/>
        </p:nvPicPr>
        <p:blipFill rotWithShape="1">
          <a:blip r:embed="rId3">
            <a:alphaModFix amt="70000"/>
          </a:blip>
          <a:srcRect b="22673" l="0" r="0" t="19703"/>
          <a:stretch/>
        </p:blipFill>
        <p:spPr>
          <a:xfrm>
            <a:off x="6973522" y="1728932"/>
            <a:ext cx="1387546" cy="625056"/>
          </a:xfrm>
          <a:prstGeom prst="rect">
            <a:avLst/>
          </a:prstGeom>
          <a:noFill/>
          <a:ln>
            <a:noFill/>
          </a:ln>
        </p:spPr>
      </p:pic>
      <p:sp>
        <p:nvSpPr>
          <p:cNvPr id="832" name="Google Shape;832;p32"/>
          <p:cNvSpPr/>
          <p:nvPr/>
        </p:nvSpPr>
        <p:spPr>
          <a:xfrm>
            <a:off x="9520236" y="1957992"/>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3" name="Google Shape;833;p32"/>
          <p:cNvSpPr/>
          <p:nvPr/>
        </p:nvSpPr>
        <p:spPr>
          <a:xfrm>
            <a:off x="4792546" y="1970604"/>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4" name="Google Shape;834;p32"/>
          <p:cNvSpPr/>
          <p:nvPr/>
        </p:nvSpPr>
        <p:spPr>
          <a:xfrm>
            <a:off x="7484977"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5" name="Google Shape;835;p32"/>
          <p:cNvSpPr/>
          <p:nvPr/>
        </p:nvSpPr>
        <p:spPr>
          <a:xfrm>
            <a:off x="1068998" y="1961841"/>
            <a:ext cx="252000" cy="216000"/>
          </a:xfrm>
          <a:prstGeom prst="mathMultiply">
            <a:avLst>
              <a:gd fmla="val 23520" name="adj1"/>
            </a:avLst>
          </a:prstGeom>
          <a:solidFill>
            <a:srgbClr val="FFFF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836" name="Google Shape;836;p32"/>
          <p:cNvCxnSpPr/>
          <p:nvPr/>
        </p:nvCxnSpPr>
        <p:spPr>
          <a:xfrm>
            <a:off x="9633510" y="2066835"/>
            <a:ext cx="1368000" cy="0"/>
          </a:xfrm>
          <a:prstGeom prst="straightConnector1">
            <a:avLst/>
          </a:prstGeom>
          <a:noFill/>
          <a:ln cap="flat" cmpd="sng" w="57150">
            <a:solidFill>
              <a:srgbClr val="00B0F0"/>
            </a:solidFill>
            <a:prstDash val="solid"/>
            <a:miter lim="800000"/>
            <a:headEnd len="med" w="med" type="stealth"/>
            <a:tailEnd len="med" w="med" type="stealth"/>
          </a:ln>
        </p:spPr>
      </p:cxnSp>
      <p:cxnSp>
        <p:nvCxnSpPr>
          <p:cNvPr id="837" name="Google Shape;837;p32"/>
          <p:cNvCxnSpPr/>
          <p:nvPr/>
        </p:nvCxnSpPr>
        <p:spPr>
          <a:xfrm flipH="1" rot="10800000">
            <a:off x="7653510" y="2066835"/>
            <a:ext cx="1980000" cy="10004"/>
          </a:xfrm>
          <a:prstGeom prst="straightConnector1">
            <a:avLst/>
          </a:prstGeom>
          <a:noFill/>
          <a:ln cap="flat" cmpd="sng" w="57150">
            <a:solidFill>
              <a:srgbClr val="00B0F0"/>
            </a:solidFill>
            <a:prstDash val="solid"/>
            <a:miter lim="800000"/>
            <a:headEnd len="med" w="med" type="stealth"/>
            <a:tailEnd len="med" w="med" type="stealth"/>
          </a:ln>
        </p:spPr>
      </p:cxnSp>
      <p:cxnSp>
        <p:nvCxnSpPr>
          <p:cNvPr id="838" name="Google Shape;838;p32"/>
          <p:cNvCxnSpPr/>
          <p:nvPr/>
        </p:nvCxnSpPr>
        <p:spPr>
          <a:xfrm flipH="1" rot="10800000">
            <a:off x="4870065" y="2078604"/>
            <a:ext cx="2700000" cy="10004"/>
          </a:xfrm>
          <a:prstGeom prst="straightConnector1">
            <a:avLst/>
          </a:prstGeom>
          <a:noFill/>
          <a:ln cap="flat" cmpd="sng" w="57150">
            <a:solidFill>
              <a:srgbClr val="00B0F0"/>
            </a:solidFill>
            <a:prstDash val="solid"/>
            <a:miter lim="800000"/>
            <a:headEnd len="med" w="med" type="stealth"/>
            <a:tailEnd len="med" w="med" type="stealth"/>
          </a:ln>
        </p:spPr>
      </p:cxnSp>
      <p:cxnSp>
        <p:nvCxnSpPr>
          <p:cNvPr id="839" name="Google Shape;839;p32"/>
          <p:cNvCxnSpPr/>
          <p:nvPr/>
        </p:nvCxnSpPr>
        <p:spPr>
          <a:xfrm>
            <a:off x="1202312" y="2080115"/>
            <a:ext cx="3708000" cy="0"/>
          </a:xfrm>
          <a:prstGeom prst="straightConnector1">
            <a:avLst/>
          </a:prstGeom>
          <a:noFill/>
          <a:ln cap="flat" cmpd="sng" w="57150">
            <a:solidFill>
              <a:srgbClr val="00B0F0"/>
            </a:solidFill>
            <a:prstDash val="solid"/>
            <a:miter lim="800000"/>
            <a:headEnd len="med" w="med" type="stealth"/>
            <a:tailEnd len="med" w="med" type="stealth"/>
          </a:ln>
        </p:spPr>
      </p:cxnSp>
      <p:sp>
        <p:nvSpPr>
          <p:cNvPr id="840" name="Google Shape;840;p32"/>
          <p:cNvSpPr/>
          <p:nvPr/>
        </p:nvSpPr>
        <p:spPr>
          <a:xfrm>
            <a:off x="574709" y="3614629"/>
            <a:ext cx="10523323" cy="515243"/>
          </a:xfrm>
          <a:prstGeom prst="roundRect">
            <a:avLst>
              <a:gd fmla="val 18798"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2400" u="none" strike="noStrike">
                <a:solidFill>
                  <a:srgbClr val="211D1E"/>
                </a:solidFill>
                <a:latin typeface="Calibri"/>
                <a:ea typeface="Calibri"/>
                <a:cs typeface="Calibri"/>
                <a:sym typeface="Calibri"/>
              </a:rPr>
              <a:t>Les  distances parcourues durant des durées égales diminuent </a:t>
            </a:r>
            <a:endParaRPr sz="2400">
              <a:solidFill>
                <a:schemeClr val="dk1"/>
              </a:solidFill>
              <a:latin typeface="Calibri"/>
              <a:ea typeface="Calibri"/>
              <a:cs typeface="Calibri"/>
              <a:sym typeface="Calibri"/>
            </a:endParaRPr>
          </a:p>
        </p:txBody>
      </p:sp>
      <p:sp>
        <p:nvSpPr>
          <p:cNvPr id="841" name="Google Shape;841;p32"/>
          <p:cNvSpPr/>
          <p:nvPr/>
        </p:nvSpPr>
        <p:spPr>
          <a:xfrm>
            <a:off x="3576688" y="5608545"/>
            <a:ext cx="5038316" cy="721340"/>
          </a:xfrm>
          <a:prstGeom prst="roundRect">
            <a:avLst>
              <a:gd fmla="val 18798"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3600" u="none" strike="noStrike">
                <a:solidFill>
                  <a:srgbClr val="211D1E"/>
                </a:solidFill>
                <a:latin typeface="Calibri"/>
                <a:ea typeface="Calibri"/>
                <a:cs typeface="Calibri"/>
                <a:sym typeface="Calibri"/>
              </a:rPr>
              <a:t>Mouvement retardé </a:t>
            </a:r>
            <a:endParaRPr sz="3600">
              <a:solidFill>
                <a:schemeClr val="dk1"/>
              </a:solidFill>
              <a:latin typeface="Calibri"/>
              <a:ea typeface="Calibri"/>
              <a:cs typeface="Calibri"/>
              <a:sym typeface="Calibri"/>
            </a:endParaRPr>
          </a:p>
        </p:txBody>
      </p:sp>
      <p:sp>
        <p:nvSpPr>
          <p:cNvPr id="842" name="Google Shape;842;p32"/>
          <p:cNvSpPr/>
          <p:nvPr/>
        </p:nvSpPr>
        <p:spPr>
          <a:xfrm>
            <a:off x="5723370" y="4761524"/>
            <a:ext cx="744950" cy="685005"/>
          </a:xfrm>
          <a:prstGeom prst="down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0"/>
                                        </p:tgtEl>
                                        <p:attrNameLst>
                                          <p:attrName>style.visibility</p:attrName>
                                        </p:attrNameLst>
                                      </p:cBhvr>
                                      <p:to>
                                        <p:strVal val="visible"/>
                                      </p:to>
                                    </p:set>
                                    <p:animEffect filter="fade" transition="in">
                                      <p:cBhvr>
                                        <p:cTn dur="500"/>
                                        <p:tgtEl>
                                          <p:spTgt spid="8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2"/>
                                        </p:tgtEl>
                                        <p:attrNameLst>
                                          <p:attrName>style.visibility</p:attrName>
                                        </p:attrNameLst>
                                      </p:cBhvr>
                                      <p:to>
                                        <p:strVal val="visible"/>
                                      </p:to>
                                    </p:set>
                                    <p:animEffect filter="fade" transition="in">
                                      <p:cBhvr>
                                        <p:cTn dur="500"/>
                                        <p:tgtEl>
                                          <p:spTgt spid="8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1"/>
                                        </p:tgtEl>
                                        <p:attrNameLst>
                                          <p:attrName>style.visibility</p:attrName>
                                        </p:attrNameLst>
                                      </p:cBhvr>
                                      <p:to>
                                        <p:strVal val="visible"/>
                                      </p:to>
                                    </p:set>
                                    <p:animEffect filter="fade" transition="in">
                                      <p:cBhvr>
                                        <p:cTn dur="500"/>
                                        <p:tgtEl>
                                          <p:spTgt spid="8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p33"/>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1" name="Shape 851"/>
        <p:cNvGrpSpPr/>
        <p:nvPr/>
      </p:nvGrpSpPr>
      <p:grpSpPr>
        <a:xfrm>
          <a:off x="0" y="0"/>
          <a:ext cx="0" cy="0"/>
          <a:chOff x="0" y="0"/>
          <a:chExt cx="0" cy="0"/>
        </a:xfrm>
      </p:grpSpPr>
      <p:grpSp>
        <p:nvGrpSpPr>
          <p:cNvPr id="852" name="Google Shape;852;p34"/>
          <p:cNvGrpSpPr/>
          <p:nvPr/>
        </p:nvGrpSpPr>
        <p:grpSpPr>
          <a:xfrm>
            <a:off x="4932835" y="1459304"/>
            <a:ext cx="6054377" cy="3711725"/>
            <a:chOff x="1715066" y="1103461"/>
            <a:chExt cx="5717724" cy="3124203"/>
          </a:xfrm>
        </p:grpSpPr>
        <p:sp>
          <p:nvSpPr>
            <p:cNvPr id="853" name="Google Shape;853;p34"/>
            <p:cNvSpPr/>
            <p:nvPr/>
          </p:nvSpPr>
          <p:spPr>
            <a:xfrm>
              <a:off x="1715066" y="1103461"/>
              <a:ext cx="5717724" cy="3124203"/>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54" name="Google Shape;854;p34"/>
            <p:cNvSpPr/>
            <p:nvPr/>
          </p:nvSpPr>
          <p:spPr>
            <a:xfrm>
              <a:off x="1802501" y="1179667"/>
              <a:ext cx="5542845" cy="2971800"/>
            </a:xfrm>
            <a:prstGeom prst="rect">
              <a:avLst/>
            </a:prstGeom>
            <a:solidFill>
              <a:srgbClr val="FFFFFF"/>
            </a:solidFill>
            <a:ln cap="flat" cmpd="sng" w="9525">
              <a:solidFill>
                <a:srgbClr val="FF6565"/>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855" name="Google Shape;855;p34"/>
          <p:cNvSpPr/>
          <p:nvPr/>
        </p:nvSpPr>
        <p:spPr>
          <a:xfrm>
            <a:off x="5141617" y="4829489"/>
            <a:ext cx="5527345" cy="77087"/>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56" name="Google Shape;856;p34"/>
          <p:cNvSpPr/>
          <p:nvPr/>
        </p:nvSpPr>
        <p:spPr>
          <a:xfrm>
            <a:off x="4389349" y="1736952"/>
            <a:ext cx="1156184" cy="512421"/>
          </a:xfrm>
          <a:prstGeom prst="rect">
            <a:avLst/>
          </a:prstGeom>
          <a:solidFill>
            <a:srgbClr val="FF6565"/>
          </a:solidFill>
          <a:ln cap="flat" cmpd="sng" w="25400">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57" name="Google Shape;857;p34"/>
          <p:cNvSpPr/>
          <p:nvPr/>
        </p:nvSpPr>
        <p:spPr>
          <a:xfrm>
            <a:off x="4469041" y="1746942"/>
            <a:ext cx="1052999" cy="492443"/>
          </a:xfrm>
          <a:prstGeom prst="rect">
            <a:avLst/>
          </a:prstGeom>
          <a:noFill/>
          <a:ln cap="flat" cmpd="sng" w="9525">
            <a:solidFill>
              <a:srgbClr val="FF656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a:p>
        </p:txBody>
      </p:sp>
      <p:sp>
        <p:nvSpPr>
          <p:cNvPr id="858" name="Google Shape;858;p34"/>
          <p:cNvSpPr txBox="1"/>
          <p:nvPr/>
        </p:nvSpPr>
        <p:spPr>
          <a:xfrm>
            <a:off x="5025418" y="2769733"/>
            <a:ext cx="5869201" cy="769698"/>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None/>
            </a:pPr>
            <a:r>
              <a:rPr b="1" i="0" lang="fr-FR" sz="4265" u="none" cap="none" strike="noStrike">
                <a:solidFill>
                  <a:srgbClr val="FF0000"/>
                </a:solidFill>
                <a:latin typeface="Arial"/>
                <a:ea typeface="Arial"/>
                <a:cs typeface="Arial"/>
                <a:sym typeface="Arial"/>
              </a:rPr>
              <a:t>Tâche principale</a:t>
            </a:r>
            <a:endParaRPr/>
          </a:p>
        </p:txBody>
      </p:sp>
      <p:pic>
        <p:nvPicPr>
          <p:cNvPr descr="Une image contenant texte, Visage humain, habits, garçon&#10;&#10;Le contenu généré par l’IA peut être incorrect." id="859" name="Google Shape;859;p34"/>
          <p:cNvPicPr preferRelativeResize="0"/>
          <p:nvPr/>
        </p:nvPicPr>
        <p:blipFill rotWithShape="1">
          <a:blip r:embed="rId3">
            <a:alphaModFix/>
          </a:blip>
          <a:srcRect b="21123" l="6543" r="7874" t="22389"/>
          <a:stretch/>
        </p:blipFill>
        <p:spPr>
          <a:xfrm>
            <a:off x="465154" y="2567829"/>
            <a:ext cx="3426532" cy="226166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3" name="Shape 863"/>
        <p:cNvGrpSpPr/>
        <p:nvPr/>
      </p:nvGrpSpPr>
      <p:grpSpPr>
        <a:xfrm>
          <a:off x="0" y="0"/>
          <a:ext cx="0" cy="0"/>
          <a:chOff x="0" y="0"/>
          <a:chExt cx="0" cy="0"/>
        </a:xfrm>
      </p:grpSpPr>
      <p:sp>
        <p:nvSpPr>
          <p:cNvPr id="864" name="Google Shape;864;p35"/>
          <p:cNvSpPr/>
          <p:nvPr/>
        </p:nvSpPr>
        <p:spPr>
          <a:xfrm>
            <a:off x="487283" y="1445305"/>
            <a:ext cx="11217433" cy="4553159"/>
          </a:xfrm>
          <a:prstGeom prst="roundRect">
            <a:avLst>
              <a:gd fmla="val 2286" name="adj"/>
            </a:avLst>
          </a:prstGeom>
          <a:solidFill>
            <a:srgbClr val="FDE9D4"/>
          </a:solidFill>
          <a:ln cap="flat" cmpd="sng" w="12700">
            <a:solidFill>
              <a:srgbClr val="BC770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865" name="Google Shape;865;p35"/>
          <p:cNvPicPr preferRelativeResize="0"/>
          <p:nvPr/>
        </p:nvPicPr>
        <p:blipFill rotWithShape="1">
          <a:blip r:embed="rId3">
            <a:alphaModFix/>
          </a:blip>
          <a:srcRect b="0" l="0" r="0" t="0"/>
          <a:stretch/>
        </p:blipFill>
        <p:spPr>
          <a:xfrm>
            <a:off x="11593942" y="454591"/>
            <a:ext cx="462925" cy="462925"/>
          </a:xfrm>
          <a:prstGeom prst="rect">
            <a:avLst/>
          </a:prstGeom>
          <a:noFill/>
          <a:ln>
            <a:noFill/>
          </a:ln>
        </p:spPr>
      </p:pic>
      <p:sp>
        <p:nvSpPr>
          <p:cNvPr id="866" name="Google Shape;866;p35"/>
          <p:cNvSpPr/>
          <p:nvPr/>
        </p:nvSpPr>
        <p:spPr>
          <a:xfrm>
            <a:off x="405442" y="1014881"/>
            <a:ext cx="2169587" cy="352168"/>
          </a:xfrm>
          <a:prstGeom prst="roundRect">
            <a:avLst>
              <a:gd fmla="val 15458"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867" name="Google Shape;867;p35"/>
          <p:cNvSpPr txBox="1"/>
          <p:nvPr/>
        </p:nvSpPr>
        <p:spPr>
          <a:xfrm>
            <a:off x="979206" y="5228029"/>
            <a:ext cx="10045297" cy="369332"/>
          </a:xfrm>
          <a:prstGeom prst="rect">
            <a:avLst/>
          </a:prstGeom>
          <a:noFill/>
          <a:ln>
            <a:noFill/>
          </a:ln>
        </p:spPr>
        <p:txBody>
          <a:bodyPr anchorCtr="0" anchor="t" bIns="0" lIns="0" spcFirstLastPara="1" rIns="36000" wrap="square" tIns="0">
            <a:spAutoFit/>
          </a:bodyPr>
          <a:lstStyle/>
          <a:p>
            <a:pPr indent="0" lvl="0" marL="0" marR="0" rtl="0" algn="ctr">
              <a:spcBef>
                <a:spcPts val="0"/>
              </a:spcBef>
              <a:spcAft>
                <a:spcPts val="0"/>
              </a:spcAft>
              <a:buNone/>
            </a:pPr>
            <a:r>
              <a:rPr b="1" lang="fr-FR" sz="2400">
                <a:solidFill>
                  <a:srgbClr val="FF0000"/>
                </a:solidFill>
                <a:latin typeface="Calibri"/>
                <a:ea typeface="Calibri"/>
                <a:cs typeface="Calibri"/>
                <a:sym typeface="Calibri"/>
              </a:rPr>
              <a:t>Déterminer</a:t>
            </a:r>
            <a:r>
              <a:rPr b="1" lang="fr-FR" sz="2400">
                <a:solidFill>
                  <a:schemeClr val="dk1"/>
                </a:solidFill>
                <a:latin typeface="Calibri"/>
                <a:ea typeface="Calibri"/>
                <a:cs typeface="Calibri"/>
                <a:sym typeface="Calibri"/>
              </a:rPr>
              <a:t> la </a:t>
            </a:r>
            <a:r>
              <a:rPr b="1" lang="fr-FR" sz="2400">
                <a:solidFill>
                  <a:srgbClr val="FF0000"/>
                </a:solidFill>
                <a:latin typeface="Calibri"/>
                <a:ea typeface="Calibri"/>
                <a:cs typeface="Calibri"/>
                <a:sym typeface="Calibri"/>
              </a:rPr>
              <a:t>nature du mouvement </a:t>
            </a:r>
            <a:r>
              <a:rPr b="1" lang="fr-FR" sz="2400">
                <a:solidFill>
                  <a:schemeClr val="dk1"/>
                </a:solidFill>
                <a:latin typeface="Calibri"/>
                <a:ea typeface="Calibri"/>
                <a:cs typeface="Calibri"/>
                <a:sym typeface="Calibri"/>
              </a:rPr>
              <a:t>de cette voiture. </a:t>
            </a:r>
            <a:endParaRPr sz="3200">
              <a:solidFill>
                <a:schemeClr val="dk1"/>
              </a:solidFill>
              <a:latin typeface="Calibri"/>
              <a:ea typeface="Calibri"/>
              <a:cs typeface="Calibri"/>
              <a:sym typeface="Calibri"/>
            </a:endParaRPr>
          </a:p>
        </p:txBody>
      </p:sp>
      <p:sp>
        <p:nvSpPr>
          <p:cNvPr id="868" name="Google Shape;868;p35"/>
          <p:cNvSpPr txBox="1"/>
          <p:nvPr>
            <p:ph type="title"/>
          </p:nvPr>
        </p:nvSpPr>
        <p:spPr>
          <a:xfrm>
            <a:off x="979206" y="140549"/>
            <a:ext cx="10529279" cy="62808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notre tâche principale. Je vais vous montrer comment déterminer la nature du mouvement d’un objet. Alors soyez attentif</a:t>
            </a:r>
            <a:endParaRPr/>
          </a:p>
        </p:txBody>
      </p:sp>
      <p:sp>
        <p:nvSpPr>
          <p:cNvPr id="869" name="Google Shape;869;p35"/>
          <p:cNvSpPr txBox="1"/>
          <p:nvPr>
            <p:ph idx="1" type="body"/>
          </p:nvPr>
        </p:nvSpPr>
        <p:spPr>
          <a:xfrm>
            <a:off x="1064663" y="721023"/>
            <a:ext cx="10529705" cy="21560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explique la tâche . Il explique le verbe d’action (déterminer =  trouver , chercher )et le critère de réponse (nature de mouvement : uniforme , accéléré, retardé)</a:t>
            </a:r>
            <a:endParaRPr/>
          </a:p>
        </p:txBody>
      </p:sp>
      <p:sp>
        <p:nvSpPr>
          <p:cNvPr id="870" name="Google Shape;870;p35"/>
          <p:cNvSpPr/>
          <p:nvPr/>
        </p:nvSpPr>
        <p:spPr>
          <a:xfrm>
            <a:off x="2215252" y="5228029"/>
            <a:ext cx="1867728" cy="369332"/>
          </a:xfrm>
          <a:prstGeom prst="roundRect">
            <a:avLst>
              <a:gd fmla="val 16667" name="adj"/>
            </a:avLst>
          </a:prstGeom>
          <a:solidFill>
            <a:srgbClr val="FFFF00">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71" name="Google Shape;871;p35"/>
          <p:cNvSpPr/>
          <p:nvPr/>
        </p:nvSpPr>
        <p:spPr>
          <a:xfrm>
            <a:off x="4417225" y="5270057"/>
            <a:ext cx="2870543" cy="405560"/>
          </a:xfrm>
          <a:prstGeom prst="roundRect">
            <a:avLst>
              <a:gd fmla="val 16667" name="adj"/>
            </a:avLst>
          </a:prstGeom>
          <a:solidFill>
            <a:srgbClr val="FFFF00">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72" name="Google Shape;872;p35"/>
          <p:cNvSpPr txBox="1"/>
          <p:nvPr/>
        </p:nvSpPr>
        <p:spPr>
          <a:xfrm>
            <a:off x="602345" y="1613296"/>
            <a:ext cx="10906140"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fr-FR" sz="2400" u="none" strike="noStrike">
                <a:solidFill>
                  <a:srgbClr val="211D1E"/>
                </a:solidFill>
                <a:latin typeface="Calibri"/>
                <a:ea typeface="Calibri"/>
                <a:cs typeface="Calibri"/>
                <a:sym typeface="Calibri"/>
              </a:rPr>
              <a:t>La chronophotographie ci-dessous est celle d’une voiture-jouet pendant des durées égales. </a:t>
            </a:r>
            <a:endParaRPr b="1" sz="2400">
              <a:solidFill>
                <a:schemeClr val="dk1"/>
              </a:solidFill>
              <a:latin typeface="Calibri"/>
              <a:ea typeface="Calibri"/>
              <a:cs typeface="Calibri"/>
              <a:sym typeface="Calibri"/>
            </a:endParaRPr>
          </a:p>
        </p:txBody>
      </p:sp>
      <p:pic>
        <p:nvPicPr>
          <p:cNvPr id="873" name="Google Shape;873;p35"/>
          <p:cNvPicPr preferRelativeResize="0"/>
          <p:nvPr/>
        </p:nvPicPr>
        <p:blipFill rotWithShape="1">
          <a:blip r:embed="rId4">
            <a:alphaModFix/>
          </a:blip>
          <a:srcRect b="0" l="0" r="0" t="0"/>
          <a:stretch/>
        </p:blipFill>
        <p:spPr>
          <a:xfrm>
            <a:off x="814660" y="2945711"/>
            <a:ext cx="10481509" cy="96657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0"/>
                                        </p:tgtEl>
                                        <p:attrNameLst>
                                          <p:attrName>style.visibility</p:attrName>
                                        </p:attrNameLst>
                                      </p:cBhvr>
                                      <p:to>
                                        <p:strVal val="visible"/>
                                      </p:to>
                                    </p:set>
                                    <p:animEffect filter="fade" transition="in">
                                      <p:cBhvr>
                                        <p:cTn dur="500"/>
                                        <p:tgtEl>
                                          <p:spTgt spid="8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1"/>
                                        </p:tgtEl>
                                        <p:attrNameLst>
                                          <p:attrName>style.visibility</p:attrName>
                                        </p:attrNameLst>
                                      </p:cBhvr>
                                      <p:to>
                                        <p:strVal val="visible"/>
                                      </p:to>
                                    </p:set>
                                    <p:animEffect filter="fade" transition="in">
                                      <p:cBhvr>
                                        <p:cTn dur="500"/>
                                        <p:tgtEl>
                                          <p:spTgt spid="8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pic>
        <p:nvPicPr>
          <p:cNvPr id="879" name="Google Shape;879;p36"/>
          <p:cNvPicPr preferRelativeResize="0"/>
          <p:nvPr/>
        </p:nvPicPr>
        <p:blipFill rotWithShape="1">
          <a:blip r:embed="rId3">
            <a:alphaModFix/>
          </a:blip>
          <a:srcRect b="0" l="0" r="0" t="0"/>
          <a:stretch/>
        </p:blipFill>
        <p:spPr>
          <a:xfrm>
            <a:off x="11593941" y="520898"/>
            <a:ext cx="415436" cy="415436"/>
          </a:xfrm>
          <a:prstGeom prst="rect">
            <a:avLst/>
          </a:prstGeom>
          <a:noFill/>
          <a:ln>
            <a:noFill/>
          </a:ln>
        </p:spPr>
      </p:pic>
      <p:sp>
        <p:nvSpPr>
          <p:cNvPr id="880" name="Google Shape;880;p36"/>
          <p:cNvSpPr txBox="1"/>
          <p:nvPr>
            <p:ph type="title"/>
          </p:nvPr>
        </p:nvSpPr>
        <p:spPr>
          <a:xfrm>
            <a:off x="1176175" y="280617"/>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Pour réaliser ma tâche, je suis les étapes suivantes : </a:t>
            </a:r>
            <a:endParaRPr/>
          </a:p>
        </p:txBody>
      </p:sp>
      <p:grpSp>
        <p:nvGrpSpPr>
          <p:cNvPr id="881" name="Google Shape;881;p36"/>
          <p:cNvGrpSpPr/>
          <p:nvPr/>
        </p:nvGrpSpPr>
        <p:grpSpPr>
          <a:xfrm>
            <a:off x="1064662" y="1590135"/>
            <a:ext cx="10640792" cy="510778"/>
            <a:chOff x="1064662" y="1590135"/>
            <a:chExt cx="10301487" cy="510778"/>
          </a:xfrm>
        </p:grpSpPr>
        <p:sp>
          <p:nvSpPr>
            <p:cNvPr id="882" name="Google Shape;882;p36"/>
            <p:cNvSpPr/>
            <p:nvPr/>
          </p:nvSpPr>
          <p:spPr>
            <a:xfrm>
              <a:off x="1064662" y="1590135"/>
              <a:ext cx="10301487"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a:t>
              </a:r>
              <a:endParaRPr/>
            </a:p>
          </p:txBody>
        </p:sp>
        <p:sp>
          <p:nvSpPr>
            <p:cNvPr id="883" name="Google Shape;883;p36"/>
            <p:cNvSpPr/>
            <p:nvPr/>
          </p:nvSpPr>
          <p:spPr>
            <a:xfrm>
              <a:off x="1064662" y="1615655"/>
              <a:ext cx="432000" cy="432000"/>
            </a:xfrm>
            <a:prstGeom prst="ellipse">
              <a:avLst/>
            </a:prstGeom>
            <a:solidFill>
              <a:srgbClr val="893612"/>
            </a:solidFill>
            <a:ln cap="flat" cmpd="sng" w="571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600">
                  <a:solidFill>
                    <a:schemeClr val="lt1"/>
                  </a:solidFill>
                  <a:latin typeface="Calibri"/>
                  <a:ea typeface="Calibri"/>
                  <a:cs typeface="Calibri"/>
                  <a:sym typeface="Calibri"/>
                </a:rPr>
                <a:t>1</a:t>
              </a:r>
              <a:endParaRPr/>
            </a:p>
          </p:txBody>
        </p:sp>
        <p:sp>
          <p:nvSpPr>
            <p:cNvPr id="884" name="Google Shape;884;p36"/>
            <p:cNvSpPr txBox="1"/>
            <p:nvPr/>
          </p:nvSpPr>
          <p:spPr>
            <a:xfrm>
              <a:off x="1548464" y="1614691"/>
              <a:ext cx="957757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400" u="none" strike="noStrike">
                  <a:solidFill>
                    <a:srgbClr val="211D1E"/>
                  </a:solidFill>
                  <a:latin typeface="Calibri"/>
                  <a:ea typeface="Calibri"/>
                  <a:cs typeface="Calibri"/>
                  <a:sym typeface="Calibri"/>
                </a:rPr>
                <a:t>Je </a:t>
              </a:r>
              <a:r>
                <a:rPr b="1" lang="fr-FR" sz="2400">
                  <a:solidFill>
                    <a:schemeClr val="dk1"/>
                  </a:solidFill>
                  <a:latin typeface="Calibri"/>
                  <a:ea typeface="Calibri"/>
                  <a:cs typeface="Calibri"/>
                  <a:sym typeface="Calibri"/>
                </a:rPr>
                <a:t>choisis un même point de la voiture dans les différentes positions. </a:t>
              </a:r>
              <a:endParaRPr/>
            </a:p>
          </p:txBody>
        </p:sp>
      </p:grpSp>
      <p:grpSp>
        <p:nvGrpSpPr>
          <p:cNvPr id="885" name="Google Shape;885;p36"/>
          <p:cNvGrpSpPr/>
          <p:nvPr/>
        </p:nvGrpSpPr>
        <p:grpSpPr>
          <a:xfrm>
            <a:off x="1064660" y="3180999"/>
            <a:ext cx="10640791" cy="510778"/>
            <a:chOff x="1064661" y="3180999"/>
            <a:chExt cx="9048915" cy="510778"/>
          </a:xfrm>
        </p:grpSpPr>
        <p:sp>
          <p:nvSpPr>
            <p:cNvPr id="886" name="Google Shape;886;p36"/>
            <p:cNvSpPr/>
            <p:nvPr/>
          </p:nvSpPr>
          <p:spPr>
            <a:xfrm>
              <a:off x="1064661" y="3180999"/>
              <a:ext cx="9048915"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a:t>
              </a:r>
              <a:endParaRPr/>
            </a:p>
          </p:txBody>
        </p:sp>
        <p:sp>
          <p:nvSpPr>
            <p:cNvPr id="887" name="Google Shape;887;p36"/>
            <p:cNvSpPr/>
            <p:nvPr/>
          </p:nvSpPr>
          <p:spPr>
            <a:xfrm>
              <a:off x="1064662" y="3208566"/>
              <a:ext cx="367372" cy="432000"/>
            </a:xfrm>
            <a:prstGeom prst="ellipse">
              <a:avLst/>
            </a:prstGeom>
            <a:solidFill>
              <a:srgbClr val="893612"/>
            </a:solidFill>
            <a:ln cap="flat" cmpd="sng" w="571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600">
                  <a:solidFill>
                    <a:schemeClr val="lt1"/>
                  </a:solidFill>
                  <a:latin typeface="Calibri"/>
                  <a:ea typeface="Calibri"/>
                  <a:cs typeface="Calibri"/>
                  <a:sym typeface="Calibri"/>
                </a:rPr>
                <a:t>2</a:t>
              </a:r>
              <a:endParaRPr/>
            </a:p>
          </p:txBody>
        </p:sp>
        <p:sp>
          <p:nvSpPr>
            <p:cNvPr id="888" name="Google Shape;888;p36"/>
            <p:cNvSpPr txBox="1"/>
            <p:nvPr/>
          </p:nvSpPr>
          <p:spPr>
            <a:xfrm>
              <a:off x="1489638" y="3205555"/>
              <a:ext cx="862393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Je mesure les distances qui séparent deux points de deux images successives. </a:t>
              </a:r>
              <a:endParaRPr b="1" sz="3200">
                <a:solidFill>
                  <a:schemeClr val="dk1"/>
                </a:solidFill>
                <a:latin typeface="Calibri"/>
                <a:ea typeface="Calibri"/>
                <a:cs typeface="Calibri"/>
                <a:sym typeface="Calibri"/>
              </a:endParaRPr>
            </a:p>
          </p:txBody>
        </p:sp>
      </p:grpSp>
      <p:grpSp>
        <p:nvGrpSpPr>
          <p:cNvPr id="889" name="Google Shape;889;p36"/>
          <p:cNvGrpSpPr/>
          <p:nvPr/>
        </p:nvGrpSpPr>
        <p:grpSpPr>
          <a:xfrm>
            <a:off x="1064662" y="4816309"/>
            <a:ext cx="10640788" cy="522600"/>
            <a:chOff x="1064662" y="4816309"/>
            <a:chExt cx="10640788" cy="522600"/>
          </a:xfrm>
        </p:grpSpPr>
        <p:sp>
          <p:nvSpPr>
            <p:cNvPr id="890" name="Google Shape;890;p36"/>
            <p:cNvSpPr/>
            <p:nvPr/>
          </p:nvSpPr>
          <p:spPr>
            <a:xfrm>
              <a:off x="1176175" y="4828131"/>
              <a:ext cx="10529275"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a:t>
              </a:r>
              <a:endParaRPr/>
            </a:p>
          </p:txBody>
        </p:sp>
        <p:sp>
          <p:nvSpPr>
            <p:cNvPr id="891" name="Google Shape;891;p36"/>
            <p:cNvSpPr/>
            <p:nvPr/>
          </p:nvSpPr>
          <p:spPr>
            <a:xfrm>
              <a:off x="1064662" y="4845974"/>
              <a:ext cx="432000" cy="432000"/>
            </a:xfrm>
            <a:prstGeom prst="ellipse">
              <a:avLst/>
            </a:prstGeom>
            <a:solidFill>
              <a:srgbClr val="893612"/>
            </a:solidFill>
            <a:ln cap="flat" cmpd="sng" w="571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600">
                  <a:solidFill>
                    <a:schemeClr val="lt1"/>
                  </a:solidFill>
                  <a:latin typeface="Calibri"/>
                  <a:ea typeface="Calibri"/>
                  <a:cs typeface="Calibri"/>
                  <a:sym typeface="Calibri"/>
                </a:rPr>
                <a:t>3</a:t>
              </a:r>
              <a:endParaRPr/>
            </a:p>
          </p:txBody>
        </p:sp>
        <p:sp>
          <p:nvSpPr>
            <p:cNvPr id="892" name="Google Shape;892;p36"/>
            <p:cNvSpPr txBox="1"/>
            <p:nvPr/>
          </p:nvSpPr>
          <p:spPr>
            <a:xfrm>
              <a:off x="1564399" y="4816309"/>
              <a:ext cx="98930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Je déduis la nature du mouvement de la voiture-jouet. </a:t>
              </a:r>
              <a:endParaRPr b="1" sz="3200">
                <a:solidFill>
                  <a:schemeClr val="dk1"/>
                </a:solidFill>
                <a:latin typeface="Calibri"/>
                <a:ea typeface="Calibri"/>
                <a:cs typeface="Calibri"/>
                <a:sym typeface="Calibri"/>
              </a:endParaRPr>
            </a:p>
          </p:txBody>
        </p:sp>
      </p:grpSp>
      <p:sp>
        <p:nvSpPr>
          <p:cNvPr id="893" name="Google Shape;893;p36"/>
          <p:cNvSpPr txBox="1"/>
          <p:nvPr>
            <p:ph idx="1" type="body"/>
          </p:nvPr>
        </p:nvSpPr>
        <p:spPr>
          <a:xfrm>
            <a:off x="1064663" y="721023"/>
            <a:ext cx="10529705" cy="21560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L’ensiegnant.e explique ce qui va faire dans chaque étape.</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1"/>
                                        </p:tgtEl>
                                        <p:attrNameLst>
                                          <p:attrName>style.visibility</p:attrName>
                                        </p:attrNameLst>
                                      </p:cBhvr>
                                      <p:to>
                                        <p:strVal val="visible"/>
                                      </p:to>
                                    </p:set>
                                    <p:animEffect filter="fade" transition="in">
                                      <p:cBhvr>
                                        <p:cTn dur="500"/>
                                        <p:tgtEl>
                                          <p:spTgt spid="8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5"/>
                                        </p:tgtEl>
                                        <p:attrNameLst>
                                          <p:attrName>style.visibility</p:attrName>
                                        </p:attrNameLst>
                                      </p:cBhvr>
                                      <p:to>
                                        <p:strVal val="visible"/>
                                      </p:to>
                                    </p:set>
                                    <p:animEffect filter="fade" transition="in">
                                      <p:cBhvr>
                                        <p:cTn dur="500"/>
                                        <p:tgtEl>
                                          <p:spTgt spid="8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9"/>
                                        </p:tgtEl>
                                        <p:attrNameLst>
                                          <p:attrName>style.visibility</p:attrName>
                                        </p:attrNameLst>
                                      </p:cBhvr>
                                      <p:to>
                                        <p:strVal val="visible"/>
                                      </p:to>
                                    </p:set>
                                    <p:animEffect filter="fade" transition="in">
                                      <p:cBhvr>
                                        <p:cTn dur="500"/>
                                        <p:tgtEl>
                                          <p:spTgt spid="8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grpSp>
        <p:nvGrpSpPr>
          <p:cNvPr id="898" name="Google Shape;898;p37"/>
          <p:cNvGrpSpPr/>
          <p:nvPr/>
        </p:nvGrpSpPr>
        <p:grpSpPr>
          <a:xfrm>
            <a:off x="993277" y="2932879"/>
            <a:ext cx="10205447" cy="735887"/>
            <a:chOff x="927726" y="2932879"/>
            <a:chExt cx="10205447" cy="735887"/>
          </a:xfrm>
        </p:grpSpPr>
        <p:sp>
          <p:nvSpPr>
            <p:cNvPr id="899" name="Google Shape;899;p37"/>
            <p:cNvSpPr/>
            <p:nvPr/>
          </p:nvSpPr>
          <p:spPr>
            <a:xfrm>
              <a:off x="927726" y="3564572"/>
              <a:ext cx="10157306" cy="104194"/>
            </a:xfrm>
            <a:prstGeom prst="roundRect">
              <a:avLst>
                <a:gd fmla="val 16667" name="adj"/>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00" name="Google Shape;900;p37"/>
            <p:cNvPicPr preferRelativeResize="0"/>
            <p:nvPr/>
          </p:nvPicPr>
          <p:blipFill rotWithShape="1">
            <a:blip r:embed="rId3">
              <a:alphaModFix/>
            </a:blip>
            <a:srcRect b="2752" l="0" r="0" t="2334"/>
            <a:stretch/>
          </p:blipFill>
          <p:spPr>
            <a:xfrm>
              <a:off x="3146989" y="2932879"/>
              <a:ext cx="1481559" cy="631693"/>
            </a:xfrm>
            <a:prstGeom prst="rect">
              <a:avLst/>
            </a:prstGeom>
            <a:noFill/>
            <a:ln>
              <a:noFill/>
            </a:ln>
          </p:spPr>
        </p:pic>
        <p:pic>
          <p:nvPicPr>
            <p:cNvPr id="901" name="Google Shape;901;p37"/>
            <p:cNvPicPr preferRelativeResize="0"/>
            <p:nvPr/>
          </p:nvPicPr>
          <p:blipFill rotWithShape="1">
            <a:blip r:embed="rId3">
              <a:alphaModFix/>
            </a:blip>
            <a:srcRect b="2752" l="0" r="0" t="2334"/>
            <a:stretch/>
          </p:blipFill>
          <p:spPr>
            <a:xfrm>
              <a:off x="978780" y="2932879"/>
              <a:ext cx="1481559" cy="631693"/>
            </a:xfrm>
            <a:prstGeom prst="rect">
              <a:avLst/>
            </a:prstGeom>
            <a:noFill/>
            <a:ln>
              <a:noFill/>
            </a:ln>
          </p:spPr>
        </p:pic>
        <p:pic>
          <p:nvPicPr>
            <p:cNvPr id="902" name="Google Shape;902;p37"/>
            <p:cNvPicPr preferRelativeResize="0"/>
            <p:nvPr/>
          </p:nvPicPr>
          <p:blipFill rotWithShape="1">
            <a:blip r:embed="rId3">
              <a:alphaModFix/>
            </a:blip>
            <a:srcRect b="2752" l="0" r="0" t="2334"/>
            <a:stretch/>
          </p:blipFill>
          <p:spPr>
            <a:xfrm>
              <a:off x="7483407" y="2932879"/>
              <a:ext cx="1481559" cy="631693"/>
            </a:xfrm>
            <a:prstGeom prst="rect">
              <a:avLst/>
            </a:prstGeom>
            <a:noFill/>
            <a:ln>
              <a:noFill/>
            </a:ln>
          </p:spPr>
        </p:pic>
        <p:pic>
          <p:nvPicPr>
            <p:cNvPr id="903" name="Google Shape;903;p37"/>
            <p:cNvPicPr preferRelativeResize="0"/>
            <p:nvPr/>
          </p:nvPicPr>
          <p:blipFill rotWithShape="1">
            <a:blip r:embed="rId3">
              <a:alphaModFix/>
            </a:blip>
            <a:srcRect b="2752" l="0" r="0" t="2334"/>
            <a:stretch/>
          </p:blipFill>
          <p:spPr>
            <a:xfrm>
              <a:off x="5315198" y="2932879"/>
              <a:ext cx="1481559" cy="631693"/>
            </a:xfrm>
            <a:prstGeom prst="rect">
              <a:avLst/>
            </a:prstGeom>
            <a:noFill/>
            <a:ln>
              <a:noFill/>
            </a:ln>
          </p:spPr>
        </p:pic>
        <p:pic>
          <p:nvPicPr>
            <p:cNvPr id="904" name="Google Shape;904;p37"/>
            <p:cNvPicPr preferRelativeResize="0"/>
            <p:nvPr/>
          </p:nvPicPr>
          <p:blipFill rotWithShape="1">
            <a:blip r:embed="rId3">
              <a:alphaModFix/>
            </a:blip>
            <a:srcRect b="2752" l="0" r="0" t="2334"/>
            <a:stretch/>
          </p:blipFill>
          <p:spPr>
            <a:xfrm>
              <a:off x="9651614" y="2932879"/>
              <a:ext cx="1481559" cy="631693"/>
            </a:xfrm>
            <a:prstGeom prst="rect">
              <a:avLst/>
            </a:prstGeom>
            <a:noFill/>
            <a:ln>
              <a:noFill/>
            </a:ln>
          </p:spPr>
        </p:pic>
      </p:grpSp>
      <p:sp>
        <p:nvSpPr>
          <p:cNvPr id="905" name="Google Shape;905;p37"/>
          <p:cNvSpPr txBox="1"/>
          <p:nvPr>
            <p:ph type="title"/>
          </p:nvPr>
        </p:nvSpPr>
        <p:spPr>
          <a:xfrm>
            <a:off x="979206" y="231255"/>
            <a:ext cx="10529279" cy="43863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Première étape : </a:t>
            </a:r>
            <a:r>
              <a:rPr lang="fr-FR">
                <a:solidFill>
                  <a:srgbClr val="211D1E"/>
                </a:solidFill>
              </a:rPr>
              <a:t>Je </a:t>
            </a:r>
            <a:r>
              <a:rPr lang="fr-FR"/>
              <a:t>Choisis un même point de la voiture dans les différentes positions. </a:t>
            </a:r>
            <a:endParaRPr/>
          </a:p>
        </p:txBody>
      </p:sp>
      <p:sp>
        <p:nvSpPr>
          <p:cNvPr id="906" name="Google Shape;906;p37"/>
          <p:cNvSpPr txBox="1"/>
          <p:nvPr>
            <p:ph idx="1" type="body"/>
          </p:nvPr>
        </p:nvSpPr>
        <p:spPr>
          <a:xfrm>
            <a:off x="978780" y="74287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montre comment choisir le point . Il insiste de prendre le point dans le même endroit pour chaque photo. </a:t>
            </a:r>
            <a:endParaRPr/>
          </a:p>
        </p:txBody>
      </p:sp>
      <p:sp>
        <p:nvSpPr>
          <p:cNvPr id="907" name="Google Shape;907;p37"/>
          <p:cNvSpPr/>
          <p:nvPr/>
        </p:nvSpPr>
        <p:spPr>
          <a:xfrm>
            <a:off x="426365" y="1098300"/>
            <a:ext cx="10529278"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a:t>
            </a:r>
            <a:r>
              <a:rPr b="1" lang="fr-FR" sz="2400">
                <a:solidFill>
                  <a:srgbClr val="EA875C"/>
                </a:solidFill>
                <a:latin typeface="Calibri"/>
                <a:ea typeface="Calibri"/>
                <a:cs typeface="Calibri"/>
                <a:sym typeface="Calibri"/>
              </a:rPr>
              <a:t>1. </a:t>
            </a:r>
            <a:endParaRPr/>
          </a:p>
        </p:txBody>
      </p:sp>
      <p:sp>
        <p:nvSpPr>
          <p:cNvPr id="908" name="Google Shape;908;p37"/>
          <p:cNvSpPr txBox="1"/>
          <p:nvPr/>
        </p:nvSpPr>
        <p:spPr>
          <a:xfrm>
            <a:off x="927726" y="1122857"/>
            <a:ext cx="9679314"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fr-FR" sz="2400">
                <a:solidFill>
                  <a:schemeClr val="dk1"/>
                </a:solidFill>
                <a:latin typeface="Calibri"/>
                <a:ea typeface="Calibri"/>
                <a:cs typeface="Calibri"/>
                <a:sym typeface="Calibri"/>
              </a:rPr>
              <a:t>Choisir un même point de la voiture dans les différentes positions.</a:t>
            </a:r>
            <a:endParaRPr/>
          </a:p>
        </p:txBody>
      </p:sp>
      <p:pic>
        <p:nvPicPr>
          <p:cNvPr id="909" name="Google Shape;909;p37"/>
          <p:cNvPicPr preferRelativeResize="0"/>
          <p:nvPr/>
        </p:nvPicPr>
        <p:blipFill rotWithShape="1">
          <a:blip r:embed="rId4">
            <a:alphaModFix/>
          </a:blip>
          <a:srcRect b="0" l="0" r="0" t="0"/>
          <a:stretch/>
        </p:blipFill>
        <p:spPr>
          <a:xfrm>
            <a:off x="11508485" y="454591"/>
            <a:ext cx="462925" cy="462925"/>
          </a:xfrm>
          <a:prstGeom prst="rect">
            <a:avLst/>
          </a:prstGeom>
          <a:noFill/>
          <a:ln>
            <a:noFill/>
          </a:ln>
        </p:spPr>
      </p:pic>
      <p:sp>
        <p:nvSpPr>
          <p:cNvPr id="910" name="Google Shape;910;p37"/>
          <p:cNvSpPr/>
          <p:nvPr/>
        </p:nvSpPr>
        <p:spPr>
          <a:xfrm>
            <a:off x="3758101"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1" name="Google Shape;911;p37"/>
          <p:cNvSpPr/>
          <p:nvPr/>
        </p:nvSpPr>
        <p:spPr>
          <a:xfrm>
            <a:off x="1589892"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2" name="Google Shape;912;p37"/>
          <p:cNvSpPr/>
          <p:nvPr/>
        </p:nvSpPr>
        <p:spPr>
          <a:xfrm>
            <a:off x="8094519"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3" name="Google Shape;913;p37"/>
          <p:cNvSpPr/>
          <p:nvPr/>
        </p:nvSpPr>
        <p:spPr>
          <a:xfrm>
            <a:off x="5926310"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4" name="Google Shape;914;p37"/>
          <p:cNvSpPr/>
          <p:nvPr/>
        </p:nvSpPr>
        <p:spPr>
          <a:xfrm>
            <a:off x="10262726"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11"/>
                                        </p:tgtEl>
                                        <p:attrNameLst>
                                          <p:attrName>style.visibility</p:attrName>
                                        </p:attrNameLst>
                                      </p:cBhvr>
                                      <p:to>
                                        <p:strVal val="visible"/>
                                      </p:to>
                                    </p:set>
                                    <p:anim calcmode="lin" valueType="num">
                                      <p:cBhvr additive="base">
                                        <p:cTn dur="1000"/>
                                        <p:tgtEl>
                                          <p:spTgt spid="911"/>
                                        </p:tgtEl>
                                        <p:attrNameLst>
                                          <p:attrName>ppt_w</p:attrName>
                                        </p:attrNameLst>
                                      </p:cBhvr>
                                      <p:tavLst>
                                        <p:tav fmla="" tm="0">
                                          <p:val>
                                            <p:strVal val="0"/>
                                          </p:val>
                                        </p:tav>
                                        <p:tav fmla="" tm="100000">
                                          <p:val>
                                            <p:strVal val="#ppt_w"/>
                                          </p:val>
                                        </p:tav>
                                      </p:tavLst>
                                    </p:anim>
                                    <p:anim calcmode="lin" valueType="num">
                                      <p:cBhvr additive="base">
                                        <p:cTn dur="1000"/>
                                        <p:tgtEl>
                                          <p:spTgt spid="91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1000"/>
                                  </p:stCondLst>
                                  <p:childTnLst>
                                    <p:set>
                                      <p:cBhvr>
                                        <p:cTn dur="1" fill="hold">
                                          <p:stCondLst>
                                            <p:cond delay="0"/>
                                          </p:stCondLst>
                                        </p:cTn>
                                        <p:tgtEl>
                                          <p:spTgt spid="910"/>
                                        </p:tgtEl>
                                        <p:attrNameLst>
                                          <p:attrName>style.visibility</p:attrName>
                                        </p:attrNameLst>
                                      </p:cBhvr>
                                      <p:to>
                                        <p:strVal val="visible"/>
                                      </p:to>
                                    </p:set>
                                    <p:anim calcmode="lin" valueType="num">
                                      <p:cBhvr additive="base">
                                        <p:cTn dur="1000"/>
                                        <p:tgtEl>
                                          <p:spTgt spid="910"/>
                                        </p:tgtEl>
                                        <p:attrNameLst>
                                          <p:attrName>ppt_w</p:attrName>
                                        </p:attrNameLst>
                                      </p:cBhvr>
                                      <p:tavLst>
                                        <p:tav fmla="" tm="0">
                                          <p:val>
                                            <p:strVal val="0"/>
                                          </p:val>
                                        </p:tav>
                                        <p:tav fmla="" tm="100000">
                                          <p:val>
                                            <p:strVal val="#ppt_w"/>
                                          </p:val>
                                        </p:tav>
                                      </p:tavLst>
                                    </p:anim>
                                    <p:anim calcmode="lin" valueType="num">
                                      <p:cBhvr additive="base">
                                        <p:cTn dur="1000"/>
                                        <p:tgtEl>
                                          <p:spTgt spid="91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000"/>
                                  </p:stCondLst>
                                  <p:childTnLst>
                                    <p:set>
                                      <p:cBhvr>
                                        <p:cTn dur="1" fill="hold">
                                          <p:stCondLst>
                                            <p:cond delay="0"/>
                                          </p:stCondLst>
                                        </p:cTn>
                                        <p:tgtEl>
                                          <p:spTgt spid="913"/>
                                        </p:tgtEl>
                                        <p:attrNameLst>
                                          <p:attrName>style.visibility</p:attrName>
                                        </p:attrNameLst>
                                      </p:cBhvr>
                                      <p:to>
                                        <p:strVal val="visible"/>
                                      </p:to>
                                    </p:set>
                                    <p:anim calcmode="lin" valueType="num">
                                      <p:cBhvr additive="base">
                                        <p:cTn dur="1000"/>
                                        <p:tgtEl>
                                          <p:spTgt spid="913"/>
                                        </p:tgtEl>
                                        <p:attrNameLst>
                                          <p:attrName>ppt_w</p:attrName>
                                        </p:attrNameLst>
                                      </p:cBhvr>
                                      <p:tavLst>
                                        <p:tav fmla="" tm="0">
                                          <p:val>
                                            <p:strVal val="0"/>
                                          </p:val>
                                        </p:tav>
                                        <p:tav fmla="" tm="100000">
                                          <p:val>
                                            <p:strVal val="#ppt_w"/>
                                          </p:val>
                                        </p:tav>
                                      </p:tavLst>
                                    </p:anim>
                                    <p:anim calcmode="lin" valueType="num">
                                      <p:cBhvr additive="base">
                                        <p:cTn dur="1000"/>
                                        <p:tgtEl>
                                          <p:spTgt spid="91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3250"/>
                                  </p:stCondLst>
                                  <p:childTnLst>
                                    <p:set>
                                      <p:cBhvr>
                                        <p:cTn dur="1" fill="hold">
                                          <p:stCondLst>
                                            <p:cond delay="0"/>
                                          </p:stCondLst>
                                        </p:cTn>
                                        <p:tgtEl>
                                          <p:spTgt spid="912"/>
                                        </p:tgtEl>
                                        <p:attrNameLst>
                                          <p:attrName>style.visibility</p:attrName>
                                        </p:attrNameLst>
                                      </p:cBhvr>
                                      <p:to>
                                        <p:strVal val="visible"/>
                                      </p:to>
                                    </p:set>
                                    <p:anim calcmode="lin" valueType="num">
                                      <p:cBhvr additive="base">
                                        <p:cTn dur="1000"/>
                                        <p:tgtEl>
                                          <p:spTgt spid="912"/>
                                        </p:tgtEl>
                                        <p:attrNameLst>
                                          <p:attrName>ppt_w</p:attrName>
                                        </p:attrNameLst>
                                      </p:cBhvr>
                                      <p:tavLst>
                                        <p:tav fmla="" tm="0">
                                          <p:val>
                                            <p:strVal val="0"/>
                                          </p:val>
                                        </p:tav>
                                        <p:tav fmla="" tm="100000">
                                          <p:val>
                                            <p:strVal val="#ppt_w"/>
                                          </p:val>
                                        </p:tav>
                                      </p:tavLst>
                                    </p:anim>
                                    <p:anim calcmode="lin" valueType="num">
                                      <p:cBhvr additive="base">
                                        <p:cTn dur="1000"/>
                                        <p:tgtEl>
                                          <p:spTgt spid="91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4000"/>
                                  </p:stCondLst>
                                  <p:childTnLst>
                                    <p:set>
                                      <p:cBhvr>
                                        <p:cTn dur="1" fill="hold">
                                          <p:stCondLst>
                                            <p:cond delay="0"/>
                                          </p:stCondLst>
                                        </p:cTn>
                                        <p:tgtEl>
                                          <p:spTgt spid="914"/>
                                        </p:tgtEl>
                                        <p:attrNameLst>
                                          <p:attrName>style.visibility</p:attrName>
                                        </p:attrNameLst>
                                      </p:cBhvr>
                                      <p:to>
                                        <p:strVal val="visible"/>
                                      </p:to>
                                    </p:set>
                                    <p:anim calcmode="lin" valueType="num">
                                      <p:cBhvr additive="base">
                                        <p:cTn dur="1000"/>
                                        <p:tgtEl>
                                          <p:spTgt spid="914"/>
                                        </p:tgtEl>
                                        <p:attrNameLst>
                                          <p:attrName>ppt_w</p:attrName>
                                        </p:attrNameLst>
                                      </p:cBhvr>
                                      <p:tavLst>
                                        <p:tav fmla="" tm="0">
                                          <p:val>
                                            <p:strVal val="0"/>
                                          </p:val>
                                        </p:tav>
                                        <p:tav fmla="" tm="100000">
                                          <p:val>
                                            <p:strVal val="#ppt_w"/>
                                          </p:val>
                                        </p:tav>
                                      </p:tavLst>
                                    </p:anim>
                                    <p:anim calcmode="lin" valueType="num">
                                      <p:cBhvr additive="base">
                                        <p:cTn dur="1000"/>
                                        <p:tgtEl>
                                          <p:spTgt spid="91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sp>
        <p:nvSpPr>
          <p:cNvPr id="919" name="Google Shape;919;p38"/>
          <p:cNvSpPr txBox="1"/>
          <p:nvPr>
            <p:ph type="title"/>
          </p:nvPr>
        </p:nvSpPr>
        <p:spPr>
          <a:xfrm>
            <a:off x="979206" y="231255"/>
            <a:ext cx="10529279" cy="43863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deuxième étape : Je mesure les distances qui séparent deux points de deux images successives.</a:t>
            </a:r>
            <a:br>
              <a:rPr lang="fr-FR"/>
            </a:br>
            <a:r>
              <a:rPr lang="fr-FR"/>
              <a:t>J’utilise une règle. Je mesure ainsi la distance entre positions successives </a:t>
            </a:r>
            <a:endParaRPr/>
          </a:p>
        </p:txBody>
      </p:sp>
      <p:sp>
        <p:nvSpPr>
          <p:cNvPr id="920" name="Google Shape;920;p38"/>
          <p:cNvSpPr txBox="1"/>
          <p:nvPr>
            <p:ph idx="1" type="body"/>
          </p:nvPr>
        </p:nvSpPr>
        <p:spPr>
          <a:xfrm>
            <a:off x="978780" y="74287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utilise une règle et mesure les distances une par une . </a:t>
            </a:r>
            <a:endParaRPr/>
          </a:p>
        </p:txBody>
      </p:sp>
      <p:sp>
        <p:nvSpPr>
          <p:cNvPr id="921" name="Google Shape;921;p38"/>
          <p:cNvSpPr/>
          <p:nvPr/>
        </p:nvSpPr>
        <p:spPr>
          <a:xfrm>
            <a:off x="426365" y="1098300"/>
            <a:ext cx="10529278"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a:t>
            </a:r>
            <a:r>
              <a:rPr b="1" lang="fr-FR" sz="2400">
                <a:solidFill>
                  <a:srgbClr val="EA875C"/>
                </a:solidFill>
                <a:latin typeface="Calibri"/>
                <a:ea typeface="Calibri"/>
                <a:cs typeface="Calibri"/>
                <a:sym typeface="Calibri"/>
              </a:rPr>
              <a:t>2. </a:t>
            </a:r>
            <a:endParaRPr/>
          </a:p>
        </p:txBody>
      </p:sp>
      <p:sp>
        <p:nvSpPr>
          <p:cNvPr id="922" name="Google Shape;922;p38"/>
          <p:cNvSpPr txBox="1"/>
          <p:nvPr/>
        </p:nvSpPr>
        <p:spPr>
          <a:xfrm>
            <a:off x="927725" y="1122857"/>
            <a:ext cx="988866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Mesurer les distances qui séparent deux points de deux images successives. </a:t>
            </a:r>
            <a:endParaRPr b="1" sz="3200">
              <a:solidFill>
                <a:schemeClr val="dk1"/>
              </a:solidFill>
              <a:latin typeface="Calibri"/>
              <a:ea typeface="Calibri"/>
              <a:cs typeface="Calibri"/>
              <a:sym typeface="Calibri"/>
            </a:endParaRPr>
          </a:p>
        </p:txBody>
      </p:sp>
      <p:pic>
        <p:nvPicPr>
          <p:cNvPr id="923" name="Google Shape;923;p38"/>
          <p:cNvPicPr preferRelativeResize="0"/>
          <p:nvPr/>
        </p:nvPicPr>
        <p:blipFill rotWithShape="1">
          <a:blip r:embed="rId3">
            <a:alphaModFix/>
          </a:blip>
          <a:srcRect b="0" l="0" r="0" t="0"/>
          <a:stretch/>
        </p:blipFill>
        <p:spPr>
          <a:xfrm>
            <a:off x="11508485" y="454591"/>
            <a:ext cx="462925" cy="462925"/>
          </a:xfrm>
          <a:prstGeom prst="rect">
            <a:avLst/>
          </a:prstGeom>
          <a:noFill/>
          <a:ln>
            <a:noFill/>
          </a:ln>
        </p:spPr>
      </p:pic>
      <p:grpSp>
        <p:nvGrpSpPr>
          <p:cNvPr id="924" name="Google Shape;924;p38"/>
          <p:cNvGrpSpPr/>
          <p:nvPr/>
        </p:nvGrpSpPr>
        <p:grpSpPr>
          <a:xfrm>
            <a:off x="993277" y="2932879"/>
            <a:ext cx="10205447" cy="735887"/>
            <a:chOff x="927726" y="2932879"/>
            <a:chExt cx="10205447" cy="735887"/>
          </a:xfrm>
        </p:grpSpPr>
        <p:grpSp>
          <p:nvGrpSpPr>
            <p:cNvPr id="925" name="Google Shape;925;p38"/>
            <p:cNvGrpSpPr/>
            <p:nvPr/>
          </p:nvGrpSpPr>
          <p:grpSpPr>
            <a:xfrm>
              <a:off x="927726" y="2932879"/>
              <a:ext cx="10205447" cy="735887"/>
              <a:chOff x="927726" y="2932879"/>
              <a:chExt cx="10205447" cy="735887"/>
            </a:xfrm>
          </p:grpSpPr>
          <p:sp>
            <p:nvSpPr>
              <p:cNvPr id="926" name="Google Shape;926;p38"/>
              <p:cNvSpPr/>
              <p:nvPr/>
            </p:nvSpPr>
            <p:spPr>
              <a:xfrm>
                <a:off x="927726" y="3564572"/>
                <a:ext cx="10157306" cy="104194"/>
              </a:xfrm>
              <a:prstGeom prst="roundRect">
                <a:avLst>
                  <a:gd fmla="val 16667" name="adj"/>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27" name="Google Shape;927;p38"/>
              <p:cNvPicPr preferRelativeResize="0"/>
              <p:nvPr/>
            </p:nvPicPr>
            <p:blipFill rotWithShape="1">
              <a:blip r:embed="rId4">
                <a:alphaModFix/>
              </a:blip>
              <a:srcRect b="2752" l="0" r="0" t="2334"/>
              <a:stretch/>
            </p:blipFill>
            <p:spPr>
              <a:xfrm>
                <a:off x="3146989" y="2932879"/>
                <a:ext cx="1481559" cy="631693"/>
              </a:xfrm>
              <a:prstGeom prst="rect">
                <a:avLst/>
              </a:prstGeom>
              <a:noFill/>
              <a:ln>
                <a:noFill/>
              </a:ln>
            </p:spPr>
          </p:pic>
          <p:pic>
            <p:nvPicPr>
              <p:cNvPr id="928" name="Google Shape;928;p38"/>
              <p:cNvPicPr preferRelativeResize="0"/>
              <p:nvPr/>
            </p:nvPicPr>
            <p:blipFill rotWithShape="1">
              <a:blip r:embed="rId4">
                <a:alphaModFix/>
              </a:blip>
              <a:srcRect b="2752" l="0" r="0" t="2334"/>
              <a:stretch/>
            </p:blipFill>
            <p:spPr>
              <a:xfrm>
                <a:off x="978780" y="2932879"/>
                <a:ext cx="1481559" cy="631693"/>
              </a:xfrm>
              <a:prstGeom prst="rect">
                <a:avLst/>
              </a:prstGeom>
              <a:noFill/>
              <a:ln>
                <a:noFill/>
              </a:ln>
            </p:spPr>
          </p:pic>
          <p:pic>
            <p:nvPicPr>
              <p:cNvPr id="929" name="Google Shape;929;p38"/>
              <p:cNvPicPr preferRelativeResize="0"/>
              <p:nvPr/>
            </p:nvPicPr>
            <p:blipFill rotWithShape="1">
              <a:blip r:embed="rId4">
                <a:alphaModFix/>
              </a:blip>
              <a:srcRect b="2752" l="0" r="0" t="2334"/>
              <a:stretch/>
            </p:blipFill>
            <p:spPr>
              <a:xfrm>
                <a:off x="7483407" y="2932879"/>
                <a:ext cx="1481559" cy="631693"/>
              </a:xfrm>
              <a:prstGeom prst="rect">
                <a:avLst/>
              </a:prstGeom>
              <a:noFill/>
              <a:ln>
                <a:noFill/>
              </a:ln>
            </p:spPr>
          </p:pic>
          <p:pic>
            <p:nvPicPr>
              <p:cNvPr id="930" name="Google Shape;930;p38"/>
              <p:cNvPicPr preferRelativeResize="0"/>
              <p:nvPr/>
            </p:nvPicPr>
            <p:blipFill rotWithShape="1">
              <a:blip r:embed="rId4">
                <a:alphaModFix/>
              </a:blip>
              <a:srcRect b="2752" l="0" r="0" t="2334"/>
              <a:stretch/>
            </p:blipFill>
            <p:spPr>
              <a:xfrm>
                <a:off x="5315198" y="2932879"/>
                <a:ext cx="1481559" cy="631693"/>
              </a:xfrm>
              <a:prstGeom prst="rect">
                <a:avLst/>
              </a:prstGeom>
              <a:noFill/>
              <a:ln>
                <a:noFill/>
              </a:ln>
            </p:spPr>
          </p:pic>
          <p:pic>
            <p:nvPicPr>
              <p:cNvPr id="931" name="Google Shape;931;p38"/>
              <p:cNvPicPr preferRelativeResize="0"/>
              <p:nvPr/>
            </p:nvPicPr>
            <p:blipFill rotWithShape="1">
              <a:blip r:embed="rId4">
                <a:alphaModFix/>
              </a:blip>
              <a:srcRect b="2752" l="0" r="0" t="2334"/>
              <a:stretch/>
            </p:blipFill>
            <p:spPr>
              <a:xfrm>
                <a:off x="9651614" y="2932879"/>
                <a:ext cx="1481559" cy="631693"/>
              </a:xfrm>
              <a:prstGeom prst="rect">
                <a:avLst/>
              </a:prstGeom>
              <a:noFill/>
              <a:ln>
                <a:noFill/>
              </a:ln>
            </p:spPr>
          </p:pic>
        </p:grpSp>
        <p:sp>
          <p:nvSpPr>
            <p:cNvPr id="932" name="Google Shape;932;p38"/>
            <p:cNvSpPr/>
            <p:nvPr/>
          </p:nvSpPr>
          <p:spPr>
            <a:xfrm>
              <a:off x="3694093"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3" name="Google Shape;933;p38"/>
            <p:cNvSpPr/>
            <p:nvPr/>
          </p:nvSpPr>
          <p:spPr>
            <a:xfrm>
              <a:off x="1525884"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4" name="Google Shape;934;p38"/>
            <p:cNvSpPr/>
            <p:nvPr/>
          </p:nvSpPr>
          <p:spPr>
            <a:xfrm>
              <a:off x="8030511"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5" name="Google Shape;935;p38"/>
            <p:cNvSpPr/>
            <p:nvPr/>
          </p:nvSpPr>
          <p:spPr>
            <a:xfrm>
              <a:off x="5862302"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6" name="Google Shape;936;p38"/>
            <p:cNvSpPr/>
            <p:nvPr/>
          </p:nvSpPr>
          <p:spPr>
            <a:xfrm>
              <a:off x="10198718"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cxnSp>
        <p:nvCxnSpPr>
          <p:cNvPr id="937" name="Google Shape;937;p38"/>
          <p:cNvCxnSpPr/>
          <p:nvPr/>
        </p:nvCxnSpPr>
        <p:spPr>
          <a:xfrm>
            <a:off x="1654291" y="2632364"/>
            <a:ext cx="2168209" cy="0"/>
          </a:xfrm>
          <a:prstGeom prst="straightConnector1">
            <a:avLst/>
          </a:prstGeom>
          <a:noFill/>
          <a:ln cap="flat" cmpd="sng" w="38100">
            <a:solidFill>
              <a:schemeClr val="accent1"/>
            </a:solidFill>
            <a:prstDash val="solid"/>
            <a:miter lim="800000"/>
            <a:headEnd len="med" w="med" type="triangle"/>
            <a:tailEnd len="med" w="med" type="triangle"/>
          </a:ln>
        </p:spPr>
      </p:cxnSp>
      <p:cxnSp>
        <p:nvCxnSpPr>
          <p:cNvPr id="938" name="Google Shape;938;p38"/>
          <p:cNvCxnSpPr/>
          <p:nvPr/>
        </p:nvCxnSpPr>
        <p:spPr>
          <a:xfrm>
            <a:off x="3822500" y="2632364"/>
            <a:ext cx="2168209" cy="0"/>
          </a:xfrm>
          <a:prstGeom prst="straightConnector1">
            <a:avLst/>
          </a:prstGeom>
          <a:noFill/>
          <a:ln cap="flat" cmpd="sng" w="38100">
            <a:solidFill>
              <a:schemeClr val="accent1"/>
            </a:solidFill>
            <a:prstDash val="solid"/>
            <a:miter lim="800000"/>
            <a:headEnd len="med" w="med" type="triangle"/>
            <a:tailEnd len="med" w="med" type="triangle"/>
          </a:ln>
        </p:spPr>
      </p:cxnSp>
      <p:cxnSp>
        <p:nvCxnSpPr>
          <p:cNvPr id="939" name="Google Shape;939;p38"/>
          <p:cNvCxnSpPr/>
          <p:nvPr/>
        </p:nvCxnSpPr>
        <p:spPr>
          <a:xfrm>
            <a:off x="5990709" y="2632364"/>
            <a:ext cx="2168209" cy="0"/>
          </a:xfrm>
          <a:prstGeom prst="straightConnector1">
            <a:avLst/>
          </a:prstGeom>
          <a:noFill/>
          <a:ln cap="flat" cmpd="sng" w="38100">
            <a:solidFill>
              <a:schemeClr val="accent1"/>
            </a:solidFill>
            <a:prstDash val="solid"/>
            <a:miter lim="800000"/>
            <a:headEnd len="med" w="med" type="triangle"/>
            <a:tailEnd len="med" w="med" type="triangle"/>
          </a:ln>
        </p:spPr>
      </p:cxnSp>
      <p:cxnSp>
        <p:nvCxnSpPr>
          <p:cNvPr id="940" name="Google Shape;940;p38"/>
          <p:cNvCxnSpPr/>
          <p:nvPr/>
        </p:nvCxnSpPr>
        <p:spPr>
          <a:xfrm>
            <a:off x="8168750" y="2632364"/>
            <a:ext cx="2168209" cy="0"/>
          </a:xfrm>
          <a:prstGeom prst="straightConnector1">
            <a:avLst/>
          </a:prstGeom>
          <a:noFill/>
          <a:ln cap="flat" cmpd="sng" w="38100">
            <a:solidFill>
              <a:schemeClr val="accent1"/>
            </a:solidFill>
            <a:prstDash val="solid"/>
            <a:miter lim="800000"/>
            <a:headEnd len="med" w="med" type="triangle"/>
            <a:tailEnd len="med" w="med" type="triangle"/>
          </a:ln>
        </p:spPr>
      </p:cxnSp>
      <p:sp>
        <p:nvSpPr>
          <p:cNvPr id="941" name="Google Shape;941;p38"/>
          <p:cNvSpPr txBox="1"/>
          <p:nvPr/>
        </p:nvSpPr>
        <p:spPr>
          <a:xfrm>
            <a:off x="2202424" y="2121558"/>
            <a:ext cx="78739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2 cm</a:t>
            </a:r>
            <a:endParaRPr/>
          </a:p>
        </p:txBody>
      </p:sp>
      <p:sp>
        <p:nvSpPr>
          <p:cNvPr id="942" name="Google Shape;942;p38"/>
          <p:cNvSpPr txBox="1"/>
          <p:nvPr/>
        </p:nvSpPr>
        <p:spPr>
          <a:xfrm>
            <a:off x="4363354" y="2121558"/>
            <a:ext cx="78739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2 cm</a:t>
            </a:r>
            <a:endParaRPr/>
          </a:p>
        </p:txBody>
      </p:sp>
      <p:sp>
        <p:nvSpPr>
          <p:cNvPr id="943" name="Google Shape;943;p38"/>
          <p:cNvSpPr txBox="1"/>
          <p:nvPr/>
        </p:nvSpPr>
        <p:spPr>
          <a:xfrm>
            <a:off x="6524284" y="2121558"/>
            <a:ext cx="78739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2 cm</a:t>
            </a:r>
            <a:endParaRPr/>
          </a:p>
        </p:txBody>
      </p:sp>
      <p:sp>
        <p:nvSpPr>
          <p:cNvPr id="944" name="Google Shape;944;p38"/>
          <p:cNvSpPr txBox="1"/>
          <p:nvPr/>
        </p:nvSpPr>
        <p:spPr>
          <a:xfrm>
            <a:off x="8685213" y="2121558"/>
            <a:ext cx="78739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2 cm</a:t>
            </a:r>
            <a:endParaRPr/>
          </a:p>
        </p:txBody>
      </p:sp>
      <p:pic>
        <p:nvPicPr>
          <p:cNvPr id="945" name="Google Shape;945;p38"/>
          <p:cNvPicPr preferRelativeResize="0"/>
          <p:nvPr/>
        </p:nvPicPr>
        <p:blipFill rotWithShape="1">
          <a:blip r:embed="rId5">
            <a:alphaModFix/>
          </a:blip>
          <a:srcRect b="0" l="1067" r="14449" t="0"/>
          <a:stretch/>
        </p:blipFill>
        <p:spPr>
          <a:xfrm>
            <a:off x="1500304" y="3550178"/>
            <a:ext cx="9657197" cy="891540"/>
          </a:xfrm>
          <a:prstGeom prst="rect">
            <a:avLst/>
          </a:prstGeom>
          <a:noFill/>
          <a:ln>
            <a:noFill/>
          </a:ln>
        </p:spPr>
      </p:pic>
      <p:cxnSp>
        <p:nvCxnSpPr>
          <p:cNvPr id="946" name="Google Shape;946;p38"/>
          <p:cNvCxnSpPr/>
          <p:nvPr/>
        </p:nvCxnSpPr>
        <p:spPr>
          <a:xfrm rot="10800000">
            <a:off x="1663771" y="2206222"/>
            <a:ext cx="0" cy="1800000"/>
          </a:xfrm>
          <a:prstGeom prst="straightConnector1">
            <a:avLst/>
          </a:prstGeom>
          <a:noFill/>
          <a:ln cap="rnd" cmpd="sng" w="38100">
            <a:solidFill>
              <a:schemeClr val="accent1"/>
            </a:solidFill>
            <a:prstDash val="dash"/>
            <a:bevel/>
            <a:headEnd len="sm" w="sm" type="none"/>
            <a:tailEnd len="sm" w="sm" type="none"/>
          </a:ln>
        </p:spPr>
      </p:cxnSp>
      <p:cxnSp>
        <p:nvCxnSpPr>
          <p:cNvPr id="947" name="Google Shape;947;p38"/>
          <p:cNvCxnSpPr/>
          <p:nvPr/>
        </p:nvCxnSpPr>
        <p:spPr>
          <a:xfrm rot="10800000">
            <a:off x="3822148" y="2244768"/>
            <a:ext cx="0" cy="1800000"/>
          </a:xfrm>
          <a:prstGeom prst="straightConnector1">
            <a:avLst/>
          </a:prstGeom>
          <a:noFill/>
          <a:ln cap="rnd" cmpd="sng" w="38100">
            <a:solidFill>
              <a:schemeClr val="accent1"/>
            </a:solidFill>
            <a:prstDash val="dash"/>
            <a:bevel/>
            <a:headEnd len="sm" w="sm" type="none"/>
            <a:tailEnd len="sm" w="sm" type="none"/>
          </a:ln>
        </p:spPr>
      </p:cxnSp>
      <p:cxnSp>
        <p:nvCxnSpPr>
          <p:cNvPr id="948" name="Google Shape;948;p38"/>
          <p:cNvCxnSpPr/>
          <p:nvPr/>
        </p:nvCxnSpPr>
        <p:spPr>
          <a:xfrm rot="10800000">
            <a:off x="6007848" y="2303948"/>
            <a:ext cx="0" cy="1800000"/>
          </a:xfrm>
          <a:prstGeom prst="straightConnector1">
            <a:avLst/>
          </a:prstGeom>
          <a:noFill/>
          <a:ln cap="rnd" cmpd="sng" w="38100">
            <a:solidFill>
              <a:schemeClr val="accent1"/>
            </a:solidFill>
            <a:prstDash val="dash"/>
            <a:bevel/>
            <a:headEnd len="sm" w="sm" type="none"/>
            <a:tailEnd len="sm" w="sm" type="none"/>
          </a:ln>
        </p:spPr>
      </p:cxnSp>
      <p:cxnSp>
        <p:nvCxnSpPr>
          <p:cNvPr id="949" name="Google Shape;949;p38"/>
          <p:cNvCxnSpPr/>
          <p:nvPr/>
        </p:nvCxnSpPr>
        <p:spPr>
          <a:xfrm rot="10800000">
            <a:off x="8185201" y="2244768"/>
            <a:ext cx="0" cy="1800000"/>
          </a:xfrm>
          <a:prstGeom prst="straightConnector1">
            <a:avLst/>
          </a:prstGeom>
          <a:noFill/>
          <a:ln cap="rnd" cmpd="sng" w="38100">
            <a:solidFill>
              <a:schemeClr val="accent1"/>
            </a:solidFill>
            <a:prstDash val="dash"/>
            <a:bevel/>
            <a:headEnd len="sm" w="sm" type="none"/>
            <a:tailEnd len="sm" w="sm" type="none"/>
          </a:ln>
        </p:spPr>
      </p:cxnSp>
      <p:cxnSp>
        <p:nvCxnSpPr>
          <p:cNvPr id="950" name="Google Shape;950;p38"/>
          <p:cNvCxnSpPr/>
          <p:nvPr/>
        </p:nvCxnSpPr>
        <p:spPr>
          <a:xfrm rot="10800000">
            <a:off x="10354098" y="2244768"/>
            <a:ext cx="0" cy="1800000"/>
          </a:xfrm>
          <a:prstGeom prst="straightConnector1">
            <a:avLst/>
          </a:prstGeom>
          <a:noFill/>
          <a:ln cap="rnd" cmpd="sng" w="38100">
            <a:solidFill>
              <a:schemeClr val="accent1"/>
            </a:solidFill>
            <a:prstDash val="dash"/>
            <a:bevel/>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6"/>
                                        </p:tgtEl>
                                        <p:attrNameLst>
                                          <p:attrName>style.visibility</p:attrName>
                                        </p:attrNameLst>
                                      </p:cBhvr>
                                      <p:to>
                                        <p:strVal val="visible"/>
                                      </p:to>
                                    </p:set>
                                    <p:animEffect filter="fade" transition="in">
                                      <p:cBhvr>
                                        <p:cTn dur="500"/>
                                        <p:tgtEl>
                                          <p:spTgt spid="946"/>
                                        </p:tgtEl>
                                      </p:cBhvr>
                                    </p:animEffect>
                                  </p:childTnLst>
                                </p:cTn>
                              </p:par>
                              <p:par>
                                <p:cTn fill="hold" nodeType="withEffect" presetClass="entr" presetID="10" presetSubtype="0">
                                  <p:stCondLst>
                                    <p:cond delay="1000"/>
                                  </p:stCondLst>
                                  <p:childTnLst>
                                    <p:set>
                                      <p:cBhvr>
                                        <p:cTn dur="1" fill="hold">
                                          <p:stCondLst>
                                            <p:cond delay="0"/>
                                          </p:stCondLst>
                                        </p:cTn>
                                        <p:tgtEl>
                                          <p:spTgt spid="947"/>
                                        </p:tgtEl>
                                        <p:attrNameLst>
                                          <p:attrName>style.visibility</p:attrName>
                                        </p:attrNameLst>
                                      </p:cBhvr>
                                      <p:to>
                                        <p:strVal val="visible"/>
                                      </p:to>
                                    </p:set>
                                    <p:animEffect filter="fade" transition="in">
                                      <p:cBhvr>
                                        <p:cTn dur="500"/>
                                        <p:tgtEl>
                                          <p:spTgt spid="947"/>
                                        </p:tgtEl>
                                      </p:cBhvr>
                                    </p:animEffect>
                                  </p:childTnLst>
                                </p:cTn>
                              </p:par>
                              <p:par>
                                <p:cTn fill="hold" nodeType="withEffect" presetClass="entr" presetID="10" presetSubtype="0">
                                  <p:stCondLst>
                                    <p:cond delay="1750"/>
                                  </p:stCondLst>
                                  <p:childTnLst>
                                    <p:set>
                                      <p:cBhvr>
                                        <p:cTn dur="1" fill="hold">
                                          <p:stCondLst>
                                            <p:cond delay="0"/>
                                          </p:stCondLst>
                                        </p:cTn>
                                        <p:tgtEl>
                                          <p:spTgt spid="937"/>
                                        </p:tgtEl>
                                        <p:attrNameLst>
                                          <p:attrName>style.visibility</p:attrName>
                                        </p:attrNameLst>
                                      </p:cBhvr>
                                      <p:to>
                                        <p:strVal val="visible"/>
                                      </p:to>
                                    </p:set>
                                    <p:animEffect filter="fade" transition="in">
                                      <p:cBhvr>
                                        <p:cTn dur="1250"/>
                                        <p:tgtEl>
                                          <p:spTgt spid="9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8"/>
                                        </p:tgtEl>
                                        <p:attrNameLst>
                                          <p:attrName>style.visibility</p:attrName>
                                        </p:attrNameLst>
                                      </p:cBhvr>
                                      <p:to>
                                        <p:strVal val="visible"/>
                                      </p:to>
                                    </p:set>
                                    <p:animEffect filter="fade" transition="in">
                                      <p:cBhvr>
                                        <p:cTn dur="500"/>
                                        <p:tgtEl>
                                          <p:spTgt spid="948"/>
                                        </p:tgtEl>
                                      </p:cBhvr>
                                    </p:animEffect>
                                  </p:childTnLst>
                                </p:cTn>
                              </p:par>
                              <p:par>
                                <p:cTn fill="hold" nodeType="withEffect" presetClass="entr" presetID="10" presetSubtype="0">
                                  <p:stCondLst>
                                    <p:cond delay="500"/>
                                  </p:stCondLst>
                                  <p:childTnLst>
                                    <p:set>
                                      <p:cBhvr>
                                        <p:cTn dur="1" fill="hold">
                                          <p:stCondLst>
                                            <p:cond delay="0"/>
                                          </p:stCondLst>
                                        </p:cTn>
                                        <p:tgtEl>
                                          <p:spTgt spid="938"/>
                                        </p:tgtEl>
                                        <p:attrNameLst>
                                          <p:attrName>style.visibility</p:attrName>
                                        </p:attrNameLst>
                                      </p:cBhvr>
                                      <p:to>
                                        <p:strVal val="visible"/>
                                      </p:to>
                                    </p:set>
                                    <p:animEffect filter="fade" transition="in">
                                      <p:cBhvr>
                                        <p:cTn dur="500"/>
                                        <p:tgtEl>
                                          <p:spTgt spid="9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9"/>
                                        </p:tgtEl>
                                        <p:attrNameLst>
                                          <p:attrName>style.visibility</p:attrName>
                                        </p:attrNameLst>
                                      </p:cBhvr>
                                      <p:to>
                                        <p:strVal val="visible"/>
                                      </p:to>
                                    </p:set>
                                    <p:animEffect filter="fade" transition="in">
                                      <p:cBhvr>
                                        <p:cTn dur="500"/>
                                        <p:tgtEl>
                                          <p:spTgt spid="949"/>
                                        </p:tgtEl>
                                      </p:cBhvr>
                                    </p:animEffect>
                                  </p:childTnLst>
                                </p:cTn>
                              </p:par>
                              <p:par>
                                <p:cTn fill="hold" nodeType="withEffect" presetClass="entr" presetID="10" presetSubtype="0">
                                  <p:stCondLst>
                                    <p:cond delay="500"/>
                                  </p:stCondLst>
                                  <p:childTnLst>
                                    <p:set>
                                      <p:cBhvr>
                                        <p:cTn dur="1" fill="hold">
                                          <p:stCondLst>
                                            <p:cond delay="0"/>
                                          </p:stCondLst>
                                        </p:cTn>
                                        <p:tgtEl>
                                          <p:spTgt spid="939"/>
                                        </p:tgtEl>
                                        <p:attrNameLst>
                                          <p:attrName>style.visibility</p:attrName>
                                        </p:attrNameLst>
                                      </p:cBhvr>
                                      <p:to>
                                        <p:strVal val="visible"/>
                                      </p:to>
                                    </p:set>
                                    <p:animEffect filter="fade" transition="in">
                                      <p:cBhvr>
                                        <p:cTn dur="500"/>
                                        <p:tgtEl>
                                          <p:spTgt spid="9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0"/>
                                        </p:tgtEl>
                                        <p:attrNameLst>
                                          <p:attrName>style.visibility</p:attrName>
                                        </p:attrNameLst>
                                      </p:cBhvr>
                                      <p:to>
                                        <p:strVal val="visible"/>
                                      </p:to>
                                    </p:set>
                                    <p:animEffect filter="fade" transition="in">
                                      <p:cBhvr>
                                        <p:cTn dur="500"/>
                                        <p:tgtEl>
                                          <p:spTgt spid="950"/>
                                        </p:tgtEl>
                                      </p:cBhvr>
                                    </p:animEffect>
                                  </p:childTnLst>
                                </p:cTn>
                              </p:par>
                              <p:par>
                                <p:cTn fill="hold" nodeType="withEffect" presetClass="entr" presetID="10" presetSubtype="0">
                                  <p:stCondLst>
                                    <p:cond delay="500"/>
                                  </p:stCondLst>
                                  <p:childTnLst>
                                    <p:set>
                                      <p:cBhvr>
                                        <p:cTn dur="1" fill="hold">
                                          <p:stCondLst>
                                            <p:cond delay="0"/>
                                          </p:stCondLst>
                                        </p:cTn>
                                        <p:tgtEl>
                                          <p:spTgt spid="940"/>
                                        </p:tgtEl>
                                        <p:attrNameLst>
                                          <p:attrName>style.visibility</p:attrName>
                                        </p:attrNameLst>
                                      </p:cBhvr>
                                      <p:to>
                                        <p:strVal val="visible"/>
                                      </p:to>
                                    </p:set>
                                    <p:animEffect filter="fade" transition="in">
                                      <p:cBhvr>
                                        <p:cTn dur="500"/>
                                        <p:tgtEl>
                                          <p:spTgt spid="9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5"/>
                                        </p:tgtEl>
                                        <p:attrNameLst>
                                          <p:attrName>style.visibility</p:attrName>
                                        </p:attrNameLst>
                                      </p:cBhvr>
                                      <p:to>
                                        <p:strVal val="visible"/>
                                      </p:to>
                                    </p:set>
                                    <p:animEffect filter="fade" transition="in">
                                      <p:cBhvr>
                                        <p:cTn dur="500"/>
                                        <p:tgtEl>
                                          <p:spTgt spid="9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41"/>
                                        </p:tgtEl>
                                        <p:attrNameLst>
                                          <p:attrName>style.visibility</p:attrName>
                                        </p:attrNameLst>
                                      </p:cBhvr>
                                      <p:to>
                                        <p:strVal val="visible"/>
                                      </p:to>
                                    </p:set>
                                    <p:anim calcmode="lin" valueType="num">
                                      <p:cBhvr additive="base">
                                        <p:cTn dur="500"/>
                                        <p:tgtEl>
                                          <p:spTgt spid="941"/>
                                        </p:tgtEl>
                                        <p:attrNameLst>
                                          <p:attrName>ppt_w</p:attrName>
                                        </p:attrNameLst>
                                      </p:cBhvr>
                                      <p:tavLst>
                                        <p:tav fmla="" tm="0">
                                          <p:val>
                                            <p:strVal val="0"/>
                                          </p:val>
                                        </p:tav>
                                        <p:tav fmla="" tm="100000">
                                          <p:val>
                                            <p:strVal val="#ppt_w"/>
                                          </p:val>
                                        </p:tav>
                                      </p:tavLst>
                                    </p:anim>
                                    <p:anim calcmode="lin" valueType="num">
                                      <p:cBhvr additive="base">
                                        <p:cTn dur="500"/>
                                        <p:tgtEl>
                                          <p:spTgt spid="94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42"/>
                                        </p:tgtEl>
                                        <p:attrNameLst>
                                          <p:attrName>style.visibility</p:attrName>
                                        </p:attrNameLst>
                                      </p:cBhvr>
                                      <p:to>
                                        <p:strVal val="visible"/>
                                      </p:to>
                                    </p:set>
                                    <p:anim calcmode="lin" valueType="num">
                                      <p:cBhvr additive="base">
                                        <p:cTn dur="500"/>
                                        <p:tgtEl>
                                          <p:spTgt spid="942"/>
                                        </p:tgtEl>
                                        <p:attrNameLst>
                                          <p:attrName>ppt_w</p:attrName>
                                        </p:attrNameLst>
                                      </p:cBhvr>
                                      <p:tavLst>
                                        <p:tav fmla="" tm="0">
                                          <p:val>
                                            <p:strVal val="0"/>
                                          </p:val>
                                        </p:tav>
                                        <p:tav fmla="" tm="100000">
                                          <p:val>
                                            <p:strVal val="#ppt_w"/>
                                          </p:val>
                                        </p:tav>
                                      </p:tavLst>
                                    </p:anim>
                                    <p:anim calcmode="lin" valueType="num">
                                      <p:cBhvr additive="base">
                                        <p:cTn dur="500"/>
                                        <p:tgtEl>
                                          <p:spTgt spid="94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1000"/>
                                  </p:stCondLst>
                                  <p:childTnLst>
                                    <p:set>
                                      <p:cBhvr>
                                        <p:cTn dur="1" fill="hold">
                                          <p:stCondLst>
                                            <p:cond delay="0"/>
                                          </p:stCondLst>
                                        </p:cTn>
                                        <p:tgtEl>
                                          <p:spTgt spid="943"/>
                                        </p:tgtEl>
                                        <p:attrNameLst>
                                          <p:attrName>style.visibility</p:attrName>
                                        </p:attrNameLst>
                                      </p:cBhvr>
                                      <p:to>
                                        <p:strVal val="visible"/>
                                      </p:to>
                                    </p:set>
                                    <p:anim calcmode="lin" valueType="num">
                                      <p:cBhvr additive="base">
                                        <p:cTn dur="500"/>
                                        <p:tgtEl>
                                          <p:spTgt spid="943"/>
                                        </p:tgtEl>
                                        <p:attrNameLst>
                                          <p:attrName>ppt_w</p:attrName>
                                        </p:attrNameLst>
                                      </p:cBhvr>
                                      <p:tavLst>
                                        <p:tav fmla="" tm="0">
                                          <p:val>
                                            <p:strVal val="0"/>
                                          </p:val>
                                        </p:tav>
                                        <p:tav fmla="" tm="100000">
                                          <p:val>
                                            <p:strVal val="#ppt_w"/>
                                          </p:val>
                                        </p:tav>
                                      </p:tavLst>
                                    </p:anim>
                                    <p:anim calcmode="lin" valueType="num">
                                      <p:cBhvr additive="base">
                                        <p:cTn dur="500"/>
                                        <p:tgtEl>
                                          <p:spTgt spid="94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000"/>
                                  </p:stCondLst>
                                  <p:childTnLst>
                                    <p:set>
                                      <p:cBhvr>
                                        <p:cTn dur="1" fill="hold">
                                          <p:stCondLst>
                                            <p:cond delay="0"/>
                                          </p:stCondLst>
                                        </p:cTn>
                                        <p:tgtEl>
                                          <p:spTgt spid="944"/>
                                        </p:tgtEl>
                                        <p:attrNameLst>
                                          <p:attrName>style.visibility</p:attrName>
                                        </p:attrNameLst>
                                      </p:cBhvr>
                                      <p:to>
                                        <p:strVal val="visible"/>
                                      </p:to>
                                    </p:set>
                                    <p:anim calcmode="lin" valueType="num">
                                      <p:cBhvr additive="base">
                                        <p:cTn dur="500"/>
                                        <p:tgtEl>
                                          <p:spTgt spid="944"/>
                                        </p:tgtEl>
                                        <p:attrNameLst>
                                          <p:attrName>ppt_w</p:attrName>
                                        </p:attrNameLst>
                                      </p:cBhvr>
                                      <p:tavLst>
                                        <p:tav fmla="" tm="0">
                                          <p:val>
                                            <p:strVal val="0"/>
                                          </p:val>
                                        </p:tav>
                                        <p:tav fmla="" tm="100000">
                                          <p:val>
                                            <p:strVal val="#ppt_w"/>
                                          </p:val>
                                        </p:tav>
                                      </p:tavLst>
                                    </p:anim>
                                    <p:anim calcmode="lin" valueType="num">
                                      <p:cBhvr additive="base">
                                        <p:cTn dur="500"/>
                                        <p:tgtEl>
                                          <p:spTgt spid="94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sp>
        <p:nvSpPr>
          <p:cNvPr id="955" name="Google Shape;955;p39"/>
          <p:cNvSpPr txBox="1"/>
          <p:nvPr>
            <p:ph type="title"/>
          </p:nvPr>
        </p:nvSpPr>
        <p:spPr>
          <a:xfrm>
            <a:off x="979206" y="231255"/>
            <a:ext cx="10529279" cy="43863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Troisième étape :  Je déduis la nature du mouvement de la voiture-jouet. Alors je remarque que les </a:t>
            </a:r>
            <a:r>
              <a:rPr lang="fr-FR">
                <a:solidFill>
                  <a:srgbClr val="211D1E"/>
                </a:solidFill>
              </a:rPr>
              <a:t>distances parcourues pendant les mêmes durées restent constantes.</a:t>
            </a:r>
            <a:r>
              <a:rPr lang="fr-FR"/>
              <a:t> </a:t>
            </a:r>
            <a:endParaRPr/>
          </a:p>
        </p:txBody>
      </p:sp>
      <p:sp>
        <p:nvSpPr>
          <p:cNvPr id="956" name="Google Shape;956;p39"/>
          <p:cNvSpPr txBox="1"/>
          <p:nvPr>
            <p:ph idx="1" type="body"/>
          </p:nvPr>
        </p:nvSpPr>
        <p:spPr>
          <a:xfrm>
            <a:off x="978780" y="74287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rappelle les trois types de mouvements , puis il fait comparaison avec l’exemple étudié et donne la réponse </a:t>
            </a:r>
            <a:endParaRPr/>
          </a:p>
        </p:txBody>
      </p:sp>
      <p:sp>
        <p:nvSpPr>
          <p:cNvPr id="957" name="Google Shape;957;p39"/>
          <p:cNvSpPr/>
          <p:nvPr/>
        </p:nvSpPr>
        <p:spPr>
          <a:xfrm>
            <a:off x="426365" y="1098300"/>
            <a:ext cx="10529278"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a:t>
            </a:r>
            <a:r>
              <a:rPr b="1" lang="fr-FR" sz="2400">
                <a:solidFill>
                  <a:srgbClr val="EA875C"/>
                </a:solidFill>
                <a:latin typeface="Calibri"/>
                <a:ea typeface="Calibri"/>
                <a:cs typeface="Calibri"/>
                <a:sym typeface="Calibri"/>
              </a:rPr>
              <a:t>3. </a:t>
            </a:r>
            <a:endParaRPr/>
          </a:p>
        </p:txBody>
      </p:sp>
      <p:sp>
        <p:nvSpPr>
          <p:cNvPr id="958" name="Google Shape;958;p39"/>
          <p:cNvSpPr txBox="1"/>
          <p:nvPr/>
        </p:nvSpPr>
        <p:spPr>
          <a:xfrm>
            <a:off x="927725" y="1196701"/>
            <a:ext cx="98886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Déduire la nature du mouvement de la voiture-jouet. </a:t>
            </a:r>
            <a:endParaRPr b="1" sz="3200">
              <a:solidFill>
                <a:schemeClr val="dk1"/>
              </a:solidFill>
              <a:latin typeface="Calibri"/>
              <a:ea typeface="Calibri"/>
              <a:cs typeface="Calibri"/>
              <a:sym typeface="Calibri"/>
            </a:endParaRPr>
          </a:p>
        </p:txBody>
      </p:sp>
      <p:pic>
        <p:nvPicPr>
          <p:cNvPr id="959" name="Google Shape;959;p39"/>
          <p:cNvPicPr preferRelativeResize="0"/>
          <p:nvPr/>
        </p:nvPicPr>
        <p:blipFill rotWithShape="1">
          <a:blip r:embed="rId3">
            <a:alphaModFix/>
          </a:blip>
          <a:srcRect b="0" l="0" r="0" t="0"/>
          <a:stretch/>
        </p:blipFill>
        <p:spPr>
          <a:xfrm>
            <a:off x="11508485" y="454591"/>
            <a:ext cx="462925" cy="462925"/>
          </a:xfrm>
          <a:prstGeom prst="rect">
            <a:avLst/>
          </a:prstGeom>
          <a:noFill/>
          <a:ln>
            <a:noFill/>
          </a:ln>
        </p:spPr>
      </p:pic>
      <p:sp>
        <p:nvSpPr>
          <p:cNvPr id="960" name="Google Shape;960;p39"/>
          <p:cNvSpPr txBox="1"/>
          <p:nvPr/>
        </p:nvSpPr>
        <p:spPr>
          <a:xfrm>
            <a:off x="927725" y="4638912"/>
            <a:ext cx="1094368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fr-FR" sz="2400" u="none" strike="noStrike">
                <a:solidFill>
                  <a:srgbClr val="F5821E"/>
                </a:solidFill>
                <a:latin typeface="Calibri"/>
                <a:ea typeface="Calibri"/>
                <a:cs typeface="Calibri"/>
                <a:sym typeface="Calibri"/>
              </a:rPr>
              <a:t>• </a:t>
            </a:r>
            <a:r>
              <a:rPr b="1" i="0" lang="fr-FR" sz="2400" u="none" strike="noStrike">
                <a:solidFill>
                  <a:srgbClr val="211D1E"/>
                </a:solidFill>
                <a:latin typeface="Calibri"/>
                <a:ea typeface="Calibri"/>
                <a:cs typeface="Calibri"/>
                <a:sym typeface="Calibri"/>
              </a:rPr>
              <a:t>Les distances parcourues pendant les mêmes durées restent </a:t>
            </a:r>
            <a:r>
              <a:rPr b="0" i="0" lang="fr-FR" sz="2400" u="none" strike="noStrike">
                <a:solidFill>
                  <a:srgbClr val="211D1E"/>
                </a:solidFill>
                <a:latin typeface="Arial"/>
                <a:ea typeface="Arial"/>
                <a:cs typeface="Arial"/>
                <a:sym typeface="Arial"/>
              </a:rPr>
              <a:t>. . . . . . . . . . . . . . . . . </a:t>
            </a:r>
            <a:endParaRPr sz="2400">
              <a:solidFill>
                <a:schemeClr val="dk1"/>
              </a:solidFill>
              <a:latin typeface="Calibri"/>
              <a:ea typeface="Calibri"/>
              <a:cs typeface="Calibri"/>
              <a:sym typeface="Calibri"/>
            </a:endParaRPr>
          </a:p>
        </p:txBody>
      </p:sp>
      <p:grpSp>
        <p:nvGrpSpPr>
          <p:cNvPr id="961" name="Google Shape;961;p39"/>
          <p:cNvGrpSpPr/>
          <p:nvPr/>
        </p:nvGrpSpPr>
        <p:grpSpPr>
          <a:xfrm>
            <a:off x="993277" y="2932879"/>
            <a:ext cx="10205447" cy="735887"/>
            <a:chOff x="993277" y="2932879"/>
            <a:chExt cx="10205447" cy="735887"/>
          </a:xfrm>
        </p:grpSpPr>
        <p:sp>
          <p:nvSpPr>
            <p:cNvPr id="962" name="Google Shape;962;p39"/>
            <p:cNvSpPr/>
            <p:nvPr/>
          </p:nvSpPr>
          <p:spPr>
            <a:xfrm>
              <a:off x="3694093"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3" name="Google Shape;963;p39"/>
            <p:cNvSpPr/>
            <p:nvPr/>
          </p:nvSpPr>
          <p:spPr>
            <a:xfrm>
              <a:off x="1525884"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4" name="Google Shape;964;p39"/>
            <p:cNvSpPr/>
            <p:nvPr/>
          </p:nvSpPr>
          <p:spPr>
            <a:xfrm>
              <a:off x="8030511"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5" name="Google Shape;965;p39"/>
            <p:cNvSpPr/>
            <p:nvPr/>
          </p:nvSpPr>
          <p:spPr>
            <a:xfrm>
              <a:off x="5862302"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6" name="Google Shape;966;p39"/>
            <p:cNvSpPr/>
            <p:nvPr/>
          </p:nvSpPr>
          <p:spPr>
            <a:xfrm>
              <a:off x="10198718"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67" name="Google Shape;967;p39"/>
            <p:cNvGrpSpPr/>
            <p:nvPr/>
          </p:nvGrpSpPr>
          <p:grpSpPr>
            <a:xfrm>
              <a:off x="993277" y="2932879"/>
              <a:ext cx="10205447" cy="735887"/>
              <a:chOff x="927726" y="2932879"/>
              <a:chExt cx="10205447" cy="735887"/>
            </a:xfrm>
          </p:grpSpPr>
          <p:grpSp>
            <p:nvGrpSpPr>
              <p:cNvPr id="968" name="Google Shape;968;p39"/>
              <p:cNvGrpSpPr/>
              <p:nvPr/>
            </p:nvGrpSpPr>
            <p:grpSpPr>
              <a:xfrm>
                <a:off x="927726" y="2932879"/>
                <a:ext cx="10205447" cy="735887"/>
                <a:chOff x="927726" y="2932879"/>
                <a:chExt cx="10205447" cy="735887"/>
              </a:xfrm>
            </p:grpSpPr>
            <p:sp>
              <p:nvSpPr>
                <p:cNvPr id="969" name="Google Shape;969;p39"/>
                <p:cNvSpPr/>
                <p:nvPr/>
              </p:nvSpPr>
              <p:spPr>
                <a:xfrm>
                  <a:off x="927726" y="3564572"/>
                  <a:ext cx="10157306" cy="104194"/>
                </a:xfrm>
                <a:prstGeom prst="roundRect">
                  <a:avLst>
                    <a:gd fmla="val 16667" name="adj"/>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70" name="Google Shape;970;p39"/>
                <p:cNvPicPr preferRelativeResize="0"/>
                <p:nvPr/>
              </p:nvPicPr>
              <p:blipFill rotWithShape="1">
                <a:blip r:embed="rId4">
                  <a:alphaModFix/>
                </a:blip>
                <a:srcRect b="2752" l="0" r="0" t="2334"/>
                <a:stretch/>
              </p:blipFill>
              <p:spPr>
                <a:xfrm>
                  <a:off x="3146989" y="2932879"/>
                  <a:ext cx="1481559" cy="631693"/>
                </a:xfrm>
                <a:prstGeom prst="rect">
                  <a:avLst/>
                </a:prstGeom>
                <a:noFill/>
                <a:ln>
                  <a:noFill/>
                </a:ln>
              </p:spPr>
            </p:pic>
            <p:pic>
              <p:nvPicPr>
                <p:cNvPr id="971" name="Google Shape;971;p39"/>
                <p:cNvPicPr preferRelativeResize="0"/>
                <p:nvPr/>
              </p:nvPicPr>
              <p:blipFill rotWithShape="1">
                <a:blip r:embed="rId4">
                  <a:alphaModFix/>
                </a:blip>
                <a:srcRect b="2752" l="0" r="0" t="2334"/>
                <a:stretch/>
              </p:blipFill>
              <p:spPr>
                <a:xfrm>
                  <a:off x="978780" y="2932879"/>
                  <a:ext cx="1481559" cy="631693"/>
                </a:xfrm>
                <a:prstGeom prst="rect">
                  <a:avLst/>
                </a:prstGeom>
                <a:noFill/>
                <a:ln>
                  <a:noFill/>
                </a:ln>
              </p:spPr>
            </p:pic>
            <p:pic>
              <p:nvPicPr>
                <p:cNvPr id="972" name="Google Shape;972;p39"/>
                <p:cNvPicPr preferRelativeResize="0"/>
                <p:nvPr/>
              </p:nvPicPr>
              <p:blipFill rotWithShape="1">
                <a:blip r:embed="rId4">
                  <a:alphaModFix/>
                </a:blip>
                <a:srcRect b="2752" l="0" r="0" t="2334"/>
                <a:stretch/>
              </p:blipFill>
              <p:spPr>
                <a:xfrm>
                  <a:off x="7483407" y="2932879"/>
                  <a:ext cx="1481559" cy="631693"/>
                </a:xfrm>
                <a:prstGeom prst="rect">
                  <a:avLst/>
                </a:prstGeom>
                <a:noFill/>
                <a:ln>
                  <a:noFill/>
                </a:ln>
              </p:spPr>
            </p:pic>
            <p:pic>
              <p:nvPicPr>
                <p:cNvPr id="973" name="Google Shape;973;p39"/>
                <p:cNvPicPr preferRelativeResize="0"/>
                <p:nvPr/>
              </p:nvPicPr>
              <p:blipFill rotWithShape="1">
                <a:blip r:embed="rId4">
                  <a:alphaModFix/>
                </a:blip>
                <a:srcRect b="2752" l="0" r="0" t="2334"/>
                <a:stretch/>
              </p:blipFill>
              <p:spPr>
                <a:xfrm>
                  <a:off x="5315198" y="2932879"/>
                  <a:ext cx="1481559" cy="631693"/>
                </a:xfrm>
                <a:prstGeom prst="rect">
                  <a:avLst/>
                </a:prstGeom>
                <a:noFill/>
                <a:ln>
                  <a:noFill/>
                </a:ln>
              </p:spPr>
            </p:pic>
            <p:pic>
              <p:nvPicPr>
                <p:cNvPr id="974" name="Google Shape;974;p39"/>
                <p:cNvPicPr preferRelativeResize="0"/>
                <p:nvPr/>
              </p:nvPicPr>
              <p:blipFill rotWithShape="1">
                <a:blip r:embed="rId4">
                  <a:alphaModFix/>
                </a:blip>
                <a:srcRect b="2752" l="0" r="0" t="2334"/>
                <a:stretch/>
              </p:blipFill>
              <p:spPr>
                <a:xfrm>
                  <a:off x="9651614" y="2932879"/>
                  <a:ext cx="1481559" cy="631693"/>
                </a:xfrm>
                <a:prstGeom prst="rect">
                  <a:avLst/>
                </a:prstGeom>
                <a:noFill/>
                <a:ln>
                  <a:noFill/>
                </a:ln>
              </p:spPr>
            </p:pic>
          </p:grpSp>
          <p:sp>
            <p:nvSpPr>
              <p:cNvPr id="975" name="Google Shape;975;p39"/>
              <p:cNvSpPr/>
              <p:nvPr/>
            </p:nvSpPr>
            <p:spPr>
              <a:xfrm>
                <a:off x="3694093"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6" name="Google Shape;976;p39"/>
              <p:cNvSpPr/>
              <p:nvPr/>
            </p:nvSpPr>
            <p:spPr>
              <a:xfrm>
                <a:off x="1525884"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7" name="Google Shape;977;p39"/>
              <p:cNvSpPr/>
              <p:nvPr/>
            </p:nvSpPr>
            <p:spPr>
              <a:xfrm>
                <a:off x="8030511"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8" name="Google Shape;978;p39"/>
              <p:cNvSpPr/>
              <p:nvPr/>
            </p:nvSpPr>
            <p:spPr>
              <a:xfrm>
                <a:off x="5862302"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9" name="Google Shape;979;p39"/>
              <p:cNvSpPr/>
              <p:nvPr/>
            </p:nvSpPr>
            <p:spPr>
              <a:xfrm>
                <a:off x="10198718" y="2932879"/>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sp>
        <p:nvSpPr>
          <p:cNvPr descr="Point d’interrogation avec un remplissage uni" id="980" name="Google Shape;980;p39"/>
          <p:cNvSpPr/>
          <p:nvPr/>
        </p:nvSpPr>
        <p:spPr>
          <a:xfrm>
            <a:off x="9669725" y="4138667"/>
            <a:ext cx="914400" cy="914400"/>
          </a:xfrm>
          <a:prstGeom prst="rect">
            <a:avLst/>
          </a:prstGeom>
          <a:noFill/>
          <a:ln>
            <a:noFill/>
          </a:ln>
        </p:spPr>
      </p:sp>
      <p:sp>
        <p:nvSpPr>
          <p:cNvPr id="981" name="Google Shape;981;p39"/>
          <p:cNvSpPr txBox="1"/>
          <p:nvPr/>
        </p:nvSpPr>
        <p:spPr>
          <a:xfrm>
            <a:off x="9022227" y="4534718"/>
            <a:ext cx="179416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constantes</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0"/>
                                        </p:tgtEl>
                                        <p:attrNameLst>
                                          <p:attrName>style.visibility</p:attrName>
                                        </p:attrNameLst>
                                      </p:cBhvr>
                                      <p:to>
                                        <p:strVal val="visible"/>
                                      </p:to>
                                    </p:set>
                                    <p:animEffect filter="fade" transition="in">
                                      <p:cBhvr>
                                        <p:cTn dur="500"/>
                                        <p:tgtEl>
                                          <p:spTgt spid="9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8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81"/>
                                        </p:tgtEl>
                                        <p:attrNameLst>
                                          <p:attrName>style.visibility</p:attrName>
                                        </p:attrNameLst>
                                      </p:cBhvr>
                                      <p:to>
                                        <p:strVal val="visible"/>
                                      </p:to>
                                    </p:set>
                                    <p:anim calcmode="lin" valueType="num">
                                      <p:cBhvr additive="base">
                                        <p:cTn dur="500"/>
                                        <p:tgtEl>
                                          <p:spTgt spid="981"/>
                                        </p:tgtEl>
                                        <p:attrNameLst>
                                          <p:attrName>ppt_w</p:attrName>
                                        </p:attrNameLst>
                                      </p:cBhvr>
                                      <p:tavLst>
                                        <p:tav fmla="" tm="0">
                                          <p:val>
                                            <p:strVal val="0"/>
                                          </p:val>
                                        </p:tav>
                                        <p:tav fmla="" tm="100000">
                                          <p:val>
                                            <p:strVal val="#ppt_w"/>
                                          </p:val>
                                        </p:tav>
                                      </p:tavLst>
                                    </p:anim>
                                    <p:anim calcmode="lin" valueType="num">
                                      <p:cBhvr additive="base">
                                        <p:cTn dur="500"/>
                                        <p:tgtEl>
                                          <p:spTgt spid="98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4"/>
          <p:cNvSpPr/>
          <p:nvPr/>
        </p:nvSpPr>
        <p:spPr>
          <a:xfrm>
            <a:off x="1063550" y="903123"/>
            <a:ext cx="9309992" cy="523272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83" name="Google Shape;383;p4"/>
          <p:cNvSpPr/>
          <p:nvPr/>
        </p:nvSpPr>
        <p:spPr>
          <a:xfrm>
            <a:off x="948074" y="18148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i="0" lang="fr-FR" sz="3200" u="none" cap="none" strike="noStrike">
                <a:solidFill>
                  <a:srgbClr val="44546A"/>
                </a:solidFill>
                <a:latin typeface="Calibri"/>
                <a:ea typeface="Calibri"/>
                <a:cs typeface="Calibri"/>
                <a:sym typeface="Calibri"/>
              </a:rPr>
              <a:t>Matériel nécessaire</a:t>
            </a:r>
            <a:endParaRPr/>
          </a:p>
        </p:txBody>
      </p:sp>
      <p:sp>
        <p:nvSpPr>
          <p:cNvPr id="384" name="Google Shape;384;p4"/>
          <p:cNvSpPr txBox="1"/>
          <p:nvPr/>
        </p:nvSpPr>
        <p:spPr>
          <a:xfrm>
            <a:off x="1358597" y="1172394"/>
            <a:ext cx="3798004" cy="650167"/>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lnSpc>
                <a:spcPct val="130000"/>
              </a:lnSpc>
              <a:spcBef>
                <a:spcPts val="0"/>
              </a:spcBef>
              <a:spcAft>
                <a:spcPts val="0"/>
              </a:spcAft>
              <a:buNone/>
            </a:pPr>
            <a:r>
              <a:rPr b="1" i="0" lang="fr-FR" sz="1867" u="none" cap="none" strike="noStrike">
                <a:solidFill>
                  <a:srgbClr val="FFFFFF"/>
                </a:solidFill>
                <a:latin typeface="Calibri"/>
                <a:ea typeface="Calibri"/>
                <a:cs typeface="Calibri"/>
                <a:sym typeface="Calibri"/>
              </a:rPr>
              <a:t>Matériel de l’enseignant </a:t>
            </a:r>
            <a:endParaRPr/>
          </a:p>
        </p:txBody>
      </p:sp>
      <p:sp>
        <p:nvSpPr>
          <p:cNvPr id="385" name="Google Shape;385;p4"/>
          <p:cNvSpPr txBox="1"/>
          <p:nvPr/>
        </p:nvSpPr>
        <p:spPr>
          <a:xfrm>
            <a:off x="6120788" y="1144621"/>
            <a:ext cx="3798004"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spcBef>
                <a:spcPts val="0"/>
              </a:spcBef>
              <a:spcAft>
                <a:spcPts val="0"/>
              </a:spcAft>
              <a:buNone/>
            </a:pPr>
            <a:r>
              <a:rPr b="1" i="0" lang="fr-FR" sz="1867" u="none" cap="none" strike="noStrike">
                <a:solidFill>
                  <a:srgbClr val="FFFFFF"/>
                </a:solidFill>
                <a:latin typeface="Calibri"/>
                <a:ea typeface="Calibri"/>
                <a:cs typeface="Calibri"/>
                <a:sym typeface="Calibri"/>
              </a:rPr>
              <a:t>Matériel de l’élève</a:t>
            </a:r>
            <a:endParaRPr/>
          </a:p>
        </p:txBody>
      </p:sp>
      <p:pic>
        <p:nvPicPr>
          <p:cNvPr descr="Image générée" id="386" name="Google Shape;386;p4"/>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pic>
        <p:nvPicPr>
          <p:cNvPr id="387" name="Google Shape;387;p4"/>
          <p:cNvPicPr preferRelativeResize="0"/>
          <p:nvPr/>
        </p:nvPicPr>
        <p:blipFill rotWithShape="1">
          <a:blip r:embed="rId4">
            <a:alphaModFix/>
          </a:blip>
          <a:srcRect b="0" l="0" r="0" t="0"/>
          <a:stretch/>
        </p:blipFill>
        <p:spPr>
          <a:xfrm rot="-1924716">
            <a:off x="6119840" y="3630990"/>
            <a:ext cx="1207308" cy="343513"/>
          </a:xfrm>
          <a:prstGeom prst="rect">
            <a:avLst/>
          </a:prstGeom>
          <a:noFill/>
          <a:ln>
            <a:noFill/>
          </a:ln>
        </p:spPr>
      </p:pic>
      <p:pic>
        <p:nvPicPr>
          <p:cNvPr id="388" name="Google Shape;388;p4"/>
          <p:cNvPicPr preferRelativeResize="0"/>
          <p:nvPr/>
        </p:nvPicPr>
        <p:blipFill rotWithShape="1">
          <a:blip r:embed="rId5">
            <a:alphaModFix/>
          </a:blip>
          <a:srcRect b="30055" l="11665" r="26247" t="23325"/>
          <a:stretch/>
        </p:blipFill>
        <p:spPr>
          <a:xfrm>
            <a:off x="6252507" y="2325034"/>
            <a:ext cx="1227204" cy="921459"/>
          </a:xfrm>
          <a:prstGeom prst="rect">
            <a:avLst/>
          </a:prstGeom>
          <a:noFill/>
          <a:ln>
            <a:noFill/>
          </a:ln>
        </p:spPr>
      </p:pic>
      <p:pic>
        <p:nvPicPr>
          <p:cNvPr id="389" name="Google Shape;389;p4"/>
          <p:cNvPicPr preferRelativeResize="0"/>
          <p:nvPr/>
        </p:nvPicPr>
        <p:blipFill rotWithShape="1">
          <a:blip r:embed="rId6">
            <a:alphaModFix/>
          </a:blip>
          <a:srcRect b="0" l="0" r="0" t="0"/>
          <a:stretch/>
        </p:blipFill>
        <p:spPr>
          <a:xfrm flipH="1">
            <a:off x="6710649" y="4516160"/>
            <a:ext cx="593846" cy="570969"/>
          </a:xfrm>
          <a:prstGeom prst="rect">
            <a:avLst/>
          </a:prstGeom>
          <a:noFill/>
          <a:ln>
            <a:noFill/>
          </a:ln>
        </p:spPr>
      </p:pic>
      <p:pic>
        <p:nvPicPr>
          <p:cNvPr id="390" name="Google Shape;390;p4"/>
          <p:cNvPicPr preferRelativeResize="0"/>
          <p:nvPr/>
        </p:nvPicPr>
        <p:blipFill rotWithShape="1">
          <a:blip r:embed="rId7">
            <a:alphaModFix/>
          </a:blip>
          <a:srcRect b="0" l="0" r="0" t="0"/>
          <a:stretch/>
        </p:blipFill>
        <p:spPr>
          <a:xfrm>
            <a:off x="7995088" y="3566305"/>
            <a:ext cx="1887948" cy="2388572"/>
          </a:xfrm>
          <a:prstGeom prst="rect">
            <a:avLst/>
          </a:prstGeom>
          <a:noFill/>
          <a:ln>
            <a:noFill/>
          </a:ln>
        </p:spPr>
      </p:pic>
      <p:pic>
        <p:nvPicPr>
          <p:cNvPr id="391" name="Google Shape;391;p4"/>
          <p:cNvPicPr preferRelativeResize="0"/>
          <p:nvPr/>
        </p:nvPicPr>
        <p:blipFill rotWithShape="1">
          <a:blip r:embed="rId8">
            <a:alphaModFix/>
          </a:blip>
          <a:srcRect b="0" l="0" r="0" t="0"/>
          <a:stretch/>
        </p:blipFill>
        <p:spPr>
          <a:xfrm>
            <a:off x="8162554" y="2355901"/>
            <a:ext cx="1272102" cy="921459"/>
          </a:xfrm>
          <a:prstGeom prst="rect">
            <a:avLst/>
          </a:prstGeom>
          <a:noFill/>
          <a:ln>
            <a:noFill/>
          </a:ln>
        </p:spPr>
      </p:pic>
      <p:pic>
        <p:nvPicPr>
          <p:cNvPr id="392" name="Google Shape;392;p4"/>
          <p:cNvPicPr preferRelativeResize="0"/>
          <p:nvPr/>
        </p:nvPicPr>
        <p:blipFill rotWithShape="1">
          <a:blip r:embed="rId9">
            <a:alphaModFix/>
          </a:blip>
          <a:srcRect b="32691" l="46182" r="1387" t="9395"/>
          <a:stretch/>
        </p:blipFill>
        <p:spPr>
          <a:xfrm>
            <a:off x="1632399" y="3951953"/>
            <a:ext cx="3738748" cy="2080309"/>
          </a:xfrm>
          <a:prstGeom prst="rect">
            <a:avLst/>
          </a:prstGeom>
          <a:noFill/>
          <a:ln>
            <a:noFill/>
          </a:ln>
        </p:spPr>
      </p:pic>
      <p:pic>
        <p:nvPicPr>
          <p:cNvPr id="393" name="Google Shape;393;p4"/>
          <p:cNvPicPr preferRelativeResize="0"/>
          <p:nvPr/>
        </p:nvPicPr>
        <p:blipFill rotWithShape="1">
          <a:blip r:embed="rId10">
            <a:alphaModFix/>
          </a:blip>
          <a:srcRect b="17543" l="15514" r="58084" t="50560"/>
          <a:stretch/>
        </p:blipFill>
        <p:spPr>
          <a:xfrm>
            <a:off x="2673613" y="1926148"/>
            <a:ext cx="1656321" cy="1334094"/>
          </a:xfrm>
          <a:prstGeom prst="rect">
            <a:avLst/>
          </a:prstGeom>
          <a:noFill/>
          <a:ln>
            <a:noFill/>
          </a:ln>
        </p:spPr>
      </p:pic>
      <p:pic>
        <p:nvPicPr>
          <p:cNvPr id="394" name="Google Shape;394;p4"/>
          <p:cNvPicPr preferRelativeResize="0"/>
          <p:nvPr/>
        </p:nvPicPr>
        <p:blipFill rotWithShape="1">
          <a:blip r:embed="rId11">
            <a:alphaModFix/>
          </a:blip>
          <a:srcRect b="19693" l="41893" r="39703" t="69473"/>
          <a:stretch/>
        </p:blipFill>
        <p:spPr>
          <a:xfrm>
            <a:off x="2899067" y="3427853"/>
            <a:ext cx="1205412" cy="473060"/>
          </a:xfrm>
          <a:prstGeom prst="rect">
            <a:avLst/>
          </a:prstGeom>
          <a:noFill/>
          <a:ln>
            <a:noFill/>
          </a:ln>
        </p:spPr>
      </p:pic>
      <p:pic>
        <p:nvPicPr>
          <p:cNvPr id="395" name="Google Shape;395;p4"/>
          <p:cNvPicPr preferRelativeResize="0"/>
          <p:nvPr/>
        </p:nvPicPr>
        <p:blipFill rotWithShape="1">
          <a:blip r:embed="rId12">
            <a:alphaModFix/>
          </a:blip>
          <a:srcRect b="0" l="0" r="0" t="0"/>
          <a:stretch/>
        </p:blipFill>
        <p:spPr>
          <a:xfrm>
            <a:off x="2891433" y="2073709"/>
            <a:ext cx="1220680" cy="71777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5" name="Shape 985"/>
        <p:cNvGrpSpPr/>
        <p:nvPr/>
      </p:nvGrpSpPr>
      <p:grpSpPr>
        <a:xfrm>
          <a:off x="0" y="0"/>
          <a:ext cx="0" cy="0"/>
          <a:chOff x="0" y="0"/>
          <a:chExt cx="0" cy="0"/>
        </a:xfrm>
      </p:grpSpPr>
      <p:sp>
        <p:nvSpPr>
          <p:cNvPr id="986" name="Google Shape;986;p40"/>
          <p:cNvSpPr txBox="1"/>
          <p:nvPr>
            <p:ph type="title"/>
          </p:nvPr>
        </p:nvSpPr>
        <p:spPr>
          <a:xfrm>
            <a:off x="979206" y="231254"/>
            <a:ext cx="10529279" cy="51162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Je rappelle qu’il y a trois types de mouvement : Si  les distances parcourues restent constantes le mouvement est uniforme, si elles augmentent le mouvement est accéléré et si elles diminuent le mouvement est retardé. </a:t>
            </a:r>
            <a:endParaRPr/>
          </a:p>
        </p:txBody>
      </p:sp>
      <p:sp>
        <p:nvSpPr>
          <p:cNvPr id="987" name="Google Shape;987;p40"/>
          <p:cNvSpPr txBox="1"/>
          <p:nvPr>
            <p:ph idx="1" type="body"/>
          </p:nvPr>
        </p:nvSpPr>
        <p:spPr>
          <a:xfrm>
            <a:off x="979206" y="776694"/>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rappelle les trois types de mouvements , puis compare avec l’exemple et donne la réponse </a:t>
            </a:r>
            <a:endParaRPr/>
          </a:p>
        </p:txBody>
      </p:sp>
      <p:sp>
        <p:nvSpPr>
          <p:cNvPr id="988" name="Google Shape;988;p40"/>
          <p:cNvSpPr/>
          <p:nvPr/>
        </p:nvSpPr>
        <p:spPr>
          <a:xfrm>
            <a:off x="426365" y="1098300"/>
            <a:ext cx="10529278"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a:t>
            </a:r>
            <a:r>
              <a:rPr b="1" lang="fr-FR" sz="2400">
                <a:solidFill>
                  <a:srgbClr val="EA875C"/>
                </a:solidFill>
                <a:latin typeface="Calibri"/>
                <a:ea typeface="Calibri"/>
                <a:cs typeface="Calibri"/>
                <a:sym typeface="Calibri"/>
              </a:rPr>
              <a:t>3. </a:t>
            </a:r>
            <a:endParaRPr/>
          </a:p>
        </p:txBody>
      </p:sp>
      <p:sp>
        <p:nvSpPr>
          <p:cNvPr id="989" name="Google Shape;989;p40"/>
          <p:cNvSpPr txBox="1"/>
          <p:nvPr/>
        </p:nvSpPr>
        <p:spPr>
          <a:xfrm>
            <a:off x="927725" y="1196701"/>
            <a:ext cx="98886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Déduire la nature du mouvement de la voiture-jouet. </a:t>
            </a:r>
            <a:endParaRPr b="1" sz="3200">
              <a:solidFill>
                <a:schemeClr val="dk1"/>
              </a:solidFill>
              <a:latin typeface="Calibri"/>
              <a:ea typeface="Calibri"/>
              <a:cs typeface="Calibri"/>
              <a:sym typeface="Calibri"/>
            </a:endParaRPr>
          </a:p>
        </p:txBody>
      </p:sp>
      <p:pic>
        <p:nvPicPr>
          <p:cNvPr id="990" name="Google Shape;990;p40"/>
          <p:cNvPicPr preferRelativeResize="0"/>
          <p:nvPr/>
        </p:nvPicPr>
        <p:blipFill rotWithShape="1">
          <a:blip r:embed="rId3">
            <a:alphaModFix/>
          </a:blip>
          <a:srcRect b="0" l="0" r="0" t="0"/>
          <a:stretch/>
        </p:blipFill>
        <p:spPr>
          <a:xfrm>
            <a:off x="11508485" y="454591"/>
            <a:ext cx="462925" cy="462925"/>
          </a:xfrm>
          <a:prstGeom prst="rect">
            <a:avLst/>
          </a:prstGeom>
          <a:noFill/>
          <a:ln>
            <a:noFill/>
          </a:ln>
        </p:spPr>
      </p:pic>
      <p:graphicFrame>
        <p:nvGraphicFramePr>
          <p:cNvPr id="991" name="Google Shape;991;p40"/>
          <p:cNvGraphicFramePr/>
          <p:nvPr/>
        </p:nvGraphicFramePr>
        <p:xfrm>
          <a:off x="783498" y="2398770"/>
          <a:ext cx="3000000" cy="3000000"/>
        </p:xfrm>
        <a:graphic>
          <a:graphicData uri="http://schemas.openxmlformats.org/drawingml/2006/table">
            <a:tbl>
              <a:tblPr bandRow="1" firstRow="1">
                <a:noFill/>
                <a:tableStyleId>{524AD4BD-4745-4298-B3C8-1C529C26B0BA}</a:tableStyleId>
              </a:tblPr>
              <a:tblGrid>
                <a:gridCol w="3514175"/>
                <a:gridCol w="2542025"/>
                <a:gridCol w="2468875"/>
                <a:gridCol w="1956825"/>
              </a:tblGrid>
              <a:tr h="370850">
                <a:tc>
                  <a:txBody>
                    <a:bodyPr/>
                    <a:lstStyle/>
                    <a:p>
                      <a:pPr indent="0" lvl="0" marL="0" marR="0" rtl="0" algn="ctr">
                        <a:spcBef>
                          <a:spcPts val="0"/>
                        </a:spcBef>
                        <a:spcAft>
                          <a:spcPts val="0"/>
                        </a:spcAft>
                        <a:buNone/>
                      </a:pPr>
                      <a:r>
                        <a:rPr lang="fr-FR" sz="2400" u="none" cap="none" strike="noStrike">
                          <a:solidFill>
                            <a:schemeClr val="dk1"/>
                          </a:solidFill>
                        </a:rPr>
                        <a:t>Distances parcourues pendant la même durée </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sz="2400" u="none" cap="none" strike="noStrike">
                        <a:solidFill>
                          <a:schemeClr val="dk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sz="2400" u="none" cap="none" strike="noStrike">
                        <a:solidFill>
                          <a:schemeClr val="dk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sz="2400" u="none" cap="none" strike="noStrike">
                        <a:solidFill>
                          <a:schemeClr val="dk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0850">
                <a:tc>
                  <a:txBody>
                    <a:bodyPr/>
                    <a:lstStyle/>
                    <a:p>
                      <a:pPr indent="0" lvl="0" marL="0" marR="0" rtl="0" algn="ctr">
                        <a:spcBef>
                          <a:spcPts val="0"/>
                        </a:spcBef>
                        <a:spcAft>
                          <a:spcPts val="0"/>
                        </a:spcAft>
                        <a:buNone/>
                      </a:pPr>
                      <a:r>
                        <a:rPr b="1" lang="fr-FR" sz="2400" u="none" cap="none" strike="noStrike">
                          <a:solidFill>
                            <a:schemeClr val="dk1"/>
                          </a:solidFill>
                        </a:rPr>
                        <a:t>Nature de mouvement </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sz="2400" u="none" cap="none" strike="noStrike">
                        <a:solidFill>
                          <a:schemeClr val="dk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sz="2400" u="none" cap="none" strike="noStrike">
                        <a:solidFill>
                          <a:schemeClr val="dk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t/>
                      </a:r>
                      <a:endParaRPr sz="2400" u="none" cap="none" strike="noStrike">
                        <a:solidFill>
                          <a:schemeClr val="dk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
        <p:nvSpPr>
          <p:cNvPr id="992" name="Google Shape;992;p40"/>
          <p:cNvSpPr txBox="1"/>
          <p:nvPr/>
        </p:nvSpPr>
        <p:spPr>
          <a:xfrm>
            <a:off x="783498" y="1976227"/>
            <a:ext cx="213969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Rappel :  </a:t>
            </a:r>
            <a:endParaRPr/>
          </a:p>
        </p:txBody>
      </p:sp>
      <p:graphicFrame>
        <p:nvGraphicFramePr>
          <p:cNvPr id="993" name="Google Shape;993;p40"/>
          <p:cNvGraphicFramePr/>
          <p:nvPr/>
        </p:nvGraphicFramePr>
        <p:xfrm>
          <a:off x="4288536" y="2398769"/>
          <a:ext cx="3000000" cy="3000000"/>
        </p:xfrm>
        <a:graphic>
          <a:graphicData uri="http://schemas.openxmlformats.org/drawingml/2006/table">
            <a:tbl>
              <a:tblPr bandRow="1" firstRow="1">
                <a:noFill/>
                <a:tableStyleId>{524AD4BD-4745-4298-B3C8-1C529C26B0BA}</a:tableStyleId>
              </a:tblPr>
              <a:tblGrid>
                <a:gridCol w="2528300"/>
              </a:tblGrid>
              <a:tr h="666675">
                <a:tc>
                  <a:txBody>
                    <a:bodyPr/>
                    <a:lstStyle/>
                    <a:p>
                      <a:pPr indent="0" lvl="0" marL="0" marR="0" rtl="0" algn="ctr">
                        <a:spcBef>
                          <a:spcPts val="0"/>
                        </a:spcBef>
                        <a:spcAft>
                          <a:spcPts val="0"/>
                        </a:spcAft>
                        <a:buNone/>
                      </a:pPr>
                      <a:r>
                        <a:rPr lang="fr-FR" sz="2400" u="none" cap="none" strike="noStrike">
                          <a:solidFill>
                            <a:schemeClr val="dk1"/>
                          </a:solidFill>
                        </a:rPr>
                        <a:t>restent constante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66675">
                <a:tc>
                  <a:txBody>
                    <a:bodyPr/>
                    <a:lstStyle/>
                    <a:p>
                      <a:pPr indent="0" lvl="0" marL="0" marR="0" rtl="0" algn="ctr">
                        <a:spcBef>
                          <a:spcPts val="0"/>
                        </a:spcBef>
                        <a:spcAft>
                          <a:spcPts val="0"/>
                        </a:spcAft>
                        <a:buNone/>
                      </a:pPr>
                      <a:r>
                        <a:rPr b="1" lang="fr-FR" sz="2400" u="none" cap="none" strike="noStrike">
                          <a:solidFill>
                            <a:schemeClr val="dk1"/>
                          </a:solidFill>
                        </a:rPr>
                        <a:t>uniforme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994" name="Google Shape;994;p40"/>
          <p:cNvGraphicFramePr/>
          <p:nvPr/>
        </p:nvGraphicFramePr>
        <p:xfrm>
          <a:off x="6816847" y="2401544"/>
          <a:ext cx="3000000" cy="3000000"/>
        </p:xfrm>
        <a:graphic>
          <a:graphicData uri="http://schemas.openxmlformats.org/drawingml/2006/table">
            <a:tbl>
              <a:tblPr bandRow="1" firstRow="1">
                <a:noFill/>
                <a:tableStyleId>{524AD4BD-4745-4298-B3C8-1C529C26B0BA}</a:tableStyleId>
              </a:tblPr>
              <a:tblGrid>
                <a:gridCol w="2455175"/>
              </a:tblGrid>
              <a:tr h="638700">
                <a:tc>
                  <a:txBody>
                    <a:bodyPr/>
                    <a:lstStyle/>
                    <a:p>
                      <a:pPr indent="0" lvl="0" marL="0" marR="0" rtl="0" algn="ctr">
                        <a:spcBef>
                          <a:spcPts val="0"/>
                        </a:spcBef>
                        <a:spcAft>
                          <a:spcPts val="0"/>
                        </a:spcAft>
                        <a:buNone/>
                      </a:pPr>
                      <a:r>
                        <a:rPr lang="fr-FR" sz="2400" u="none" cap="none" strike="noStrike">
                          <a:solidFill>
                            <a:schemeClr val="dk1"/>
                          </a:solidFill>
                        </a:rPr>
                        <a:t>augmentent</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38700">
                <a:tc>
                  <a:txBody>
                    <a:bodyPr/>
                    <a:lstStyle/>
                    <a:p>
                      <a:pPr indent="0" lvl="0" marL="0" marR="0" rtl="0" algn="ctr">
                        <a:spcBef>
                          <a:spcPts val="0"/>
                        </a:spcBef>
                        <a:spcAft>
                          <a:spcPts val="0"/>
                        </a:spcAft>
                        <a:buNone/>
                      </a:pPr>
                      <a:r>
                        <a:rPr b="1" lang="fr-FR" sz="2400" u="none" cap="none" strike="noStrike">
                          <a:solidFill>
                            <a:schemeClr val="dk1"/>
                          </a:solidFill>
                        </a:rPr>
                        <a:t>accéléré</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995" name="Google Shape;995;p40"/>
          <p:cNvGraphicFramePr/>
          <p:nvPr/>
        </p:nvGraphicFramePr>
        <p:xfrm>
          <a:off x="9325189" y="2400156"/>
          <a:ext cx="3000000" cy="3000000"/>
        </p:xfrm>
        <a:graphic>
          <a:graphicData uri="http://schemas.openxmlformats.org/drawingml/2006/table">
            <a:tbl>
              <a:tblPr bandRow="1" firstRow="1">
                <a:noFill/>
                <a:tableStyleId>{524AD4BD-4745-4298-B3C8-1C529C26B0BA}</a:tableStyleId>
              </a:tblPr>
              <a:tblGrid>
                <a:gridCol w="1940225"/>
              </a:tblGrid>
              <a:tr h="639375">
                <a:tc>
                  <a:txBody>
                    <a:bodyPr/>
                    <a:lstStyle/>
                    <a:p>
                      <a:pPr indent="0" lvl="0" marL="0" marR="0" rtl="0" algn="ctr">
                        <a:spcBef>
                          <a:spcPts val="0"/>
                        </a:spcBef>
                        <a:spcAft>
                          <a:spcPts val="0"/>
                        </a:spcAft>
                        <a:buNone/>
                      </a:pPr>
                      <a:r>
                        <a:rPr lang="fr-FR" sz="2400" u="none" cap="none" strike="noStrike">
                          <a:solidFill>
                            <a:schemeClr val="dk1"/>
                          </a:solidFill>
                        </a:rPr>
                        <a:t>diminuent </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39375">
                <a:tc>
                  <a:txBody>
                    <a:bodyPr/>
                    <a:lstStyle/>
                    <a:p>
                      <a:pPr indent="0" lvl="0" marL="0" marR="0" rtl="0" algn="ctr">
                        <a:spcBef>
                          <a:spcPts val="0"/>
                        </a:spcBef>
                        <a:spcAft>
                          <a:spcPts val="0"/>
                        </a:spcAft>
                        <a:buNone/>
                      </a:pPr>
                      <a:r>
                        <a:rPr b="1" lang="fr-FR" sz="2400" u="none" cap="none" strike="noStrike">
                          <a:solidFill>
                            <a:schemeClr val="dk1"/>
                          </a:solidFill>
                        </a:rPr>
                        <a:t>retardé </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996" name="Google Shape;996;p40"/>
          <p:cNvSpPr/>
          <p:nvPr/>
        </p:nvSpPr>
        <p:spPr>
          <a:xfrm>
            <a:off x="4160520" y="2225040"/>
            <a:ext cx="2834640" cy="1630680"/>
          </a:xfrm>
          <a:prstGeom prst="roundRect">
            <a:avLst>
              <a:gd fmla="val 14081" name="adj"/>
            </a:avLst>
          </a:prstGeom>
          <a:noFill/>
          <a:ln cap="flat" cmpd="sng" w="12700">
            <a:solidFill>
              <a:srgbClr val="FF0000"/>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97" name="Google Shape;997;p40"/>
          <p:cNvSpPr txBox="1"/>
          <p:nvPr/>
        </p:nvSpPr>
        <p:spPr>
          <a:xfrm>
            <a:off x="783498" y="5501895"/>
            <a:ext cx="785051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fr-FR" sz="2400" u="none" strike="noStrike">
                <a:solidFill>
                  <a:srgbClr val="F5821E"/>
                </a:solidFill>
                <a:latin typeface="Calibri"/>
                <a:ea typeface="Calibri"/>
                <a:cs typeface="Calibri"/>
                <a:sym typeface="Calibri"/>
              </a:rPr>
              <a:t>• </a:t>
            </a:r>
            <a:r>
              <a:rPr b="1" i="0" lang="fr-FR" sz="2400" u="none" strike="noStrike">
                <a:solidFill>
                  <a:srgbClr val="211D1E"/>
                </a:solidFill>
                <a:latin typeface="Calibri"/>
                <a:ea typeface="Calibri"/>
                <a:cs typeface="Calibri"/>
                <a:sym typeface="Calibri"/>
              </a:rPr>
              <a:t>Alors, le mouvement est </a:t>
            </a:r>
            <a:r>
              <a:rPr b="0" i="0" lang="fr-FR" sz="2400" u="none" strike="noStrike">
                <a:solidFill>
                  <a:srgbClr val="211D1E"/>
                </a:solidFill>
                <a:latin typeface="Arial"/>
                <a:ea typeface="Arial"/>
                <a:cs typeface="Arial"/>
                <a:sym typeface="Arial"/>
              </a:rPr>
              <a:t>. . . . . . . . . . . . . . </a:t>
            </a:r>
            <a:endParaRPr sz="2400">
              <a:solidFill>
                <a:schemeClr val="dk1"/>
              </a:solidFill>
              <a:latin typeface="Calibri"/>
              <a:ea typeface="Calibri"/>
              <a:cs typeface="Calibri"/>
              <a:sym typeface="Calibri"/>
            </a:endParaRPr>
          </a:p>
        </p:txBody>
      </p:sp>
      <p:sp>
        <p:nvSpPr>
          <p:cNvPr descr="Point d’interrogation avec un remplissage uni" id="998" name="Google Shape;998;p40"/>
          <p:cNvSpPr/>
          <p:nvPr/>
        </p:nvSpPr>
        <p:spPr>
          <a:xfrm>
            <a:off x="4813429" y="5209509"/>
            <a:ext cx="914400" cy="914400"/>
          </a:xfrm>
          <a:prstGeom prst="rect">
            <a:avLst/>
          </a:prstGeom>
          <a:noFill/>
          <a:ln>
            <a:noFill/>
          </a:ln>
        </p:spPr>
      </p:sp>
      <p:sp>
        <p:nvSpPr>
          <p:cNvPr id="999" name="Google Shape;999;p40"/>
          <p:cNvSpPr txBox="1"/>
          <p:nvPr/>
        </p:nvSpPr>
        <p:spPr>
          <a:xfrm>
            <a:off x="4449684" y="5440340"/>
            <a:ext cx="179416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uniforme</a:t>
            </a:r>
            <a:endParaRPr/>
          </a:p>
        </p:txBody>
      </p:sp>
      <p:sp>
        <p:nvSpPr>
          <p:cNvPr id="1000" name="Google Shape;1000;p40"/>
          <p:cNvSpPr txBox="1"/>
          <p:nvPr/>
        </p:nvSpPr>
        <p:spPr>
          <a:xfrm>
            <a:off x="839555" y="4558332"/>
            <a:ext cx="997643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fr-FR" sz="2400" u="none" strike="noStrike">
                <a:solidFill>
                  <a:srgbClr val="F5821E"/>
                </a:solidFill>
                <a:latin typeface="Calibri"/>
                <a:ea typeface="Calibri"/>
                <a:cs typeface="Calibri"/>
                <a:sym typeface="Calibri"/>
              </a:rPr>
              <a:t>• </a:t>
            </a:r>
            <a:r>
              <a:rPr b="1" i="0" lang="fr-FR" sz="2400" u="none" strike="noStrike">
                <a:solidFill>
                  <a:srgbClr val="211D1E"/>
                </a:solidFill>
                <a:latin typeface="Calibri"/>
                <a:ea typeface="Calibri"/>
                <a:cs typeface="Calibri"/>
                <a:sym typeface="Calibri"/>
              </a:rPr>
              <a:t>Les distances parcourues pendant les mêmes durées restent </a:t>
            </a:r>
            <a:r>
              <a:rPr b="1" lang="fr-FR" sz="2400">
                <a:solidFill>
                  <a:srgbClr val="FF0000"/>
                </a:solidFill>
                <a:latin typeface="Calibri"/>
                <a:ea typeface="Calibri"/>
                <a:cs typeface="Calibri"/>
                <a:sym typeface="Calibri"/>
              </a:rPr>
              <a:t>constantes</a:t>
            </a:r>
            <a:r>
              <a:rPr b="0" i="0" lang="fr-FR" sz="2400" u="none" strike="noStrike">
                <a:solidFill>
                  <a:srgbClr val="211D1E"/>
                </a:solidFill>
                <a:latin typeface="Arial"/>
                <a:ea typeface="Arial"/>
                <a:cs typeface="Arial"/>
                <a:sym typeface="Arial"/>
              </a:rPr>
              <a:t>.</a:t>
            </a:r>
            <a:endParaRPr sz="24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3"/>
                                        </p:tgtEl>
                                        <p:attrNameLst>
                                          <p:attrName>style.visibility</p:attrName>
                                        </p:attrNameLst>
                                      </p:cBhvr>
                                      <p:to>
                                        <p:strVal val="visible"/>
                                      </p:to>
                                    </p:set>
                                    <p:animEffect filter="fade" transition="in">
                                      <p:cBhvr>
                                        <p:cTn dur="500"/>
                                        <p:tgtEl>
                                          <p:spTgt spid="9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4"/>
                                        </p:tgtEl>
                                        <p:attrNameLst>
                                          <p:attrName>style.visibility</p:attrName>
                                        </p:attrNameLst>
                                      </p:cBhvr>
                                      <p:to>
                                        <p:strVal val="visible"/>
                                      </p:to>
                                    </p:set>
                                    <p:animEffect filter="fade" transition="in">
                                      <p:cBhvr>
                                        <p:cTn dur="500"/>
                                        <p:tgtEl>
                                          <p:spTgt spid="9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5"/>
                                        </p:tgtEl>
                                        <p:attrNameLst>
                                          <p:attrName>style.visibility</p:attrName>
                                        </p:attrNameLst>
                                      </p:cBhvr>
                                      <p:to>
                                        <p:strVal val="visible"/>
                                      </p:to>
                                    </p:set>
                                    <p:animEffect filter="fade" transition="in">
                                      <p:cBhvr>
                                        <p:cTn dur="500"/>
                                        <p:tgtEl>
                                          <p:spTgt spid="9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8"/>
                                        </p:tgtEl>
                                        <p:attrNameLst>
                                          <p:attrName>style.visibility</p:attrName>
                                        </p:attrNameLst>
                                      </p:cBhvr>
                                      <p:to>
                                        <p:strVal val="visible"/>
                                      </p:to>
                                    </p:set>
                                    <p:animEffect filter="fade" transition="in">
                                      <p:cBhvr>
                                        <p:cTn dur="500"/>
                                        <p:tgtEl>
                                          <p:spTgt spid="9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9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6"/>
                                        </p:tgtEl>
                                        <p:attrNameLst>
                                          <p:attrName>style.visibility</p:attrName>
                                        </p:attrNameLst>
                                      </p:cBhvr>
                                      <p:to>
                                        <p:strVal val="visible"/>
                                      </p:to>
                                    </p:set>
                                    <p:animEffect filter="fade" transition="in">
                                      <p:cBhvr>
                                        <p:cTn dur="500"/>
                                        <p:tgtEl>
                                          <p:spTgt spid="9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99"/>
                                        </p:tgtEl>
                                        <p:attrNameLst>
                                          <p:attrName>style.visibility</p:attrName>
                                        </p:attrNameLst>
                                      </p:cBhvr>
                                      <p:to>
                                        <p:strVal val="visible"/>
                                      </p:to>
                                    </p:set>
                                    <p:anim calcmode="lin" valueType="num">
                                      <p:cBhvr additive="base">
                                        <p:cTn dur="500"/>
                                        <p:tgtEl>
                                          <p:spTgt spid="999"/>
                                        </p:tgtEl>
                                        <p:attrNameLst>
                                          <p:attrName>ppt_w</p:attrName>
                                        </p:attrNameLst>
                                      </p:cBhvr>
                                      <p:tavLst>
                                        <p:tav fmla="" tm="0">
                                          <p:val>
                                            <p:strVal val="0"/>
                                          </p:val>
                                        </p:tav>
                                        <p:tav fmla="" tm="100000">
                                          <p:val>
                                            <p:strVal val="#ppt_w"/>
                                          </p:val>
                                        </p:tav>
                                      </p:tavLst>
                                    </p:anim>
                                    <p:anim calcmode="lin" valueType="num">
                                      <p:cBhvr additive="base">
                                        <p:cTn dur="500"/>
                                        <p:tgtEl>
                                          <p:spTgt spid="99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4" name="Shape 1004"/>
        <p:cNvGrpSpPr/>
        <p:nvPr/>
      </p:nvGrpSpPr>
      <p:grpSpPr>
        <a:xfrm>
          <a:off x="0" y="0"/>
          <a:ext cx="0" cy="0"/>
          <a:chOff x="0" y="0"/>
          <a:chExt cx="0" cy="0"/>
        </a:xfrm>
      </p:grpSpPr>
      <p:sp>
        <p:nvSpPr>
          <p:cNvPr id="1005" name="Google Shape;1005;p41"/>
          <p:cNvSpPr txBox="1"/>
          <p:nvPr>
            <p:ph type="title"/>
          </p:nvPr>
        </p:nvSpPr>
        <p:spPr>
          <a:xfrm>
            <a:off x="1064661" y="255559"/>
            <a:ext cx="10529279" cy="4629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latin typeface="Calibri"/>
                <a:ea typeface="Calibri"/>
                <a:cs typeface="Calibri"/>
                <a:sym typeface="Calibri"/>
              </a:rPr>
              <a:t>Je fais une synthèse : Comment déterminer le type de mouvement d’un corps ? </a:t>
            </a:r>
            <a:endParaRPr/>
          </a:p>
        </p:txBody>
      </p:sp>
      <p:sp>
        <p:nvSpPr>
          <p:cNvPr id="1006" name="Google Shape;1006;p41"/>
          <p:cNvSpPr txBox="1"/>
          <p:nvPr>
            <p:ph idx="1" type="body"/>
          </p:nvPr>
        </p:nvSpPr>
        <p:spPr>
          <a:xfrm>
            <a:off x="1064663"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présente une synthèse de la tâche   </a:t>
            </a:r>
            <a:endParaRPr/>
          </a:p>
        </p:txBody>
      </p:sp>
      <p:pic>
        <p:nvPicPr>
          <p:cNvPr id="1007" name="Google Shape;1007;p41"/>
          <p:cNvPicPr preferRelativeResize="0"/>
          <p:nvPr/>
        </p:nvPicPr>
        <p:blipFill rotWithShape="1">
          <a:blip r:embed="rId3">
            <a:alphaModFix/>
          </a:blip>
          <a:srcRect b="0" l="0" r="0" t="0"/>
          <a:stretch/>
        </p:blipFill>
        <p:spPr>
          <a:xfrm>
            <a:off x="11508485" y="454591"/>
            <a:ext cx="462925" cy="462925"/>
          </a:xfrm>
          <a:prstGeom prst="rect">
            <a:avLst/>
          </a:prstGeom>
          <a:noFill/>
          <a:ln>
            <a:noFill/>
          </a:ln>
        </p:spPr>
      </p:pic>
      <p:sp>
        <p:nvSpPr>
          <p:cNvPr id="1008" name="Google Shape;1008;p41"/>
          <p:cNvSpPr/>
          <p:nvPr/>
        </p:nvSpPr>
        <p:spPr>
          <a:xfrm>
            <a:off x="2012092" y="1362919"/>
            <a:ext cx="8167815" cy="735747"/>
          </a:xfrm>
          <a:prstGeom prst="roundRect">
            <a:avLst>
              <a:gd fmla="val 50000" name="adj"/>
            </a:avLst>
          </a:prstGeom>
          <a:solidFill>
            <a:srgbClr val="FDF4E7"/>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Les distances parcourues pendant la même durée </a:t>
            </a:r>
            <a:endParaRPr b="1" sz="2800">
              <a:solidFill>
                <a:schemeClr val="dk1"/>
              </a:solidFill>
              <a:latin typeface="Calibri"/>
              <a:ea typeface="Calibri"/>
              <a:cs typeface="Calibri"/>
              <a:sym typeface="Calibri"/>
            </a:endParaRPr>
          </a:p>
        </p:txBody>
      </p:sp>
      <p:sp>
        <p:nvSpPr>
          <p:cNvPr id="1009" name="Google Shape;1009;p41"/>
          <p:cNvSpPr/>
          <p:nvPr/>
        </p:nvSpPr>
        <p:spPr>
          <a:xfrm>
            <a:off x="798992" y="3047074"/>
            <a:ext cx="3219186"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restent constantes</a:t>
            </a:r>
            <a:r>
              <a:rPr lang="fr-FR" sz="2400">
                <a:solidFill>
                  <a:schemeClr val="dk1"/>
                </a:solidFill>
                <a:latin typeface="Calibri"/>
                <a:ea typeface="Calibri"/>
                <a:cs typeface="Calibri"/>
                <a:sym typeface="Calibri"/>
              </a:rPr>
              <a:t> </a:t>
            </a:r>
            <a:endParaRPr/>
          </a:p>
        </p:txBody>
      </p:sp>
      <p:sp>
        <p:nvSpPr>
          <p:cNvPr id="1010" name="Google Shape;1010;p41"/>
          <p:cNvSpPr/>
          <p:nvPr/>
        </p:nvSpPr>
        <p:spPr>
          <a:xfrm>
            <a:off x="798993" y="4813034"/>
            <a:ext cx="3219186"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uniforme</a:t>
            </a:r>
            <a:endParaRPr sz="2400">
              <a:solidFill>
                <a:schemeClr val="dk1"/>
              </a:solidFill>
              <a:latin typeface="Calibri"/>
              <a:ea typeface="Calibri"/>
              <a:cs typeface="Calibri"/>
              <a:sym typeface="Calibri"/>
            </a:endParaRPr>
          </a:p>
        </p:txBody>
      </p:sp>
      <p:cxnSp>
        <p:nvCxnSpPr>
          <p:cNvPr id="1011" name="Google Shape;1011;p41"/>
          <p:cNvCxnSpPr/>
          <p:nvPr/>
        </p:nvCxnSpPr>
        <p:spPr>
          <a:xfrm>
            <a:off x="2408585" y="3837274"/>
            <a:ext cx="0" cy="900000"/>
          </a:xfrm>
          <a:prstGeom prst="straightConnector1">
            <a:avLst/>
          </a:prstGeom>
          <a:noFill/>
          <a:ln cap="flat" cmpd="sng" w="127000">
            <a:solidFill>
              <a:schemeClr val="accent1"/>
            </a:solidFill>
            <a:prstDash val="solid"/>
            <a:miter lim="800000"/>
            <a:headEnd len="sm" w="sm" type="none"/>
            <a:tailEnd len="med" w="med" type="stealth"/>
          </a:ln>
        </p:spPr>
      </p:cxnSp>
      <p:sp>
        <p:nvSpPr>
          <p:cNvPr id="1012" name="Google Shape;1012;p41"/>
          <p:cNvSpPr/>
          <p:nvPr/>
        </p:nvSpPr>
        <p:spPr>
          <a:xfrm>
            <a:off x="4486408" y="3047074"/>
            <a:ext cx="3219186"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augmentent</a:t>
            </a:r>
            <a:endParaRPr sz="2400">
              <a:solidFill>
                <a:schemeClr val="dk1"/>
              </a:solidFill>
              <a:latin typeface="Calibri"/>
              <a:ea typeface="Calibri"/>
              <a:cs typeface="Calibri"/>
              <a:sym typeface="Calibri"/>
            </a:endParaRPr>
          </a:p>
        </p:txBody>
      </p:sp>
      <p:sp>
        <p:nvSpPr>
          <p:cNvPr id="1013" name="Google Shape;1013;p41"/>
          <p:cNvSpPr/>
          <p:nvPr/>
        </p:nvSpPr>
        <p:spPr>
          <a:xfrm>
            <a:off x="4486408" y="4813034"/>
            <a:ext cx="3219187"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accéléré </a:t>
            </a:r>
            <a:endParaRPr sz="2400">
              <a:solidFill>
                <a:schemeClr val="dk1"/>
              </a:solidFill>
              <a:latin typeface="Calibri"/>
              <a:ea typeface="Calibri"/>
              <a:cs typeface="Calibri"/>
              <a:sym typeface="Calibri"/>
            </a:endParaRPr>
          </a:p>
        </p:txBody>
      </p:sp>
      <p:cxnSp>
        <p:nvCxnSpPr>
          <p:cNvPr id="1014" name="Google Shape;1014;p41"/>
          <p:cNvCxnSpPr/>
          <p:nvPr/>
        </p:nvCxnSpPr>
        <p:spPr>
          <a:xfrm>
            <a:off x="6096001" y="3837274"/>
            <a:ext cx="0" cy="900000"/>
          </a:xfrm>
          <a:prstGeom prst="straightConnector1">
            <a:avLst/>
          </a:prstGeom>
          <a:noFill/>
          <a:ln cap="flat" cmpd="sng" w="127000">
            <a:solidFill>
              <a:schemeClr val="accent1"/>
            </a:solidFill>
            <a:prstDash val="solid"/>
            <a:miter lim="800000"/>
            <a:headEnd len="sm" w="sm" type="none"/>
            <a:tailEnd len="med" w="med" type="stealth"/>
          </a:ln>
        </p:spPr>
      </p:cxnSp>
      <p:sp>
        <p:nvSpPr>
          <p:cNvPr id="1015" name="Google Shape;1015;p41"/>
          <p:cNvSpPr/>
          <p:nvPr/>
        </p:nvSpPr>
        <p:spPr>
          <a:xfrm>
            <a:off x="8173823" y="3047074"/>
            <a:ext cx="3219186"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diminuent </a:t>
            </a:r>
            <a:endParaRPr sz="2400">
              <a:solidFill>
                <a:schemeClr val="dk1"/>
              </a:solidFill>
              <a:latin typeface="Calibri"/>
              <a:ea typeface="Calibri"/>
              <a:cs typeface="Calibri"/>
              <a:sym typeface="Calibri"/>
            </a:endParaRPr>
          </a:p>
        </p:txBody>
      </p:sp>
      <p:sp>
        <p:nvSpPr>
          <p:cNvPr id="1016" name="Google Shape;1016;p41"/>
          <p:cNvSpPr/>
          <p:nvPr/>
        </p:nvSpPr>
        <p:spPr>
          <a:xfrm>
            <a:off x="8173823" y="4813034"/>
            <a:ext cx="3219187"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retardé </a:t>
            </a:r>
            <a:endParaRPr sz="2400">
              <a:solidFill>
                <a:schemeClr val="dk1"/>
              </a:solidFill>
              <a:latin typeface="Calibri"/>
              <a:ea typeface="Calibri"/>
              <a:cs typeface="Calibri"/>
              <a:sym typeface="Calibri"/>
            </a:endParaRPr>
          </a:p>
        </p:txBody>
      </p:sp>
      <p:cxnSp>
        <p:nvCxnSpPr>
          <p:cNvPr id="1017" name="Google Shape;1017;p41"/>
          <p:cNvCxnSpPr/>
          <p:nvPr/>
        </p:nvCxnSpPr>
        <p:spPr>
          <a:xfrm>
            <a:off x="9783416" y="3837274"/>
            <a:ext cx="0" cy="900000"/>
          </a:xfrm>
          <a:prstGeom prst="straightConnector1">
            <a:avLst/>
          </a:prstGeom>
          <a:noFill/>
          <a:ln cap="flat" cmpd="sng" w="127000">
            <a:solidFill>
              <a:schemeClr val="accent1"/>
            </a:solidFill>
            <a:prstDash val="solid"/>
            <a:miter lim="800000"/>
            <a:headEnd len="sm" w="sm" type="none"/>
            <a:tailEnd len="med" w="med" type="stealth"/>
          </a:ln>
        </p:spPr>
      </p:cxnSp>
      <p:sp>
        <p:nvSpPr>
          <p:cNvPr id="1018" name="Google Shape;1018;p41"/>
          <p:cNvSpPr/>
          <p:nvPr/>
        </p:nvSpPr>
        <p:spPr>
          <a:xfrm>
            <a:off x="2472856" y="2075290"/>
            <a:ext cx="3617843" cy="978011"/>
          </a:xfrm>
          <a:custGeom>
            <a:rect b="b" l="l" r="r" t="t"/>
            <a:pathLst>
              <a:path extrusionOk="0" h="978011" w="3617843">
                <a:moveTo>
                  <a:pt x="3617843" y="0"/>
                </a:moveTo>
                <a:cubicBezTo>
                  <a:pt x="3564172" y="103367"/>
                  <a:pt x="3510501" y="206734"/>
                  <a:pt x="3419061" y="262393"/>
                </a:cubicBezTo>
                <a:cubicBezTo>
                  <a:pt x="3327621" y="318052"/>
                  <a:pt x="3354125" y="320703"/>
                  <a:pt x="3069203" y="333955"/>
                </a:cubicBezTo>
                <a:cubicBezTo>
                  <a:pt x="2784281" y="347207"/>
                  <a:pt x="2145527" y="328655"/>
                  <a:pt x="1709530" y="341907"/>
                </a:cubicBezTo>
                <a:cubicBezTo>
                  <a:pt x="1273533" y="355159"/>
                  <a:pt x="738145" y="307451"/>
                  <a:pt x="453224" y="413468"/>
                </a:cubicBezTo>
                <a:cubicBezTo>
                  <a:pt x="168303" y="519485"/>
                  <a:pt x="84151" y="748748"/>
                  <a:pt x="0" y="978011"/>
                </a:cubicBezTo>
              </a:path>
            </a:pathLst>
          </a:custGeom>
          <a:noFill/>
          <a:ln cap="rnd" cmpd="sng" w="38100">
            <a:solidFill>
              <a:srgbClr val="00B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19" name="Google Shape;1019;p41"/>
          <p:cNvSpPr/>
          <p:nvPr/>
        </p:nvSpPr>
        <p:spPr>
          <a:xfrm flipH="1">
            <a:off x="6101300" y="2075290"/>
            <a:ext cx="3617843" cy="971784"/>
          </a:xfrm>
          <a:custGeom>
            <a:rect b="b" l="l" r="r" t="t"/>
            <a:pathLst>
              <a:path extrusionOk="0" h="978011" w="3617843">
                <a:moveTo>
                  <a:pt x="3617843" y="0"/>
                </a:moveTo>
                <a:cubicBezTo>
                  <a:pt x="3564172" y="103367"/>
                  <a:pt x="3510501" y="206734"/>
                  <a:pt x="3419061" y="262393"/>
                </a:cubicBezTo>
                <a:cubicBezTo>
                  <a:pt x="3327621" y="318052"/>
                  <a:pt x="3354125" y="320703"/>
                  <a:pt x="3069203" y="333955"/>
                </a:cubicBezTo>
                <a:cubicBezTo>
                  <a:pt x="2784281" y="347207"/>
                  <a:pt x="2145527" y="328655"/>
                  <a:pt x="1709530" y="341907"/>
                </a:cubicBezTo>
                <a:cubicBezTo>
                  <a:pt x="1273533" y="355159"/>
                  <a:pt x="738145" y="307451"/>
                  <a:pt x="453224" y="413468"/>
                </a:cubicBezTo>
                <a:cubicBezTo>
                  <a:pt x="168303" y="519485"/>
                  <a:pt x="84151" y="748748"/>
                  <a:pt x="0" y="978011"/>
                </a:cubicBezTo>
              </a:path>
            </a:pathLst>
          </a:custGeom>
          <a:noFill/>
          <a:ln cap="rnd" cmpd="sng" w="38100">
            <a:solidFill>
              <a:srgbClr val="00B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1020" name="Google Shape;1020;p41"/>
          <p:cNvCxnSpPr>
            <a:stCxn id="1008" idx="2"/>
            <a:endCxn id="1012" idx="0"/>
          </p:cNvCxnSpPr>
          <p:nvPr/>
        </p:nvCxnSpPr>
        <p:spPr>
          <a:xfrm>
            <a:off x="6096000" y="2098666"/>
            <a:ext cx="0" cy="948300"/>
          </a:xfrm>
          <a:prstGeom prst="straightConnector1">
            <a:avLst/>
          </a:prstGeom>
          <a:noFill/>
          <a:ln cap="flat" cmpd="sng" w="38100">
            <a:solidFill>
              <a:srgbClr val="00B050"/>
            </a:solidFill>
            <a:prstDash val="solid"/>
            <a:miter lim="800000"/>
            <a:headEnd len="med" w="med" type="oval"/>
            <a:tailEnd len="med" w="med" type="stealth"/>
          </a:ln>
        </p:spPr>
      </p:cxn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8"/>
                                        </p:tgtEl>
                                        <p:attrNameLst>
                                          <p:attrName>style.visibility</p:attrName>
                                        </p:attrNameLst>
                                      </p:cBhvr>
                                      <p:to>
                                        <p:strVal val="visible"/>
                                      </p:to>
                                    </p:set>
                                    <p:animEffect filter="fade" transition="in">
                                      <p:cBhvr>
                                        <p:cTn dur="500"/>
                                        <p:tgtEl>
                                          <p:spTgt spid="10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8"/>
                                        </p:tgtEl>
                                        <p:attrNameLst>
                                          <p:attrName>style.visibility</p:attrName>
                                        </p:attrNameLst>
                                      </p:cBhvr>
                                      <p:to>
                                        <p:strVal val="visible"/>
                                      </p:to>
                                    </p:set>
                                    <p:animEffect filter="fade" transition="in">
                                      <p:cBhvr>
                                        <p:cTn dur="500"/>
                                        <p:tgtEl>
                                          <p:spTgt spid="10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09"/>
                                        </p:tgtEl>
                                        <p:attrNameLst>
                                          <p:attrName>style.visibility</p:attrName>
                                        </p:attrNameLst>
                                      </p:cBhvr>
                                      <p:to>
                                        <p:strVal val="visible"/>
                                      </p:to>
                                    </p:set>
                                    <p:anim calcmode="lin" valueType="num">
                                      <p:cBhvr additive="base">
                                        <p:cTn dur="500"/>
                                        <p:tgtEl>
                                          <p:spTgt spid="1009"/>
                                        </p:tgtEl>
                                        <p:attrNameLst>
                                          <p:attrName>ppt_w</p:attrName>
                                        </p:attrNameLst>
                                      </p:cBhvr>
                                      <p:tavLst>
                                        <p:tav fmla="" tm="0">
                                          <p:val>
                                            <p:strVal val="0"/>
                                          </p:val>
                                        </p:tav>
                                        <p:tav fmla="" tm="100000">
                                          <p:val>
                                            <p:strVal val="#ppt_w"/>
                                          </p:val>
                                        </p:tav>
                                      </p:tavLst>
                                    </p:anim>
                                    <p:anim calcmode="lin" valueType="num">
                                      <p:cBhvr additive="base">
                                        <p:cTn dur="500"/>
                                        <p:tgtEl>
                                          <p:spTgt spid="100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1"/>
                                        </p:tgtEl>
                                        <p:attrNameLst>
                                          <p:attrName>style.visibility</p:attrName>
                                        </p:attrNameLst>
                                      </p:cBhvr>
                                      <p:to>
                                        <p:strVal val="visible"/>
                                      </p:to>
                                    </p:set>
                                    <p:animEffect filter="fade" transition="in">
                                      <p:cBhvr>
                                        <p:cTn dur="500"/>
                                        <p:tgtEl>
                                          <p:spTgt spid="10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0"/>
                                        </p:tgtEl>
                                        <p:attrNameLst>
                                          <p:attrName>style.visibility</p:attrName>
                                        </p:attrNameLst>
                                      </p:cBhvr>
                                      <p:to>
                                        <p:strVal val="visible"/>
                                      </p:to>
                                    </p:set>
                                    <p:anim calcmode="lin" valueType="num">
                                      <p:cBhvr additive="base">
                                        <p:cTn dur="500"/>
                                        <p:tgtEl>
                                          <p:spTgt spid="1010"/>
                                        </p:tgtEl>
                                        <p:attrNameLst>
                                          <p:attrName>ppt_w</p:attrName>
                                        </p:attrNameLst>
                                      </p:cBhvr>
                                      <p:tavLst>
                                        <p:tav fmla="" tm="0">
                                          <p:val>
                                            <p:strVal val="0"/>
                                          </p:val>
                                        </p:tav>
                                        <p:tav fmla="" tm="100000">
                                          <p:val>
                                            <p:strVal val="#ppt_w"/>
                                          </p:val>
                                        </p:tav>
                                      </p:tavLst>
                                    </p:anim>
                                    <p:anim calcmode="lin" valueType="num">
                                      <p:cBhvr additive="base">
                                        <p:cTn dur="500"/>
                                        <p:tgtEl>
                                          <p:spTgt spid="101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0"/>
                                        </p:tgtEl>
                                        <p:attrNameLst>
                                          <p:attrName>style.visibility</p:attrName>
                                        </p:attrNameLst>
                                      </p:cBhvr>
                                      <p:to>
                                        <p:strVal val="visible"/>
                                      </p:to>
                                    </p:set>
                                    <p:animEffect filter="fade" transition="in">
                                      <p:cBhvr>
                                        <p:cTn dur="500"/>
                                        <p:tgtEl>
                                          <p:spTgt spid="10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2"/>
                                        </p:tgtEl>
                                        <p:attrNameLst>
                                          <p:attrName>style.visibility</p:attrName>
                                        </p:attrNameLst>
                                      </p:cBhvr>
                                      <p:to>
                                        <p:strVal val="visible"/>
                                      </p:to>
                                    </p:set>
                                    <p:anim calcmode="lin" valueType="num">
                                      <p:cBhvr additive="base">
                                        <p:cTn dur="500"/>
                                        <p:tgtEl>
                                          <p:spTgt spid="1012"/>
                                        </p:tgtEl>
                                        <p:attrNameLst>
                                          <p:attrName>ppt_w</p:attrName>
                                        </p:attrNameLst>
                                      </p:cBhvr>
                                      <p:tavLst>
                                        <p:tav fmla="" tm="0">
                                          <p:val>
                                            <p:strVal val="0"/>
                                          </p:val>
                                        </p:tav>
                                        <p:tav fmla="" tm="100000">
                                          <p:val>
                                            <p:strVal val="#ppt_w"/>
                                          </p:val>
                                        </p:tav>
                                      </p:tavLst>
                                    </p:anim>
                                    <p:anim calcmode="lin" valueType="num">
                                      <p:cBhvr additive="base">
                                        <p:cTn dur="500"/>
                                        <p:tgtEl>
                                          <p:spTgt spid="101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4"/>
                                        </p:tgtEl>
                                        <p:attrNameLst>
                                          <p:attrName>style.visibility</p:attrName>
                                        </p:attrNameLst>
                                      </p:cBhvr>
                                      <p:to>
                                        <p:strVal val="visible"/>
                                      </p:to>
                                    </p:set>
                                    <p:animEffect filter="fade" transition="in">
                                      <p:cBhvr>
                                        <p:cTn dur="500"/>
                                        <p:tgtEl>
                                          <p:spTgt spid="10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3"/>
                                        </p:tgtEl>
                                        <p:attrNameLst>
                                          <p:attrName>style.visibility</p:attrName>
                                        </p:attrNameLst>
                                      </p:cBhvr>
                                      <p:to>
                                        <p:strVal val="visible"/>
                                      </p:to>
                                    </p:set>
                                    <p:anim calcmode="lin" valueType="num">
                                      <p:cBhvr additive="base">
                                        <p:cTn dur="500"/>
                                        <p:tgtEl>
                                          <p:spTgt spid="1013"/>
                                        </p:tgtEl>
                                        <p:attrNameLst>
                                          <p:attrName>ppt_w</p:attrName>
                                        </p:attrNameLst>
                                      </p:cBhvr>
                                      <p:tavLst>
                                        <p:tav fmla="" tm="0">
                                          <p:val>
                                            <p:strVal val="0"/>
                                          </p:val>
                                        </p:tav>
                                        <p:tav fmla="" tm="100000">
                                          <p:val>
                                            <p:strVal val="#ppt_w"/>
                                          </p:val>
                                        </p:tav>
                                      </p:tavLst>
                                    </p:anim>
                                    <p:anim calcmode="lin" valueType="num">
                                      <p:cBhvr additive="base">
                                        <p:cTn dur="500"/>
                                        <p:tgtEl>
                                          <p:spTgt spid="101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9"/>
                                        </p:tgtEl>
                                        <p:attrNameLst>
                                          <p:attrName>style.visibility</p:attrName>
                                        </p:attrNameLst>
                                      </p:cBhvr>
                                      <p:to>
                                        <p:strVal val="visible"/>
                                      </p:to>
                                    </p:set>
                                    <p:animEffect filter="fade" transition="in">
                                      <p:cBhvr>
                                        <p:cTn dur="500"/>
                                        <p:tgtEl>
                                          <p:spTgt spid="10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5"/>
                                        </p:tgtEl>
                                        <p:attrNameLst>
                                          <p:attrName>style.visibility</p:attrName>
                                        </p:attrNameLst>
                                      </p:cBhvr>
                                      <p:to>
                                        <p:strVal val="visible"/>
                                      </p:to>
                                    </p:set>
                                    <p:anim calcmode="lin" valueType="num">
                                      <p:cBhvr additive="base">
                                        <p:cTn dur="500"/>
                                        <p:tgtEl>
                                          <p:spTgt spid="1015"/>
                                        </p:tgtEl>
                                        <p:attrNameLst>
                                          <p:attrName>ppt_w</p:attrName>
                                        </p:attrNameLst>
                                      </p:cBhvr>
                                      <p:tavLst>
                                        <p:tav fmla="" tm="0">
                                          <p:val>
                                            <p:strVal val="0"/>
                                          </p:val>
                                        </p:tav>
                                        <p:tav fmla="" tm="100000">
                                          <p:val>
                                            <p:strVal val="#ppt_w"/>
                                          </p:val>
                                        </p:tav>
                                      </p:tavLst>
                                    </p:anim>
                                    <p:anim calcmode="lin" valueType="num">
                                      <p:cBhvr additive="base">
                                        <p:cTn dur="500"/>
                                        <p:tgtEl>
                                          <p:spTgt spid="101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7"/>
                                        </p:tgtEl>
                                        <p:attrNameLst>
                                          <p:attrName>style.visibility</p:attrName>
                                        </p:attrNameLst>
                                      </p:cBhvr>
                                      <p:to>
                                        <p:strVal val="visible"/>
                                      </p:to>
                                    </p:set>
                                    <p:animEffect filter="fade" transition="in">
                                      <p:cBhvr>
                                        <p:cTn dur="500"/>
                                        <p:tgtEl>
                                          <p:spTgt spid="10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6"/>
                                        </p:tgtEl>
                                        <p:attrNameLst>
                                          <p:attrName>style.visibility</p:attrName>
                                        </p:attrNameLst>
                                      </p:cBhvr>
                                      <p:to>
                                        <p:strVal val="visible"/>
                                      </p:to>
                                    </p:set>
                                    <p:anim calcmode="lin" valueType="num">
                                      <p:cBhvr additive="base">
                                        <p:cTn dur="500"/>
                                        <p:tgtEl>
                                          <p:spTgt spid="1016"/>
                                        </p:tgtEl>
                                        <p:attrNameLst>
                                          <p:attrName>ppt_w</p:attrName>
                                        </p:attrNameLst>
                                      </p:cBhvr>
                                      <p:tavLst>
                                        <p:tav fmla="" tm="0">
                                          <p:val>
                                            <p:strVal val="0"/>
                                          </p:val>
                                        </p:tav>
                                        <p:tav fmla="" tm="100000">
                                          <p:val>
                                            <p:strVal val="#ppt_w"/>
                                          </p:val>
                                        </p:tav>
                                      </p:tavLst>
                                    </p:anim>
                                    <p:anim calcmode="lin" valueType="num">
                                      <p:cBhvr additive="base">
                                        <p:cTn dur="500"/>
                                        <p:tgtEl>
                                          <p:spTgt spid="101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grpSp>
        <p:nvGrpSpPr>
          <p:cNvPr id="1025" name="Google Shape;1025;p42"/>
          <p:cNvGrpSpPr/>
          <p:nvPr/>
        </p:nvGrpSpPr>
        <p:grpSpPr>
          <a:xfrm>
            <a:off x="812158" y="829916"/>
            <a:ext cx="10567685" cy="5198169"/>
            <a:chOff x="2184400" y="1402025"/>
            <a:chExt cx="7823200" cy="4942038"/>
          </a:xfrm>
        </p:grpSpPr>
        <p:sp>
          <p:nvSpPr>
            <p:cNvPr id="1026" name="Google Shape;1026;p42"/>
            <p:cNvSpPr/>
            <p:nvPr/>
          </p:nvSpPr>
          <p:spPr>
            <a:xfrm>
              <a:off x="2184400" y="1402025"/>
              <a:ext cx="7823200" cy="4942038"/>
            </a:xfrm>
            <a:prstGeom prst="roundRect">
              <a:avLst>
                <a:gd fmla="val 2665" name="adj"/>
              </a:avLst>
            </a:prstGeom>
            <a:solidFill>
              <a:srgbClr val="00B0F0"/>
            </a:solidFill>
            <a:ln cap="flat" cmpd="sng" w="12700">
              <a:solidFill>
                <a:srgbClr val="00B0F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027" name="Google Shape;1027;p42"/>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rPr b="1" lang="fr-FR" sz="5600">
                  <a:solidFill>
                    <a:schemeClr val="dk1"/>
                  </a:solidFill>
                  <a:latin typeface="Calibri"/>
                  <a:ea typeface="Calibri"/>
                  <a:cs typeface="Calibri"/>
                  <a:sym typeface="Calibri"/>
                </a:rPr>
                <a:t>Pratique guidée collective </a:t>
              </a:r>
              <a:endParaRPr/>
            </a:p>
          </p:txBody>
        </p:sp>
      </p:grpSp>
      <p:grpSp>
        <p:nvGrpSpPr>
          <p:cNvPr id="1028" name="Google Shape;1028;p42"/>
          <p:cNvGrpSpPr/>
          <p:nvPr/>
        </p:nvGrpSpPr>
        <p:grpSpPr>
          <a:xfrm>
            <a:off x="8796759" y="4917801"/>
            <a:ext cx="2425142" cy="936370"/>
            <a:chOff x="8796759" y="4917801"/>
            <a:chExt cx="2425142" cy="936370"/>
          </a:xfrm>
        </p:grpSpPr>
        <p:sp>
          <p:nvSpPr>
            <p:cNvPr id="1029" name="Google Shape;1029;p42"/>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lt1"/>
                </a:solidFill>
                <a:latin typeface="Calibri"/>
                <a:ea typeface="Calibri"/>
                <a:cs typeface="Calibri"/>
                <a:sym typeface="Calibri"/>
              </a:endParaRPr>
            </a:p>
          </p:txBody>
        </p:sp>
        <p:sp>
          <p:nvSpPr>
            <p:cNvPr id="1030" name="Google Shape;1030;p42"/>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chemeClr val="dk1"/>
                  </a:solidFill>
                  <a:latin typeface="Calibri"/>
                  <a:ea typeface="Calibri"/>
                  <a:cs typeface="Calibri"/>
                  <a:sym typeface="Calibri"/>
                </a:rPr>
                <a:t>10 min</a:t>
              </a:r>
              <a:endParaRPr/>
            </a:p>
          </p:txBody>
        </p:sp>
      </p:grpSp>
      <p:pic>
        <p:nvPicPr>
          <p:cNvPr id="1031" name="Google Shape;1031;p42"/>
          <p:cNvPicPr preferRelativeResize="0"/>
          <p:nvPr/>
        </p:nvPicPr>
        <p:blipFill rotWithShape="1">
          <a:blip r:embed="rId4">
            <a:alphaModFix/>
          </a:blip>
          <a:srcRect b="0" l="0" r="0" t="0"/>
          <a:stretch/>
        </p:blipFill>
        <p:spPr>
          <a:xfrm>
            <a:off x="4866134" y="1253994"/>
            <a:ext cx="1768346" cy="176834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5" name="Shape 1035"/>
        <p:cNvGrpSpPr/>
        <p:nvPr/>
      </p:nvGrpSpPr>
      <p:grpSpPr>
        <a:xfrm>
          <a:off x="0" y="0"/>
          <a:ext cx="0" cy="0"/>
          <a:chOff x="0" y="0"/>
          <a:chExt cx="0" cy="0"/>
        </a:xfrm>
      </p:grpSpPr>
      <p:sp>
        <p:nvSpPr>
          <p:cNvPr id="1036" name="Google Shape;1036;p43"/>
          <p:cNvSpPr/>
          <p:nvPr/>
        </p:nvSpPr>
        <p:spPr>
          <a:xfrm>
            <a:off x="909770" y="1602911"/>
            <a:ext cx="10372459"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L’image suivante représente :  </a:t>
            </a:r>
            <a:endParaRPr b="1" sz="2400">
              <a:solidFill>
                <a:schemeClr val="dk1"/>
              </a:solidFill>
              <a:latin typeface="Calibri"/>
              <a:ea typeface="Calibri"/>
              <a:cs typeface="Calibri"/>
              <a:sym typeface="Calibri"/>
            </a:endParaRPr>
          </a:p>
        </p:txBody>
      </p:sp>
      <p:grpSp>
        <p:nvGrpSpPr>
          <p:cNvPr id="1037" name="Google Shape;1037;p43"/>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038" name="Google Shape;1038;p43"/>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039" name="Google Shape;1039;p43"/>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40" name="Google Shape;1040;p43"/>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Indiquer à quoi correspond l’image illustrée </a:t>
            </a:r>
            <a:endParaRPr/>
          </a:p>
        </p:txBody>
      </p:sp>
      <p:sp>
        <p:nvSpPr>
          <p:cNvPr id="1041" name="Google Shape;1041;p43"/>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sp>
        <p:nvSpPr>
          <p:cNvPr id="1042" name="Google Shape;1042;p43"/>
          <p:cNvSpPr/>
          <p:nvPr/>
        </p:nvSpPr>
        <p:spPr>
          <a:xfrm>
            <a:off x="1277007" y="2605516"/>
            <a:ext cx="345264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chemeClr val="dk1"/>
                </a:solidFill>
                <a:latin typeface="Calibri"/>
                <a:ea typeface="Calibri"/>
                <a:cs typeface="Calibri"/>
                <a:sym typeface="Calibri"/>
              </a:rPr>
              <a:t>Une chromophotographie du ballon.</a:t>
            </a:r>
            <a:endParaRPr b="1" sz="1600">
              <a:solidFill>
                <a:schemeClr val="dk1"/>
              </a:solidFill>
              <a:latin typeface="Calibri"/>
              <a:ea typeface="Calibri"/>
              <a:cs typeface="Calibri"/>
              <a:sym typeface="Calibri"/>
            </a:endParaRPr>
          </a:p>
        </p:txBody>
      </p:sp>
      <p:sp>
        <p:nvSpPr>
          <p:cNvPr id="1043" name="Google Shape;1043;p43"/>
          <p:cNvSpPr/>
          <p:nvPr/>
        </p:nvSpPr>
        <p:spPr>
          <a:xfrm>
            <a:off x="909770" y="260551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44" name="Google Shape;1044;p43"/>
          <p:cNvSpPr/>
          <p:nvPr/>
        </p:nvSpPr>
        <p:spPr>
          <a:xfrm>
            <a:off x="1275560" y="5591875"/>
            <a:ext cx="3383150"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chemeClr val="dk1"/>
                </a:solidFill>
                <a:latin typeface="Calibri"/>
                <a:ea typeface="Calibri"/>
                <a:cs typeface="Calibri"/>
                <a:sym typeface="Calibri"/>
              </a:rPr>
              <a:t>Un oscillogramme du ballon.</a:t>
            </a:r>
            <a:endParaRPr b="1" sz="1600">
              <a:solidFill>
                <a:schemeClr val="dk1"/>
              </a:solidFill>
              <a:latin typeface="Calibri"/>
              <a:ea typeface="Calibri"/>
              <a:cs typeface="Calibri"/>
              <a:sym typeface="Calibri"/>
            </a:endParaRPr>
          </a:p>
        </p:txBody>
      </p:sp>
      <p:sp>
        <p:nvSpPr>
          <p:cNvPr id="1045" name="Google Shape;1045;p43"/>
          <p:cNvSpPr/>
          <p:nvPr/>
        </p:nvSpPr>
        <p:spPr>
          <a:xfrm>
            <a:off x="909770" y="559187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46" name="Google Shape;1046;p43"/>
          <p:cNvSpPr/>
          <p:nvPr/>
        </p:nvSpPr>
        <p:spPr>
          <a:xfrm>
            <a:off x="1302541" y="4098157"/>
            <a:ext cx="345264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chemeClr val="dk1"/>
                </a:solidFill>
                <a:latin typeface="Calibri"/>
                <a:ea typeface="Calibri"/>
                <a:cs typeface="Calibri"/>
                <a:sym typeface="Calibri"/>
              </a:rPr>
              <a:t>Une chronophotographie du ballon.</a:t>
            </a:r>
            <a:endParaRPr/>
          </a:p>
        </p:txBody>
      </p:sp>
      <p:sp>
        <p:nvSpPr>
          <p:cNvPr id="1047" name="Google Shape;1047;p43"/>
          <p:cNvSpPr/>
          <p:nvPr/>
        </p:nvSpPr>
        <p:spPr>
          <a:xfrm>
            <a:off x="935304" y="409815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1048" name="Google Shape;1048;p43"/>
          <p:cNvPicPr preferRelativeResize="0"/>
          <p:nvPr/>
        </p:nvPicPr>
        <p:blipFill rotWithShape="1">
          <a:blip r:embed="rId4">
            <a:alphaModFix/>
          </a:blip>
          <a:srcRect b="9185" l="0" r="0" t="9185"/>
          <a:stretch/>
        </p:blipFill>
        <p:spPr>
          <a:xfrm>
            <a:off x="5122426" y="2274570"/>
            <a:ext cx="6382277" cy="3907390"/>
          </a:xfrm>
          <a:prstGeom prst="roundRect">
            <a:avLst>
              <a:gd fmla="val 7555" name="adj"/>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2" name="Shape 1052"/>
        <p:cNvGrpSpPr/>
        <p:nvPr/>
      </p:nvGrpSpPr>
      <p:grpSpPr>
        <a:xfrm>
          <a:off x="0" y="0"/>
          <a:ext cx="0" cy="0"/>
          <a:chOff x="0" y="0"/>
          <a:chExt cx="0" cy="0"/>
        </a:xfrm>
      </p:grpSpPr>
      <p:sp>
        <p:nvSpPr>
          <p:cNvPr id="1053" name="Google Shape;1053;p44"/>
          <p:cNvSpPr/>
          <p:nvPr/>
        </p:nvSpPr>
        <p:spPr>
          <a:xfrm>
            <a:off x="1277007" y="2605516"/>
            <a:ext cx="345264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chemeClr val="dk1"/>
                </a:solidFill>
                <a:latin typeface="Calibri"/>
                <a:ea typeface="Calibri"/>
                <a:cs typeface="Calibri"/>
                <a:sym typeface="Calibri"/>
              </a:rPr>
              <a:t>Une chromophotographie de la lune  </a:t>
            </a:r>
            <a:endParaRPr/>
          </a:p>
        </p:txBody>
      </p:sp>
      <p:sp>
        <p:nvSpPr>
          <p:cNvPr id="1054" name="Google Shape;1054;p44"/>
          <p:cNvSpPr/>
          <p:nvPr/>
        </p:nvSpPr>
        <p:spPr>
          <a:xfrm>
            <a:off x="909770" y="260551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55" name="Google Shape;1055;p44"/>
          <p:cNvSpPr/>
          <p:nvPr/>
        </p:nvSpPr>
        <p:spPr>
          <a:xfrm>
            <a:off x="1275560" y="5591875"/>
            <a:ext cx="3383150"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chemeClr val="dk1"/>
                </a:solidFill>
                <a:latin typeface="Calibri"/>
                <a:ea typeface="Calibri"/>
                <a:cs typeface="Calibri"/>
                <a:sym typeface="Calibri"/>
              </a:rPr>
              <a:t>Un oscillogramme de la lune </a:t>
            </a:r>
            <a:endParaRPr b="1" sz="1600">
              <a:solidFill>
                <a:schemeClr val="dk1"/>
              </a:solidFill>
              <a:latin typeface="Calibri"/>
              <a:ea typeface="Calibri"/>
              <a:cs typeface="Calibri"/>
              <a:sym typeface="Calibri"/>
            </a:endParaRPr>
          </a:p>
        </p:txBody>
      </p:sp>
      <p:sp>
        <p:nvSpPr>
          <p:cNvPr id="1056" name="Google Shape;1056;p44"/>
          <p:cNvSpPr/>
          <p:nvPr/>
        </p:nvSpPr>
        <p:spPr>
          <a:xfrm>
            <a:off x="909770" y="559187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57" name="Google Shape;1057;p44"/>
          <p:cNvSpPr/>
          <p:nvPr/>
        </p:nvSpPr>
        <p:spPr>
          <a:xfrm>
            <a:off x="1302541" y="4098157"/>
            <a:ext cx="345264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chemeClr val="dk1"/>
                </a:solidFill>
                <a:latin typeface="Calibri"/>
                <a:ea typeface="Calibri"/>
                <a:cs typeface="Calibri"/>
                <a:sym typeface="Calibri"/>
              </a:rPr>
              <a:t>Une chronophotographie du ballon.</a:t>
            </a:r>
            <a:endParaRPr/>
          </a:p>
        </p:txBody>
      </p:sp>
      <p:sp>
        <p:nvSpPr>
          <p:cNvPr id="1058" name="Google Shape;1058;p44"/>
          <p:cNvSpPr/>
          <p:nvPr/>
        </p:nvSpPr>
        <p:spPr>
          <a:xfrm>
            <a:off x="935304" y="409815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059" name="Google Shape;1059;p44"/>
          <p:cNvSpPr/>
          <p:nvPr/>
        </p:nvSpPr>
        <p:spPr>
          <a:xfrm>
            <a:off x="909770" y="1602911"/>
            <a:ext cx="10372459"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L’image suivante représente :  </a:t>
            </a:r>
            <a:endParaRPr/>
          </a:p>
        </p:txBody>
      </p:sp>
      <p:grpSp>
        <p:nvGrpSpPr>
          <p:cNvPr id="1060" name="Google Shape;1060;p44"/>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061" name="Google Shape;1061;p4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062" name="Google Shape;1062;p4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63" name="Google Shape;1063;p44"/>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la réponse : </a:t>
            </a:r>
            <a:endParaRPr/>
          </a:p>
        </p:txBody>
      </p:sp>
      <p:sp>
        <p:nvSpPr>
          <p:cNvPr id="1064" name="Google Shape;1064;p44"/>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sp>
        <p:nvSpPr>
          <p:cNvPr id="1065" name="Google Shape;1065;p44"/>
          <p:cNvSpPr/>
          <p:nvPr/>
        </p:nvSpPr>
        <p:spPr>
          <a:xfrm>
            <a:off x="1277007" y="2605516"/>
            <a:ext cx="3452648" cy="432000"/>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BFBFBF"/>
                </a:solidFill>
                <a:latin typeface="Calibri"/>
                <a:ea typeface="Calibri"/>
                <a:cs typeface="Calibri"/>
                <a:sym typeface="Calibri"/>
              </a:rPr>
              <a:t>Une chromophotographie du ballon.</a:t>
            </a:r>
            <a:endParaRPr b="1" sz="1600">
              <a:solidFill>
                <a:srgbClr val="BFBFBF"/>
              </a:solidFill>
              <a:latin typeface="Calibri"/>
              <a:ea typeface="Calibri"/>
              <a:cs typeface="Calibri"/>
              <a:sym typeface="Calibri"/>
            </a:endParaRPr>
          </a:p>
        </p:txBody>
      </p:sp>
      <p:sp>
        <p:nvSpPr>
          <p:cNvPr id="1066" name="Google Shape;1066;p44"/>
          <p:cNvSpPr/>
          <p:nvPr/>
        </p:nvSpPr>
        <p:spPr>
          <a:xfrm>
            <a:off x="909770" y="2605516"/>
            <a:ext cx="432000" cy="430924"/>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rgbClr val="BFBFBF"/>
                </a:solidFill>
                <a:latin typeface="Calibri"/>
                <a:ea typeface="Calibri"/>
                <a:cs typeface="Calibri"/>
                <a:sym typeface="Calibri"/>
              </a:rPr>
              <a:t>A</a:t>
            </a:r>
            <a:endParaRPr/>
          </a:p>
        </p:txBody>
      </p:sp>
      <p:sp>
        <p:nvSpPr>
          <p:cNvPr id="1067" name="Google Shape;1067;p44"/>
          <p:cNvSpPr/>
          <p:nvPr/>
        </p:nvSpPr>
        <p:spPr>
          <a:xfrm>
            <a:off x="1275560" y="5591875"/>
            <a:ext cx="3383150" cy="430924"/>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BFBFBF"/>
                </a:solidFill>
                <a:latin typeface="Calibri"/>
                <a:ea typeface="Calibri"/>
                <a:cs typeface="Calibri"/>
                <a:sym typeface="Calibri"/>
              </a:rPr>
              <a:t>Un oscillogramme du ballon.</a:t>
            </a:r>
            <a:endParaRPr b="1" sz="1600">
              <a:solidFill>
                <a:srgbClr val="BFBFBF"/>
              </a:solidFill>
              <a:latin typeface="Calibri"/>
              <a:ea typeface="Calibri"/>
              <a:cs typeface="Calibri"/>
              <a:sym typeface="Calibri"/>
            </a:endParaRPr>
          </a:p>
        </p:txBody>
      </p:sp>
      <p:sp>
        <p:nvSpPr>
          <p:cNvPr id="1068" name="Google Shape;1068;p44"/>
          <p:cNvSpPr/>
          <p:nvPr/>
        </p:nvSpPr>
        <p:spPr>
          <a:xfrm>
            <a:off x="909770" y="5591875"/>
            <a:ext cx="432000" cy="430924"/>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rgbClr val="BFBFBF"/>
                </a:solidFill>
                <a:latin typeface="Calibri"/>
                <a:ea typeface="Calibri"/>
                <a:cs typeface="Calibri"/>
                <a:sym typeface="Calibri"/>
              </a:rPr>
              <a:t>C</a:t>
            </a:r>
            <a:endParaRPr/>
          </a:p>
        </p:txBody>
      </p:sp>
      <p:pic>
        <p:nvPicPr>
          <p:cNvPr id="1069" name="Google Shape;1069;p44"/>
          <p:cNvPicPr preferRelativeResize="0"/>
          <p:nvPr/>
        </p:nvPicPr>
        <p:blipFill rotWithShape="1">
          <a:blip r:embed="rId4">
            <a:alphaModFix/>
          </a:blip>
          <a:srcRect b="9185" l="0" r="0" t="9185"/>
          <a:stretch/>
        </p:blipFill>
        <p:spPr>
          <a:xfrm>
            <a:off x="5122426" y="2274570"/>
            <a:ext cx="6382277" cy="3907390"/>
          </a:xfrm>
          <a:prstGeom prst="roundRect">
            <a:avLst>
              <a:gd fmla="val 7555" name="adj"/>
            </a:avLst>
          </a:prstGeom>
          <a:noFill/>
          <a:ln>
            <a:noFill/>
          </a:ln>
        </p:spPr>
      </p:pic>
      <p:sp>
        <p:nvSpPr>
          <p:cNvPr descr="Coche avec un remplissage uni" id="1070" name="Google Shape;1070;p44"/>
          <p:cNvSpPr/>
          <p:nvPr/>
        </p:nvSpPr>
        <p:spPr>
          <a:xfrm>
            <a:off x="258858" y="3988701"/>
            <a:ext cx="650912" cy="650912"/>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6"/>
                                        </p:tgtEl>
                                        <p:attrNameLst>
                                          <p:attrName>style.visibility</p:attrName>
                                        </p:attrNameLst>
                                      </p:cBhvr>
                                      <p:to>
                                        <p:strVal val="visible"/>
                                      </p:to>
                                    </p:set>
                                    <p:animEffect filter="fade" transition="in">
                                      <p:cBhvr>
                                        <p:cTn dur="500"/>
                                        <p:tgtEl>
                                          <p:spTgt spid="1066"/>
                                        </p:tgtEl>
                                      </p:cBhvr>
                                    </p:animEffect>
                                  </p:childTnLst>
                                </p:cTn>
                              </p:par>
                              <p:par>
                                <p:cTn fill="hold" nodeType="withEffect" presetClass="entr" presetID="10" presetSubtype="0">
                                  <p:stCondLst>
                                    <p:cond delay="0"/>
                                  </p:stCondLst>
                                  <p:childTnLst>
                                    <p:set>
                                      <p:cBhvr>
                                        <p:cTn dur="1" fill="hold">
                                          <p:stCondLst>
                                            <p:cond delay="0"/>
                                          </p:stCondLst>
                                        </p:cTn>
                                        <p:tgtEl>
                                          <p:spTgt spid="1065"/>
                                        </p:tgtEl>
                                        <p:attrNameLst>
                                          <p:attrName>style.visibility</p:attrName>
                                        </p:attrNameLst>
                                      </p:cBhvr>
                                      <p:to>
                                        <p:strVal val="visible"/>
                                      </p:to>
                                    </p:set>
                                    <p:animEffect filter="fade" transition="in">
                                      <p:cBhvr>
                                        <p:cTn dur="500"/>
                                        <p:tgtEl>
                                          <p:spTgt spid="1065"/>
                                        </p:tgtEl>
                                      </p:cBhvr>
                                    </p:animEffect>
                                  </p:childTnLst>
                                </p:cTn>
                              </p:par>
                              <p:par>
                                <p:cTn fill="hold" nodeType="withEffect" presetClass="entr" presetID="10" presetSubtype="0">
                                  <p:stCondLst>
                                    <p:cond delay="0"/>
                                  </p:stCondLst>
                                  <p:childTnLst>
                                    <p:set>
                                      <p:cBhvr>
                                        <p:cTn dur="1" fill="hold">
                                          <p:stCondLst>
                                            <p:cond delay="0"/>
                                          </p:stCondLst>
                                        </p:cTn>
                                        <p:tgtEl>
                                          <p:spTgt spid="1068"/>
                                        </p:tgtEl>
                                        <p:attrNameLst>
                                          <p:attrName>style.visibility</p:attrName>
                                        </p:attrNameLst>
                                      </p:cBhvr>
                                      <p:to>
                                        <p:strVal val="visible"/>
                                      </p:to>
                                    </p:set>
                                    <p:animEffect filter="fade" transition="in">
                                      <p:cBhvr>
                                        <p:cTn dur="500"/>
                                        <p:tgtEl>
                                          <p:spTgt spid="1068"/>
                                        </p:tgtEl>
                                      </p:cBhvr>
                                    </p:animEffect>
                                  </p:childTnLst>
                                </p:cTn>
                              </p:par>
                              <p:par>
                                <p:cTn fill="hold" nodeType="withEffect" presetClass="entr" presetID="10" presetSubtype="0">
                                  <p:stCondLst>
                                    <p:cond delay="0"/>
                                  </p:stCondLst>
                                  <p:childTnLst>
                                    <p:set>
                                      <p:cBhvr>
                                        <p:cTn dur="1" fill="hold">
                                          <p:stCondLst>
                                            <p:cond delay="0"/>
                                          </p:stCondLst>
                                        </p:cTn>
                                        <p:tgtEl>
                                          <p:spTgt spid="1067"/>
                                        </p:tgtEl>
                                        <p:attrNameLst>
                                          <p:attrName>style.visibility</p:attrName>
                                        </p:attrNameLst>
                                      </p:cBhvr>
                                      <p:to>
                                        <p:strVal val="visible"/>
                                      </p:to>
                                    </p:set>
                                    <p:animEffect filter="fade" transition="in">
                                      <p:cBhvr>
                                        <p:cTn dur="500"/>
                                        <p:tgtEl>
                                          <p:spTgt spid="10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p45"/>
          <p:cNvSpPr/>
          <p:nvPr/>
        </p:nvSpPr>
        <p:spPr>
          <a:xfrm>
            <a:off x="335366" y="1602911"/>
            <a:ext cx="10946863"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 chronophotographie suivante correspond à un mouvement : </a:t>
            </a:r>
            <a:endParaRPr b="1" sz="2400">
              <a:solidFill>
                <a:schemeClr val="dk1"/>
              </a:solidFill>
              <a:latin typeface="Calibri"/>
              <a:ea typeface="Calibri"/>
              <a:cs typeface="Calibri"/>
              <a:sym typeface="Calibri"/>
            </a:endParaRPr>
          </a:p>
        </p:txBody>
      </p:sp>
      <p:grpSp>
        <p:nvGrpSpPr>
          <p:cNvPr id="1076" name="Google Shape;1076;p45"/>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077" name="Google Shape;1077;p4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078" name="Google Shape;1078;p4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79" name="Google Shape;1079;p45"/>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Indiquer , dans chaque cas , le type de mouvement. </a:t>
            </a:r>
            <a:endParaRPr/>
          </a:p>
        </p:txBody>
      </p:sp>
      <p:sp>
        <p:nvSpPr>
          <p:cNvPr id="1080" name="Google Shape;1080;p45"/>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pic>
        <p:nvPicPr>
          <p:cNvPr id="1081" name="Google Shape;1081;p45"/>
          <p:cNvPicPr preferRelativeResize="0"/>
          <p:nvPr/>
        </p:nvPicPr>
        <p:blipFill rotWithShape="1">
          <a:blip r:embed="rId4">
            <a:alphaModFix/>
          </a:blip>
          <a:srcRect b="0" l="0" r="0" t="0"/>
          <a:stretch/>
        </p:blipFill>
        <p:spPr>
          <a:xfrm>
            <a:off x="1333499" y="2647950"/>
            <a:ext cx="9525000" cy="1562100"/>
          </a:xfrm>
          <a:prstGeom prst="rect">
            <a:avLst/>
          </a:prstGeom>
          <a:noFill/>
          <a:ln>
            <a:noFill/>
          </a:ln>
        </p:spPr>
      </p:pic>
      <p:sp>
        <p:nvSpPr>
          <p:cNvPr id="1082" name="Google Shape;1082;p45"/>
          <p:cNvSpPr/>
          <p:nvPr/>
        </p:nvSpPr>
        <p:spPr>
          <a:xfrm>
            <a:off x="1964457" y="4980579"/>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Uniforme </a:t>
            </a:r>
            <a:endParaRPr/>
          </a:p>
        </p:txBody>
      </p:sp>
      <p:sp>
        <p:nvSpPr>
          <p:cNvPr id="1083" name="Google Shape;1083;p45"/>
          <p:cNvSpPr/>
          <p:nvPr/>
        </p:nvSpPr>
        <p:spPr>
          <a:xfrm>
            <a:off x="1669090" y="498057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84" name="Google Shape;1084;p45"/>
          <p:cNvSpPr/>
          <p:nvPr/>
        </p:nvSpPr>
        <p:spPr>
          <a:xfrm>
            <a:off x="8444623" y="4980579"/>
            <a:ext cx="2078289"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Retardé</a:t>
            </a:r>
            <a:endParaRPr/>
          </a:p>
        </p:txBody>
      </p:sp>
      <p:sp>
        <p:nvSpPr>
          <p:cNvPr id="1085" name="Google Shape;1085;p45"/>
          <p:cNvSpPr/>
          <p:nvPr/>
        </p:nvSpPr>
        <p:spPr>
          <a:xfrm>
            <a:off x="8149256" y="498057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86" name="Google Shape;1086;p45"/>
          <p:cNvSpPr/>
          <p:nvPr/>
        </p:nvSpPr>
        <p:spPr>
          <a:xfrm>
            <a:off x="5056856" y="4980579"/>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Accéléré </a:t>
            </a:r>
            <a:endParaRPr/>
          </a:p>
        </p:txBody>
      </p:sp>
      <p:sp>
        <p:nvSpPr>
          <p:cNvPr id="1087" name="Google Shape;1087;p45"/>
          <p:cNvSpPr/>
          <p:nvPr/>
        </p:nvSpPr>
        <p:spPr>
          <a:xfrm>
            <a:off x="4761489" y="498057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1" name="Shape 1091"/>
        <p:cNvGrpSpPr/>
        <p:nvPr/>
      </p:nvGrpSpPr>
      <p:grpSpPr>
        <a:xfrm>
          <a:off x="0" y="0"/>
          <a:ext cx="0" cy="0"/>
          <a:chOff x="0" y="0"/>
          <a:chExt cx="0" cy="0"/>
        </a:xfrm>
      </p:grpSpPr>
      <p:sp>
        <p:nvSpPr>
          <p:cNvPr id="1092" name="Google Shape;1092;p46"/>
          <p:cNvSpPr/>
          <p:nvPr/>
        </p:nvSpPr>
        <p:spPr>
          <a:xfrm>
            <a:off x="335366" y="1602911"/>
            <a:ext cx="10946863"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 chronophotographie ci-contre correspond à un mouvement : </a:t>
            </a:r>
            <a:endParaRPr b="1" sz="2400">
              <a:solidFill>
                <a:schemeClr val="dk1"/>
              </a:solidFill>
              <a:latin typeface="Calibri"/>
              <a:ea typeface="Calibri"/>
              <a:cs typeface="Calibri"/>
              <a:sym typeface="Calibri"/>
            </a:endParaRPr>
          </a:p>
        </p:txBody>
      </p:sp>
      <p:sp>
        <p:nvSpPr>
          <p:cNvPr id="1093" name="Google Shape;1093;p46"/>
          <p:cNvSpPr/>
          <p:nvPr/>
        </p:nvSpPr>
        <p:spPr>
          <a:xfrm>
            <a:off x="1964457" y="4980579"/>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Uniforme </a:t>
            </a:r>
            <a:endParaRPr/>
          </a:p>
        </p:txBody>
      </p:sp>
      <p:sp>
        <p:nvSpPr>
          <p:cNvPr id="1094" name="Google Shape;1094;p46"/>
          <p:cNvSpPr/>
          <p:nvPr/>
        </p:nvSpPr>
        <p:spPr>
          <a:xfrm>
            <a:off x="1669090" y="498057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95" name="Google Shape;1095;p46"/>
          <p:cNvSpPr/>
          <p:nvPr/>
        </p:nvSpPr>
        <p:spPr>
          <a:xfrm>
            <a:off x="8444623" y="4980579"/>
            <a:ext cx="2078289"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Retardé</a:t>
            </a:r>
            <a:endParaRPr/>
          </a:p>
        </p:txBody>
      </p:sp>
      <p:sp>
        <p:nvSpPr>
          <p:cNvPr id="1096" name="Google Shape;1096;p46"/>
          <p:cNvSpPr/>
          <p:nvPr/>
        </p:nvSpPr>
        <p:spPr>
          <a:xfrm>
            <a:off x="8149256" y="498057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grpSp>
        <p:nvGrpSpPr>
          <p:cNvPr id="1097" name="Google Shape;1097;p46"/>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098" name="Google Shape;1098;p4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099" name="Google Shape;1099;p4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100" name="Google Shape;1100;p4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Les distances parcourues pendant la même durée augmentent, alors le mouvement est accéléré. </a:t>
            </a:r>
            <a:endParaRPr/>
          </a:p>
        </p:txBody>
      </p:sp>
      <p:sp>
        <p:nvSpPr>
          <p:cNvPr id="1101" name="Google Shape;1101;p46"/>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pic>
        <p:nvPicPr>
          <p:cNvPr id="1102" name="Google Shape;1102;p46"/>
          <p:cNvPicPr preferRelativeResize="0"/>
          <p:nvPr/>
        </p:nvPicPr>
        <p:blipFill rotWithShape="1">
          <a:blip r:embed="rId4">
            <a:alphaModFix/>
          </a:blip>
          <a:srcRect b="0" l="0" r="0" t="0"/>
          <a:stretch/>
        </p:blipFill>
        <p:spPr>
          <a:xfrm>
            <a:off x="1333499" y="2647950"/>
            <a:ext cx="9525000" cy="1562100"/>
          </a:xfrm>
          <a:prstGeom prst="rect">
            <a:avLst/>
          </a:prstGeom>
          <a:noFill/>
          <a:ln>
            <a:noFill/>
          </a:ln>
        </p:spPr>
      </p:pic>
      <p:sp>
        <p:nvSpPr>
          <p:cNvPr id="1103" name="Google Shape;1103;p46"/>
          <p:cNvSpPr/>
          <p:nvPr/>
        </p:nvSpPr>
        <p:spPr>
          <a:xfrm>
            <a:off x="5056856" y="4980579"/>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Accéléré </a:t>
            </a:r>
            <a:endParaRPr/>
          </a:p>
        </p:txBody>
      </p:sp>
      <p:sp>
        <p:nvSpPr>
          <p:cNvPr id="1104" name="Google Shape;1104;p46"/>
          <p:cNvSpPr/>
          <p:nvPr/>
        </p:nvSpPr>
        <p:spPr>
          <a:xfrm>
            <a:off x="4761489" y="498057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105" name="Google Shape;1105;p46"/>
          <p:cNvSpPr/>
          <p:nvPr/>
        </p:nvSpPr>
        <p:spPr>
          <a:xfrm>
            <a:off x="2576944" y="3639126"/>
            <a:ext cx="180000" cy="180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6" name="Google Shape;1106;p46"/>
          <p:cNvSpPr/>
          <p:nvPr/>
        </p:nvSpPr>
        <p:spPr>
          <a:xfrm>
            <a:off x="4359564" y="3639126"/>
            <a:ext cx="180000" cy="180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7" name="Google Shape;1107;p46"/>
          <p:cNvSpPr/>
          <p:nvPr/>
        </p:nvSpPr>
        <p:spPr>
          <a:xfrm>
            <a:off x="6784109" y="3639126"/>
            <a:ext cx="180000" cy="180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8" name="Google Shape;1108;p46"/>
          <p:cNvSpPr/>
          <p:nvPr/>
        </p:nvSpPr>
        <p:spPr>
          <a:xfrm>
            <a:off x="9615056" y="3639126"/>
            <a:ext cx="180000" cy="180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109" name="Google Shape;1109;p46"/>
          <p:cNvCxnSpPr/>
          <p:nvPr/>
        </p:nvCxnSpPr>
        <p:spPr>
          <a:xfrm>
            <a:off x="2664417" y="3729126"/>
            <a:ext cx="1800000" cy="0"/>
          </a:xfrm>
          <a:prstGeom prst="straightConnector1">
            <a:avLst/>
          </a:prstGeom>
          <a:noFill/>
          <a:ln cap="rnd" cmpd="sng" w="38100">
            <a:solidFill>
              <a:schemeClr val="dk1"/>
            </a:solidFill>
            <a:prstDash val="solid"/>
            <a:bevel/>
            <a:headEnd len="med" w="med" type="stealth"/>
            <a:tailEnd len="med" w="med" type="stealth"/>
          </a:ln>
        </p:spPr>
      </p:cxnSp>
      <p:cxnSp>
        <p:nvCxnSpPr>
          <p:cNvPr id="1110" name="Google Shape;1110;p46"/>
          <p:cNvCxnSpPr/>
          <p:nvPr/>
        </p:nvCxnSpPr>
        <p:spPr>
          <a:xfrm>
            <a:off x="4440763" y="3729126"/>
            <a:ext cx="2412000" cy="0"/>
          </a:xfrm>
          <a:prstGeom prst="straightConnector1">
            <a:avLst/>
          </a:prstGeom>
          <a:noFill/>
          <a:ln cap="rnd" cmpd="sng" w="38100">
            <a:solidFill>
              <a:schemeClr val="dk1"/>
            </a:solidFill>
            <a:prstDash val="solid"/>
            <a:bevel/>
            <a:headEnd len="med" w="med" type="stealth"/>
            <a:tailEnd len="med" w="med" type="stealth"/>
          </a:ln>
        </p:spPr>
      </p:cxnSp>
      <p:cxnSp>
        <p:nvCxnSpPr>
          <p:cNvPr id="1111" name="Google Shape;1111;p46"/>
          <p:cNvCxnSpPr/>
          <p:nvPr/>
        </p:nvCxnSpPr>
        <p:spPr>
          <a:xfrm>
            <a:off x="6829109" y="3716512"/>
            <a:ext cx="2920947" cy="25228"/>
          </a:xfrm>
          <a:prstGeom prst="straightConnector1">
            <a:avLst/>
          </a:prstGeom>
          <a:noFill/>
          <a:ln cap="rnd" cmpd="sng" w="38100">
            <a:solidFill>
              <a:schemeClr val="dk1"/>
            </a:solidFill>
            <a:prstDash val="solid"/>
            <a:bevel/>
            <a:headEnd len="med" w="med" type="stealth"/>
            <a:tailEnd len="med" w="med" type="stealth"/>
          </a:ln>
        </p:spPr>
      </p:cxnSp>
      <p:sp>
        <p:nvSpPr>
          <p:cNvPr descr="Coche avec un remplissage uni" id="1112" name="Google Shape;1112;p46"/>
          <p:cNvSpPr/>
          <p:nvPr/>
        </p:nvSpPr>
        <p:spPr>
          <a:xfrm>
            <a:off x="5646763" y="5531048"/>
            <a:ext cx="650912" cy="650912"/>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05"/>
                                        </p:tgtEl>
                                        <p:attrNameLst>
                                          <p:attrName>style.visibility</p:attrName>
                                        </p:attrNameLst>
                                      </p:cBhvr>
                                      <p:to>
                                        <p:strVal val="visible"/>
                                      </p:to>
                                    </p:set>
                                    <p:anim calcmode="lin" valueType="num">
                                      <p:cBhvr additive="base">
                                        <p:cTn dur="500"/>
                                        <p:tgtEl>
                                          <p:spTgt spid="1105"/>
                                        </p:tgtEl>
                                        <p:attrNameLst>
                                          <p:attrName>ppt_w</p:attrName>
                                        </p:attrNameLst>
                                      </p:cBhvr>
                                      <p:tavLst>
                                        <p:tav fmla="" tm="0">
                                          <p:val>
                                            <p:strVal val="0"/>
                                          </p:val>
                                        </p:tav>
                                        <p:tav fmla="" tm="100000">
                                          <p:val>
                                            <p:strVal val="#ppt_w"/>
                                          </p:val>
                                        </p:tav>
                                      </p:tavLst>
                                    </p:anim>
                                    <p:anim calcmode="lin" valueType="num">
                                      <p:cBhvr additive="base">
                                        <p:cTn dur="500"/>
                                        <p:tgtEl>
                                          <p:spTgt spid="110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06"/>
                                        </p:tgtEl>
                                        <p:attrNameLst>
                                          <p:attrName>style.visibility</p:attrName>
                                        </p:attrNameLst>
                                      </p:cBhvr>
                                      <p:to>
                                        <p:strVal val="visible"/>
                                      </p:to>
                                    </p:set>
                                    <p:anim calcmode="lin" valueType="num">
                                      <p:cBhvr additive="base">
                                        <p:cTn dur="500"/>
                                        <p:tgtEl>
                                          <p:spTgt spid="1106"/>
                                        </p:tgtEl>
                                        <p:attrNameLst>
                                          <p:attrName>ppt_w</p:attrName>
                                        </p:attrNameLst>
                                      </p:cBhvr>
                                      <p:tavLst>
                                        <p:tav fmla="" tm="0">
                                          <p:val>
                                            <p:strVal val="0"/>
                                          </p:val>
                                        </p:tav>
                                        <p:tav fmla="" tm="100000">
                                          <p:val>
                                            <p:strVal val="#ppt_w"/>
                                          </p:val>
                                        </p:tav>
                                      </p:tavLst>
                                    </p:anim>
                                    <p:anim calcmode="lin" valueType="num">
                                      <p:cBhvr additive="base">
                                        <p:cTn dur="500"/>
                                        <p:tgtEl>
                                          <p:spTgt spid="110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07"/>
                                        </p:tgtEl>
                                        <p:attrNameLst>
                                          <p:attrName>style.visibility</p:attrName>
                                        </p:attrNameLst>
                                      </p:cBhvr>
                                      <p:to>
                                        <p:strVal val="visible"/>
                                      </p:to>
                                    </p:set>
                                    <p:anim calcmode="lin" valueType="num">
                                      <p:cBhvr additive="base">
                                        <p:cTn dur="500"/>
                                        <p:tgtEl>
                                          <p:spTgt spid="1107"/>
                                        </p:tgtEl>
                                        <p:attrNameLst>
                                          <p:attrName>ppt_w</p:attrName>
                                        </p:attrNameLst>
                                      </p:cBhvr>
                                      <p:tavLst>
                                        <p:tav fmla="" tm="0">
                                          <p:val>
                                            <p:strVal val="0"/>
                                          </p:val>
                                        </p:tav>
                                        <p:tav fmla="" tm="100000">
                                          <p:val>
                                            <p:strVal val="#ppt_w"/>
                                          </p:val>
                                        </p:tav>
                                      </p:tavLst>
                                    </p:anim>
                                    <p:anim calcmode="lin" valueType="num">
                                      <p:cBhvr additive="base">
                                        <p:cTn dur="500"/>
                                        <p:tgtEl>
                                          <p:spTgt spid="110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08"/>
                                        </p:tgtEl>
                                        <p:attrNameLst>
                                          <p:attrName>style.visibility</p:attrName>
                                        </p:attrNameLst>
                                      </p:cBhvr>
                                      <p:to>
                                        <p:strVal val="visible"/>
                                      </p:to>
                                    </p:set>
                                    <p:anim calcmode="lin" valueType="num">
                                      <p:cBhvr additive="base">
                                        <p:cTn dur="500"/>
                                        <p:tgtEl>
                                          <p:spTgt spid="1108"/>
                                        </p:tgtEl>
                                        <p:attrNameLst>
                                          <p:attrName>ppt_w</p:attrName>
                                        </p:attrNameLst>
                                      </p:cBhvr>
                                      <p:tavLst>
                                        <p:tav fmla="" tm="0">
                                          <p:val>
                                            <p:strVal val="0"/>
                                          </p:val>
                                        </p:tav>
                                        <p:tav fmla="" tm="100000">
                                          <p:val>
                                            <p:strVal val="#ppt_w"/>
                                          </p:val>
                                        </p:tav>
                                      </p:tavLst>
                                    </p:anim>
                                    <p:anim calcmode="lin" valueType="num">
                                      <p:cBhvr additive="base">
                                        <p:cTn dur="500"/>
                                        <p:tgtEl>
                                          <p:spTgt spid="110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09"/>
                                        </p:tgtEl>
                                        <p:attrNameLst>
                                          <p:attrName>style.visibility</p:attrName>
                                        </p:attrNameLst>
                                      </p:cBhvr>
                                      <p:to>
                                        <p:strVal val="visible"/>
                                      </p:to>
                                    </p:set>
                                    <p:anim calcmode="lin" valueType="num">
                                      <p:cBhvr additive="base">
                                        <p:cTn dur="500"/>
                                        <p:tgtEl>
                                          <p:spTgt spid="1109"/>
                                        </p:tgtEl>
                                        <p:attrNameLst>
                                          <p:attrName>ppt_w</p:attrName>
                                        </p:attrNameLst>
                                      </p:cBhvr>
                                      <p:tavLst>
                                        <p:tav fmla="" tm="0">
                                          <p:val>
                                            <p:strVal val="0"/>
                                          </p:val>
                                        </p:tav>
                                        <p:tav fmla="" tm="100000">
                                          <p:val>
                                            <p:strVal val="#ppt_w"/>
                                          </p:val>
                                        </p:tav>
                                      </p:tavLst>
                                    </p:anim>
                                    <p:anim calcmode="lin" valueType="num">
                                      <p:cBhvr additive="base">
                                        <p:cTn dur="500"/>
                                        <p:tgtEl>
                                          <p:spTgt spid="110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10"/>
                                        </p:tgtEl>
                                        <p:attrNameLst>
                                          <p:attrName>style.visibility</p:attrName>
                                        </p:attrNameLst>
                                      </p:cBhvr>
                                      <p:to>
                                        <p:strVal val="visible"/>
                                      </p:to>
                                    </p:set>
                                    <p:anim calcmode="lin" valueType="num">
                                      <p:cBhvr additive="base">
                                        <p:cTn dur="500"/>
                                        <p:tgtEl>
                                          <p:spTgt spid="1110"/>
                                        </p:tgtEl>
                                        <p:attrNameLst>
                                          <p:attrName>ppt_w</p:attrName>
                                        </p:attrNameLst>
                                      </p:cBhvr>
                                      <p:tavLst>
                                        <p:tav fmla="" tm="0">
                                          <p:val>
                                            <p:strVal val="0"/>
                                          </p:val>
                                        </p:tav>
                                        <p:tav fmla="" tm="100000">
                                          <p:val>
                                            <p:strVal val="#ppt_w"/>
                                          </p:val>
                                        </p:tav>
                                      </p:tavLst>
                                    </p:anim>
                                    <p:anim calcmode="lin" valueType="num">
                                      <p:cBhvr additive="base">
                                        <p:cTn dur="500"/>
                                        <p:tgtEl>
                                          <p:spTgt spid="111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11"/>
                                        </p:tgtEl>
                                        <p:attrNameLst>
                                          <p:attrName>style.visibility</p:attrName>
                                        </p:attrNameLst>
                                      </p:cBhvr>
                                      <p:to>
                                        <p:strVal val="visible"/>
                                      </p:to>
                                    </p:set>
                                    <p:anim calcmode="lin" valueType="num">
                                      <p:cBhvr additive="base">
                                        <p:cTn dur="500"/>
                                        <p:tgtEl>
                                          <p:spTgt spid="1111"/>
                                        </p:tgtEl>
                                        <p:attrNameLst>
                                          <p:attrName>ppt_w</p:attrName>
                                        </p:attrNameLst>
                                      </p:cBhvr>
                                      <p:tavLst>
                                        <p:tav fmla="" tm="0">
                                          <p:val>
                                            <p:strVal val="0"/>
                                          </p:val>
                                        </p:tav>
                                        <p:tav fmla="" tm="100000">
                                          <p:val>
                                            <p:strVal val="#ppt_w"/>
                                          </p:val>
                                        </p:tav>
                                      </p:tavLst>
                                    </p:anim>
                                    <p:anim calcmode="lin" valueType="num">
                                      <p:cBhvr additive="base">
                                        <p:cTn dur="500"/>
                                        <p:tgtEl>
                                          <p:spTgt spid="111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95">
                                            <p:txEl>
                                              <p:pRg end="0" st="0"/>
                                            </p:txEl>
                                          </p:spTgt>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1093">
                                            <p:txEl>
                                              <p:pRg end="0" st="0"/>
                                            </p:txEl>
                                          </p:spTgt>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1094">
                                            <p:txEl>
                                              <p:pRg end="0" st="0"/>
                                            </p:txEl>
                                          </p:spTgt>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1096">
                                            <p:txEl>
                                              <p:pRg end="0" st="0"/>
                                            </p:txEl>
                                          </p:spTgt>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112"/>
                                        </p:tgtEl>
                                        <p:attrNameLst>
                                          <p:attrName>style.visibility</p:attrName>
                                        </p:attrNameLst>
                                      </p:cBhvr>
                                      <p:to>
                                        <p:strVal val="visible"/>
                                      </p:to>
                                    </p:set>
                                    <p:animEffect filter="fade" transition="in">
                                      <p:cBhvr>
                                        <p:cTn dur="500"/>
                                        <p:tgtEl>
                                          <p:spTgt spid="11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sp>
        <p:nvSpPr>
          <p:cNvPr id="1117" name="Google Shape;1117;p47"/>
          <p:cNvSpPr/>
          <p:nvPr/>
        </p:nvSpPr>
        <p:spPr>
          <a:xfrm>
            <a:off x="335366" y="1602911"/>
            <a:ext cx="10809712"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 chronophotographie ci-contre correspond à un mouvement : </a:t>
            </a:r>
            <a:endParaRPr b="1" sz="2400">
              <a:solidFill>
                <a:schemeClr val="dk1"/>
              </a:solidFill>
              <a:latin typeface="Calibri"/>
              <a:ea typeface="Calibri"/>
              <a:cs typeface="Calibri"/>
              <a:sym typeface="Calibri"/>
            </a:endParaRPr>
          </a:p>
        </p:txBody>
      </p:sp>
      <p:grpSp>
        <p:nvGrpSpPr>
          <p:cNvPr id="1118" name="Google Shape;1118;p47"/>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119" name="Google Shape;1119;p4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120" name="Google Shape;1120;p4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121" name="Google Shape;1121;p47"/>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Indiquer la nature du mouvement de la balle lancée par l’enfant : </a:t>
            </a:r>
            <a:endParaRPr/>
          </a:p>
        </p:txBody>
      </p:sp>
      <p:sp>
        <p:nvSpPr>
          <p:cNvPr id="1122" name="Google Shape;1122;p47"/>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pic>
        <p:nvPicPr>
          <p:cNvPr id="1123" name="Google Shape;1123;p47"/>
          <p:cNvPicPr preferRelativeResize="0"/>
          <p:nvPr/>
        </p:nvPicPr>
        <p:blipFill rotWithShape="1">
          <a:blip r:embed="rId4">
            <a:alphaModFix/>
          </a:blip>
          <a:srcRect b="0" l="0" r="0" t="0"/>
          <a:stretch/>
        </p:blipFill>
        <p:spPr>
          <a:xfrm>
            <a:off x="3728720" y="2225945"/>
            <a:ext cx="8188637" cy="4313762"/>
          </a:xfrm>
          <a:prstGeom prst="rect">
            <a:avLst/>
          </a:prstGeom>
          <a:noFill/>
          <a:ln>
            <a:noFill/>
          </a:ln>
        </p:spPr>
      </p:pic>
      <p:sp>
        <p:nvSpPr>
          <p:cNvPr id="1124" name="Google Shape;1124;p47"/>
          <p:cNvSpPr/>
          <p:nvPr/>
        </p:nvSpPr>
        <p:spPr>
          <a:xfrm>
            <a:off x="1230671" y="3126512"/>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Uniforme </a:t>
            </a:r>
            <a:endParaRPr/>
          </a:p>
        </p:txBody>
      </p:sp>
      <p:sp>
        <p:nvSpPr>
          <p:cNvPr id="1125" name="Google Shape;1125;p47"/>
          <p:cNvSpPr/>
          <p:nvPr/>
        </p:nvSpPr>
        <p:spPr>
          <a:xfrm>
            <a:off x="935304" y="312651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26" name="Google Shape;1126;p47"/>
          <p:cNvSpPr/>
          <p:nvPr/>
        </p:nvSpPr>
        <p:spPr>
          <a:xfrm>
            <a:off x="1271398" y="5602508"/>
            <a:ext cx="2078289"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Retardé</a:t>
            </a:r>
            <a:endParaRPr/>
          </a:p>
        </p:txBody>
      </p:sp>
      <p:sp>
        <p:nvSpPr>
          <p:cNvPr id="1127" name="Google Shape;1127;p47"/>
          <p:cNvSpPr/>
          <p:nvPr/>
        </p:nvSpPr>
        <p:spPr>
          <a:xfrm>
            <a:off x="976031" y="560250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128" name="Google Shape;1128;p47"/>
          <p:cNvSpPr/>
          <p:nvPr/>
        </p:nvSpPr>
        <p:spPr>
          <a:xfrm>
            <a:off x="1230671" y="4367771"/>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Accéléré </a:t>
            </a:r>
            <a:endParaRPr/>
          </a:p>
        </p:txBody>
      </p:sp>
      <p:sp>
        <p:nvSpPr>
          <p:cNvPr id="1129" name="Google Shape;1129;p47"/>
          <p:cNvSpPr/>
          <p:nvPr/>
        </p:nvSpPr>
        <p:spPr>
          <a:xfrm>
            <a:off x="935304" y="436777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pic>
        <p:nvPicPr>
          <p:cNvPr id="1134" name="Google Shape;1134;p48"/>
          <p:cNvPicPr preferRelativeResize="0"/>
          <p:nvPr/>
        </p:nvPicPr>
        <p:blipFill rotWithShape="1">
          <a:blip r:embed="rId3">
            <a:alphaModFix/>
          </a:blip>
          <a:srcRect b="0" l="0" r="0" t="0"/>
          <a:stretch/>
        </p:blipFill>
        <p:spPr>
          <a:xfrm>
            <a:off x="3728720" y="2225945"/>
            <a:ext cx="8188637" cy="4313762"/>
          </a:xfrm>
          <a:prstGeom prst="rect">
            <a:avLst/>
          </a:prstGeom>
          <a:noFill/>
          <a:ln>
            <a:noFill/>
          </a:ln>
        </p:spPr>
      </p:pic>
      <p:sp>
        <p:nvSpPr>
          <p:cNvPr id="1135" name="Google Shape;1135;p48"/>
          <p:cNvSpPr/>
          <p:nvPr/>
        </p:nvSpPr>
        <p:spPr>
          <a:xfrm>
            <a:off x="335366" y="1602911"/>
            <a:ext cx="10809712"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 chronophotographie ci-contre correspond à un mouvement : </a:t>
            </a:r>
            <a:endParaRPr b="1" sz="2400">
              <a:solidFill>
                <a:schemeClr val="dk1"/>
              </a:solidFill>
              <a:latin typeface="Calibri"/>
              <a:ea typeface="Calibri"/>
              <a:cs typeface="Calibri"/>
              <a:sym typeface="Calibri"/>
            </a:endParaRPr>
          </a:p>
        </p:txBody>
      </p:sp>
      <p:grpSp>
        <p:nvGrpSpPr>
          <p:cNvPr id="1136" name="Google Shape;1136;p48"/>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137" name="Google Shape;1137;p48"/>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138" name="Google Shape;1138;p4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139" name="Google Shape;1139;p48"/>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Les distances parcourues pendant la même durée restent constantes , alors le mouvement est uniforme</a:t>
            </a:r>
            <a:endParaRPr/>
          </a:p>
        </p:txBody>
      </p:sp>
      <p:sp>
        <p:nvSpPr>
          <p:cNvPr id="1140" name="Google Shape;1140;p48"/>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sp>
        <p:nvSpPr>
          <p:cNvPr id="1141" name="Google Shape;1141;p48"/>
          <p:cNvSpPr/>
          <p:nvPr/>
        </p:nvSpPr>
        <p:spPr>
          <a:xfrm>
            <a:off x="1230671" y="3126512"/>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Uniforme </a:t>
            </a:r>
            <a:endParaRPr/>
          </a:p>
        </p:txBody>
      </p:sp>
      <p:sp>
        <p:nvSpPr>
          <p:cNvPr id="1142" name="Google Shape;1142;p48"/>
          <p:cNvSpPr/>
          <p:nvPr/>
        </p:nvSpPr>
        <p:spPr>
          <a:xfrm>
            <a:off x="935304" y="312651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43" name="Google Shape;1143;p48"/>
          <p:cNvSpPr/>
          <p:nvPr/>
        </p:nvSpPr>
        <p:spPr>
          <a:xfrm>
            <a:off x="1271398" y="5602508"/>
            <a:ext cx="2078289"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Retardé</a:t>
            </a:r>
            <a:endParaRPr/>
          </a:p>
        </p:txBody>
      </p:sp>
      <p:sp>
        <p:nvSpPr>
          <p:cNvPr id="1144" name="Google Shape;1144;p48"/>
          <p:cNvSpPr/>
          <p:nvPr/>
        </p:nvSpPr>
        <p:spPr>
          <a:xfrm>
            <a:off x="976031" y="560250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145" name="Google Shape;1145;p48"/>
          <p:cNvSpPr/>
          <p:nvPr/>
        </p:nvSpPr>
        <p:spPr>
          <a:xfrm>
            <a:off x="1230671" y="4367771"/>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Accéléré </a:t>
            </a:r>
            <a:endParaRPr/>
          </a:p>
        </p:txBody>
      </p:sp>
      <p:sp>
        <p:nvSpPr>
          <p:cNvPr id="1146" name="Google Shape;1146;p48"/>
          <p:cNvSpPr/>
          <p:nvPr/>
        </p:nvSpPr>
        <p:spPr>
          <a:xfrm>
            <a:off x="935304" y="436777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cxnSp>
        <p:nvCxnSpPr>
          <p:cNvPr id="1147" name="Google Shape;1147;p48"/>
          <p:cNvCxnSpPr/>
          <p:nvPr/>
        </p:nvCxnSpPr>
        <p:spPr>
          <a:xfrm flipH="1" rot="10800000">
            <a:off x="6396251" y="2984310"/>
            <a:ext cx="1224000" cy="81887"/>
          </a:xfrm>
          <a:prstGeom prst="straightConnector1">
            <a:avLst/>
          </a:prstGeom>
          <a:noFill/>
          <a:ln cap="rnd" cmpd="sng" w="38100">
            <a:solidFill>
              <a:schemeClr val="dk1"/>
            </a:solidFill>
            <a:prstDash val="solid"/>
            <a:bevel/>
            <a:headEnd len="med" w="med" type="stealth"/>
            <a:tailEnd len="med" w="med" type="stealth"/>
          </a:ln>
        </p:spPr>
      </p:cxnSp>
      <p:cxnSp>
        <p:nvCxnSpPr>
          <p:cNvPr id="1148" name="Google Shape;1148;p48"/>
          <p:cNvCxnSpPr/>
          <p:nvPr/>
        </p:nvCxnSpPr>
        <p:spPr>
          <a:xfrm>
            <a:off x="7652095" y="2984310"/>
            <a:ext cx="1224000" cy="40943"/>
          </a:xfrm>
          <a:prstGeom prst="straightConnector1">
            <a:avLst/>
          </a:prstGeom>
          <a:noFill/>
          <a:ln cap="rnd" cmpd="sng" w="38100">
            <a:solidFill>
              <a:schemeClr val="dk1"/>
            </a:solidFill>
            <a:prstDash val="solid"/>
            <a:bevel/>
            <a:headEnd len="med" w="med" type="stealth"/>
            <a:tailEnd len="med" w="med" type="stealth"/>
          </a:ln>
        </p:spPr>
      </p:cxnSp>
      <p:cxnSp>
        <p:nvCxnSpPr>
          <p:cNvPr id="1149" name="Google Shape;1149;p48"/>
          <p:cNvCxnSpPr/>
          <p:nvPr/>
        </p:nvCxnSpPr>
        <p:spPr>
          <a:xfrm>
            <a:off x="8916537" y="3025253"/>
            <a:ext cx="1224000" cy="222020"/>
          </a:xfrm>
          <a:prstGeom prst="straightConnector1">
            <a:avLst/>
          </a:prstGeom>
          <a:noFill/>
          <a:ln cap="rnd" cmpd="sng" w="38100">
            <a:solidFill>
              <a:schemeClr val="dk1"/>
            </a:solidFill>
            <a:prstDash val="solid"/>
            <a:bevel/>
            <a:headEnd len="med" w="med" type="stealth"/>
            <a:tailEnd len="med" w="med" type="stealth"/>
          </a:ln>
        </p:spPr>
      </p:cxnSp>
      <p:sp>
        <p:nvSpPr>
          <p:cNvPr descr="Coche avec un remplissage uni" id="1150" name="Google Shape;1150;p48"/>
          <p:cNvSpPr/>
          <p:nvPr/>
        </p:nvSpPr>
        <p:spPr>
          <a:xfrm>
            <a:off x="240781" y="2984310"/>
            <a:ext cx="650912" cy="650912"/>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7"/>
                                        </p:tgtEl>
                                        <p:attrNameLst>
                                          <p:attrName>style.visibility</p:attrName>
                                        </p:attrNameLst>
                                      </p:cBhvr>
                                      <p:to>
                                        <p:strVal val="visible"/>
                                      </p:to>
                                    </p:set>
                                    <p:anim calcmode="lin" valueType="num">
                                      <p:cBhvr additive="base">
                                        <p:cTn dur="500"/>
                                        <p:tgtEl>
                                          <p:spTgt spid="1147"/>
                                        </p:tgtEl>
                                        <p:attrNameLst>
                                          <p:attrName>ppt_w</p:attrName>
                                        </p:attrNameLst>
                                      </p:cBhvr>
                                      <p:tavLst>
                                        <p:tav fmla="" tm="0">
                                          <p:val>
                                            <p:strVal val="0"/>
                                          </p:val>
                                        </p:tav>
                                        <p:tav fmla="" tm="100000">
                                          <p:val>
                                            <p:strVal val="#ppt_w"/>
                                          </p:val>
                                        </p:tav>
                                      </p:tavLst>
                                    </p:anim>
                                    <p:anim calcmode="lin" valueType="num">
                                      <p:cBhvr additive="base">
                                        <p:cTn dur="500"/>
                                        <p:tgtEl>
                                          <p:spTgt spid="114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500"/>
                                  </p:stCondLst>
                                  <p:childTnLst>
                                    <p:set>
                                      <p:cBhvr>
                                        <p:cTn dur="1" fill="hold">
                                          <p:stCondLst>
                                            <p:cond delay="0"/>
                                          </p:stCondLst>
                                        </p:cTn>
                                        <p:tgtEl>
                                          <p:spTgt spid="1148"/>
                                        </p:tgtEl>
                                        <p:attrNameLst>
                                          <p:attrName>style.visibility</p:attrName>
                                        </p:attrNameLst>
                                      </p:cBhvr>
                                      <p:to>
                                        <p:strVal val="visible"/>
                                      </p:to>
                                    </p:set>
                                    <p:anim calcmode="lin" valueType="num">
                                      <p:cBhvr additive="base">
                                        <p:cTn dur="500"/>
                                        <p:tgtEl>
                                          <p:spTgt spid="1148"/>
                                        </p:tgtEl>
                                        <p:attrNameLst>
                                          <p:attrName>ppt_w</p:attrName>
                                        </p:attrNameLst>
                                      </p:cBhvr>
                                      <p:tavLst>
                                        <p:tav fmla="" tm="0">
                                          <p:val>
                                            <p:strVal val="0"/>
                                          </p:val>
                                        </p:tav>
                                        <p:tav fmla="" tm="100000">
                                          <p:val>
                                            <p:strVal val="#ppt_w"/>
                                          </p:val>
                                        </p:tav>
                                      </p:tavLst>
                                    </p:anim>
                                    <p:anim calcmode="lin" valueType="num">
                                      <p:cBhvr additive="base">
                                        <p:cTn dur="500"/>
                                        <p:tgtEl>
                                          <p:spTgt spid="114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1000"/>
                                  </p:stCondLst>
                                  <p:childTnLst>
                                    <p:set>
                                      <p:cBhvr>
                                        <p:cTn dur="1" fill="hold">
                                          <p:stCondLst>
                                            <p:cond delay="0"/>
                                          </p:stCondLst>
                                        </p:cTn>
                                        <p:tgtEl>
                                          <p:spTgt spid="1149"/>
                                        </p:tgtEl>
                                        <p:attrNameLst>
                                          <p:attrName>style.visibility</p:attrName>
                                        </p:attrNameLst>
                                      </p:cBhvr>
                                      <p:to>
                                        <p:strVal val="visible"/>
                                      </p:to>
                                    </p:set>
                                    <p:anim calcmode="lin" valueType="num">
                                      <p:cBhvr additive="base">
                                        <p:cTn dur="500"/>
                                        <p:tgtEl>
                                          <p:spTgt spid="1149"/>
                                        </p:tgtEl>
                                        <p:attrNameLst>
                                          <p:attrName>ppt_w</p:attrName>
                                        </p:attrNameLst>
                                      </p:cBhvr>
                                      <p:tavLst>
                                        <p:tav fmla="" tm="0">
                                          <p:val>
                                            <p:strVal val="0"/>
                                          </p:val>
                                        </p:tav>
                                        <p:tav fmla="" tm="100000">
                                          <p:val>
                                            <p:strVal val="#ppt_w"/>
                                          </p:val>
                                        </p:tav>
                                      </p:tavLst>
                                    </p:anim>
                                    <p:anim calcmode="lin" valueType="num">
                                      <p:cBhvr additive="base">
                                        <p:cTn dur="500"/>
                                        <p:tgtEl>
                                          <p:spTgt spid="114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23" presetSubtype="32">
                                  <p:stCondLst>
                                    <p:cond delay="0"/>
                                  </p:stCondLst>
                                  <p:childTnLst>
                                    <p:anim calcmode="lin" valueType="num">
                                      <p:cBhvr additive="base">
                                        <p:cTn dur="500"/>
                                        <p:tgtEl>
                                          <p:spTgt spid="1143"/>
                                        </p:tgtEl>
                                        <p:attrNameLst>
                                          <p:attrName>ppt_w</p:attrName>
                                        </p:attrNameLst>
                                      </p:cBhvr>
                                      <p:tavLst>
                                        <p:tav fmla="" tm="0">
                                          <p:val>
                                            <p:strVal val="#ppt_w"/>
                                          </p:val>
                                        </p:tav>
                                        <p:tav fmla="" tm="100000">
                                          <p:val>
                                            <p:strVal val="0"/>
                                          </p:val>
                                        </p:tav>
                                      </p:tavLst>
                                    </p:anim>
                                    <p:anim calcmode="lin" valueType="num">
                                      <p:cBhvr additive="base">
                                        <p:cTn dur="500"/>
                                        <p:tgtEl>
                                          <p:spTgt spid="1143"/>
                                        </p:tgtEl>
                                        <p:attrNameLst>
                                          <p:attrName>ppt_h</p:attrName>
                                        </p:attrNameLst>
                                      </p:cBhvr>
                                      <p:tavLst>
                                        <p:tav fmla="" tm="0">
                                          <p:val>
                                            <p:strVal val="#ppt_h"/>
                                          </p:val>
                                        </p:tav>
                                        <p:tav fmla="" tm="100000">
                                          <p:val>
                                            <p:strVal val="0"/>
                                          </p:val>
                                        </p:tav>
                                      </p:tavLst>
                                    </p:anim>
                                    <p:set>
                                      <p:cBhvr>
                                        <p:cTn dur="1" fill="hold">
                                          <p:stCondLst>
                                            <p:cond delay="500"/>
                                          </p:stCondLst>
                                        </p:cTn>
                                        <p:tgtEl>
                                          <p:spTgt spid="1143"/>
                                        </p:tgtEl>
                                        <p:attrNameLst>
                                          <p:attrName>style.visibility</p:attrName>
                                        </p:attrNameLst>
                                      </p:cBhvr>
                                      <p:to>
                                        <p:strVal val="hidden"/>
                                      </p:to>
                                    </p:set>
                                  </p:childTnLst>
                                </p:cTn>
                              </p:par>
                              <p:par>
                                <p:cTn fill="hold" nodeType="withEffect" presetClass="exit" presetID="23" presetSubtype="32">
                                  <p:stCondLst>
                                    <p:cond delay="0"/>
                                  </p:stCondLst>
                                  <p:childTnLst>
                                    <p:anim calcmode="lin" valueType="num">
                                      <p:cBhvr additive="base">
                                        <p:cTn dur="500"/>
                                        <p:tgtEl>
                                          <p:spTgt spid="1144"/>
                                        </p:tgtEl>
                                        <p:attrNameLst>
                                          <p:attrName>ppt_w</p:attrName>
                                        </p:attrNameLst>
                                      </p:cBhvr>
                                      <p:tavLst>
                                        <p:tav fmla="" tm="0">
                                          <p:val>
                                            <p:strVal val="#ppt_w"/>
                                          </p:val>
                                        </p:tav>
                                        <p:tav fmla="" tm="100000">
                                          <p:val>
                                            <p:strVal val="0"/>
                                          </p:val>
                                        </p:tav>
                                      </p:tavLst>
                                    </p:anim>
                                    <p:anim calcmode="lin" valueType="num">
                                      <p:cBhvr additive="base">
                                        <p:cTn dur="500"/>
                                        <p:tgtEl>
                                          <p:spTgt spid="1144"/>
                                        </p:tgtEl>
                                        <p:attrNameLst>
                                          <p:attrName>ppt_h</p:attrName>
                                        </p:attrNameLst>
                                      </p:cBhvr>
                                      <p:tavLst>
                                        <p:tav fmla="" tm="0">
                                          <p:val>
                                            <p:strVal val="#ppt_h"/>
                                          </p:val>
                                        </p:tav>
                                        <p:tav fmla="" tm="100000">
                                          <p:val>
                                            <p:strVal val="0"/>
                                          </p:val>
                                        </p:tav>
                                      </p:tavLst>
                                    </p:anim>
                                    <p:set>
                                      <p:cBhvr>
                                        <p:cTn dur="1" fill="hold">
                                          <p:stCondLst>
                                            <p:cond delay="500"/>
                                          </p:stCondLst>
                                        </p:cTn>
                                        <p:tgtEl>
                                          <p:spTgt spid="1144"/>
                                        </p:tgtEl>
                                        <p:attrNameLst>
                                          <p:attrName>style.visibility</p:attrName>
                                        </p:attrNameLst>
                                      </p:cBhvr>
                                      <p:to>
                                        <p:strVal val="hidden"/>
                                      </p:to>
                                    </p:set>
                                  </p:childTnLst>
                                </p:cTn>
                              </p:par>
                              <p:par>
                                <p:cTn fill="hold" nodeType="withEffect" presetClass="exit" presetID="23" presetSubtype="32">
                                  <p:stCondLst>
                                    <p:cond delay="0"/>
                                  </p:stCondLst>
                                  <p:childTnLst>
                                    <p:anim calcmode="lin" valueType="num">
                                      <p:cBhvr additive="base">
                                        <p:cTn dur="500"/>
                                        <p:tgtEl>
                                          <p:spTgt spid="1145"/>
                                        </p:tgtEl>
                                        <p:attrNameLst>
                                          <p:attrName>ppt_w</p:attrName>
                                        </p:attrNameLst>
                                      </p:cBhvr>
                                      <p:tavLst>
                                        <p:tav fmla="" tm="0">
                                          <p:val>
                                            <p:strVal val="#ppt_w"/>
                                          </p:val>
                                        </p:tav>
                                        <p:tav fmla="" tm="100000">
                                          <p:val>
                                            <p:strVal val="0"/>
                                          </p:val>
                                        </p:tav>
                                      </p:tavLst>
                                    </p:anim>
                                    <p:anim calcmode="lin" valueType="num">
                                      <p:cBhvr additive="base">
                                        <p:cTn dur="500"/>
                                        <p:tgtEl>
                                          <p:spTgt spid="1145"/>
                                        </p:tgtEl>
                                        <p:attrNameLst>
                                          <p:attrName>ppt_h</p:attrName>
                                        </p:attrNameLst>
                                      </p:cBhvr>
                                      <p:tavLst>
                                        <p:tav fmla="" tm="0">
                                          <p:val>
                                            <p:strVal val="#ppt_h"/>
                                          </p:val>
                                        </p:tav>
                                        <p:tav fmla="" tm="100000">
                                          <p:val>
                                            <p:strVal val="0"/>
                                          </p:val>
                                        </p:tav>
                                      </p:tavLst>
                                    </p:anim>
                                    <p:set>
                                      <p:cBhvr>
                                        <p:cTn dur="1" fill="hold">
                                          <p:stCondLst>
                                            <p:cond delay="500"/>
                                          </p:stCondLst>
                                        </p:cTn>
                                        <p:tgtEl>
                                          <p:spTgt spid="1145"/>
                                        </p:tgtEl>
                                        <p:attrNameLst>
                                          <p:attrName>style.visibility</p:attrName>
                                        </p:attrNameLst>
                                      </p:cBhvr>
                                      <p:to>
                                        <p:strVal val="hidden"/>
                                      </p:to>
                                    </p:set>
                                  </p:childTnLst>
                                </p:cTn>
                              </p:par>
                              <p:par>
                                <p:cTn fill="hold" nodeType="withEffect" presetClass="exit" presetID="23" presetSubtype="32">
                                  <p:stCondLst>
                                    <p:cond delay="0"/>
                                  </p:stCondLst>
                                  <p:childTnLst>
                                    <p:anim calcmode="lin" valueType="num">
                                      <p:cBhvr additive="base">
                                        <p:cTn dur="500"/>
                                        <p:tgtEl>
                                          <p:spTgt spid="1146"/>
                                        </p:tgtEl>
                                        <p:attrNameLst>
                                          <p:attrName>ppt_w</p:attrName>
                                        </p:attrNameLst>
                                      </p:cBhvr>
                                      <p:tavLst>
                                        <p:tav fmla="" tm="0">
                                          <p:val>
                                            <p:strVal val="#ppt_w"/>
                                          </p:val>
                                        </p:tav>
                                        <p:tav fmla="" tm="100000">
                                          <p:val>
                                            <p:strVal val="0"/>
                                          </p:val>
                                        </p:tav>
                                      </p:tavLst>
                                    </p:anim>
                                    <p:anim calcmode="lin" valueType="num">
                                      <p:cBhvr additive="base">
                                        <p:cTn dur="500"/>
                                        <p:tgtEl>
                                          <p:spTgt spid="1146"/>
                                        </p:tgtEl>
                                        <p:attrNameLst>
                                          <p:attrName>ppt_h</p:attrName>
                                        </p:attrNameLst>
                                      </p:cBhvr>
                                      <p:tavLst>
                                        <p:tav fmla="" tm="0">
                                          <p:val>
                                            <p:strVal val="#ppt_h"/>
                                          </p:val>
                                        </p:tav>
                                        <p:tav fmla="" tm="100000">
                                          <p:val>
                                            <p:strVal val="0"/>
                                          </p:val>
                                        </p:tav>
                                      </p:tavLst>
                                    </p:anim>
                                    <p:set>
                                      <p:cBhvr>
                                        <p:cTn dur="1" fill="hold">
                                          <p:stCondLst>
                                            <p:cond delay="500"/>
                                          </p:stCondLst>
                                        </p:cTn>
                                        <p:tgtEl>
                                          <p:spTgt spid="1146"/>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150"/>
                                        </p:tgtEl>
                                        <p:attrNameLst>
                                          <p:attrName>style.visibility</p:attrName>
                                        </p:attrNameLst>
                                      </p:cBhvr>
                                      <p:to>
                                        <p:strVal val="visible"/>
                                      </p:to>
                                    </p:set>
                                    <p:animEffect filter="fade" transition="in">
                                      <p:cBhvr>
                                        <p:cTn dur="500"/>
                                        <p:tgtEl>
                                          <p:spTgt spid="1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sp>
        <p:nvSpPr>
          <p:cNvPr id="1155" name="Google Shape;1155;p49"/>
          <p:cNvSpPr/>
          <p:nvPr/>
        </p:nvSpPr>
        <p:spPr>
          <a:xfrm>
            <a:off x="472517" y="1222845"/>
            <a:ext cx="10809712"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Le mouvement de la nacelle est un : </a:t>
            </a:r>
            <a:endParaRPr b="1" sz="2400">
              <a:solidFill>
                <a:schemeClr val="dk1"/>
              </a:solidFill>
              <a:latin typeface="Calibri"/>
              <a:ea typeface="Calibri"/>
              <a:cs typeface="Calibri"/>
              <a:sym typeface="Calibri"/>
            </a:endParaRPr>
          </a:p>
        </p:txBody>
      </p:sp>
      <p:grpSp>
        <p:nvGrpSpPr>
          <p:cNvPr id="1156" name="Google Shape;1156;p49"/>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157" name="Google Shape;1157;p4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158" name="Google Shape;1158;p4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159" name="Google Shape;1159;p49"/>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Indiquer la nature de mouvement de la nacelle </a:t>
            </a:r>
            <a:endParaRPr/>
          </a:p>
        </p:txBody>
      </p:sp>
      <p:sp>
        <p:nvSpPr>
          <p:cNvPr id="1160" name="Google Shape;1160;p49"/>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sp>
        <p:nvSpPr>
          <p:cNvPr id="1161" name="Google Shape;1161;p49"/>
          <p:cNvSpPr/>
          <p:nvPr/>
        </p:nvSpPr>
        <p:spPr>
          <a:xfrm>
            <a:off x="1395453" y="2594140"/>
            <a:ext cx="3256557" cy="46166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uniforme </a:t>
            </a:r>
            <a:endParaRPr/>
          </a:p>
        </p:txBody>
      </p:sp>
      <p:sp>
        <p:nvSpPr>
          <p:cNvPr id="1162" name="Google Shape;1162;p49"/>
          <p:cNvSpPr/>
          <p:nvPr/>
        </p:nvSpPr>
        <p:spPr>
          <a:xfrm>
            <a:off x="1100086" y="259414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63" name="Google Shape;1163;p49"/>
          <p:cNvSpPr/>
          <p:nvPr/>
        </p:nvSpPr>
        <p:spPr>
          <a:xfrm>
            <a:off x="1395453" y="5494540"/>
            <a:ext cx="3256557" cy="58622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retardé </a:t>
            </a:r>
            <a:endParaRPr b="1" sz="2400">
              <a:solidFill>
                <a:schemeClr val="dk1"/>
              </a:solidFill>
              <a:latin typeface="Calibri"/>
              <a:ea typeface="Calibri"/>
              <a:cs typeface="Calibri"/>
              <a:sym typeface="Calibri"/>
            </a:endParaRPr>
          </a:p>
        </p:txBody>
      </p:sp>
      <p:sp>
        <p:nvSpPr>
          <p:cNvPr id="1164" name="Google Shape;1164;p49"/>
          <p:cNvSpPr/>
          <p:nvPr/>
        </p:nvSpPr>
        <p:spPr>
          <a:xfrm>
            <a:off x="1100086" y="549454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165" name="Google Shape;1165;p49"/>
          <p:cNvSpPr/>
          <p:nvPr/>
        </p:nvSpPr>
        <p:spPr>
          <a:xfrm>
            <a:off x="1395453" y="4044878"/>
            <a:ext cx="3256557" cy="46166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accéléré </a:t>
            </a:r>
            <a:endParaRPr/>
          </a:p>
        </p:txBody>
      </p:sp>
      <p:sp>
        <p:nvSpPr>
          <p:cNvPr id="1166" name="Google Shape;1166;p49"/>
          <p:cNvSpPr/>
          <p:nvPr/>
        </p:nvSpPr>
        <p:spPr>
          <a:xfrm>
            <a:off x="1100086" y="404487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1167" name="Google Shape;1167;p49"/>
          <p:cNvPicPr preferRelativeResize="0"/>
          <p:nvPr/>
        </p:nvPicPr>
        <p:blipFill rotWithShape="1">
          <a:blip r:embed="rId4">
            <a:alphaModFix/>
          </a:blip>
          <a:srcRect b="0" l="0" r="0" t="0"/>
          <a:stretch/>
        </p:blipFill>
        <p:spPr>
          <a:xfrm>
            <a:off x="6012180" y="1770340"/>
            <a:ext cx="5074920" cy="485906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
          <p:cNvSpPr/>
          <p:nvPr/>
        </p:nvSpPr>
        <p:spPr>
          <a:xfrm>
            <a:off x="948074" y="265221"/>
            <a:ext cx="7935199"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Repérage dans </a:t>
            </a:r>
            <a:r>
              <a:rPr b="1" i="0" lang="fr-FR" sz="3200" u="none" cap="none" strike="noStrike">
                <a:solidFill>
                  <a:schemeClr val="accent1"/>
                </a:solidFill>
                <a:latin typeface="Calibri"/>
                <a:ea typeface="Calibri"/>
                <a:cs typeface="Calibri"/>
                <a:sym typeface="Calibri"/>
              </a:rPr>
              <a:t>le chapitre</a:t>
            </a:r>
            <a:endParaRPr i="1" sz="3200">
              <a:solidFill>
                <a:schemeClr val="accent1"/>
              </a:solidFill>
              <a:latin typeface="Calibri"/>
              <a:ea typeface="Calibri"/>
              <a:cs typeface="Calibri"/>
              <a:sym typeface="Calibri"/>
            </a:endParaRPr>
          </a:p>
        </p:txBody>
      </p:sp>
      <p:pic>
        <p:nvPicPr>
          <p:cNvPr descr="Image générée" id="401" name="Google Shape;401;p5"/>
          <p:cNvPicPr preferRelativeResize="0"/>
          <p:nvPr/>
        </p:nvPicPr>
        <p:blipFill rotWithShape="1">
          <a:blip r:embed="rId3">
            <a:alphaModFix/>
          </a:blip>
          <a:srcRect b="10678" l="0" r="0" t="11064"/>
          <a:stretch/>
        </p:blipFill>
        <p:spPr>
          <a:xfrm>
            <a:off x="220259" y="30481"/>
            <a:ext cx="727815" cy="854359"/>
          </a:xfrm>
          <a:prstGeom prst="rect">
            <a:avLst/>
          </a:prstGeom>
          <a:noFill/>
          <a:ln>
            <a:noFill/>
          </a:ln>
        </p:spPr>
      </p:pic>
      <p:sp>
        <p:nvSpPr>
          <p:cNvPr id="402" name="Google Shape;402;p5"/>
          <p:cNvSpPr/>
          <p:nvPr/>
        </p:nvSpPr>
        <p:spPr>
          <a:xfrm>
            <a:off x="920379" y="2194674"/>
            <a:ext cx="10440000" cy="972000"/>
          </a:xfrm>
          <a:prstGeom prst="roundRect">
            <a:avLst>
              <a:gd fmla="val 16667" name="adj"/>
            </a:avLst>
          </a:prstGeom>
          <a:noFill/>
          <a:ln cap="flat" cmpd="sng" w="38100">
            <a:solidFill>
              <a:srgbClr val="0C4132"/>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1" name="Shape 1171"/>
        <p:cNvGrpSpPr/>
        <p:nvPr/>
      </p:nvGrpSpPr>
      <p:grpSpPr>
        <a:xfrm>
          <a:off x="0" y="0"/>
          <a:ext cx="0" cy="0"/>
          <a:chOff x="0" y="0"/>
          <a:chExt cx="0" cy="0"/>
        </a:xfrm>
      </p:grpSpPr>
      <p:sp>
        <p:nvSpPr>
          <p:cNvPr id="1172" name="Google Shape;1172;p50"/>
          <p:cNvSpPr/>
          <p:nvPr/>
        </p:nvSpPr>
        <p:spPr>
          <a:xfrm>
            <a:off x="472517" y="1222845"/>
            <a:ext cx="10809712"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Le mouvement de la nacelle est un : </a:t>
            </a:r>
            <a:endParaRPr b="1" sz="2400">
              <a:solidFill>
                <a:schemeClr val="dk1"/>
              </a:solidFill>
              <a:latin typeface="Calibri"/>
              <a:ea typeface="Calibri"/>
              <a:cs typeface="Calibri"/>
              <a:sym typeface="Calibri"/>
            </a:endParaRPr>
          </a:p>
        </p:txBody>
      </p:sp>
      <p:grpSp>
        <p:nvGrpSpPr>
          <p:cNvPr id="1173" name="Google Shape;1173;p50"/>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174" name="Google Shape;1174;p5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175" name="Google Shape;1175;p5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176" name="Google Shape;1176;p50"/>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Les distances parcourues pendant la même durée restent constantes , alors le mouvement est uniforme</a:t>
            </a:r>
            <a:endParaRPr/>
          </a:p>
        </p:txBody>
      </p:sp>
      <p:sp>
        <p:nvSpPr>
          <p:cNvPr id="1177" name="Google Shape;1177;p50"/>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sp>
        <p:nvSpPr>
          <p:cNvPr id="1178" name="Google Shape;1178;p50"/>
          <p:cNvSpPr/>
          <p:nvPr/>
        </p:nvSpPr>
        <p:spPr>
          <a:xfrm>
            <a:off x="1395453" y="2594140"/>
            <a:ext cx="3256557" cy="46166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uniforme </a:t>
            </a:r>
            <a:endParaRPr/>
          </a:p>
        </p:txBody>
      </p:sp>
      <p:sp>
        <p:nvSpPr>
          <p:cNvPr id="1179" name="Google Shape;1179;p50"/>
          <p:cNvSpPr/>
          <p:nvPr/>
        </p:nvSpPr>
        <p:spPr>
          <a:xfrm>
            <a:off x="1100086" y="259414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80" name="Google Shape;1180;p50"/>
          <p:cNvSpPr/>
          <p:nvPr/>
        </p:nvSpPr>
        <p:spPr>
          <a:xfrm>
            <a:off x="1395453" y="5494540"/>
            <a:ext cx="3256557" cy="58622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retardé </a:t>
            </a:r>
            <a:endParaRPr b="1" sz="2400">
              <a:solidFill>
                <a:schemeClr val="dk1"/>
              </a:solidFill>
              <a:latin typeface="Calibri"/>
              <a:ea typeface="Calibri"/>
              <a:cs typeface="Calibri"/>
              <a:sym typeface="Calibri"/>
            </a:endParaRPr>
          </a:p>
        </p:txBody>
      </p:sp>
      <p:sp>
        <p:nvSpPr>
          <p:cNvPr id="1181" name="Google Shape;1181;p50"/>
          <p:cNvSpPr/>
          <p:nvPr/>
        </p:nvSpPr>
        <p:spPr>
          <a:xfrm>
            <a:off x="1100086" y="549454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182" name="Google Shape;1182;p50"/>
          <p:cNvSpPr/>
          <p:nvPr/>
        </p:nvSpPr>
        <p:spPr>
          <a:xfrm>
            <a:off x="1395453" y="4044878"/>
            <a:ext cx="3256557" cy="46166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accéléré </a:t>
            </a:r>
            <a:endParaRPr/>
          </a:p>
        </p:txBody>
      </p:sp>
      <p:sp>
        <p:nvSpPr>
          <p:cNvPr id="1183" name="Google Shape;1183;p50"/>
          <p:cNvSpPr/>
          <p:nvPr/>
        </p:nvSpPr>
        <p:spPr>
          <a:xfrm>
            <a:off x="1100086" y="404487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1184" name="Google Shape;1184;p50"/>
          <p:cNvPicPr preferRelativeResize="0"/>
          <p:nvPr/>
        </p:nvPicPr>
        <p:blipFill rotWithShape="1">
          <a:blip r:embed="rId4">
            <a:alphaModFix/>
          </a:blip>
          <a:srcRect b="0" l="0" r="0" t="0"/>
          <a:stretch/>
        </p:blipFill>
        <p:spPr>
          <a:xfrm>
            <a:off x="6012180" y="1770340"/>
            <a:ext cx="5074920" cy="4859060"/>
          </a:xfrm>
          <a:prstGeom prst="rect">
            <a:avLst/>
          </a:prstGeom>
          <a:noFill/>
          <a:ln>
            <a:noFill/>
          </a:ln>
        </p:spPr>
      </p:pic>
      <p:sp>
        <p:nvSpPr>
          <p:cNvPr descr="Coche avec un remplissage uni" id="1185" name="Google Shape;1185;p50"/>
          <p:cNvSpPr/>
          <p:nvPr/>
        </p:nvSpPr>
        <p:spPr>
          <a:xfrm>
            <a:off x="4947377" y="2499516"/>
            <a:ext cx="650912" cy="650912"/>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180"/>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1181"/>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118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118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185"/>
                                        </p:tgtEl>
                                        <p:attrNameLst>
                                          <p:attrName>style.visibility</p:attrName>
                                        </p:attrNameLst>
                                      </p:cBhvr>
                                      <p:to>
                                        <p:strVal val="visible"/>
                                      </p:to>
                                    </p:set>
                                    <p:animEffect filter="fade" transition="in">
                                      <p:cBhvr>
                                        <p:cTn dur="500"/>
                                        <p:tgtEl>
                                          <p:spTgt spid="11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9" name="Shape 1189"/>
        <p:cNvGrpSpPr/>
        <p:nvPr/>
      </p:nvGrpSpPr>
      <p:grpSpPr>
        <a:xfrm>
          <a:off x="0" y="0"/>
          <a:ext cx="0" cy="0"/>
          <a:chOff x="0" y="0"/>
          <a:chExt cx="0" cy="0"/>
        </a:xfrm>
      </p:grpSpPr>
      <p:sp>
        <p:nvSpPr>
          <p:cNvPr id="1190" name="Google Shape;1190;p51"/>
          <p:cNvSpPr txBox="1"/>
          <p:nvPr/>
        </p:nvSpPr>
        <p:spPr>
          <a:xfrm>
            <a:off x="8891080" y="5184843"/>
            <a:ext cx="183852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10 min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4" name="Shape 1194"/>
        <p:cNvGrpSpPr/>
        <p:nvPr/>
      </p:nvGrpSpPr>
      <p:grpSpPr>
        <a:xfrm>
          <a:off x="0" y="0"/>
          <a:ext cx="0" cy="0"/>
          <a:chOff x="0" y="0"/>
          <a:chExt cx="0" cy="0"/>
        </a:xfrm>
      </p:grpSpPr>
      <p:sp>
        <p:nvSpPr>
          <p:cNvPr id="1195" name="Google Shape;1195;p52"/>
          <p:cNvSpPr txBox="1"/>
          <p:nvPr>
            <p:ph type="title"/>
          </p:nvPr>
        </p:nvSpPr>
        <p:spPr>
          <a:xfrm>
            <a:off x="935304" y="125260"/>
            <a:ext cx="10372033" cy="60170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passe maintenant aux activités du livret. Ouvrez la page 56 : </a:t>
            </a:r>
            <a:r>
              <a:rPr i="1" lang="fr-FR"/>
              <a:t>Je m’entraîne en binôme</a:t>
            </a:r>
            <a:r>
              <a:rPr lang="fr-FR"/>
              <a:t>. Vous commencez seul, puis vous échangez et comparez vos réponses avec votre camarade. </a:t>
            </a:r>
            <a:endParaRPr/>
          </a:p>
        </p:txBody>
      </p:sp>
      <p:sp>
        <p:nvSpPr>
          <p:cNvPr id="1196" name="Google Shape;1196;p52"/>
          <p:cNvSpPr txBox="1"/>
          <p:nvPr>
            <p:ph idx="1" type="body"/>
          </p:nvPr>
        </p:nvSpPr>
        <p:spPr>
          <a:xfrm>
            <a:off x="1007741" y="72697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accorde suffisamment de temps au travail individuel avant la discussion en binôme. Il circule pour contrôler et donner des indications en cas de blocage.</a:t>
            </a:r>
            <a:endParaRPr/>
          </a:p>
        </p:txBody>
      </p:sp>
      <p:sp>
        <p:nvSpPr>
          <p:cNvPr id="1197" name="Google Shape;1197;p52"/>
          <p:cNvSpPr/>
          <p:nvPr/>
        </p:nvSpPr>
        <p:spPr>
          <a:xfrm>
            <a:off x="478971" y="1051309"/>
            <a:ext cx="11430000" cy="5387838"/>
          </a:xfrm>
          <a:prstGeom prst="roundRect">
            <a:avLst>
              <a:gd fmla="val 3367" name="adj"/>
            </a:avLst>
          </a:prstGeom>
          <a:solidFill>
            <a:srgbClr val="00A9B9">
              <a:alpha val="30980"/>
            </a:srgbClr>
          </a:solidFill>
          <a:ln cap="flat" cmpd="sng" w="28575">
            <a:solidFill>
              <a:srgbClr val="00A9B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98" name="Google Shape;1198;p52"/>
          <p:cNvSpPr txBox="1"/>
          <p:nvPr/>
        </p:nvSpPr>
        <p:spPr>
          <a:xfrm>
            <a:off x="935304" y="1235841"/>
            <a:ext cx="1054912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chronophotographie ci-dessous est celle d’une voiture-jouet pendant des durées égales. </a:t>
            </a:r>
            <a:endParaRPr b="1" sz="3200">
              <a:solidFill>
                <a:schemeClr val="dk1"/>
              </a:solidFill>
              <a:latin typeface="Calibri"/>
              <a:ea typeface="Calibri"/>
              <a:cs typeface="Calibri"/>
              <a:sym typeface="Calibri"/>
            </a:endParaRPr>
          </a:p>
        </p:txBody>
      </p:sp>
      <p:sp>
        <p:nvSpPr>
          <p:cNvPr id="1199" name="Google Shape;1199;p52"/>
          <p:cNvSpPr txBox="1"/>
          <p:nvPr/>
        </p:nvSpPr>
        <p:spPr>
          <a:xfrm>
            <a:off x="762001" y="5284277"/>
            <a:ext cx="10545336"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3200">
                <a:solidFill>
                  <a:schemeClr val="dk1"/>
                </a:solidFill>
                <a:latin typeface="Calibri"/>
                <a:ea typeface="Calibri"/>
                <a:cs typeface="Calibri"/>
                <a:sym typeface="Calibri"/>
              </a:rPr>
              <a:t>Déterminer la nature du mouvement de cette voiture. </a:t>
            </a:r>
            <a:endParaRPr sz="4000">
              <a:solidFill>
                <a:schemeClr val="dk1"/>
              </a:solidFill>
              <a:latin typeface="Calibri"/>
              <a:ea typeface="Calibri"/>
              <a:cs typeface="Calibri"/>
              <a:sym typeface="Calibri"/>
            </a:endParaRPr>
          </a:p>
        </p:txBody>
      </p:sp>
      <p:grpSp>
        <p:nvGrpSpPr>
          <p:cNvPr id="1200" name="Google Shape;1200;p52"/>
          <p:cNvGrpSpPr/>
          <p:nvPr/>
        </p:nvGrpSpPr>
        <p:grpSpPr>
          <a:xfrm>
            <a:off x="236593" y="975145"/>
            <a:ext cx="362848" cy="467510"/>
            <a:chOff x="236593" y="975145"/>
            <a:chExt cx="362848" cy="467510"/>
          </a:xfrm>
        </p:grpSpPr>
        <p:sp>
          <p:nvSpPr>
            <p:cNvPr id="1201" name="Google Shape;1201;p52"/>
            <p:cNvSpPr/>
            <p:nvPr/>
          </p:nvSpPr>
          <p:spPr>
            <a:xfrm>
              <a:off x="319113" y="1199881"/>
              <a:ext cx="163445" cy="242774"/>
            </a:xfrm>
            <a:custGeom>
              <a:rect b="b" l="l" r="r" t="t"/>
              <a:pathLst>
                <a:path extrusionOk="0" h="430402" w="397399">
                  <a:moveTo>
                    <a:pt x="215201" y="0"/>
                  </a:moveTo>
                  <a:lnTo>
                    <a:pt x="397399" y="0"/>
                  </a:lnTo>
                  <a:lnTo>
                    <a:pt x="397399" y="430402"/>
                  </a:lnTo>
                  <a:lnTo>
                    <a:pt x="215201" y="430401"/>
                  </a:lnTo>
                  <a:cubicBezTo>
                    <a:pt x="111205" y="430401"/>
                    <a:pt x="24439" y="356634"/>
                    <a:pt x="4372" y="258570"/>
                  </a:cubicBezTo>
                  <a:lnTo>
                    <a:pt x="0" y="215201"/>
                  </a:lnTo>
                  <a:lnTo>
                    <a:pt x="4372" y="171831"/>
                  </a:lnTo>
                  <a:cubicBezTo>
                    <a:pt x="24439" y="73767"/>
                    <a:pt x="111205" y="0"/>
                    <a:pt x="215201" y="0"/>
                  </a:cubicBezTo>
                  <a:close/>
                </a:path>
              </a:pathLst>
            </a:custGeom>
            <a:solidFill>
              <a:srgbClr val="00A9B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3600">
                <a:solidFill>
                  <a:schemeClr val="lt1"/>
                </a:solidFill>
                <a:latin typeface="Calibri"/>
                <a:ea typeface="Calibri"/>
                <a:cs typeface="Calibri"/>
                <a:sym typeface="Calibri"/>
              </a:endParaRPr>
            </a:p>
          </p:txBody>
        </p:sp>
        <p:sp>
          <p:nvSpPr>
            <p:cNvPr id="1202" name="Google Shape;1202;p52"/>
            <p:cNvSpPr/>
            <p:nvPr/>
          </p:nvSpPr>
          <p:spPr>
            <a:xfrm>
              <a:off x="236593" y="975145"/>
              <a:ext cx="362848" cy="415498"/>
            </a:xfrm>
            <a:custGeom>
              <a:rect b="b" l="l" r="r" t="t"/>
              <a:pathLst>
                <a:path extrusionOk="0" h="430402" w="397399">
                  <a:moveTo>
                    <a:pt x="215201" y="0"/>
                  </a:moveTo>
                  <a:lnTo>
                    <a:pt x="397399" y="0"/>
                  </a:lnTo>
                  <a:lnTo>
                    <a:pt x="397399" y="430402"/>
                  </a:lnTo>
                  <a:lnTo>
                    <a:pt x="215201" y="430401"/>
                  </a:lnTo>
                  <a:cubicBezTo>
                    <a:pt x="111205" y="430401"/>
                    <a:pt x="24439" y="356634"/>
                    <a:pt x="4372" y="258570"/>
                  </a:cubicBezTo>
                  <a:lnTo>
                    <a:pt x="0" y="215201"/>
                  </a:lnTo>
                  <a:lnTo>
                    <a:pt x="4372" y="171831"/>
                  </a:lnTo>
                  <a:cubicBezTo>
                    <a:pt x="24439" y="73767"/>
                    <a:pt x="111205" y="0"/>
                    <a:pt x="215201" y="0"/>
                  </a:cubicBezTo>
                  <a:close/>
                </a:path>
              </a:pathLst>
            </a:custGeom>
            <a:solidFill>
              <a:srgbClr val="00A9B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600">
                  <a:solidFill>
                    <a:schemeClr val="lt1"/>
                  </a:solidFill>
                  <a:latin typeface="Calibri"/>
                  <a:ea typeface="Calibri"/>
                  <a:cs typeface="Calibri"/>
                  <a:sym typeface="Calibri"/>
                </a:rPr>
                <a:t>1</a:t>
              </a:r>
              <a:endParaRPr/>
            </a:p>
          </p:txBody>
        </p:sp>
      </p:grpSp>
      <p:pic>
        <p:nvPicPr>
          <p:cNvPr id="1203" name="Google Shape;1203;p52"/>
          <p:cNvPicPr preferRelativeResize="0"/>
          <p:nvPr/>
        </p:nvPicPr>
        <p:blipFill rotWithShape="1">
          <a:blip r:embed="rId3">
            <a:alphaModFix/>
          </a:blip>
          <a:srcRect b="0" l="0" r="0" t="0"/>
          <a:stretch/>
        </p:blipFill>
        <p:spPr>
          <a:xfrm>
            <a:off x="653072" y="2578394"/>
            <a:ext cx="11113587" cy="117879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8" name="Shape 1208"/>
        <p:cNvGrpSpPr/>
        <p:nvPr/>
      </p:nvGrpSpPr>
      <p:grpSpPr>
        <a:xfrm>
          <a:off x="0" y="0"/>
          <a:ext cx="0" cy="0"/>
          <a:chOff x="0" y="0"/>
          <a:chExt cx="0" cy="0"/>
        </a:xfrm>
      </p:grpSpPr>
      <p:pic>
        <p:nvPicPr>
          <p:cNvPr id="1209" name="Google Shape;1209;p53"/>
          <p:cNvPicPr preferRelativeResize="0"/>
          <p:nvPr/>
        </p:nvPicPr>
        <p:blipFill rotWithShape="1">
          <a:blip r:embed="rId3">
            <a:alphaModFix/>
          </a:blip>
          <a:srcRect b="0" l="0" r="0" t="0"/>
          <a:stretch/>
        </p:blipFill>
        <p:spPr>
          <a:xfrm>
            <a:off x="588034" y="1780639"/>
            <a:ext cx="11384226" cy="1282855"/>
          </a:xfrm>
          <a:prstGeom prst="rect">
            <a:avLst/>
          </a:prstGeom>
          <a:noFill/>
          <a:ln>
            <a:noFill/>
          </a:ln>
        </p:spPr>
      </p:pic>
      <p:sp>
        <p:nvSpPr>
          <p:cNvPr id="1210" name="Google Shape;1210;p53"/>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 </a:t>
            </a:r>
            <a:endParaRPr/>
          </a:p>
        </p:txBody>
      </p:sp>
      <p:sp>
        <p:nvSpPr>
          <p:cNvPr id="1211" name="Google Shape;1211;p53"/>
          <p:cNvSpPr txBox="1"/>
          <p:nvPr>
            <p:ph idx="1" type="body"/>
          </p:nvPr>
        </p:nvSpPr>
        <p:spPr>
          <a:xfrm>
            <a:off x="884237" y="674742"/>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réalise des démonstrations lorsque cela est nécessaire et invite les élèves à verbaliser et à justifier leurs réponses. </a:t>
            </a:r>
            <a:endParaRPr/>
          </a:p>
        </p:txBody>
      </p:sp>
      <p:sp>
        <p:nvSpPr>
          <p:cNvPr id="1212" name="Google Shape;1212;p53"/>
          <p:cNvSpPr/>
          <p:nvPr/>
        </p:nvSpPr>
        <p:spPr>
          <a:xfrm>
            <a:off x="375385" y="1096826"/>
            <a:ext cx="10725006" cy="523972"/>
          </a:xfrm>
          <a:prstGeom prst="rect">
            <a:avLst/>
          </a:prstGeom>
          <a:solidFill>
            <a:srgbClr val="C1E6E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3" name="Google Shape;1213;p53"/>
          <p:cNvSpPr txBox="1"/>
          <p:nvPr/>
        </p:nvSpPr>
        <p:spPr>
          <a:xfrm>
            <a:off x="375386" y="1127980"/>
            <a:ext cx="10608046"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fr-FR" sz="2400" u="none" strike="noStrike">
                <a:solidFill>
                  <a:srgbClr val="00A9B9"/>
                </a:solidFill>
                <a:latin typeface="Calibri"/>
                <a:ea typeface="Calibri"/>
                <a:cs typeface="Calibri"/>
                <a:sym typeface="Calibri"/>
              </a:rPr>
              <a:t>1. </a:t>
            </a:r>
            <a:r>
              <a:rPr b="1" i="0" lang="fr-FR" sz="2400" u="none" strike="noStrike">
                <a:solidFill>
                  <a:srgbClr val="0C0C0C"/>
                </a:solidFill>
                <a:latin typeface="Calibri"/>
                <a:ea typeface="Calibri"/>
                <a:cs typeface="Calibri"/>
                <a:sym typeface="Calibri"/>
              </a:rPr>
              <a:t>Choisir </a:t>
            </a:r>
            <a:r>
              <a:rPr b="1" lang="fr-FR" sz="2400">
                <a:solidFill>
                  <a:schemeClr val="dk1"/>
                </a:solidFill>
                <a:latin typeface="Calibri"/>
                <a:ea typeface="Calibri"/>
                <a:cs typeface="Calibri"/>
                <a:sym typeface="Calibri"/>
              </a:rPr>
              <a:t>un même point de la voiture dans les différentes positions. </a:t>
            </a:r>
            <a:endParaRPr/>
          </a:p>
        </p:txBody>
      </p:sp>
      <p:sp>
        <p:nvSpPr>
          <p:cNvPr id="1214" name="Google Shape;1214;p53"/>
          <p:cNvSpPr txBox="1"/>
          <p:nvPr/>
        </p:nvSpPr>
        <p:spPr>
          <a:xfrm>
            <a:off x="884237" y="370921"/>
            <a:ext cx="10372033" cy="26754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Calibri"/>
              <a:buNone/>
            </a:pPr>
            <a:r>
              <a:rPr b="1" lang="fr-FR" sz="1600">
                <a:solidFill>
                  <a:schemeClr val="dk1"/>
                </a:solidFill>
                <a:latin typeface="Calibri"/>
                <a:ea typeface="Calibri"/>
                <a:cs typeface="Calibri"/>
                <a:sym typeface="Calibri"/>
              </a:rPr>
              <a:t>Attention , suivez les mêmes étapes pour répondre aux questions.</a:t>
            </a:r>
            <a:endParaRPr/>
          </a:p>
        </p:txBody>
      </p:sp>
      <p:sp>
        <p:nvSpPr>
          <p:cNvPr id="1215" name="Google Shape;1215;p53"/>
          <p:cNvSpPr/>
          <p:nvPr/>
        </p:nvSpPr>
        <p:spPr>
          <a:xfrm>
            <a:off x="1970052" y="2495020"/>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6" name="Google Shape;1216;p53"/>
          <p:cNvSpPr/>
          <p:nvPr/>
        </p:nvSpPr>
        <p:spPr>
          <a:xfrm>
            <a:off x="956570" y="2495020"/>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7" name="Google Shape;1217;p53"/>
          <p:cNvSpPr/>
          <p:nvPr/>
        </p:nvSpPr>
        <p:spPr>
          <a:xfrm>
            <a:off x="5974077" y="2495020"/>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8" name="Google Shape;1218;p53"/>
          <p:cNvSpPr/>
          <p:nvPr/>
        </p:nvSpPr>
        <p:spPr>
          <a:xfrm>
            <a:off x="3706164" y="2495020"/>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9" name="Google Shape;1219;p53"/>
          <p:cNvSpPr/>
          <p:nvPr/>
        </p:nvSpPr>
        <p:spPr>
          <a:xfrm>
            <a:off x="9678642" y="2495020"/>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220" name="Google Shape;1220;p53"/>
          <p:cNvGrpSpPr/>
          <p:nvPr/>
        </p:nvGrpSpPr>
        <p:grpSpPr>
          <a:xfrm>
            <a:off x="375385" y="3275952"/>
            <a:ext cx="10725006" cy="523972"/>
            <a:chOff x="375385" y="3275952"/>
            <a:chExt cx="9365515" cy="523972"/>
          </a:xfrm>
        </p:grpSpPr>
        <p:sp>
          <p:nvSpPr>
            <p:cNvPr id="1221" name="Google Shape;1221;p53"/>
            <p:cNvSpPr/>
            <p:nvPr/>
          </p:nvSpPr>
          <p:spPr>
            <a:xfrm>
              <a:off x="375385" y="3275952"/>
              <a:ext cx="9365515" cy="523972"/>
            </a:xfrm>
            <a:prstGeom prst="rect">
              <a:avLst/>
            </a:prstGeom>
            <a:solidFill>
              <a:srgbClr val="C1E6E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2" name="Google Shape;1222;p53"/>
            <p:cNvSpPr txBox="1"/>
            <p:nvPr/>
          </p:nvSpPr>
          <p:spPr>
            <a:xfrm>
              <a:off x="375385" y="3307106"/>
              <a:ext cx="926338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400" u="none" strike="noStrike">
                  <a:solidFill>
                    <a:srgbClr val="00A9B9"/>
                  </a:solidFill>
                  <a:latin typeface="Calibri"/>
                  <a:ea typeface="Calibri"/>
                  <a:cs typeface="Calibri"/>
                  <a:sym typeface="Calibri"/>
                </a:rPr>
                <a:t>2. </a:t>
              </a:r>
              <a:r>
                <a:rPr b="1" lang="fr-FR" sz="2400">
                  <a:solidFill>
                    <a:schemeClr val="dk1"/>
                  </a:solidFill>
                  <a:latin typeface="Calibri"/>
                  <a:ea typeface="Calibri"/>
                  <a:cs typeface="Calibri"/>
                  <a:sym typeface="Calibri"/>
                </a:rPr>
                <a:t>Mesurer les distances qui séparent deux points de deux images successives. </a:t>
              </a:r>
              <a:endParaRPr/>
            </a:p>
          </p:txBody>
        </p:sp>
      </p:grpSp>
      <p:pic>
        <p:nvPicPr>
          <p:cNvPr id="1223" name="Google Shape;1223;p53"/>
          <p:cNvPicPr preferRelativeResize="0"/>
          <p:nvPr/>
        </p:nvPicPr>
        <p:blipFill rotWithShape="1">
          <a:blip r:embed="rId4">
            <a:alphaModFix/>
          </a:blip>
          <a:srcRect b="0" l="0" r="0" t="12520"/>
          <a:stretch/>
        </p:blipFill>
        <p:spPr>
          <a:xfrm>
            <a:off x="588034" y="4027438"/>
            <a:ext cx="11224737" cy="1685526"/>
          </a:xfrm>
          <a:prstGeom prst="rect">
            <a:avLst/>
          </a:prstGeom>
          <a:noFill/>
          <a:ln>
            <a:noFill/>
          </a:ln>
        </p:spPr>
      </p:pic>
      <p:pic>
        <p:nvPicPr>
          <p:cNvPr id="1224" name="Google Shape;1224;p53"/>
          <p:cNvPicPr preferRelativeResize="0"/>
          <p:nvPr/>
        </p:nvPicPr>
        <p:blipFill rotWithShape="1">
          <a:blip r:embed="rId5">
            <a:alphaModFix/>
          </a:blip>
          <a:srcRect b="0" l="1067" r="14449" t="0"/>
          <a:stretch/>
        </p:blipFill>
        <p:spPr>
          <a:xfrm>
            <a:off x="909289" y="5369211"/>
            <a:ext cx="8913353" cy="687506"/>
          </a:xfrm>
          <a:prstGeom prst="rect">
            <a:avLst/>
          </a:prstGeom>
          <a:noFill/>
          <a:ln>
            <a:noFill/>
          </a:ln>
        </p:spPr>
      </p:pic>
      <p:sp>
        <p:nvSpPr>
          <p:cNvPr id="1225" name="Google Shape;1225;p53"/>
          <p:cNvSpPr txBox="1"/>
          <p:nvPr/>
        </p:nvSpPr>
        <p:spPr>
          <a:xfrm>
            <a:off x="1100570" y="3867597"/>
            <a:ext cx="78739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1 cm</a:t>
            </a:r>
            <a:endParaRPr/>
          </a:p>
        </p:txBody>
      </p:sp>
      <p:sp>
        <p:nvSpPr>
          <p:cNvPr id="1226" name="Google Shape;1226;p53"/>
          <p:cNvSpPr txBox="1"/>
          <p:nvPr/>
        </p:nvSpPr>
        <p:spPr>
          <a:xfrm>
            <a:off x="2474104" y="3884634"/>
            <a:ext cx="102463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1.7 cm</a:t>
            </a:r>
            <a:endParaRPr/>
          </a:p>
        </p:txBody>
      </p:sp>
      <p:sp>
        <p:nvSpPr>
          <p:cNvPr id="1227" name="Google Shape;1227;p53"/>
          <p:cNvSpPr txBox="1"/>
          <p:nvPr/>
        </p:nvSpPr>
        <p:spPr>
          <a:xfrm>
            <a:off x="4436551" y="3867597"/>
            <a:ext cx="102303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2.3 cm</a:t>
            </a:r>
            <a:endParaRPr/>
          </a:p>
        </p:txBody>
      </p:sp>
      <p:sp>
        <p:nvSpPr>
          <p:cNvPr id="1228" name="Google Shape;1228;p53"/>
          <p:cNvSpPr txBox="1"/>
          <p:nvPr/>
        </p:nvSpPr>
        <p:spPr>
          <a:xfrm>
            <a:off x="7337266" y="3864855"/>
            <a:ext cx="102463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3.7 cm</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6"/>
                                        </p:tgtEl>
                                        <p:attrNameLst>
                                          <p:attrName>style.visibility</p:attrName>
                                        </p:attrNameLst>
                                      </p:cBhvr>
                                      <p:to>
                                        <p:strVal val="visible"/>
                                      </p:to>
                                    </p:set>
                                    <p:anim calcmode="lin" valueType="num">
                                      <p:cBhvr additive="base">
                                        <p:cTn dur="1000"/>
                                        <p:tgtEl>
                                          <p:spTgt spid="1216"/>
                                        </p:tgtEl>
                                        <p:attrNameLst>
                                          <p:attrName>ppt_w</p:attrName>
                                        </p:attrNameLst>
                                      </p:cBhvr>
                                      <p:tavLst>
                                        <p:tav fmla="" tm="0">
                                          <p:val>
                                            <p:strVal val="0"/>
                                          </p:val>
                                        </p:tav>
                                        <p:tav fmla="" tm="100000">
                                          <p:val>
                                            <p:strVal val="#ppt_w"/>
                                          </p:val>
                                        </p:tav>
                                      </p:tavLst>
                                    </p:anim>
                                    <p:anim calcmode="lin" valueType="num">
                                      <p:cBhvr additive="base">
                                        <p:cTn dur="1000"/>
                                        <p:tgtEl>
                                          <p:spTgt spid="121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1000"/>
                                  </p:stCondLst>
                                  <p:childTnLst>
                                    <p:set>
                                      <p:cBhvr>
                                        <p:cTn dur="1" fill="hold">
                                          <p:stCondLst>
                                            <p:cond delay="0"/>
                                          </p:stCondLst>
                                        </p:cTn>
                                        <p:tgtEl>
                                          <p:spTgt spid="1215"/>
                                        </p:tgtEl>
                                        <p:attrNameLst>
                                          <p:attrName>style.visibility</p:attrName>
                                        </p:attrNameLst>
                                      </p:cBhvr>
                                      <p:to>
                                        <p:strVal val="visible"/>
                                      </p:to>
                                    </p:set>
                                    <p:anim calcmode="lin" valueType="num">
                                      <p:cBhvr additive="base">
                                        <p:cTn dur="1000"/>
                                        <p:tgtEl>
                                          <p:spTgt spid="1215"/>
                                        </p:tgtEl>
                                        <p:attrNameLst>
                                          <p:attrName>ppt_w</p:attrName>
                                        </p:attrNameLst>
                                      </p:cBhvr>
                                      <p:tavLst>
                                        <p:tav fmla="" tm="0">
                                          <p:val>
                                            <p:strVal val="0"/>
                                          </p:val>
                                        </p:tav>
                                        <p:tav fmla="" tm="100000">
                                          <p:val>
                                            <p:strVal val="#ppt_w"/>
                                          </p:val>
                                        </p:tav>
                                      </p:tavLst>
                                    </p:anim>
                                    <p:anim calcmode="lin" valueType="num">
                                      <p:cBhvr additive="base">
                                        <p:cTn dur="1000"/>
                                        <p:tgtEl>
                                          <p:spTgt spid="121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000"/>
                                  </p:stCondLst>
                                  <p:childTnLst>
                                    <p:set>
                                      <p:cBhvr>
                                        <p:cTn dur="1" fill="hold">
                                          <p:stCondLst>
                                            <p:cond delay="0"/>
                                          </p:stCondLst>
                                        </p:cTn>
                                        <p:tgtEl>
                                          <p:spTgt spid="1218"/>
                                        </p:tgtEl>
                                        <p:attrNameLst>
                                          <p:attrName>style.visibility</p:attrName>
                                        </p:attrNameLst>
                                      </p:cBhvr>
                                      <p:to>
                                        <p:strVal val="visible"/>
                                      </p:to>
                                    </p:set>
                                    <p:anim calcmode="lin" valueType="num">
                                      <p:cBhvr additive="base">
                                        <p:cTn dur="1000"/>
                                        <p:tgtEl>
                                          <p:spTgt spid="1218"/>
                                        </p:tgtEl>
                                        <p:attrNameLst>
                                          <p:attrName>ppt_w</p:attrName>
                                        </p:attrNameLst>
                                      </p:cBhvr>
                                      <p:tavLst>
                                        <p:tav fmla="" tm="0">
                                          <p:val>
                                            <p:strVal val="0"/>
                                          </p:val>
                                        </p:tav>
                                        <p:tav fmla="" tm="100000">
                                          <p:val>
                                            <p:strVal val="#ppt_w"/>
                                          </p:val>
                                        </p:tav>
                                      </p:tavLst>
                                    </p:anim>
                                    <p:anim calcmode="lin" valueType="num">
                                      <p:cBhvr additive="base">
                                        <p:cTn dur="1000"/>
                                        <p:tgtEl>
                                          <p:spTgt spid="121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3250"/>
                                  </p:stCondLst>
                                  <p:childTnLst>
                                    <p:set>
                                      <p:cBhvr>
                                        <p:cTn dur="1" fill="hold">
                                          <p:stCondLst>
                                            <p:cond delay="0"/>
                                          </p:stCondLst>
                                        </p:cTn>
                                        <p:tgtEl>
                                          <p:spTgt spid="1217"/>
                                        </p:tgtEl>
                                        <p:attrNameLst>
                                          <p:attrName>style.visibility</p:attrName>
                                        </p:attrNameLst>
                                      </p:cBhvr>
                                      <p:to>
                                        <p:strVal val="visible"/>
                                      </p:to>
                                    </p:set>
                                    <p:anim calcmode="lin" valueType="num">
                                      <p:cBhvr additive="base">
                                        <p:cTn dur="1000"/>
                                        <p:tgtEl>
                                          <p:spTgt spid="1217"/>
                                        </p:tgtEl>
                                        <p:attrNameLst>
                                          <p:attrName>ppt_w</p:attrName>
                                        </p:attrNameLst>
                                      </p:cBhvr>
                                      <p:tavLst>
                                        <p:tav fmla="" tm="0">
                                          <p:val>
                                            <p:strVal val="0"/>
                                          </p:val>
                                        </p:tav>
                                        <p:tav fmla="" tm="100000">
                                          <p:val>
                                            <p:strVal val="#ppt_w"/>
                                          </p:val>
                                        </p:tav>
                                      </p:tavLst>
                                    </p:anim>
                                    <p:anim calcmode="lin" valueType="num">
                                      <p:cBhvr additive="base">
                                        <p:cTn dur="1000"/>
                                        <p:tgtEl>
                                          <p:spTgt spid="121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4000"/>
                                  </p:stCondLst>
                                  <p:childTnLst>
                                    <p:set>
                                      <p:cBhvr>
                                        <p:cTn dur="1" fill="hold">
                                          <p:stCondLst>
                                            <p:cond delay="0"/>
                                          </p:stCondLst>
                                        </p:cTn>
                                        <p:tgtEl>
                                          <p:spTgt spid="1219"/>
                                        </p:tgtEl>
                                        <p:attrNameLst>
                                          <p:attrName>style.visibility</p:attrName>
                                        </p:attrNameLst>
                                      </p:cBhvr>
                                      <p:to>
                                        <p:strVal val="visible"/>
                                      </p:to>
                                    </p:set>
                                    <p:anim calcmode="lin" valueType="num">
                                      <p:cBhvr additive="base">
                                        <p:cTn dur="1000"/>
                                        <p:tgtEl>
                                          <p:spTgt spid="1219"/>
                                        </p:tgtEl>
                                        <p:attrNameLst>
                                          <p:attrName>ppt_w</p:attrName>
                                        </p:attrNameLst>
                                      </p:cBhvr>
                                      <p:tavLst>
                                        <p:tav fmla="" tm="0">
                                          <p:val>
                                            <p:strVal val="0"/>
                                          </p:val>
                                        </p:tav>
                                        <p:tav fmla="" tm="100000">
                                          <p:val>
                                            <p:strVal val="#ppt_w"/>
                                          </p:val>
                                        </p:tav>
                                      </p:tavLst>
                                    </p:anim>
                                    <p:anim calcmode="lin" valueType="num">
                                      <p:cBhvr additive="base">
                                        <p:cTn dur="1000"/>
                                        <p:tgtEl>
                                          <p:spTgt spid="121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0"/>
                                        </p:tgtEl>
                                        <p:attrNameLst>
                                          <p:attrName>style.visibility</p:attrName>
                                        </p:attrNameLst>
                                      </p:cBhvr>
                                      <p:to>
                                        <p:strVal val="visible"/>
                                      </p:to>
                                    </p:set>
                                  </p:childTnLst>
                                </p:cTn>
                              </p:par>
                              <p:par>
                                <p:cTn fill="hold" nodeType="withEffect" presetClass="entr" presetID="1" presetSubtype="0">
                                  <p:stCondLst>
                                    <p:cond delay="500"/>
                                  </p:stCondLst>
                                  <p:childTnLst>
                                    <p:set>
                                      <p:cBhvr>
                                        <p:cTn dur="1" fill="hold">
                                          <p:stCondLst>
                                            <p:cond delay="0"/>
                                          </p:stCondLst>
                                        </p:cTn>
                                        <p:tgtEl>
                                          <p:spTgt spid="12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4"/>
                                        </p:tgtEl>
                                        <p:attrNameLst>
                                          <p:attrName>style.visibility</p:attrName>
                                        </p:attrNameLst>
                                      </p:cBhvr>
                                      <p:to>
                                        <p:strVal val="visible"/>
                                      </p:to>
                                    </p:set>
                                    <p:animEffect filter="fade" transition="in">
                                      <p:cBhvr>
                                        <p:cTn dur="500"/>
                                        <p:tgtEl>
                                          <p:spTgt spid="12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25"/>
                                        </p:tgtEl>
                                        <p:attrNameLst>
                                          <p:attrName>style.visibility</p:attrName>
                                        </p:attrNameLst>
                                      </p:cBhvr>
                                      <p:to>
                                        <p:strVal val="visible"/>
                                      </p:to>
                                    </p:set>
                                    <p:anim calcmode="lin" valueType="num">
                                      <p:cBhvr additive="base">
                                        <p:cTn dur="500"/>
                                        <p:tgtEl>
                                          <p:spTgt spid="1225"/>
                                        </p:tgtEl>
                                        <p:attrNameLst>
                                          <p:attrName>ppt_w</p:attrName>
                                        </p:attrNameLst>
                                      </p:cBhvr>
                                      <p:tavLst>
                                        <p:tav fmla="" tm="0">
                                          <p:val>
                                            <p:strVal val="0"/>
                                          </p:val>
                                        </p:tav>
                                        <p:tav fmla="" tm="100000">
                                          <p:val>
                                            <p:strVal val="#ppt_w"/>
                                          </p:val>
                                        </p:tav>
                                      </p:tavLst>
                                    </p:anim>
                                    <p:anim calcmode="lin" valueType="num">
                                      <p:cBhvr additive="base">
                                        <p:cTn dur="500"/>
                                        <p:tgtEl>
                                          <p:spTgt spid="122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26"/>
                                        </p:tgtEl>
                                        <p:attrNameLst>
                                          <p:attrName>style.visibility</p:attrName>
                                        </p:attrNameLst>
                                      </p:cBhvr>
                                      <p:to>
                                        <p:strVal val="visible"/>
                                      </p:to>
                                    </p:set>
                                    <p:anim calcmode="lin" valueType="num">
                                      <p:cBhvr additive="base">
                                        <p:cTn dur="500"/>
                                        <p:tgtEl>
                                          <p:spTgt spid="1226"/>
                                        </p:tgtEl>
                                        <p:attrNameLst>
                                          <p:attrName>ppt_w</p:attrName>
                                        </p:attrNameLst>
                                      </p:cBhvr>
                                      <p:tavLst>
                                        <p:tav fmla="" tm="0">
                                          <p:val>
                                            <p:strVal val="0"/>
                                          </p:val>
                                        </p:tav>
                                        <p:tav fmla="" tm="100000">
                                          <p:val>
                                            <p:strVal val="#ppt_w"/>
                                          </p:val>
                                        </p:tav>
                                      </p:tavLst>
                                    </p:anim>
                                    <p:anim calcmode="lin" valueType="num">
                                      <p:cBhvr additive="base">
                                        <p:cTn dur="500"/>
                                        <p:tgtEl>
                                          <p:spTgt spid="122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1000"/>
                                  </p:stCondLst>
                                  <p:childTnLst>
                                    <p:set>
                                      <p:cBhvr>
                                        <p:cTn dur="1" fill="hold">
                                          <p:stCondLst>
                                            <p:cond delay="0"/>
                                          </p:stCondLst>
                                        </p:cTn>
                                        <p:tgtEl>
                                          <p:spTgt spid="1227"/>
                                        </p:tgtEl>
                                        <p:attrNameLst>
                                          <p:attrName>style.visibility</p:attrName>
                                        </p:attrNameLst>
                                      </p:cBhvr>
                                      <p:to>
                                        <p:strVal val="visible"/>
                                      </p:to>
                                    </p:set>
                                    <p:anim calcmode="lin" valueType="num">
                                      <p:cBhvr additive="base">
                                        <p:cTn dur="500"/>
                                        <p:tgtEl>
                                          <p:spTgt spid="1227"/>
                                        </p:tgtEl>
                                        <p:attrNameLst>
                                          <p:attrName>ppt_w</p:attrName>
                                        </p:attrNameLst>
                                      </p:cBhvr>
                                      <p:tavLst>
                                        <p:tav fmla="" tm="0">
                                          <p:val>
                                            <p:strVal val="0"/>
                                          </p:val>
                                        </p:tav>
                                        <p:tav fmla="" tm="100000">
                                          <p:val>
                                            <p:strVal val="#ppt_w"/>
                                          </p:val>
                                        </p:tav>
                                      </p:tavLst>
                                    </p:anim>
                                    <p:anim calcmode="lin" valueType="num">
                                      <p:cBhvr additive="base">
                                        <p:cTn dur="500"/>
                                        <p:tgtEl>
                                          <p:spTgt spid="122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000"/>
                                  </p:stCondLst>
                                  <p:childTnLst>
                                    <p:set>
                                      <p:cBhvr>
                                        <p:cTn dur="1" fill="hold">
                                          <p:stCondLst>
                                            <p:cond delay="0"/>
                                          </p:stCondLst>
                                        </p:cTn>
                                        <p:tgtEl>
                                          <p:spTgt spid="1228"/>
                                        </p:tgtEl>
                                        <p:attrNameLst>
                                          <p:attrName>style.visibility</p:attrName>
                                        </p:attrNameLst>
                                      </p:cBhvr>
                                      <p:to>
                                        <p:strVal val="visible"/>
                                      </p:to>
                                    </p:set>
                                    <p:anim calcmode="lin" valueType="num">
                                      <p:cBhvr additive="base">
                                        <p:cTn dur="500"/>
                                        <p:tgtEl>
                                          <p:spTgt spid="1228"/>
                                        </p:tgtEl>
                                        <p:attrNameLst>
                                          <p:attrName>ppt_w</p:attrName>
                                        </p:attrNameLst>
                                      </p:cBhvr>
                                      <p:tavLst>
                                        <p:tav fmla="" tm="0">
                                          <p:val>
                                            <p:strVal val="0"/>
                                          </p:val>
                                        </p:tav>
                                        <p:tav fmla="" tm="100000">
                                          <p:val>
                                            <p:strVal val="#ppt_w"/>
                                          </p:val>
                                        </p:tav>
                                      </p:tavLst>
                                    </p:anim>
                                    <p:anim calcmode="lin" valueType="num">
                                      <p:cBhvr additive="base">
                                        <p:cTn dur="500"/>
                                        <p:tgtEl>
                                          <p:spTgt spid="122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3" name="Shape 1233"/>
        <p:cNvGrpSpPr/>
        <p:nvPr/>
      </p:nvGrpSpPr>
      <p:grpSpPr>
        <a:xfrm>
          <a:off x="0" y="0"/>
          <a:ext cx="0" cy="0"/>
          <a:chOff x="0" y="0"/>
          <a:chExt cx="0" cy="0"/>
        </a:xfrm>
      </p:grpSpPr>
      <p:sp>
        <p:nvSpPr>
          <p:cNvPr id="1234" name="Google Shape;1234;p54"/>
          <p:cNvSpPr txBox="1"/>
          <p:nvPr>
            <p:ph idx="1" type="body"/>
          </p:nvPr>
        </p:nvSpPr>
        <p:spPr>
          <a:xfrm>
            <a:off x="884237" y="674742"/>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réalise des démonstrations lorsque cela est nécessaire et invite les élèves à verbaliser et à justifier leurs réponses. </a:t>
            </a:r>
            <a:endParaRPr/>
          </a:p>
        </p:txBody>
      </p:sp>
      <p:sp>
        <p:nvSpPr>
          <p:cNvPr id="1235" name="Google Shape;1235;p54"/>
          <p:cNvSpPr/>
          <p:nvPr/>
        </p:nvSpPr>
        <p:spPr>
          <a:xfrm>
            <a:off x="375385" y="1096826"/>
            <a:ext cx="10725006" cy="523972"/>
          </a:xfrm>
          <a:prstGeom prst="rect">
            <a:avLst/>
          </a:prstGeom>
          <a:solidFill>
            <a:srgbClr val="C1E6E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36" name="Google Shape;1236;p54"/>
          <p:cNvSpPr txBox="1"/>
          <p:nvPr/>
        </p:nvSpPr>
        <p:spPr>
          <a:xfrm>
            <a:off x="375386" y="1127980"/>
            <a:ext cx="1060804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400" u="none" strike="noStrike">
                <a:solidFill>
                  <a:srgbClr val="00A9B9"/>
                </a:solidFill>
                <a:latin typeface="Calibri"/>
                <a:ea typeface="Calibri"/>
                <a:cs typeface="Calibri"/>
                <a:sym typeface="Calibri"/>
              </a:rPr>
              <a:t>3. </a:t>
            </a:r>
            <a:r>
              <a:rPr b="1" lang="fr-FR" sz="2400">
                <a:solidFill>
                  <a:schemeClr val="dk1"/>
                </a:solidFill>
                <a:latin typeface="Calibri"/>
                <a:ea typeface="Calibri"/>
                <a:cs typeface="Calibri"/>
                <a:sym typeface="Calibri"/>
              </a:rPr>
              <a:t>Déduire la nature du mouvement de la voiture-jouet. </a:t>
            </a:r>
            <a:endParaRPr b="1" sz="3200">
              <a:solidFill>
                <a:schemeClr val="dk1"/>
              </a:solidFill>
              <a:latin typeface="Calibri"/>
              <a:ea typeface="Calibri"/>
              <a:cs typeface="Calibri"/>
              <a:sym typeface="Calibri"/>
            </a:endParaRPr>
          </a:p>
        </p:txBody>
      </p:sp>
      <p:sp>
        <p:nvSpPr>
          <p:cNvPr id="1237" name="Google Shape;1237;p54"/>
          <p:cNvSpPr txBox="1"/>
          <p:nvPr/>
        </p:nvSpPr>
        <p:spPr>
          <a:xfrm>
            <a:off x="884663" y="317541"/>
            <a:ext cx="10372033" cy="26754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Calibri"/>
              <a:buNone/>
            </a:pPr>
            <a:r>
              <a:rPr b="1" lang="fr-FR" sz="1600">
                <a:solidFill>
                  <a:schemeClr val="dk1"/>
                </a:solidFill>
                <a:latin typeface="Calibri"/>
                <a:ea typeface="Calibri"/>
                <a:cs typeface="Calibri"/>
                <a:sym typeface="Calibri"/>
              </a:rPr>
              <a:t>Puisque les distances parcourues pendant les mêmes durées égales, augmentent  ,alors le mouvement est accéléré </a:t>
            </a:r>
            <a:endParaRPr/>
          </a:p>
        </p:txBody>
      </p:sp>
      <p:sp>
        <p:nvSpPr>
          <p:cNvPr id="1238" name="Google Shape;1238;p54"/>
          <p:cNvSpPr txBox="1"/>
          <p:nvPr/>
        </p:nvSpPr>
        <p:spPr>
          <a:xfrm>
            <a:off x="884237" y="3030715"/>
            <a:ext cx="10834577" cy="58477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211D1E"/>
              </a:buClr>
              <a:buSzPts val="2400"/>
              <a:buFont typeface="Arial"/>
              <a:buChar char="•"/>
            </a:pPr>
            <a:r>
              <a:rPr b="1" i="0" lang="fr-FR" sz="2400" u="none" strike="noStrike">
                <a:solidFill>
                  <a:srgbClr val="211D1E"/>
                </a:solidFill>
                <a:latin typeface="Calibri"/>
                <a:ea typeface="Calibri"/>
                <a:cs typeface="Calibri"/>
                <a:sym typeface="Calibri"/>
              </a:rPr>
              <a:t>Les distances parcourues pendant les mêmes durées  </a:t>
            </a:r>
            <a:r>
              <a:rPr b="0" i="0" lang="fr-FR" sz="1800" u="none" strike="noStrike">
                <a:solidFill>
                  <a:srgbClr val="211D1E"/>
                </a:solidFill>
                <a:latin typeface="Arial"/>
                <a:ea typeface="Arial"/>
                <a:cs typeface="Arial"/>
                <a:sym typeface="Arial"/>
              </a:rPr>
              <a:t>. . . . . . . . . . . . . . . . . . . .. . . . .</a:t>
            </a:r>
            <a:r>
              <a:rPr b="0" i="0" lang="fr-FR" sz="3200" u="none" strike="noStrike">
                <a:solidFill>
                  <a:srgbClr val="211D1E"/>
                </a:solidFill>
                <a:latin typeface="Arial"/>
                <a:ea typeface="Arial"/>
                <a:cs typeface="Arial"/>
                <a:sym typeface="Arial"/>
              </a:rPr>
              <a:t>. </a:t>
            </a:r>
            <a:endParaRPr/>
          </a:p>
        </p:txBody>
      </p:sp>
      <p:sp>
        <p:nvSpPr>
          <p:cNvPr id="1239" name="Google Shape;1239;p54"/>
          <p:cNvSpPr txBox="1"/>
          <p:nvPr/>
        </p:nvSpPr>
        <p:spPr>
          <a:xfrm>
            <a:off x="884236" y="4166526"/>
            <a:ext cx="10834577" cy="58477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211D1E"/>
              </a:buClr>
              <a:buSzPts val="2400"/>
              <a:buFont typeface="Arial"/>
              <a:buChar char="•"/>
            </a:pPr>
            <a:r>
              <a:rPr b="1" i="0" lang="fr-FR" sz="2400" u="none" strike="noStrike">
                <a:solidFill>
                  <a:srgbClr val="211D1E"/>
                </a:solidFill>
                <a:latin typeface="Calibri"/>
                <a:ea typeface="Calibri"/>
                <a:cs typeface="Calibri"/>
                <a:sym typeface="Calibri"/>
              </a:rPr>
              <a:t>Alors le mouvement est </a:t>
            </a:r>
            <a:r>
              <a:rPr b="0" i="0" lang="fr-FR" sz="1800" u="none" strike="noStrike">
                <a:solidFill>
                  <a:srgbClr val="211D1E"/>
                </a:solidFill>
                <a:latin typeface="Arial"/>
                <a:ea typeface="Arial"/>
                <a:cs typeface="Arial"/>
                <a:sym typeface="Arial"/>
              </a:rPr>
              <a:t>. . . . . . . . . . . . . . . . . . . . . . . . . . . . .</a:t>
            </a:r>
            <a:r>
              <a:rPr b="0" i="0" lang="fr-FR" sz="3200" u="none" strike="noStrike">
                <a:solidFill>
                  <a:srgbClr val="211D1E"/>
                </a:solidFill>
                <a:latin typeface="Arial"/>
                <a:ea typeface="Arial"/>
                <a:cs typeface="Arial"/>
                <a:sym typeface="Arial"/>
              </a:rPr>
              <a:t>. </a:t>
            </a:r>
            <a:endParaRPr sz="1800">
              <a:solidFill>
                <a:schemeClr val="dk1"/>
              </a:solidFill>
              <a:latin typeface="Calibri"/>
              <a:ea typeface="Calibri"/>
              <a:cs typeface="Calibri"/>
              <a:sym typeface="Calibri"/>
            </a:endParaRPr>
          </a:p>
        </p:txBody>
      </p:sp>
      <p:sp>
        <p:nvSpPr>
          <p:cNvPr id="1240" name="Google Shape;1240;p54"/>
          <p:cNvSpPr txBox="1"/>
          <p:nvPr/>
        </p:nvSpPr>
        <p:spPr>
          <a:xfrm>
            <a:off x="8340918" y="3064068"/>
            <a:ext cx="217467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augmentent </a:t>
            </a:r>
            <a:endParaRPr/>
          </a:p>
        </p:txBody>
      </p:sp>
      <p:sp>
        <p:nvSpPr>
          <p:cNvPr id="1241" name="Google Shape;1241;p54"/>
          <p:cNvSpPr txBox="1"/>
          <p:nvPr/>
        </p:nvSpPr>
        <p:spPr>
          <a:xfrm>
            <a:off x="5066542" y="4166526"/>
            <a:ext cx="179416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accéléré </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40"/>
                                        </p:tgtEl>
                                        <p:attrNameLst>
                                          <p:attrName>style.visibility</p:attrName>
                                        </p:attrNameLst>
                                      </p:cBhvr>
                                      <p:to>
                                        <p:strVal val="visible"/>
                                      </p:to>
                                    </p:set>
                                    <p:anim calcmode="lin" valueType="num">
                                      <p:cBhvr additive="base">
                                        <p:cTn dur="500"/>
                                        <p:tgtEl>
                                          <p:spTgt spid="1240"/>
                                        </p:tgtEl>
                                        <p:attrNameLst>
                                          <p:attrName>ppt_w</p:attrName>
                                        </p:attrNameLst>
                                      </p:cBhvr>
                                      <p:tavLst>
                                        <p:tav fmla="" tm="0">
                                          <p:val>
                                            <p:strVal val="0"/>
                                          </p:val>
                                        </p:tav>
                                        <p:tav fmla="" tm="100000">
                                          <p:val>
                                            <p:strVal val="#ppt_w"/>
                                          </p:val>
                                        </p:tav>
                                      </p:tavLst>
                                    </p:anim>
                                    <p:anim calcmode="lin" valueType="num">
                                      <p:cBhvr additive="base">
                                        <p:cTn dur="500"/>
                                        <p:tgtEl>
                                          <p:spTgt spid="124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41"/>
                                        </p:tgtEl>
                                        <p:attrNameLst>
                                          <p:attrName>style.visibility</p:attrName>
                                        </p:attrNameLst>
                                      </p:cBhvr>
                                      <p:to>
                                        <p:strVal val="visible"/>
                                      </p:to>
                                    </p:set>
                                    <p:anim calcmode="lin" valueType="num">
                                      <p:cBhvr additive="base">
                                        <p:cTn dur="500"/>
                                        <p:tgtEl>
                                          <p:spTgt spid="1241"/>
                                        </p:tgtEl>
                                        <p:attrNameLst>
                                          <p:attrName>ppt_w</p:attrName>
                                        </p:attrNameLst>
                                      </p:cBhvr>
                                      <p:tavLst>
                                        <p:tav fmla="" tm="0">
                                          <p:val>
                                            <p:strVal val="0"/>
                                          </p:val>
                                        </p:tav>
                                        <p:tav fmla="" tm="100000">
                                          <p:val>
                                            <p:strVal val="#ppt_w"/>
                                          </p:val>
                                        </p:tav>
                                      </p:tavLst>
                                    </p:anim>
                                    <p:anim calcmode="lin" valueType="num">
                                      <p:cBhvr additive="base">
                                        <p:cTn dur="500"/>
                                        <p:tgtEl>
                                          <p:spTgt spid="124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55"/>
          <p:cNvSpPr txBox="1"/>
          <p:nvPr>
            <p:ph idx="1" type="body"/>
          </p:nvPr>
        </p:nvSpPr>
        <p:spPr>
          <a:xfrm>
            <a:off x="8979409" y="5148686"/>
            <a:ext cx="1488776"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lang="fr-FR"/>
              <a:t>12 min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0" name="Shape 1250"/>
        <p:cNvGrpSpPr/>
        <p:nvPr/>
      </p:nvGrpSpPr>
      <p:grpSpPr>
        <a:xfrm>
          <a:off x="0" y="0"/>
          <a:ext cx="0" cy="0"/>
          <a:chOff x="0" y="0"/>
          <a:chExt cx="0" cy="0"/>
        </a:xfrm>
      </p:grpSpPr>
      <p:sp>
        <p:nvSpPr>
          <p:cNvPr id="1251" name="Google Shape;1251;p56"/>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c’est le moment de travailler tout seul. Voir le livret p 56 «je m’entraîne seul » .</a:t>
            </a:r>
            <a:endParaRPr/>
          </a:p>
        </p:txBody>
      </p:sp>
      <p:sp>
        <p:nvSpPr>
          <p:cNvPr id="1252" name="Google Shape;1252;p56"/>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circule dans la classe pour repérer les élèves en difficulté . </a:t>
            </a:r>
            <a:endParaRPr/>
          </a:p>
        </p:txBody>
      </p:sp>
      <p:pic>
        <p:nvPicPr>
          <p:cNvPr id="1253" name="Google Shape;1253;p56"/>
          <p:cNvPicPr preferRelativeResize="0"/>
          <p:nvPr/>
        </p:nvPicPr>
        <p:blipFill rotWithShape="1">
          <a:blip r:embed="rId3">
            <a:alphaModFix/>
          </a:blip>
          <a:srcRect b="0" l="0" r="0" t="0"/>
          <a:stretch/>
        </p:blipFill>
        <p:spPr>
          <a:xfrm>
            <a:off x="220208" y="920464"/>
            <a:ext cx="581106" cy="438211"/>
          </a:xfrm>
          <a:prstGeom prst="rect">
            <a:avLst/>
          </a:prstGeom>
          <a:noFill/>
          <a:ln>
            <a:noFill/>
          </a:ln>
        </p:spPr>
      </p:pic>
      <p:sp>
        <p:nvSpPr>
          <p:cNvPr id="1254" name="Google Shape;1254;p56"/>
          <p:cNvSpPr/>
          <p:nvPr/>
        </p:nvSpPr>
        <p:spPr>
          <a:xfrm>
            <a:off x="562707" y="1181661"/>
            <a:ext cx="11346263" cy="5257486"/>
          </a:xfrm>
          <a:prstGeom prst="roundRect">
            <a:avLst>
              <a:gd fmla="val 3367" name="adj"/>
            </a:avLst>
          </a:prstGeom>
          <a:solidFill>
            <a:srgbClr val="C79ECA">
              <a:alpha val="29803"/>
            </a:srgbClr>
          </a:solidFill>
          <a:ln cap="flat" cmpd="sng" w="28575">
            <a:solidFill>
              <a:srgbClr val="A368A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55" name="Google Shape;1255;p56"/>
          <p:cNvSpPr txBox="1"/>
          <p:nvPr/>
        </p:nvSpPr>
        <p:spPr>
          <a:xfrm>
            <a:off x="1060077" y="1051309"/>
            <a:ext cx="8331200" cy="114307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fr-FR" sz="2400">
                <a:solidFill>
                  <a:schemeClr val="dk1"/>
                </a:solidFill>
                <a:latin typeface="Calibri"/>
                <a:ea typeface="Calibri"/>
                <a:cs typeface="Calibri"/>
                <a:sym typeface="Calibri"/>
              </a:rPr>
              <a:t>La chronophotographie ci-dessous est celle d’une voiture-jouet pendant des durées égales. </a:t>
            </a:r>
            <a:endParaRPr b="1" sz="4000">
              <a:solidFill>
                <a:schemeClr val="dk1"/>
              </a:solidFill>
              <a:latin typeface="Calibri"/>
              <a:ea typeface="Calibri"/>
              <a:cs typeface="Calibri"/>
              <a:sym typeface="Calibri"/>
            </a:endParaRPr>
          </a:p>
        </p:txBody>
      </p:sp>
      <p:sp>
        <p:nvSpPr>
          <p:cNvPr id="1256" name="Google Shape;1256;p56"/>
          <p:cNvSpPr txBox="1"/>
          <p:nvPr/>
        </p:nvSpPr>
        <p:spPr>
          <a:xfrm>
            <a:off x="1035603" y="5214674"/>
            <a:ext cx="1012079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Déterminer la nature du mouvement de cette voiture. </a:t>
            </a:r>
            <a:endParaRPr sz="3200">
              <a:solidFill>
                <a:schemeClr val="dk1"/>
              </a:solidFill>
              <a:latin typeface="Calibri"/>
              <a:ea typeface="Calibri"/>
              <a:cs typeface="Calibri"/>
              <a:sym typeface="Calibri"/>
            </a:endParaRPr>
          </a:p>
        </p:txBody>
      </p:sp>
      <p:pic>
        <p:nvPicPr>
          <p:cNvPr id="1257" name="Google Shape;1257;p56"/>
          <p:cNvPicPr preferRelativeResize="0"/>
          <p:nvPr/>
        </p:nvPicPr>
        <p:blipFill rotWithShape="1">
          <a:blip r:embed="rId4">
            <a:alphaModFix/>
          </a:blip>
          <a:srcRect b="0" l="0" r="0" t="0"/>
          <a:stretch/>
        </p:blipFill>
        <p:spPr>
          <a:xfrm>
            <a:off x="653143" y="2547534"/>
            <a:ext cx="11059885" cy="163258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1" name="Shape 1261"/>
        <p:cNvGrpSpPr/>
        <p:nvPr/>
      </p:nvGrpSpPr>
      <p:grpSpPr>
        <a:xfrm>
          <a:off x="0" y="0"/>
          <a:ext cx="0" cy="0"/>
          <a:chOff x="0" y="0"/>
          <a:chExt cx="0" cy="0"/>
        </a:xfrm>
      </p:grpSpPr>
      <p:sp>
        <p:nvSpPr>
          <p:cNvPr id="1262" name="Google Shape;1262;p57"/>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Temps Écoulé</a:t>
            </a:r>
            <a:endParaRPr/>
          </a:p>
        </p:txBody>
      </p:sp>
      <p:pic>
        <p:nvPicPr>
          <p:cNvPr id="1263" name="Google Shape;1263;p57"/>
          <p:cNvPicPr preferRelativeResize="0"/>
          <p:nvPr/>
        </p:nvPicPr>
        <p:blipFill rotWithShape="1">
          <a:blip r:embed="rId3">
            <a:alphaModFix/>
          </a:blip>
          <a:srcRect b="20983" l="10491" r="10044" t="15401"/>
          <a:stretch/>
        </p:blipFill>
        <p:spPr>
          <a:xfrm>
            <a:off x="4495800" y="2989489"/>
            <a:ext cx="3390900" cy="2714625"/>
          </a:xfrm>
          <a:prstGeom prst="rect">
            <a:avLst/>
          </a:prstGeom>
          <a:noFill/>
          <a:ln>
            <a:noFill/>
          </a:ln>
        </p:spPr>
      </p:pic>
      <p:sp>
        <p:nvSpPr>
          <p:cNvPr id="1264" name="Google Shape;1264;p57"/>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 temps est terminé. Corrigeons ensemble l’exercice.</a:t>
            </a:r>
            <a:endParaRPr/>
          </a:p>
        </p:txBody>
      </p:sp>
      <p:sp>
        <p:nvSpPr>
          <p:cNvPr id="1265" name="Google Shape;1265;p57"/>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participer les élèves à la correction en leur demandant de présenter leurs réponses et de les justifier.</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9" name="Shape 1269"/>
        <p:cNvGrpSpPr/>
        <p:nvPr/>
      </p:nvGrpSpPr>
      <p:grpSpPr>
        <a:xfrm>
          <a:off x="0" y="0"/>
          <a:ext cx="0" cy="0"/>
          <a:chOff x="0" y="0"/>
          <a:chExt cx="0" cy="0"/>
        </a:xfrm>
      </p:grpSpPr>
      <p:sp>
        <p:nvSpPr>
          <p:cNvPr id="1270" name="Google Shape;1270;p58"/>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 vous! Montrez-moi comment vous avez résolu cet exercice.</a:t>
            </a:r>
            <a:endParaRPr/>
          </a:p>
        </p:txBody>
      </p:sp>
      <p:sp>
        <p:nvSpPr>
          <p:cNvPr id="1271" name="Google Shape;1271;p58"/>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passer un élève pour la correction, puis mobilise le reste de la classe pour analyser la réponse, identifier les erreurs et rappeler les étapes à respecter. </a:t>
            </a:r>
            <a:endParaRPr/>
          </a:p>
        </p:txBody>
      </p:sp>
      <p:sp>
        <p:nvSpPr>
          <p:cNvPr id="1272" name="Google Shape;1272;p58"/>
          <p:cNvSpPr/>
          <p:nvPr/>
        </p:nvSpPr>
        <p:spPr>
          <a:xfrm>
            <a:off x="375386" y="1127980"/>
            <a:ext cx="9719303" cy="622941"/>
          </a:xfrm>
          <a:prstGeom prst="rect">
            <a:avLst/>
          </a:prstGeom>
          <a:solidFill>
            <a:srgbClr val="EFE3F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rgbClr val="A368AA"/>
                </a:solidFill>
                <a:latin typeface="Calibri"/>
                <a:ea typeface="Calibri"/>
                <a:cs typeface="Calibri"/>
                <a:sym typeface="Calibri"/>
              </a:rPr>
              <a:t>1. </a:t>
            </a:r>
            <a:r>
              <a:rPr b="1" lang="fr-FR" sz="2400">
                <a:solidFill>
                  <a:srgbClr val="0C0C0C"/>
                </a:solidFill>
                <a:latin typeface="Calibri"/>
                <a:ea typeface="Calibri"/>
                <a:cs typeface="Calibri"/>
                <a:sym typeface="Calibri"/>
              </a:rPr>
              <a:t>Choisir </a:t>
            </a:r>
            <a:r>
              <a:rPr b="1" lang="fr-FR" sz="2400">
                <a:solidFill>
                  <a:schemeClr val="dk1"/>
                </a:solidFill>
                <a:latin typeface="Calibri"/>
                <a:ea typeface="Calibri"/>
                <a:cs typeface="Calibri"/>
                <a:sym typeface="Calibri"/>
              </a:rPr>
              <a:t>un même point de la voiture dans les différentes positions</a:t>
            </a:r>
            <a:r>
              <a:rPr b="1" lang="fr-FR" sz="2400">
                <a:solidFill>
                  <a:schemeClr val="lt1"/>
                </a:solidFill>
                <a:latin typeface="Calibri"/>
                <a:ea typeface="Calibri"/>
                <a:cs typeface="Calibri"/>
                <a:sym typeface="Calibri"/>
              </a:rPr>
              <a:t>.</a:t>
            </a:r>
            <a:endParaRPr sz="2400">
              <a:solidFill>
                <a:schemeClr val="lt1"/>
              </a:solidFill>
              <a:latin typeface="Calibri"/>
              <a:ea typeface="Calibri"/>
              <a:cs typeface="Calibri"/>
              <a:sym typeface="Calibri"/>
            </a:endParaRPr>
          </a:p>
        </p:txBody>
      </p:sp>
      <p:pic>
        <p:nvPicPr>
          <p:cNvPr id="1273" name="Google Shape;1273;p58"/>
          <p:cNvPicPr preferRelativeResize="0"/>
          <p:nvPr/>
        </p:nvPicPr>
        <p:blipFill rotWithShape="1">
          <a:blip r:embed="rId3">
            <a:alphaModFix/>
          </a:blip>
          <a:srcRect b="0" l="0" r="0" t="0"/>
          <a:stretch/>
        </p:blipFill>
        <p:spPr>
          <a:xfrm>
            <a:off x="375386" y="1915012"/>
            <a:ext cx="11476521" cy="1262528"/>
          </a:xfrm>
          <a:prstGeom prst="rect">
            <a:avLst/>
          </a:prstGeom>
          <a:noFill/>
          <a:ln>
            <a:noFill/>
          </a:ln>
        </p:spPr>
      </p:pic>
      <p:sp>
        <p:nvSpPr>
          <p:cNvPr id="1274" name="Google Shape;1274;p58"/>
          <p:cNvSpPr/>
          <p:nvPr/>
        </p:nvSpPr>
        <p:spPr>
          <a:xfrm>
            <a:off x="2007123" y="2673331"/>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75" name="Google Shape;1275;p58"/>
          <p:cNvSpPr/>
          <p:nvPr/>
        </p:nvSpPr>
        <p:spPr>
          <a:xfrm>
            <a:off x="7645006" y="2673331"/>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76" name="Google Shape;1276;p58"/>
          <p:cNvSpPr/>
          <p:nvPr/>
        </p:nvSpPr>
        <p:spPr>
          <a:xfrm>
            <a:off x="5500973" y="2673331"/>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77" name="Google Shape;1277;p58"/>
          <p:cNvSpPr/>
          <p:nvPr/>
        </p:nvSpPr>
        <p:spPr>
          <a:xfrm>
            <a:off x="10336213" y="2673331"/>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78" name="Google Shape;1278;p58"/>
          <p:cNvSpPr/>
          <p:nvPr/>
        </p:nvSpPr>
        <p:spPr>
          <a:xfrm>
            <a:off x="9348743" y="2673331"/>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279" name="Google Shape;1279;p58"/>
          <p:cNvGrpSpPr/>
          <p:nvPr/>
        </p:nvGrpSpPr>
        <p:grpSpPr>
          <a:xfrm>
            <a:off x="375385" y="3504552"/>
            <a:ext cx="10725006" cy="523972"/>
            <a:chOff x="375385" y="3275952"/>
            <a:chExt cx="9365515" cy="523972"/>
          </a:xfrm>
        </p:grpSpPr>
        <p:sp>
          <p:nvSpPr>
            <p:cNvPr id="1280" name="Google Shape;1280;p58"/>
            <p:cNvSpPr/>
            <p:nvPr/>
          </p:nvSpPr>
          <p:spPr>
            <a:xfrm>
              <a:off x="375385" y="3275952"/>
              <a:ext cx="9365515" cy="523972"/>
            </a:xfrm>
            <a:prstGeom prst="rect">
              <a:avLst/>
            </a:prstGeom>
            <a:solidFill>
              <a:srgbClr val="C1E6E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81" name="Google Shape;1281;p58"/>
            <p:cNvSpPr txBox="1"/>
            <p:nvPr/>
          </p:nvSpPr>
          <p:spPr>
            <a:xfrm>
              <a:off x="375385" y="3307106"/>
              <a:ext cx="9263382" cy="461665"/>
            </a:xfrm>
            <a:prstGeom prst="rect">
              <a:avLst/>
            </a:prstGeom>
            <a:solidFill>
              <a:srgbClr val="EFE3F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rgbClr val="A368AA"/>
                  </a:solidFill>
                  <a:latin typeface="Calibri"/>
                  <a:ea typeface="Calibri"/>
                  <a:cs typeface="Calibri"/>
                  <a:sym typeface="Calibri"/>
                </a:rPr>
                <a:t>2. </a:t>
              </a:r>
              <a:r>
                <a:rPr b="1" lang="fr-FR" sz="2400">
                  <a:solidFill>
                    <a:schemeClr val="dk1"/>
                  </a:solidFill>
                  <a:latin typeface="Calibri"/>
                  <a:ea typeface="Calibri"/>
                  <a:cs typeface="Calibri"/>
                  <a:sym typeface="Calibri"/>
                </a:rPr>
                <a:t>Mesurer les distances qui séparent deux points de deux images successives. </a:t>
              </a:r>
              <a:endParaRPr/>
            </a:p>
          </p:txBody>
        </p:sp>
      </p:grpSp>
      <p:pic>
        <p:nvPicPr>
          <p:cNvPr id="1282" name="Google Shape;1282;p58"/>
          <p:cNvPicPr preferRelativeResize="0"/>
          <p:nvPr/>
        </p:nvPicPr>
        <p:blipFill rotWithShape="1">
          <a:blip r:embed="rId4">
            <a:alphaModFix/>
          </a:blip>
          <a:srcRect b="0" l="0" r="0" t="0"/>
          <a:stretch/>
        </p:blipFill>
        <p:spPr>
          <a:xfrm>
            <a:off x="415891" y="4299057"/>
            <a:ext cx="11395509" cy="1937806"/>
          </a:xfrm>
          <a:prstGeom prst="rect">
            <a:avLst/>
          </a:prstGeom>
          <a:noFill/>
          <a:ln>
            <a:noFill/>
          </a:ln>
        </p:spPr>
      </p:pic>
      <p:pic>
        <p:nvPicPr>
          <p:cNvPr id="1283" name="Google Shape;1283;p58"/>
          <p:cNvPicPr preferRelativeResize="0"/>
          <p:nvPr/>
        </p:nvPicPr>
        <p:blipFill rotWithShape="1">
          <a:blip r:embed="rId5">
            <a:alphaModFix/>
          </a:blip>
          <a:srcRect b="0" l="1067" r="14449" t="0"/>
          <a:stretch/>
        </p:blipFill>
        <p:spPr>
          <a:xfrm>
            <a:off x="1949973" y="5735165"/>
            <a:ext cx="8839947" cy="687506"/>
          </a:xfrm>
          <a:prstGeom prst="rect">
            <a:avLst/>
          </a:prstGeom>
          <a:noFill/>
          <a:ln>
            <a:noFill/>
          </a:ln>
        </p:spPr>
      </p:pic>
      <p:sp>
        <p:nvSpPr>
          <p:cNvPr id="1284" name="Google Shape;1284;p58"/>
          <p:cNvSpPr txBox="1"/>
          <p:nvPr/>
        </p:nvSpPr>
        <p:spPr>
          <a:xfrm>
            <a:off x="3520648" y="4257434"/>
            <a:ext cx="102303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3,5 cm</a:t>
            </a:r>
            <a:endParaRPr/>
          </a:p>
        </p:txBody>
      </p:sp>
      <p:sp>
        <p:nvSpPr>
          <p:cNvPr id="1285" name="Google Shape;1285;p58"/>
          <p:cNvSpPr txBox="1"/>
          <p:nvPr/>
        </p:nvSpPr>
        <p:spPr>
          <a:xfrm>
            <a:off x="6096000" y="4246170"/>
            <a:ext cx="102303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2,1 cm</a:t>
            </a:r>
            <a:endParaRPr/>
          </a:p>
        </p:txBody>
      </p:sp>
      <p:sp>
        <p:nvSpPr>
          <p:cNvPr id="1286" name="Google Shape;1286;p58"/>
          <p:cNvSpPr txBox="1"/>
          <p:nvPr/>
        </p:nvSpPr>
        <p:spPr>
          <a:xfrm>
            <a:off x="8159833" y="4243103"/>
            <a:ext cx="102303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1.7 cm</a:t>
            </a:r>
            <a:endParaRPr/>
          </a:p>
        </p:txBody>
      </p:sp>
      <p:sp>
        <p:nvSpPr>
          <p:cNvPr id="1287" name="Google Shape;1287;p58"/>
          <p:cNvSpPr txBox="1"/>
          <p:nvPr/>
        </p:nvSpPr>
        <p:spPr>
          <a:xfrm>
            <a:off x="9505200" y="4243102"/>
            <a:ext cx="71846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1cm</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74"/>
                                        </p:tgtEl>
                                        <p:attrNameLst>
                                          <p:attrName>style.visibility</p:attrName>
                                        </p:attrNameLst>
                                      </p:cBhvr>
                                      <p:to>
                                        <p:strVal val="visible"/>
                                      </p:to>
                                    </p:set>
                                    <p:anim calcmode="lin" valueType="num">
                                      <p:cBhvr additive="base">
                                        <p:cTn dur="1000"/>
                                        <p:tgtEl>
                                          <p:spTgt spid="1274"/>
                                        </p:tgtEl>
                                        <p:attrNameLst>
                                          <p:attrName>ppt_w</p:attrName>
                                        </p:attrNameLst>
                                      </p:cBhvr>
                                      <p:tavLst>
                                        <p:tav fmla="" tm="0">
                                          <p:val>
                                            <p:strVal val="0"/>
                                          </p:val>
                                        </p:tav>
                                        <p:tav fmla="" tm="100000">
                                          <p:val>
                                            <p:strVal val="#ppt_w"/>
                                          </p:val>
                                        </p:tav>
                                      </p:tavLst>
                                    </p:anim>
                                    <p:anim calcmode="lin" valueType="num">
                                      <p:cBhvr additive="base">
                                        <p:cTn dur="1000"/>
                                        <p:tgtEl>
                                          <p:spTgt spid="127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000"/>
                                  </p:stCondLst>
                                  <p:childTnLst>
                                    <p:set>
                                      <p:cBhvr>
                                        <p:cTn dur="1" fill="hold">
                                          <p:stCondLst>
                                            <p:cond delay="0"/>
                                          </p:stCondLst>
                                        </p:cTn>
                                        <p:tgtEl>
                                          <p:spTgt spid="1276"/>
                                        </p:tgtEl>
                                        <p:attrNameLst>
                                          <p:attrName>style.visibility</p:attrName>
                                        </p:attrNameLst>
                                      </p:cBhvr>
                                      <p:to>
                                        <p:strVal val="visible"/>
                                      </p:to>
                                    </p:set>
                                    <p:anim calcmode="lin" valueType="num">
                                      <p:cBhvr additive="base">
                                        <p:cTn dur="1000"/>
                                        <p:tgtEl>
                                          <p:spTgt spid="1276"/>
                                        </p:tgtEl>
                                        <p:attrNameLst>
                                          <p:attrName>ppt_w</p:attrName>
                                        </p:attrNameLst>
                                      </p:cBhvr>
                                      <p:tavLst>
                                        <p:tav fmla="" tm="0">
                                          <p:val>
                                            <p:strVal val="0"/>
                                          </p:val>
                                        </p:tav>
                                        <p:tav fmla="" tm="100000">
                                          <p:val>
                                            <p:strVal val="#ppt_w"/>
                                          </p:val>
                                        </p:tav>
                                      </p:tavLst>
                                    </p:anim>
                                    <p:anim calcmode="lin" valueType="num">
                                      <p:cBhvr additive="base">
                                        <p:cTn dur="1000"/>
                                        <p:tgtEl>
                                          <p:spTgt spid="127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3250"/>
                                  </p:stCondLst>
                                  <p:childTnLst>
                                    <p:set>
                                      <p:cBhvr>
                                        <p:cTn dur="1" fill="hold">
                                          <p:stCondLst>
                                            <p:cond delay="0"/>
                                          </p:stCondLst>
                                        </p:cTn>
                                        <p:tgtEl>
                                          <p:spTgt spid="1275"/>
                                        </p:tgtEl>
                                        <p:attrNameLst>
                                          <p:attrName>style.visibility</p:attrName>
                                        </p:attrNameLst>
                                      </p:cBhvr>
                                      <p:to>
                                        <p:strVal val="visible"/>
                                      </p:to>
                                    </p:set>
                                    <p:anim calcmode="lin" valueType="num">
                                      <p:cBhvr additive="base">
                                        <p:cTn dur="1000"/>
                                        <p:tgtEl>
                                          <p:spTgt spid="1275"/>
                                        </p:tgtEl>
                                        <p:attrNameLst>
                                          <p:attrName>ppt_w</p:attrName>
                                        </p:attrNameLst>
                                      </p:cBhvr>
                                      <p:tavLst>
                                        <p:tav fmla="" tm="0">
                                          <p:val>
                                            <p:strVal val="0"/>
                                          </p:val>
                                        </p:tav>
                                        <p:tav fmla="" tm="100000">
                                          <p:val>
                                            <p:strVal val="#ppt_w"/>
                                          </p:val>
                                        </p:tav>
                                      </p:tavLst>
                                    </p:anim>
                                    <p:anim calcmode="lin" valueType="num">
                                      <p:cBhvr additive="base">
                                        <p:cTn dur="1000"/>
                                        <p:tgtEl>
                                          <p:spTgt spid="127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4000"/>
                                  </p:stCondLst>
                                  <p:childTnLst>
                                    <p:set>
                                      <p:cBhvr>
                                        <p:cTn dur="1" fill="hold">
                                          <p:stCondLst>
                                            <p:cond delay="0"/>
                                          </p:stCondLst>
                                        </p:cTn>
                                        <p:tgtEl>
                                          <p:spTgt spid="1277"/>
                                        </p:tgtEl>
                                        <p:attrNameLst>
                                          <p:attrName>style.visibility</p:attrName>
                                        </p:attrNameLst>
                                      </p:cBhvr>
                                      <p:to>
                                        <p:strVal val="visible"/>
                                      </p:to>
                                    </p:set>
                                    <p:anim calcmode="lin" valueType="num">
                                      <p:cBhvr additive="base">
                                        <p:cTn dur="1000"/>
                                        <p:tgtEl>
                                          <p:spTgt spid="1277"/>
                                        </p:tgtEl>
                                        <p:attrNameLst>
                                          <p:attrName>ppt_w</p:attrName>
                                        </p:attrNameLst>
                                      </p:cBhvr>
                                      <p:tavLst>
                                        <p:tav fmla="" tm="0">
                                          <p:val>
                                            <p:strVal val="0"/>
                                          </p:val>
                                        </p:tav>
                                        <p:tav fmla="" tm="100000">
                                          <p:val>
                                            <p:strVal val="#ppt_w"/>
                                          </p:val>
                                        </p:tav>
                                      </p:tavLst>
                                    </p:anim>
                                    <p:anim calcmode="lin" valueType="num">
                                      <p:cBhvr additive="base">
                                        <p:cTn dur="1000"/>
                                        <p:tgtEl>
                                          <p:spTgt spid="127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3250"/>
                                  </p:stCondLst>
                                  <p:childTnLst>
                                    <p:set>
                                      <p:cBhvr>
                                        <p:cTn dur="1" fill="hold">
                                          <p:stCondLst>
                                            <p:cond delay="0"/>
                                          </p:stCondLst>
                                        </p:cTn>
                                        <p:tgtEl>
                                          <p:spTgt spid="1278"/>
                                        </p:tgtEl>
                                        <p:attrNameLst>
                                          <p:attrName>style.visibility</p:attrName>
                                        </p:attrNameLst>
                                      </p:cBhvr>
                                      <p:to>
                                        <p:strVal val="visible"/>
                                      </p:to>
                                    </p:set>
                                    <p:anim calcmode="lin" valueType="num">
                                      <p:cBhvr additive="base">
                                        <p:cTn dur="1000"/>
                                        <p:tgtEl>
                                          <p:spTgt spid="1278"/>
                                        </p:tgtEl>
                                        <p:attrNameLst>
                                          <p:attrName>ppt_w</p:attrName>
                                        </p:attrNameLst>
                                      </p:cBhvr>
                                      <p:tavLst>
                                        <p:tav fmla="" tm="0">
                                          <p:val>
                                            <p:strVal val="0"/>
                                          </p:val>
                                        </p:tav>
                                        <p:tav fmla="" tm="100000">
                                          <p:val>
                                            <p:strVal val="#ppt_w"/>
                                          </p:val>
                                        </p:tav>
                                      </p:tavLst>
                                    </p:anim>
                                    <p:anim calcmode="lin" valueType="num">
                                      <p:cBhvr additive="base">
                                        <p:cTn dur="1000"/>
                                        <p:tgtEl>
                                          <p:spTgt spid="127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3"/>
                                        </p:tgtEl>
                                        <p:attrNameLst>
                                          <p:attrName>style.visibility</p:attrName>
                                        </p:attrNameLst>
                                      </p:cBhvr>
                                      <p:to>
                                        <p:strVal val="visible"/>
                                      </p:to>
                                    </p:set>
                                    <p:animEffect filter="fade" transition="in">
                                      <p:cBhvr>
                                        <p:cTn dur="500"/>
                                        <p:tgtEl>
                                          <p:spTgt spid="12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84"/>
                                        </p:tgtEl>
                                        <p:attrNameLst>
                                          <p:attrName>style.visibility</p:attrName>
                                        </p:attrNameLst>
                                      </p:cBhvr>
                                      <p:to>
                                        <p:strVal val="visible"/>
                                      </p:to>
                                    </p:set>
                                    <p:anim calcmode="lin" valueType="num">
                                      <p:cBhvr additive="base">
                                        <p:cTn dur="500"/>
                                        <p:tgtEl>
                                          <p:spTgt spid="1284"/>
                                        </p:tgtEl>
                                        <p:attrNameLst>
                                          <p:attrName>ppt_w</p:attrName>
                                        </p:attrNameLst>
                                      </p:cBhvr>
                                      <p:tavLst>
                                        <p:tav fmla="" tm="0">
                                          <p:val>
                                            <p:strVal val="0"/>
                                          </p:val>
                                        </p:tav>
                                        <p:tav fmla="" tm="100000">
                                          <p:val>
                                            <p:strVal val="#ppt_w"/>
                                          </p:val>
                                        </p:tav>
                                      </p:tavLst>
                                    </p:anim>
                                    <p:anim calcmode="lin" valueType="num">
                                      <p:cBhvr additive="base">
                                        <p:cTn dur="500"/>
                                        <p:tgtEl>
                                          <p:spTgt spid="128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85"/>
                                        </p:tgtEl>
                                        <p:attrNameLst>
                                          <p:attrName>style.visibility</p:attrName>
                                        </p:attrNameLst>
                                      </p:cBhvr>
                                      <p:to>
                                        <p:strVal val="visible"/>
                                      </p:to>
                                    </p:set>
                                    <p:anim calcmode="lin" valueType="num">
                                      <p:cBhvr additive="base">
                                        <p:cTn dur="500"/>
                                        <p:tgtEl>
                                          <p:spTgt spid="1285"/>
                                        </p:tgtEl>
                                        <p:attrNameLst>
                                          <p:attrName>ppt_w</p:attrName>
                                        </p:attrNameLst>
                                      </p:cBhvr>
                                      <p:tavLst>
                                        <p:tav fmla="" tm="0">
                                          <p:val>
                                            <p:strVal val="0"/>
                                          </p:val>
                                        </p:tav>
                                        <p:tav fmla="" tm="100000">
                                          <p:val>
                                            <p:strVal val="#ppt_w"/>
                                          </p:val>
                                        </p:tav>
                                      </p:tavLst>
                                    </p:anim>
                                    <p:anim calcmode="lin" valueType="num">
                                      <p:cBhvr additive="base">
                                        <p:cTn dur="500"/>
                                        <p:tgtEl>
                                          <p:spTgt spid="128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1000"/>
                                  </p:stCondLst>
                                  <p:childTnLst>
                                    <p:set>
                                      <p:cBhvr>
                                        <p:cTn dur="1" fill="hold">
                                          <p:stCondLst>
                                            <p:cond delay="0"/>
                                          </p:stCondLst>
                                        </p:cTn>
                                        <p:tgtEl>
                                          <p:spTgt spid="1286"/>
                                        </p:tgtEl>
                                        <p:attrNameLst>
                                          <p:attrName>style.visibility</p:attrName>
                                        </p:attrNameLst>
                                      </p:cBhvr>
                                      <p:to>
                                        <p:strVal val="visible"/>
                                      </p:to>
                                    </p:set>
                                    <p:anim calcmode="lin" valueType="num">
                                      <p:cBhvr additive="base">
                                        <p:cTn dur="500"/>
                                        <p:tgtEl>
                                          <p:spTgt spid="1286"/>
                                        </p:tgtEl>
                                        <p:attrNameLst>
                                          <p:attrName>ppt_w</p:attrName>
                                        </p:attrNameLst>
                                      </p:cBhvr>
                                      <p:tavLst>
                                        <p:tav fmla="" tm="0">
                                          <p:val>
                                            <p:strVal val="0"/>
                                          </p:val>
                                        </p:tav>
                                        <p:tav fmla="" tm="100000">
                                          <p:val>
                                            <p:strVal val="#ppt_w"/>
                                          </p:val>
                                        </p:tav>
                                      </p:tavLst>
                                    </p:anim>
                                    <p:anim calcmode="lin" valueType="num">
                                      <p:cBhvr additive="base">
                                        <p:cTn dur="500"/>
                                        <p:tgtEl>
                                          <p:spTgt spid="128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000"/>
                                  </p:stCondLst>
                                  <p:childTnLst>
                                    <p:set>
                                      <p:cBhvr>
                                        <p:cTn dur="1" fill="hold">
                                          <p:stCondLst>
                                            <p:cond delay="0"/>
                                          </p:stCondLst>
                                        </p:cTn>
                                        <p:tgtEl>
                                          <p:spTgt spid="1287"/>
                                        </p:tgtEl>
                                        <p:attrNameLst>
                                          <p:attrName>style.visibility</p:attrName>
                                        </p:attrNameLst>
                                      </p:cBhvr>
                                      <p:to>
                                        <p:strVal val="visible"/>
                                      </p:to>
                                    </p:set>
                                    <p:anim calcmode="lin" valueType="num">
                                      <p:cBhvr additive="base">
                                        <p:cTn dur="500"/>
                                        <p:tgtEl>
                                          <p:spTgt spid="1287"/>
                                        </p:tgtEl>
                                        <p:attrNameLst>
                                          <p:attrName>ppt_w</p:attrName>
                                        </p:attrNameLst>
                                      </p:cBhvr>
                                      <p:tavLst>
                                        <p:tav fmla="" tm="0">
                                          <p:val>
                                            <p:strVal val="0"/>
                                          </p:val>
                                        </p:tav>
                                        <p:tav fmla="" tm="100000">
                                          <p:val>
                                            <p:strVal val="#ppt_w"/>
                                          </p:val>
                                        </p:tav>
                                      </p:tavLst>
                                    </p:anim>
                                    <p:anim calcmode="lin" valueType="num">
                                      <p:cBhvr additive="base">
                                        <p:cTn dur="500"/>
                                        <p:tgtEl>
                                          <p:spTgt spid="128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id="1292" name="Google Shape;1292;p59"/>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Les distances diminuent alors le mouvement est retardé </a:t>
            </a:r>
            <a:endParaRPr/>
          </a:p>
        </p:txBody>
      </p:sp>
      <p:sp>
        <p:nvSpPr>
          <p:cNvPr id="1293" name="Google Shape;1293;p59"/>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passer un élève pour la correction, puis mobilise le reste de la classe pour analyser la réponse, identifier les erreurs et rappeler les étapes à respecter. </a:t>
            </a:r>
            <a:endParaRPr/>
          </a:p>
        </p:txBody>
      </p:sp>
      <p:sp>
        <p:nvSpPr>
          <p:cNvPr id="1294" name="Google Shape;1294;p59"/>
          <p:cNvSpPr/>
          <p:nvPr/>
        </p:nvSpPr>
        <p:spPr>
          <a:xfrm>
            <a:off x="375386" y="1127980"/>
            <a:ext cx="9719303" cy="622941"/>
          </a:xfrm>
          <a:prstGeom prst="rect">
            <a:avLst/>
          </a:prstGeom>
          <a:solidFill>
            <a:srgbClr val="EFE3F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rgbClr val="A368AA"/>
                </a:solidFill>
                <a:latin typeface="Calibri"/>
                <a:ea typeface="Calibri"/>
                <a:cs typeface="Calibri"/>
                <a:sym typeface="Calibri"/>
              </a:rPr>
              <a:t>3. </a:t>
            </a:r>
            <a:r>
              <a:rPr b="1" lang="fr-FR" sz="2400">
                <a:solidFill>
                  <a:schemeClr val="dk1"/>
                </a:solidFill>
                <a:latin typeface="Calibri"/>
                <a:ea typeface="Calibri"/>
                <a:cs typeface="Calibri"/>
                <a:sym typeface="Calibri"/>
              </a:rPr>
              <a:t>Déduire la nature du mouvement de la voiture-jouet. </a:t>
            </a:r>
            <a:endParaRPr/>
          </a:p>
        </p:txBody>
      </p:sp>
      <p:sp>
        <p:nvSpPr>
          <p:cNvPr id="1295" name="Google Shape;1295;p59"/>
          <p:cNvSpPr txBox="1"/>
          <p:nvPr/>
        </p:nvSpPr>
        <p:spPr>
          <a:xfrm>
            <a:off x="884237" y="3030715"/>
            <a:ext cx="10834577" cy="58477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211D1E"/>
              </a:buClr>
              <a:buSzPts val="2400"/>
              <a:buFont typeface="Arial"/>
              <a:buChar char="•"/>
            </a:pPr>
            <a:r>
              <a:rPr b="1" i="0" lang="fr-FR" sz="2400" u="none" strike="noStrike">
                <a:solidFill>
                  <a:srgbClr val="211D1E"/>
                </a:solidFill>
                <a:latin typeface="Calibri"/>
                <a:ea typeface="Calibri"/>
                <a:cs typeface="Calibri"/>
                <a:sym typeface="Calibri"/>
              </a:rPr>
              <a:t>Les distances parcourues pendant les mêmes durées </a:t>
            </a:r>
            <a:r>
              <a:rPr b="0" i="0" lang="fr-FR" sz="1800" u="none" strike="noStrike">
                <a:solidFill>
                  <a:srgbClr val="211D1E"/>
                </a:solidFill>
                <a:latin typeface="Arial"/>
                <a:ea typeface="Arial"/>
                <a:cs typeface="Arial"/>
                <a:sym typeface="Arial"/>
              </a:rPr>
              <a:t>. . . . . . . . . . . . . . . </a:t>
            </a:r>
            <a:r>
              <a:rPr b="0" i="0" lang="fr-FR" sz="3200" u="none" strike="noStrike">
                <a:solidFill>
                  <a:srgbClr val="211D1E"/>
                </a:solidFill>
                <a:latin typeface="Arial"/>
                <a:ea typeface="Arial"/>
                <a:cs typeface="Arial"/>
                <a:sym typeface="Arial"/>
              </a:rPr>
              <a:t>. </a:t>
            </a:r>
            <a:endParaRPr/>
          </a:p>
        </p:txBody>
      </p:sp>
      <p:sp>
        <p:nvSpPr>
          <p:cNvPr id="1296" name="Google Shape;1296;p59"/>
          <p:cNvSpPr txBox="1"/>
          <p:nvPr/>
        </p:nvSpPr>
        <p:spPr>
          <a:xfrm>
            <a:off x="884237" y="4166526"/>
            <a:ext cx="9939974" cy="58477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211D1E"/>
              </a:buClr>
              <a:buSzPts val="2400"/>
              <a:buFont typeface="Arial"/>
              <a:buChar char="•"/>
            </a:pPr>
            <a:r>
              <a:rPr b="1" i="0" lang="fr-FR" sz="2400" u="none" strike="noStrike">
                <a:solidFill>
                  <a:srgbClr val="211D1E"/>
                </a:solidFill>
                <a:latin typeface="Calibri"/>
                <a:ea typeface="Calibri"/>
                <a:cs typeface="Calibri"/>
                <a:sym typeface="Calibri"/>
              </a:rPr>
              <a:t>Alors le mouvement est </a:t>
            </a:r>
            <a:r>
              <a:rPr b="0" i="0" lang="fr-FR" sz="1800" u="none" strike="noStrike">
                <a:solidFill>
                  <a:srgbClr val="211D1E"/>
                </a:solidFill>
                <a:latin typeface="Arial"/>
                <a:ea typeface="Arial"/>
                <a:cs typeface="Arial"/>
                <a:sym typeface="Arial"/>
              </a:rPr>
              <a:t>. . . . . . . . . . . . . . . .. . .</a:t>
            </a:r>
            <a:r>
              <a:rPr b="0" i="0" lang="fr-FR" sz="3200" u="none" strike="noStrike">
                <a:solidFill>
                  <a:srgbClr val="211D1E"/>
                </a:solidFill>
                <a:latin typeface="Arial"/>
                <a:ea typeface="Arial"/>
                <a:cs typeface="Arial"/>
                <a:sym typeface="Arial"/>
              </a:rPr>
              <a:t>. </a:t>
            </a:r>
            <a:endParaRPr sz="1800">
              <a:solidFill>
                <a:schemeClr val="dk1"/>
              </a:solidFill>
              <a:latin typeface="Calibri"/>
              <a:ea typeface="Calibri"/>
              <a:cs typeface="Calibri"/>
              <a:sym typeface="Calibri"/>
            </a:endParaRPr>
          </a:p>
        </p:txBody>
      </p:sp>
      <p:sp>
        <p:nvSpPr>
          <p:cNvPr id="1297" name="Google Shape;1297;p59"/>
          <p:cNvSpPr txBox="1"/>
          <p:nvPr/>
        </p:nvSpPr>
        <p:spPr>
          <a:xfrm>
            <a:off x="8186206" y="3074459"/>
            <a:ext cx="179416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diminuent </a:t>
            </a:r>
            <a:endParaRPr/>
          </a:p>
        </p:txBody>
      </p:sp>
      <p:sp>
        <p:nvSpPr>
          <p:cNvPr id="1298" name="Google Shape;1298;p59"/>
          <p:cNvSpPr txBox="1"/>
          <p:nvPr/>
        </p:nvSpPr>
        <p:spPr>
          <a:xfrm>
            <a:off x="5066542" y="4166526"/>
            <a:ext cx="179416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retardé </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97"/>
                                        </p:tgtEl>
                                        <p:attrNameLst>
                                          <p:attrName>style.visibility</p:attrName>
                                        </p:attrNameLst>
                                      </p:cBhvr>
                                      <p:to>
                                        <p:strVal val="visible"/>
                                      </p:to>
                                    </p:set>
                                    <p:anim calcmode="lin" valueType="num">
                                      <p:cBhvr additive="base">
                                        <p:cTn dur="500"/>
                                        <p:tgtEl>
                                          <p:spTgt spid="1297"/>
                                        </p:tgtEl>
                                        <p:attrNameLst>
                                          <p:attrName>ppt_w</p:attrName>
                                        </p:attrNameLst>
                                      </p:cBhvr>
                                      <p:tavLst>
                                        <p:tav fmla="" tm="0">
                                          <p:val>
                                            <p:strVal val="0"/>
                                          </p:val>
                                        </p:tav>
                                        <p:tav fmla="" tm="100000">
                                          <p:val>
                                            <p:strVal val="#ppt_w"/>
                                          </p:val>
                                        </p:tav>
                                      </p:tavLst>
                                    </p:anim>
                                    <p:anim calcmode="lin" valueType="num">
                                      <p:cBhvr additive="base">
                                        <p:cTn dur="500"/>
                                        <p:tgtEl>
                                          <p:spTgt spid="129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98"/>
                                        </p:tgtEl>
                                        <p:attrNameLst>
                                          <p:attrName>style.visibility</p:attrName>
                                        </p:attrNameLst>
                                      </p:cBhvr>
                                      <p:to>
                                        <p:strVal val="visible"/>
                                      </p:to>
                                    </p:set>
                                    <p:anim calcmode="lin" valueType="num">
                                      <p:cBhvr additive="base">
                                        <p:cTn dur="500"/>
                                        <p:tgtEl>
                                          <p:spTgt spid="1298"/>
                                        </p:tgtEl>
                                        <p:attrNameLst>
                                          <p:attrName>ppt_w</p:attrName>
                                        </p:attrNameLst>
                                      </p:cBhvr>
                                      <p:tavLst>
                                        <p:tav fmla="" tm="0">
                                          <p:val>
                                            <p:strVal val="0"/>
                                          </p:val>
                                        </p:tav>
                                        <p:tav fmla="" tm="100000">
                                          <p:val>
                                            <p:strVal val="#ppt_w"/>
                                          </p:val>
                                        </p:tav>
                                      </p:tavLst>
                                    </p:anim>
                                    <p:anim calcmode="lin" valueType="num">
                                      <p:cBhvr additive="base">
                                        <p:cTn dur="500"/>
                                        <p:tgtEl>
                                          <p:spTgt spid="129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07" name="Shape 407"/>
        <p:cNvGrpSpPr/>
        <p:nvPr/>
      </p:nvGrpSpPr>
      <p:grpSpPr>
        <a:xfrm>
          <a:off x="0" y="0"/>
          <a:ext cx="0" cy="0"/>
          <a:chOff x="0" y="0"/>
          <a:chExt cx="0" cy="0"/>
        </a:xfrm>
      </p:grpSpPr>
      <p:sp>
        <p:nvSpPr>
          <p:cNvPr id="408" name="Google Shape;408;p6"/>
          <p:cNvSpPr/>
          <p:nvPr/>
        </p:nvSpPr>
        <p:spPr>
          <a:xfrm>
            <a:off x="584200" y="4533256"/>
            <a:ext cx="1958703" cy="1618890"/>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Conceptions erronées</a:t>
            </a:r>
            <a:endParaRPr/>
          </a:p>
          <a:p>
            <a:pPr indent="0" lvl="0" marL="0" marR="0" rtl="0" algn="ctr">
              <a:spcBef>
                <a:spcPts val="0"/>
              </a:spcBef>
              <a:spcAft>
                <a:spcPts val="0"/>
              </a:spcAft>
              <a:buNone/>
            </a:pPr>
            <a:r>
              <a:rPr b="1" lang="fr-FR" sz="1800">
                <a:solidFill>
                  <a:srgbClr val="FFFFFF"/>
                </a:solidFill>
                <a:latin typeface="Calibri"/>
                <a:ea typeface="Calibri"/>
                <a:cs typeface="Calibri"/>
                <a:sym typeface="Calibri"/>
              </a:rPr>
              <a:t> des élèves</a:t>
            </a:r>
            <a:endParaRPr/>
          </a:p>
        </p:txBody>
      </p:sp>
      <p:sp>
        <p:nvSpPr>
          <p:cNvPr id="409" name="Google Shape;409;p6"/>
          <p:cNvSpPr/>
          <p:nvPr/>
        </p:nvSpPr>
        <p:spPr>
          <a:xfrm>
            <a:off x="2702474" y="4533255"/>
            <a:ext cx="9129066" cy="1618891"/>
          </a:xfrm>
          <a:prstGeom prst="roundRect">
            <a:avLst>
              <a:gd fmla="val 783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176530" lvl="0" marL="176530" marR="0" rtl="0" algn="just">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Confusion du type de la trajectoire avec la nature du mouvement</a:t>
            </a:r>
            <a:endParaRPr/>
          </a:p>
          <a:p>
            <a:pPr indent="-176530" lvl="0" marL="176530" marR="0" rtl="0" algn="just">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Considérer que seul le mouvement rectiligne est uniforme</a:t>
            </a:r>
            <a:endParaRPr/>
          </a:p>
          <a:p>
            <a:pPr indent="-182563" lvl="0" marL="182563" marR="0" rtl="0" algn="l">
              <a:spcBef>
                <a:spcPts val="0"/>
              </a:spcBef>
              <a:spcAft>
                <a:spcPts val="0"/>
              </a:spcAft>
              <a:buClr>
                <a:schemeClr val="dk1"/>
              </a:buClr>
              <a:buSzPts val="1600"/>
              <a:buFont typeface="Calibri"/>
              <a:buChar char="•"/>
            </a:pPr>
            <a:r>
              <a:rPr lang="fr-FR" sz="1600">
                <a:solidFill>
                  <a:schemeClr val="dk1"/>
                </a:solidFill>
                <a:latin typeface="Calibri"/>
                <a:ea typeface="Calibri"/>
                <a:cs typeface="Calibri"/>
                <a:sym typeface="Calibri"/>
              </a:rPr>
              <a:t>Lier les positions éloignées à un mouvement lent. </a:t>
            </a:r>
            <a:endParaRPr/>
          </a:p>
        </p:txBody>
      </p:sp>
      <p:sp>
        <p:nvSpPr>
          <p:cNvPr id="410" name="Google Shape;410;p6"/>
          <p:cNvSpPr/>
          <p:nvPr/>
        </p:nvSpPr>
        <p:spPr>
          <a:xfrm>
            <a:off x="584200" y="894165"/>
            <a:ext cx="1958704" cy="1415917"/>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Tâche à réussir</a:t>
            </a:r>
            <a:endParaRPr/>
          </a:p>
        </p:txBody>
      </p:sp>
      <p:sp>
        <p:nvSpPr>
          <p:cNvPr id="411" name="Google Shape;411;p6"/>
          <p:cNvSpPr/>
          <p:nvPr/>
        </p:nvSpPr>
        <p:spPr>
          <a:xfrm>
            <a:off x="2702474" y="899320"/>
            <a:ext cx="9129066" cy="1410762"/>
          </a:xfrm>
          <a:prstGeom prst="roundRect">
            <a:avLst>
              <a:gd fmla="val 7861"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1600">
                <a:solidFill>
                  <a:schemeClr val="dk1"/>
                </a:solidFill>
                <a:latin typeface="Calibri"/>
                <a:ea typeface="Calibri"/>
                <a:cs typeface="Calibri"/>
                <a:sym typeface="Calibri"/>
              </a:rPr>
              <a:t>La tâche principale de cette séance repose sur le savoir faire suivant : </a:t>
            </a:r>
            <a:r>
              <a:rPr b="1" lang="fr-FR" sz="1600">
                <a:solidFill>
                  <a:schemeClr val="dk1"/>
                </a:solidFill>
                <a:latin typeface="Calibri"/>
                <a:ea typeface="Calibri"/>
                <a:cs typeface="Calibri"/>
                <a:sym typeface="Calibri"/>
              </a:rPr>
              <a:t>Déterminer la nature du mouvement d’un corps mobile </a:t>
            </a:r>
            <a:endParaRPr/>
          </a:p>
          <a:p>
            <a:pPr indent="0" lvl="0" marL="0" marR="0" rtl="0" algn="l">
              <a:spcBef>
                <a:spcPts val="0"/>
              </a:spcBef>
              <a:spcAft>
                <a:spcPts val="0"/>
              </a:spcAft>
              <a:buNone/>
            </a:pPr>
            <a:r>
              <a:rPr lang="fr-FR" sz="1600">
                <a:solidFill>
                  <a:schemeClr val="dk1"/>
                </a:solidFill>
                <a:latin typeface="Calibri"/>
                <a:ea typeface="Calibri"/>
                <a:cs typeface="Calibri"/>
                <a:sym typeface="Calibri"/>
              </a:rPr>
              <a:t>L’objectif de la séance est d’amener les élèves, à partir de l’observation et de l’exploitation d’une chronophotographie, à trouver la nature du mouvement d’un corps mobile : mouvement uniforme, accéléré ou retardé</a:t>
            </a:r>
            <a:r>
              <a:rPr lang="fr-FR" sz="1600">
                <a:solidFill>
                  <a:schemeClr val="lt1"/>
                </a:solidFill>
                <a:latin typeface="Calibri"/>
                <a:ea typeface="Calibri"/>
                <a:cs typeface="Calibri"/>
                <a:sym typeface="Calibri"/>
              </a:rPr>
              <a:t>.</a:t>
            </a:r>
            <a:endParaRPr sz="1600">
              <a:solidFill>
                <a:schemeClr val="dk1"/>
              </a:solidFill>
              <a:latin typeface="Calibri"/>
              <a:ea typeface="Calibri"/>
              <a:cs typeface="Calibri"/>
              <a:sym typeface="Calibri"/>
            </a:endParaRPr>
          </a:p>
        </p:txBody>
      </p:sp>
      <p:sp>
        <p:nvSpPr>
          <p:cNvPr id="412" name="Google Shape;412;p6"/>
          <p:cNvSpPr/>
          <p:nvPr/>
        </p:nvSpPr>
        <p:spPr>
          <a:xfrm>
            <a:off x="2702474" y="2639230"/>
            <a:ext cx="9129066" cy="1410762"/>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101600" lvl="0" marL="87313" marR="0" rtl="0" algn="just">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 </a:t>
            </a:r>
            <a:r>
              <a:rPr b="1" lang="fr-FR" sz="1600">
                <a:solidFill>
                  <a:schemeClr val="dk1"/>
                </a:solidFill>
                <a:latin typeface="Calibri"/>
                <a:ea typeface="Calibri"/>
                <a:cs typeface="Calibri"/>
                <a:sym typeface="Calibri"/>
              </a:rPr>
              <a:t>Sécurisation</a:t>
            </a:r>
            <a:r>
              <a:rPr lang="fr-FR" sz="1600">
                <a:solidFill>
                  <a:schemeClr val="dk1"/>
                </a:solidFill>
                <a:latin typeface="Calibri"/>
                <a:ea typeface="Calibri"/>
                <a:cs typeface="Calibri"/>
                <a:sym typeface="Calibri"/>
              </a:rPr>
              <a:t> avant un questionnement qui peut déstabiliser…</a:t>
            </a:r>
            <a:endParaRPr/>
          </a:p>
          <a:p>
            <a:pPr indent="-101600" lvl="0" marL="87313" marR="0" rtl="0" algn="just">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 </a:t>
            </a:r>
            <a:r>
              <a:rPr b="1" lang="fr-FR" sz="1600">
                <a:solidFill>
                  <a:schemeClr val="dk1"/>
                </a:solidFill>
                <a:latin typeface="Calibri"/>
                <a:ea typeface="Calibri"/>
                <a:cs typeface="Calibri"/>
                <a:sym typeface="Calibri"/>
              </a:rPr>
              <a:t>Extraire</a:t>
            </a:r>
            <a:r>
              <a:rPr lang="fr-FR" sz="1600">
                <a:solidFill>
                  <a:schemeClr val="dk1"/>
                </a:solidFill>
                <a:latin typeface="Calibri"/>
                <a:ea typeface="Calibri"/>
                <a:cs typeface="Calibri"/>
                <a:sym typeface="Calibri"/>
              </a:rPr>
              <a:t> et exploiter des résultats expérimentaux et des documents </a:t>
            </a:r>
            <a:endParaRPr/>
          </a:p>
          <a:p>
            <a:pPr indent="-101600" lvl="0" marL="87313" marR="0" rtl="0" algn="just">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 Vérification et feedback en permanence  </a:t>
            </a:r>
            <a:endParaRPr/>
          </a:p>
        </p:txBody>
      </p:sp>
      <p:sp>
        <p:nvSpPr>
          <p:cNvPr id="413" name="Google Shape;413;p6"/>
          <p:cNvSpPr/>
          <p:nvPr/>
        </p:nvSpPr>
        <p:spPr>
          <a:xfrm>
            <a:off x="584200" y="2639230"/>
            <a:ext cx="1958703" cy="1410762"/>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Stratégie</a:t>
            </a:r>
            <a:endParaRPr/>
          </a:p>
        </p:txBody>
      </p:sp>
      <p:sp>
        <p:nvSpPr>
          <p:cNvPr id="414" name="Google Shape;414;p6"/>
          <p:cNvSpPr txBox="1"/>
          <p:nvPr/>
        </p:nvSpPr>
        <p:spPr>
          <a:xfrm>
            <a:off x="730894" y="39806"/>
            <a:ext cx="572871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rgbClr val="0040C0"/>
                </a:solidFill>
                <a:latin typeface="Calibri"/>
                <a:ea typeface="Calibri"/>
                <a:cs typeface="Calibri"/>
                <a:sym typeface="Calibri"/>
              </a:rPr>
              <a:t>Orientations didactiques </a:t>
            </a:r>
            <a:endParaRPr/>
          </a:p>
        </p:txBody>
      </p:sp>
      <p:pic>
        <p:nvPicPr>
          <p:cNvPr descr="Image générée" id="415" name="Google Shape;415;p6"/>
          <p:cNvPicPr preferRelativeResize="0"/>
          <p:nvPr/>
        </p:nvPicPr>
        <p:blipFill rotWithShape="1">
          <a:blip r:embed="rId3">
            <a:alphaModFix/>
          </a:blip>
          <a:srcRect b="10678" l="0" r="0" t="11064"/>
          <a:stretch/>
        </p:blipFill>
        <p:spPr>
          <a:xfrm>
            <a:off x="3079" y="-42256"/>
            <a:ext cx="727815" cy="85435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2" name="Shape 1302"/>
        <p:cNvGrpSpPr/>
        <p:nvPr/>
      </p:nvGrpSpPr>
      <p:grpSpPr>
        <a:xfrm>
          <a:off x="0" y="0"/>
          <a:ext cx="0" cy="0"/>
          <a:chOff x="0" y="0"/>
          <a:chExt cx="0" cy="0"/>
        </a:xfrm>
      </p:grpSpPr>
      <p:sp>
        <p:nvSpPr>
          <p:cNvPr id="1303" name="Google Shape;1303;p60"/>
          <p:cNvSpPr txBox="1"/>
          <p:nvPr>
            <p:ph idx="1" type="body"/>
          </p:nvPr>
        </p:nvSpPr>
        <p:spPr>
          <a:xfrm>
            <a:off x="8860537" y="5229083"/>
            <a:ext cx="1499616"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7" name="Shape 1307"/>
        <p:cNvGrpSpPr/>
        <p:nvPr/>
      </p:nvGrpSpPr>
      <p:grpSpPr>
        <a:xfrm>
          <a:off x="0" y="0"/>
          <a:ext cx="0" cy="0"/>
          <a:chOff x="0" y="0"/>
          <a:chExt cx="0" cy="0"/>
        </a:xfrm>
      </p:grpSpPr>
      <p:sp>
        <p:nvSpPr>
          <p:cNvPr id="1308" name="Google Shape;1308;p61"/>
          <p:cNvSpPr txBox="1"/>
          <p:nvPr>
            <p:ph type="title"/>
          </p:nvPr>
        </p:nvSpPr>
        <p:spPr>
          <a:xfrm>
            <a:off x="899717" y="37052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Qui peut me dire ce que nous avons appris aujourd’hui? </a:t>
            </a:r>
            <a:br>
              <a:rPr lang="fr-FR"/>
            </a:br>
            <a:endParaRPr/>
          </a:p>
        </p:txBody>
      </p:sp>
      <p:pic>
        <p:nvPicPr>
          <p:cNvPr descr="A cartoon character leaning on a question mark&#10;&#10;AI-generated content may be incorrect." id="1309" name="Google Shape;1309;p61"/>
          <p:cNvPicPr preferRelativeResize="0"/>
          <p:nvPr>
            <p:ph idx="4294967295" type="body"/>
          </p:nvPr>
        </p:nvPicPr>
        <p:blipFill rotWithShape="1">
          <a:blip r:embed="rId3">
            <a:alphaModFix/>
          </a:blip>
          <a:srcRect b="0" l="0" r="0" t="0"/>
          <a:stretch/>
        </p:blipFill>
        <p:spPr>
          <a:xfrm>
            <a:off x="3973115" y="1306115"/>
            <a:ext cx="4245769" cy="4245769"/>
          </a:xfrm>
          <a:prstGeom prst="rect">
            <a:avLst/>
          </a:prstGeom>
          <a:noFill/>
          <a:ln>
            <a:noFill/>
          </a:ln>
        </p:spPr>
      </p:pic>
      <p:pic>
        <p:nvPicPr>
          <p:cNvPr id="1310" name="Google Shape;1310;p61"/>
          <p:cNvPicPr preferRelativeResize="0"/>
          <p:nvPr/>
        </p:nvPicPr>
        <p:blipFill rotWithShape="1">
          <a:blip r:embed="rId4">
            <a:alphaModFix/>
          </a:blip>
          <a:srcRect b="0" l="0" r="0" t="0"/>
          <a:stretch/>
        </p:blipFill>
        <p:spPr>
          <a:xfrm>
            <a:off x="11445717" y="370523"/>
            <a:ext cx="583171" cy="58317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4" name="Shape 1314"/>
        <p:cNvGrpSpPr/>
        <p:nvPr/>
      </p:nvGrpSpPr>
      <p:grpSpPr>
        <a:xfrm>
          <a:off x="0" y="0"/>
          <a:ext cx="0" cy="0"/>
          <a:chOff x="0" y="0"/>
          <a:chExt cx="0" cy="0"/>
        </a:xfrm>
      </p:grpSpPr>
      <p:sp>
        <p:nvSpPr>
          <p:cNvPr id="1315" name="Google Shape;1315;p62"/>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1600"/>
              <a:buFont typeface="Calibri"/>
              <a:buNone/>
            </a:pPr>
            <a:r>
              <a:rPr lang="fr-FR"/>
              <a:t>Notre tâche principale de cette séance est:</a:t>
            </a:r>
            <a:endParaRPr/>
          </a:p>
        </p:txBody>
      </p:sp>
      <p:sp>
        <p:nvSpPr>
          <p:cNvPr id="1316" name="Google Shape;1316;p62"/>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donne un rappel de la séance.</a:t>
            </a:r>
            <a:endParaRPr/>
          </a:p>
        </p:txBody>
      </p:sp>
      <p:sp>
        <p:nvSpPr>
          <p:cNvPr id="1317" name="Google Shape;1317;p62"/>
          <p:cNvSpPr/>
          <p:nvPr/>
        </p:nvSpPr>
        <p:spPr>
          <a:xfrm>
            <a:off x="611966" y="2467741"/>
            <a:ext cx="11125336" cy="961259"/>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pic>
        <p:nvPicPr>
          <p:cNvPr id="1318" name="Google Shape;1318;p62"/>
          <p:cNvPicPr preferRelativeResize="0"/>
          <p:nvPr/>
        </p:nvPicPr>
        <p:blipFill rotWithShape="1">
          <a:blip r:embed="rId3">
            <a:alphaModFix/>
          </a:blip>
          <a:srcRect b="0" l="0" r="0" t="0"/>
          <a:stretch/>
        </p:blipFill>
        <p:spPr>
          <a:xfrm>
            <a:off x="305527" y="2151416"/>
            <a:ext cx="805544" cy="805544"/>
          </a:xfrm>
          <a:prstGeom prst="rect">
            <a:avLst/>
          </a:prstGeom>
          <a:noFill/>
          <a:ln>
            <a:noFill/>
          </a:ln>
        </p:spPr>
      </p:pic>
      <p:pic>
        <p:nvPicPr>
          <p:cNvPr id="1319" name="Google Shape;1319;p62"/>
          <p:cNvPicPr preferRelativeResize="0"/>
          <p:nvPr/>
        </p:nvPicPr>
        <p:blipFill rotWithShape="1">
          <a:blip r:embed="rId4">
            <a:alphaModFix/>
          </a:blip>
          <a:srcRect b="0" l="0" r="0" t="0"/>
          <a:stretch/>
        </p:blipFill>
        <p:spPr>
          <a:xfrm>
            <a:off x="11445717" y="370523"/>
            <a:ext cx="583171" cy="583171"/>
          </a:xfrm>
          <a:prstGeom prst="rect">
            <a:avLst/>
          </a:prstGeom>
          <a:noFill/>
          <a:ln>
            <a:noFill/>
          </a:ln>
        </p:spPr>
      </p:pic>
      <p:sp>
        <p:nvSpPr>
          <p:cNvPr id="1320" name="Google Shape;1320;p62"/>
          <p:cNvSpPr txBox="1"/>
          <p:nvPr/>
        </p:nvSpPr>
        <p:spPr>
          <a:xfrm>
            <a:off x="1111071" y="2717537"/>
            <a:ext cx="782191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Déterminer</a:t>
            </a:r>
            <a:r>
              <a:rPr b="1" lang="fr-FR" sz="2400">
                <a:solidFill>
                  <a:schemeClr val="dk1"/>
                </a:solidFill>
                <a:latin typeface="Calibri"/>
                <a:ea typeface="Calibri"/>
                <a:cs typeface="Calibri"/>
                <a:sym typeface="Calibri"/>
              </a:rPr>
              <a:t> la </a:t>
            </a:r>
            <a:r>
              <a:rPr b="1" lang="fr-FR" sz="2400" u="sng">
                <a:solidFill>
                  <a:srgbClr val="FF0000"/>
                </a:solidFill>
                <a:latin typeface="Calibri"/>
                <a:ea typeface="Calibri"/>
                <a:cs typeface="Calibri"/>
                <a:sym typeface="Calibri"/>
              </a:rPr>
              <a:t>nature du mouvement </a:t>
            </a:r>
            <a:r>
              <a:rPr b="1" lang="fr-FR" sz="2400">
                <a:solidFill>
                  <a:schemeClr val="dk1"/>
                </a:solidFill>
                <a:latin typeface="Calibri"/>
                <a:ea typeface="Calibri"/>
                <a:cs typeface="Calibri"/>
                <a:sym typeface="Calibri"/>
              </a:rPr>
              <a:t>d’un corps mobile </a:t>
            </a:r>
            <a:endParaRPr b="1" sz="3600">
              <a:solidFill>
                <a:srgbClr val="FF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0"/>
                                        </p:tgtEl>
                                        <p:attrNameLst>
                                          <p:attrName>style.visibility</p:attrName>
                                        </p:attrNameLst>
                                      </p:cBhvr>
                                      <p:to>
                                        <p:strVal val="visible"/>
                                      </p:to>
                                    </p:set>
                                    <p:animEffect filter="fade" transition="in">
                                      <p:cBhvr>
                                        <p:cTn dur="500"/>
                                        <p:tgtEl>
                                          <p:spTgt spid="1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sp>
        <p:nvSpPr>
          <p:cNvPr id="1325" name="Google Shape;1325;p63"/>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Voilà ce qu’il faut bien retenir : Pour étudier le mouvement on utilise la chronophotographie. On mesure les distances parcourues par un objet pendant des durées égales. </a:t>
            </a:r>
            <a:endParaRPr/>
          </a:p>
        </p:txBody>
      </p:sp>
      <p:sp>
        <p:nvSpPr>
          <p:cNvPr id="1326" name="Google Shape;1326;p63"/>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fait participer les élèves pour rappeler les connaissances clé de la séance </a:t>
            </a:r>
            <a:endParaRPr/>
          </a:p>
        </p:txBody>
      </p:sp>
      <p:pic>
        <p:nvPicPr>
          <p:cNvPr id="1327" name="Google Shape;1327;p63"/>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328" name="Google Shape;1328;p63"/>
          <p:cNvSpPr/>
          <p:nvPr/>
        </p:nvSpPr>
        <p:spPr>
          <a:xfrm>
            <a:off x="1403984" y="1415034"/>
            <a:ext cx="9384030"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Les distances parcourues pendant des durées égales</a:t>
            </a:r>
            <a:endParaRPr/>
          </a:p>
        </p:txBody>
      </p:sp>
      <p:sp>
        <p:nvSpPr>
          <p:cNvPr id="1329" name="Google Shape;1329;p63"/>
          <p:cNvSpPr/>
          <p:nvPr/>
        </p:nvSpPr>
        <p:spPr>
          <a:xfrm>
            <a:off x="931731" y="3150085"/>
            <a:ext cx="3219186"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Restent constantes</a:t>
            </a:r>
            <a:r>
              <a:rPr lang="fr-FR" sz="2400">
                <a:solidFill>
                  <a:schemeClr val="dk1"/>
                </a:solidFill>
                <a:latin typeface="Calibri"/>
                <a:ea typeface="Calibri"/>
                <a:cs typeface="Calibri"/>
                <a:sym typeface="Calibri"/>
              </a:rPr>
              <a:t> </a:t>
            </a:r>
            <a:endParaRPr/>
          </a:p>
        </p:txBody>
      </p:sp>
      <p:sp>
        <p:nvSpPr>
          <p:cNvPr id="1330" name="Google Shape;1330;p63"/>
          <p:cNvSpPr/>
          <p:nvPr/>
        </p:nvSpPr>
        <p:spPr>
          <a:xfrm>
            <a:off x="931731" y="5053557"/>
            <a:ext cx="3219186"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uniforme</a:t>
            </a:r>
            <a:endParaRPr sz="2400">
              <a:solidFill>
                <a:schemeClr val="dk1"/>
              </a:solidFill>
              <a:latin typeface="Calibri"/>
              <a:ea typeface="Calibri"/>
              <a:cs typeface="Calibri"/>
              <a:sym typeface="Calibri"/>
            </a:endParaRPr>
          </a:p>
        </p:txBody>
      </p:sp>
      <p:cxnSp>
        <p:nvCxnSpPr>
          <p:cNvPr id="1331" name="Google Shape;1331;p63"/>
          <p:cNvCxnSpPr/>
          <p:nvPr/>
        </p:nvCxnSpPr>
        <p:spPr>
          <a:xfrm>
            <a:off x="2541324" y="4046714"/>
            <a:ext cx="0" cy="900000"/>
          </a:xfrm>
          <a:prstGeom prst="straightConnector1">
            <a:avLst/>
          </a:prstGeom>
          <a:noFill/>
          <a:ln cap="flat" cmpd="sng" w="127000">
            <a:solidFill>
              <a:schemeClr val="accent1"/>
            </a:solidFill>
            <a:prstDash val="solid"/>
            <a:miter lim="800000"/>
            <a:headEnd len="sm" w="sm" type="none"/>
            <a:tailEnd len="med" w="med" type="stealth"/>
          </a:ln>
        </p:spPr>
      </p:cxnSp>
      <p:sp>
        <p:nvSpPr>
          <p:cNvPr id="1332" name="Google Shape;1332;p63"/>
          <p:cNvSpPr/>
          <p:nvPr/>
        </p:nvSpPr>
        <p:spPr>
          <a:xfrm>
            <a:off x="4486406" y="3150085"/>
            <a:ext cx="3219186"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Diminuent</a:t>
            </a:r>
            <a:endParaRPr sz="2400">
              <a:solidFill>
                <a:schemeClr val="dk1"/>
              </a:solidFill>
              <a:latin typeface="Calibri"/>
              <a:ea typeface="Calibri"/>
              <a:cs typeface="Calibri"/>
              <a:sym typeface="Calibri"/>
            </a:endParaRPr>
          </a:p>
        </p:txBody>
      </p:sp>
      <p:sp>
        <p:nvSpPr>
          <p:cNvPr id="1333" name="Google Shape;1333;p63"/>
          <p:cNvSpPr/>
          <p:nvPr/>
        </p:nvSpPr>
        <p:spPr>
          <a:xfrm>
            <a:off x="4486406" y="5053557"/>
            <a:ext cx="3219186"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retardé </a:t>
            </a:r>
            <a:endParaRPr sz="2400">
              <a:solidFill>
                <a:schemeClr val="dk1"/>
              </a:solidFill>
              <a:latin typeface="Calibri"/>
              <a:ea typeface="Calibri"/>
              <a:cs typeface="Calibri"/>
              <a:sym typeface="Calibri"/>
            </a:endParaRPr>
          </a:p>
        </p:txBody>
      </p:sp>
      <p:cxnSp>
        <p:nvCxnSpPr>
          <p:cNvPr id="1334" name="Google Shape;1334;p63"/>
          <p:cNvCxnSpPr/>
          <p:nvPr/>
        </p:nvCxnSpPr>
        <p:spPr>
          <a:xfrm>
            <a:off x="6095999" y="4046714"/>
            <a:ext cx="0" cy="900000"/>
          </a:xfrm>
          <a:prstGeom prst="straightConnector1">
            <a:avLst/>
          </a:prstGeom>
          <a:noFill/>
          <a:ln cap="flat" cmpd="sng" w="127000">
            <a:solidFill>
              <a:schemeClr val="accent1"/>
            </a:solidFill>
            <a:prstDash val="solid"/>
            <a:miter lim="800000"/>
            <a:headEnd len="sm" w="sm" type="none"/>
            <a:tailEnd len="med" w="med" type="stealth"/>
          </a:ln>
        </p:spPr>
      </p:cxnSp>
      <p:sp>
        <p:nvSpPr>
          <p:cNvPr id="1335" name="Google Shape;1335;p63"/>
          <p:cNvSpPr/>
          <p:nvPr/>
        </p:nvSpPr>
        <p:spPr>
          <a:xfrm>
            <a:off x="8054810" y="3150085"/>
            <a:ext cx="3219186"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Augmentent</a:t>
            </a:r>
            <a:endParaRPr sz="2400">
              <a:solidFill>
                <a:schemeClr val="dk1"/>
              </a:solidFill>
              <a:latin typeface="Calibri"/>
              <a:ea typeface="Calibri"/>
              <a:cs typeface="Calibri"/>
              <a:sym typeface="Calibri"/>
            </a:endParaRPr>
          </a:p>
        </p:txBody>
      </p:sp>
      <p:sp>
        <p:nvSpPr>
          <p:cNvPr id="1336" name="Google Shape;1336;p63"/>
          <p:cNvSpPr/>
          <p:nvPr/>
        </p:nvSpPr>
        <p:spPr>
          <a:xfrm>
            <a:off x="8054810" y="5053557"/>
            <a:ext cx="3219186" cy="562630"/>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accéléré </a:t>
            </a:r>
            <a:endParaRPr sz="2400">
              <a:solidFill>
                <a:schemeClr val="dk1"/>
              </a:solidFill>
              <a:latin typeface="Calibri"/>
              <a:ea typeface="Calibri"/>
              <a:cs typeface="Calibri"/>
              <a:sym typeface="Calibri"/>
            </a:endParaRPr>
          </a:p>
        </p:txBody>
      </p:sp>
      <p:cxnSp>
        <p:nvCxnSpPr>
          <p:cNvPr id="1337" name="Google Shape;1337;p63"/>
          <p:cNvCxnSpPr/>
          <p:nvPr/>
        </p:nvCxnSpPr>
        <p:spPr>
          <a:xfrm>
            <a:off x="9664403" y="4046714"/>
            <a:ext cx="0" cy="900000"/>
          </a:xfrm>
          <a:prstGeom prst="straightConnector1">
            <a:avLst/>
          </a:prstGeom>
          <a:noFill/>
          <a:ln cap="flat" cmpd="sng" w="127000">
            <a:solidFill>
              <a:schemeClr val="accent1"/>
            </a:solidFill>
            <a:prstDash val="solid"/>
            <a:miter lim="800000"/>
            <a:headEnd len="sm" w="sm" type="none"/>
            <a:tailEnd len="med" w="med" type="stealth"/>
          </a:ln>
        </p:spPr>
      </p:cxnSp>
      <p:sp>
        <p:nvSpPr>
          <p:cNvPr id="1338" name="Google Shape;1338;p63"/>
          <p:cNvSpPr/>
          <p:nvPr/>
        </p:nvSpPr>
        <p:spPr>
          <a:xfrm>
            <a:off x="2435873" y="1928008"/>
            <a:ext cx="3660126" cy="1212274"/>
          </a:xfrm>
          <a:custGeom>
            <a:rect b="b" l="l" r="r" t="t"/>
            <a:pathLst>
              <a:path extrusionOk="0" h="640080" w="3544116">
                <a:moveTo>
                  <a:pt x="3540946" y="0"/>
                </a:moveTo>
                <a:cubicBezTo>
                  <a:pt x="3546661" y="79057"/>
                  <a:pt x="3552376" y="158115"/>
                  <a:pt x="3483796" y="205740"/>
                </a:cubicBezTo>
                <a:cubicBezTo>
                  <a:pt x="3415216" y="253365"/>
                  <a:pt x="3348541" y="266700"/>
                  <a:pt x="3129466" y="285750"/>
                </a:cubicBezTo>
                <a:cubicBezTo>
                  <a:pt x="2910391" y="304800"/>
                  <a:pt x="2169346" y="320040"/>
                  <a:pt x="2169346" y="320040"/>
                </a:cubicBezTo>
                <a:cubicBezTo>
                  <a:pt x="1729291" y="329565"/>
                  <a:pt x="841561" y="323850"/>
                  <a:pt x="489136" y="342900"/>
                </a:cubicBezTo>
                <a:cubicBezTo>
                  <a:pt x="136711" y="361950"/>
                  <a:pt x="132901" y="384810"/>
                  <a:pt x="54796" y="434340"/>
                </a:cubicBezTo>
                <a:cubicBezTo>
                  <a:pt x="-23309" y="483870"/>
                  <a:pt x="-1402" y="561975"/>
                  <a:pt x="20506" y="640080"/>
                </a:cubicBezTo>
              </a:path>
            </a:pathLst>
          </a:custGeom>
          <a:noFill/>
          <a:ln cap="rnd" cmpd="sng" w="38100">
            <a:solidFill>
              <a:srgbClr val="00B050"/>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339" name="Google Shape;1339;p63"/>
          <p:cNvCxnSpPr/>
          <p:nvPr/>
        </p:nvCxnSpPr>
        <p:spPr>
          <a:xfrm>
            <a:off x="6094415" y="1928008"/>
            <a:ext cx="0" cy="1224000"/>
          </a:xfrm>
          <a:prstGeom prst="straightConnector1">
            <a:avLst/>
          </a:prstGeom>
          <a:noFill/>
          <a:ln cap="rnd" cmpd="sng" w="38100">
            <a:solidFill>
              <a:schemeClr val="accent1"/>
            </a:solidFill>
            <a:prstDash val="solid"/>
            <a:bevel/>
            <a:headEnd len="med" w="med" type="oval"/>
            <a:tailEnd len="med" w="med" type="stealth"/>
          </a:ln>
        </p:spPr>
      </p:cxnSp>
      <p:sp>
        <p:nvSpPr>
          <p:cNvPr id="1340" name="Google Shape;1340;p63"/>
          <p:cNvSpPr/>
          <p:nvPr/>
        </p:nvSpPr>
        <p:spPr>
          <a:xfrm flipH="1">
            <a:off x="6089660" y="1935613"/>
            <a:ext cx="3660126" cy="1212275"/>
          </a:xfrm>
          <a:custGeom>
            <a:rect b="b" l="l" r="r" t="t"/>
            <a:pathLst>
              <a:path extrusionOk="0" h="640080" w="3544116">
                <a:moveTo>
                  <a:pt x="3540946" y="0"/>
                </a:moveTo>
                <a:cubicBezTo>
                  <a:pt x="3546661" y="79057"/>
                  <a:pt x="3552376" y="158115"/>
                  <a:pt x="3483796" y="205740"/>
                </a:cubicBezTo>
                <a:cubicBezTo>
                  <a:pt x="3415216" y="253365"/>
                  <a:pt x="3348541" y="266700"/>
                  <a:pt x="3129466" y="285750"/>
                </a:cubicBezTo>
                <a:cubicBezTo>
                  <a:pt x="2910391" y="304800"/>
                  <a:pt x="2169346" y="320040"/>
                  <a:pt x="2169346" y="320040"/>
                </a:cubicBezTo>
                <a:cubicBezTo>
                  <a:pt x="1729291" y="329565"/>
                  <a:pt x="841561" y="323850"/>
                  <a:pt x="489136" y="342900"/>
                </a:cubicBezTo>
                <a:cubicBezTo>
                  <a:pt x="136711" y="361950"/>
                  <a:pt x="132901" y="384810"/>
                  <a:pt x="54796" y="434340"/>
                </a:cubicBezTo>
                <a:cubicBezTo>
                  <a:pt x="-23309" y="483870"/>
                  <a:pt x="-1402" y="561975"/>
                  <a:pt x="20506" y="640080"/>
                </a:cubicBezTo>
              </a:path>
            </a:pathLst>
          </a:custGeom>
          <a:noFill/>
          <a:ln cap="rnd" cmpd="sng" w="38100">
            <a:solidFill>
              <a:srgbClr val="00B050"/>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8"/>
                                        </p:tgtEl>
                                        <p:attrNameLst>
                                          <p:attrName>style.visibility</p:attrName>
                                        </p:attrNameLst>
                                      </p:cBhvr>
                                      <p:to>
                                        <p:strVal val="visible"/>
                                      </p:to>
                                    </p:set>
                                    <p:animEffect filter="fade" transition="in">
                                      <p:cBhvr>
                                        <p:cTn dur="250"/>
                                        <p:tgtEl>
                                          <p:spTgt spid="1338"/>
                                        </p:tgtEl>
                                      </p:cBhvr>
                                    </p:animEffect>
                                  </p:childTnLst>
                                </p:cTn>
                              </p:par>
                              <p:par>
                                <p:cTn fill="hold" nodeType="withEffect" presetClass="entr" presetID="10" presetSubtype="0">
                                  <p:stCondLst>
                                    <p:cond delay="1000"/>
                                  </p:stCondLst>
                                  <p:childTnLst>
                                    <p:set>
                                      <p:cBhvr>
                                        <p:cTn dur="1" fill="hold">
                                          <p:stCondLst>
                                            <p:cond delay="0"/>
                                          </p:stCondLst>
                                        </p:cTn>
                                        <p:tgtEl>
                                          <p:spTgt spid="1329"/>
                                        </p:tgtEl>
                                        <p:attrNameLst>
                                          <p:attrName>style.visibility</p:attrName>
                                        </p:attrNameLst>
                                      </p:cBhvr>
                                      <p:to>
                                        <p:strVal val="visible"/>
                                      </p:to>
                                    </p:set>
                                    <p:animEffect filter="fade" transition="in">
                                      <p:cBhvr>
                                        <p:cTn dur="1000"/>
                                        <p:tgtEl>
                                          <p:spTgt spid="13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1"/>
                                        </p:tgtEl>
                                        <p:attrNameLst>
                                          <p:attrName>style.visibility</p:attrName>
                                        </p:attrNameLst>
                                      </p:cBhvr>
                                      <p:to>
                                        <p:strVal val="visible"/>
                                      </p:to>
                                    </p:set>
                                    <p:animEffect filter="fade" transition="in">
                                      <p:cBhvr>
                                        <p:cTn dur="500"/>
                                        <p:tgtEl>
                                          <p:spTgt spid="1331"/>
                                        </p:tgtEl>
                                      </p:cBhvr>
                                    </p:animEffect>
                                  </p:childTnLst>
                                </p:cTn>
                              </p:par>
                              <p:par>
                                <p:cTn fill="hold" nodeType="withEffect" presetClass="entr" presetID="10" presetSubtype="0">
                                  <p:stCondLst>
                                    <p:cond delay="0"/>
                                  </p:stCondLst>
                                  <p:childTnLst>
                                    <p:set>
                                      <p:cBhvr>
                                        <p:cTn dur="1" fill="hold">
                                          <p:stCondLst>
                                            <p:cond delay="0"/>
                                          </p:stCondLst>
                                        </p:cTn>
                                        <p:tgtEl>
                                          <p:spTgt spid="1330"/>
                                        </p:tgtEl>
                                        <p:attrNameLst>
                                          <p:attrName>style.visibility</p:attrName>
                                        </p:attrNameLst>
                                      </p:cBhvr>
                                      <p:to>
                                        <p:strVal val="visible"/>
                                      </p:to>
                                    </p:set>
                                    <p:animEffect filter="fade" transition="in">
                                      <p:cBhvr>
                                        <p:cTn dur="500"/>
                                        <p:tgtEl>
                                          <p:spTgt spid="13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9"/>
                                        </p:tgtEl>
                                        <p:attrNameLst>
                                          <p:attrName>style.visibility</p:attrName>
                                        </p:attrNameLst>
                                      </p:cBhvr>
                                      <p:to>
                                        <p:strVal val="visible"/>
                                      </p:to>
                                    </p:set>
                                    <p:animEffect filter="fade" transition="in">
                                      <p:cBhvr>
                                        <p:cTn dur="500"/>
                                        <p:tgtEl>
                                          <p:spTgt spid="1339"/>
                                        </p:tgtEl>
                                      </p:cBhvr>
                                    </p:animEffect>
                                  </p:childTnLst>
                                </p:cTn>
                              </p:par>
                              <p:par>
                                <p:cTn fill="hold" nodeType="withEffect" presetClass="entr" presetID="10" presetSubtype="0">
                                  <p:stCondLst>
                                    <p:cond delay="500"/>
                                  </p:stCondLst>
                                  <p:childTnLst>
                                    <p:set>
                                      <p:cBhvr>
                                        <p:cTn dur="1" fill="hold">
                                          <p:stCondLst>
                                            <p:cond delay="0"/>
                                          </p:stCondLst>
                                        </p:cTn>
                                        <p:tgtEl>
                                          <p:spTgt spid="1332"/>
                                        </p:tgtEl>
                                        <p:attrNameLst>
                                          <p:attrName>style.visibility</p:attrName>
                                        </p:attrNameLst>
                                      </p:cBhvr>
                                      <p:to>
                                        <p:strVal val="visible"/>
                                      </p:to>
                                    </p:set>
                                    <p:animEffect filter="fade" transition="in">
                                      <p:cBhvr>
                                        <p:cTn dur="500"/>
                                        <p:tgtEl>
                                          <p:spTgt spid="13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4"/>
                                        </p:tgtEl>
                                        <p:attrNameLst>
                                          <p:attrName>style.visibility</p:attrName>
                                        </p:attrNameLst>
                                      </p:cBhvr>
                                      <p:to>
                                        <p:strVal val="visible"/>
                                      </p:to>
                                    </p:set>
                                    <p:animEffect filter="fade" transition="in">
                                      <p:cBhvr>
                                        <p:cTn dur="500"/>
                                        <p:tgtEl>
                                          <p:spTgt spid="1334"/>
                                        </p:tgtEl>
                                      </p:cBhvr>
                                    </p:animEffect>
                                  </p:childTnLst>
                                </p:cTn>
                              </p:par>
                              <p:par>
                                <p:cTn fill="hold" nodeType="withEffect" presetClass="entr" presetID="10" presetSubtype="0">
                                  <p:stCondLst>
                                    <p:cond delay="0"/>
                                  </p:stCondLst>
                                  <p:childTnLst>
                                    <p:set>
                                      <p:cBhvr>
                                        <p:cTn dur="1" fill="hold">
                                          <p:stCondLst>
                                            <p:cond delay="0"/>
                                          </p:stCondLst>
                                        </p:cTn>
                                        <p:tgtEl>
                                          <p:spTgt spid="1333"/>
                                        </p:tgtEl>
                                        <p:attrNameLst>
                                          <p:attrName>style.visibility</p:attrName>
                                        </p:attrNameLst>
                                      </p:cBhvr>
                                      <p:to>
                                        <p:strVal val="visible"/>
                                      </p:to>
                                    </p:set>
                                    <p:animEffect filter="fade" transition="in">
                                      <p:cBhvr>
                                        <p:cTn dur="500"/>
                                        <p:tgtEl>
                                          <p:spTgt spid="13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0"/>
                                        </p:tgtEl>
                                        <p:attrNameLst>
                                          <p:attrName>style.visibility</p:attrName>
                                        </p:attrNameLst>
                                      </p:cBhvr>
                                      <p:to>
                                        <p:strVal val="visible"/>
                                      </p:to>
                                    </p:set>
                                    <p:animEffect filter="fade" transition="in">
                                      <p:cBhvr>
                                        <p:cTn dur="500"/>
                                        <p:tgtEl>
                                          <p:spTgt spid="1340"/>
                                        </p:tgtEl>
                                      </p:cBhvr>
                                    </p:animEffect>
                                  </p:childTnLst>
                                </p:cTn>
                              </p:par>
                              <p:par>
                                <p:cTn fill="hold" nodeType="withEffect" presetClass="entr" presetID="10" presetSubtype="0">
                                  <p:stCondLst>
                                    <p:cond delay="500"/>
                                  </p:stCondLst>
                                  <p:childTnLst>
                                    <p:set>
                                      <p:cBhvr>
                                        <p:cTn dur="1" fill="hold">
                                          <p:stCondLst>
                                            <p:cond delay="0"/>
                                          </p:stCondLst>
                                        </p:cTn>
                                        <p:tgtEl>
                                          <p:spTgt spid="1335"/>
                                        </p:tgtEl>
                                        <p:attrNameLst>
                                          <p:attrName>style.visibility</p:attrName>
                                        </p:attrNameLst>
                                      </p:cBhvr>
                                      <p:to>
                                        <p:strVal val="visible"/>
                                      </p:to>
                                    </p:set>
                                    <p:animEffect filter="fade" transition="in">
                                      <p:cBhvr>
                                        <p:cTn dur="500"/>
                                        <p:tgtEl>
                                          <p:spTgt spid="13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7"/>
                                        </p:tgtEl>
                                        <p:attrNameLst>
                                          <p:attrName>style.visibility</p:attrName>
                                        </p:attrNameLst>
                                      </p:cBhvr>
                                      <p:to>
                                        <p:strVal val="visible"/>
                                      </p:to>
                                    </p:set>
                                    <p:animEffect filter="fade" transition="in">
                                      <p:cBhvr>
                                        <p:cTn dur="500"/>
                                        <p:tgtEl>
                                          <p:spTgt spid="1337"/>
                                        </p:tgtEl>
                                      </p:cBhvr>
                                    </p:animEffect>
                                  </p:childTnLst>
                                </p:cTn>
                              </p:par>
                              <p:par>
                                <p:cTn fill="hold" nodeType="withEffect" presetClass="entr" presetID="10" presetSubtype="0">
                                  <p:stCondLst>
                                    <p:cond delay="0"/>
                                  </p:stCondLst>
                                  <p:childTnLst>
                                    <p:set>
                                      <p:cBhvr>
                                        <p:cTn dur="1" fill="hold">
                                          <p:stCondLst>
                                            <p:cond delay="0"/>
                                          </p:stCondLst>
                                        </p:cTn>
                                        <p:tgtEl>
                                          <p:spTgt spid="1336"/>
                                        </p:tgtEl>
                                        <p:attrNameLst>
                                          <p:attrName>style.visibility</p:attrName>
                                        </p:attrNameLst>
                                      </p:cBhvr>
                                      <p:to>
                                        <p:strVal val="visible"/>
                                      </p:to>
                                    </p:set>
                                    <p:animEffect filter="fade" transition="in">
                                      <p:cBhvr>
                                        <p:cTn dur="500"/>
                                        <p:tgtEl>
                                          <p:spTgt spid="13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5" name="Shape 1345"/>
        <p:cNvGrpSpPr/>
        <p:nvPr/>
      </p:nvGrpSpPr>
      <p:grpSpPr>
        <a:xfrm>
          <a:off x="0" y="0"/>
          <a:ext cx="0" cy="0"/>
          <a:chOff x="0" y="0"/>
          <a:chExt cx="0" cy="0"/>
        </a:xfrm>
      </p:grpSpPr>
      <p:sp>
        <p:nvSpPr>
          <p:cNvPr id="1346" name="Google Shape;1346;p6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termine par la carte lexicale suivante.</a:t>
            </a:r>
            <a:endParaRPr/>
          </a:p>
        </p:txBody>
      </p:sp>
      <p:sp>
        <p:nvSpPr>
          <p:cNvPr id="1347" name="Google Shape;1347;p64"/>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A5A5A5"/>
              </a:buClr>
              <a:buSzPts val="1400"/>
              <a:buNone/>
            </a:pPr>
            <a:r>
              <a:rPr i="1" lang="fr-FR" sz="1400">
                <a:solidFill>
                  <a:srgbClr val="A5A5A5"/>
                </a:solidFill>
                <a:latin typeface="Calibri"/>
                <a:ea typeface="Calibri"/>
                <a:cs typeface="Calibri"/>
                <a:sym typeface="Calibri"/>
              </a:rPr>
              <a:t>Faire participer les élèves à la lecture de la carte.</a:t>
            </a:r>
            <a:endParaRPr/>
          </a:p>
        </p:txBody>
      </p:sp>
      <p:pic>
        <p:nvPicPr>
          <p:cNvPr id="1348" name="Google Shape;1348;p64"/>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grpSp>
        <p:nvGrpSpPr>
          <p:cNvPr id="1349" name="Google Shape;1349;p64"/>
          <p:cNvGrpSpPr/>
          <p:nvPr/>
        </p:nvGrpSpPr>
        <p:grpSpPr>
          <a:xfrm>
            <a:off x="308618" y="1122128"/>
            <a:ext cx="11574764" cy="4918839"/>
            <a:chOff x="269303" y="1602971"/>
            <a:chExt cx="11574764" cy="4918839"/>
          </a:xfrm>
        </p:grpSpPr>
        <p:sp>
          <p:nvSpPr>
            <p:cNvPr id="1350" name="Google Shape;1350;p64"/>
            <p:cNvSpPr/>
            <p:nvPr/>
          </p:nvSpPr>
          <p:spPr>
            <a:xfrm>
              <a:off x="269303" y="1990450"/>
              <a:ext cx="11428467" cy="4531360"/>
            </a:xfrm>
            <a:prstGeom prst="rect">
              <a:avLst/>
            </a:prstGeom>
            <a:solidFill>
              <a:srgbClr val="F2F2F2"/>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rgbClr val="FFFFFF"/>
                </a:solidFill>
                <a:latin typeface="Arial"/>
                <a:ea typeface="Arial"/>
                <a:cs typeface="Arial"/>
                <a:sym typeface="Arial"/>
              </a:endParaRPr>
            </a:p>
          </p:txBody>
        </p:sp>
        <p:sp>
          <p:nvSpPr>
            <p:cNvPr id="1351" name="Google Shape;1351;p64"/>
            <p:cNvSpPr/>
            <p:nvPr/>
          </p:nvSpPr>
          <p:spPr>
            <a:xfrm>
              <a:off x="4705405" y="2922669"/>
              <a:ext cx="2702560" cy="1716575"/>
            </a:xfrm>
            <a:prstGeom prst="roundRect">
              <a:avLst>
                <a:gd fmla="val 16667"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fr-FR" sz="1800">
                  <a:solidFill>
                    <a:srgbClr val="FF0000"/>
                  </a:solidFill>
                  <a:latin typeface="Calibri"/>
                  <a:ea typeface="Calibri"/>
                  <a:cs typeface="Calibri"/>
                  <a:sym typeface="Calibri"/>
                </a:rPr>
                <a:t>Déterminer</a:t>
              </a:r>
              <a:r>
                <a:rPr b="1" lang="fr-FR" sz="1800">
                  <a:solidFill>
                    <a:schemeClr val="dk1"/>
                  </a:solidFill>
                  <a:latin typeface="Calibri"/>
                  <a:ea typeface="Calibri"/>
                  <a:cs typeface="Calibri"/>
                  <a:sym typeface="Calibri"/>
                </a:rPr>
                <a:t> la nature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fr-FR" sz="1800">
                  <a:solidFill>
                    <a:schemeClr val="dk1"/>
                  </a:solidFill>
                  <a:latin typeface="Calibri"/>
                  <a:ea typeface="Calibri"/>
                  <a:cs typeface="Calibri"/>
                  <a:sym typeface="Calibri"/>
                </a:rPr>
                <a:t>du mouvement d’un corps mobile </a:t>
              </a:r>
              <a:endParaRPr b="1" sz="2000">
                <a:solidFill>
                  <a:srgbClr val="FF0000"/>
                </a:solidFill>
                <a:latin typeface="Calibri"/>
                <a:ea typeface="Calibri"/>
                <a:cs typeface="Calibri"/>
                <a:sym typeface="Calibri"/>
              </a:endParaRPr>
            </a:p>
          </p:txBody>
        </p:sp>
        <p:sp>
          <p:nvSpPr>
            <p:cNvPr id="1352" name="Google Shape;1352;p64"/>
            <p:cNvSpPr/>
            <p:nvPr/>
          </p:nvSpPr>
          <p:spPr>
            <a:xfrm>
              <a:off x="680393" y="2624587"/>
              <a:ext cx="2834967" cy="1156370"/>
            </a:xfrm>
            <a:prstGeom prst="roundRect">
              <a:avLst>
                <a:gd fmla="val 8096"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1353" name="Google Shape;1353;p64"/>
            <p:cNvSpPr txBox="1"/>
            <p:nvPr/>
          </p:nvSpPr>
          <p:spPr>
            <a:xfrm>
              <a:off x="4881880" y="261081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Ma </a:t>
              </a:r>
              <a:r>
                <a:rPr i="1" lang="fr-FR" sz="1400">
                  <a:solidFill>
                    <a:srgbClr val="000000"/>
                  </a:solidFill>
                  <a:latin typeface="Arial"/>
                  <a:ea typeface="Arial"/>
                  <a:cs typeface="Arial"/>
                  <a:sym typeface="Arial"/>
                </a:rPr>
                <a:t>tâche</a:t>
              </a:r>
              <a:endParaRPr b="0" i="1" sz="1400" u="none" cap="none" strike="noStrike">
                <a:solidFill>
                  <a:srgbClr val="000000"/>
                </a:solidFill>
                <a:latin typeface="Arial"/>
                <a:ea typeface="Arial"/>
                <a:cs typeface="Arial"/>
                <a:sym typeface="Arial"/>
              </a:endParaRPr>
            </a:p>
          </p:txBody>
        </p:sp>
        <p:sp>
          <p:nvSpPr>
            <p:cNvPr id="1354" name="Google Shape;1354;p64"/>
            <p:cNvSpPr txBox="1"/>
            <p:nvPr/>
          </p:nvSpPr>
          <p:spPr>
            <a:xfrm>
              <a:off x="1021080" y="2308315"/>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i="1" lang="fr-FR" sz="1400">
                  <a:solidFill>
                    <a:srgbClr val="000000"/>
                  </a:solidFill>
                  <a:latin typeface="Arial"/>
                  <a:ea typeface="Arial"/>
                  <a:cs typeface="Arial"/>
                  <a:sym typeface="Arial"/>
                </a:rPr>
                <a:t>Termes thématiques</a:t>
              </a:r>
              <a:endParaRPr b="0" i="1" sz="1400" u="none" cap="none" strike="noStrike">
                <a:solidFill>
                  <a:srgbClr val="000000"/>
                </a:solidFill>
                <a:latin typeface="Arial"/>
                <a:ea typeface="Arial"/>
                <a:cs typeface="Arial"/>
                <a:sym typeface="Arial"/>
              </a:endParaRPr>
            </a:p>
          </p:txBody>
        </p:sp>
        <p:sp>
          <p:nvSpPr>
            <p:cNvPr id="1355" name="Google Shape;1355;p64"/>
            <p:cNvSpPr/>
            <p:nvPr/>
          </p:nvSpPr>
          <p:spPr>
            <a:xfrm>
              <a:off x="8415759" y="3696003"/>
              <a:ext cx="2824480" cy="1226935"/>
            </a:xfrm>
            <a:prstGeom prst="roundRect">
              <a:avLst>
                <a:gd fmla="val 16667" name="adj"/>
              </a:avLst>
            </a:prstGeom>
            <a:solidFill>
              <a:srgbClr val="0097A7">
                <a:alpha val="30196"/>
              </a:srgbClr>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356" name="Google Shape;1356;p64"/>
            <p:cNvSpPr txBox="1"/>
            <p:nvPr/>
          </p:nvSpPr>
          <p:spPr>
            <a:xfrm>
              <a:off x="8605035" y="3301626"/>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Verbes de consigne</a:t>
              </a:r>
              <a:endParaRPr/>
            </a:p>
          </p:txBody>
        </p:sp>
        <p:sp>
          <p:nvSpPr>
            <p:cNvPr id="1357" name="Google Shape;1357;p64"/>
            <p:cNvSpPr/>
            <p:nvPr/>
          </p:nvSpPr>
          <p:spPr>
            <a:xfrm>
              <a:off x="904238" y="5461789"/>
              <a:ext cx="8951995" cy="913153"/>
            </a:xfrm>
            <a:prstGeom prst="roundRect">
              <a:avLst>
                <a:gd fmla="val 16667" name="adj"/>
              </a:avLst>
            </a:prstGeom>
            <a:solidFill>
              <a:srgbClr val="D8E6FC"/>
            </a:solidFill>
            <a:ln cap="flat" cmpd="sng" w="25400">
              <a:solidFill>
                <a:srgbClr val="4285F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358" name="Google Shape;1358;p64"/>
            <p:cNvSpPr txBox="1"/>
            <p:nvPr/>
          </p:nvSpPr>
          <p:spPr>
            <a:xfrm>
              <a:off x="904240" y="5160584"/>
              <a:ext cx="33870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1" lang="fr-FR" sz="1400" u="none" cap="none" strike="noStrike">
                  <a:solidFill>
                    <a:srgbClr val="000000"/>
                  </a:solidFill>
                  <a:latin typeface="Arial"/>
                  <a:ea typeface="Arial"/>
                  <a:cs typeface="Arial"/>
                  <a:sym typeface="Arial"/>
                </a:rPr>
                <a:t>Structures pour répondre</a:t>
              </a:r>
              <a:endParaRPr/>
            </a:p>
          </p:txBody>
        </p:sp>
        <p:cxnSp>
          <p:nvCxnSpPr>
            <p:cNvPr id="1359" name="Google Shape;1359;p64"/>
            <p:cNvCxnSpPr>
              <a:stCxn id="1352" idx="3"/>
              <a:endCxn id="1351" idx="1"/>
            </p:cNvCxnSpPr>
            <p:nvPr/>
          </p:nvCxnSpPr>
          <p:spPr>
            <a:xfrm>
              <a:off x="3515360" y="3202772"/>
              <a:ext cx="1190100" cy="5781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1360" name="Google Shape;1360;p64"/>
            <p:cNvSpPr txBox="1"/>
            <p:nvPr/>
          </p:nvSpPr>
          <p:spPr>
            <a:xfrm>
              <a:off x="833635" y="2764706"/>
              <a:ext cx="2688670" cy="954107"/>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chronophotographie</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 uniforme </a:t>
              </a:r>
              <a:endParaRPr sz="1400">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 accéléré</a:t>
              </a:r>
              <a:endParaRPr/>
            </a:p>
            <a:p>
              <a:pPr indent="-285750" lvl="0" marL="28575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Retardé </a:t>
              </a:r>
              <a:endParaRPr/>
            </a:p>
          </p:txBody>
        </p:sp>
        <p:sp>
          <p:nvSpPr>
            <p:cNvPr id="1361" name="Google Shape;1361;p64"/>
            <p:cNvSpPr txBox="1"/>
            <p:nvPr/>
          </p:nvSpPr>
          <p:spPr>
            <a:xfrm>
              <a:off x="8761199" y="3869203"/>
              <a:ext cx="2297370" cy="116955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Déterminer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Choisir </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Préciser</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Mesurer  </a:t>
              </a:r>
              <a:endParaRPr/>
            </a:p>
            <a:p>
              <a:pPr indent="-196850" lvl="0" marL="285750" marR="0" rtl="0" algn="l">
                <a:lnSpc>
                  <a:spcPct val="100000"/>
                </a:lnSpc>
                <a:spcBef>
                  <a:spcPts val="0"/>
                </a:spcBef>
                <a:spcAft>
                  <a:spcPts val="0"/>
                </a:spcAft>
                <a:buClr>
                  <a:schemeClr val="dk1"/>
                </a:buClr>
                <a:buSzPts val="1400"/>
                <a:buFont typeface="Arial"/>
                <a:buNone/>
              </a:pPr>
              <a:r>
                <a:t/>
              </a:r>
              <a:endParaRPr sz="1400">
                <a:solidFill>
                  <a:srgbClr val="000000"/>
                </a:solidFill>
                <a:latin typeface="Arial"/>
                <a:ea typeface="Arial"/>
                <a:cs typeface="Arial"/>
                <a:sym typeface="Arial"/>
              </a:endParaRPr>
            </a:p>
          </p:txBody>
        </p:sp>
        <p:cxnSp>
          <p:nvCxnSpPr>
            <p:cNvPr id="1362" name="Google Shape;1362;p64"/>
            <p:cNvCxnSpPr>
              <a:stCxn id="1351" idx="3"/>
              <a:endCxn id="1355" idx="1"/>
            </p:cNvCxnSpPr>
            <p:nvPr/>
          </p:nvCxnSpPr>
          <p:spPr>
            <a:xfrm>
              <a:off x="7407965" y="3780957"/>
              <a:ext cx="1007700" cy="528600"/>
            </a:xfrm>
            <a:prstGeom prst="bentConnector3">
              <a:avLst>
                <a:gd fmla="val 46099" name="adj1"/>
              </a:avLst>
            </a:prstGeom>
            <a:noFill/>
            <a:ln cap="flat" cmpd="sng" w="9525">
              <a:solidFill>
                <a:srgbClr val="FFAB40"/>
              </a:solidFill>
              <a:prstDash val="solid"/>
              <a:round/>
              <a:headEnd len="sm" w="sm" type="none"/>
              <a:tailEnd len="sm" w="sm" type="none"/>
            </a:ln>
          </p:spPr>
        </p:cxnSp>
        <p:sp>
          <p:nvSpPr>
            <p:cNvPr id="1363" name="Google Shape;1363;p64"/>
            <p:cNvSpPr txBox="1"/>
            <p:nvPr/>
          </p:nvSpPr>
          <p:spPr>
            <a:xfrm>
              <a:off x="849783" y="5700716"/>
              <a:ext cx="9353208" cy="307777"/>
            </a:xfrm>
            <a:prstGeom prst="rect">
              <a:avLst/>
            </a:prstGeom>
            <a:noFill/>
            <a:ln>
              <a:noFill/>
            </a:ln>
          </p:spPr>
          <p:txBody>
            <a:bodyPr anchorCtr="0" anchor="t" bIns="45700" lIns="91425" spcFirstLastPara="1" rIns="91425" wrap="square" tIns="45700">
              <a:spAutoFit/>
            </a:bodyPr>
            <a:lstStyle/>
            <a:p>
              <a:pPr indent="-90488" lvl="0" marL="179388" marR="0" rtl="0" algn="l">
                <a:spcBef>
                  <a:spcPts val="0"/>
                </a:spcBef>
                <a:spcAft>
                  <a:spcPts val="0"/>
                </a:spcAft>
                <a:buClr>
                  <a:schemeClr val="dk1"/>
                </a:buClr>
                <a:buSzPts val="1400"/>
                <a:buFont typeface="Arial"/>
                <a:buNone/>
              </a:pPr>
              <a:r>
                <a:t/>
              </a:r>
              <a:endParaRPr i="1" sz="1400">
                <a:solidFill>
                  <a:srgbClr val="000000"/>
                </a:solidFill>
                <a:latin typeface="Arial"/>
                <a:ea typeface="Arial"/>
                <a:cs typeface="Arial"/>
                <a:sym typeface="Arial"/>
              </a:endParaRPr>
            </a:p>
          </p:txBody>
        </p:sp>
        <p:cxnSp>
          <p:nvCxnSpPr>
            <p:cNvPr id="1364" name="Google Shape;1364;p64"/>
            <p:cNvCxnSpPr>
              <a:stCxn id="1351" idx="2"/>
              <a:endCxn id="1357" idx="0"/>
            </p:cNvCxnSpPr>
            <p:nvPr/>
          </p:nvCxnSpPr>
          <p:spPr>
            <a:xfrm rot="5400000">
              <a:off x="5307135" y="4712294"/>
              <a:ext cx="822600" cy="6765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1365" name="Google Shape;1365;p64"/>
            <p:cNvSpPr/>
            <p:nvPr/>
          </p:nvSpPr>
          <p:spPr>
            <a:xfrm>
              <a:off x="415600" y="1645615"/>
              <a:ext cx="11428467" cy="344835"/>
            </a:xfrm>
            <a:prstGeom prst="rect">
              <a:avLst/>
            </a:prstGeom>
            <a:solidFill>
              <a:srgbClr val="007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Arial"/>
                  <a:ea typeface="Arial"/>
                  <a:cs typeface="Arial"/>
                  <a:sym typeface="Arial"/>
                </a:rPr>
                <a:t>MA CARTE LEXICALE</a:t>
              </a:r>
              <a:endParaRPr b="1" i="0" sz="1200" u="none" cap="none" strike="noStrike">
                <a:solidFill>
                  <a:srgbClr val="FFFFFF"/>
                </a:solidFill>
                <a:latin typeface="Arial"/>
                <a:ea typeface="Arial"/>
                <a:cs typeface="Arial"/>
                <a:sym typeface="Arial"/>
              </a:endParaRPr>
            </a:p>
          </p:txBody>
        </p:sp>
        <p:sp>
          <p:nvSpPr>
            <p:cNvPr id="1366" name="Google Shape;1366;p64"/>
            <p:cNvSpPr/>
            <p:nvPr/>
          </p:nvSpPr>
          <p:spPr>
            <a:xfrm>
              <a:off x="10723502" y="1602971"/>
              <a:ext cx="335067" cy="461818"/>
            </a:xfrm>
            <a:prstGeom prst="roundRect">
              <a:avLst>
                <a:gd fmla="val 16667" name="adj"/>
              </a:avLst>
            </a:prstGeom>
            <a:solidFill>
              <a:srgbClr val="FEEDD8"/>
            </a:solidFill>
            <a:ln cap="flat" cmpd="sng" w="25400">
              <a:solidFill>
                <a:srgbClr val="FCBF18"/>
              </a:solidFill>
              <a:prstDash val="solid"/>
              <a:round/>
              <a:headEnd len="sm" w="sm" type="none"/>
              <a:tailEnd len="sm" w="sm" type="none"/>
            </a:ln>
          </p:spPr>
          <p:txBody>
            <a:bodyPr anchorCtr="0" anchor="ctr" bIns="45700" lIns="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fr-FR" sz="2000" u="none" cap="none" strike="noStrike">
                  <a:solidFill>
                    <a:srgbClr val="000000"/>
                  </a:solidFill>
                  <a:latin typeface="Arial"/>
                  <a:ea typeface="Arial"/>
                  <a:cs typeface="Arial"/>
                  <a:sym typeface="Arial"/>
                </a:rPr>
                <a:t>4</a:t>
              </a:r>
              <a:endParaRPr/>
            </a:p>
          </p:txBody>
        </p:sp>
        <p:sp>
          <p:nvSpPr>
            <p:cNvPr id="1367" name="Google Shape;1367;p64"/>
            <p:cNvSpPr txBox="1"/>
            <p:nvPr/>
          </p:nvSpPr>
          <p:spPr>
            <a:xfrm>
              <a:off x="11058569" y="1659151"/>
              <a:ext cx="6258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00"/>
                <a:buFont typeface="Arial"/>
                <a:buNone/>
              </a:pPr>
              <a:r>
                <a:rPr b="1" i="1" lang="fr-FR" sz="1400" u="none" cap="none" strike="noStrike">
                  <a:solidFill>
                    <a:srgbClr val="FFFFFF"/>
                  </a:solidFill>
                  <a:latin typeface="Arial"/>
                  <a:ea typeface="Arial"/>
                  <a:cs typeface="Arial"/>
                  <a:sym typeface="Arial"/>
                </a:rPr>
                <a:t>mots</a:t>
              </a:r>
              <a:endParaRPr/>
            </a:p>
          </p:txBody>
        </p:sp>
        <p:sp>
          <p:nvSpPr>
            <p:cNvPr id="1368" name="Google Shape;1368;p64"/>
            <p:cNvSpPr txBox="1"/>
            <p:nvPr/>
          </p:nvSpPr>
          <p:spPr>
            <a:xfrm>
              <a:off x="9682480" y="1670773"/>
              <a:ext cx="104102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00"/>
                <a:buFont typeface="Arial"/>
                <a:buNone/>
              </a:pPr>
              <a:r>
                <a:rPr b="1" i="1" lang="fr-FR" sz="1400" u="none" cap="none" strike="noStrike">
                  <a:solidFill>
                    <a:srgbClr val="FFFFFF"/>
                  </a:solidFill>
                  <a:latin typeface="Arial"/>
                  <a:ea typeface="Arial"/>
                  <a:cs typeface="Arial"/>
                  <a:sym typeface="Arial"/>
                </a:rPr>
                <a:t>Je retiens</a:t>
              </a:r>
              <a:endParaRPr/>
            </a:p>
          </p:txBody>
        </p:sp>
      </p:grpSp>
      <p:sp>
        <p:nvSpPr>
          <p:cNvPr id="1369" name="Google Shape;1369;p64"/>
          <p:cNvSpPr txBox="1"/>
          <p:nvPr/>
        </p:nvSpPr>
        <p:spPr>
          <a:xfrm>
            <a:off x="1053871" y="5512341"/>
            <a:ext cx="8667924"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400"/>
              <a:buFont typeface="Noto Sans Symbols"/>
              <a:buChar char="▪"/>
            </a:pPr>
            <a:r>
              <a:rPr lang="fr-FR" sz="1400">
                <a:solidFill>
                  <a:schemeClr val="dk1"/>
                </a:solidFill>
                <a:latin typeface="Calibri"/>
                <a:ea typeface="Calibri"/>
                <a:cs typeface="Calibri"/>
                <a:sym typeface="Calibri"/>
              </a:rPr>
              <a:t>La nature du mouvement : ………………………………………………………………..</a:t>
            </a:r>
            <a:endParaRPr i="1" sz="1400">
              <a:solidFill>
                <a:srgbClr val="000000"/>
              </a:solidFill>
              <a:latin typeface="Arial"/>
              <a:ea typeface="Arial"/>
              <a:cs typeface="Arial"/>
              <a:sym typeface="Arial"/>
            </a:endParaRPr>
          </a:p>
        </p:txBody>
      </p:sp>
      <p:sp>
        <p:nvSpPr>
          <p:cNvPr id="1370" name="Google Shape;1370;p64"/>
          <p:cNvSpPr txBox="1"/>
          <p:nvPr/>
        </p:nvSpPr>
        <p:spPr>
          <a:xfrm>
            <a:off x="1053871" y="5106623"/>
            <a:ext cx="8140233"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11D1E"/>
              </a:buClr>
              <a:buSzPts val="1400"/>
              <a:buFont typeface="Noto Sans Symbols"/>
              <a:buChar char="▪"/>
            </a:pPr>
            <a:r>
              <a:rPr lang="fr-FR" sz="1400">
                <a:solidFill>
                  <a:srgbClr val="211D1E"/>
                </a:solidFill>
                <a:latin typeface="Calibri"/>
                <a:ea typeface="Calibri"/>
                <a:cs typeface="Calibri"/>
                <a:sym typeface="Calibri"/>
              </a:rPr>
              <a:t>Les distances parcourues pendant les mêmes durées ……………………………………………….</a:t>
            </a:r>
            <a:endParaRPr i="1" sz="1400">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4" name="Shape 1374"/>
        <p:cNvGrpSpPr/>
        <p:nvPr/>
      </p:nvGrpSpPr>
      <p:grpSpPr>
        <a:xfrm>
          <a:off x="0" y="0"/>
          <a:ext cx="0" cy="0"/>
          <a:chOff x="0" y="0"/>
          <a:chExt cx="0" cy="0"/>
        </a:xfrm>
      </p:grpSpPr>
      <p:pic>
        <p:nvPicPr>
          <p:cNvPr id="1375" name="Google Shape;1375;p65"/>
          <p:cNvPicPr preferRelativeResize="0"/>
          <p:nvPr/>
        </p:nvPicPr>
        <p:blipFill rotWithShape="1">
          <a:blip r:embed="rId3">
            <a:alphaModFix/>
          </a:blip>
          <a:srcRect b="0" l="0" r="0" t="0"/>
          <a:stretch/>
        </p:blipFill>
        <p:spPr>
          <a:xfrm>
            <a:off x="11492688" y="427833"/>
            <a:ext cx="481009" cy="481009"/>
          </a:xfrm>
          <a:prstGeom prst="rect">
            <a:avLst/>
          </a:prstGeom>
          <a:noFill/>
          <a:ln>
            <a:noFill/>
          </a:ln>
        </p:spPr>
      </p:pic>
      <p:sp>
        <p:nvSpPr>
          <p:cNvPr id="1376" name="Google Shape;1376;p65"/>
          <p:cNvSpPr txBox="1"/>
          <p:nvPr/>
        </p:nvSpPr>
        <p:spPr>
          <a:xfrm>
            <a:off x="2907208" y="3144278"/>
            <a:ext cx="6885379" cy="754694"/>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1" lang="fr-FR" sz="3200">
                <a:solidFill>
                  <a:schemeClr val="dk1"/>
                </a:solidFill>
                <a:latin typeface="Calibri"/>
                <a:ea typeface="Calibri"/>
                <a:cs typeface="Calibri"/>
                <a:sym typeface="Calibri"/>
              </a:rPr>
              <a:t>Exercices de consolidation : 1 p.64</a:t>
            </a:r>
            <a:endParaRPr/>
          </a:p>
        </p:txBody>
      </p:sp>
      <p:sp>
        <p:nvSpPr>
          <p:cNvPr id="1377" name="Google Shape;1377;p65"/>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Bravo à tous ! Révisez dans le livret  ce qu’on a vu aujourd'hui  et effectuez l’exercice suivant: </a:t>
            </a:r>
            <a:endParaRPr/>
          </a:p>
        </p:txBody>
      </p:sp>
      <p:sp>
        <p:nvSpPr>
          <p:cNvPr id="1378" name="Google Shape;1378;p65"/>
          <p:cNvSpPr txBox="1"/>
          <p:nvPr>
            <p:ph idx="1" type="body"/>
          </p:nvPr>
        </p:nvSpPr>
        <p:spPr>
          <a:xfrm>
            <a:off x="1030246" y="640555"/>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incite les élèves à faire l’exercice à la maison et clore la séance.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2" name="Shape 1382"/>
        <p:cNvGrpSpPr/>
        <p:nvPr/>
      </p:nvGrpSpPr>
      <p:grpSpPr>
        <a:xfrm>
          <a:off x="0" y="0"/>
          <a:ext cx="0" cy="0"/>
          <a:chOff x="0" y="0"/>
          <a:chExt cx="0" cy="0"/>
        </a:xfrm>
      </p:grpSpPr>
      <p:grpSp>
        <p:nvGrpSpPr>
          <p:cNvPr id="1383" name="Google Shape;1383;p66"/>
          <p:cNvGrpSpPr/>
          <p:nvPr/>
        </p:nvGrpSpPr>
        <p:grpSpPr>
          <a:xfrm>
            <a:off x="812158" y="844906"/>
            <a:ext cx="10567685" cy="5198169"/>
            <a:chOff x="2184399" y="1402024"/>
            <a:chExt cx="7823200" cy="4942038"/>
          </a:xfrm>
        </p:grpSpPr>
        <p:sp>
          <p:nvSpPr>
            <p:cNvPr id="1384" name="Google Shape;1384;p66"/>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385" name="Google Shape;1385;p6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1386" name="Google Shape;1386;p66"/>
          <p:cNvGrpSpPr/>
          <p:nvPr/>
        </p:nvGrpSpPr>
        <p:grpSpPr>
          <a:xfrm>
            <a:off x="812159" y="829917"/>
            <a:ext cx="10567685" cy="5198169"/>
            <a:chOff x="2184400" y="1402025"/>
            <a:chExt cx="7823200" cy="4942038"/>
          </a:xfrm>
        </p:grpSpPr>
        <p:sp>
          <p:nvSpPr>
            <p:cNvPr id="1387" name="Google Shape;1387;p66"/>
            <p:cNvSpPr/>
            <p:nvPr/>
          </p:nvSpPr>
          <p:spPr>
            <a:xfrm>
              <a:off x="2184400" y="1402025"/>
              <a:ext cx="7823200" cy="4942038"/>
            </a:xfrm>
            <a:prstGeom prst="roundRect">
              <a:avLst>
                <a:gd fmla="val 2665" name="adj"/>
              </a:avLst>
            </a:prstGeom>
            <a:solidFill>
              <a:srgbClr val="F6C374"/>
            </a:solidFill>
            <a:ln cap="flat" cmpd="sng" w="12700">
              <a:solidFill>
                <a:srgbClr val="F6C374"/>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highlight>
                  <a:srgbClr val="FFFF00"/>
                </a:highlight>
                <a:latin typeface="Calibri"/>
                <a:ea typeface="Calibri"/>
                <a:cs typeface="Calibri"/>
                <a:sym typeface="Calibri"/>
              </a:endParaRPr>
            </a:p>
          </p:txBody>
        </p:sp>
        <p:sp>
          <p:nvSpPr>
            <p:cNvPr id="1388" name="Google Shape;1388;p6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i="1" sz="4800">
                <a:solidFill>
                  <a:srgbClr val="000000"/>
                </a:solidFill>
                <a:latin typeface="Calibri"/>
                <a:ea typeface="Calibri"/>
                <a:cs typeface="Calibri"/>
                <a:sym typeface="Calibri"/>
              </a:endParaRPr>
            </a:p>
            <a:p>
              <a:pPr indent="0" lvl="0" marL="0" marR="0" rtl="0" algn="ctr">
                <a:spcBef>
                  <a:spcPts val="0"/>
                </a:spcBef>
                <a:spcAft>
                  <a:spcPts val="0"/>
                </a:spcAft>
                <a:buNone/>
              </a:pPr>
              <a:r>
                <a:rPr i="1" lang="fr-FR" sz="4800">
                  <a:solidFill>
                    <a:srgbClr val="000000"/>
                  </a:solidFill>
                  <a:latin typeface="Calibri"/>
                  <a:ea typeface="Calibri"/>
                  <a:cs typeface="Calibri"/>
                  <a:sym typeface="Calibri"/>
                </a:rPr>
                <a:t>A la prochaine séance!</a:t>
              </a:r>
              <a:endParaRPr/>
            </a:p>
          </p:txBody>
        </p:sp>
      </p:grpSp>
      <p:pic>
        <p:nvPicPr>
          <p:cNvPr id="1389" name="Google Shape;1389;p66"/>
          <p:cNvPicPr preferRelativeResize="0"/>
          <p:nvPr/>
        </p:nvPicPr>
        <p:blipFill rotWithShape="1">
          <a:blip r:embed="rId3">
            <a:alphaModFix/>
          </a:blip>
          <a:srcRect b="0" l="0" r="0" t="0"/>
          <a:stretch/>
        </p:blipFill>
        <p:spPr>
          <a:xfrm>
            <a:off x="4632837" y="1903731"/>
            <a:ext cx="2783680" cy="278368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7"/>
          <p:cNvSpPr/>
          <p:nvPr/>
        </p:nvSpPr>
        <p:spPr>
          <a:xfrm>
            <a:off x="2194170" y="1177151"/>
            <a:ext cx="7803661" cy="489297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22" name="Google Shape;422;p7"/>
          <p:cNvSpPr/>
          <p:nvPr/>
        </p:nvSpPr>
        <p:spPr>
          <a:xfrm>
            <a:off x="963315" y="165261"/>
            <a:ext cx="3947196"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Structure de la séance</a:t>
            </a:r>
            <a:endParaRPr sz="1465">
              <a:solidFill>
                <a:srgbClr val="000000"/>
              </a:solidFill>
              <a:latin typeface="Arial"/>
              <a:ea typeface="Arial"/>
              <a:cs typeface="Arial"/>
              <a:sym typeface="Arial"/>
            </a:endParaRPr>
          </a:p>
        </p:txBody>
      </p:sp>
      <p:pic>
        <p:nvPicPr>
          <p:cNvPr descr="Image générée" id="423" name="Google Shape;423;p7"/>
          <p:cNvPicPr preferRelativeResize="0"/>
          <p:nvPr/>
        </p:nvPicPr>
        <p:blipFill rotWithShape="1">
          <a:blip r:embed="rId3">
            <a:alphaModFix/>
          </a:blip>
          <a:srcRect b="10678" l="0" r="0" t="11064"/>
          <a:stretch/>
        </p:blipFill>
        <p:spPr>
          <a:xfrm>
            <a:off x="220261" y="30482"/>
            <a:ext cx="727815" cy="854359"/>
          </a:xfrm>
          <a:prstGeom prst="rect">
            <a:avLst/>
          </a:prstGeom>
          <a:noFill/>
          <a:ln>
            <a:noFill/>
          </a:ln>
        </p:spPr>
      </p:pic>
      <p:grpSp>
        <p:nvGrpSpPr>
          <p:cNvPr id="424" name="Google Shape;424;p7"/>
          <p:cNvGrpSpPr/>
          <p:nvPr/>
        </p:nvGrpSpPr>
        <p:grpSpPr>
          <a:xfrm>
            <a:off x="2336945" y="1288057"/>
            <a:ext cx="7518111" cy="548005"/>
            <a:chOff x="1764463" y="1060636"/>
            <a:chExt cx="5638583" cy="411004"/>
          </a:xfrm>
        </p:grpSpPr>
        <p:sp>
          <p:nvSpPr>
            <p:cNvPr id="425" name="Google Shape;425;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98A8BD"/>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1</a:t>
              </a:r>
              <a:endParaRPr sz="1465">
                <a:solidFill>
                  <a:srgbClr val="000000"/>
                </a:solidFill>
                <a:latin typeface="Arial"/>
                <a:ea typeface="Arial"/>
                <a:cs typeface="Arial"/>
                <a:sym typeface="Arial"/>
              </a:endParaRPr>
            </a:p>
          </p:txBody>
        </p:sp>
        <p:sp>
          <p:nvSpPr>
            <p:cNvPr id="426" name="Google Shape;426;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98A8BD"/>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27" name="Google Shape;427;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10 min</a:t>
              </a:r>
              <a:endParaRPr b="1" sz="1465">
                <a:solidFill>
                  <a:srgbClr val="000000"/>
                </a:solidFill>
                <a:latin typeface="Arial"/>
                <a:ea typeface="Arial"/>
                <a:cs typeface="Arial"/>
                <a:sym typeface="Arial"/>
              </a:endParaRPr>
            </a:p>
          </p:txBody>
        </p:sp>
        <p:sp>
          <p:nvSpPr>
            <p:cNvPr id="428" name="Google Shape;428;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29" name="Google Shape;429;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Ouverture de la séance</a:t>
              </a:r>
              <a:endParaRPr/>
            </a:p>
          </p:txBody>
        </p:sp>
      </p:grpSp>
      <p:grpSp>
        <p:nvGrpSpPr>
          <p:cNvPr id="430" name="Google Shape;430;p7"/>
          <p:cNvGrpSpPr/>
          <p:nvPr/>
        </p:nvGrpSpPr>
        <p:grpSpPr>
          <a:xfrm>
            <a:off x="2336945" y="2114436"/>
            <a:ext cx="7518111" cy="548005"/>
            <a:chOff x="1764463" y="1060636"/>
            <a:chExt cx="5638583" cy="411004"/>
          </a:xfrm>
        </p:grpSpPr>
        <p:sp>
          <p:nvSpPr>
            <p:cNvPr id="431" name="Google Shape;431;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E55D19"/>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2</a:t>
              </a:r>
              <a:endParaRPr sz="1465">
                <a:solidFill>
                  <a:srgbClr val="000000"/>
                </a:solidFill>
                <a:latin typeface="Arial"/>
                <a:ea typeface="Arial"/>
                <a:cs typeface="Arial"/>
                <a:sym typeface="Arial"/>
              </a:endParaRPr>
            </a:p>
          </p:txBody>
        </p:sp>
        <p:sp>
          <p:nvSpPr>
            <p:cNvPr id="432" name="Google Shape;432;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E55D19"/>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33" name="Google Shape;433;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10 min</a:t>
              </a:r>
              <a:endParaRPr b="1" sz="1465">
                <a:solidFill>
                  <a:srgbClr val="000000"/>
                </a:solidFill>
                <a:latin typeface="Arial"/>
                <a:ea typeface="Arial"/>
                <a:cs typeface="Arial"/>
                <a:sym typeface="Arial"/>
              </a:endParaRPr>
            </a:p>
          </p:txBody>
        </p:sp>
        <p:sp>
          <p:nvSpPr>
            <p:cNvPr id="434" name="Google Shape;434;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35" name="Google Shape;435;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Modelage</a:t>
              </a:r>
              <a:endParaRPr/>
            </a:p>
          </p:txBody>
        </p:sp>
      </p:grpSp>
      <p:grpSp>
        <p:nvGrpSpPr>
          <p:cNvPr id="436" name="Google Shape;436;p7"/>
          <p:cNvGrpSpPr/>
          <p:nvPr/>
        </p:nvGrpSpPr>
        <p:grpSpPr>
          <a:xfrm>
            <a:off x="2336945" y="2940814"/>
            <a:ext cx="7518111" cy="548005"/>
            <a:chOff x="1764463" y="1060636"/>
            <a:chExt cx="5638583" cy="411004"/>
          </a:xfrm>
        </p:grpSpPr>
        <p:sp>
          <p:nvSpPr>
            <p:cNvPr id="437" name="Google Shape;437;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7030A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3</a:t>
              </a:r>
              <a:endParaRPr sz="1465">
                <a:solidFill>
                  <a:srgbClr val="000000"/>
                </a:solidFill>
                <a:latin typeface="Arial"/>
                <a:ea typeface="Arial"/>
                <a:cs typeface="Arial"/>
                <a:sym typeface="Arial"/>
              </a:endParaRPr>
            </a:p>
          </p:txBody>
        </p:sp>
        <p:sp>
          <p:nvSpPr>
            <p:cNvPr id="438" name="Google Shape;438;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7030A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39" name="Google Shape;439;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10 min</a:t>
              </a:r>
              <a:endParaRPr b="1" sz="1465">
                <a:solidFill>
                  <a:srgbClr val="000000"/>
                </a:solidFill>
                <a:latin typeface="Arial"/>
                <a:ea typeface="Arial"/>
                <a:cs typeface="Arial"/>
                <a:sym typeface="Arial"/>
              </a:endParaRPr>
            </a:p>
          </p:txBody>
        </p:sp>
        <p:sp>
          <p:nvSpPr>
            <p:cNvPr id="440" name="Google Shape;440;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41" name="Google Shape;441;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Pratique collective</a:t>
              </a:r>
              <a:endParaRPr/>
            </a:p>
          </p:txBody>
        </p:sp>
      </p:grpSp>
      <p:grpSp>
        <p:nvGrpSpPr>
          <p:cNvPr id="442" name="Google Shape;442;p7"/>
          <p:cNvGrpSpPr/>
          <p:nvPr/>
        </p:nvGrpSpPr>
        <p:grpSpPr>
          <a:xfrm>
            <a:off x="2336945" y="3767193"/>
            <a:ext cx="7518111" cy="548005"/>
            <a:chOff x="1764463" y="1060636"/>
            <a:chExt cx="5638583" cy="411004"/>
          </a:xfrm>
        </p:grpSpPr>
        <p:sp>
          <p:nvSpPr>
            <p:cNvPr id="443" name="Google Shape;443;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BEB07D"/>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4</a:t>
              </a:r>
              <a:endParaRPr sz="1465">
                <a:solidFill>
                  <a:srgbClr val="000000"/>
                </a:solidFill>
                <a:latin typeface="Arial"/>
                <a:ea typeface="Arial"/>
                <a:cs typeface="Arial"/>
                <a:sym typeface="Arial"/>
              </a:endParaRPr>
            </a:p>
          </p:txBody>
        </p:sp>
        <p:sp>
          <p:nvSpPr>
            <p:cNvPr id="444" name="Google Shape;444;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BEB07D"/>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45" name="Google Shape;445;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12 min</a:t>
              </a:r>
              <a:endParaRPr b="1" sz="1465">
                <a:solidFill>
                  <a:srgbClr val="000000"/>
                </a:solidFill>
                <a:latin typeface="Arial"/>
                <a:ea typeface="Arial"/>
                <a:cs typeface="Arial"/>
                <a:sym typeface="Arial"/>
              </a:endParaRPr>
            </a:p>
          </p:txBody>
        </p:sp>
        <p:sp>
          <p:nvSpPr>
            <p:cNvPr id="446" name="Google Shape;446;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47" name="Google Shape;447;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Pratique en binôme</a:t>
              </a:r>
              <a:endParaRPr/>
            </a:p>
          </p:txBody>
        </p:sp>
      </p:grpSp>
      <p:grpSp>
        <p:nvGrpSpPr>
          <p:cNvPr id="448" name="Google Shape;448;p7"/>
          <p:cNvGrpSpPr/>
          <p:nvPr/>
        </p:nvGrpSpPr>
        <p:grpSpPr>
          <a:xfrm>
            <a:off x="2336945" y="4593572"/>
            <a:ext cx="7518111" cy="548005"/>
            <a:chOff x="1764463" y="1060636"/>
            <a:chExt cx="5638583" cy="411004"/>
          </a:xfrm>
        </p:grpSpPr>
        <p:sp>
          <p:nvSpPr>
            <p:cNvPr id="449" name="Google Shape;449;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C0000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5</a:t>
              </a:r>
              <a:endParaRPr sz="1465">
                <a:solidFill>
                  <a:srgbClr val="000000"/>
                </a:solidFill>
                <a:latin typeface="Arial"/>
                <a:ea typeface="Arial"/>
                <a:cs typeface="Arial"/>
                <a:sym typeface="Arial"/>
              </a:endParaRPr>
            </a:p>
          </p:txBody>
        </p:sp>
        <p:sp>
          <p:nvSpPr>
            <p:cNvPr id="450" name="Google Shape;450;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C0000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51" name="Google Shape;451;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10 min</a:t>
              </a:r>
              <a:endParaRPr b="1" sz="1465">
                <a:solidFill>
                  <a:srgbClr val="000000"/>
                </a:solidFill>
                <a:latin typeface="Arial"/>
                <a:ea typeface="Arial"/>
                <a:cs typeface="Arial"/>
                <a:sym typeface="Arial"/>
              </a:endParaRPr>
            </a:p>
          </p:txBody>
        </p:sp>
        <p:sp>
          <p:nvSpPr>
            <p:cNvPr id="452" name="Google Shape;452;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53" name="Google Shape;453;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Pratique autonome</a:t>
              </a:r>
              <a:endParaRPr/>
            </a:p>
          </p:txBody>
        </p:sp>
      </p:grpSp>
      <p:grpSp>
        <p:nvGrpSpPr>
          <p:cNvPr id="454" name="Google Shape;454;p7"/>
          <p:cNvGrpSpPr/>
          <p:nvPr/>
        </p:nvGrpSpPr>
        <p:grpSpPr>
          <a:xfrm>
            <a:off x="2336945" y="5419952"/>
            <a:ext cx="7518111" cy="548005"/>
            <a:chOff x="1764463" y="1060636"/>
            <a:chExt cx="5638583" cy="411004"/>
          </a:xfrm>
        </p:grpSpPr>
        <p:sp>
          <p:nvSpPr>
            <p:cNvPr id="455" name="Google Shape;455;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6CA6A2"/>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6</a:t>
              </a:r>
              <a:endParaRPr sz="1465">
                <a:solidFill>
                  <a:srgbClr val="000000"/>
                </a:solidFill>
                <a:latin typeface="Arial"/>
                <a:ea typeface="Arial"/>
                <a:cs typeface="Arial"/>
                <a:sym typeface="Arial"/>
              </a:endParaRPr>
            </a:p>
          </p:txBody>
        </p:sp>
        <p:sp>
          <p:nvSpPr>
            <p:cNvPr id="456" name="Google Shape;456;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6CA6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57" name="Google Shape;457;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3 min</a:t>
              </a:r>
              <a:endParaRPr b="1" sz="1465">
                <a:solidFill>
                  <a:srgbClr val="000000"/>
                </a:solidFill>
                <a:latin typeface="Arial"/>
                <a:ea typeface="Arial"/>
                <a:cs typeface="Arial"/>
                <a:sym typeface="Arial"/>
              </a:endParaRPr>
            </a:p>
          </p:txBody>
        </p:sp>
        <p:sp>
          <p:nvSpPr>
            <p:cNvPr id="458" name="Google Shape;458;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59" name="Google Shape;459;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Clôture</a:t>
              </a:r>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lang="fr-FR"/>
              <a:t>10 min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9"/>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latin typeface="Calibri"/>
                <a:ea typeface="Calibri"/>
                <a:cs typeface="Calibri"/>
                <a:sym typeface="Calibri"/>
              </a:rPr>
              <a:t>Bonjour ! Prêts à démarrer notre séance ? Allons-y</a:t>
            </a:r>
            <a:endParaRPr/>
          </a:p>
        </p:txBody>
      </p:sp>
      <p:pic>
        <p:nvPicPr>
          <p:cNvPr descr="Une fusée Soyouz décolle vers l'ISS avec un Russe et un Américain à bord, fusée  qui décolle - heartfeltfuneralcompany.co.uk" id="470" name="Google Shape;470;p9"/>
          <p:cNvPicPr preferRelativeResize="0"/>
          <p:nvPr/>
        </p:nvPicPr>
        <p:blipFill rotWithShape="1">
          <a:blip r:embed="rId3">
            <a:alphaModFix/>
          </a:blip>
          <a:srcRect b="0" l="12628" r="42945" t="0"/>
          <a:stretch/>
        </p:blipFill>
        <p:spPr>
          <a:xfrm>
            <a:off x="3948453" y="1699037"/>
            <a:ext cx="4295093" cy="3951537"/>
          </a:xfrm>
          <a:prstGeom prst="ellipse">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2024-05-28T10:13:00Z</dcterms:created>
  <dc:creator>D_Abdellah</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07BCFC6302C549B0B0C2BCAF22236F3C_12</vt:lpwstr>
  </property>
  <property fmtid="{D5CDD505-2E9C-101B-9397-08002B2CF9AE}" pid="3" name="KSOProductBuildVer">
    <vt:lpwstr>1036-12.9.0.21549</vt:lpwstr>
  </property>
</Properties>
</file>