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86" r:id="rId4"/>
    <p:sldMasterId id="214748368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Lst>
  <p:sldSz cy="6858000" cx="12192000"/>
  <p:notesSz cx="6858000" cy="9144000"/>
  <p:embeddedFontLst>
    <p:embeddedFont>
      <p:font typeface="Dosis"/>
      <p:regular r:id="rId77"/>
      <p:bold r:id="rId78"/>
    </p:embeddedFont>
    <p:embeddedFont>
      <p:font typeface="Architects Daughter"/>
      <p:regular r:id="rId79"/>
    </p:embeddedFont>
    <p:embeddedFont>
      <p:font typeface="Poppins ExtraBold"/>
      <p:bold r:id="rId80"/>
      <p:boldItalic r:id="rId8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82" roundtripDataSignature="AMtx7miUutkRYq3tTGeCViQYYItPGtay+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80" Type="http://schemas.openxmlformats.org/officeDocument/2006/relationships/font" Target="fonts/PoppinsExtraBold-bold.fntdata"/><Relationship Id="rId82" Type="http://customschemas.google.com/relationships/presentationmetadata" Target="metadata"/><Relationship Id="rId81" Type="http://schemas.openxmlformats.org/officeDocument/2006/relationships/font" Target="fonts/PoppinsExtraBold-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3.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slide" Target="slides/slide67.xml"/><Relationship Id="rId72" Type="http://schemas.openxmlformats.org/officeDocument/2006/relationships/slide" Target="slides/slide66.xml"/><Relationship Id="rId31" Type="http://schemas.openxmlformats.org/officeDocument/2006/relationships/slide" Target="slides/slide25.xml"/><Relationship Id="rId75" Type="http://schemas.openxmlformats.org/officeDocument/2006/relationships/slide" Target="slides/slide69.xml"/><Relationship Id="rId30" Type="http://schemas.openxmlformats.org/officeDocument/2006/relationships/slide" Target="slides/slide24.xml"/><Relationship Id="rId74" Type="http://schemas.openxmlformats.org/officeDocument/2006/relationships/slide" Target="slides/slide68.xml"/><Relationship Id="rId33" Type="http://schemas.openxmlformats.org/officeDocument/2006/relationships/slide" Target="slides/slide27.xml"/><Relationship Id="rId77" Type="http://schemas.openxmlformats.org/officeDocument/2006/relationships/font" Target="fonts/Dosis-regular.fntdata"/><Relationship Id="rId32" Type="http://schemas.openxmlformats.org/officeDocument/2006/relationships/slide" Target="slides/slide26.xml"/><Relationship Id="rId76" Type="http://schemas.openxmlformats.org/officeDocument/2006/relationships/slide" Target="slides/slide70.xml"/><Relationship Id="rId35" Type="http://schemas.openxmlformats.org/officeDocument/2006/relationships/slide" Target="slides/slide29.xml"/><Relationship Id="rId79" Type="http://schemas.openxmlformats.org/officeDocument/2006/relationships/font" Target="fonts/ArchitectsDaughter-regular.fntdata"/><Relationship Id="rId34" Type="http://schemas.openxmlformats.org/officeDocument/2006/relationships/slide" Target="slides/slide28.xml"/><Relationship Id="rId78" Type="http://schemas.openxmlformats.org/officeDocument/2006/relationships/font" Target="fonts/Dosis-bold.fntdata"/><Relationship Id="rId71" Type="http://schemas.openxmlformats.org/officeDocument/2006/relationships/slide" Target="slides/slide65.xml"/><Relationship Id="rId70" Type="http://schemas.openxmlformats.org/officeDocument/2006/relationships/slide" Target="slides/slide64.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slide" Target="slides/slide56.xml"/><Relationship Id="rId61" Type="http://schemas.openxmlformats.org/officeDocument/2006/relationships/slide" Target="slides/slide55.xml"/><Relationship Id="rId20" Type="http://schemas.openxmlformats.org/officeDocument/2006/relationships/slide" Target="slides/slide14.xml"/><Relationship Id="rId64" Type="http://schemas.openxmlformats.org/officeDocument/2006/relationships/slide" Target="slides/slide58.xml"/><Relationship Id="rId63" Type="http://schemas.openxmlformats.org/officeDocument/2006/relationships/slide" Target="slides/slide57.xml"/><Relationship Id="rId22" Type="http://schemas.openxmlformats.org/officeDocument/2006/relationships/slide" Target="slides/slide16.xml"/><Relationship Id="rId66" Type="http://schemas.openxmlformats.org/officeDocument/2006/relationships/slide" Target="slides/slide60.xml"/><Relationship Id="rId21" Type="http://schemas.openxmlformats.org/officeDocument/2006/relationships/slide" Target="slides/slide15.xml"/><Relationship Id="rId65" Type="http://schemas.openxmlformats.org/officeDocument/2006/relationships/slide" Target="slides/slide59.xml"/><Relationship Id="rId24" Type="http://schemas.openxmlformats.org/officeDocument/2006/relationships/slide" Target="slides/slide18.xml"/><Relationship Id="rId68" Type="http://schemas.openxmlformats.org/officeDocument/2006/relationships/slide" Target="slides/slide62.xml"/><Relationship Id="rId23" Type="http://schemas.openxmlformats.org/officeDocument/2006/relationships/slide" Target="slides/slide17.xml"/><Relationship Id="rId67" Type="http://schemas.openxmlformats.org/officeDocument/2006/relationships/slide" Target="slides/slide61.xml"/><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slide" Target="slides/slide63.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4" name="Google Shape;35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467" name="Google Shape;46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9" name="Google Shape;47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0" name="Google Shape;480;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9" name="Google Shape;48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499" name="Google Shape;49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1" name="Google Shape;51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5" name="Google Shape;52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0" name="Google Shape;54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7" name="Google Shape;55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6" name="Google Shape;57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3" name="Google Shape;59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6" name="Google Shape;36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2" name="Google Shape;612;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 name="Shape 629"/>
        <p:cNvGrpSpPr/>
        <p:nvPr/>
      </p:nvGrpSpPr>
      <p:grpSpPr>
        <a:xfrm>
          <a:off x="0" y="0"/>
          <a:ext cx="0" cy="0"/>
          <a:chOff x="0" y="0"/>
          <a:chExt cx="0" cy="0"/>
        </a:xfrm>
      </p:grpSpPr>
      <p:sp>
        <p:nvSpPr>
          <p:cNvPr id="630" name="Google Shape;630;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1" name="Google Shape;63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2" name="Google Shape;65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4" name="Shape 664"/>
        <p:cNvGrpSpPr/>
        <p:nvPr/>
      </p:nvGrpSpPr>
      <p:grpSpPr>
        <a:xfrm>
          <a:off x="0" y="0"/>
          <a:ext cx="0" cy="0"/>
          <a:chOff x="0" y="0"/>
          <a:chExt cx="0" cy="0"/>
        </a:xfrm>
      </p:grpSpPr>
      <p:sp>
        <p:nvSpPr>
          <p:cNvPr id="665" name="Google Shape;665;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6" name="Google Shape;66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9" name="Google Shape;689;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0" name="Shape 700"/>
        <p:cNvGrpSpPr/>
        <p:nvPr/>
      </p:nvGrpSpPr>
      <p:grpSpPr>
        <a:xfrm>
          <a:off x="0" y="0"/>
          <a:ext cx="0" cy="0"/>
          <a:chOff x="0" y="0"/>
          <a:chExt cx="0" cy="0"/>
        </a:xfrm>
      </p:grpSpPr>
      <p:sp>
        <p:nvSpPr>
          <p:cNvPr id="701" name="Google Shape;701;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2" name="Google Shape;702;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4" name="Shape 714"/>
        <p:cNvGrpSpPr/>
        <p:nvPr/>
      </p:nvGrpSpPr>
      <p:grpSpPr>
        <a:xfrm>
          <a:off x="0" y="0"/>
          <a:ext cx="0" cy="0"/>
          <a:chOff x="0" y="0"/>
          <a:chExt cx="0" cy="0"/>
        </a:xfrm>
      </p:grpSpPr>
      <p:sp>
        <p:nvSpPr>
          <p:cNvPr id="715" name="Google Shape;715;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6" name="Google Shape;716;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7" name="Google Shape;727;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2" name="Shape 742"/>
        <p:cNvGrpSpPr/>
        <p:nvPr/>
      </p:nvGrpSpPr>
      <p:grpSpPr>
        <a:xfrm>
          <a:off x="0" y="0"/>
          <a:ext cx="0" cy="0"/>
          <a:chOff x="0" y="0"/>
          <a:chExt cx="0" cy="0"/>
        </a:xfrm>
      </p:grpSpPr>
      <p:sp>
        <p:nvSpPr>
          <p:cNvPr id="743" name="Google Shape;743;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4" name="Google Shape;744;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5" name="Google Shape;745;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6" name="Shape 766"/>
        <p:cNvGrpSpPr/>
        <p:nvPr/>
      </p:nvGrpSpPr>
      <p:grpSpPr>
        <a:xfrm>
          <a:off x="0" y="0"/>
          <a:ext cx="0" cy="0"/>
          <a:chOff x="0" y="0"/>
          <a:chExt cx="0" cy="0"/>
        </a:xfrm>
      </p:grpSpPr>
      <p:sp>
        <p:nvSpPr>
          <p:cNvPr id="767" name="Google Shape;767;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8" name="Google Shape;768;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0" name="Google Shape;37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0" name="Shape 820"/>
        <p:cNvGrpSpPr/>
        <p:nvPr/>
      </p:nvGrpSpPr>
      <p:grpSpPr>
        <a:xfrm>
          <a:off x="0" y="0"/>
          <a:ext cx="0" cy="0"/>
          <a:chOff x="0" y="0"/>
          <a:chExt cx="0" cy="0"/>
        </a:xfrm>
      </p:grpSpPr>
      <p:sp>
        <p:nvSpPr>
          <p:cNvPr id="821" name="Google Shape;821;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2" name="Google Shape;822;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1" name="Shape 871"/>
        <p:cNvGrpSpPr/>
        <p:nvPr/>
      </p:nvGrpSpPr>
      <p:grpSpPr>
        <a:xfrm>
          <a:off x="0" y="0"/>
          <a:ext cx="0" cy="0"/>
          <a:chOff x="0" y="0"/>
          <a:chExt cx="0" cy="0"/>
        </a:xfrm>
      </p:grpSpPr>
      <p:sp>
        <p:nvSpPr>
          <p:cNvPr id="872" name="Google Shape;872;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3" name="Google Shape;873;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2" name="Shape 892"/>
        <p:cNvGrpSpPr/>
        <p:nvPr/>
      </p:nvGrpSpPr>
      <p:grpSpPr>
        <a:xfrm>
          <a:off x="0" y="0"/>
          <a:ext cx="0" cy="0"/>
          <a:chOff x="0" y="0"/>
          <a:chExt cx="0" cy="0"/>
        </a:xfrm>
      </p:grpSpPr>
      <p:sp>
        <p:nvSpPr>
          <p:cNvPr id="893" name="Google Shape;893;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4" name="Google Shape;894;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0" name="Shape 910"/>
        <p:cNvGrpSpPr/>
        <p:nvPr/>
      </p:nvGrpSpPr>
      <p:grpSpPr>
        <a:xfrm>
          <a:off x="0" y="0"/>
          <a:ext cx="0" cy="0"/>
          <a:chOff x="0" y="0"/>
          <a:chExt cx="0" cy="0"/>
        </a:xfrm>
      </p:grpSpPr>
      <p:sp>
        <p:nvSpPr>
          <p:cNvPr id="911" name="Google Shape;911;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2" name="Google Shape;912;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4" name="Shape 944"/>
        <p:cNvGrpSpPr/>
        <p:nvPr/>
      </p:nvGrpSpPr>
      <p:grpSpPr>
        <a:xfrm>
          <a:off x="0" y="0"/>
          <a:ext cx="0" cy="0"/>
          <a:chOff x="0" y="0"/>
          <a:chExt cx="0" cy="0"/>
        </a:xfrm>
      </p:grpSpPr>
      <p:sp>
        <p:nvSpPr>
          <p:cNvPr id="945" name="Google Shape;945;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6" name="Google Shape;946;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0" name="Shape 970"/>
        <p:cNvGrpSpPr/>
        <p:nvPr/>
      </p:nvGrpSpPr>
      <p:grpSpPr>
        <a:xfrm>
          <a:off x="0" y="0"/>
          <a:ext cx="0" cy="0"/>
          <a:chOff x="0" y="0"/>
          <a:chExt cx="0" cy="0"/>
        </a:xfrm>
      </p:grpSpPr>
      <p:sp>
        <p:nvSpPr>
          <p:cNvPr id="971" name="Google Shape;971;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2" name="Google Shape;972;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1" name="Shape 1021"/>
        <p:cNvGrpSpPr/>
        <p:nvPr/>
      </p:nvGrpSpPr>
      <p:grpSpPr>
        <a:xfrm>
          <a:off x="0" y="0"/>
          <a:ext cx="0" cy="0"/>
          <a:chOff x="0" y="0"/>
          <a:chExt cx="0" cy="0"/>
        </a:xfrm>
      </p:grpSpPr>
      <p:sp>
        <p:nvSpPr>
          <p:cNvPr id="1022" name="Google Shape;1022;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3" name="Google Shape;1023;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1" name="Shape 1051"/>
        <p:cNvGrpSpPr/>
        <p:nvPr/>
      </p:nvGrpSpPr>
      <p:grpSpPr>
        <a:xfrm>
          <a:off x="0" y="0"/>
          <a:ext cx="0" cy="0"/>
          <a:chOff x="0" y="0"/>
          <a:chExt cx="0" cy="0"/>
        </a:xfrm>
      </p:grpSpPr>
      <p:sp>
        <p:nvSpPr>
          <p:cNvPr id="1052" name="Google Shape;1052;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3" name="Google Shape;1053;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6" name="Shape 1076"/>
        <p:cNvGrpSpPr/>
        <p:nvPr/>
      </p:nvGrpSpPr>
      <p:grpSpPr>
        <a:xfrm>
          <a:off x="0" y="0"/>
          <a:ext cx="0" cy="0"/>
          <a:chOff x="0" y="0"/>
          <a:chExt cx="0" cy="0"/>
        </a:xfrm>
      </p:grpSpPr>
      <p:sp>
        <p:nvSpPr>
          <p:cNvPr id="1077" name="Google Shape;1077;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8" name="Google Shape;1078;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1" name="Shape 1081"/>
        <p:cNvGrpSpPr/>
        <p:nvPr/>
      </p:nvGrpSpPr>
      <p:grpSpPr>
        <a:xfrm>
          <a:off x="0" y="0"/>
          <a:ext cx="0" cy="0"/>
          <a:chOff x="0" y="0"/>
          <a:chExt cx="0" cy="0"/>
        </a:xfrm>
      </p:grpSpPr>
      <p:sp>
        <p:nvSpPr>
          <p:cNvPr id="1082" name="Google Shape;1082;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3" name="Google Shape;1083;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4" name="Google Shape;37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3" name="Shape 1093"/>
        <p:cNvGrpSpPr/>
        <p:nvPr/>
      </p:nvGrpSpPr>
      <p:grpSpPr>
        <a:xfrm>
          <a:off x="0" y="0"/>
          <a:ext cx="0" cy="0"/>
          <a:chOff x="0" y="0"/>
          <a:chExt cx="0" cy="0"/>
        </a:xfrm>
      </p:grpSpPr>
      <p:sp>
        <p:nvSpPr>
          <p:cNvPr id="1094" name="Google Shape;1094;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5" name="Google Shape;1095;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6" name="Google Shape;1096;p4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8" name="Shape 1108"/>
        <p:cNvGrpSpPr/>
        <p:nvPr/>
      </p:nvGrpSpPr>
      <p:grpSpPr>
        <a:xfrm>
          <a:off x="0" y="0"/>
          <a:ext cx="0" cy="0"/>
          <a:chOff x="0" y="0"/>
          <a:chExt cx="0" cy="0"/>
        </a:xfrm>
      </p:grpSpPr>
      <p:sp>
        <p:nvSpPr>
          <p:cNvPr id="1109" name="Google Shape;1109;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0" name="Google Shape;1110;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1" name="Google Shape;1111;p4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4" name="Shape 1124"/>
        <p:cNvGrpSpPr/>
        <p:nvPr/>
      </p:nvGrpSpPr>
      <p:grpSpPr>
        <a:xfrm>
          <a:off x="0" y="0"/>
          <a:ext cx="0" cy="0"/>
          <a:chOff x="0" y="0"/>
          <a:chExt cx="0" cy="0"/>
        </a:xfrm>
      </p:grpSpPr>
      <p:sp>
        <p:nvSpPr>
          <p:cNvPr id="1125" name="Google Shape;1125;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6" name="Google Shape;1126;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7" name="Google Shape;1127;p4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7" name="Shape 1147"/>
        <p:cNvGrpSpPr/>
        <p:nvPr/>
      </p:nvGrpSpPr>
      <p:grpSpPr>
        <a:xfrm>
          <a:off x="0" y="0"/>
          <a:ext cx="0" cy="0"/>
          <a:chOff x="0" y="0"/>
          <a:chExt cx="0" cy="0"/>
        </a:xfrm>
      </p:grpSpPr>
      <p:sp>
        <p:nvSpPr>
          <p:cNvPr id="1148" name="Google Shape;1148;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9" name="Google Shape;1149;p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0" name="Google Shape;1150;p4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4" name="Shape 1164"/>
        <p:cNvGrpSpPr/>
        <p:nvPr/>
      </p:nvGrpSpPr>
      <p:grpSpPr>
        <a:xfrm>
          <a:off x="0" y="0"/>
          <a:ext cx="0" cy="0"/>
          <a:chOff x="0" y="0"/>
          <a:chExt cx="0" cy="0"/>
        </a:xfrm>
      </p:grpSpPr>
      <p:sp>
        <p:nvSpPr>
          <p:cNvPr id="1165" name="Google Shape;1165;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6" name="Google Shape;1166;p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7" name="Google Shape;1167;p4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1" name="Shape 1181"/>
        <p:cNvGrpSpPr/>
        <p:nvPr/>
      </p:nvGrpSpPr>
      <p:grpSpPr>
        <a:xfrm>
          <a:off x="0" y="0"/>
          <a:ext cx="0" cy="0"/>
          <a:chOff x="0" y="0"/>
          <a:chExt cx="0" cy="0"/>
        </a:xfrm>
      </p:grpSpPr>
      <p:sp>
        <p:nvSpPr>
          <p:cNvPr id="1182" name="Google Shape;1182;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3" name="Google Shape;1183;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4" name="Google Shape;1184;p4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2" name="Shape 1202"/>
        <p:cNvGrpSpPr/>
        <p:nvPr/>
      </p:nvGrpSpPr>
      <p:grpSpPr>
        <a:xfrm>
          <a:off x="0" y="0"/>
          <a:ext cx="0" cy="0"/>
          <a:chOff x="0" y="0"/>
          <a:chExt cx="0" cy="0"/>
        </a:xfrm>
      </p:grpSpPr>
      <p:sp>
        <p:nvSpPr>
          <p:cNvPr id="1203" name="Google Shape;1203;p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4" name="Google Shape;1204;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1" name="Shape 1221"/>
        <p:cNvGrpSpPr/>
        <p:nvPr/>
      </p:nvGrpSpPr>
      <p:grpSpPr>
        <a:xfrm>
          <a:off x="0" y="0"/>
          <a:ext cx="0" cy="0"/>
          <a:chOff x="0" y="0"/>
          <a:chExt cx="0" cy="0"/>
        </a:xfrm>
      </p:grpSpPr>
      <p:sp>
        <p:nvSpPr>
          <p:cNvPr id="1222" name="Google Shape;1222;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3" name="Google Shape;1223;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2" name="Shape 1232"/>
        <p:cNvGrpSpPr/>
        <p:nvPr/>
      </p:nvGrpSpPr>
      <p:grpSpPr>
        <a:xfrm>
          <a:off x="0" y="0"/>
          <a:ext cx="0" cy="0"/>
          <a:chOff x="0" y="0"/>
          <a:chExt cx="0" cy="0"/>
        </a:xfrm>
      </p:grpSpPr>
      <p:sp>
        <p:nvSpPr>
          <p:cNvPr id="1233" name="Google Shape;1233;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4" name="Google Shape;1234;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8" name="Shape 1248"/>
        <p:cNvGrpSpPr/>
        <p:nvPr/>
      </p:nvGrpSpPr>
      <p:grpSpPr>
        <a:xfrm>
          <a:off x="0" y="0"/>
          <a:ext cx="0" cy="0"/>
          <a:chOff x="0" y="0"/>
          <a:chExt cx="0" cy="0"/>
        </a:xfrm>
      </p:grpSpPr>
      <p:sp>
        <p:nvSpPr>
          <p:cNvPr id="1249" name="Google Shape;1249;p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0" name="Google Shape;1250;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2" name="Google Shape;39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5" name="Shape 1265"/>
        <p:cNvGrpSpPr/>
        <p:nvPr/>
      </p:nvGrpSpPr>
      <p:grpSpPr>
        <a:xfrm>
          <a:off x="0" y="0"/>
          <a:ext cx="0" cy="0"/>
          <a:chOff x="0" y="0"/>
          <a:chExt cx="0" cy="0"/>
        </a:xfrm>
      </p:grpSpPr>
      <p:sp>
        <p:nvSpPr>
          <p:cNvPr id="1266" name="Google Shape;1266;p5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7" name="Google Shape;1267;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1" name="Shape 1281"/>
        <p:cNvGrpSpPr/>
        <p:nvPr/>
      </p:nvGrpSpPr>
      <p:grpSpPr>
        <a:xfrm>
          <a:off x="0" y="0"/>
          <a:ext cx="0" cy="0"/>
          <a:chOff x="0" y="0"/>
          <a:chExt cx="0" cy="0"/>
        </a:xfrm>
      </p:grpSpPr>
      <p:sp>
        <p:nvSpPr>
          <p:cNvPr id="1282" name="Google Shape;1282;p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3" name="Google Shape;1283;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8" name="Shape 1298"/>
        <p:cNvGrpSpPr/>
        <p:nvPr/>
      </p:nvGrpSpPr>
      <p:grpSpPr>
        <a:xfrm>
          <a:off x="0" y="0"/>
          <a:ext cx="0" cy="0"/>
          <a:chOff x="0" y="0"/>
          <a:chExt cx="0" cy="0"/>
        </a:xfrm>
      </p:grpSpPr>
      <p:sp>
        <p:nvSpPr>
          <p:cNvPr id="1299" name="Google Shape;1299;p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0" name="Google Shape;1300;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1" name="Shape 1311"/>
        <p:cNvGrpSpPr/>
        <p:nvPr/>
      </p:nvGrpSpPr>
      <p:grpSpPr>
        <a:xfrm>
          <a:off x="0" y="0"/>
          <a:ext cx="0" cy="0"/>
          <a:chOff x="0" y="0"/>
          <a:chExt cx="0" cy="0"/>
        </a:xfrm>
      </p:grpSpPr>
      <p:sp>
        <p:nvSpPr>
          <p:cNvPr id="1312" name="Google Shape;1312;p5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3" name="Google Shape;1313;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5" name="Shape 1325"/>
        <p:cNvGrpSpPr/>
        <p:nvPr/>
      </p:nvGrpSpPr>
      <p:grpSpPr>
        <a:xfrm>
          <a:off x="0" y="0"/>
          <a:ext cx="0" cy="0"/>
          <a:chOff x="0" y="0"/>
          <a:chExt cx="0" cy="0"/>
        </a:xfrm>
      </p:grpSpPr>
      <p:sp>
        <p:nvSpPr>
          <p:cNvPr id="1326" name="Google Shape;1326;p5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7" name="Google Shape;1327;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0" name="Shape 1330"/>
        <p:cNvGrpSpPr/>
        <p:nvPr/>
      </p:nvGrpSpPr>
      <p:grpSpPr>
        <a:xfrm>
          <a:off x="0" y="0"/>
          <a:ext cx="0" cy="0"/>
          <a:chOff x="0" y="0"/>
          <a:chExt cx="0" cy="0"/>
        </a:xfrm>
      </p:grpSpPr>
      <p:sp>
        <p:nvSpPr>
          <p:cNvPr id="1331" name="Google Shape;1331;p5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2" name="Google Shape;1332;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4" name="Shape 1344"/>
        <p:cNvGrpSpPr/>
        <p:nvPr/>
      </p:nvGrpSpPr>
      <p:grpSpPr>
        <a:xfrm>
          <a:off x="0" y="0"/>
          <a:ext cx="0" cy="0"/>
          <a:chOff x="0" y="0"/>
          <a:chExt cx="0" cy="0"/>
        </a:xfrm>
      </p:grpSpPr>
      <p:sp>
        <p:nvSpPr>
          <p:cNvPr id="1345" name="Google Shape;1345;p5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6" name="Google Shape;1346;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9" name="Shape 1359"/>
        <p:cNvGrpSpPr/>
        <p:nvPr/>
      </p:nvGrpSpPr>
      <p:grpSpPr>
        <a:xfrm>
          <a:off x="0" y="0"/>
          <a:ext cx="0" cy="0"/>
          <a:chOff x="0" y="0"/>
          <a:chExt cx="0" cy="0"/>
        </a:xfrm>
      </p:grpSpPr>
      <p:sp>
        <p:nvSpPr>
          <p:cNvPr id="1360" name="Google Shape;1360;p5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1" name="Google Shape;1361;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8" name="Shape 1378"/>
        <p:cNvGrpSpPr/>
        <p:nvPr/>
      </p:nvGrpSpPr>
      <p:grpSpPr>
        <a:xfrm>
          <a:off x="0" y="0"/>
          <a:ext cx="0" cy="0"/>
          <a:chOff x="0" y="0"/>
          <a:chExt cx="0" cy="0"/>
        </a:xfrm>
      </p:grpSpPr>
      <p:sp>
        <p:nvSpPr>
          <p:cNvPr id="1379" name="Google Shape;1379;p5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0" name="Google Shape;1380;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3" name="Shape 1383"/>
        <p:cNvGrpSpPr/>
        <p:nvPr/>
      </p:nvGrpSpPr>
      <p:grpSpPr>
        <a:xfrm>
          <a:off x="0" y="0"/>
          <a:ext cx="0" cy="0"/>
          <a:chOff x="0" y="0"/>
          <a:chExt cx="0" cy="0"/>
        </a:xfrm>
      </p:grpSpPr>
      <p:sp>
        <p:nvSpPr>
          <p:cNvPr id="1384" name="Google Shape;1384;p5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5" name="Google Shape;1385;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9" name="Google Shape;399;p6:notes"/>
          <p:cNvSpPr txBox="1"/>
          <p:nvPr>
            <p:ph idx="1" type="body"/>
          </p:nvPr>
        </p:nvSpPr>
        <p:spPr>
          <a:xfrm>
            <a:off x="685800" y="4400549"/>
            <a:ext cx="5486400" cy="3600596"/>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0" name="Google Shape;400;p6:notes"/>
          <p:cNvSpPr txBox="1"/>
          <p:nvPr>
            <p:ph idx="12" type="sldNum"/>
          </p:nvPr>
        </p:nvSpPr>
        <p:spPr>
          <a:xfrm>
            <a:off x="3884608" y="8685208"/>
            <a:ext cx="2971800" cy="458699"/>
          </a:xfrm>
          <a:prstGeom prst="rect">
            <a:avLst/>
          </a:prstGeom>
          <a:noFill/>
          <a:ln>
            <a:noFill/>
          </a:ln>
        </p:spPr>
        <p:txBody>
          <a:bodyPr anchorCtr="0" anchor="b" bIns="45700" lIns="91400" spcFirstLastPara="1" rIns="91400" wrap="square" tIns="45700">
            <a:noAutofit/>
          </a:bodyPr>
          <a:lstStyle/>
          <a:p>
            <a:pPr indent="0" lvl="0" marL="0" rtl="0" algn="r">
              <a:spcBef>
                <a:spcPts val="0"/>
              </a:spcBef>
              <a:spcAft>
                <a:spcPts val="0"/>
              </a:spcAft>
              <a:buNone/>
            </a:pPr>
            <a:fld id="{00000000-1234-1234-1234-123412341234}" type="slidenum">
              <a:rPr lang="fr-FR" sz="1800">
                <a:solidFill>
                  <a:srgbClr val="000000"/>
                </a:solidFill>
                <a:latin typeface="Arial"/>
                <a:ea typeface="Arial"/>
                <a:cs typeface="Arial"/>
                <a:sym typeface="Arial"/>
              </a:rPr>
              <a:t>‹#›</a:t>
            </a:fld>
            <a:endParaRPr sz="1400">
              <a:solidFill>
                <a:srgbClr val="000000"/>
              </a:solidFill>
              <a:latin typeface="Arial"/>
              <a:ea typeface="Arial"/>
              <a:cs typeface="Arial"/>
              <a:sym typeface="Aria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4" name="Shape 1404"/>
        <p:cNvGrpSpPr/>
        <p:nvPr/>
      </p:nvGrpSpPr>
      <p:grpSpPr>
        <a:xfrm>
          <a:off x="0" y="0"/>
          <a:ext cx="0" cy="0"/>
          <a:chOff x="0" y="0"/>
          <a:chExt cx="0" cy="0"/>
        </a:xfrm>
      </p:grpSpPr>
      <p:sp>
        <p:nvSpPr>
          <p:cNvPr id="1405" name="Google Shape;1405;p6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6" name="Google Shape;1406;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2" name="Shape 1412"/>
        <p:cNvGrpSpPr/>
        <p:nvPr/>
      </p:nvGrpSpPr>
      <p:grpSpPr>
        <a:xfrm>
          <a:off x="0" y="0"/>
          <a:ext cx="0" cy="0"/>
          <a:chOff x="0" y="0"/>
          <a:chExt cx="0" cy="0"/>
        </a:xfrm>
      </p:grpSpPr>
      <p:sp>
        <p:nvSpPr>
          <p:cNvPr id="1413" name="Google Shape;1413;p6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4" name="Google Shape;1414;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3" name="Shape 1423"/>
        <p:cNvGrpSpPr/>
        <p:nvPr/>
      </p:nvGrpSpPr>
      <p:grpSpPr>
        <a:xfrm>
          <a:off x="0" y="0"/>
          <a:ext cx="0" cy="0"/>
          <a:chOff x="0" y="0"/>
          <a:chExt cx="0" cy="0"/>
        </a:xfrm>
      </p:grpSpPr>
      <p:sp>
        <p:nvSpPr>
          <p:cNvPr id="1424" name="Google Shape;1424;p6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5" name="Google Shape;1425;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4" name="Shape 1434"/>
        <p:cNvGrpSpPr/>
        <p:nvPr/>
      </p:nvGrpSpPr>
      <p:grpSpPr>
        <a:xfrm>
          <a:off x="0" y="0"/>
          <a:ext cx="0" cy="0"/>
          <a:chOff x="0" y="0"/>
          <a:chExt cx="0" cy="0"/>
        </a:xfrm>
      </p:grpSpPr>
      <p:sp>
        <p:nvSpPr>
          <p:cNvPr id="1435" name="Google Shape;1435;p6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6" name="Google Shape;1436;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9" name="Shape 1439"/>
        <p:cNvGrpSpPr/>
        <p:nvPr/>
      </p:nvGrpSpPr>
      <p:grpSpPr>
        <a:xfrm>
          <a:off x="0" y="0"/>
          <a:ext cx="0" cy="0"/>
          <a:chOff x="0" y="0"/>
          <a:chExt cx="0" cy="0"/>
        </a:xfrm>
      </p:grpSpPr>
      <p:sp>
        <p:nvSpPr>
          <p:cNvPr id="1440" name="Google Shape;1440;p6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1" name="Google Shape;1441;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6" name="Shape 1446"/>
        <p:cNvGrpSpPr/>
        <p:nvPr/>
      </p:nvGrpSpPr>
      <p:grpSpPr>
        <a:xfrm>
          <a:off x="0" y="0"/>
          <a:ext cx="0" cy="0"/>
          <a:chOff x="0" y="0"/>
          <a:chExt cx="0" cy="0"/>
        </a:xfrm>
      </p:grpSpPr>
      <p:sp>
        <p:nvSpPr>
          <p:cNvPr id="1447" name="Google Shape;1447;p6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8" name="Google Shape;1448;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6" name="Shape 1456"/>
        <p:cNvGrpSpPr/>
        <p:nvPr/>
      </p:nvGrpSpPr>
      <p:grpSpPr>
        <a:xfrm>
          <a:off x="0" y="0"/>
          <a:ext cx="0" cy="0"/>
          <a:chOff x="0" y="0"/>
          <a:chExt cx="0" cy="0"/>
        </a:xfrm>
      </p:grpSpPr>
      <p:sp>
        <p:nvSpPr>
          <p:cNvPr id="1457" name="Google Shape;1457;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8" name="Google Shape;1458;p6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9" name="Google Shape;1459;p6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8" name="Shape 1478"/>
        <p:cNvGrpSpPr/>
        <p:nvPr/>
      </p:nvGrpSpPr>
      <p:grpSpPr>
        <a:xfrm>
          <a:off x="0" y="0"/>
          <a:ext cx="0" cy="0"/>
          <a:chOff x="0" y="0"/>
          <a:chExt cx="0" cy="0"/>
        </a:xfrm>
      </p:grpSpPr>
      <p:sp>
        <p:nvSpPr>
          <p:cNvPr id="1479" name="Google Shape;1479;p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0" name="Google Shape;1480;p6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1" name="Google Shape;1481;p6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7" name="Shape 1507"/>
        <p:cNvGrpSpPr/>
        <p:nvPr/>
      </p:nvGrpSpPr>
      <p:grpSpPr>
        <a:xfrm>
          <a:off x="0" y="0"/>
          <a:ext cx="0" cy="0"/>
          <a:chOff x="0" y="0"/>
          <a:chExt cx="0" cy="0"/>
        </a:xfrm>
      </p:grpSpPr>
      <p:sp>
        <p:nvSpPr>
          <p:cNvPr id="1508" name="Google Shape;1508;p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9" name="Google Shape;1509;p6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0" name="Google Shape;1510;p6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7" name="Shape 1537"/>
        <p:cNvGrpSpPr/>
        <p:nvPr/>
      </p:nvGrpSpPr>
      <p:grpSpPr>
        <a:xfrm>
          <a:off x="0" y="0"/>
          <a:ext cx="0" cy="0"/>
          <a:chOff x="0" y="0"/>
          <a:chExt cx="0" cy="0"/>
        </a:xfrm>
      </p:grpSpPr>
      <p:sp>
        <p:nvSpPr>
          <p:cNvPr id="1538" name="Google Shape;1538;p6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9" name="Google Shape;1539;p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2" name="Google Shape;412;p7:notes"/>
          <p:cNvSpPr txBox="1"/>
          <p:nvPr>
            <p:ph idx="1" type="body"/>
          </p:nvPr>
        </p:nvSpPr>
        <p:spPr>
          <a:xfrm>
            <a:off x="685800" y="4400549"/>
            <a:ext cx="5486400" cy="3600596"/>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3" name="Google Shape;413;p7:notes"/>
          <p:cNvSpPr txBox="1"/>
          <p:nvPr>
            <p:ph idx="12" type="sldNum"/>
          </p:nvPr>
        </p:nvSpPr>
        <p:spPr>
          <a:xfrm>
            <a:off x="3884608" y="8685208"/>
            <a:ext cx="2971800" cy="458699"/>
          </a:xfrm>
          <a:prstGeom prst="rect">
            <a:avLst/>
          </a:prstGeom>
          <a:noFill/>
          <a:ln>
            <a:noFill/>
          </a:ln>
        </p:spPr>
        <p:txBody>
          <a:bodyPr anchorCtr="0" anchor="b" bIns="45700" lIns="91400" spcFirstLastPara="1" rIns="91400"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fr-FR" sz="18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5" name="Shape 1545"/>
        <p:cNvGrpSpPr/>
        <p:nvPr/>
      </p:nvGrpSpPr>
      <p:grpSpPr>
        <a:xfrm>
          <a:off x="0" y="0"/>
          <a:ext cx="0" cy="0"/>
          <a:chOff x="0" y="0"/>
          <a:chExt cx="0" cy="0"/>
        </a:xfrm>
      </p:grpSpPr>
      <p:sp>
        <p:nvSpPr>
          <p:cNvPr id="1546" name="Google Shape;1546;p7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7" name="Google Shape;1547;p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6" name="Google Shape;45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1" name="Google Shape;46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png"/><Relationship Id="rId4" Type="http://schemas.openxmlformats.org/officeDocument/2006/relationships/image" Target="../media/image2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gif"/><Relationship Id="rId3" Type="http://schemas.openxmlformats.org/officeDocument/2006/relationships/image" Target="../media/image17.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16.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16.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gif"/><Relationship Id="rId3" Type="http://schemas.openxmlformats.org/officeDocument/2006/relationships/image" Target="../media/image2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 Id="rId3" Type="http://schemas.openxmlformats.org/officeDocument/2006/relationships/image" Target="../media/image19.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gif"/><Relationship Id="rId3" Type="http://schemas.openxmlformats.org/officeDocument/2006/relationships/image" Target="../media/image3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 Id="rId3" Type="http://schemas.openxmlformats.org/officeDocument/2006/relationships/image" Target="../media/image20.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gif"/><Relationship Id="rId3" Type="http://schemas.openxmlformats.org/officeDocument/2006/relationships/image" Target="../media/image1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31.png"/><Relationship Id="rId4" Type="http://schemas.openxmlformats.org/officeDocument/2006/relationships/image" Target="../media/image2.png"/><Relationship Id="rId5" Type="http://schemas.openxmlformats.org/officeDocument/2006/relationships/image" Target="../media/image1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8.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5.png"/><Relationship Id="rId5" Type="http://schemas.openxmlformats.org/officeDocument/2006/relationships/image" Target="../media/image11.png"/><Relationship Id="rId6" Type="http://schemas.openxmlformats.org/officeDocument/2006/relationships/image" Target="../media/image40.png"/><Relationship Id="rId7" Type="http://schemas.openxmlformats.org/officeDocument/2006/relationships/image" Target="../media/image7.jpg"/><Relationship Id="rId8" Type="http://schemas.openxmlformats.org/officeDocument/2006/relationships/image" Target="../media/image6.jp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gif"/><Relationship Id="rId3" Type="http://schemas.openxmlformats.org/officeDocument/2006/relationships/image" Target="../media/image15.png"/><Relationship Id="rId4" Type="http://schemas.openxmlformats.org/officeDocument/2006/relationships/image" Target="../media/image3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1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de garde">
  <p:cSld name="Page de garde">
    <p:spTree>
      <p:nvGrpSpPr>
        <p:cNvPr id="15" name="Shape 15"/>
        <p:cNvGrpSpPr/>
        <p:nvPr/>
      </p:nvGrpSpPr>
      <p:grpSpPr>
        <a:xfrm>
          <a:off x="0" y="0"/>
          <a:ext cx="0" cy="0"/>
          <a:chOff x="0" y="0"/>
          <a:chExt cx="0" cy="0"/>
        </a:xfrm>
      </p:grpSpPr>
      <p:sp>
        <p:nvSpPr>
          <p:cNvPr id="16" name="Google Shape;16;p72"/>
          <p:cNvSpPr txBox="1"/>
          <p:nvPr/>
        </p:nvSpPr>
        <p:spPr>
          <a:xfrm>
            <a:off x="10470737" y="135102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200" u="none" cap="none" strike="noStrike">
                <a:solidFill>
                  <a:srgbClr val="FFFFFF"/>
                </a:solidFill>
                <a:latin typeface="Dosis"/>
                <a:ea typeface="Dosis"/>
                <a:cs typeface="Dosis"/>
                <a:sym typeface="Dosis"/>
              </a:rPr>
              <a:t>    </a:t>
            </a:r>
            <a:r>
              <a:rPr b="1" i="0" lang="fr-FR" sz="1000" u="none" cap="none" strike="noStrike">
                <a:solidFill>
                  <a:srgbClr val="FFFFFF"/>
                </a:solidFill>
                <a:latin typeface="Dosis"/>
                <a:ea typeface="Dosis"/>
                <a:cs typeface="Dosis"/>
                <a:sym typeface="Dosis"/>
              </a:rPr>
              <a:t>            </a:t>
            </a:r>
            <a:r>
              <a:rPr b="1" i="0" lang="fr-FR" sz="1200" u="none" cap="none" strike="noStrike">
                <a:solidFill>
                  <a:srgbClr val="FFFFFF"/>
                </a:solidFill>
                <a:latin typeface="Dosis"/>
                <a:ea typeface="Dosis"/>
                <a:cs typeface="Dosis"/>
                <a:sym typeface="Dosis"/>
              </a:rPr>
              <a:t>             </a:t>
            </a:r>
            <a:endParaRPr b="0" i="0" sz="1100" u="none" cap="none" strike="noStrike">
              <a:solidFill>
                <a:schemeClr val="dk1"/>
              </a:solidFill>
              <a:latin typeface="Calibri"/>
              <a:ea typeface="Calibri"/>
              <a:cs typeface="Calibri"/>
              <a:sym typeface="Calibri"/>
            </a:endParaRPr>
          </a:p>
        </p:txBody>
      </p:sp>
      <p:pic>
        <p:nvPicPr>
          <p:cNvPr id="17" name="Google Shape;17;p72"/>
          <p:cNvPicPr preferRelativeResize="0"/>
          <p:nvPr/>
        </p:nvPicPr>
        <p:blipFill rotWithShape="1">
          <a:blip r:embed="rId2">
            <a:alphaModFix/>
          </a:blip>
          <a:srcRect b="0" l="0" r="0" t="0"/>
          <a:stretch/>
        </p:blipFill>
        <p:spPr>
          <a:xfrm>
            <a:off x="10400923" y="1260711"/>
            <a:ext cx="1519859" cy="1217796"/>
          </a:xfrm>
          <a:prstGeom prst="rect">
            <a:avLst/>
          </a:prstGeom>
          <a:noFill/>
          <a:ln>
            <a:noFill/>
          </a:ln>
        </p:spPr>
      </p:pic>
      <p:sp>
        <p:nvSpPr>
          <p:cNvPr id="18" name="Google Shape;18;p72"/>
          <p:cNvSpPr txBox="1"/>
          <p:nvPr/>
        </p:nvSpPr>
        <p:spPr>
          <a:xfrm>
            <a:off x="10521700" y="140090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600" u="none" cap="none" strike="noStrike">
                <a:solidFill>
                  <a:srgbClr val="FFFFFF"/>
                </a:solidFill>
                <a:latin typeface="Calibri"/>
                <a:ea typeface="Calibri"/>
                <a:cs typeface="Calibri"/>
                <a:sym typeface="Calibri"/>
              </a:rPr>
              <a:t>         </a:t>
            </a:r>
            <a:endParaRPr b="0" i="0" sz="1800" u="none" cap="none" strike="noStrike">
              <a:solidFill>
                <a:schemeClr val="dk1"/>
              </a:solidFill>
              <a:latin typeface="Calibri"/>
              <a:ea typeface="Calibri"/>
              <a:cs typeface="Calibri"/>
              <a:sym typeface="Calibri"/>
            </a:endParaRPr>
          </a:p>
        </p:txBody>
      </p:sp>
      <p:sp>
        <p:nvSpPr>
          <p:cNvPr id="19" name="Google Shape;19;p72"/>
          <p:cNvSpPr txBox="1"/>
          <p:nvPr/>
        </p:nvSpPr>
        <p:spPr>
          <a:xfrm>
            <a:off x="10599248" y="1869610"/>
            <a:ext cx="1123203" cy="346210"/>
          </a:xfrm>
          <a:prstGeom prst="rect">
            <a:avLst/>
          </a:prstGeom>
          <a:noFill/>
          <a:ln>
            <a:noFill/>
          </a:ln>
        </p:spPr>
        <p:txBody>
          <a:bodyPr anchorCtr="1" anchor="t" bIns="34250" lIns="68550" spcFirstLastPara="1" rIns="68550" wrap="square" tIns="34250">
            <a:spAutoFit/>
          </a:bodyPr>
          <a:lstStyle/>
          <a:p>
            <a:pPr indent="0" lvl="0" marL="0" marR="0" rtl="0" algn="ctr">
              <a:spcBef>
                <a:spcPts val="0"/>
              </a:spcBef>
              <a:spcAft>
                <a:spcPts val="0"/>
              </a:spcAft>
              <a:buNone/>
            </a:pPr>
            <a:r>
              <a:rPr b="1" i="0" lang="fr-FR" sz="1800" u="none" cap="none" strike="noStrike">
                <a:solidFill>
                  <a:srgbClr val="FCBF18"/>
                </a:solidFill>
                <a:latin typeface="Calibri"/>
                <a:ea typeface="Calibri"/>
                <a:cs typeface="Calibri"/>
                <a:sym typeface="Calibri"/>
              </a:rPr>
              <a:t> </a:t>
            </a:r>
            <a:endParaRPr/>
          </a:p>
        </p:txBody>
      </p:sp>
      <p:sp>
        <p:nvSpPr>
          <p:cNvPr id="20" name="Google Shape;20;p72"/>
          <p:cNvSpPr/>
          <p:nvPr/>
        </p:nvSpPr>
        <p:spPr>
          <a:xfrm>
            <a:off x="271218" y="4592685"/>
            <a:ext cx="7215432" cy="522000"/>
          </a:xfrm>
          <a:prstGeom prst="rect">
            <a:avLst/>
          </a:prstGeom>
          <a:solidFill>
            <a:srgbClr val="0F9ED5"/>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i="0" sz="1800" u="none" cap="none" strike="noStrike">
              <a:solidFill>
                <a:srgbClr val="FFFFFF"/>
              </a:solidFill>
              <a:latin typeface="Calibri"/>
              <a:ea typeface="Calibri"/>
              <a:cs typeface="Calibri"/>
              <a:sym typeface="Calibri"/>
            </a:endParaRPr>
          </a:p>
        </p:txBody>
      </p:sp>
      <p:sp>
        <p:nvSpPr>
          <p:cNvPr id="21" name="Google Shape;21;p72"/>
          <p:cNvSpPr/>
          <p:nvPr/>
        </p:nvSpPr>
        <p:spPr>
          <a:xfrm>
            <a:off x="271218" y="5289789"/>
            <a:ext cx="7215432"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rPr b="1" i="0" lang="fr-FR" sz="1800" u="none" cap="none" strike="noStrike">
                <a:solidFill>
                  <a:srgbClr val="FFFFFF"/>
                </a:solidFill>
                <a:latin typeface="Calibri"/>
                <a:ea typeface="Calibri"/>
                <a:cs typeface="Calibri"/>
                <a:sym typeface="Calibri"/>
              </a:rPr>
              <a:t> </a:t>
            </a:r>
            <a:r>
              <a:rPr b="1" i="0" lang="fr-FR" sz="2000" u="none" cap="none" strike="noStrike">
                <a:solidFill>
                  <a:srgbClr val="FFFFFF"/>
                </a:solidFill>
                <a:latin typeface="Calibri"/>
                <a:ea typeface="Calibri"/>
                <a:cs typeface="Calibri"/>
                <a:sym typeface="Calibri"/>
              </a:rPr>
              <a:t> </a:t>
            </a:r>
            <a:endParaRPr/>
          </a:p>
        </p:txBody>
      </p:sp>
      <p:pic>
        <p:nvPicPr>
          <p:cNvPr descr="الصفحة الرئيسية" id="22" name="Google Shape;22;p72"/>
          <p:cNvPicPr preferRelativeResize="0"/>
          <p:nvPr/>
        </p:nvPicPr>
        <p:blipFill rotWithShape="1">
          <a:blip r:embed="rId3">
            <a:alphaModFix/>
          </a:blip>
          <a:srcRect b="0" l="0" r="0" t="0"/>
          <a:stretch/>
        </p:blipFill>
        <p:spPr>
          <a:xfrm>
            <a:off x="3668233" y="0"/>
            <a:ext cx="4855535" cy="736270"/>
          </a:xfrm>
          <a:prstGeom prst="rect">
            <a:avLst/>
          </a:prstGeom>
          <a:noFill/>
          <a:ln>
            <a:noFill/>
          </a:ln>
        </p:spPr>
      </p:pic>
      <p:sp>
        <p:nvSpPr>
          <p:cNvPr id="23" name="Google Shape;23;p72"/>
          <p:cNvSpPr txBox="1"/>
          <p:nvPr>
            <p:ph idx="1" type="body"/>
          </p:nvPr>
        </p:nvSpPr>
        <p:spPr>
          <a:xfrm>
            <a:off x="10803924" y="1882678"/>
            <a:ext cx="717129" cy="34621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FCBF18"/>
              </a:buClr>
              <a:buSzPts val="1800"/>
              <a:buNone/>
              <a:defRPr b="1" i="0" sz="1800" u="none" cap="none" strike="noStrike">
                <a:solidFill>
                  <a:srgbClr val="FCBF18"/>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72"/>
          <p:cNvSpPr txBox="1"/>
          <p:nvPr>
            <p:ph idx="2" type="body"/>
          </p:nvPr>
        </p:nvSpPr>
        <p:spPr>
          <a:xfrm>
            <a:off x="1686856" y="2366503"/>
            <a:ext cx="409473" cy="522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0070C0"/>
              </a:buClr>
              <a:buSzPts val="3000"/>
              <a:buNone/>
              <a:defRPr b="1" i="0" sz="3000" u="none" cap="none" strike="noStrike">
                <a:solidFill>
                  <a:srgbClr val="0070C0"/>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72"/>
          <p:cNvSpPr txBox="1"/>
          <p:nvPr/>
        </p:nvSpPr>
        <p:spPr>
          <a:xfrm>
            <a:off x="391997" y="1378425"/>
            <a:ext cx="4855536"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5400" u="none" cap="none" strike="noStrike">
                <a:solidFill>
                  <a:srgbClr val="002060"/>
                </a:solidFill>
                <a:latin typeface="Calibri"/>
                <a:ea typeface="Calibri"/>
                <a:cs typeface="Calibri"/>
                <a:sym typeface="Calibri"/>
              </a:rPr>
              <a:t>Physique chimie</a:t>
            </a:r>
            <a:endParaRPr/>
          </a:p>
        </p:txBody>
      </p:sp>
      <p:sp>
        <p:nvSpPr>
          <p:cNvPr id="26" name="Google Shape;26;p72"/>
          <p:cNvSpPr txBox="1"/>
          <p:nvPr/>
        </p:nvSpPr>
        <p:spPr>
          <a:xfrm>
            <a:off x="391997" y="2305050"/>
            <a:ext cx="1519200"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3000" u="none" cap="none" strike="noStrike">
                <a:solidFill>
                  <a:srgbClr val="0070C0"/>
                </a:solidFill>
                <a:latin typeface="Calibri"/>
                <a:ea typeface="Calibri"/>
                <a:cs typeface="Calibri"/>
                <a:sym typeface="Calibri"/>
              </a:rPr>
              <a:t>Période</a:t>
            </a:r>
            <a:endParaRPr b="1" i="0" sz="3000" u="none" cap="none" strike="noStrike">
              <a:solidFill>
                <a:srgbClr val="0070C0"/>
              </a:solidFill>
              <a:latin typeface="Calibri"/>
              <a:ea typeface="Calibri"/>
              <a:cs typeface="Calibri"/>
              <a:sym typeface="Calibri"/>
            </a:endParaRPr>
          </a:p>
        </p:txBody>
      </p:sp>
      <p:sp>
        <p:nvSpPr>
          <p:cNvPr id="27" name="Google Shape;27;p72"/>
          <p:cNvSpPr txBox="1"/>
          <p:nvPr>
            <p:ph idx="3" type="body"/>
          </p:nvPr>
        </p:nvSpPr>
        <p:spPr>
          <a:xfrm>
            <a:off x="2120815" y="4591216"/>
            <a:ext cx="5365835"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 name="Google Shape;28;p72"/>
          <p:cNvSpPr txBox="1"/>
          <p:nvPr>
            <p:ph idx="4" type="body"/>
          </p:nvPr>
        </p:nvSpPr>
        <p:spPr>
          <a:xfrm>
            <a:off x="271217" y="4591216"/>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72"/>
          <p:cNvSpPr txBox="1"/>
          <p:nvPr>
            <p:ph idx="5" type="body"/>
          </p:nvPr>
        </p:nvSpPr>
        <p:spPr>
          <a:xfrm>
            <a:off x="271217" y="5288319"/>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72"/>
          <p:cNvSpPr txBox="1"/>
          <p:nvPr>
            <p:ph idx="6" type="body"/>
          </p:nvPr>
        </p:nvSpPr>
        <p:spPr>
          <a:xfrm>
            <a:off x="2120815" y="5288319"/>
            <a:ext cx="5365835" cy="521999"/>
          </a:xfrm>
          <a:prstGeom prst="rect">
            <a:avLst/>
          </a:prstGeom>
          <a:noFill/>
          <a:ln>
            <a:noFill/>
          </a:ln>
        </p:spPr>
        <p:txBody>
          <a:bodyPr anchorCtr="0" anchor="ctr" bIns="45700" lIns="91425" spcFirstLastPara="1" rIns="91425" wrap="square" tIns="45700">
            <a:normAutofit/>
          </a:bodyPr>
          <a:lstStyle>
            <a:lvl1pPr indent="-228600" lvl="0" marL="457200" marR="0" algn="l">
              <a:lnSpc>
                <a:spcPct val="90000"/>
              </a:lnSpc>
              <a:spcBef>
                <a:spcPts val="1000"/>
              </a:spcBef>
              <a:spcAft>
                <a:spcPts val="0"/>
              </a:spcAft>
              <a:buClr>
                <a:srgbClr val="FFFFFF"/>
              </a:buClr>
              <a:buSzPts val="1800"/>
              <a:buFont typeface="Arial"/>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p72"/>
          <p:cNvSpPr/>
          <p:nvPr/>
        </p:nvSpPr>
        <p:spPr>
          <a:xfrm>
            <a:off x="271217" y="3894112"/>
            <a:ext cx="7215433"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i="0" sz="1800" u="none" cap="none" strike="noStrike">
              <a:solidFill>
                <a:srgbClr val="FFFFFF"/>
              </a:solidFill>
              <a:latin typeface="Calibri"/>
              <a:ea typeface="Calibri"/>
              <a:cs typeface="Calibri"/>
              <a:sym typeface="Calibri"/>
            </a:endParaRPr>
          </a:p>
        </p:txBody>
      </p:sp>
      <p:sp>
        <p:nvSpPr>
          <p:cNvPr id="32" name="Google Shape;32;p72"/>
          <p:cNvSpPr txBox="1"/>
          <p:nvPr>
            <p:ph idx="7" type="body"/>
          </p:nvPr>
        </p:nvSpPr>
        <p:spPr>
          <a:xfrm>
            <a:off x="2120814" y="3892643"/>
            <a:ext cx="5365836"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72"/>
          <p:cNvSpPr txBox="1"/>
          <p:nvPr>
            <p:ph idx="8" type="body"/>
          </p:nvPr>
        </p:nvSpPr>
        <p:spPr>
          <a:xfrm>
            <a:off x="271216" y="3892643"/>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34" name="Google Shape;34;p72"/>
          <p:cNvPicPr preferRelativeResize="0"/>
          <p:nvPr/>
        </p:nvPicPr>
        <p:blipFill rotWithShape="1">
          <a:blip r:embed="rId4">
            <a:alphaModFix/>
          </a:blip>
          <a:srcRect b="0" l="0" r="0" t="0"/>
          <a:stretch/>
        </p:blipFill>
        <p:spPr>
          <a:xfrm>
            <a:off x="7966502" y="3495345"/>
            <a:ext cx="3952359" cy="2925971"/>
          </a:xfrm>
          <a:prstGeom prst="rect">
            <a:avLst/>
          </a:prstGeom>
          <a:noFill/>
          <a:ln>
            <a:noFill/>
          </a:ln>
        </p:spPr>
      </p:pic>
    </p:spTree>
  </p:cSld>
  <p:clrMapOvr>
    <a:masterClrMapping/>
  </p:clrMapOvr>
  <p:extLst>
    <p:ext uri="{DCECCB84-F9BA-43D5-87BE-67443E8EF086}">
      <p15:sldGuideLst>
        <p15:guide id="1" orient="horz" pos="3612">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delage">
  <p:cSld name="Modelage">
    <p:bg>
      <p:bgPr>
        <a:gradFill>
          <a:gsLst>
            <a:gs pos="0">
              <a:schemeClr val="lt1"/>
            </a:gs>
            <a:gs pos="71000">
              <a:schemeClr val="lt1"/>
            </a:gs>
            <a:gs pos="85000">
              <a:srgbClr val="FF0000"/>
            </a:gs>
            <a:gs pos="100000">
              <a:srgbClr val="C00000"/>
            </a:gs>
          </a:gsLst>
          <a:path path="circle">
            <a:fillToRect b="50%" l="50%" r="50%" t="50%"/>
          </a:path>
          <a:tileRect/>
        </a:gradFill>
      </p:bgPr>
    </p:bg>
    <p:spTree>
      <p:nvGrpSpPr>
        <p:cNvPr id="136" name="Shape 136"/>
        <p:cNvGrpSpPr/>
        <p:nvPr/>
      </p:nvGrpSpPr>
      <p:grpSpPr>
        <a:xfrm>
          <a:off x="0" y="0"/>
          <a:ext cx="0" cy="0"/>
          <a:chOff x="0" y="0"/>
          <a:chExt cx="0" cy="0"/>
        </a:xfrm>
      </p:grpSpPr>
      <p:grpSp>
        <p:nvGrpSpPr>
          <p:cNvPr id="137" name="Google Shape;137;p81"/>
          <p:cNvGrpSpPr/>
          <p:nvPr/>
        </p:nvGrpSpPr>
        <p:grpSpPr>
          <a:xfrm>
            <a:off x="812158" y="829917"/>
            <a:ext cx="10567685" cy="5198169"/>
            <a:chOff x="2184400" y="1402025"/>
            <a:chExt cx="7823200" cy="4942038"/>
          </a:xfrm>
        </p:grpSpPr>
        <p:sp>
          <p:nvSpPr>
            <p:cNvPr id="138" name="Google Shape;138;p81"/>
            <p:cNvSpPr/>
            <p:nvPr/>
          </p:nvSpPr>
          <p:spPr>
            <a:xfrm>
              <a:off x="2184400" y="1402025"/>
              <a:ext cx="7823200" cy="4942038"/>
            </a:xfrm>
            <a:prstGeom prst="roundRect">
              <a:avLst>
                <a:gd fmla="val 2665" name="adj"/>
              </a:avLst>
            </a:prstGeom>
            <a:solidFill>
              <a:srgbClr val="C00000"/>
            </a:solidFill>
            <a:ln cap="flat" cmpd="sng" w="12700">
              <a:solidFill>
                <a:srgbClr val="C00000"/>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39" name="Google Shape;139;p81"/>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sp>
        <p:nvSpPr>
          <p:cNvPr id="140" name="Google Shape;140;p81"/>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141" name="Google Shape;141;p81"/>
          <p:cNvSpPr txBox="1"/>
          <p:nvPr/>
        </p:nvSpPr>
        <p:spPr>
          <a:xfrm>
            <a:off x="2858328" y="3954018"/>
            <a:ext cx="6097656"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C00000"/>
                </a:solidFill>
                <a:latin typeface="Calibri"/>
                <a:ea typeface="Calibri"/>
                <a:cs typeface="Calibri"/>
                <a:sym typeface="Calibri"/>
              </a:rPr>
              <a:t>Modelage</a:t>
            </a:r>
            <a:endParaRPr/>
          </a:p>
        </p:txBody>
      </p:sp>
      <p:pic>
        <p:nvPicPr>
          <p:cNvPr id="142" name="Google Shape;142;p81"/>
          <p:cNvPicPr preferRelativeResize="0"/>
          <p:nvPr/>
        </p:nvPicPr>
        <p:blipFill rotWithShape="1">
          <a:blip r:embed="rId3">
            <a:alphaModFix/>
          </a:blip>
          <a:srcRect b="0" l="0" r="0" t="0"/>
          <a:stretch/>
        </p:blipFill>
        <p:spPr>
          <a:xfrm>
            <a:off x="4344253" y="1192462"/>
            <a:ext cx="3503492" cy="2545921"/>
          </a:xfrm>
          <a:prstGeom prst="rect">
            <a:avLst/>
          </a:prstGeom>
          <a:noFill/>
          <a:ln>
            <a:noFill/>
          </a:ln>
        </p:spPr>
      </p:pic>
      <p:grpSp>
        <p:nvGrpSpPr>
          <p:cNvPr id="143" name="Google Shape;143;p81"/>
          <p:cNvGrpSpPr/>
          <p:nvPr/>
        </p:nvGrpSpPr>
        <p:grpSpPr>
          <a:xfrm>
            <a:off x="5759801" y="1118243"/>
            <a:ext cx="670236" cy="588434"/>
            <a:chOff x="277892" y="2283969"/>
            <a:chExt cx="939577" cy="824904"/>
          </a:xfrm>
        </p:grpSpPr>
        <p:sp>
          <p:nvSpPr>
            <p:cNvPr id="144" name="Google Shape;144;p81"/>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 name="Google Shape;145;p81"/>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46" name="Google Shape;146;p81"/>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delagepp">
  <p:cSld name="modelagepp">
    <p:bg>
      <p:bgPr>
        <a:solidFill>
          <a:srgbClr val="002060"/>
        </a:solidFill>
      </p:bgPr>
    </p:bg>
    <p:spTree>
      <p:nvGrpSpPr>
        <p:cNvPr id="147" name="Shape 147"/>
        <p:cNvGrpSpPr/>
        <p:nvPr/>
      </p:nvGrpSpPr>
      <p:grpSpPr>
        <a:xfrm>
          <a:off x="0" y="0"/>
          <a:ext cx="0" cy="0"/>
          <a:chOff x="0" y="0"/>
          <a:chExt cx="0" cy="0"/>
        </a:xfrm>
      </p:grpSpPr>
      <p:grpSp>
        <p:nvGrpSpPr>
          <p:cNvPr id="148" name="Google Shape;148;p82"/>
          <p:cNvGrpSpPr/>
          <p:nvPr/>
        </p:nvGrpSpPr>
        <p:grpSpPr>
          <a:xfrm>
            <a:off x="0" y="1"/>
            <a:ext cx="12192000" cy="6858001"/>
            <a:chOff x="0" y="0"/>
            <a:chExt cx="13716000" cy="10287000"/>
          </a:xfrm>
        </p:grpSpPr>
        <p:sp>
          <p:nvSpPr>
            <p:cNvPr id="149" name="Google Shape;149;p82"/>
            <p:cNvSpPr/>
            <p:nvPr/>
          </p:nvSpPr>
          <p:spPr>
            <a:xfrm>
              <a:off x="0" y="0"/>
              <a:ext cx="13716000" cy="10287000"/>
            </a:xfrm>
            <a:prstGeom prst="rect">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1"/>
                <a:buFont typeface="Calibri"/>
                <a:buNone/>
              </a:pPr>
              <a:r>
                <a:t/>
              </a:r>
              <a:endParaRPr sz="1351">
                <a:solidFill>
                  <a:srgbClr val="FFFFFF"/>
                </a:solidFill>
                <a:latin typeface="Dosis"/>
                <a:ea typeface="Dosis"/>
                <a:cs typeface="Dosis"/>
                <a:sym typeface="Dosis"/>
              </a:endParaRPr>
            </a:p>
          </p:txBody>
        </p:sp>
        <p:sp>
          <p:nvSpPr>
            <p:cNvPr id="150" name="Google Shape;150;p8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1"/>
                <a:buFont typeface="Calibri"/>
                <a:buNone/>
              </a:pPr>
              <a:r>
                <a:t/>
              </a:r>
              <a:endParaRPr sz="1351">
                <a:solidFill>
                  <a:srgbClr val="FFFFFF"/>
                </a:solidFill>
                <a:latin typeface="Dosis"/>
                <a:ea typeface="Dosis"/>
                <a:cs typeface="Dosis"/>
                <a:sym typeface="Dosis"/>
              </a:endParaRPr>
            </a:p>
          </p:txBody>
        </p:sp>
        <p:sp>
          <p:nvSpPr>
            <p:cNvPr id="151" name="Google Shape;151;p8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1"/>
                <a:buFont typeface="Calibri"/>
                <a:buNone/>
              </a:pPr>
              <a:r>
                <a:t/>
              </a:r>
              <a:endParaRPr sz="1351">
                <a:solidFill>
                  <a:srgbClr val="FFFFFF"/>
                </a:solidFill>
                <a:latin typeface="Dosis"/>
                <a:ea typeface="Dosis"/>
                <a:cs typeface="Dosis"/>
                <a:sym typeface="Dosis"/>
              </a:endParaRPr>
            </a:p>
          </p:txBody>
        </p:sp>
      </p:grpSp>
      <p:grpSp>
        <p:nvGrpSpPr>
          <p:cNvPr id="152" name="Google Shape;152;p82"/>
          <p:cNvGrpSpPr/>
          <p:nvPr/>
        </p:nvGrpSpPr>
        <p:grpSpPr>
          <a:xfrm>
            <a:off x="326095" y="244988"/>
            <a:ext cx="593731" cy="480730"/>
            <a:chOff x="277892" y="2283969"/>
            <a:chExt cx="939577" cy="824904"/>
          </a:xfrm>
        </p:grpSpPr>
        <p:sp>
          <p:nvSpPr>
            <p:cNvPr id="153" name="Google Shape;153;p82"/>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Arial"/>
                <a:ea typeface="Arial"/>
                <a:cs typeface="Arial"/>
                <a:sym typeface="Arial"/>
              </a:endParaRPr>
            </a:p>
          </p:txBody>
        </p:sp>
        <p:sp>
          <p:nvSpPr>
            <p:cNvPr id="154" name="Google Shape;154;p82"/>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3">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Arial"/>
                <a:ea typeface="Arial"/>
                <a:cs typeface="Arial"/>
                <a:sym typeface="Arial"/>
              </a:endParaRPr>
            </a:p>
          </p:txBody>
        </p:sp>
      </p:grpSp>
      <p:sp>
        <p:nvSpPr>
          <p:cNvPr id="155" name="Google Shape;155;p82"/>
          <p:cNvSpPr txBox="1"/>
          <p:nvPr/>
        </p:nvSpPr>
        <p:spPr>
          <a:xfrm>
            <a:off x="11748194" y="95600"/>
            <a:ext cx="274643" cy="307777"/>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1800"/>
              <a:buFont typeface="Arial"/>
              <a:buNone/>
            </a:pPr>
            <a:r>
              <a:rPr b="1" lang="fr-FR" sz="1800">
                <a:solidFill>
                  <a:schemeClr val="lt1"/>
                </a:solidFill>
                <a:latin typeface="Arial"/>
                <a:ea typeface="Arial"/>
                <a:cs typeface="Arial"/>
                <a:sym typeface="Arial"/>
              </a:rPr>
              <a:t>M</a:t>
            </a:r>
            <a:endParaRPr b="1" sz="1800">
              <a:solidFill>
                <a:schemeClr val="lt1"/>
              </a:solidFill>
              <a:latin typeface="Arial"/>
              <a:ea typeface="Arial"/>
              <a:cs typeface="Arial"/>
              <a:sym typeface="Arial"/>
            </a:endParaRPr>
          </a:p>
        </p:txBody>
      </p:sp>
      <p:sp>
        <p:nvSpPr>
          <p:cNvPr id="156" name="Google Shape;156;p82"/>
          <p:cNvSpPr txBox="1"/>
          <p:nvPr>
            <p:ph type="title"/>
          </p:nvPr>
        </p:nvSpPr>
        <p:spPr>
          <a:xfrm>
            <a:off x="1064663" y="318293"/>
            <a:ext cx="10529279"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7" name="Google Shape;157;p82"/>
          <p:cNvSpPr txBox="1"/>
          <p:nvPr>
            <p:ph idx="1" type="body"/>
          </p:nvPr>
        </p:nvSpPr>
        <p:spPr>
          <a:xfrm>
            <a:off x="1064663" y="668338"/>
            <a:ext cx="1052970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Modelage">
  <p:cSld name="1_Modelage">
    <p:bg>
      <p:bgPr>
        <a:solidFill>
          <a:srgbClr val="002060"/>
        </a:solidFill>
      </p:bgPr>
    </p:bg>
    <p:spTree>
      <p:nvGrpSpPr>
        <p:cNvPr id="158" name="Shape 158"/>
        <p:cNvGrpSpPr/>
        <p:nvPr/>
      </p:nvGrpSpPr>
      <p:grpSpPr>
        <a:xfrm>
          <a:off x="0" y="0"/>
          <a:ext cx="0" cy="0"/>
          <a:chOff x="0" y="0"/>
          <a:chExt cx="0" cy="0"/>
        </a:xfrm>
      </p:grpSpPr>
      <p:grpSp>
        <p:nvGrpSpPr>
          <p:cNvPr id="159" name="Google Shape;159;p83"/>
          <p:cNvGrpSpPr/>
          <p:nvPr/>
        </p:nvGrpSpPr>
        <p:grpSpPr>
          <a:xfrm>
            <a:off x="0" y="1"/>
            <a:ext cx="12192000" cy="6858001"/>
            <a:chOff x="0" y="0"/>
            <a:chExt cx="13716000" cy="10287000"/>
          </a:xfrm>
        </p:grpSpPr>
        <p:sp>
          <p:nvSpPr>
            <p:cNvPr id="160" name="Google Shape;160;p83"/>
            <p:cNvSpPr/>
            <p:nvPr/>
          </p:nvSpPr>
          <p:spPr>
            <a:xfrm>
              <a:off x="0" y="0"/>
              <a:ext cx="13716000" cy="10287000"/>
            </a:xfrm>
            <a:prstGeom prst="rect">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1"/>
                <a:buFont typeface="Calibri"/>
                <a:buNone/>
              </a:pPr>
              <a:r>
                <a:t/>
              </a:r>
              <a:endParaRPr sz="1351">
                <a:solidFill>
                  <a:srgbClr val="FFFFFF"/>
                </a:solidFill>
                <a:latin typeface="Dosis"/>
                <a:ea typeface="Dosis"/>
                <a:cs typeface="Dosis"/>
                <a:sym typeface="Dosis"/>
              </a:endParaRPr>
            </a:p>
          </p:txBody>
        </p:sp>
        <p:sp>
          <p:nvSpPr>
            <p:cNvPr id="161" name="Google Shape;161;p8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1"/>
                <a:buFont typeface="Calibri"/>
                <a:buNone/>
              </a:pPr>
              <a:r>
                <a:t/>
              </a:r>
              <a:endParaRPr sz="1351">
                <a:solidFill>
                  <a:srgbClr val="FFFFFF"/>
                </a:solidFill>
                <a:latin typeface="Dosis"/>
                <a:ea typeface="Dosis"/>
                <a:cs typeface="Dosis"/>
                <a:sym typeface="Dosis"/>
              </a:endParaRPr>
            </a:p>
          </p:txBody>
        </p:sp>
        <p:sp>
          <p:nvSpPr>
            <p:cNvPr id="162" name="Google Shape;162;p8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1"/>
                <a:buFont typeface="Calibri"/>
                <a:buNone/>
              </a:pPr>
              <a:r>
                <a:t/>
              </a:r>
              <a:endParaRPr sz="1351">
                <a:solidFill>
                  <a:srgbClr val="FFFFFF"/>
                </a:solidFill>
                <a:latin typeface="Dosis"/>
                <a:ea typeface="Dosis"/>
                <a:cs typeface="Dosis"/>
                <a:sym typeface="Dosis"/>
              </a:endParaRPr>
            </a:p>
          </p:txBody>
        </p:sp>
      </p:grpSp>
      <p:grpSp>
        <p:nvGrpSpPr>
          <p:cNvPr id="163" name="Google Shape;163;p83"/>
          <p:cNvGrpSpPr/>
          <p:nvPr/>
        </p:nvGrpSpPr>
        <p:grpSpPr>
          <a:xfrm>
            <a:off x="326095" y="244988"/>
            <a:ext cx="593731" cy="480730"/>
            <a:chOff x="277892" y="2283969"/>
            <a:chExt cx="939577" cy="824904"/>
          </a:xfrm>
        </p:grpSpPr>
        <p:sp>
          <p:nvSpPr>
            <p:cNvPr id="164" name="Google Shape;164;p83"/>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Arial"/>
                <a:ea typeface="Arial"/>
                <a:cs typeface="Arial"/>
                <a:sym typeface="Arial"/>
              </a:endParaRPr>
            </a:p>
          </p:txBody>
        </p:sp>
        <p:sp>
          <p:nvSpPr>
            <p:cNvPr id="165" name="Google Shape;165;p83"/>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3">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Arial"/>
                <a:ea typeface="Arial"/>
                <a:cs typeface="Arial"/>
                <a:sym typeface="Arial"/>
              </a:endParaRPr>
            </a:p>
          </p:txBody>
        </p:sp>
      </p:grpSp>
      <p:sp>
        <p:nvSpPr>
          <p:cNvPr id="166" name="Google Shape;166;p83"/>
          <p:cNvSpPr txBox="1"/>
          <p:nvPr/>
        </p:nvSpPr>
        <p:spPr>
          <a:xfrm>
            <a:off x="11748194" y="95600"/>
            <a:ext cx="274643" cy="307777"/>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1800"/>
              <a:buFont typeface="Arial"/>
              <a:buNone/>
            </a:pPr>
            <a:r>
              <a:rPr b="1" lang="fr-FR" sz="1800">
                <a:solidFill>
                  <a:schemeClr val="lt1"/>
                </a:solidFill>
                <a:latin typeface="Arial"/>
                <a:ea typeface="Arial"/>
                <a:cs typeface="Arial"/>
                <a:sym typeface="Arial"/>
              </a:rPr>
              <a:t>M</a:t>
            </a:r>
            <a:endParaRPr b="1" sz="1800">
              <a:solidFill>
                <a:schemeClr val="lt1"/>
              </a:solidFill>
              <a:latin typeface="Arial"/>
              <a:ea typeface="Arial"/>
              <a:cs typeface="Arial"/>
              <a:sym typeface="Arial"/>
            </a:endParaRPr>
          </a:p>
        </p:txBody>
      </p:sp>
      <p:sp>
        <p:nvSpPr>
          <p:cNvPr id="167" name="Google Shape;167;p83"/>
          <p:cNvSpPr txBox="1"/>
          <p:nvPr>
            <p:ph type="title"/>
          </p:nvPr>
        </p:nvSpPr>
        <p:spPr>
          <a:xfrm>
            <a:off x="1064663" y="318293"/>
            <a:ext cx="10529279"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8" name="Google Shape;168;p83"/>
          <p:cNvSpPr txBox="1"/>
          <p:nvPr>
            <p:ph idx="1" type="body"/>
          </p:nvPr>
        </p:nvSpPr>
        <p:spPr>
          <a:xfrm>
            <a:off x="1064663" y="668338"/>
            <a:ext cx="1052970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pppm">
  <p:cSld name="ppppm">
    <p:bg>
      <p:bgPr>
        <a:solidFill>
          <a:srgbClr val="002060"/>
        </a:solidFill>
      </p:bgPr>
    </p:bg>
    <p:spTree>
      <p:nvGrpSpPr>
        <p:cNvPr id="169" name="Shape 169"/>
        <p:cNvGrpSpPr/>
        <p:nvPr/>
      </p:nvGrpSpPr>
      <p:grpSpPr>
        <a:xfrm>
          <a:off x="0" y="0"/>
          <a:ext cx="0" cy="0"/>
          <a:chOff x="0" y="0"/>
          <a:chExt cx="0" cy="0"/>
        </a:xfrm>
      </p:grpSpPr>
      <p:grpSp>
        <p:nvGrpSpPr>
          <p:cNvPr id="170" name="Google Shape;170;p84"/>
          <p:cNvGrpSpPr/>
          <p:nvPr/>
        </p:nvGrpSpPr>
        <p:grpSpPr>
          <a:xfrm>
            <a:off x="0" y="1"/>
            <a:ext cx="12192000" cy="6858001"/>
            <a:chOff x="0" y="0"/>
            <a:chExt cx="13716000" cy="10287000"/>
          </a:xfrm>
        </p:grpSpPr>
        <p:sp>
          <p:nvSpPr>
            <p:cNvPr id="171" name="Google Shape;171;p84"/>
            <p:cNvSpPr/>
            <p:nvPr/>
          </p:nvSpPr>
          <p:spPr>
            <a:xfrm>
              <a:off x="0" y="0"/>
              <a:ext cx="13716000" cy="10287000"/>
            </a:xfrm>
            <a:prstGeom prst="rect">
              <a:avLst/>
            </a:prstGeom>
            <a:solidFill>
              <a:srgbClr val="0F9E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72" name="Google Shape;172;p8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73" name="Google Shape;173;p8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74" name="Google Shape;174;p84"/>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5" name="Google Shape;175;p84"/>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6" name="Google Shape;176;p84"/>
          <p:cNvSpPr txBox="1"/>
          <p:nvPr/>
        </p:nvSpPr>
        <p:spPr>
          <a:xfrm>
            <a:off x="11597589" y="56566"/>
            <a:ext cx="598963" cy="369332"/>
          </a:xfrm>
          <a:prstGeom prst="rect">
            <a:avLst/>
          </a:prstGeom>
          <a:solidFill>
            <a:srgbClr val="0F9ED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PC</a:t>
            </a:r>
            <a:endParaRPr b="1" sz="1800">
              <a:solidFill>
                <a:schemeClr val="lt1"/>
              </a:solidFill>
              <a:latin typeface="Calibri"/>
              <a:ea typeface="Calibri"/>
              <a:cs typeface="Calibri"/>
              <a:sym typeface="Calibri"/>
            </a:endParaRPr>
          </a:p>
        </p:txBody>
      </p:sp>
      <p:pic>
        <p:nvPicPr>
          <p:cNvPr descr="Image générée" id="177" name="Google Shape;177;p84"/>
          <p:cNvPicPr preferRelativeResize="0"/>
          <p:nvPr/>
        </p:nvPicPr>
        <p:blipFill rotWithShape="1">
          <a:blip r:embed="rId2">
            <a:alphaModFix/>
          </a:blip>
          <a:srcRect b="62431" l="6026" r="75345" t="25227"/>
          <a:stretch/>
        </p:blipFill>
        <p:spPr>
          <a:xfrm>
            <a:off x="233374" y="168983"/>
            <a:ext cx="506620" cy="503517"/>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tique en binôme">
  <p:cSld name="Pratique en binôme">
    <p:bg>
      <p:bgPr>
        <a:gradFill>
          <a:gsLst>
            <a:gs pos="0">
              <a:srgbClr val="16537F"/>
            </a:gs>
            <a:gs pos="8000">
              <a:srgbClr val="16537F"/>
            </a:gs>
            <a:gs pos="39000">
              <a:srgbClr val="FFFFFF"/>
            </a:gs>
            <a:gs pos="73000">
              <a:srgbClr val="16537F"/>
            </a:gs>
            <a:gs pos="100000">
              <a:srgbClr val="16537F"/>
            </a:gs>
          </a:gsLst>
          <a:path path="circle">
            <a:fillToRect b="50%" l="50%" r="50%" t="50%"/>
          </a:path>
          <a:tileRect/>
        </a:gradFill>
      </p:bgPr>
    </p:bg>
    <p:spTree>
      <p:nvGrpSpPr>
        <p:cNvPr id="178" name="Shape 178"/>
        <p:cNvGrpSpPr/>
        <p:nvPr/>
      </p:nvGrpSpPr>
      <p:grpSpPr>
        <a:xfrm>
          <a:off x="0" y="0"/>
          <a:ext cx="0" cy="0"/>
          <a:chOff x="0" y="0"/>
          <a:chExt cx="0" cy="0"/>
        </a:xfrm>
      </p:grpSpPr>
      <p:grpSp>
        <p:nvGrpSpPr>
          <p:cNvPr id="179" name="Google Shape;179;p85"/>
          <p:cNvGrpSpPr/>
          <p:nvPr/>
        </p:nvGrpSpPr>
        <p:grpSpPr>
          <a:xfrm>
            <a:off x="812159" y="829917"/>
            <a:ext cx="10567685" cy="5198169"/>
            <a:chOff x="2184400" y="1402025"/>
            <a:chExt cx="7823200" cy="4942038"/>
          </a:xfrm>
        </p:grpSpPr>
        <p:sp>
          <p:nvSpPr>
            <p:cNvPr id="180" name="Google Shape;180;p85"/>
            <p:cNvSpPr/>
            <p:nvPr/>
          </p:nvSpPr>
          <p:spPr>
            <a:xfrm>
              <a:off x="2184400" y="1402025"/>
              <a:ext cx="7823200" cy="4942038"/>
            </a:xfrm>
            <a:prstGeom prst="roundRect">
              <a:avLst>
                <a:gd fmla="val 2665" name="adj"/>
              </a:avLst>
            </a:prstGeom>
            <a:solidFill>
              <a:srgbClr val="0070C0"/>
            </a:solidFill>
            <a:ln cap="flat" cmpd="sng" w="12700">
              <a:solidFill>
                <a:srgbClr val="0070C0"/>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81" name="Google Shape;181;p85"/>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4400">
                <a:solidFill>
                  <a:srgbClr val="0070C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070C0"/>
                  </a:solidFill>
                  <a:latin typeface="Calibri"/>
                  <a:ea typeface="Calibri"/>
                  <a:cs typeface="Calibri"/>
                  <a:sym typeface="Calibri"/>
                </a:rPr>
                <a:t>Pratique en binôme</a:t>
              </a:r>
              <a:endParaRPr/>
            </a:p>
          </p:txBody>
        </p:sp>
      </p:grpSp>
      <p:sp>
        <p:nvSpPr>
          <p:cNvPr id="182" name="Google Shape;182;p85"/>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183" name="Google Shape;183;p85"/>
          <p:cNvPicPr preferRelativeResize="0"/>
          <p:nvPr/>
        </p:nvPicPr>
        <p:blipFill rotWithShape="1">
          <a:blip r:embed="rId3">
            <a:alphaModFix/>
          </a:blip>
          <a:srcRect b="0" l="0" r="0" t="0"/>
          <a:stretch/>
        </p:blipFill>
        <p:spPr>
          <a:xfrm>
            <a:off x="4959577" y="1244095"/>
            <a:ext cx="2494771" cy="2494771"/>
          </a:xfrm>
          <a:prstGeom prst="rect">
            <a:avLst/>
          </a:prstGeom>
          <a:noFill/>
          <a:ln>
            <a:noFill/>
          </a:ln>
        </p:spPr>
      </p:pic>
      <p:sp>
        <p:nvSpPr>
          <p:cNvPr id="184" name="Google Shape;184;p85"/>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lpl">
  <p:cSld name="plpl">
    <p:bg>
      <p:bgPr>
        <a:solidFill>
          <a:srgbClr val="002060"/>
        </a:solidFill>
      </p:bgPr>
    </p:bg>
    <p:spTree>
      <p:nvGrpSpPr>
        <p:cNvPr id="185" name="Shape 185"/>
        <p:cNvGrpSpPr/>
        <p:nvPr/>
      </p:nvGrpSpPr>
      <p:grpSpPr>
        <a:xfrm>
          <a:off x="0" y="0"/>
          <a:ext cx="0" cy="0"/>
          <a:chOff x="0" y="0"/>
          <a:chExt cx="0" cy="0"/>
        </a:xfrm>
      </p:grpSpPr>
      <p:grpSp>
        <p:nvGrpSpPr>
          <p:cNvPr id="186" name="Google Shape;186;p86"/>
          <p:cNvGrpSpPr/>
          <p:nvPr/>
        </p:nvGrpSpPr>
        <p:grpSpPr>
          <a:xfrm>
            <a:off x="0" y="1"/>
            <a:ext cx="12192000" cy="6858001"/>
            <a:chOff x="0" y="0"/>
            <a:chExt cx="13716000" cy="10287000"/>
          </a:xfrm>
        </p:grpSpPr>
        <p:sp>
          <p:nvSpPr>
            <p:cNvPr id="187" name="Google Shape;187;p86"/>
            <p:cNvSpPr/>
            <p:nvPr/>
          </p:nvSpPr>
          <p:spPr>
            <a:xfrm>
              <a:off x="0" y="0"/>
              <a:ext cx="13716000" cy="10287000"/>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88" name="Google Shape;188;p8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89" name="Google Shape;189;p8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90" name="Google Shape;190;p86"/>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1" name="Google Shape;191;p86"/>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Image générée" id="192" name="Google Shape;192;p86"/>
          <p:cNvPicPr preferRelativeResize="0"/>
          <p:nvPr/>
        </p:nvPicPr>
        <p:blipFill rotWithShape="1">
          <a:blip r:embed="rId2">
            <a:alphaModFix/>
          </a:blip>
          <a:srcRect b="62431" l="6026" r="75345" t="25227"/>
          <a:stretch/>
        </p:blipFill>
        <p:spPr>
          <a:xfrm>
            <a:off x="233374" y="168983"/>
            <a:ext cx="506620" cy="503517"/>
          </a:xfrm>
          <a:prstGeom prst="rect">
            <a:avLst/>
          </a:prstGeom>
          <a:noFill/>
          <a:ln>
            <a:noFill/>
          </a:ln>
        </p:spPr>
      </p:pic>
      <p:sp>
        <p:nvSpPr>
          <p:cNvPr id="193" name="Google Shape;193;p86"/>
          <p:cNvSpPr txBox="1"/>
          <p:nvPr/>
        </p:nvSpPr>
        <p:spPr>
          <a:xfrm>
            <a:off x="11651062" y="51409"/>
            <a:ext cx="506619" cy="369332"/>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PB</a:t>
            </a:r>
            <a:endParaRPr b="1" sz="1800">
              <a:solidFill>
                <a:schemeClr val="lt1"/>
              </a:solidFill>
              <a:latin typeface="Calibri"/>
              <a:ea typeface="Calibri"/>
              <a:cs typeface="Calibri"/>
              <a:sym typeface="Calibri"/>
            </a:endParaRPr>
          </a:p>
        </p:txBody>
      </p:sp>
      <p:pic>
        <p:nvPicPr>
          <p:cNvPr id="194" name="Google Shape;194;p86"/>
          <p:cNvPicPr preferRelativeResize="0"/>
          <p:nvPr/>
        </p:nvPicPr>
        <p:blipFill rotWithShape="1">
          <a:blip r:embed="rId3">
            <a:alphaModFix/>
          </a:blip>
          <a:srcRect b="0" l="0" r="0" t="0"/>
          <a:stretch/>
        </p:blipFill>
        <p:spPr>
          <a:xfrm>
            <a:off x="11541563" y="450975"/>
            <a:ext cx="469925" cy="438719"/>
          </a:xfrm>
          <a:prstGeom prst="rect">
            <a:avLst/>
          </a:prstGeom>
          <a:noFill/>
          <a:ln>
            <a:noFill/>
          </a:ln>
          <a:effectLst>
            <a:outerShdw blurRad="50800" rotWithShape="0" algn="tl" dir="2700000" dist="38100">
              <a:srgbClr val="000000">
                <a:alpha val="43137"/>
              </a:srgb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tique autonome">
  <p:cSld name="Pratique autonome">
    <p:bg>
      <p:bgPr>
        <a:gradFill>
          <a:gsLst>
            <a:gs pos="0">
              <a:srgbClr val="8BC145"/>
            </a:gs>
            <a:gs pos="2000">
              <a:srgbClr val="8BC145"/>
            </a:gs>
            <a:gs pos="74000">
              <a:srgbClr val="FFFFFF"/>
            </a:gs>
            <a:gs pos="91000">
              <a:srgbClr val="8BC145"/>
            </a:gs>
            <a:gs pos="100000">
              <a:srgbClr val="8BC145"/>
            </a:gs>
          </a:gsLst>
          <a:path path="circle">
            <a:fillToRect b="50%" l="50%" r="50%" t="50%"/>
          </a:path>
          <a:tileRect/>
        </a:gradFill>
      </p:bgPr>
    </p:bg>
    <p:spTree>
      <p:nvGrpSpPr>
        <p:cNvPr id="195" name="Shape 195"/>
        <p:cNvGrpSpPr/>
        <p:nvPr/>
      </p:nvGrpSpPr>
      <p:grpSpPr>
        <a:xfrm>
          <a:off x="0" y="0"/>
          <a:ext cx="0" cy="0"/>
          <a:chOff x="0" y="0"/>
          <a:chExt cx="0" cy="0"/>
        </a:xfrm>
      </p:grpSpPr>
      <p:grpSp>
        <p:nvGrpSpPr>
          <p:cNvPr id="196" name="Google Shape;196;p87"/>
          <p:cNvGrpSpPr/>
          <p:nvPr/>
        </p:nvGrpSpPr>
        <p:grpSpPr>
          <a:xfrm>
            <a:off x="812159" y="829917"/>
            <a:ext cx="10567685" cy="5198169"/>
            <a:chOff x="2184400" y="1402025"/>
            <a:chExt cx="7823200" cy="4942038"/>
          </a:xfrm>
        </p:grpSpPr>
        <p:sp>
          <p:nvSpPr>
            <p:cNvPr id="197" name="Google Shape;197;p87"/>
            <p:cNvSpPr/>
            <p:nvPr/>
          </p:nvSpPr>
          <p:spPr>
            <a:xfrm>
              <a:off x="2184400" y="1402025"/>
              <a:ext cx="7823200" cy="4942038"/>
            </a:xfrm>
            <a:prstGeom prst="roundRect">
              <a:avLst>
                <a:gd fmla="val 2665" name="adj"/>
              </a:avLst>
            </a:prstGeom>
            <a:solidFill>
              <a:srgbClr val="8BC145"/>
            </a:solidFill>
            <a:ln cap="flat" cmpd="sng" w="12700">
              <a:solidFill>
                <a:srgbClr val="8BC145"/>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98" name="Google Shape;198;p87"/>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40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40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8BC145"/>
                  </a:solidFill>
                  <a:latin typeface="Calibri"/>
                  <a:ea typeface="Calibri"/>
                  <a:cs typeface="Calibri"/>
                  <a:sym typeface="Calibri"/>
                </a:rPr>
                <a:t>Pratique autonome</a:t>
              </a:r>
              <a:endParaRPr/>
            </a:p>
          </p:txBody>
        </p:sp>
      </p:grpSp>
      <p:sp>
        <p:nvSpPr>
          <p:cNvPr id="199" name="Google Shape;199;p87"/>
          <p:cNvSpPr/>
          <p:nvPr/>
        </p:nvSpPr>
        <p:spPr>
          <a:xfrm>
            <a:off x="10366088" y="5002108"/>
            <a:ext cx="649878" cy="649879"/>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200" name="Google Shape;200;p87"/>
          <p:cNvPicPr preferRelativeResize="0"/>
          <p:nvPr/>
        </p:nvPicPr>
        <p:blipFill rotWithShape="1">
          <a:blip r:embed="rId3">
            <a:alphaModFix/>
          </a:blip>
          <a:srcRect b="0" l="0" r="0" t="0"/>
          <a:stretch/>
        </p:blipFill>
        <p:spPr>
          <a:xfrm>
            <a:off x="4960599" y="1158197"/>
            <a:ext cx="2270803" cy="2270803"/>
          </a:xfrm>
          <a:prstGeom prst="rect">
            <a:avLst/>
          </a:prstGeom>
          <a:noFill/>
          <a:ln>
            <a:noFill/>
          </a:ln>
        </p:spPr>
      </p:pic>
      <p:sp>
        <p:nvSpPr>
          <p:cNvPr id="201" name="Google Shape;201;p87"/>
          <p:cNvSpPr txBox="1"/>
          <p:nvPr>
            <p:ph idx="1" type="body"/>
          </p:nvPr>
        </p:nvSpPr>
        <p:spPr>
          <a:xfrm>
            <a:off x="8979409" y="5148686"/>
            <a:ext cx="1488776"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vcv">
  <p:cSld name="cvcv">
    <p:bg>
      <p:bgPr>
        <a:solidFill>
          <a:srgbClr val="002060"/>
        </a:solidFill>
      </p:bgPr>
    </p:bg>
    <p:spTree>
      <p:nvGrpSpPr>
        <p:cNvPr id="202" name="Shape 202"/>
        <p:cNvGrpSpPr/>
        <p:nvPr/>
      </p:nvGrpSpPr>
      <p:grpSpPr>
        <a:xfrm>
          <a:off x="0" y="0"/>
          <a:ext cx="0" cy="0"/>
          <a:chOff x="0" y="0"/>
          <a:chExt cx="0" cy="0"/>
        </a:xfrm>
      </p:grpSpPr>
      <p:grpSp>
        <p:nvGrpSpPr>
          <p:cNvPr id="203" name="Google Shape;203;p88"/>
          <p:cNvGrpSpPr/>
          <p:nvPr/>
        </p:nvGrpSpPr>
        <p:grpSpPr>
          <a:xfrm>
            <a:off x="0" y="0"/>
            <a:ext cx="12192000" cy="6858001"/>
            <a:chOff x="0" y="0"/>
            <a:chExt cx="13716000" cy="10287000"/>
          </a:xfrm>
        </p:grpSpPr>
        <p:sp>
          <p:nvSpPr>
            <p:cNvPr id="204" name="Google Shape;204;p88"/>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05" name="Google Shape;205;p8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06" name="Google Shape;206;p8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207" name="Google Shape;207;p8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grpSp>
        <p:nvGrpSpPr>
          <p:cNvPr id="208" name="Google Shape;208;p88"/>
          <p:cNvGrpSpPr/>
          <p:nvPr/>
        </p:nvGrpSpPr>
        <p:grpSpPr>
          <a:xfrm>
            <a:off x="0" y="1"/>
            <a:ext cx="12192000" cy="6858001"/>
            <a:chOff x="0" y="0"/>
            <a:chExt cx="13716000" cy="10287000"/>
          </a:xfrm>
        </p:grpSpPr>
        <p:sp>
          <p:nvSpPr>
            <p:cNvPr id="209" name="Google Shape;209;p88"/>
            <p:cNvSpPr/>
            <p:nvPr/>
          </p:nvSpPr>
          <p:spPr>
            <a:xfrm>
              <a:off x="0" y="0"/>
              <a:ext cx="13716000" cy="10287000"/>
            </a:xfrm>
            <a:prstGeom prst="rect">
              <a:avLst/>
            </a:prstGeom>
            <a:solidFill>
              <a:srgbClr val="8BC14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10" name="Google Shape;210;p8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11" name="Google Shape;211;p8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212" name="Google Shape;212;p88"/>
          <p:cNvSpPr txBox="1"/>
          <p:nvPr>
            <p:ph type="title"/>
          </p:nvPr>
        </p:nvSpPr>
        <p:spPr>
          <a:xfrm>
            <a:off x="935304" y="271092"/>
            <a:ext cx="10372033"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3" name="Google Shape;213;p88"/>
          <p:cNvSpPr txBox="1"/>
          <p:nvPr>
            <p:ph idx="1" type="body"/>
          </p:nvPr>
        </p:nvSpPr>
        <p:spPr>
          <a:xfrm>
            <a:off x="935304" y="621137"/>
            <a:ext cx="10372459" cy="29932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Image générée" id="214" name="Google Shape;214;p88"/>
          <p:cNvPicPr preferRelativeResize="0"/>
          <p:nvPr/>
        </p:nvPicPr>
        <p:blipFill rotWithShape="1">
          <a:blip r:embed="rId2">
            <a:alphaModFix/>
          </a:blip>
          <a:srcRect b="62431" l="6026" r="75345" t="25227"/>
          <a:stretch/>
        </p:blipFill>
        <p:spPr>
          <a:xfrm>
            <a:off x="233374" y="168983"/>
            <a:ext cx="506620" cy="503517"/>
          </a:xfrm>
          <a:prstGeom prst="rect">
            <a:avLst/>
          </a:prstGeom>
          <a:noFill/>
          <a:ln>
            <a:noFill/>
          </a:ln>
        </p:spPr>
      </p:pic>
      <p:pic>
        <p:nvPicPr>
          <p:cNvPr id="215" name="Google Shape;215;p88"/>
          <p:cNvPicPr preferRelativeResize="0"/>
          <p:nvPr/>
        </p:nvPicPr>
        <p:blipFill rotWithShape="1">
          <a:blip r:embed="rId3">
            <a:alphaModFix/>
          </a:blip>
          <a:srcRect b="0" l="0" r="0" t="0"/>
          <a:stretch/>
        </p:blipFill>
        <p:spPr>
          <a:xfrm>
            <a:off x="11591277" y="423251"/>
            <a:ext cx="490171" cy="490174"/>
          </a:xfrm>
          <a:prstGeom prst="rect">
            <a:avLst/>
          </a:prstGeom>
          <a:noFill/>
          <a:ln>
            <a:noFill/>
          </a:ln>
        </p:spPr>
      </p:pic>
      <p:sp>
        <p:nvSpPr>
          <p:cNvPr id="216" name="Google Shape;216;p88"/>
          <p:cNvSpPr txBox="1"/>
          <p:nvPr/>
        </p:nvSpPr>
        <p:spPr>
          <a:xfrm>
            <a:off x="11609717" y="111415"/>
            <a:ext cx="453292" cy="307777"/>
          </a:xfrm>
          <a:prstGeom prst="rect">
            <a:avLst/>
          </a:prstGeom>
          <a:solidFill>
            <a:srgbClr val="8BC14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PA</a:t>
            </a:r>
            <a:endParaRPr b="1" sz="1800">
              <a:solidFill>
                <a:schemeClr val="lt1"/>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ôture de la séance">
  <p:cSld name="Clôture de la séance">
    <p:bg>
      <p:bgPr>
        <a:gradFill>
          <a:gsLst>
            <a:gs pos="0">
              <a:srgbClr val="F19D19"/>
            </a:gs>
            <a:gs pos="3000">
              <a:schemeClr val="lt1"/>
            </a:gs>
            <a:gs pos="94000">
              <a:srgbClr val="F19D19"/>
            </a:gs>
            <a:gs pos="100000">
              <a:srgbClr val="F19D19"/>
            </a:gs>
          </a:gsLst>
          <a:path path="circle">
            <a:fillToRect b="50%" l="50%" r="50%" t="50%"/>
          </a:path>
          <a:tileRect/>
        </a:gradFill>
      </p:bgPr>
    </p:bg>
    <p:spTree>
      <p:nvGrpSpPr>
        <p:cNvPr id="217" name="Shape 217"/>
        <p:cNvGrpSpPr/>
        <p:nvPr/>
      </p:nvGrpSpPr>
      <p:grpSpPr>
        <a:xfrm>
          <a:off x="0" y="0"/>
          <a:ext cx="0" cy="0"/>
          <a:chOff x="0" y="0"/>
          <a:chExt cx="0" cy="0"/>
        </a:xfrm>
      </p:grpSpPr>
      <p:grpSp>
        <p:nvGrpSpPr>
          <p:cNvPr id="218" name="Google Shape;218;p89"/>
          <p:cNvGrpSpPr/>
          <p:nvPr/>
        </p:nvGrpSpPr>
        <p:grpSpPr>
          <a:xfrm>
            <a:off x="812158" y="844906"/>
            <a:ext cx="10567685" cy="5198169"/>
            <a:chOff x="2184399" y="1402024"/>
            <a:chExt cx="7823200" cy="4942038"/>
          </a:xfrm>
        </p:grpSpPr>
        <p:sp>
          <p:nvSpPr>
            <p:cNvPr id="219" name="Google Shape;219;p89"/>
            <p:cNvSpPr/>
            <p:nvPr/>
          </p:nvSpPr>
          <p:spPr>
            <a:xfrm>
              <a:off x="2184399" y="1402024"/>
              <a:ext cx="7823200" cy="4942038"/>
            </a:xfrm>
            <a:prstGeom prst="roundRect">
              <a:avLst>
                <a:gd fmla="val 2665" name="adj"/>
              </a:avLst>
            </a:prstGeom>
            <a:solidFill>
              <a:srgbClr val="F19D19"/>
            </a:solidFill>
            <a:ln cap="flat" cmpd="sng" w="12700">
              <a:solidFill>
                <a:srgbClr val="F19D19"/>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220" name="Google Shape;220;p89"/>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sp>
        <p:nvSpPr>
          <p:cNvPr id="221" name="Google Shape;221;p89"/>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222" name="Google Shape;222;p89"/>
          <p:cNvSpPr txBox="1"/>
          <p:nvPr/>
        </p:nvSpPr>
        <p:spPr>
          <a:xfrm>
            <a:off x="946951" y="3651380"/>
            <a:ext cx="10298101"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F19D19"/>
                </a:solidFill>
                <a:latin typeface="Calibri"/>
                <a:ea typeface="Calibri"/>
                <a:cs typeface="Calibri"/>
                <a:sym typeface="Calibri"/>
              </a:rPr>
              <a:t>Clôture de la séance</a:t>
            </a:r>
            <a:endParaRPr/>
          </a:p>
        </p:txBody>
      </p:sp>
      <p:pic>
        <p:nvPicPr>
          <p:cNvPr id="223" name="Google Shape;223;p89"/>
          <p:cNvPicPr preferRelativeResize="0"/>
          <p:nvPr/>
        </p:nvPicPr>
        <p:blipFill rotWithShape="1">
          <a:blip r:embed="rId3">
            <a:alphaModFix/>
          </a:blip>
          <a:srcRect b="0" l="0" r="0" t="0"/>
          <a:stretch/>
        </p:blipFill>
        <p:spPr>
          <a:xfrm>
            <a:off x="4973623" y="1310778"/>
            <a:ext cx="2096135" cy="2158333"/>
          </a:xfrm>
          <a:prstGeom prst="rect">
            <a:avLst/>
          </a:prstGeom>
          <a:noFill/>
          <a:ln>
            <a:noFill/>
          </a:ln>
        </p:spPr>
      </p:pic>
      <p:sp>
        <p:nvSpPr>
          <p:cNvPr id="224" name="Google Shape;224;p89"/>
          <p:cNvSpPr txBox="1"/>
          <p:nvPr>
            <p:ph idx="1" type="body"/>
          </p:nvPr>
        </p:nvSpPr>
        <p:spPr>
          <a:xfrm>
            <a:off x="8860537" y="5229083"/>
            <a:ext cx="1499616"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Clôture">
  <p:cSld name="Slide Clôture">
    <p:spTree>
      <p:nvGrpSpPr>
        <p:cNvPr id="225" name="Shape 225"/>
        <p:cNvGrpSpPr/>
        <p:nvPr/>
      </p:nvGrpSpPr>
      <p:grpSpPr>
        <a:xfrm>
          <a:off x="0" y="0"/>
          <a:ext cx="0" cy="0"/>
          <a:chOff x="0" y="0"/>
          <a:chExt cx="0" cy="0"/>
        </a:xfrm>
      </p:grpSpPr>
      <p:grpSp>
        <p:nvGrpSpPr>
          <p:cNvPr id="226" name="Google Shape;226;p90"/>
          <p:cNvGrpSpPr/>
          <p:nvPr/>
        </p:nvGrpSpPr>
        <p:grpSpPr>
          <a:xfrm>
            <a:off x="0" y="1"/>
            <a:ext cx="12192000" cy="6858001"/>
            <a:chOff x="0" y="0"/>
            <a:chExt cx="13716000" cy="10287000"/>
          </a:xfrm>
        </p:grpSpPr>
        <p:sp>
          <p:nvSpPr>
            <p:cNvPr id="227" name="Google Shape;227;p90"/>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28" name="Google Shape;228;p9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29" name="Google Shape;229;p9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230" name="Google Shape;230;p90"/>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1" name="Google Shape;231;p90"/>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 name="Google Shape;232;p90"/>
          <p:cNvSpPr/>
          <p:nvPr/>
        </p:nvSpPr>
        <p:spPr>
          <a:xfrm>
            <a:off x="11810035" y="23011"/>
            <a:ext cx="291709" cy="369333"/>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C</a:t>
            </a:r>
            <a:endParaRPr b="1" i="0" sz="1800" u="none" cap="none" strike="noStrike">
              <a:solidFill>
                <a:srgbClr val="FFFFFF"/>
              </a:solidFill>
              <a:latin typeface="Arial"/>
              <a:ea typeface="Arial"/>
              <a:cs typeface="Arial"/>
              <a:sym typeface="Arial"/>
            </a:endParaRPr>
          </a:p>
        </p:txBody>
      </p:sp>
      <p:pic>
        <p:nvPicPr>
          <p:cNvPr descr="Image générée" id="233" name="Google Shape;233;p90"/>
          <p:cNvPicPr preferRelativeResize="0"/>
          <p:nvPr/>
        </p:nvPicPr>
        <p:blipFill rotWithShape="1">
          <a:blip r:embed="rId2">
            <a:alphaModFix/>
          </a:blip>
          <a:srcRect b="62431" l="6026" r="75345" t="25227"/>
          <a:stretch/>
        </p:blipFill>
        <p:spPr>
          <a:xfrm>
            <a:off x="233374" y="168983"/>
            <a:ext cx="506620" cy="50351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enseignant">
  <p:cSld name="Icônes pour l’enseignant">
    <p:bg>
      <p:bgPr>
        <a:solidFill>
          <a:srgbClr val="DCE6F2"/>
        </a:solidFill>
      </p:bgPr>
    </p:bg>
    <p:spTree>
      <p:nvGrpSpPr>
        <p:cNvPr id="35" name="Shape 35"/>
        <p:cNvGrpSpPr/>
        <p:nvPr/>
      </p:nvGrpSpPr>
      <p:grpSpPr>
        <a:xfrm>
          <a:off x="0" y="0"/>
          <a:ext cx="0" cy="0"/>
          <a:chOff x="0" y="0"/>
          <a:chExt cx="0" cy="0"/>
        </a:xfrm>
      </p:grpSpPr>
      <p:sp>
        <p:nvSpPr>
          <p:cNvPr id="36" name="Google Shape;36;p73"/>
          <p:cNvSpPr txBox="1"/>
          <p:nvPr/>
        </p:nvSpPr>
        <p:spPr>
          <a:xfrm>
            <a:off x="2151695" y="1298921"/>
            <a:ext cx="4239248"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i="0" lang="fr-FR" sz="2000" u="none" cap="none" strike="noStrike">
                <a:solidFill>
                  <a:srgbClr val="44546A"/>
                </a:solidFill>
                <a:latin typeface="Calibri"/>
                <a:ea typeface="Calibri"/>
                <a:cs typeface="Calibri"/>
                <a:sym typeface="Calibri"/>
              </a:rPr>
              <a:t>Pages réservées à l’enseignant(e)</a:t>
            </a:r>
            <a:endParaRPr b="0" i="0" sz="1467" u="none" cap="none" strike="noStrike">
              <a:solidFill>
                <a:srgbClr val="000000"/>
              </a:solidFill>
              <a:latin typeface="Calibri"/>
              <a:ea typeface="Calibri"/>
              <a:cs typeface="Calibri"/>
              <a:sym typeface="Calibri"/>
            </a:endParaRPr>
          </a:p>
        </p:txBody>
      </p:sp>
      <p:sp>
        <p:nvSpPr>
          <p:cNvPr id="37" name="Google Shape;37;p73"/>
          <p:cNvSpPr txBox="1"/>
          <p:nvPr/>
        </p:nvSpPr>
        <p:spPr>
          <a:xfrm>
            <a:off x="2151695" y="2226131"/>
            <a:ext cx="8241199"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i="0" lang="fr-FR" sz="2000" u="none" cap="none" strike="noStrike">
                <a:solidFill>
                  <a:srgbClr val="44546A"/>
                </a:solidFill>
                <a:latin typeface="Calibri"/>
                <a:ea typeface="Calibri"/>
                <a:cs typeface="Calibri"/>
                <a:sym typeface="Calibri"/>
              </a:rPr>
              <a:t>Modelage de la tâche par l’enseignant (explicitation à haute voix)</a:t>
            </a:r>
            <a:endParaRPr b="0" i="0" sz="1467" u="none" cap="none" strike="noStrike">
              <a:solidFill>
                <a:srgbClr val="000000"/>
              </a:solidFill>
              <a:latin typeface="Calibri"/>
              <a:ea typeface="Calibri"/>
              <a:cs typeface="Calibri"/>
              <a:sym typeface="Calibri"/>
            </a:endParaRPr>
          </a:p>
        </p:txBody>
      </p:sp>
      <p:pic>
        <p:nvPicPr>
          <p:cNvPr descr="Image générée" id="38" name="Google Shape;38;p73"/>
          <p:cNvPicPr preferRelativeResize="0"/>
          <p:nvPr/>
        </p:nvPicPr>
        <p:blipFill rotWithShape="1">
          <a:blip r:embed="rId2">
            <a:alphaModFix/>
          </a:blip>
          <a:srcRect b="60700" l="0" r="71114" t="23545"/>
          <a:stretch/>
        </p:blipFill>
        <p:spPr>
          <a:xfrm>
            <a:off x="992594" y="2946687"/>
            <a:ext cx="1035476" cy="854359"/>
          </a:xfrm>
          <a:prstGeom prst="rect">
            <a:avLst/>
          </a:prstGeom>
          <a:noFill/>
          <a:ln>
            <a:noFill/>
          </a:ln>
        </p:spPr>
      </p:pic>
      <p:sp>
        <p:nvSpPr>
          <p:cNvPr id="39" name="Google Shape;39;p73"/>
          <p:cNvSpPr txBox="1"/>
          <p:nvPr/>
        </p:nvSpPr>
        <p:spPr>
          <a:xfrm>
            <a:off x="2151695" y="3159518"/>
            <a:ext cx="93593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i="0" lang="fr-FR" sz="2000" u="none" cap="none" strike="noStrike">
                <a:solidFill>
                  <a:srgbClr val="44546A"/>
                </a:solidFill>
                <a:latin typeface="Calibri"/>
                <a:ea typeface="Calibri"/>
                <a:cs typeface="Calibri"/>
                <a:sym typeface="Calibri"/>
              </a:rPr>
              <a:t>Consignes et explications données aux élèves – hors modelage (à dire à haute voix)</a:t>
            </a:r>
            <a:endParaRPr b="0" i="0" sz="2000" u="none" cap="none" strike="noStrike">
              <a:solidFill>
                <a:srgbClr val="000000"/>
              </a:solidFill>
              <a:latin typeface="Calibri"/>
              <a:ea typeface="Calibri"/>
              <a:cs typeface="Calibri"/>
              <a:sym typeface="Calibri"/>
            </a:endParaRPr>
          </a:p>
        </p:txBody>
      </p:sp>
      <p:sp>
        <p:nvSpPr>
          <p:cNvPr id="40" name="Google Shape;40;p73"/>
          <p:cNvSpPr txBox="1"/>
          <p:nvPr/>
        </p:nvSpPr>
        <p:spPr>
          <a:xfrm>
            <a:off x="2151695" y="400551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i="0" lang="fr-FR" sz="2133" u="none" cap="none" strike="noStrike">
                <a:solidFill>
                  <a:srgbClr val="44546A"/>
                </a:solidFill>
                <a:latin typeface="Calibri"/>
                <a:ea typeface="Calibri"/>
                <a:cs typeface="Calibri"/>
                <a:sym typeface="Calibri"/>
              </a:rPr>
              <a:t>Rappel du contrat de classe </a:t>
            </a:r>
            <a:endParaRPr b="0" i="0" sz="1867" u="none" cap="none" strike="noStrike">
              <a:solidFill>
                <a:srgbClr val="000000"/>
              </a:solidFill>
              <a:latin typeface="Calibri"/>
              <a:ea typeface="Calibri"/>
              <a:cs typeface="Calibri"/>
              <a:sym typeface="Calibri"/>
            </a:endParaRPr>
          </a:p>
        </p:txBody>
      </p:sp>
      <p:pic>
        <p:nvPicPr>
          <p:cNvPr id="41" name="Google Shape;41;p73"/>
          <p:cNvPicPr preferRelativeResize="0"/>
          <p:nvPr/>
        </p:nvPicPr>
        <p:blipFill rotWithShape="1">
          <a:blip r:embed="rId3">
            <a:alphaModFix/>
          </a:blip>
          <a:srcRect b="0" l="0" r="0" t="0"/>
          <a:stretch/>
        </p:blipFill>
        <p:spPr>
          <a:xfrm>
            <a:off x="1127953" y="4033935"/>
            <a:ext cx="753729" cy="603600"/>
          </a:xfrm>
          <a:prstGeom prst="rect">
            <a:avLst/>
          </a:prstGeom>
          <a:noFill/>
          <a:ln>
            <a:noFill/>
          </a:ln>
        </p:spPr>
      </p:pic>
      <p:sp>
        <p:nvSpPr>
          <p:cNvPr id="42" name="Google Shape;42;p73"/>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Icônes pour l’enseignant</a:t>
            </a:r>
            <a:endParaRPr b="0" i="0" sz="1867" u="none" cap="none" strike="noStrike">
              <a:solidFill>
                <a:srgbClr val="000000"/>
              </a:solidFill>
              <a:latin typeface="Calibri"/>
              <a:ea typeface="Calibri"/>
              <a:cs typeface="Calibri"/>
              <a:sym typeface="Calibri"/>
            </a:endParaRPr>
          </a:p>
        </p:txBody>
      </p:sp>
      <p:grpSp>
        <p:nvGrpSpPr>
          <p:cNvPr id="43" name="Google Shape;43;p73"/>
          <p:cNvGrpSpPr/>
          <p:nvPr/>
        </p:nvGrpSpPr>
        <p:grpSpPr>
          <a:xfrm>
            <a:off x="1153868" y="1985795"/>
            <a:ext cx="923513" cy="733132"/>
            <a:chOff x="277892" y="2283969"/>
            <a:chExt cx="939577" cy="824904"/>
          </a:xfrm>
        </p:grpSpPr>
        <p:sp>
          <p:nvSpPr>
            <p:cNvPr id="44" name="Google Shape;44;p73"/>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 name="Google Shape;45;p73"/>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pic>
        <p:nvPicPr>
          <p:cNvPr descr="Image générée" id="46" name="Google Shape;46;p73"/>
          <p:cNvPicPr preferRelativeResize="0"/>
          <p:nvPr/>
        </p:nvPicPr>
        <p:blipFill rotWithShape="1">
          <a:blip r:embed="rId4">
            <a:alphaModFix/>
          </a:blip>
          <a:srcRect b="10678" l="0" r="0" t="11064"/>
          <a:stretch/>
        </p:blipFill>
        <p:spPr>
          <a:xfrm>
            <a:off x="1153867" y="1023539"/>
            <a:ext cx="727815" cy="854359"/>
          </a:xfrm>
          <a:prstGeom prst="rect">
            <a:avLst/>
          </a:prstGeom>
          <a:noFill/>
          <a:ln>
            <a:noFill/>
          </a:ln>
        </p:spPr>
      </p:pic>
      <p:pic>
        <p:nvPicPr>
          <p:cNvPr id="47" name="Google Shape;47;p73"/>
          <p:cNvPicPr preferRelativeResize="0"/>
          <p:nvPr/>
        </p:nvPicPr>
        <p:blipFill rotWithShape="1">
          <a:blip r:embed="rId5">
            <a:alphaModFix/>
          </a:blip>
          <a:srcRect b="0" l="0" r="0" t="0"/>
          <a:stretch/>
        </p:blipFill>
        <p:spPr>
          <a:xfrm>
            <a:off x="1198230" y="4942460"/>
            <a:ext cx="590757" cy="603600"/>
          </a:xfrm>
          <a:prstGeom prst="ellipse">
            <a:avLst/>
          </a:prstGeom>
          <a:solidFill>
            <a:srgbClr val="FFC000"/>
          </a:solidFill>
          <a:ln>
            <a:noFill/>
          </a:ln>
        </p:spPr>
      </p:pic>
      <p:sp>
        <p:nvSpPr>
          <p:cNvPr id="48" name="Google Shape;48;p73"/>
          <p:cNvSpPr txBox="1"/>
          <p:nvPr/>
        </p:nvSpPr>
        <p:spPr>
          <a:xfrm>
            <a:off x="2064863" y="503403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Correction du devoir maison</a:t>
            </a:r>
            <a:endParaRPr sz="1867">
              <a:solidFill>
                <a:srgbClr val="000000"/>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34" name="Shape 234"/>
        <p:cNvGrpSpPr/>
        <p:nvPr/>
      </p:nvGrpSpPr>
      <p:grpSpPr>
        <a:xfrm>
          <a:off x="0" y="0"/>
          <a:ext cx="0" cy="0"/>
          <a:chOff x="0" y="0"/>
          <a:chExt cx="0" cy="0"/>
        </a:xfrm>
      </p:grpSpPr>
      <p:sp>
        <p:nvSpPr>
          <p:cNvPr id="235" name="Google Shape;235;p9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6" name="Google Shape;236;p9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37" name="Google Shape;237;p9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8" name="Google Shape;238;p9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9" name="Google Shape;239;p9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40" name="Shape 240"/>
        <p:cNvGrpSpPr/>
        <p:nvPr/>
      </p:nvGrpSpPr>
      <p:grpSpPr>
        <a:xfrm>
          <a:off x="0" y="0"/>
          <a:ext cx="0" cy="0"/>
          <a:chOff x="0" y="0"/>
          <a:chExt cx="0" cy="0"/>
        </a:xfrm>
      </p:grpSpPr>
      <p:sp>
        <p:nvSpPr>
          <p:cNvPr id="241" name="Google Shape;241;p9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2" name="Google Shape;242;p9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 name="Google Shape;243;p9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4" name="Google Shape;244;p9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5" name="Google Shape;245;p9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46" name="Shape 246"/>
        <p:cNvGrpSpPr/>
        <p:nvPr/>
      </p:nvGrpSpPr>
      <p:grpSpPr>
        <a:xfrm>
          <a:off x="0" y="0"/>
          <a:ext cx="0" cy="0"/>
          <a:chOff x="0" y="0"/>
          <a:chExt cx="0" cy="0"/>
        </a:xfrm>
      </p:grpSpPr>
      <p:sp>
        <p:nvSpPr>
          <p:cNvPr id="247" name="Google Shape;247;p9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8" name="Google Shape;248;p9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 name="Google Shape;249;p9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 name="Google Shape;250;p9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1" name="Google Shape;251;p9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2" name="Google Shape;252;p9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53" name="Shape 253"/>
        <p:cNvGrpSpPr/>
        <p:nvPr/>
      </p:nvGrpSpPr>
      <p:grpSpPr>
        <a:xfrm>
          <a:off x="0" y="0"/>
          <a:ext cx="0" cy="0"/>
          <a:chOff x="0" y="0"/>
          <a:chExt cx="0" cy="0"/>
        </a:xfrm>
      </p:grpSpPr>
      <p:sp>
        <p:nvSpPr>
          <p:cNvPr id="254" name="Google Shape;254;p9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5" name="Google Shape;255;p9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56" name="Google Shape;256;p9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 name="Google Shape;257;p9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58" name="Google Shape;258;p9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 name="Google Shape;259;p9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0" name="Google Shape;260;p9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1" name="Google Shape;261;p9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2" name="Shape 262"/>
        <p:cNvGrpSpPr/>
        <p:nvPr/>
      </p:nvGrpSpPr>
      <p:grpSpPr>
        <a:xfrm>
          <a:off x="0" y="0"/>
          <a:ext cx="0" cy="0"/>
          <a:chOff x="0" y="0"/>
          <a:chExt cx="0" cy="0"/>
        </a:xfrm>
      </p:grpSpPr>
      <p:sp>
        <p:nvSpPr>
          <p:cNvPr id="263" name="Google Shape;263;p9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4" name="Google Shape;264;p9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5" name="Google Shape;265;p9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6" name="Google Shape;266;p9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267" name="Shape 267"/>
        <p:cNvGrpSpPr/>
        <p:nvPr/>
      </p:nvGrpSpPr>
      <p:grpSpPr>
        <a:xfrm>
          <a:off x="0" y="0"/>
          <a:ext cx="0" cy="0"/>
          <a:chOff x="0" y="0"/>
          <a:chExt cx="0" cy="0"/>
        </a:xfrm>
      </p:grpSpPr>
      <p:sp>
        <p:nvSpPr>
          <p:cNvPr id="268" name="Google Shape;268;p96"/>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9" name="Google Shape;269;p9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0" name="Google Shape;270;p9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1" name="Google Shape;271;p9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
        <p:nvSpPr>
          <p:cNvPr id="272" name="Google Shape;272;p96"/>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3" name="Google Shape;273;p96"/>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509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4" name="Google Shape;274;p96"/>
          <p:cNvSpPr txBox="1"/>
          <p:nvPr>
            <p:ph type="title"/>
          </p:nvPr>
        </p:nvSpPr>
        <p:spPr>
          <a:xfrm>
            <a:off x="2209800" y="2311679"/>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5" name="Google Shape;275;p96"/>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276" name="Google Shape;276;p96"/>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77" name="Shape 277"/>
        <p:cNvGrpSpPr/>
        <p:nvPr/>
      </p:nvGrpSpPr>
      <p:grpSpPr>
        <a:xfrm>
          <a:off x="0" y="0"/>
          <a:ext cx="0" cy="0"/>
          <a:chOff x="0" y="0"/>
          <a:chExt cx="0" cy="0"/>
        </a:xfrm>
      </p:grpSpPr>
      <p:sp>
        <p:nvSpPr>
          <p:cNvPr id="278" name="Google Shape;278;p9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9" name="Google Shape;279;p9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80" name="Google Shape;280;p9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81" name="Google Shape;281;p9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2" name="Google Shape;282;p9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3" name="Google Shape;283;p9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0070C0"/>
        </a:solidFill>
      </p:bgPr>
    </p:bg>
    <p:spTree>
      <p:nvGrpSpPr>
        <p:cNvPr id="284" name="Shape 284"/>
        <p:cNvGrpSpPr/>
        <p:nvPr/>
      </p:nvGrpSpPr>
      <p:grpSpPr>
        <a:xfrm>
          <a:off x="0" y="0"/>
          <a:ext cx="0" cy="0"/>
          <a:chOff x="0" y="0"/>
          <a:chExt cx="0" cy="0"/>
        </a:xfrm>
      </p:grpSpPr>
      <p:grpSp>
        <p:nvGrpSpPr>
          <p:cNvPr id="285" name="Google Shape;285;p98"/>
          <p:cNvGrpSpPr/>
          <p:nvPr/>
        </p:nvGrpSpPr>
        <p:grpSpPr>
          <a:xfrm>
            <a:off x="0" y="0"/>
            <a:ext cx="12192000" cy="6858001"/>
            <a:chOff x="0" y="0"/>
            <a:chExt cx="13716000" cy="10287000"/>
          </a:xfrm>
        </p:grpSpPr>
        <p:sp>
          <p:nvSpPr>
            <p:cNvPr id="286" name="Google Shape;286;p98"/>
            <p:cNvSpPr/>
            <p:nvPr/>
          </p:nvSpPr>
          <p:spPr>
            <a:xfrm>
              <a:off x="0" y="0"/>
              <a:ext cx="13716000" cy="10287000"/>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87" name="Google Shape;287;p9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88" name="Google Shape;288;p9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289" name="Google Shape;289;p9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bg>
      <p:bgPr>
        <a:solidFill>
          <a:srgbClr val="002060"/>
        </a:solidFill>
      </p:bgPr>
    </p:bg>
    <p:spTree>
      <p:nvGrpSpPr>
        <p:cNvPr id="290" name="Shape 290"/>
        <p:cNvGrpSpPr/>
        <p:nvPr/>
      </p:nvGrpSpPr>
      <p:grpSpPr>
        <a:xfrm>
          <a:off x="0" y="0"/>
          <a:ext cx="0" cy="0"/>
          <a:chOff x="0" y="0"/>
          <a:chExt cx="0" cy="0"/>
        </a:xfrm>
      </p:grpSpPr>
      <p:grpSp>
        <p:nvGrpSpPr>
          <p:cNvPr id="291" name="Google Shape;291;p99"/>
          <p:cNvGrpSpPr/>
          <p:nvPr/>
        </p:nvGrpSpPr>
        <p:grpSpPr>
          <a:xfrm>
            <a:off x="0" y="0"/>
            <a:ext cx="12192000" cy="6858001"/>
            <a:chOff x="0" y="0"/>
            <a:chExt cx="13716000" cy="10287000"/>
          </a:xfrm>
        </p:grpSpPr>
        <p:sp>
          <p:nvSpPr>
            <p:cNvPr id="292" name="Google Shape;292;p99"/>
            <p:cNvSpPr/>
            <p:nvPr/>
          </p:nvSpPr>
          <p:spPr>
            <a:xfrm>
              <a:off x="0" y="0"/>
              <a:ext cx="13716000" cy="10287000"/>
            </a:xfrm>
            <a:prstGeom prst="rect">
              <a:avLst/>
            </a:prstGeom>
            <a:solidFill>
              <a:srgbClr val="F6C37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93" name="Google Shape;293;p9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94" name="Google Shape;294;p9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295" name="Google Shape;295;p9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bg>
      <p:bgPr>
        <a:solidFill>
          <a:srgbClr val="002060"/>
        </a:solidFill>
      </p:bgPr>
    </p:bg>
    <p:spTree>
      <p:nvGrpSpPr>
        <p:cNvPr id="296" name="Shape 296"/>
        <p:cNvGrpSpPr/>
        <p:nvPr/>
      </p:nvGrpSpPr>
      <p:grpSpPr>
        <a:xfrm>
          <a:off x="0" y="0"/>
          <a:ext cx="0" cy="0"/>
          <a:chOff x="0" y="0"/>
          <a:chExt cx="0" cy="0"/>
        </a:xfrm>
      </p:grpSpPr>
      <p:grpSp>
        <p:nvGrpSpPr>
          <p:cNvPr id="297" name="Google Shape;297;p100"/>
          <p:cNvGrpSpPr/>
          <p:nvPr/>
        </p:nvGrpSpPr>
        <p:grpSpPr>
          <a:xfrm>
            <a:off x="0" y="0"/>
            <a:ext cx="12192000" cy="6858001"/>
            <a:chOff x="0" y="0"/>
            <a:chExt cx="13716000" cy="10287000"/>
          </a:xfrm>
        </p:grpSpPr>
        <p:sp>
          <p:nvSpPr>
            <p:cNvPr id="298" name="Google Shape;298;p100"/>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99" name="Google Shape;299;p10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00" name="Google Shape;300;p10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301" name="Google Shape;301;p10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élève">
  <p:cSld name="Icônes pour l’élève">
    <p:bg>
      <p:bgPr>
        <a:solidFill>
          <a:srgbClr val="DCE6F2"/>
        </a:solidFill>
      </p:bgPr>
    </p:bg>
    <p:spTree>
      <p:nvGrpSpPr>
        <p:cNvPr id="49" name="Shape 49"/>
        <p:cNvGrpSpPr/>
        <p:nvPr/>
      </p:nvGrpSpPr>
      <p:grpSpPr>
        <a:xfrm>
          <a:off x="0" y="0"/>
          <a:ext cx="0" cy="0"/>
          <a:chOff x="0" y="0"/>
          <a:chExt cx="0" cy="0"/>
        </a:xfrm>
      </p:grpSpPr>
      <p:grpSp>
        <p:nvGrpSpPr>
          <p:cNvPr id="50" name="Google Shape;50;p74"/>
          <p:cNvGrpSpPr/>
          <p:nvPr/>
        </p:nvGrpSpPr>
        <p:grpSpPr>
          <a:xfrm>
            <a:off x="863927" y="4507781"/>
            <a:ext cx="5760430" cy="603600"/>
            <a:chOff x="647945" y="3380837"/>
            <a:chExt cx="4320322" cy="452700"/>
          </a:xfrm>
        </p:grpSpPr>
        <p:sp>
          <p:nvSpPr>
            <p:cNvPr id="51" name="Google Shape;51;p74"/>
            <p:cNvSpPr txBox="1"/>
            <p:nvPr/>
          </p:nvSpPr>
          <p:spPr>
            <a:xfrm>
              <a:off x="1372968" y="3457186"/>
              <a:ext cx="3595299" cy="3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autonomie</a:t>
              </a:r>
              <a:endParaRPr sz="2000">
                <a:solidFill>
                  <a:srgbClr val="000000"/>
                </a:solidFill>
                <a:latin typeface="Calibri"/>
                <a:ea typeface="Calibri"/>
                <a:cs typeface="Calibri"/>
                <a:sym typeface="Calibri"/>
              </a:endParaRPr>
            </a:p>
          </p:txBody>
        </p:sp>
        <p:pic>
          <p:nvPicPr>
            <p:cNvPr id="52" name="Google Shape;52;p74"/>
            <p:cNvPicPr preferRelativeResize="0"/>
            <p:nvPr/>
          </p:nvPicPr>
          <p:blipFill rotWithShape="1">
            <a:blip r:embed="rId2">
              <a:alphaModFix/>
            </a:blip>
            <a:srcRect b="0" l="0" r="0" t="0"/>
            <a:stretch/>
          </p:blipFill>
          <p:spPr>
            <a:xfrm>
              <a:off x="647945" y="3380837"/>
              <a:ext cx="460215" cy="452700"/>
            </a:xfrm>
            <a:prstGeom prst="rect">
              <a:avLst/>
            </a:prstGeom>
            <a:noFill/>
            <a:ln>
              <a:noFill/>
            </a:ln>
          </p:spPr>
        </p:pic>
      </p:grpSp>
      <p:grpSp>
        <p:nvGrpSpPr>
          <p:cNvPr id="53" name="Google Shape;53;p74"/>
          <p:cNvGrpSpPr/>
          <p:nvPr/>
        </p:nvGrpSpPr>
        <p:grpSpPr>
          <a:xfrm>
            <a:off x="884384" y="3752370"/>
            <a:ext cx="10372677" cy="498415"/>
            <a:chOff x="663288" y="2814277"/>
            <a:chExt cx="7779508" cy="373811"/>
          </a:xfrm>
        </p:grpSpPr>
        <p:sp>
          <p:nvSpPr>
            <p:cNvPr id="54" name="Google Shape;54;p74"/>
            <p:cNvSpPr txBox="1"/>
            <p:nvPr/>
          </p:nvSpPr>
          <p:spPr>
            <a:xfrm>
              <a:off x="1372969" y="2851181"/>
              <a:ext cx="7069827" cy="300001"/>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binômes</a:t>
              </a:r>
              <a:endParaRPr/>
            </a:p>
          </p:txBody>
        </p:sp>
        <p:pic>
          <p:nvPicPr>
            <p:cNvPr id="55" name="Google Shape;55;p74"/>
            <p:cNvPicPr preferRelativeResize="0"/>
            <p:nvPr/>
          </p:nvPicPr>
          <p:blipFill rotWithShape="1">
            <a:blip r:embed="rId3">
              <a:alphaModFix/>
            </a:blip>
            <a:srcRect b="0" l="0" r="0" t="0"/>
            <a:stretch/>
          </p:blipFill>
          <p:spPr>
            <a:xfrm>
              <a:off x="663288" y="2814277"/>
              <a:ext cx="413750" cy="373811"/>
            </a:xfrm>
            <a:prstGeom prst="rect">
              <a:avLst/>
            </a:prstGeom>
            <a:noFill/>
            <a:ln>
              <a:noFill/>
            </a:ln>
          </p:spPr>
        </p:pic>
      </p:grpSp>
      <p:grpSp>
        <p:nvGrpSpPr>
          <p:cNvPr id="56" name="Google Shape;56;p74"/>
          <p:cNvGrpSpPr/>
          <p:nvPr/>
        </p:nvGrpSpPr>
        <p:grpSpPr>
          <a:xfrm>
            <a:off x="887673" y="2319672"/>
            <a:ext cx="6840126" cy="498414"/>
            <a:chOff x="657162" y="1688359"/>
            <a:chExt cx="5130094" cy="373810"/>
          </a:xfrm>
        </p:grpSpPr>
        <p:pic>
          <p:nvPicPr>
            <p:cNvPr id="57" name="Google Shape;57;p74"/>
            <p:cNvPicPr preferRelativeResize="0"/>
            <p:nvPr/>
          </p:nvPicPr>
          <p:blipFill rotWithShape="1">
            <a:blip r:embed="rId4">
              <a:alphaModFix/>
            </a:blip>
            <a:srcRect b="0" l="0" r="0" t="0"/>
            <a:stretch/>
          </p:blipFill>
          <p:spPr>
            <a:xfrm>
              <a:off x="657162" y="1688359"/>
              <a:ext cx="417704" cy="373810"/>
            </a:xfrm>
            <a:prstGeom prst="rect">
              <a:avLst/>
            </a:prstGeom>
            <a:noFill/>
            <a:ln>
              <a:noFill/>
            </a:ln>
          </p:spPr>
        </p:pic>
        <p:sp>
          <p:nvSpPr>
            <p:cNvPr id="58" name="Google Shape;58;p74"/>
            <p:cNvSpPr txBox="1"/>
            <p:nvPr/>
          </p:nvSpPr>
          <p:spPr>
            <a:xfrm>
              <a:off x="1364376" y="1725263"/>
              <a:ext cx="4422880" cy="300001"/>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écoutent l’enseignant avec attention</a:t>
              </a:r>
              <a:endParaRPr sz="1467">
                <a:solidFill>
                  <a:srgbClr val="000000"/>
                </a:solidFill>
                <a:latin typeface="Calibri"/>
                <a:ea typeface="Calibri"/>
                <a:cs typeface="Calibri"/>
                <a:sym typeface="Calibri"/>
              </a:endParaRPr>
            </a:p>
          </p:txBody>
        </p:sp>
      </p:grpSp>
      <p:grpSp>
        <p:nvGrpSpPr>
          <p:cNvPr id="59" name="Google Shape;59;p74"/>
          <p:cNvGrpSpPr/>
          <p:nvPr/>
        </p:nvGrpSpPr>
        <p:grpSpPr>
          <a:xfrm>
            <a:off x="954798" y="1692132"/>
            <a:ext cx="5669559" cy="413152"/>
            <a:chOff x="716099" y="1269099"/>
            <a:chExt cx="4252169" cy="309864"/>
          </a:xfrm>
        </p:grpSpPr>
        <p:sp>
          <p:nvSpPr>
            <p:cNvPr id="60" name="Google Shape;60;p74"/>
            <p:cNvSpPr txBox="1"/>
            <p:nvPr/>
          </p:nvSpPr>
          <p:spPr>
            <a:xfrm>
              <a:off x="1372969" y="1278960"/>
              <a:ext cx="3595299"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lèvent la main pour participer</a:t>
              </a:r>
              <a:endParaRPr sz="1467">
                <a:solidFill>
                  <a:srgbClr val="000000"/>
                </a:solidFill>
                <a:latin typeface="Calibri"/>
                <a:ea typeface="Calibri"/>
                <a:cs typeface="Calibri"/>
                <a:sym typeface="Calibri"/>
              </a:endParaRPr>
            </a:p>
          </p:txBody>
        </p:sp>
        <p:pic>
          <p:nvPicPr>
            <p:cNvPr descr="Lever la main - Icônes mains et gestes gratuites" id="61" name="Google Shape;61;p74"/>
            <p:cNvPicPr preferRelativeResize="0"/>
            <p:nvPr/>
          </p:nvPicPr>
          <p:blipFill rotWithShape="1">
            <a:blip r:embed="rId5">
              <a:alphaModFix/>
            </a:blip>
            <a:srcRect b="0" l="0" r="0" t="0"/>
            <a:stretch/>
          </p:blipFill>
          <p:spPr>
            <a:xfrm>
              <a:off x="716099" y="1269099"/>
              <a:ext cx="360940" cy="309864"/>
            </a:xfrm>
            <a:prstGeom prst="rect">
              <a:avLst/>
            </a:prstGeom>
            <a:noFill/>
            <a:ln>
              <a:noFill/>
            </a:ln>
          </p:spPr>
        </p:pic>
      </p:grpSp>
      <p:grpSp>
        <p:nvGrpSpPr>
          <p:cNvPr id="62" name="Google Shape;62;p74"/>
          <p:cNvGrpSpPr/>
          <p:nvPr/>
        </p:nvGrpSpPr>
        <p:grpSpPr>
          <a:xfrm>
            <a:off x="863575" y="916351"/>
            <a:ext cx="6681334" cy="603600"/>
            <a:chOff x="915782" y="892042"/>
            <a:chExt cx="6681334" cy="603600"/>
          </a:xfrm>
        </p:grpSpPr>
        <p:sp>
          <p:nvSpPr>
            <p:cNvPr id="63" name="Google Shape;63;p74"/>
            <p:cNvSpPr txBox="1"/>
            <p:nvPr/>
          </p:nvSpPr>
          <p:spPr>
            <a:xfrm>
              <a:off x="1882832" y="949173"/>
              <a:ext cx="57142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utilisent l’ardoise pour répondre</a:t>
              </a:r>
              <a:endParaRPr sz="2000">
                <a:solidFill>
                  <a:srgbClr val="000000"/>
                </a:solidFill>
                <a:latin typeface="Calibri"/>
                <a:ea typeface="Calibri"/>
                <a:cs typeface="Calibri"/>
                <a:sym typeface="Calibri"/>
              </a:endParaRPr>
            </a:p>
          </p:txBody>
        </p:sp>
        <p:grpSp>
          <p:nvGrpSpPr>
            <p:cNvPr id="64" name="Google Shape;64;p74"/>
            <p:cNvGrpSpPr/>
            <p:nvPr/>
          </p:nvGrpSpPr>
          <p:grpSpPr>
            <a:xfrm>
              <a:off x="915782" y="892042"/>
              <a:ext cx="632111" cy="603600"/>
              <a:chOff x="779845" y="4335989"/>
              <a:chExt cx="442253" cy="575842"/>
            </a:xfrm>
          </p:grpSpPr>
          <p:pic>
            <p:nvPicPr>
              <p:cNvPr descr="Une image contenant Dessin animé, clipart, Animation, illustration&#10;&#10;Description générée automatiquement" id="65" name="Google Shape;65;p74"/>
              <p:cNvPicPr preferRelativeResize="0"/>
              <p:nvPr/>
            </p:nvPicPr>
            <p:blipFill rotWithShape="1">
              <a:blip r:embed="rId6">
                <a:alphaModFix/>
              </a:blip>
              <a:srcRect b="23864" l="18242" r="18458" t="9344"/>
              <a:stretch/>
            </p:blipFill>
            <p:spPr>
              <a:xfrm>
                <a:off x="779845" y="4335989"/>
                <a:ext cx="442253" cy="575842"/>
              </a:xfrm>
              <a:prstGeom prst="rect">
                <a:avLst/>
              </a:prstGeom>
              <a:noFill/>
              <a:ln>
                <a:noFill/>
              </a:ln>
            </p:spPr>
          </p:pic>
          <p:sp>
            <p:nvSpPr>
              <p:cNvPr id="66" name="Google Shape;66;p74"/>
              <p:cNvSpPr/>
              <p:nvPr/>
            </p:nvSpPr>
            <p:spPr>
              <a:xfrm>
                <a:off x="1078544" y="4438901"/>
                <a:ext cx="126559" cy="89253"/>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Calibri"/>
                  <a:ea typeface="Calibri"/>
                  <a:cs typeface="Calibri"/>
                  <a:sym typeface="Calibri"/>
                </a:endParaRPr>
              </a:p>
            </p:txBody>
          </p:sp>
        </p:grpSp>
      </p:grpSp>
      <p:grpSp>
        <p:nvGrpSpPr>
          <p:cNvPr id="67" name="Google Shape;67;p74"/>
          <p:cNvGrpSpPr/>
          <p:nvPr/>
        </p:nvGrpSpPr>
        <p:grpSpPr>
          <a:xfrm>
            <a:off x="915782" y="3007446"/>
            <a:ext cx="8342891" cy="490417"/>
            <a:chOff x="686836" y="2255584"/>
            <a:chExt cx="6257168" cy="367813"/>
          </a:xfrm>
        </p:grpSpPr>
        <p:sp>
          <p:nvSpPr>
            <p:cNvPr id="68" name="Google Shape;68;p74"/>
            <p:cNvSpPr txBox="1"/>
            <p:nvPr/>
          </p:nvSpPr>
          <p:spPr>
            <a:xfrm>
              <a:off x="1372968" y="2323395"/>
              <a:ext cx="5571036"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élèvent gardent des traces écrites sur les livrets ou leurs cahiers</a:t>
              </a:r>
              <a:endParaRPr sz="1467">
                <a:solidFill>
                  <a:srgbClr val="000000"/>
                </a:solidFill>
                <a:latin typeface="Calibri"/>
                <a:ea typeface="Calibri"/>
                <a:cs typeface="Calibri"/>
                <a:sym typeface="Calibri"/>
              </a:endParaRPr>
            </a:p>
          </p:txBody>
        </p:sp>
        <p:grpSp>
          <p:nvGrpSpPr>
            <p:cNvPr id="69" name="Google Shape;69;p74"/>
            <p:cNvGrpSpPr/>
            <p:nvPr/>
          </p:nvGrpSpPr>
          <p:grpSpPr>
            <a:xfrm>
              <a:off x="686836" y="2255584"/>
              <a:ext cx="413750" cy="359624"/>
              <a:chOff x="10280460" y="4841540"/>
              <a:chExt cx="630930" cy="597556"/>
            </a:xfrm>
          </p:grpSpPr>
          <p:pic>
            <p:nvPicPr>
              <p:cNvPr id="70" name="Google Shape;70;p74"/>
              <p:cNvPicPr preferRelativeResize="0"/>
              <p:nvPr/>
            </p:nvPicPr>
            <p:blipFill rotWithShape="1">
              <a:blip r:embed="rId7">
                <a:alphaModFix/>
              </a:blip>
              <a:srcRect b="30055" l="11664" r="25923" t="23325"/>
              <a:stretch/>
            </p:blipFill>
            <p:spPr>
              <a:xfrm>
                <a:off x="10280460" y="4967823"/>
                <a:ext cx="630930" cy="471273"/>
              </a:xfrm>
              <a:prstGeom prst="rect">
                <a:avLst/>
              </a:prstGeom>
              <a:noFill/>
              <a:ln>
                <a:noFill/>
              </a:ln>
            </p:spPr>
          </p:pic>
          <p:pic>
            <p:nvPicPr>
              <p:cNvPr id="71" name="Google Shape;71;p74"/>
              <p:cNvPicPr preferRelativeResize="0"/>
              <p:nvPr/>
            </p:nvPicPr>
            <p:blipFill rotWithShape="1">
              <a:blip r:embed="rId8">
                <a:alphaModFix/>
              </a:blip>
              <a:srcRect b="30055" l="74744" r="10688" t="23325"/>
              <a:stretch/>
            </p:blipFill>
            <p:spPr>
              <a:xfrm rot="1461832">
                <a:off x="10456526" y="4850932"/>
                <a:ext cx="147273" cy="471273"/>
              </a:xfrm>
              <a:prstGeom prst="rect">
                <a:avLst/>
              </a:prstGeom>
              <a:noFill/>
              <a:ln>
                <a:noFill/>
              </a:ln>
            </p:spPr>
          </p:pic>
        </p:grpSp>
      </p:grpSp>
      <p:sp>
        <p:nvSpPr>
          <p:cNvPr id="72" name="Google Shape;72;p74"/>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l’élève</a:t>
            </a:r>
            <a:endParaRPr sz="1867">
              <a:solidFill>
                <a:srgbClr val="000000"/>
              </a:solidFill>
              <a:latin typeface="Calibri"/>
              <a:ea typeface="Calibri"/>
              <a:cs typeface="Calibri"/>
              <a:sym typeface="Calibri"/>
            </a:endParaRPr>
          </a:p>
        </p:txBody>
      </p:sp>
      <p:sp>
        <p:nvSpPr>
          <p:cNvPr id="73" name="Google Shape;73;p74"/>
          <p:cNvSpPr txBox="1"/>
          <p:nvPr/>
        </p:nvSpPr>
        <p:spPr>
          <a:xfrm>
            <a:off x="1830624" y="5422784"/>
            <a:ext cx="4867240"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passent au tableau</a:t>
            </a:r>
            <a:endParaRPr sz="2000">
              <a:solidFill>
                <a:srgbClr val="000000"/>
              </a:solidFill>
              <a:latin typeface="Calibri"/>
              <a:ea typeface="Calibri"/>
              <a:cs typeface="Calibri"/>
              <a:sym typeface="Calibri"/>
            </a:endParaRPr>
          </a:p>
        </p:txBody>
      </p:sp>
      <p:pic>
        <p:nvPicPr>
          <p:cNvPr id="74" name="Google Shape;74;p74"/>
          <p:cNvPicPr preferRelativeResize="0"/>
          <p:nvPr/>
        </p:nvPicPr>
        <p:blipFill rotWithShape="1">
          <a:blip r:embed="rId9">
            <a:alphaModFix/>
          </a:blip>
          <a:srcRect b="0" l="0" r="0" t="0"/>
          <a:stretch/>
        </p:blipFill>
        <p:spPr>
          <a:xfrm>
            <a:off x="863575" y="5298758"/>
            <a:ext cx="648055" cy="648055"/>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bg>
      <p:bgPr>
        <a:solidFill>
          <a:srgbClr val="002060"/>
        </a:solidFill>
      </p:bgPr>
    </p:bg>
    <p:spTree>
      <p:nvGrpSpPr>
        <p:cNvPr id="302" name="Shape 302"/>
        <p:cNvGrpSpPr/>
        <p:nvPr/>
      </p:nvGrpSpPr>
      <p:grpSpPr>
        <a:xfrm>
          <a:off x="0" y="0"/>
          <a:ext cx="0" cy="0"/>
          <a:chOff x="0" y="0"/>
          <a:chExt cx="0" cy="0"/>
        </a:xfrm>
      </p:grpSpPr>
      <p:grpSp>
        <p:nvGrpSpPr>
          <p:cNvPr id="303" name="Google Shape;303;p101"/>
          <p:cNvGrpSpPr/>
          <p:nvPr/>
        </p:nvGrpSpPr>
        <p:grpSpPr>
          <a:xfrm>
            <a:off x="0" y="0"/>
            <a:ext cx="12192000" cy="6858001"/>
            <a:chOff x="0" y="0"/>
            <a:chExt cx="13716000" cy="10287000"/>
          </a:xfrm>
        </p:grpSpPr>
        <p:sp>
          <p:nvSpPr>
            <p:cNvPr id="304" name="Google Shape;304;p101"/>
            <p:cNvSpPr/>
            <p:nvPr/>
          </p:nvSpPr>
          <p:spPr>
            <a:xfrm>
              <a:off x="0" y="0"/>
              <a:ext cx="13716000" cy="10287000"/>
            </a:xfrm>
            <a:prstGeom prst="rect">
              <a:avLst/>
            </a:prstGeom>
            <a:solidFill>
              <a:srgbClr val="5EAC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05" name="Google Shape;305;p10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06" name="Google Shape;306;p10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307" name="Google Shape;307;p10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bg>
      <p:bgPr>
        <a:solidFill>
          <a:srgbClr val="002060"/>
        </a:solidFill>
      </p:bgPr>
    </p:bg>
    <p:spTree>
      <p:nvGrpSpPr>
        <p:cNvPr id="308" name="Shape 308"/>
        <p:cNvGrpSpPr/>
        <p:nvPr/>
      </p:nvGrpSpPr>
      <p:grpSpPr>
        <a:xfrm>
          <a:off x="0" y="0"/>
          <a:ext cx="0" cy="0"/>
          <a:chOff x="0" y="0"/>
          <a:chExt cx="0" cy="0"/>
        </a:xfrm>
      </p:grpSpPr>
      <p:grpSp>
        <p:nvGrpSpPr>
          <p:cNvPr id="309" name="Google Shape;309;p102"/>
          <p:cNvGrpSpPr/>
          <p:nvPr/>
        </p:nvGrpSpPr>
        <p:grpSpPr>
          <a:xfrm>
            <a:off x="0" y="0"/>
            <a:ext cx="12192000" cy="6858001"/>
            <a:chOff x="0" y="0"/>
            <a:chExt cx="13716000" cy="10287000"/>
          </a:xfrm>
        </p:grpSpPr>
        <p:sp>
          <p:nvSpPr>
            <p:cNvPr id="310" name="Google Shape;310;p102"/>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11" name="Google Shape;311;p10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12" name="Google Shape;312;p10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313" name="Google Shape;313;p10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bg>
      <p:bgPr>
        <a:solidFill>
          <a:srgbClr val="002060"/>
        </a:solidFill>
      </p:bgPr>
    </p:bg>
    <p:spTree>
      <p:nvGrpSpPr>
        <p:cNvPr id="314" name="Shape 314"/>
        <p:cNvGrpSpPr/>
        <p:nvPr/>
      </p:nvGrpSpPr>
      <p:grpSpPr>
        <a:xfrm>
          <a:off x="0" y="0"/>
          <a:ext cx="0" cy="0"/>
          <a:chOff x="0" y="0"/>
          <a:chExt cx="0" cy="0"/>
        </a:xfrm>
      </p:grpSpPr>
      <p:grpSp>
        <p:nvGrpSpPr>
          <p:cNvPr id="315" name="Google Shape;315;p103"/>
          <p:cNvGrpSpPr/>
          <p:nvPr/>
        </p:nvGrpSpPr>
        <p:grpSpPr>
          <a:xfrm>
            <a:off x="0" y="0"/>
            <a:ext cx="12192000" cy="6858001"/>
            <a:chOff x="0" y="0"/>
            <a:chExt cx="13716000" cy="10287000"/>
          </a:xfrm>
        </p:grpSpPr>
        <p:sp>
          <p:nvSpPr>
            <p:cNvPr id="316" name="Google Shape;316;p103"/>
            <p:cNvSpPr/>
            <p:nvPr/>
          </p:nvSpPr>
          <p:spPr>
            <a:xfrm>
              <a:off x="0" y="0"/>
              <a:ext cx="13716000" cy="10287000"/>
            </a:xfrm>
            <a:prstGeom prst="rect">
              <a:avLst/>
            </a:prstGeom>
            <a:solidFill>
              <a:srgbClr val="B8D9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17" name="Google Shape;317;p10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18" name="Google Shape;318;p10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319" name="Google Shape;319;p10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bg>
      <p:bgPr>
        <a:solidFill>
          <a:srgbClr val="002060"/>
        </a:solidFill>
      </p:bgPr>
    </p:bg>
    <p:spTree>
      <p:nvGrpSpPr>
        <p:cNvPr id="320" name="Shape 320"/>
        <p:cNvGrpSpPr/>
        <p:nvPr/>
      </p:nvGrpSpPr>
      <p:grpSpPr>
        <a:xfrm>
          <a:off x="0" y="0"/>
          <a:ext cx="0" cy="0"/>
          <a:chOff x="0" y="0"/>
          <a:chExt cx="0" cy="0"/>
        </a:xfrm>
      </p:grpSpPr>
      <p:grpSp>
        <p:nvGrpSpPr>
          <p:cNvPr id="321" name="Google Shape;321;p104"/>
          <p:cNvGrpSpPr/>
          <p:nvPr/>
        </p:nvGrpSpPr>
        <p:grpSpPr>
          <a:xfrm>
            <a:off x="0" y="0"/>
            <a:ext cx="12192000" cy="6858001"/>
            <a:chOff x="0" y="0"/>
            <a:chExt cx="13716000" cy="10287000"/>
          </a:xfrm>
        </p:grpSpPr>
        <p:sp>
          <p:nvSpPr>
            <p:cNvPr id="322" name="Google Shape;322;p104"/>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23" name="Google Shape;323;p10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24" name="Google Shape;324;p10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325" name="Google Shape;325;p10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bg>
      <p:bgPr>
        <a:solidFill>
          <a:srgbClr val="002060"/>
        </a:solidFill>
      </p:bgPr>
    </p:bg>
    <p:spTree>
      <p:nvGrpSpPr>
        <p:cNvPr id="326" name="Shape 326"/>
        <p:cNvGrpSpPr/>
        <p:nvPr/>
      </p:nvGrpSpPr>
      <p:grpSpPr>
        <a:xfrm>
          <a:off x="0" y="0"/>
          <a:ext cx="0" cy="0"/>
          <a:chOff x="0" y="0"/>
          <a:chExt cx="0" cy="0"/>
        </a:xfrm>
      </p:grpSpPr>
      <p:grpSp>
        <p:nvGrpSpPr>
          <p:cNvPr id="327" name="Google Shape;327;p105"/>
          <p:cNvGrpSpPr/>
          <p:nvPr/>
        </p:nvGrpSpPr>
        <p:grpSpPr>
          <a:xfrm>
            <a:off x="0" y="0"/>
            <a:ext cx="12192000" cy="6858001"/>
            <a:chOff x="0" y="0"/>
            <a:chExt cx="13716000" cy="10287000"/>
          </a:xfrm>
        </p:grpSpPr>
        <p:sp>
          <p:nvSpPr>
            <p:cNvPr id="328" name="Google Shape;328;p105"/>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29" name="Google Shape;329;p10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30" name="Google Shape;330;p10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331" name="Google Shape;331;p10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bg>
      <p:bgPr>
        <a:solidFill>
          <a:srgbClr val="002060"/>
        </a:solidFill>
      </p:bgPr>
    </p:bg>
    <p:spTree>
      <p:nvGrpSpPr>
        <p:cNvPr id="332" name="Shape 332"/>
        <p:cNvGrpSpPr/>
        <p:nvPr/>
      </p:nvGrpSpPr>
      <p:grpSpPr>
        <a:xfrm>
          <a:off x="0" y="0"/>
          <a:ext cx="0" cy="0"/>
          <a:chOff x="0" y="0"/>
          <a:chExt cx="0" cy="0"/>
        </a:xfrm>
      </p:grpSpPr>
      <p:grpSp>
        <p:nvGrpSpPr>
          <p:cNvPr id="333" name="Google Shape;333;p106"/>
          <p:cNvGrpSpPr/>
          <p:nvPr/>
        </p:nvGrpSpPr>
        <p:grpSpPr>
          <a:xfrm>
            <a:off x="0" y="0"/>
            <a:ext cx="12192000" cy="6858001"/>
            <a:chOff x="0" y="0"/>
            <a:chExt cx="13716000" cy="10287000"/>
          </a:xfrm>
        </p:grpSpPr>
        <p:sp>
          <p:nvSpPr>
            <p:cNvPr id="334" name="Google Shape;334;p106"/>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35" name="Google Shape;335;p10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36" name="Google Shape;336;p10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337" name="Google Shape;337;p10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bg>
      <p:bgPr>
        <a:solidFill>
          <a:srgbClr val="002060"/>
        </a:solidFill>
      </p:bgPr>
    </p:bg>
    <p:spTree>
      <p:nvGrpSpPr>
        <p:cNvPr id="338" name="Shape 338"/>
        <p:cNvGrpSpPr/>
        <p:nvPr/>
      </p:nvGrpSpPr>
      <p:grpSpPr>
        <a:xfrm>
          <a:off x="0" y="0"/>
          <a:ext cx="0" cy="0"/>
          <a:chOff x="0" y="0"/>
          <a:chExt cx="0" cy="0"/>
        </a:xfrm>
      </p:grpSpPr>
      <p:grpSp>
        <p:nvGrpSpPr>
          <p:cNvPr id="339" name="Google Shape;339;p107"/>
          <p:cNvGrpSpPr/>
          <p:nvPr/>
        </p:nvGrpSpPr>
        <p:grpSpPr>
          <a:xfrm>
            <a:off x="0" y="0"/>
            <a:ext cx="12192000" cy="6858001"/>
            <a:chOff x="0" y="0"/>
            <a:chExt cx="13716000" cy="10287000"/>
          </a:xfrm>
        </p:grpSpPr>
        <p:sp>
          <p:nvSpPr>
            <p:cNvPr id="340" name="Google Shape;340;p107"/>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41" name="Google Shape;341;p10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42" name="Google Shape;342;p10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343" name="Google Shape;343;p10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bg>
      <p:bgPr>
        <a:solidFill>
          <a:srgbClr val="002060"/>
        </a:solidFill>
      </p:bgPr>
    </p:bg>
    <p:spTree>
      <p:nvGrpSpPr>
        <p:cNvPr id="344" name="Shape 344"/>
        <p:cNvGrpSpPr/>
        <p:nvPr/>
      </p:nvGrpSpPr>
      <p:grpSpPr>
        <a:xfrm>
          <a:off x="0" y="0"/>
          <a:ext cx="0" cy="0"/>
          <a:chOff x="0" y="0"/>
          <a:chExt cx="0" cy="0"/>
        </a:xfrm>
      </p:grpSpPr>
      <p:grpSp>
        <p:nvGrpSpPr>
          <p:cNvPr id="345" name="Google Shape;345;p108"/>
          <p:cNvGrpSpPr/>
          <p:nvPr/>
        </p:nvGrpSpPr>
        <p:grpSpPr>
          <a:xfrm>
            <a:off x="0" y="0"/>
            <a:ext cx="12192000" cy="6858001"/>
            <a:chOff x="0" y="0"/>
            <a:chExt cx="13716000" cy="10287000"/>
          </a:xfrm>
        </p:grpSpPr>
        <p:sp>
          <p:nvSpPr>
            <p:cNvPr id="346" name="Google Shape;346;p108"/>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47" name="Google Shape;347;p10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48" name="Google Shape;348;p10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349" name="Google Shape;349;p10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5" name="Shape 75"/>
        <p:cNvGrpSpPr/>
        <p:nvPr/>
      </p:nvGrpSpPr>
      <p:grpSpPr>
        <a:xfrm>
          <a:off x="0" y="0"/>
          <a:ext cx="0" cy="0"/>
          <a:chOff x="0" y="0"/>
          <a:chExt cx="0" cy="0"/>
        </a:xfrm>
      </p:grpSpPr>
      <p:sp>
        <p:nvSpPr>
          <p:cNvPr id="76" name="Google Shape;76;p7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7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7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79" name="Shape 79"/>
        <p:cNvGrpSpPr/>
        <p:nvPr/>
      </p:nvGrpSpPr>
      <p:grpSpPr>
        <a:xfrm>
          <a:off x="0" y="0"/>
          <a:ext cx="0" cy="0"/>
          <a:chOff x="0" y="0"/>
          <a:chExt cx="0" cy="0"/>
        </a:xfrm>
      </p:grpSpPr>
      <p:sp>
        <p:nvSpPr>
          <p:cNvPr id="80" name="Google Shape;80;p76"/>
          <p:cNvSpPr txBox="1"/>
          <p:nvPr>
            <p:ph type="title"/>
          </p:nvPr>
        </p:nvSpPr>
        <p:spPr>
          <a:xfrm>
            <a:off x="2621731"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76"/>
          <p:cNvSpPr txBox="1"/>
          <p:nvPr>
            <p:ph idx="1" type="subTitle"/>
          </p:nvPr>
        </p:nvSpPr>
        <p:spPr>
          <a:xfrm>
            <a:off x="2621743"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5"/>
              <a:buNone/>
              <a:defRPr sz="1865"/>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82" name="Google Shape;82;p76"/>
          <p:cNvSpPr txBox="1"/>
          <p:nvPr>
            <p:ph idx="2" type="subTitle"/>
          </p:nvPr>
        </p:nvSpPr>
        <p:spPr>
          <a:xfrm>
            <a:off x="8020251"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5"/>
              <a:buNone/>
              <a:defRPr sz="1865"/>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83" name="Google Shape;83;p76"/>
          <p:cNvSpPr txBox="1"/>
          <p:nvPr>
            <p:ph idx="3" type="title"/>
          </p:nvPr>
        </p:nvSpPr>
        <p:spPr>
          <a:xfrm>
            <a:off x="2621767"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 name="Google Shape;84;p76"/>
          <p:cNvSpPr txBox="1"/>
          <p:nvPr>
            <p:ph idx="4" type="subTitle"/>
          </p:nvPr>
        </p:nvSpPr>
        <p:spPr>
          <a:xfrm>
            <a:off x="2621743"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5"/>
              <a:buNone/>
              <a:defRPr sz="1865"/>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85" name="Google Shape;85;p76"/>
          <p:cNvSpPr txBox="1"/>
          <p:nvPr>
            <p:ph idx="5" type="subTitle"/>
          </p:nvPr>
        </p:nvSpPr>
        <p:spPr>
          <a:xfrm>
            <a:off x="8020251"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5"/>
              <a:buNone/>
              <a:defRPr sz="1865"/>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86" name="Google Shape;86;p76"/>
          <p:cNvSpPr txBox="1"/>
          <p:nvPr>
            <p:ph idx="6" type="title"/>
          </p:nvPr>
        </p:nvSpPr>
        <p:spPr>
          <a:xfrm>
            <a:off x="1097755"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76"/>
          <p:cNvSpPr txBox="1"/>
          <p:nvPr>
            <p:ph idx="7" type="title"/>
          </p:nvPr>
        </p:nvSpPr>
        <p:spPr>
          <a:xfrm>
            <a:off x="1097755"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76"/>
          <p:cNvSpPr txBox="1"/>
          <p:nvPr>
            <p:ph idx="8" type="title"/>
          </p:nvPr>
        </p:nvSpPr>
        <p:spPr>
          <a:xfrm>
            <a:off x="6496263"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 name="Google Shape;89;p76"/>
          <p:cNvSpPr txBox="1"/>
          <p:nvPr>
            <p:ph idx="9" type="title"/>
          </p:nvPr>
        </p:nvSpPr>
        <p:spPr>
          <a:xfrm>
            <a:off x="6496263"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 name="Google Shape;90;p76"/>
          <p:cNvSpPr txBox="1"/>
          <p:nvPr>
            <p:ph idx="13" type="title"/>
          </p:nvPr>
        </p:nvSpPr>
        <p:spPr>
          <a:xfrm>
            <a:off x="8020263"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 name="Google Shape;91;p76"/>
          <p:cNvSpPr txBox="1"/>
          <p:nvPr>
            <p:ph idx="14" type="title"/>
          </p:nvPr>
        </p:nvSpPr>
        <p:spPr>
          <a:xfrm>
            <a:off x="8020299"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76"/>
          <p:cNvSpPr txBox="1"/>
          <p:nvPr>
            <p:ph idx="15" type="title"/>
          </p:nvPr>
        </p:nvSpPr>
        <p:spPr>
          <a:xfrm>
            <a:off x="959997" y="593373"/>
            <a:ext cx="10272003" cy="763596"/>
          </a:xfrm>
          <a:prstGeom prst="rect">
            <a:avLst/>
          </a:prstGeom>
          <a:noFill/>
          <a:ln>
            <a:noFill/>
          </a:ln>
        </p:spPr>
        <p:txBody>
          <a:bodyPr anchorCtr="0" anchor="t" bIns="68550" lIns="91425" spcFirstLastPara="1" rIns="91425" wrap="square" tIns="68550">
            <a:noAutofit/>
          </a:bodyPr>
          <a:lstStyle>
            <a:lvl1pPr lvl="0" algn="l">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verture de la séance">
  <p:cSld name="Ouverture de la séance">
    <p:bg>
      <p:bgPr>
        <a:gradFill>
          <a:gsLst>
            <a:gs pos="0">
              <a:srgbClr val="F19D19"/>
            </a:gs>
            <a:gs pos="3000">
              <a:schemeClr val="lt1"/>
            </a:gs>
            <a:gs pos="94000">
              <a:srgbClr val="F19D19"/>
            </a:gs>
            <a:gs pos="100000">
              <a:srgbClr val="F19D19"/>
            </a:gs>
          </a:gsLst>
          <a:path path="circle">
            <a:fillToRect b="50%" l="50%" r="50%" t="50%"/>
          </a:path>
          <a:tileRect/>
        </a:gradFill>
      </p:bgPr>
    </p:bg>
    <p:spTree>
      <p:nvGrpSpPr>
        <p:cNvPr id="93" name="Shape 93"/>
        <p:cNvGrpSpPr/>
        <p:nvPr/>
      </p:nvGrpSpPr>
      <p:grpSpPr>
        <a:xfrm>
          <a:off x="0" y="0"/>
          <a:ext cx="0" cy="0"/>
          <a:chOff x="0" y="0"/>
          <a:chExt cx="0" cy="0"/>
        </a:xfrm>
      </p:grpSpPr>
      <p:grpSp>
        <p:nvGrpSpPr>
          <p:cNvPr id="94" name="Google Shape;94;p77"/>
          <p:cNvGrpSpPr/>
          <p:nvPr/>
        </p:nvGrpSpPr>
        <p:grpSpPr>
          <a:xfrm>
            <a:off x="812158" y="844906"/>
            <a:ext cx="10567685" cy="5198169"/>
            <a:chOff x="2184399" y="1402024"/>
            <a:chExt cx="7823200" cy="4942038"/>
          </a:xfrm>
        </p:grpSpPr>
        <p:sp>
          <p:nvSpPr>
            <p:cNvPr id="95" name="Google Shape;95;p77"/>
            <p:cNvSpPr/>
            <p:nvPr/>
          </p:nvSpPr>
          <p:spPr>
            <a:xfrm>
              <a:off x="2184399" y="1402024"/>
              <a:ext cx="7823200" cy="4942038"/>
            </a:xfrm>
            <a:prstGeom prst="roundRect">
              <a:avLst>
                <a:gd fmla="val 2665" name="adj"/>
              </a:avLst>
            </a:prstGeom>
            <a:solidFill>
              <a:srgbClr val="F19D19"/>
            </a:solidFill>
            <a:ln cap="flat" cmpd="sng" w="12700">
              <a:solidFill>
                <a:srgbClr val="F19D19"/>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96" name="Google Shape;96;p77"/>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sp>
        <p:nvSpPr>
          <p:cNvPr id="97" name="Google Shape;97;p77"/>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98" name="Google Shape;98;p77"/>
          <p:cNvSpPr txBox="1"/>
          <p:nvPr/>
        </p:nvSpPr>
        <p:spPr>
          <a:xfrm>
            <a:off x="946951" y="3651380"/>
            <a:ext cx="10298101"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F19D19"/>
                </a:solidFill>
                <a:latin typeface="Calibri"/>
                <a:ea typeface="Calibri"/>
                <a:cs typeface="Calibri"/>
                <a:sym typeface="Calibri"/>
              </a:rPr>
              <a:t>Ouverture de la séance</a:t>
            </a:r>
            <a:endParaRPr/>
          </a:p>
        </p:txBody>
      </p:sp>
      <p:pic>
        <p:nvPicPr>
          <p:cNvPr id="99" name="Google Shape;99;p77"/>
          <p:cNvPicPr preferRelativeResize="0"/>
          <p:nvPr/>
        </p:nvPicPr>
        <p:blipFill rotWithShape="1">
          <a:blip r:embed="rId3">
            <a:alphaModFix/>
          </a:blip>
          <a:srcRect b="0" l="0" r="0" t="0"/>
          <a:stretch/>
        </p:blipFill>
        <p:spPr>
          <a:xfrm>
            <a:off x="4973623" y="1310778"/>
            <a:ext cx="2096135" cy="2158333"/>
          </a:xfrm>
          <a:prstGeom prst="rect">
            <a:avLst/>
          </a:prstGeom>
          <a:noFill/>
          <a:ln>
            <a:noFill/>
          </a:ln>
        </p:spPr>
      </p:pic>
      <p:pic>
        <p:nvPicPr>
          <p:cNvPr id="100" name="Google Shape;100;p77"/>
          <p:cNvPicPr preferRelativeResize="0"/>
          <p:nvPr/>
        </p:nvPicPr>
        <p:blipFill rotWithShape="1">
          <a:blip r:embed="rId4">
            <a:alphaModFix/>
          </a:blip>
          <a:srcRect b="0" l="0" r="0" t="0"/>
          <a:stretch/>
        </p:blipFill>
        <p:spPr>
          <a:xfrm>
            <a:off x="6261214" y="1609414"/>
            <a:ext cx="649253" cy="649253"/>
          </a:xfrm>
          <a:prstGeom prst="rect">
            <a:avLst/>
          </a:prstGeom>
          <a:noFill/>
          <a:ln>
            <a:noFill/>
          </a:ln>
        </p:spPr>
      </p:pic>
      <p:sp>
        <p:nvSpPr>
          <p:cNvPr id="101" name="Google Shape;101;p77"/>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 Ouverture">
  <p:cSld name="1_Slide Ouverture">
    <p:spTree>
      <p:nvGrpSpPr>
        <p:cNvPr id="102" name="Shape 102"/>
        <p:cNvGrpSpPr/>
        <p:nvPr/>
      </p:nvGrpSpPr>
      <p:grpSpPr>
        <a:xfrm>
          <a:off x="0" y="0"/>
          <a:ext cx="0" cy="0"/>
          <a:chOff x="0" y="0"/>
          <a:chExt cx="0" cy="0"/>
        </a:xfrm>
      </p:grpSpPr>
      <p:grpSp>
        <p:nvGrpSpPr>
          <p:cNvPr id="103" name="Google Shape;103;p78"/>
          <p:cNvGrpSpPr/>
          <p:nvPr/>
        </p:nvGrpSpPr>
        <p:grpSpPr>
          <a:xfrm>
            <a:off x="0" y="1"/>
            <a:ext cx="12192000" cy="6858001"/>
            <a:chOff x="0" y="0"/>
            <a:chExt cx="13716000" cy="10287000"/>
          </a:xfrm>
        </p:grpSpPr>
        <p:sp>
          <p:nvSpPr>
            <p:cNvPr id="104" name="Google Shape;104;p78"/>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05" name="Google Shape;105;p7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06" name="Google Shape;106;p7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107" name="Google Shape;107;p78"/>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8" name="Google Shape;108;p78"/>
          <p:cNvSpPr txBox="1"/>
          <p:nvPr>
            <p:ph idx="1"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09" name="Google Shape;109;p78"/>
          <p:cNvGrpSpPr/>
          <p:nvPr/>
        </p:nvGrpSpPr>
        <p:grpSpPr>
          <a:xfrm>
            <a:off x="11779124" y="79508"/>
            <a:ext cx="232364" cy="304873"/>
            <a:chOff x="3292012" y="1302714"/>
            <a:chExt cx="867138" cy="384316"/>
          </a:xfrm>
        </p:grpSpPr>
        <p:sp>
          <p:nvSpPr>
            <p:cNvPr id="110" name="Google Shape;110;p78"/>
            <p:cNvSpPr/>
            <p:nvPr/>
          </p:nvSpPr>
          <p:spPr>
            <a:xfrm>
              <a:off x="3292012" y="1302714"/>
              <a:ext cx="867138" cy="384316"/>
            </a:xfrm>
            <a:prstGeom prst="rect">
              <a:avLst/>
            </a:prstGeom>
            <a:solidFill>
              <a:srgbClr val="F19D19"/>
            </a:solidFill>
            <a:ln cap="flat" cmpd="sng" w="25400">
              <a:solidFill>
                <a:srgbClr val="F19D19"/>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111" name="Google Shape;111;p78"/>
            <p:cNvSpPr/>
            <p:nvPr/>
          </p:nvSpPr>
          <p:spPr>
            <a:xfrm>
              <a:off x="3351780" y="1310206"/>
              <a:ext cx="789749" cy="369332"/>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descr="Image générée" id="112" name="Google Shape;112;p78"/>
          <p:cNvPicPr preferRelativeResize="0"/>
          <p:nvPr/>
        </p:nvPicPr>
        <p:blipFill rotWithShape="1">
          <a:blip r:embed="rId2">
            <a:alphaModFix/>
          </a:blip>
          <a:srcRect b="62431" l="6026" r="75345" t="25227"/>
          <a:stretch/>
        </p:blipFill>
        <p:spPr>
          <a:xfrm>
            <a:off x="233374" y="168983"/>
            <a:ext cx="506620" cy="503517"/>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Ouverture">
  <p:cSld name="Slide Ouverture">
    <p:spTree>
      <p:nvGrpSpPr>
        <p:cNvPr id="113" name="Shape 113"/>
        <p:cNvGrpSpPr/>
        <p:nvPr/>
      </p:nvGrpSpPr>
      <p:grpSpPr>
        <a:xfrm>
          <a:off x="0" y="0"/>
          <a:ext cx="0" cy="0"/>
          <a:chOff x="0" y="0"/>
          <a:chExt cx="0" cy="0"/>
        </a:xfrm>
      </p:grpSpPr>
      <p:grpSp>
        <p:nvGrpSpPr>
          <p:cNvPr id="114" name="Google Shape;114;p79"/>
          <p:cNvGrpSpPr/>
          <p:nvPr/>
        </p:nvGrpSpPr>
        <p:grpSpPr>
          <a:xfrm>
            <a:off x="0" y="1"/>
            <a:ext cx="12192000" cy="6858001"/>
            <a:chOff x="0" y="0"/>
            <a:chExt cx="13716000" cy="10287000"/>
          </a:xfrm>
        </p:grpSpPr>
        <p:sp>
          <p:nvSpPr>
            <p:cNvPr id="115" name="Google Shape;115;p79"/>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16" name="Google Shape;116;p7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17" name="Google Shape;117;p7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118" name="Google Shape;118;p79"/>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9" name="Google Shape;119;p79"/>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 name="Google Shape;120;p79"/>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21" name="Google Shape;121;p79"/>
          <p:cNvGrpSpPr/>
          <p:nvPr/>
        </p:nvGrpSpPr>
        <p:grpSpPr>
          <a:xfrm>
            <a:off x="11779124" y="79508"/>
            <a:ext cx="232364" cy="304873"/>
            <a:chOff x="3292012" y="1302714"/>
            <a:chExt cx="867138" cy="384316"/>
          </a:xfrm>
        </p:grpSpPr>
        <p:sp>
          <p:nvSpPr>
            <p:cNvPr id="122" name="Google Shape;122;p79"/>
            <p:cNvSpPr/>
            <p:nvPr/>
          </p:nvSpPr>
          <p:spPr>
            <a:xfrm>
              <a:off x="3292012" y="1302714"/>
              <a:ext cx="867138" cy="384316"/>
            </a:xfrm>
            <a:prstGeom prst="rect">
              <a:avLst/>
            </a:prstGeom>
            <a:solidFill>
              <a:srgbClr val="F19D19"/>
            </a:solidFill>
            <a:ln cap="flat" cmpd="sng" w="25400">
              <a:solidFill>
                <a:srgbClr val="F19D19"/>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123" name="Google Shape;123;p79"/>
            <p:cNvSpPr/>
            <p:nvPr/>
          </p:nvSpPr>
          <p:spPr>
            <a:xfrm>
              <a:off x="3351780" y="1310206"/>
              <a:ext cx="789749" cy="369332"/>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descr="Image générée" id="124" name="Google Shape;124;p79"/>
          <p:cNvPicPr preferRelativeResize="0"/>
          <p:nvPr/>
        </p:nvPicPr>
        <p:blipFill rotWithShape="1">
          <a:blip r:embed="rId2">
            <a:alphaModFix/>
          </a:blip>
          <a:srcRect b="62431" l="6026" r="75345" t="25227"/>
          <a:stretch/>
        </p:blipFill>
        <p:spPr>
          <a:xfrm>
            <a:off x="233374" y="168983"/>
            <a:ext cx="506620" cy="503517"/>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rrr">
  <p:cSld name="prrrr">
    <p:bg>
      <p:bgPr>
        <a:solidFill>
          <a:srgbClr val="002060"/>
        </a:solidFill>
      </p:bgPr>
    </p:bg>
    <p:spTree>
      <p:nvGrpSpPr>
        <p:cNvPr id="125" name="Shape 125"/>
        <p:cNvGrpSpPr/>
        <p:nvPr/>
      </p:nvGrpSpPr>
      <p:grpSpPr>
        <a:xfrm>
          <a:off x="0" y="0"/>
          <a:ext cx="0" cy="0"/>
          <a:chOff x="0" y="0"/>
          <a:chExt cx="0" cy="0"/>
        </a:xfrm>
      </p:grpSpPr>
      <p:grpSp>
        <p:nvGrpSpPr>
          <p:cNvPr id="126" name="Google Shape;126;p80"/>
          <p:cNvGrpSpPr/>
          <p:nvPr/>
        </p:nvGrpSpPr>
        <p:grpSpPr>
          <a:xfrm>
            <a:off x="0" y="1"/>
            <a:ext cx="12192000" cy="6858001"/>
            <a:chOff x="0" y="0"/>
            <a:chExt cx="13716000" cy="10287000"/>
          </a:xfrm>
        </p:grpSpPr>
        <p:sp>
          <p:nvSpPr>
            <p:cNvPr id="127" name="Google Shape;127;p80"/>
            <p:cNvSpPr/>
            <p:nvPr/>
          </p:nvSpPr>
          <p:spPr>
            <a:xfrm>
              <a:off x="0" y="0"/>
              <a:ext cx="13716000" cy="10287000"/>
            </a:xfrm>
            <a:prstGeom prst="rect">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0"/>
                <a:buFont typeface="Calibri"/>
                <a:buNone/>
              </a:pPr>
              <a:r>
                <a:t/>
              </a:r>
              <a:endParaRPr sz="1350">
                <a:solidFill>
                  <a:srgbClr val="FFFFFF"/>
                </a:solidFill>
                <a:latin typeface="Dosis"/>
                <a:ea typeface="Dosis"/>
                <a:cs typeface="Dosis"/>
                <a:sym typeface="Dosis"/>
              </a:endParaRPr>
            </a:p>
          </p:txBody>
        </p:sp>
        <p:sp>
          <p:nvSpPr>
            <p:cNvPr id="128" name="Google Shape;128;p8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0"/>
                <a:buFont typeface="Calibri"/>
                <a:buNone/>
              </a:pPr>
              <a:r>
                <a:t/>
              </a:r>
              <a:endParaRPr sz="1350">
                <a:solidFill>
                  <a:srgbClr val="FFFFFF"/>
                </a:solidFill>
                <a:latin typeface="Dosis"/>
                <a:ea typeface="Dosis"/>
                <a:cs typeface="Dosis"/>
                <a:sym typeface="Dosis"/>
              </a:endParaRPr>
            </a:p>
          </p:txBody>
        </p:sp>
        <p:sp>
          <p:nvSpPr>
            <p:cNvPr id="129" name="Google Shape;129;p8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0"/>
                <a:buFont typeface="Calibri"/>
                <a:buNone/>
              </a:pPr>
              <a:r>
                <a:t/>
              </a:r>
              <a:endParaRPr sz="1350">
                <a:solidFill>
                  <a:srgbClr val="FFFFFF"/>
                </a:solidFill>
                <a:latin typeface="Dosis"/>
                <a:ea typeface="Dosis"/>
                <a:cs typeface="Dosis"/>
                <a:sym typeface="Dosis"/>
              </a:endParaRPr>
            </a:p>
          </p:txBody>
        </p:sp>
      </p:grpSp>
      <p:grpSp>
        <p:nvGrpSpPr>
          <p:cNvPr id="130" name="Google Shape;130;p80"/>
          <p:cNvGrpSpPr/>
          <p:nvPr/>
        </p:nvGrpSpPr>
        <p:grpSpPr>
          <a:xfrm>
            <a:off x="326095" y="244988"/>
            <a:ext cx="593731" cy="480730"/>
            <a:chOff x="277892" y="2283969"/>
            <a:chExt cx="939577" cy="824904"/>
          </a:xfrm>
        </p:grpSpPr>
        <p:sp>
          <p:nvSpPr>
            <p:cNvPr id="131" name="Google Shape;131;p80"/>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Arial"/>
                <a:ea typeface="Arial"/>
                <a:cs typeface="Arial"/>
                <a:sym typeface="Arial"/>
              </a:endParaRPr>
            </a:p>
          </p:txBody>
        </p:sp>
        <p:sp>
          <p:nvSpPr>
            <p:cNvPr id="132" name="Google Shape;132;p80"/>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3">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Arial"/>
                <a:ea typeface="Arial"/>
                <a:cs typeface="Arial"/>
                <a:sym typeface="Arial"/>
              </a:endParaRPr>
            </a:p>
          </p:txBody>
        </p:sp>
      </p:grpSp>
      <p:sp>
        <p:nvSpPr>
          <p:cNvPr id="133" name="Google Shape;133;p80"/>
          <p:cNvSpPr txBox="1"/>
          <p:nvPr/>
        </p:nvSpPr>
        <p:spPr>
          <a:xfrm>
            <a:off x="11748194" y="95600"/>
            <a:ext cx="274643" cy="369291"/>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800"/>
              <a:buFont typeface="Calibri"/>
              <a:buNone/>
            </a:pPr>
            <a:r>
              <a:t/>
            </a:r>
            <a:endParaRPr b="1" sz="1800">
              <a:solidFill>
                <a:schemeClr val="lt1"/>
              </a:solidFill>
              <a:latin typeface="Arial"/>
              <a:ea typeface="Arial"/>
              <a:cs typeface="Arial"/>
              <a:sym typeface="Arial"/>
            </a:endParaRPr>
          </a:p>
        </p:txBody>
      </p:sp>
      <p:sp>
        <p:nvSpPr>
          <p:cNvPr id="134" name="Google Shape;134;p80"/>
          <p:cNvSpPr txBox="1"/>
          <p:nvPr>
            <p:ph type="title"/>
          </p:nvPr>
        </p:nvSpPr>
        <p:spPr>
          <a:xfrm>
            <a:off x="1064663" y="318293"/>
            <a:ext cx="10529279"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5" name="Google Shape;135;p80"/>
          <p:cNvSpPr txBox="1"/>
          <p:nvPr>
            <p:ph idx="1" type="body"/>
          </p:nvPr>
        </p:nvSpPr>
        <p:spPr>
          <a:xfrm>
            <a:off x="1064663" y="668338"/>
            <a:ext cx="1052970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38" Type="http://schemas.openxmlformats.org/officeDocument/2006/relationships/theme" Target="../theme/theme2.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3.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9" name="Shape 9"/>
        <p:cNvGrpSpPr/>
        <p:nvPr/>
      </p:nvGrpSpPr>
      <p:grpSpPr>
        <a:xfrm>
          <a:off x="0" y="0"/>
          <a:ext cx="0" cy="0"/>
          <a:chOff x="0" y="0"/>
          <a:chExt cx="0" cy="0"/>
        </a:xfrm>
      </p:grpSpPr>
      <p:sp>
        <p:nvSpPr>
          <p:cNvPr id="10" name="Google Shape;10;p7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7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7FBF4"/>
            </a:gs>
            <a:gs pos="74000">
              <a:srgbClr val="BDDCA8"/>
            </a:gs>
            <a:gs pos="83000">
              <a:srgbClr val="BDDCA8"/>
            </a:gs>
            <a:gs pos="100000">
              <a:srgbClr val="D3E7C5"/>
            </a:gs>
          </a:gsLst>
          <a:lin ang="5400000" scaled="0"/>
        </a:gradFill>
      </p:bgPr>
    </p:bg>
    <p:spTree>
      <p:nvGrpSpPr>
        <p:cNvPr id="350" name="Shape 350"/>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EFBF1"/>
            </a:gs>
            <a:gs pos="74000">
              <a:srgbClr val="FFE28B"/>
            </a:gs>
            <a:gs pos="83000">
              <a:srgbClr val="FFE28B"/>
            </a:gs>
            <a:gs pos="100000">
              <a:srgbClr val="FEEBB2"/>
            </a:gs>
          </a:gsLst>
          <a:lin ang="5400000" scaled="0"/>
        </a:gradFill>
      </p:bgPr>
    </p:bg>
    <p:spTree>
      <p:nvGrpSpPr>
        <p:cNvPr id="351" name="Shape 351"/>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4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4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32.png"/><Relationship Id="rId4" Type="http://schemas.openxmlformats.org/officeDocument/2006/relationships/image" Target="../media/image41.png"/><Relationship Id="rId5" Type="http://schemas.openxmlformats.org/officeDocument/2006/relationships/image" Target="../media/image3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4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3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33.png"/><Relationship Id="rId4" Type="http://schemas.openxmlformats.org/officeDocument/2006/relationships/image" Target="../media/image4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33.png"/><Relationship Id="rId4" Type="http://schemas.openxmlformats.org/officeDocument/2006/relationships/image" Target="../media/image6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33.png"/><Relationship Id="rId4" Type="http://schemas.openxmlformats.org/officeDocument/2006/relationships/image" Target="../media/image66.png"/><Relationship Id="rId5" Type="http://schemas.openxmlformats.org/officeDocument/2006/relationships/image" Target="../media/image4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33.png"/><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33.png"/><Relationship Id="rId4" Type="http://schemas.openxmlformats.org/officeDocument/2006/relationships/image" Target="../media/image49.png"/><Relationship Id="rId5" Type="http://schemas.openxmlformats.org/officeDocument/2006/relationships/image" Target="../media/image3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33.png"/><Relationship Id="rId4" Type="http://schemas.openxmlformats.org/officeDocument/2006/relationships/image" Target="../media/image6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33.png"/><Relationship Id="rId4" Type="http://schemas.openxmlformats.org/officeDocument/2006/relationships/image" Target="../media/image49.png"/><Relationship Id="rId5" Type="http://schemas.openxmlformats.org/officeDocument/2006/relationships/image" Target="../media/image6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43.png"/><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3.png"/><Relationship Id="rId4" Type="http://schemas.openxmlformats.org/officeDocument/2006/relationships/image" Target="../media/image47.png"/><Relationship Id="rId5" Type="http://schemas.openxmlformats.org/officeDocument/2006/relationships/image" Target="../media/image6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4.xml"/><Relationship Id="rId3" Type="http://schemas.openxmlformats.org/officeDocument/2006/relationships/image" Target="../media/image42.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43.png"/><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6.xml"/><Relationship Id="rId3" Type="http://schemas.openxmlformats.org/officeDocument/2006/relationships/image" Target="../media/image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7.xml"/><Relationship Id="rId3" Type="http://schemas.openxmlformats.org/officeDocument/2006/relationships/image" Target="../media/image3.png"/><Relationship Id="rId4" Type="http://schemas.openxmlformats.org/officeDocument/2006/relationships/image" Target="../media/image46.png"/><Relationship Id="rId5" Type="http://schemas.openxmlformats.org/officeDocument/2006/relationships/image" Target="../media/image48.png"/><Relationship Id="rId6" Type="http://schemas.openxmlformats.org/officeDocument/2006/relationships/image" Target="../media/image51.png"/><Relationship Id="rId7" Type="http://schemas.openxmlformats.org/officeDocument/2006/relationships/image" Target="../media/image5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8.xml"/><Relationship Id="rId3" Type="http://schemas.openxmlformats.org/officeDocument/2006/relationships/image" Target="../media/image50.png"/><Relationship Id="rId4" Type="http://schemas.openxmlformats.org/officeDocument/2006/relationships/image" Target="../media/image51.png"/><Relationship Id="rId5" Type="http://schemas.openxmlformats.org/officeDocument/2006/relationships/image" Target="../media/image46.png"/><Relationship Id="rId6" Type="http://schemas.openxmlformats.org/officeDocument/2006/relationships/image" Target="../media/image48.png"/><Relationship Id="rId7" Type="http://schemas.openxmlformats.org/officeDocument/2006/relationships/image" Target="../media/image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9.xml"/><Relationship Id="rId3" Type="http://schemas.openxmlformats.org/officeDocument/2006/relationships/image" Target="../media/image46.png"/><Relationship Id="rId4" Type="http://schemas.openxmlformats.org/officeDocument/2006/relationships/image" Target="../media/image48.png"/><Relationship Id="rId5" Type="http://schemas.openxmlformats.org/officeDocument/2006/relationships/image" Target="../media/image51.png"/><Relationship Id="rId6" Type="http://schemas.openxmlformats.org/officeDocument/2006/relationships/image" Target="../media/image50.png"/><Relationship Id="rId7"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0.xml"/><Relationship Id="rId3" Type="http://schemas.openxmlformats.org/officeDocument/2006/relationships/image" Target="../media/image50.png"/><Relationship Id="rId4" Type="http://schemas.openxmlformats.org/officeDocument/2006/relationships/image" Target="../media/image51.png"/><Relationship Id="rId5" Type="http://schemas.openxmlformats.org/officeDocument/2006/relationships/image" Target="../media/image46.png"/><Relationship Id="rId6" Type="http://schemas.openxmlformats.org/officeDocument/2006/relationships/image" Target="../media/image48.png"/><Relationship Id="rId7" Type="http://schemas.openxmlformats.org/officeDocument/2006/relationships/image" Target="../media/image1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1.xml"/><Relationship Id="rId3" Type="http://schemas.openxmlformats.org/officeDocument/2006/relationships/image" Target="../media/image46.png"/><Relationship Id="rId4" Type="http://schemas.openxmlformats.org/officeDocument/2006/relationships/image" Target="../media/image48.png"/><Relationship Id="rId5" Type="http://schemas.openxmlformats.org/officeDocument/2006/relationships/image" Target="../media/image51.png"/><Relationship Id="rId6" Type="http://schemas.openxmlformats.org/officeDocument/2006/relationships/image" Target="../media/image50.png"/><Relationship Id="rId7" Type="http://schemas.openxmlformats.org/officeDocument/2006/relationships/image" Target="../media/image1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2.xml"/><Relationship Id="rId3" Type="http://schemas.openxmlformats.org/officeDocument/2006/relationships/image" Target="../media/image46.png"/><Relationship Id="rId4" Type="http://schemas.openxmlformats.org/officeDocument/2006/relationships/image" Target="../media/image48.png"/><Relationship Id="rId5" Type="http://schemas.openxmlformats.org/officeDocument/2006/relationships/image" Target="../media/image51.png"/><Relationship Id="rId6" Type="http://schemas.openxmlformats.org/officeDocument/2006/relationships/image" Target="../media/image50.png"/><Relationship Id="rId7" Type="http://schemas.openxmlformats.org/officeDocument/2006/relationships/image" Target="../media/image1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3.xml"/><Relationship Id="rId3" Type="http://schemas.openxmlformats.org/officeDocument/2006/relationships/image" Target="../media/image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4.xml"/><Relationship Id="rId3" Type="http://schemas.openxmlformats.org/officeDocument/2006/relationships/image" Target="../media/image1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5.xml"/><Relationship Id="rId3" Type="http://schemas.openxmlformats.org/officeDocument/2006/relationships/image" Target="../media/image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6.xml"/><Relationship Id="rId3" Type="http://schemas.openxmlformats.org/officeDocument/2006/relationships/image" Target="../media/image1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7.xml"/><Relationship Id="rId3" Type="http://schemas.openxmlformats.org/officeDocument/2006/relationships/image" Target="../media/image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 Id="rId3" Type="http://schemas.openxmlformats.org/officeDocument/2006/relationships/image" Target="../media/image5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26.png"/><Relationship Id="rId9" Type="http://schemas.openxmlformats.org/officeDocument/2006/relationships/image" Target="../media/image56.png"/><Relationship Id="rId5" Type="http://schemas.openxmlformats.org/officeDocument/2006/relationships/image" Target="../media/image23.jpg"/><Relationship Id="rId6" Type="http://schemas.openxmlformats.org/officeDocument/2006/relationships/image" Target="../media/image25.png"/><Relationship Id="rId7" Type="http://schemas.openxmlformats.org/officeDocument/2006/relationships/image" Target="../media/image24.png"/><Relationship Id="rId8" Type="http://schemas.openxmlformats.org/officeDocument/2006/relationships/image" Target="../media/image28.png"/><Relationship Id="rId11" Type="http://schemas.openxmlformats.org/officeDocument/2006/relationships/image" Target="../media/image36.png"/><Relationship Id="rId10" Type="http://schemas.openxmlformats.org/officeDocument/2006/relationships/image" Target="../media/image34.png"/><Relationship Id="rId12" Type="http://schemas.openxmlformats.org/officeDocument/2006/relationships/image" Target="../media/image2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0.xml"/><Relationship Id="rId3" Type="http://schemas.openxmlformats.org/officeDocument/2006/relationships/image" Target="../media/image3.png"/><Relationship Id="rId4" Type="http://schemas.openxmlformats.org/officeDocument/2006/relationships/image" Target="../media/image5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1.xml"/><Relationship Id="rId3" Type="http://schemas.openxmlformats.org/officeDocument/2006/relationships/image" Target="../media/image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2.xml"/><Relationship Id="rId3" Type="http://schemas.openxmlformats.org/officeDocument/2006/relationships/image" Target="../media/image3.png"/><Relationship Id="rId4" Type="http://schemas.openxmlformats.org/officeDocument/2006/relationships/image" Target="../media/image5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3.xml"/><Relationship Id="rId3" Type="http://schemas.openxmlformats.org/officeDocument/2006/relationships/image" Target="../media/image3.png"/><Relationship Id="rId4" Type="http://schemas.openxmlformats.org/officeDocument/2006/relationships/image" Target="../media/image5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4.xml"/><Relationship Id="rId3" Type="http://schemas.openxmlformats.org/officeDocument/2006/relationships/image" Target="../media/image3.png"/><Relationship Id="rId4" Type="http://schemas.openxmlformats.org/officeDocument/2006/relationships/image" Target="../media/image5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5.xml"/><Relationship Id="rId3" Type="http://schemas.openxmlformats.org/officeDocument/2006/relationships/image" Target="../media/image3.png"/><Relationship Id="rId4" Type="http://schemas.openxmlformats.org/officeDocument/2006/relationships/image" Target="../media/image5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6.xml"/><Relationship Id="rId3" Type="http://schemas.openxmlformats.org/officeDocument/2006/relationships/image" Target="../media/image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7.xml"/><Relationship Id="rId3" Type="http://schemas.openxmlformats.org/officeDocument/2006/relationships/image" Target="../media/image13.gif"/><Relationship Id="rId4" Type="http://schemas.openxmlformats.org/officeDocument/2006/relationships/image" Target="../media/image5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8.xml"/><Relationship Id="rId3" Type="http://schemas.openxmlformats.org/officeDocument/2006/relationships/image" Target="../media/image3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9.xml"/><Relationship Id="rId3" Type="http://schemas.openxmlformats.org/officeDocument/2006/relationships/image" Target="../media/image3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0.xml"/><Relationship Id="rId3" Type="http://schemas.openxmlformats.org/officeDocument/2006/relationships/image" Target="../media/image3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1.xml"/><Relationship Id="rId3" Type="http://schemas.openxmlformats.org/officeDocument/2006/relationships/image" Target="../media/image3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2.xml"/><Relationship Id="rId3" Type="http://schemas.openxmlformats.org/officeDocument/2006/relationships/image" Target="../media/image33.png"/><Relationship Id="rId4" Type="http://schemas.openxmlformats.org/officeDocument/2006/relationships/image" Target="../media/image6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3.xml"/><Relationship Id="rId3" Type="http://schemas.openxmlformats.org/officeDocument/2006/relationships/image" Target="../media/image33.png"/><Relationship Id="rId4" Type="http://schemas.openxmlformats.org/officeDocument/2006/relationships/image" Target="../media/image54.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5.xml"/><Relationship Id="rId3" Type="http://schemas.openxmlformats.org/officeDocument/2006/relationships/image" Target="../media/image63.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6.xml"/><Relationship Id="rId3" Type="http://schemas.openxmlformats.org/officeDocument/2006/relationships/image" Target="../media/image63.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7.xml"/><Relationship Id="rId3" Type="http://schemas.openxmlformats.org/officeDocument/2006/relationships/image" Target="../media/image63.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9.xml"/><Relationship Id="rId3" Type="http://schemas.openxmlformats.org/officeDocument/2006/relationships/image" Target="../media/image62.png"/><Relationship Id="rId4" Type="http://schemas.openxmlformats.org/officeDocument/2006/relationships/image" Target="../media/image5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0.xml"/><Relationship Id="rId3" Type="http://schemas.openxmlformats.org/officeDocument/2006/relationships/image" Target="../media/image59.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1.xml"/><Relationship Id="rId3" Type="http://schemas.openxmlformats.org/officeDocument/2006/relationships/image" Target="../media/image57.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2.xml"/><Relationship Id="rId3" Type="http://schemas.openxmlformats.org/officeDocument/2006/relationships/image" Target="../media/image57.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64.xml"/><Relationship Id="rId3" Type="http://schemas.openxmlformats.org/officeDocument/2006/relationships/image" Target="../media/image64.jpg"/><Relationship Id="rId4" Type="http://schemas.openxmlformats.org/officeDocument/2006/relationships/image" Target="../media/image3.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65.xml"/><Relationship Id="rId3" Type="http://schemas.openxmlformats.org/officeDocument/2006/relationships/image" Target="../media/image42.png"/><Relationship Id="rId4" Type="http://schemas.openxmlformats.org/officeDocument/2006/relationships/image" Target="../media/image3.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66.xml"/><Relationship Id="rId3" Type="http://schemas.openxmlformats.org/officeDocument/2006/relationships/image" Target="../media/image3.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67.xml"/><Relationship Id="rId3" Type="http://schemas.openxmlformats.org/officeDocument/2006/relationships/image" Target="../media/image3.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68.xml"/><Relationship Id="rId3" Type="http://schemas.openxmlformats.org/officeDocument/2006/relationships/image" Target="../media/image3.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69.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29.png"/><Relationship Id="rId4" Type="http://schemas.openxmlformats.org/officeDocument/2006/relationships/image" Target="../media/image13.gif"/></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0.xml"/><Relationship Id="rId3" Type="http://schemas.openxmlformats.org/officeDocument/2006/relationships/image" Target="../media/image6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3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5" name="Shape 355"/>
        <p:cNvGrpSpPr/>
        <p:nvPr/>
      </p:nvGrpSpPr>
      <p:grpSpPr>
        <a:xfrm>
          <a:off x="0" y="0"/>
          <a:ext cx="0" cy="0"/>
          <a:chOff x="0" y="0"/>
          <a:chExt cx="0" cy="0"/>
        </a:xfrm>
      </p:grpSpPr>
      <p:sp>
        <p:nvSpPr>
          <p:cNvPr id="356" name="Google Shape;356;p1"/>
          <p:cNvSpPr txBox="1"/>
          <p:nvPr>
            <p:ph idx="1" type="body"/>
          </p:nvPr>
        </p:nvSpPr>
        <p:spPr>
          <a:xfrm>
            <a:off x="10803924" y="1882678"/>
            <a:ext cx="717129" cy="34621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FCBF18"/>
              </a:buClr>
              <a:buSzPts val="1800"/>
              <a:buNone/>
            </a:pPr>
            <a:r>
              <a:rPr lang="fr-FR"/>
              <a:t>1 AC</a:t>
            </a:r>
            <a:endParaRPr/>
          </a:p>
        </p:txBody>
      </p:sp>
      <p:sp>
        <p:nvSpPr>
          <p:cNvPr id="357" name="Google Shape;357;p1"/>
          <p:cNvSpPr txBox="1"/>
          <p:nvPr>
            <p:ph idx="4294967295" type="body"/>
          </p:nvPr>
        </p:nvSpPr>
        <p:spPr>
          <a:xfrm>
            <a:off x="1686856" y="2366503"/>
            <a:ext cx="605407" cy="5220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rgbClr val="15537E"/>
              </a:buClr>
              <a:buSzPts val="2800"/>
              <a:buNone/>
            </a:pPr>
            <a:r>
              <a:rPr b="1" lang="fr-FR">
                <a:solidFill>
                  <a:srgbClr val="15537E"/>
                </a:solidFill>
              </a:rPr>
              <a:t>5</a:t>
            </a:r>
            <a:endParaRPr/>
          </a:p>
        </p:txBody>
      </p:sp>
      <p:sp>
        <p:nvSpPr>
          <p:cNvPr id="358" name="Google Shape;358;p1"/>
          <p:cNvSpPr txBox="1"/>
          <p:nvPr>
            <p:ph idx="3" type="body"/>
          </p:nvPr>
        </p:nvSpPr>
        <p:spPr>
          <a:xfrm>
            <a:off x="2120815" y="4591216"/>
            <a:ext cx="3975185" cy="52199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2000"/>
              <a:buNone/>
            </a:pPr>
            <a:r>
              <a:rPr lang="fr-FR" sz="2000"/>
              <a:t>Mouvement d’un corps</a:t>
            </a:r>
            <a:endParaRPr sz="2000"/>
          </a:p>
        </p:txBody>
      </p:sp>
      <p:sp>
        <p:nvSpPr>
          <p:cNvPr id="359" name="Google Shape;359;p1"/>
          <p:cNvSpPr txBox="1"/>
          <p:nvPr>
            <p:ph idx="4" type="body"/>
          </p:nvPr>
        </p:nvSpPr>
        <p:spPr>
          <a:xfrm>
            <a:off x="271217" y="4591216"/>
            <a:ext cx="1288409" cy="521999"/>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1800"/>
              <a:buNone/>
            </a:pPr>
            <a:r>
              <a:rPr lang="fr-FR"/>
              <a:t>Leçon 1</a:t>
            </a:r>
            <a:endParaRPr/>
          </a:p>
        </p:txBody>
      </p:sp>
      <p:sp>
        <p:nvSpPr>
          <p:cNvPr id="360" name="Google Shape;360;p1"/>
          <p:cNvSpPr txBox="1"/>
          <p:nvPr>
            <p:ph idx="5" type="body"/>
          </p:nvPr>
        </p:nvSpPr>
        <p:spPr>
          <a:xfrm>
            <a:off x="271217" y="5288319"/>
            <a:ext cx="1288409" cy="521999"/>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1800"/>
              <a:buNone/>
            </a:pPr>
            <a:r>
              <a:rPr lang="fr-FR"/>
              <a:t>Tâche 3</a:t>
            </a:r>
            <a:endParaRPr/>
          </a:p>
        </p:txBody>
      </p:sp>
      <p:sp>
        <p:nvSpPr>
          <p:cNvPr id="361" name="Google Shape;361;p1"/>
          <p:cNvSpPr txBox="1"/>
          <p:nvPr>
            <p:ph idx="6" type="body"/>
          </p:nvPr>
        </p:nvSpPr>
        <p:spPr>
          <a:xfrm>
            <a:off x="1989559" y="5417527"/>
            <a:ext cx="4714221" cy="263581"/>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FFFFFF"/>
              </a:buClr>
              <a:buSzPts val="1600"/>
              <a:buNone/>
            </a:pPr>
            <a:r>
              <a:rPr lang="fr-FR" sz="1600"/>
              <a:t>Déterminer le type de mouvement d’un corps mobile </a:t>
            </a:r>
            <a:endParaRPr/>
          </a:p>
        </p:txBody>
      </p:sp>
      <p:sp>
        <p:nvSpPr>
          <p:cNvPr id="362" name="Google Shape;362;p1"/>
          <p:cNvSpPr txBox="1"/>
          <p:nvPr>
            <p:ph idx="7" type="body"/>
          </p:nvPr>
        </p:nvSpPr>
        <p:spPr>
          <a:xfrm>
            <a:off x="2120815" y="3892643"/>
            <a:ext cx="4142200" cy="52199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2000"/>
              <a:buNone/>
            </a:pPr>
            <a:r>
              <a:rPr lang="fr-FR" sz="2000"/>
              <a:t>Mouvement et interactions </a:t>
            </a:r>
            <a:endParaRPr sz="2000"/>
          </a:p>
        </p:txBody>
      </p:sp>
      <p:sp>
        <p:nvSpPr>
          <p:cNvPr id="363" name="Google Shape;363;p1"/>
          <p:cNvSpPr txBox="1"/>
          <p:nvPr>
            <p:ph idx="8" type="body"/>
          </p:nvPr>
        </p:nvSpPr>
        <p:spPr>
          <a:xfrm>
            <a:off x="271217" y="3892643"/>
            <a:ext cx="1288409" cy="521999"/>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1800"/>
              <a:buNone/>
            </a:pPr>
            <a:r>
              <a:rPr lang="fr-FR"/>
              <a:t>Thème 4</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68" name="Shape 468"/>
        <p:cNvGrpSpPr/>
        <p:nvPr/>
      </p:nvGrpSpPr>
      <p:grpSpPr>
        <a:xfrm>
          <a:off x="0" y="0"/>
          <a:ext cx="0" cy="0"/>
          <a:chOff x="0" y="0"/>
          <a:chExt cx="0" cy="0"/>
        </a:xfrm>
      </p:grpSpPr>
      <p:pic>
        <p:nvPicPr>
          <p:cNvPr descr="Une image contenant dessin humoristique, mammifère, illustration, clipart&#10;&#10;Le contenu généré par l’IA peut être incorrect." id="469" name="Google Shape;469;p10"/>
          <p:cNvPicPr preferRelativeResize="0"/>
          <p:nvPr/>
        </p:nvPicPr>
        <p:blipFill rotWithShape="1">
          <a:blip r:embed="rId3">
            <a:alphaModFix/>
          </a:blip>
          <a:srcRect b="0" l="0" r="0" t="0"/>
          <a:stretch/>
        </p:blipFill>
        <p:spPr>
          <a:xfrm>
            <a:off x="258073" y="1549840"/>
            <a:ext cx="4550664" cy="4550664"/>
          </a:xfrm>
          <a:prstGeom prst="rect">
            <a:avLst/>
          </a:prstGeom>
          <a:noFill/>
          <a:ln>
            <a:noFill/>
          </a:ln>
        </p:spPr>
      </p:pic>
      <p:grpSp>
        <p:nvGrpSpPr>
          <p:cNvPr id="470" name="Google Shape;470;p10"/>
          <p:cNvGrpSpPr/>
          <p:nvPr/>
        </p:nvGrpSpPr>
        <p:grpSpPr>
          <a:xfrm>
            <a:off x="4932835" y="1459304"/>
            <a:ext cx="6054377" cy="3711725"/>
            <a:chOff x="1715066" y="1103461"/>
            <a:chExt cx="5717724" cy="3124203"/>
          </a:xfrm>
        </p:grpSpPr>
        <p:sp>
          <p:nvSpPr>
            <p:cNvPr id="471" name="Google Shape;471;p10"/>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72" name="Google Shape;472;p10"/>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4313"/>
                </a:srgbClr>
              </a:outerShdw>
            </a:effectLst>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sp>
        <p:nvSpPr>
          <p:cNvPr id="473" name="Google Shape;473;p10"/>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74" name="Google Shape;474;p10"/>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475" name="Google Shape;475;p10"/>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rgbClr val="FFFFFF"/>
                </a:solidFill>
                <a:latin typeface="Arial"/>
                <a:ea typeface="Arial"/>
                <a:cs typeface="Arial"/>
                <a:sym typeface="Arial"/>
              </a:rPr>
              <a:t>O</a:t>
            </a:r>
            <a:endParaRPr/>
          </a:p>
        </p:txBody>
      </p:sp>
      <p:sp>
        <p:nvSpPr>
          <p:cNvPr id="476" name="Google Shape;476;p10"/>
          <p:cNvSpPr txBox="1"/>
          <p:nvPr/>
        </p:nvSpPr>
        <p:spPr>
          <a:xfrm>
            <a:off x="5147892" y="2280492"/>
            <a:ext cx="5869201" cy="1833515"/>
          </a:xfrm>
          <a:prstGeom prst="rect">
            <a:avLst/>
          </a:prstGeom>
          <a:noFill/>
          <a:ln>
            <a:noFill/>
          </a:ln>
        </p:spPr>
        <p:txBody>
          <a:bodyPr anchorCtr="1" anchor="t" bIns="0" lIns="0" spcFirstLastPara="1" rIns="0" wrap="square" tIns="0">
            <a:spAutoFit/>
          </a:bodyPr>
          <a:lstStyle/>
          <a:p>
            <a:pPr indent="0" lvl="0" marL="0" marR="0" rtl="0" algn="ctr">
              <a:lnSpc>
                <a:spcPct val="131000"/>
              </a:lnSpc>
              <a:spcBef>
                <a:spcPts val="0"/>
              </a:spcBef>
              <a:spcAft>
                <a:spcPts val="0"/>
              </a:spcAft>
              <a:buClr>
                <a:srgbClr val="000000"/>
              </a:buClr>
              <a:buSzPts val="4800"/>
              <a:buFont typeface="Arial"/>
              <a:buNone/>
            </a:pPr>
            <a:r>
              <a:rPr b="1" i="0" lang="fr-FR" sz="4800" u="none" cap="none" strike="noStrike">
                <a:solidFill>
                  <a:srgbClr val="FFC000"/>
                </a:solidFill>
                <a:latin typeface="Arial"/>
                <a:ea typeface="Arial"/>
                <a:cs typeface="Arial"/>
                <a:sym typeface="Arial"/>
              </a:rPr>
              <a:t>Le rituel</a:t>
            </a:r>
            <a:endParaRPr b="0" i="0" sz="1400" u="none" cap="none" strike="noStrike">
              <a:solidFill>
                <a:srgbClr val="000000"/>
              </a:solidFill>
              <a:latin typeface="Arial"/>
              <a:ea typeface="Arial"/>
              <a:cs typeface="Arial"/>
              <a:sym typeface="Arial"/>
            </a:endParaRPr>
          </a:p>
          <a:p>
            <a:pPr indent="0" lvl="0" marL="0" marR="0" rtl="0" algn="ctr">
              <a:lnSpc>
                <a:spcPct val="131000"/>
              </a:lnSpc>
              <a:spcBef>
                <a:spcPts val="0"/>
              </a:spcBef>
              <a:spcAft>
                <a:spcPts val="0"/>
              </a:spcAft>
              <a:buClr>
                <a:srgbClr val="000000"/>
              </a:buClr>
              <a:buSzPts val="4800"/>
              <a:buFont typeface="Arial"/>
              <a:buNone/>
            </a:pPr>
            <a:r>
              <a:rPr b="1" i="0" lang="fr-FR" sz="4800" u="none" cap="none" strike="noStrike">
                <a:solidFill>
                  <a:srgbClr val="FFC000"/>
                </a:solidFill>
                <a:latin typeface="Arial"/>
                <a:ea typeface="Arial"/>
                <a:cs typeface="Arial"/>
                <a:sym typeface="Arial"/>
              </a:rPr>
              <a:t>(2 min)</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sp>
        <p:nvSpPr>
          <p:cNvPr id="482" name="Google Shape;482;p11"/>
          <p:cNvSpPr txBox="1"/>
          <p:nvPr>
            <p:ph type="title"/>
          </p:nvPr>
        </p:nvSpPr>
        <p:spPr>
          <a:xfrm>
            <a:off x="778058" y="291349"/>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b="1" lang="fr-FR" sz="1600"/>
              <a:t>Observez ces images : à votre avis, quel comportement positif mettent-elles en évidence ?</a:t>
            </a:r>
            <a:endParaRPr/>
          </a:p>
        </p:txBody>
      </p:sp>
      <p:sp>
        <p:nvSpPr>
          <p:cNvPr id="483" name="Google Shape;483;p11"/>
          <p:cNvSpPr txBox="1"/>
          <p:nvPr>
            <p:ph idx="2" type="body"/>
          </p:nvPr>
        </p:nvSpPr>
        <p:spPr>
          <a:xfrm>
            <a:off x="777632" y="659630"/>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fait participer les élèves pour qu’ils expriment ce qu’ils comprennent de chaque image.</a:t>
            </a:r>
            <a:endParaRPr/>
          </a:p>
        </p:txBody>
      </p:sp>
      <p:sp>
        <p:nvSpPr>
          <p:cNvPr descr="Bureau avec ordinateur et projecteur" id="484" name="Google Shape;484;p11"/>
          <p:cNvSpPr/>
          <p:nvPr/>
        </p:nvSpPr>
        <p:spPr>
          <a:xfrm>
            <a:off x="5943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485" name="Google Shape;485;p11"/>
          <p:cNvPicPr preferRelativeResize="0"/>
          <p:nvPr/>
        </p:nvPicPr>
        <p:blipFill rotWithShape="1">
          <a:blip r:embed="rId3">
            <a:alphaModFix/>
          </a:blip>
          <a:srcRect b="51318" l="0" r="0" t="0"/>
          <a:stretch/>
        </p:blipFill>
        <p:spPr>
          <a:xfrm>
            <a:off x="1018902" y="1994335"/>
            <a:ext cx="4924697" cy="3553025"/>
          </a:xfrm>
          <a:prstGeom prst="roundRect">
            <a:avLst>
              <a:gd fmla="val 5190" name="adj"/>
            </a:avLst>
          </a:prstGeom>
          <a:noFill/>
          <a:ln>
            <a:noFill/>
          </a:ln>
        </p:spPr>
      </p:pic>
      <p:pic>
        <p:nvPicPr>
          <p:cNvPr id="486" name="Google Shape;486;p11"/>
          <p:cNvPicPr preferRelativeResize="0"/>
          <p:nvPr/>
        </p:nvPicPr>
        <p:blipFill rotWithShape="1">
          <a:blip r:embed="rId3">
            <a:alphaModFix/>
          </a:blip>
          <a:srcRect b="-206" l="0" r="0" t="51566"/>
          <a:stretch/>
        </p:blipFill>
        <p:spPr>
          <a:xfrm>
            <a:off x="6382640" y="1994335"/>
            <a:ext cx="4924697" cy="3550194"/>
          </a:xfrm>
          <a:prstGeom prst="roundRect">
            <a:avLst>
              <a:gd fmla="val 4146" name="adj"/>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sp>
        <p:nvSpPr>
          <p:cNvPr id="491" name="Google Shape;491;p12"/>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Le bon comportement est de travailler seul et de compter sur soi-même.</a:t>
            </a:r>
            <a:endParaRPr b="1" sz="1600"/>
          </a:p>
        </p:txBody>
      </p:sp>
      <p:sp>
        <p:nvSpPr>
          <p:cNvPr id="492" name="Google Shape;492;p12"/>
          <p:cNvSpPr txBox="1"/>
          <p:nvPr>
            <p:ph idx="1" type="body"/>
          </p:nvPr>
        </p:nvSpPr>
        <p:spPr>
          <a:xfrm>
            <a:off x="778058" y="668338"/>
            <a:ext cx="10529705" cy="268287"/>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1000"/>
              <a:buNone/>
            </a:pPr>
            <a:r>
              <a:rPr lang="fr-FR"/>
              <a:t>L’enseignant(e) recourt à l’alternance linguistique pour expliciter le comportement attendu. Il/elle veille à ce que le comportement soit respecté lors de la séance</a:t>
            </a:r>
            <a:endParaRPr/>
          </a:p>
        </p:txBody>
      </p:sp>
      <p:pic>
        <p:nvPicPr>
          <p:cNvPr id="493" name="Google Shape;493;p12"/>
          <p:cNvPicPr preferRelativeResize="0"/>
          <p:nvPr/>
        </p:nvPicPr>
        <p:blipFill rotWithShape="1">
          <a:blip r:embed="rId3">
            <a:alphaModFix/>
          </a:blip>
          <a:srcRect b="51318" l="0" r="0" t="0"/>
          <a:stretch/>
        </p:blipFill>
        <p:spPr>
          <a:xfrm>
            <a:off x="1018902" y="1994335"/>
            <a:ext cx="4924697" cy="3553025"/>
          </a:xfrm>
          <a:prstGeom prst="roundRect">
            <a:avLst>
              <a:gd fmla="val 5190" name="adj"/>
            </a:avLst>
          </a:prstGeom>
          <a:noFill/>
          <a:ln>
            <a:noFill/>
          </a:ln>
        </p:spPr>
      </p:pic>
      <p:pic>
        <p:nvPicPr>
          <p:cNvPr id="494" name="Google Shape;494;p12"/>
          <p:cNvPicPr preferRelativeResize="0"/>
          <p:nvPr/>
        </p:nvPicPr>
        <p:blipFill rotWithShape="1">
          <a:blip r:embed="rId4">
            <a:alphaModFix/>
          </a:blip>
          <a:srcRect b="-206" l="0" r="0" t="51566"/>
          <a:stretch/>
        </p:blipFill>
        <p:spPr>
          <a:xfrm>
            <a:off x="6382640" y="1994335"/>
            <a:ext cx="4924697" cy="3550194"/>
          </a:xfrm>
          <a:prstGeom prst="roundRect">
            <a:avLst>
              <a:gd fmla="val 4146" name="adj"/>
            </a:avLst>
          </a:prstGeom>
          <a:noFill/>
          <a:ln>
            <a:noFill/>
          </a:ln>
        </p:spPr>
      </p:pic>
      <p:pic>
        <p:nvPicPr>
          <p:cNvPr descr="Coche avec un remplissage uni" id="495" name="Google Shape;495;p12"/>
          <p:cNvPicPr preferRelativeResize="0"/>
          <p:nvPr/>
        </p:nvPicPr>
        <p:blipFill rotWithShape="1">
          <a:blip r:embed="rId5">
            <a:alphaModFix/>
          </a:blip>
          <a:srcRect b="0" l="0" r="0" t="0"/>
          <a:stretch/>
        </p:blipFill>
        <p:spPr>
          <a:xfrm>
            <a:off x="8326419" y="5544529"/>
            <a:ext cx="1194317" cy="1194317"/>
          </a:xfrm>
          <a:prstGeom prst="rect">
            <a:avLst/>
          </a:prstGeom>
          <a:noFill/>
          <a:ln>
            <a:noFill/>
          </a:ln>
        </p:spPr>
      </p:pic>
      <p:sp>
        <p:nvSpPr>
          <p:cNvPr id="496" name="Google Shape;496;p12"/>
          <p:cNvSpPr/>
          <p:nvPr/>
        </p:nvSpPr>
        <p:spPr>
          <a:xfrm>
            <a:off x="2566762" y="5592503"/>
            <a:ext cx="1194318" cy="1194318"/>
          </a:xfrm>
          <a:prstGeom prst="mathMultiply">
            <a:avLst>
              <a:gd fmla="val 23520" name="adj1"/>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5"/>
                                        </p:tgtEl>
                                        <p:attrNameLst>
                                          <p:attrName>style.visibility</p:attrName>
                                        </p:attrNameLst>
                                      </p:cBhvr>
                                      <p:to>
                                        <p:strVal val="visible"/>
                                      </p:to>
                                    </p:set>
                                    <p:animEffect filter="fade" transition="in">
                                      <p:cBhvr>
                                        <p:cTn dur="500"/>
                                        <p:tgtEl>
                                          <p:spTgt spid="4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6"/>
                                        </p:tgtEl>
                                        <p:attrNameLst>
                                          <p:attrName>style.visibility</p:attrName>
                                        </p:attrNameLst>
                                      </p:cBhvr>
                                      <p:to>
                                        <p:strVal val="visible"/>
                                      </p:to>
                                    </p:set>
                                    <p:animEffect filter="fade" transition="in">
                                      <p:cBhvr>
                                        <p:cTn dur="500"/>
                                        <p:tgtEl>
                                          <p:spTgt spid="4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0" name="Shape 500"/>
        <p:cNvGrpSpPr/>
        <p:nvPr/>
      </p:nvGrpSpPr>
      <p:grpSpPr>
        <a:xfrm>
          <a:off x="0" y="0"/>
          <a:ext cx="0" cy="0"/>
          <a:chOff x="0" y="0"/>
          <a:chExt cx="0" cy="0"/>
        </a:xfrm>
      </p:grpSpPr>
      <p:pic>
        <p:nvPicPr>
          <p:cNvPr descr="Une image contenant dessin humoristique, mammifère, illustration, clipart&#10;&#10;Le contenu généré par l’IA peut être incorrect." id="501" name="Google Shape;501;p13"/>
          <p:cNvPicPr preferRelativeResize="0"/>
          <p:nvPr/>
        </p:nvPicPr>
        <p:blipFill rotWithShape="1">
          <a:blip r:embed="rId3">
            <a:alphaModFix/>
          </a:blip>
          <a:srcRect b="0" l="0" r="0" t="0"/>
          <a:stretch/>
        </p:blipFill>
        <p:spPr>
          <a:xfrm>
            <a:off x="258072" y="1056200"/>
            <a:ext cx="4550664" cy="4550664"/>
          </a:xfrm>
          <a:prstGeom prst="rect">
            <a:avLst/>
          </a:prstGeom>
          <a:noFill/>
          <a:ln>
            <a:noFill/>
          </a:ln>
        </p:spPr>
      </p:pic>
      <p:grpSp>
        <p:nvGrpSpPr>
          <p:cNvPr id="502" name="Google Shape;502;p13"/>
          <p:cNvGrpSpPr/>
          <p:nvPr/>
        </p:nvGrpSpPr>
        <p:grpSpPr>
          <a:xfrm>
            <a:off x="4932835" y="1459304"/>
            <a:ext cx="6054377" cy="3711725"/>
            <a:chOff x="1715066" y="1103461"/>
            <a:chExt cx="5717724" cy="3124203"/>
          </a:xfrm>
        </p:grpSpPr>
        <p:sp>
          <p:nvSpPr>
            <p:cNvPr id="503" name="Google Shape;503;p13"/>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504" name="Google Shape;504;p13"/>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4313"/>
                </a:srgbClr>
              </a:outerShdw>
            </a:effectLst>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sp>
        <p:nvSpPr>
          <p:cNvPr id="505" name="Google Shape;505;p13"/>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506" name="Google Shape;506;p13"/>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507" name="Google Shape;507;p13"/>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rgbClr val="FFFFFF"/>
                </a:solidFill>
                <a:latin typeface="Arial"/>
                <a:ea typeface="Arial"/>
                <a:cs typeface="Arial"/>
                <a:sym typeface="Arial"/>
              </a:rPr>
              <a:t>O</a:t>
            </a:r>
            <a:endParaRPr/>
          </a:p>
        </p:txBody>
      </p:sp>
      <p:sp>
        <p:nvSpPr>
          <p:cNvPr id="508" name="Google Shape;508;p13"/>
          <p:cNvSpPr txBox="1"/>
          <p:nvPr/>
        </p:nvSpPr>
        <p:spPr>
          <a:xfrm>
            <a:off x="5025418" y="2055491"/>
            <a:ext cx="5869201" cy="2600071"/>
          </a:xfrm>
          <a:prstGeom prst="rect">
            <a:avLst/>
          </a:prstGeom>
          <a:noFill/>
          <a:ln>
            <a:noFill/>
          </a:ln>
        </p:spPr>
        <p:txBody>
          <a:bodyPr anchorCtr="1" anchor="t" bIns="0" lIns="0" spcFirstLastPara="1" rIns="0" wrap="square" tIns="0">
            <a:spAutoFit/>
          </a:bodyPr>
          <a:lstStyle/>
          <a:p>
            <a:pPr indent="0" lvl="0" marL="0" marR="0" rtl="0" algn="ctr">
              <a:lnSpc>
                <a:spcPct val="131000"/>
              </a:lnSpc>
              <a:spcBef>
                <a:spcPts val="0"/>
              </a:spcBef>
              <a:spcAft>
                <a:spcPts val="0"/>
              </a:spcAft>
              <a:buClr>
                <a:srgbClr val="000000"/>
              </a:buClr>
              <a:buSzPts val="4800"/>
              <a:buFont typeface="Arial"/>
              <a:buNone/>
            </a:pPr>
            <a:r>
              <a:rPr b="1" i="0" lang="fr-FR" sz="4800" u="none" cap="none" strike="noStrike">
                <a:solidFill>
                  <a:srgbClr val="FFC000"/>
                </a:solidFill>
                <a:latin typeface="Arial"/>
                <a:ea typeface="Arial"/>
                <a:cs typeface="Arial"/>
                <a:sym typeface="Arial"/>
              </a:rPr>
              <a:t>Réactivation des prérequis</a:t>
            </a:r>
            <a:endParaRPr b="0" i="0" sz="14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Clr>
                <a:srgbClr val="000000"/>
              </a:buClr>
              <a:buSzPts val="4800"/>
              <a:buFont typeface="Arial"/>
              <a:buNone/>
            </a:pPr>
            <a:r>
              <a:rPr b="1" i="0" lang="fr-FR" sz="4800" u="none" cap="none" strike="noStrike">
                <a:solidFill>
                  <a:srgbClr val="FFC000"/>
                </a:solidFill>
                <a:latin typeface="Arial"/>
                <a:ea typeface="Arial"/>
                <a:cs typeface="Arial"/>
                <a:sym typeface="Arial"/>
              </a:rPr>
              <a:t>(6 min)</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
        <p:nvSpPr>
          <p:cNvPr id="513" name="Google Shape;513;p14"/>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Nous allons faire un petit rappel de ce qu’on vu dans les deux séances précédentes. Choisir l’affirmation correcte. </a:t>
            </a:r>
            <a:endParaRPr/>
          </a:p>
        </p:txBody>
      </p:sp>
      <p:sp>
        <p:nvSpPr>
          <p:cNvPr id="514" name="Google Shape;514;p14"/>
          <p:cNvSpPr txBox="1"/>
          <p:nvPr>
            <p:ph idx="1" type="body"/>
          </p:nvPr>
        </p:nvSpPr>
        <p:spPr>
          <a:xfrm>
            <a:off x="778058" y="724469"/>
            <a:ext cx="10529705" cy="268287"/>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1000"/>
              <a:buNone/>
            </a:pPr>
            <a:r>
              <a:rPr lang="fr-FR"/>
              <a:t>L’enseignant demande aux élèves de choisir l’affirmation correcte. Ensuite, il choisit au hasard deux élèves pour justifier leur réponse.</a:t>
            </a:r>
            <a:endParaRPr>
              <a:solidFill>
                <a:srgbClr val="A5A5A5"/>
              </a:solidFill>
              <a:latin typeface="Calibri"/>
              <a:ea typeface="Calibri"/>
              <a:cs typeface="Calibri"/>
              <a:sym typeface="Calibri"/>
            </a:endParaRPr>
          </a:p>
        </p:txBody>
      </p:sp>
      <p:grpSp>
        <p:nvGrpSpPr>
          <p:cNvPr id="515" name="Google Shape;515;p14"/>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516" name="Google Shape;516;p14"/>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517" name="Google Shape;517;p14"/>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518" name="Google Shape;518;p14"/>
          <p:cNvSpPr/>
          <p:nvPr/>
        </p:nvSpPr>
        <p:spPr>
          <a:xfrm>
            <a:off x="693285" y="1478866"/>
            <a:ext cx="10800080" cy="510778"/>
          </a:xfrm>
          <a:prstGeom prst="roundRect">
            <a:avLst>
              <a:gd fmla="val 16667"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rgbClr val="000000"/>
                </a:solidFill>
                <a:latin typeface="Calibri"/>
                <a:ea typeface="Calibri"/>
                <a:cs typeface="Calibri"/>
                <a:sym typeface="Calibri"/>
              </a:rPr>
              <a:t>Le mouvement d’un corps dépend de : </a:t>
            </a:r>
            <a:endParaRPr b="1" sz="2400">
              <a:solidFill>
                <a:srgbClr val="000000"/>
              </a:solidFill>
              <a:latin typeface="Calibri"/>
              <a:ea typeface="Calibri"/>
              <a:cs typeface="Calibri"/>
              <a:sym typeface="Calibri"/>
            </a:endParaRPr>
          </a:p>
        </p:txBody>
      </p:sp>
      <p:sp>
        <p:nvSpPr>
          <p:cNvPr id="519" name="Google Shape;519;p14"/>
          <p:cNvSpPr/>
          <p:nvPr/>
        </p:nvSpPr>
        <p:spPr>
          <a:xfrm>
            <a:off x="3043011" y="2636382"/>
            <a:ext cx="2880000" cy="540000"/>
          </a:xfrm>
          <a:prstGeom prst="roundRect">
            <a:avLst>
              <a:gd fmla="val 16667" name="adj"/>
            </a:avLst>
          </a:prstGeom>
          <a:solidFill>
            <a:srgbClr val="EFE3F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 Corps de référence </a:t>
            </a:r>
            <a:endParaRPr/>
          </a:p>
        </p:txBody>
      </p:sp>
      <p:sp>
        <p:nvSpPr>
          <p:cNvPr id="520" name="Google Shape;520;p14"/>
          <p:cNvSpPr/>
          <p:nvPr/>
        </p:nvSpPr>
        <p:spPr>
          <a:xfrm>
            <a:off x="3071631" y="3937455"/>
            <a:ext cx="2916000" cy="510778"/>
          </a:xfrm>
          <a:prstGeom prst="roundRect">
            <a:avLst>
              <a:gd fmla="val 16667" name="adj"/>
            </a:avLst>
          </a:prstGeom>
          <a:solidFill>
            <a:srgbClr val="EFE3F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 Trajectoire </a:t>
            </a:r>
            <a:endParaRPr/>
          </a:p>
        </p:txBody>
      </p:sp>
      <p:sp>
        <p:nvSpPr>
          <p:cNvPr id="521" name="Google Shape;521;p14"/>
          <p:cNvSpPr/>
          <p:nvPr/>
        </p:nvSpPr>
        <p:spPr>
          <a:xfrm>
            <a:off x="2474391" y="2654382"/>
            <a:ext cx="540000" cy="540000"/>
          </a:xfrm>
          <a:prstGeom prst="roundRect">
            <a:avLst>
              <a:gd fmla="val 16667" name="adj"/>
            </a:avLst>
          </a:prstGeom>
          <a:solidFill>
            <a:srgbClr val="D6EF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A</a:t>
            </a:r>
            <a:endParaRPr/>
          </a:p>
        </p:txBody>
      </p:sp>
      <p:sp>
        <p:nvSpPr>
          <p:cNvPr id="522" name="Google Shape;522;p14"/>
          <p:cNvSpPr/>
          <p:nvPr/>
        </p:nvSpPr>
        <p:spPr>
          <a:xfrm>
            <a:off x="2503011" y="3908233"/>
            <a:ext cx="540000" cy="540000"/>
          </a:xfrm>
          <a:prstGeom prst="roundRect">
            <a:avLst>
              <a:gd fmla="val 16667" name="adj"/>
            </a:avLst>
          </a:prstGeom>
          <a:solidFill>
            <a:srgbClr val="D6EF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B</a:t>
            </a:r>
            <a:endParaRPr b="1" sz="28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sp>
        <p:nvSpPr>
          <p:cNvPr id="527" name="Google Shape;527;p15"/>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Voici la l’affirmation correcte :  </a:t>
            </a:r>
            <a:endParaRPr/>
          </a:p>
        </p:txBody>
      </p:sp>
      <p:sp>
        <p:nvSpPr>
          <p:cNvPr id="528" name="Google Shape;528;p15"/>
          <p:cNvSpPr txBox="1"/>
          <p:nvPr>
            <p:ph idx="1" type="body"/>
          </p:nvPr>
        </p:nvSpPr>
        <p:spPr>
          <a:xfrm>
            <a:off x="778058" y="724469"/>
            <a:ext cx="10529705" cy="268287"/>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1000"/>
              <a:buNone/>
            </a:pPr>
            <a:r>
              <a:rPr lang="fr-FR"/>
              <a:t>L’enseignant demande aux élèves de choisir l’affirmation correcte. Ensuite, il choisit au hasard deux élèves pour justifier leur réponse.</a:t>
            </a:r>
            <a:endParaRPr>
              <a:solidFill>
                <a:srgbClr val="A5A5A5"/>
              </a:solidFill>
              <a:latin typeface="Calibri"/>
              <a:ea typeface="Calibri"/>
              <a:cs typeface="Calibri"/>
              <a:sym typeface="Calibri"/>
            </a:endParaRPr>
          </a:p>
        </p:txBody>
      </p:sp>
      <p:grpSp>
        <p:nvGrpSpPr>
          <p:cNvPr id="529" name="Google Shape;529;p15"/>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530" name="Google Shape;530;p15"/>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531" name="Google Shape;531;p15"/>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532" name="Google Shape;532;p15"/>
          <p:cNvSpPr/>
          <p:nvPr/>
        </p:nvSpPr>
        <p:spPr>
          <a:xfrm>
            <a:off x="693285" y="1478866"/>
            <a:ext cx="10800080" cy="510778"/>
          </a:xfrm>
          <a:prstGeom prst="roundRect">
            <a:avLst>
              <a:gd fmla="val 16667"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rgbClr val="000000"/>
                </a:solidFill>
                <a:latin typeface="Calibri"/>
                <a:ea typeface="Calibri"/>
                <a:cs typeface="Calibri"/>
                <a:sym typeface="Calibri"/>
              </a:rPr>
              <a:t>Le mouvement d’un corps dépend de : </a:t>
            </a:r>
            <a:endParaRPr b="1" sz="2400">
              <a:solidFill>
                <a:srgbClr val="000000"/>
              </a:solidFill>
              <a:latin typeface="Calibri"/>
              <a:ea typeface="Calibri"/>
              <a:cs typeface="Calibri"/>
              <a:sym typeface="Calibri"/>
            </a:endParaRPr>
          </a:p>
        </p:txBody>
      </p:sp>
      <p:sp>
        <p:nvSpPr>
          <p:cNvPr id="533" name="Google Shape;533;p15"/>
          <p:cNvSpPr/>
          <p:nvPr/>
        </p:nvSpPr>
        <p:spPr>
          <a:xfrm>
            <a:off x="3043011" y="2636382"/>
            <a:ext cx="2880000" cy="540000"/>
          </a:xfrm>
          <a:prstGeom prst="roundRect">
            <a:avLst>
              <a:gd fmla="val 16667" name="adj"/>
            </a:avLst>
          </a:prstGeom>
          <a:solidFill>
            <a:srgbClr val="EFE3F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 Corps de référence </a:t>
            </a:r>
            <a:endParaRPr/>
          </a:p>
        </p:txBody>
      </p:sp>
      <p:sp>
        <p:nvSpPr>
          <p:cNvPr id="534" name="Google Shape;534;p15"/>
          <p:cNvSpPr/>
          <p:nvPr/>
        </p:nvSpPr>
        <p:spPr>
          <a:xfrm>
            <a:off x="3071631" y="3937455"/>
            <a:ext cx="2916000" cy="510778"/>
          </a:xfrm>
          <a:prstGeom prst="roundRect">
            <a:avLst>
              <a:gd fmla="val 16667" name="adj"/>
            </a:avLst>
          </a:prstGeom>
          <a:solidFill>
            <a:srgbClr val="F2F2F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D8D8D8"/>
                </a:solidFill>
                <a:latin typeface="Calibri"/>
                <a:ea typeface="Calibri"/>
                <a:cs typeface="Calibri"/>
                <a:sym typeface="Calibri"/>
              </a:rPr>
              <a:t> Trajectoire </a:t>
            </a:r>
            <a:endParaRPr/>
          </a:p>
        </p:txBody>
      </p:sp>
      <p:sp>
        <p:nvSpPr>
          <p:cNvPr id="535" name="Google Shape;535;p15"/>
          <p:cNvSpPr/>
          <p:nvPr/>
        </p:nvSpPr>
        <p:spPr>
          <a:xfrm>
            <a:off x="2474391" y="2654382"/>
            <a:ext cx="540000" cy="540000"/>
          </a:xfrm>
          <a:prstGeom prst="roundRect">
            <a:avLst>
              <a:gd fmla="val 16667" name="adj"/>
            </a:avLst>
          </a:prstGeom>
          <a:solidFill>
            <a:srgbClr val="D6EF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A</a:t>
            </a:r>
            <a:endParaRPr/>
          </a:p>
        </p:txBody>
      </p:sp>
      <p:sp>
        <p:nvSpPr>
          <p:cNvPr id="536" name="Google Shape;536;p15"/>
          <p:cNvSpPr/>
          <p:nvPr/>
        </p:nvSpPr>
        <p:spPr>
          <a:xfrm>
            <a:off x="2503011" y="3908233"/>
            <a:ext cx="540000" cy="540000"/>
          </a:xfrm>
          <a:prstGeom prst="roundRect">
            <a:avLst>
              <a:gd fmla="val 16667"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D8D8D8"/>
                </a:solidFill>
                <a:latin typeface="Calibri"/>
                <a:ea typeface="Calibri"/>
                <a:cs typeface="Calibri"/>
                <a:sym typeface="Calibri"/>
              </a:rPr>
              <a:t>B</a:t>
            </a:r>
            <a:endParaRPr b="1" sz="2800">
              <a:solidFill>
                <a:srgbClr val="D8D8D8"/>
              </a:solidFill>
              <a:latin typeface="Calibri"/>
              <a:ea typeface="Calibri"/>
              <a:cs typeface="Calibri"/>
              <a:sym typeface="Calibri"/>
            </a:endParaRPr>
          </a:p>
        </p:txBody>
      </p:sp>
      <p:pic>
        <p:nvPicPr>
          <p:cNvPr descr="Coche avec un remplissage uni" id="537" name="Google Shape;537;p15"/>
          <p:cNvPicPr preferRelativeResize="0"/>
          <p:nvPr/>
        </p:nvPicPr>
        <p:blipFill rotWithShape="1">
          <a:blip r:embed="rId4">
            <a:alphaModFix/>
          </a:blip>
          <a:srcRect b="0" l="0" r="0" t="0"/>
          <a:stretch/>
        </p:blipFill>
        <p:spPr>
          <a:xfrm>
            <a:off x="6093325" y="2593491"/>
            <a:ext cx="661781" cy="66178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 name="Shape 541"/>
        <p:cNvGrpSpPr/>
        <p:nvPr/>
      </p:nvGrpSpPr>
      <p:grpSpPr>
        <a:xfrm>
          <a:off x="0" y="0"/>
          <a:ext cx="0" cy="0"/>
          <a:chOff x="0" y="0"/>
          <a:chExt cx="0" cy="0"/>
        </a:xfrm>
      </p:grpSpPr>
      <p:sp>
        <p:nvSpPr>
          <p:cNvPr id="542" name="Google Shape;542;p16"/>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Choisir l’affirmation correcte.</a:t>
            </a:r>
            <a:endParaRPr/>
          </a:p>
        </p:txBody>
      </p:sp>
      <p:sp>
        <p:nvSpPr>
          <p:cNvPr id="543" name="Google Shape;543;p16"/>
          <p:cNvSpPr txBox="1"/>
          <p:nvPr>
            <p:ph idx="1" type="body"/>
          </p:nvPr>
        </p:nvSpPr>
        <p:spPr>
          <a:xfrm>
            <a:off x="778058" y="668338"/>
            <a:ext cx="10529705" cy="268287"/>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1000"/>
              <a:buNone/>
            </a:pPr>
            <a:r>
              <a:rPr lang="fr-FR"/>
              <a:t>L’enseignant présente la situation et demande aux élèves de répondre sur leurs </a:t>
            </a:r>
            <a:r>
              <a:rPr lang="fr-FR"/>
              <a:t>ardoises.</a:t>
            </a:r>
            <a:endParaRPr>
              <a:solidFill>
                <a:srgbClr val="A5A5A5"/>
              </a:solidFill>
              <a:latin typeface="Calibri"/>
              <a:ea typeface="Calibri"/>
              <a:cs typeface="Calibri"/>
              <a:sym typeface="Calibri"/>
            </a:endParaRPr>
          </a:p>
        </p:txBody>
      </p:sp>
      <p:grpSp>
        <p:nvGrpSpPr>
          <p:cNvPr id="544" name="Google Shape;544;p16"/>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545" name="Google Shape;545;p16"/>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546" name="Google Shape;546;p16"/>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547" name="Google Shape;547;p16"/>
          <p:cNvSpPr/>
          <p:nvPr/>
        </p:nvSpPr>
        <p:spPr>
          <a:xfrm>
            <a:off x="3043011" y="2668993"/>
            <a:ext cx="2880000" cy="510778"/>
          </a:xfrm>
          <a:prstGeom prst="roundRect">
            <a:avLst>
              <a:gd fmla="val 16667" name="adj"/>
            </a:avLst>
          </a:prstGeom>
          <a:solidFill>
            <a:srgbClr val="EFE3F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Rectiligne </a:t>
            </a:r>
            <a:endParaRPr/>
          </a:p>
        </p:txBody>
      </p:sp>
      <p:sp>
        <p:nvSpPr>
          <p:cNvPr id="548" name="Google Shape;548;p16"/>
          <p:cNvSpPr/>
          <p:nvPr/>
        </p:nvSpPr>
        <p:spPr>
          <a:xfrm>
            <a:off x="3071631" y="3922844"/>
            <a:ext cx="2916000" cy="510778"/>
          </a:xfrm>
          <a:prstGeom prst="roundRect">
            <a:avLst>
              <a:gd fmla="val 16667" name="adj"/>
            </a:avLst>
          </a:prstGeom>
          <a:solidFill>
            <a:srgbClr val="EFE3F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 Circulaire  </a:t>
            </a:r>
            <a:endParaRPr/>
          </a:p>
        </p:txBody>
      </p:sp>
      <p:sp>
        <p:nvSpPr>
          <p:cNvPr id="549" name="Google Shape;549;p16"/>
          <p:cNvSpPr/>
          <p:nvPr/>
        </p:nvSpPr>
        <p:spPr>
          <a:xfrm>
            <a:off x="2474391" y="2654382"/>
            <a:ext cx="540000" cy="540000"/>
          </a:xfrm>
          <a:prstGeom prst="roundRect">
            <a:avLst>
              <a:gd fmla="val 16667" name="adj"/>
            </a:avLst>
          </a:prstGeom>
          <a:solidFill>
            <a:srgbClr val="D6EF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A</a:t>
            </a:r>
            <a:endParaRPr/>
          </a:p>
        </p:txBody>
      </p:sp>
      <p:sp>
        <p:nvSpPr>
          <p:cNvPr id="550" name="Google Shape;550;p16"/>
          <p:cNvSpPr/>
          <p:nvPr/>
        </p:nvSpPr>
        <p:spPr>
          <a:xfrm>
            <a:off x="2503011" y="3908233"/>
            <a:ext cx="540000" cy="540000"/>
          </a:xfrm>
          <a:prstGeom prst="roundRect">
            <a:avLst>
              <a:gd fmla="val 16667" name="adj"/>
            </a:avLst>
          </a:prstGeom>
          <a:solidFill>
            <a:srgbClr val="D6EF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B</a:t>
            </a:r>
            <a:endParaRPr b="1" sz="2800">
              <a:solidFill>
                <a:schemeClr val="dk1"/>
              </a:solidFill>
              <a:latin typeface="Calibri"/>
              <a:ea typeface="Calibri"/>
              <a:cs typeface="Calibri"/>
              <a:sym typeface="Calibri"/>
            </a:endParaRPr>
          </a:p>
        </p:txBody>
      </p:sp>
      <p:sp>
        <p:nvSpPr>
          <p:cNvPr id="551" name="Google Shape;551;p16"/>
          <p:cNvSpPr/>
          <p:nvPr/>
        </p:nvSpPr>
        <p:spPr>
          <a:xfrm>
            <a:off x="3071631" y="5025774"/>
            <a:ext cx="2916000" cy="510778"/>
          </a:xfrm>
          <a:prstGeom prst="roundRect">
            <a:avLst>
              <a:gd fmla="val 16667" name="adj"/>
            </a:avLst>
          </a:prstGeom>
          <a:solidFill>
            <a:srgbClr val="EFE3F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 Curviligne   </a:t>
            </a:r>
            <a:endParaRPr/>
          </a:p>
        </p:txBody>
      </p:sp>
      <p:sp>
        <p:nvSpPr>
          <p:cNvPr id="552" name="Google Shape;552;p16"/>
          <p:cNvSpPr/>
          <p:nvPr/>
        </p:nvSpPr>
        <p:spPr>
          <a:xfrm>
            <a:off x="2503011" y="5011163"/>
            <a:ext cx="540000" cy="540000"/>
          </a:xfrm>
          <a:prstGeom prst="roundRect">
            <a:avLst>
              <a:gd fmla="val 16667" name="adj"/>
            </a:avLst>
          </a:prstGeom>
          <a:solidFill>
            <a:srgbClr val="D6EF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C</a:t>
            </a:r>
            <a:endParaRPr/>
          </a:p>
        </p:txBody>
      </p:sp>
      <p:sp>
        <p:nvSpPr>
          <p:cNvPr id="553" name="Google Shape;553;p16"/>
          <p:cNvSpPr/>
          <p:nvPr/>
        </p:nvSpPr>
        <p:spPr>
          <a:xfrm>
            <a:off x="693285" y="1478866"/>
            <a:ext cx="10800080" cy="510778"/>
          </a:xfrm>
          <a:prstGeom prst="roundRect">
            <a:avLst>
              <a:gd fmla="val 16667"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rgbClr val="000000"/>
                </a:solidFill>
                <a:latin typeface="Calibri"/>
                <a:ea typeface="Calibri"/>
                <a:cs typeface="Calibri"/>
                <a:sym typeface="Calibri"/>
              </a:rPr>
              <a:t>Le wagon a une trajectoire  :  </a:t>
            </a:r>
            <a:endParaRPr b="1" sz="2400">
              <a:solidFill>
                <a:srgbClr val="000000"/>
              </a:solidFill>
              <a:latin typeface="Calibri"/>
              <a:ea typeface="Calibri"/>
              <a:cs typeface="Calibri"/>
              <a:sym typeface="Calibri"/>
            </a:endParaRPr>
          </a:p>
        </p:txBody>
      </p:sp>
      <p:pic>
        <p:nvPicPr>
          <p:cNvPr id="554" name="Google Shape;554;p16"/>
          <p:cNvPicPr preferRelativeResize="0"/>
          <p:nvPr/>
        </p:nvPicPr>
        <p:blipFill rotWithShape="1">
          <a:blip r:embed="rId4">
            <a:alphaModFix/>
          </a:blip>
          <a:srcRect b="0" l="0" r="0" t="0"/>
          <a:stretch/>
        </p:blipFill>
        <p:spPr>
          <a:xfrm>
            <a:off x="6879772" y="2531885"/>
            <a:ext cx="4613594" cy="314406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sp>
        <p:nvSpPr>
          <p:cNvPr id="559" name="Google Shape;559;p17"/>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Voici l’affirmation correcte.</a:t>
            </a:r>
            <a:endParaRPr/>
          </a:p>
        </p:txBody>
      </p:sp>
      <p:sp>
        <p:nvSpPr>
          <p:cNvPr id="560" name="Google Shape;560;p17"/>
          <p:cNvSpPr txBox="1"/>
          <p:nvPr>
            <p:ph idx="1" type="body"/>
          </p:nvPr>
        </p:nvSpPr>
        <p:spPr>
          <a:xfrm>
            <a:off x="778058" y="668338"/>
            <a:ext cx="10529705" cy="268287"/>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1000"/>
              <a:buNone/>
            </a:pPr>
            <a:r>
              <a:rPr lang="fr-FR"/>
              <a:t>L’enseignant choisit au hasard deux élèves pour justifier leur réponse.</a:t>
            </a:r>
            <a:endParaRPr>
              <a:solidFill>
                <a:srgbClr val="A5A5A5"/>
              </a:solidFill>
              <a:latin typeface="Calibri"/>
              <a:ea typeface="Calibri"/>
              <a:cs typeface="Calibri"/>
              <a:sym typeface="Calibri"/>
            </a:endParaRPr>
          </a:p>
        </p:txBody>
      </p:sp>
      <p:grpSp>
        <p:nvGrpSpPr>
          <p:cNvPr id="561" name="Google Shape;561;p17"/>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562" name="Google Shape;562;p17"/>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563" name="Google Shape;563;p17"/>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pic>
        <p:nvPicPr>
          <p:cNvPr id="564" name="Google Shape;564;p17"/>
          <p:cNvPicPr preferRelativeResize="0"/>
          <p:nvPr/>
        </p:nvPicPr>
        <p:blipFill rotWithShape="1">
          <a:blip r:embed="rId4">
            <a:alphaModFix/>
          </a:blip>
          <a:srcRect b="0" l="0" r="0" t="0"/>
          <a:stretch/>
        </p:blipFill>
        <p:spPr>
          <a:xfrm>
            <a:off x="6879772" y="2531885"/>
            <a:ext cx="4613594" cy="3144066"/>
          </a:xfrm>
          <a:prstGeom prst="rect">
            <a:avLst/>
          </a:prstGeom>
          <a:noFill/>
          <a:ln>
            <a:noFill/>
          </a:ln>
        </p:spPr>
      </p:pic>
      <p:sp>
        <p:nvSpPr>
          <p:cNvPr id="565" name="Google Shape;565;p17"/>
          <p:cNvSpPr/>
          <p:nvPr/>
        </p:nvSpPr>
        <p:spPr>
          <a:xfrm>
            <a:off x="3043011" y="2668993"/>
            <a:ext cx="2880000" cy="510778"/>
          </a:xfrm>
          <a:prstGeom prst="roundRect">
            <a:avLst>
              <a:gd fmla="val 16667" name="adj"/>
            </a:avLst>
          </a:prstGeom>
          <a:solidFill>
            <a:srgbClr val="F2F2F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D8D8D8"/>
                </a:solidFill>
                <a:latin typeface="Calibri"/>
                <a:ea typeface="Calibri"/>
                <a:cs typeface="Calibri"/>
                <a:sym typeface="Calibri"/>
              </a:rPr>
              <a:t>Rectiligne </a:t>
            </a:r>
            <a:endParaRPr/>
          </a:p>
        </p:txBody>
      </p:sp>
      <p:sp>
        <p:nvSpPr>
          <p:cNvPr id="566" name="Google Shape;566;p17"/>
          <p:cNvSpPr/>
          <p:nvPr/>
        </p:nvSpPr>
        <p:spPr>
          <a:xfrm>
            <a:off x="3071631" y="3922844"/>
            <a:ext cx="2916000" cy="510778"/>
          </a:xfrm>
          <a:prstGeom prst="roundRect">
            <a:avLst>
              <a:gd fmla="val 16667" name="adj"/>
            </a:avLst>
          </a:prstGeom>
          <a:solidFill>
            <a:srgbClr val="F2F2F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D8D8D8"/>
                </a:solidFill>
                <a:latin typeface="Calibri"/>
                <a:ea typeface="Calibri"/>
                <a:cs typeface="Calibri"/>
                <a:sym typeface="Calibri"/>
              </a:rPr>
              <a:t> Circulaire  </a:t>
            </a:r>
            <a:endParaRPr/>
          </a:p>
        </p:txBody>
      </p:sp>
      <p:sp>
        <p:nvSpPr>
          <p:cNvPr id="567" name="Google Shape;567;p17"/>
          <p:cNvSpPr/>
          <p:nvPr/>
        </p:nvSpPr>
        <p:spPr>
          <a:xfrm>
            <a:off x="2474391" y="2654382"/>
            <a:ext cx="540000" cy="540000"/>
          </a:xfrm>
          <a:prstGeom prst="roundRect">
            <a:avLst>
              <a:gd fmla="val 16667"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D8D8D8"/>
                </a:solidFill>
                <a:latin typeface="Calibri"/>
                <a:ea typeface="Calibri"/>
                <a:cs typeface="Calibri"/>
                <a:sym typeface="Calibri"/>
              </a:rPr>
              <a:t>A</a:t>
            </a:r>
            <a:endParaRPr/>
          </a:p>
        </p:txBody>
      </p:sp>
      <p:sp>
        <p:nvSpPr>
          <p:cNvPr id="568" name="Google Shape;568;p17"/>
          <p:cNvSpPr/>
          <p:nvPr/>
        </p:nvSpPr>
        <p:spPr>
          <a:xfrm>
            <a:off x="2503011" y="3908233"/>
            <a:ext cx="540000" cy="540000"/>
          </a:xfrm>
          <a:prstGeom prst="roundRect">
            <a:avLst>
              <a:gd fmla="val 16667"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D8D8D8"/>
                </a:solidFill>
                <a:latin typeface="Calibri"/>
                <a:ea typeface="Calibri"/>
                <a:cs typeface="Calibri"/>
                <a:sym typeface="Calibri"/>
              </a:rPr>
              <a:t>B</a:t>
            </a:r>
            <a:endParaRPr b="1" sz="2800">
              <a:solidFill>
                <a:srgbClr val="D8D8D8"/>
              </a:solidFill>
              <a:latin typeface="Calibri"/>
              <a:ea typeface="Calibri"/>
              <a:cs typeface="Calibri"/>
              <a:sym typeface="Calibri"/>
            </a:endParaRPr>
          </a:p>
        </p:txBody>
      </p:sp>
      <p:sp>
        <p:nvSpPr>
          <p:cNvPr id="569" name="Google Shape;569;p17"/>
          <p:cNvSpPr/>
          <p:nvPr/>
        </p:nvSpPr>
        <p:spPr>
          <a:xfrm>
            <a:off x="3071631" y="5025774"/>
            <a:ext cx="2916000" cy="510778"/>
          </a:xfrm>
          <a:prstGeom prst="roundRect">
            <a:avLst>
              <a:gd fmla="val 16667" name="adj"/>
            </a:avLst>
          </a:prstGeom>
          <a:solidFill>
            <a:srgbClr val="EFE3F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 Curviligne   </a:t>
            </a:r>
            <a:endParaRPr/>
          </a:p>
        </p:txBody>
      </p:sp>
      <p:sp>
        <p:nvSpPr>
          <p:cNvPr id="570" name="Google Shape;570;p17"/>
          <p:cNvSpPr/>
          <p:nvPr/>
        </p:nvSpPr>
        <p:spPr>
          <a:xfrm>
            <a:off x="2503011" y="5011163"/>
            <a:ext cx="540000" cy="540000"/>
          </a:xfrm>
          <a:prstGeom prst="roundRect">
            <a:avLst>
              <a:gd fmla="val 16667" name="adj"/>
            </a:avLst>
          </a:prstGeom>
          <a:solidFill>
            <a:srgbClr val="D6EF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C</a:t>
            </a:r>
            <a:endParaRPr/>
          </a:p>
        </p:txBody>
      </p:sp>
      <p:sp>
        <p:nvSpPr>
          <p:cNvPr id="571" name="Google Shape;571;p17"/>
          <p:cNvSpPr/>
          <p:nvPr/>
        </p:nvSpPr>
        <p:spPr>
          <a:xfrm>
            <a:off x="693285" y="1478866"/>
            <a:ext cx="10800080" cy="510778"/>
          </a:xfrm>
          <a:prstGeom prst="roundRect">
            <a:avLst>
              <a:gd fmla="val 16667"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rgbClr val="000000"/>
                </a:solidFill>
                <a:latin typeface="Calibri"/>
                <a:ea typeface="Calibri"/>
                <a:cs typeface="Calibri"/>
                <a:sym typeface="Calibri"/>
              </a:rPr>
              <a:t>Le wagon a une trajectoire  :  </a:t>
            </a:r>
            <a:endParaRPr b="1" sz="2400">
              <a:solidFill>
                <a:srgbClr val="000000"/>
              </a:solidFill>
              <a:latin typeface="Calibri"/>
              <a:ea typeface="Calibri"/>
              <a:cs typeface="Calibri"/>
              <a:sym typeface="Calibri"/>
            </a:endParaRPr>
          </a:p>
        </p:txBody>
      </p:sp>
      <p:pic>
        <p:nvPicPr>
          <p:cNvPr descr="Coche avec un remplissage uni" id="572" name="Google Shape;572;p17"/>
          <p:cNvPicPr preferRelativeResize="0"/>
          <p:nvPr/>
        </p:nvPicPr>
        <p:blipFill rotWithShape="1">
          <a:blip r:embed="rId5">
            <a:alphaModFix/>
          </a:blip>
          <a:srcRect b="0" l="0" r="0" t="0"/>
          <a:stretch/>
        </p:blipFill>
        <p:spPr>
          <a:xfrm>
            <a:off x="6042697" y="4950272"/>
            <a:ext cx="661781" cy="661781"/>
          </a:xfrm>
          <a:prstGeom prst="rect">
            <a:avLst/>
          </a:prstGeom>
          <a:noFill/>
          <a:ln>
            <a:noFill/>
          </a:ln>
        </p:spPr>
      </p:pic>
      <p:sp>
        <p:nvSpPr>
          <p:cNvPr id="573" name="Google Shape;573;p17"/>
          <p:cNvSpPr/>
          <p:nvPr/>
        </p:nvSpPr>
        <p:spPr>
          <a:xfrm>
            <a:off x="6916439" y="3202422"/>
            <a:ext cx="4455122" cy="2318678"/>
          </a:xfrm>
          <a:custGeom>
            <a:rect b="b" l="l" r="r" t="t"/>
            <a:pathLst>
              <a:path extrusionOk="0" h="2318678" w="4455122">
                <a:moveTo>
                  <a:pt x="4455122" y="1452080"/>
                </a:moveTo>
                <a:cubicBezTo>
                  <a:pt x="4388089" y="1692711"/>
                  <a:pt x="4321056" y="1933343"/>
                  <a:pt x="4269492" y="2077722"/>
                </a:cubicBezTo>
                <a:cubicBezTo>
                  <a:pt x="4217928" y="2222101"/>
                  <a:pt x="4191573" y="2325229"/>
                  <a:pt x="4145738" y="2318354"/>
                </a:cubicBezTo>
                <a:cubicBezTo>
                  <a:pt x="4099903" y="2311479"/>
                  <a:pt x="4028860" y="2131578"/>
                  <a:pt x="3994484" y="2036471"/>
                </a:cubicBezTo>
                <a:cubicBezTo>
                  <a:pt x="3960108" y="1941364"/>
                  <a:pt x="3973859" y="1897821"/>
                  <a:pt x="3939483" y="1747713"/>
                </a:cubicBezTo>
                <a:cubicBezTo>
                  <a:pt x="3905107" y="1597605"/>
                  <a:pt x="3840939" y="1337494"/>
                  <a:pt x="3788229" y="1135822"/>
                </a:cubicBezTo>
                <a:cubicBezTo>
                  <a:pt x="3735519" y="934150"/>
                  <a:pt x="3674788" y="688934"/>
                  <a:pt x="3623224" y="537680"/>
                </a:cubicBezTo>
                <a:cubicBezTo>
                  <a:pt x="3571660" y="386426"/>
                  <a:pt x="3526971" y="303924"/>
                  <a:pt x="3478845" y="228297"/>
                </a:cubicBezTo>
                <a:cubicBezTo>
                  <a:pt x="3430719" y="152670"/>
                  <a:pt x="3375717" y="118294"/>
                  <a:pt x="3334466" y="83918"/>
                </a:cubicBezTo>
                <a:cubicBezTo>
                  <a:pt x="3293215" y="49542"/>
                  <a:pt x="3271443" y="35791"/>
                  <a:pt x="3231338" y="22041"/>
                </a:cubicBezTo>
                <a:cubicBezTo>
                  <a:pt x="3191233" y="8291"/>
                  <a:pt x="3136232" y="-4313"/>
                  <a:pt x="3093835" y="1416"/>
                </a:cubicBezTo>
                <a:cubicBezTo>
                  <a:pt x="3051438" y="7145"/>
                  <a:pt x="3018207" y="34646"/>
                  <a:pt x="2976956" y="56417"/>
                </a:cubicBezTo>
                <a:cubicBezTo>
                  <a:pt x="2935705" y="78188"/>
                  <a:pt x="2889871" y="96522"/>
                  <a:pt x="2846328" y="132044"/>
                </a:cubicBezTo>
                <a:cubicBezTo>
                  <a:pt x="2802785" y="167566"/>
                  <a:pt x="2774138" y="212255"/>
                  <a:pt x="2715699" y="269548"/>
                </a:cubicBezTo>
                <a:cubicBezTo>
                  <a:pt x="2657260" y="326841"/>
                  <a:pt x="2561007" y="411636"/>
                  <a:pt x="2495693" y="475804"/>
                </a:cubicBezTo>
                <a:cubicBezTo>
                  <a:pt x="2430379" y="539972"/>
                  <a:pt x="2382253" y="592681"/>
                  <a:pt x="2323814" y="654558"/>
                </a:cubicBezTo>
                <a:cubicBezTo>
                  <a:pt x="2265375" y="716435"/>
                  <a:pt x="2224124" y="771437"/>
                  <a:pt x="2145059" y="847064"/>
                </a:cubicBezTo>
                <a:cubicBezTo>
                  <a:pt x="2065994" y="922691"/>
                  <a:pt x="1922761" y="1039569"/>
                  <a:pt x="1849426" y="1108321"/>
                </a:cubicBezTo>
                <a:cubicBezTo>
                  <a:pt x="1776091" y="1177073"/>
                  <a:pt x="1762340" y="1212595"/>
                  <a:pt x="1705047" y="1259575"/>
                </a:cubicBezTo>
                <a:cubicBezTo>
                  <a:pt x="1647754" y="1306555"/>
                  <a:pt x="1569834" y="1344369"/>
                  <a:pt x="1505666" y="1390204"/>
                </a:cubicBezTo>
                <a:cubicBezTo>
                  <a:pt x="1441498" y="1436039"/>
                  <a:pt x="1401392" y="1483019"/>
                  <a:pt x="1320036" y="1534583"/>
                </a:cubicBezTo>
                <a:cubicBezTo>
                  <a:pt x="1238680" y="1586147"/>
                  <a:pt x="1119510" y="1646877"/>
                  <a:pt x="1017528" y="1699587"/>
                </a:cubicBezTo>
                <a:cubicBezTo>
                  <a:pt x="915546" y="1752297"/>
                  <a:pt x="812418" y="1803861"/>
                  <a:pt x="708144" y="1850841"/>
                </a:cubicBezTo>
                <a:cubicBezTo>
                  <a:pt x="603870" y="1897821"/>
                  <a:pt x="509910" y="1939073"/>
                  <a:pt x="391886" y="1981470"/>
                </a:cubicBezTo>
                <a:cubicBezTo>
                  <a:pt x="273862" y="2023867"/>
                  <a:pt x="136931" y="2064545"/>
                  <a:pt x="0" y="2105223"/>
                </a:cubicBezTo>
              </a:path>
            </a:pathLst>
          </a:cu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3"/>
                                        </p:tgtEl>
                                        <p:attrNameLst>
                                          <p:attrName>style.visibility</p:attrName>
                                        </p:attrNameLst>
                                      </p:cBhvr>
                                      <p:to>
                                        <p:strVal val="visible"/>
                                      </p:to>
                                    </p:set>
                                    <p:animEffect filter="fade" transition="in">
                                      <p:cBhvr>
                                        <p:cTn dur="2000"/>
                                        <p:tgtEl>
                                          <p:spTgt spid="573"/>
                                        </p:tgtEl>
                                      </p:cBhvr>
                                    </p:animEffect>
                                  </p:childTnLst>
                                </p:cTn>
                              </p:par>
                              <p:par>
                                <p:cTn fill="hold" nodeType="withEffect" presetClass="entr" presetID="23" presetSubtype="16">
                                  <p:stCondLst>
                                    <p:cond delay="0"/>
                                  </p:stCondLst>
                                  <p:childTnLst>
                                    <p:set>
                                      <p:cBhvr>
                                        <p:cTn dur="1" fill="hold">
                                          <p:stCondLst>
                                            <p:cond delay="0"/>
                                          </p:stCondLst>
                                        </p:cTn>
                                        <p:tgtEl>
                                          <p:spTgt spid="572"/>
                                        </p:tgtEl>
                                        <p:attrNameLst>
                                          <p:attrName>style.visibility</p:attrName>
                                        </p:attrNameLst>
                                      </p:cBhvr>
                                      <p:to>
                                        <p:strVal val="visible"/>
                                      </p:to>
                                    </p:set>
                                    <p:anim calcmode="lin" valueType="num">
                                      <p:cBhvr additive="base">
                                        <p:cTn dur="500"/>
                                        <p:tgtEl>
                                          <p:spTgt spid="572"/>
                                        </p:tgtEl>
                                        <p:attrNameLst>
                                          <p:attrName>ppt_w</p:attrName>
                                        </p:attrNameLst>
                                      </p:cBhvr>
                                      <p:tavLst>
                                        <p:tav fmla="" tm="0">
                                          <p:val>
                                            <p:strVal val="0"/>
                                          </p:val>
                                        </p:tav>
                                        <p:tav fmla="" tm="100000">
                                          <p:val>
                                            <p:strVal val="#ppt_w"/>
                                          </p:val>
                                        </p:tav>
                                      </p:tavLst>
                                    </p:anim>
                                    <p:anim calcmode="lin" valueType="num">
                                      <p:cBhvr additive="base">
                                        <p:cTn dur="500"/>
                                        <p:tgtEl>
                                          <p:spTgt spid="572"/>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7" name="Shape 577"/>
        <p:cNvGrpSpPr/>
        <p:nvPr/>
      </p:nvGrpSpPr>
      <p:grpSpPr>
        <a:xfrm>
          <a:off x="0" y="0"/>
          <a:ext cx="0" cy="0"/>
          <a:chOff x="0" y="0"/>
          <a:chExt cx="0" cy="0"/>
        </a:xfrm>
      </p:grpSpPr>
      <p:sp>
        <p:nvSpPr>
          <p:cNvPr id="578" name="Google Shape;578;p18"/>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Choisir l’affirmation correcte.</a:t>
            </a:r>
            <a:endParaRPr/>
          </a:p>
        </p:txBody>
      </p:sp>
      <p:sp>
        <p:nvSpPr>
          <p:cNvPr id="579" name="Google Shape;579;p18"/>
          <p:cNvSpPr txBox="1"/>
          <p:nvPr>
            <p:ph idx="1" type="body"/>
          </p:nvPr>
        </p:nvSpPr>
        <p:spPr>
          <a:xfrm>
            <a:off x="778058" y="668338"/>
            <a:ext cx="10529705" cy="268287"/>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1000"/>
              <a:buNone/>
            </a:pPr>
            <a:r>
              <a:rPr lang="fr-FR"/>
              <a:t>L’enseignant présente la situation et demande aux élèves de répondre sur leurs </a:t>
            </a:r>
            <a:r>
              <a:rPr lang="fr-FR"/>
              <a:t>ardoises.</a:t>
            </a:r>
            <a:endParaRPr>
              <a:solidFill>
                <a:srgbClr val="A5A5A5"/>
              </a:solidFill>
              <a:latin typeface="Calibri"/>
              <a:ea typeface="Calibri"/>
              <a:cs typeface="Calibri"/>
              <a:sym typeface="Calibri"/>
            </a:endParaRPr>
          </a:p>
        </p:txBody>
      </p:sp>
      <p:grpSp>
        <p:nvGrpSpPr>
          <p:cNvPr id="580" name="Google Shape;580;p18"/>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581" name="Google Shape;581;p18"/>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582" name="Google Shape;582;p18"/>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583" name="Google Shape;583;p18"/>
          <p:cNvSpPr/>
          <p:nvPr/>
        </p:nvSpPr>
        <p:spPr>
          <a:xfrm>
            <a:off x="3043011" y="2668993"/>
            <a:ext cx="2880000" cy="510778"/>
          </a:xfrm>
          <a:prstGeom prst="roundRect">
            <a:avLst>
              <a:gd fmla="val 16667" name="adj"/>
            </a:avLst>
          </a:prstGeom>
          <a:solidFill>
            <a:srgbClr val="EFE3F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Rectiligne </a:t>
            </a:r>
            <a:endParaRPr/>
          </a:p>
        </p:txBody>
      </p:sp>
      <p:sp>
        <p:nvSpPr>
          <p:cNvPr id="584" name="Google Shape;584;p18"/>
          <p:cNvSpPr/>
          <p:nvPr/>
        </p:nvSpPr>
        <p:spPr>
          <a:xfrm>
            <a:off x="3071631" y="3922844"/>
            <a:ext cx="2916000" cy="510778"/>
          </a:xfrm>
          <a:prstGeom prst="roundRect">
            <a:avLst>
              <a:gd fmla="val 16667" name="adj"/>
            </a:avLst>
          </a:prstGeom>
          <a:solidFill>
            <a:srgbClr val="EFE3F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 Circulaire  </a:t>
            </a:r>
            <a:endParaRPr/>
          </a:p>
        </p:txBody>
      </p:sp>
      <p:sp>
        <p:nvSpPr>
          <p:cNvPr id="585" name="Google Shape;585;p18"/>
          <p:cNvSpPr/>
          <p:nvPr/>
        </p:nvSpPr>
        <p:spPr>
          <a:xfrm>
            <a:off x="2474391" y="2654382"/>
            <a:ext cx="540000" cy="540000"/>
          </a:xfrm>
          <a:prstGeom prst="roundRect">
            <a:avLst>
              <a:gd fmla="val 16667" name="adj"/>
            </a:avLst>
          </a:prstGeom>
          <a:solidFill>
            <a:srgbClr val="D6EF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A</a:t>
            </a:r>
            <a:endParaRPr/>
          </a:p>
        </p:txBody>
      </p:sp>
      <p:sp>
        <p:nvSpPr>
          <p:cNvPr id="586" name="Google Shape;586;p18"/>
          <p:cNvSpPr/>
          <p:nvPr/>
        </p:nvSpPr>
        <p:spPr>
          <a:xfrm>
            <a:off x="2503011" y="3908233"/>
            <a:ext cx="540000" cy="540000"/>
          </a:xfrm>
          <a:prstGeom prst="roundRect">
            <a:avLst>
              <a:gd fmla="val 16667" name="adj"/>
            </a:avLst>
          </a:prstGeom>
          <a:solidFill>
            <a:srgbClr val="D6EF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B</a:t>
            </a:r>
            <a:endParaRPr b="1" sz="2800">
              <a:solidFill>
                <a:schemeClr val="dk1"/>
              </a:solidFill>
              <a:latin typeface="Calibri"/>
              <a:ea typeface="Calibri"/>
              <a:cs typeface="Calibri"/>
              <a:sym typeface="Calibri"/>
            </a:endParaRPr>
          </a:p>
        </p:txBody>
      </p:sp>
      <p:sp>
        <p:nvSpPr>
          <p:cNvPr id="587" name="Google Shape;587;p18"/>
          <p:cNvSpPr/>
          <p:nvPr/>
        </p:nvSpPr>
        <p:spPr>
          <a:xfrm>
            <a:off x="3071631" y="5025774"/>
            <a:ext cx="2916000" cy="510778"/>
          </a:xfrm>
          <a:prstGeom prst="roundRect">
            <a:avLst>
              <a:gd fmla="val 16667" name="adj"/>
            </a:avLst>
          </a:prstGeom>
          <a:solidFill>
            <a:srgbClr val="EFE3F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 Curviligne   </a:t>
            </a:r>
            <a:endParaRPr/>
          </a:p>
        </p:txBody>
      </p:sp>
      <p:sp>
        <p:nvSpPr>
          <p:cNvPr id="588" name="Google Shape;588;p18"/>
          <p:cNvSpPr/>
          <p:nvPr/>
        </p:nvSpPr>
        <p:spPr>
          <a:xfrm>
            <a:off x="2503011" y="5011163"/>
            <a:ext cx="540000" cy="540000"/>
          </a:xfrm>
          <a:prstGeom prst="roundRect">
            <a:avLst>
              <a:gd fmla="val 16667" name="adj"/>
            </a:avLst>
          </a:prstGeom>
          <a:solidFill>
            <a:srgbClr val="D6EF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C</a:t>
            </a:r>
            <a:endParaRPr/>
          </a:p>
        </p:txBody>
      </p:sp>
      <p:sp>
        <p:nvSpPr>
          <p:cNvPr id="589" name="Google Shape;589;p18"/>
          <p:cNvSpPr/>
          <p:nvPr/>
        </p:nvSpPr>
        <p:spPr>
          <a:xfrm>
            <a:off x="693285" y="1478866"/>
            <a:ext cx="10800080" cy="510778"/>
          </a:xfrm>
          <a:prstGeom prst="roundRect">
            <a:avLst>
              <a:gd fmla="val 16667"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La trajectoire de la Terre autour du Soleil est :  </a:t>
            </a:r>
            <a:endParaRPr b="1" sz="3200">
              <a:solidFill>
                <a:srgbClr val="000000"/>
              </a:solidFill>
              <a:latin typeface="Calibri"/>
              <a:ea typeface="Calibri"/>
              <a:cs typeface="Calibri"/>
              <a:sym typeface="Calibri"/>
            </a:endParaRPr>
          </a:p>
        </p:txBody>
      </p:sp>
      <p:pic>
        <p:nvPicPr>
          <p:cNvPr id="590" name="Google Shape;590;p18"/>
          <p:cNvPicPr preferRelativeResize="0"/>
          <p:nvPr/>
        </p:nvPicPr>
        <p:blipFill rotWithShape="1">
          <a:blip r:embed="rId4">
            <a:alphaModFix/>
          </a:blip>
          <a:srcRect b="0" l="0" r="0" t="0"/>
          <a:stretch/>
        </p:blipFill>
        <p:spPr>
          <a:xfrm>
            <a:off x="7590178" y="2098765"/>
            <a:ext cx="3810047" cy="377090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4" name="Shape 594"/>
        <p:cNvGrpSpPr/>
        <p:nvPr/>
      </p:nvGrpSpPr>
      <p:grpSpPr>
        <a:xfrm>
          <a:off x="0" y="0"/>
          <a:ext cx="0" cy="0"/>
          <a:chOff x="0" y="0"/>
          <a:chExt cx="0" cy="0"/>
        </a:xfrm>
      </p:grpSpPr>
      <p:sp>
        <p:nvSpPr>
          <p:cNvPr id="595" name="Google Shape;595;p19"/>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Voici l’affirmation correcte.</a:t>
            </a:r>
            <a:endParaRPr/>
          </a:p>
        </p:txBody>
      </p:sp>
      <p:sp>
        <p:nvSpPr>
          <p:cNvPr id="596" name="Google Shape;596;p19"/>
          <p:cNvSpPr txBox="1"/>
          <p:nvPr>
            <p:ph idx="1" type="body"/>
          </p:nvPr>
        </p:nvSpPr>
        <p:spPr>
          <a:xfrm>
            <a:off x="778058" y="668338"/>
            <a:ext cx="10529705" cy="268287"/>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1000"/>
              <a:buNone/>
            </a:pPr>
            <a:r>
              <a:rPr lang="fr-FR"/>
              <a:t>L’enseignant choisit au hasard deux élèves pour justifier leur réponse.</a:t>
            </a:r>
            <a:endParaRPr>
              <a:solidFill>
                <a:srgbClr val="A5A5A5"/>
              </a:solidFill>
              <a:latin typeface="Calibri"/>
              <a:ea typeface="Calibri"/>
              <a:cs typeface="Calibri"/>
              <a:sym typeface="Calibri"/>
            </a:endParaRPr>
          </a:p>
        </p:txBody>
      </p:sp>
      <p:grpSp>
        <p:nvGrpSpPr>
          <p:cNvPr id="597" name="Google Shape;597;p19"/>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598" name="Google Shape;598;p19"/>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599" name="Google Shape;599;p19"/>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600" name="Google Shape;600;p19"/>
          <p:cNvSpPr/>
          <p:nvPr/>
        </p:nvSpPr>
        <p:spPr>
          <a:xfrm>
            <a:off x="3043011" y="2668993"/>
            <a:ext cx="2880000" cy="510778"/>
          </a:xfrm>
          <a:prstGeom prst="roundRect">
            <a:avLst>
              <a:gd fmla="val 16667" name="adj"/>
            </a:avLst>
          </a:prstGeom>
          <a:solidFill>
            <a:srgbClr val="F2F2F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D8D8D8"/>
                </a:solidFill>
                <a:latin typeface="Calibri"/>
                <a:ea typeface="Calibri"/>
                <a:cs typeface="Calibri"/>
                <a:sym typeface="Calibri"/>
              </a:rPr>
              <a:t>Rectiligne </a:t>
            </a:r>
            <a:endParaRPr/>
          </a:p>
        </p:txBody>
      </p:sp>
      <p:sp>
        <p:nvSpPr>
          <p:cNvPr id="601" name="Google Shape;601;p19"/>
          <p:cNvSpPr/>
          <p:nvPr/>
        </p:nvSpPr>
        <p:spPr>
          <a:xfrm>
            <a:off x="3071631" y="3922844"/>
            <a:ext cx="2916000" cy="510778"/>
          </a:xfrm>
          <a:prstGeom prst="roundRect">
            <a:avLst>
              <a:gd fmla="val 16667" name="adj"/>
            </a:avLst>
          </a:prstGeom>
          <a:solidFill>
            <a:srgbClr val="EFE3F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 Circulaire  </a:t>
            </a:r>
            <a:endParaRPr/>
          </a:p>
        </p:txBody>
      </p:sp>
      <p:sp>
        <p:nvSpPr>
          <p:cNvPr id="602" name="Google Shape;602;p19"/>
          <p:cNvSpPr/>
          <p:nvPr/>
        </p:nvSpPr>
        <p:spPr>
          <a:xfrm>
            <a:off x="2474391" y="2654382"/>
            <a:ext cx="540000" cy="540000"/>
          </a:xfrm>
          <a:prstGeom prst="roundRect">
            <a:avLst>
              <a:gd fmla="val 16667"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D8D8D8"/>
                </a:solidFill>
                <a:latin typeface="Calibri"/>
                <a:ea typeface="Calibri"/>
                <a:cs typeface="Calibri"/>
                <a:sym typeface="Calibri"/>
              </a:rPr>
              <a:t>A</a:t>
            </a:r>
            <a:endParaRPr/>
          </a:p>
        </p:txBody>
      </p:sp>
      <p:sp>
        <p:nvSpPr>
          <p:cNvPr id="603" name="Google Shape;603;p19"/>
          <p:cNvSpPr/>
          <p:nvPr/>
        </p:nvSpPr>
        <p:spPr>
          <a:xfrm>
            <a:off x="2503011" y="3908233"/>
            <a:ext cx="540000" cy="540000"/>
          </a:xfrm>
          <a:prstGeom prst="roundRect">
            <a:avLst>
              <a:gd fmla="val 16667" name="adj"/>
            </a:avLst>
          </a:prstGeom>
          <a:solidFill>
            <a:srgbClr val="D6EF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B</a:t>
            </a:r>
            <a:endParaRPr b="1" sz="2800">
              <a:solidFill>
                <a:schemeClr val="dk1"/>
              </a:solidFill>
              <a:latin typeface="Calibri"/>
              <a:ea typeface="Calibri"/>
              <a:cs typeface="Calibri"/>
              <a:sym typeface="Calibri"/>
            </a:endParaRPr>
          </a:p>
        </p:txBody>
      </p:sp>
      <p:sp>
        <p:nvSpPr>
          <p:cNvPr id="604" name="Google Shape;604;p19"/>
          <p:cNvSpPr/>
          <p:nvPr/>
        </p:nvSpPr>
        <p:spPr>
          <a:xfrm>
            <a:off x="3071631" y="5025774"/>
            <a:ext cx="2916000" cy="510778"/>
          </a:xfrm>
          <a:prstGeom prst="roundRect">
            <a:avLst>
              <a:gd fmla="val 16667" name="adj"/>
            </a:avLst>
          </a:prstGeom>
          <a:solidFill>
            <a:srgbClr val="F2F2F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D8D8D8"/>
                </a:solidFill>
                <a:latin typeface="Calibri"/>
                <a:ea typeface="Calibri"/>
                <a:cs typeface="Calibri"/>
                <a:sym typeface="Calibri"/>
              </a:rPr>
              <a:t> Curviligne   </a:t>
            </a:r>
            <a:endParaRPr/>
          </a:p>
        </p:txBody>
      </p:sp>
      <p:sp>
        <p:nvSpPr>
          <p:cNvPr id="605" name="Google Shape;605;p19"/>
          <p:cNvSpPr/>
          <p:nvPr/>
        </p:nvSpPr>
        <p:spPr>
          <a:xfrm>
            <a:off x="2503011" y="5011163"/>
            <a:ext cx="540000" cy="540000"/>
          </a:xfrm>
          <a:prstGeom prst="roundRect">
            <a:avLst>
              <a:gd fmla="val 16667"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D8D8D8"/>
                </a:solidFill>
                <a:latin typeface="Calibri"/>
                <a:ea typeface="Calibri"/>
                <a:cs typeface="Calibri"/>
                <a:sym typeface="Calibri"/>
              </a:rPr>
              <a:t>C</a:t>
            </a:r>
            <a:endParaRPr/>
          </a:p>
        </p:txBody>
      </p:sp>
      <p:sp>
        <p:nvSpPr>
          <p:cNvPr id="606" name="Google Shape;606;p19"/>
          <p:cNvSpPr/>
          <p:nvPr/>
        </p:nvSpPr>
        <p:spPr>
          <a:xfrm>
            <a:off x="693285" y="1478866"/>
            <a:ext cx="10800080" cy="510778"/>
          </a:xfrm>
          <a:prstGeom prst="roundRect">
            <a:avLst>
              <a:gd fmla="val 16667"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La trajectoire de la Terre autour du Soleil est :  </a:t>
            </a:r>
            <a:endParaRPr b="1" sz="3200">
              <a:solidFill>
                <a:srgbClr val="000000"/>
              </a:solidFill>
              <a:latin typeface="Calibri"/>
              <a:ea typeface="Calibri"/>
              <a:cs typeface="Calibri"/>
              <a:sym typeface="Calibri"/>
            </a:endParaRPr>
          </a:p>
        </p:txBody>
      </p:sp>
      <p:pic>
        <p:nvPicPr>
          <p:cNvPr descr="Coche avec un remplissage uni" id="607" name="Google Shape;607;p19"/>
          <p:cNvPicPr preferRelativeResize="0"/>
          <p:nvPr/>
        </p:nvPicPr>
        <p:blipFill rotWithShape="1">
          <a:blip r:embed="rId4">
            <a:alphaModFix/>
          </a:blip>
          <a:srcRect b="0" l="0" r="0" t="0"/>
          <a:stretch/>
        </p:blipFill>
        <p:spPr>
          <a:xfrm>
            <a:off x="6204371" y="3847342"/>
            <a:ext cx="661781" cy="661781"/>
          </a:xfrm>
          <a:prstGeom prst="rect">
            <a:avLst/>
          </a:prstGeom>
          <a:noFill/>
          <a:ln>
            <a:noFill/>
          </a:ln>
        </p:spPr>
      </p:pic>
      <p:pic>
        <p:nvPicPr>
          <p:cNvPr id="608" name="Google Shape;608;p19"/>
          <p:cNvPicPr preferRelativeResize="0"/>
          <p:nvPr/>
        </p:nvPicPr>
        <p:blipFill rotWithShape="1">
          <a:blip r:embed="rId5">
            <a:alphaModFix/>
          </a:blip>
          <a:srcRect b="0" l="0" r="0" t="0"/>
          <a:stretch/>
        </p:blipFill>
        <p:spPr>
          <a:xfrm>
            <a:off x="7590178" y="2098765"/>
            <a:ext cx="3810047" cy="3770903"/>
          </a:xfrm>
          <a:prstGeom prst="rect">
            <a:avLst/>
          </a:prstGeom>
          <a:noFill/>
          <a:ln>
            <a:noFill/>
          </a:ln>
        </p:spPr>
      </p:pic>
      <p:sp>
        <p:nvSpPr>
          <p:cNvPr id="609" name="Google Shape;609;p19"/>
          <p:cNvSpPr/>
          <p:nvPr/>
        </p:nvSpPr>
        <p:spPr>
          <a:xfrm>
            <a:off x="7840826" y="2292263"/>
            <a:ext cx="3466511" cy="3444658"/>
          </a:xfrm>
          <a:prstGeom prst="ellipse">
            <a:avLst/>
          </a:prstGeom>
          <a:noFill/>
          <a:ln cap="flat" cmpd="sng" w="127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9"/>
                                        </p:tgtEl>
                                        <p:attrNameLst>
                                          <p:attrName>style.visibility</p:attrName>
                                        </p:attrNameLst>
                                      </p:cBhvr>
                                      <p:to>
                                        <p:strVal val="visible"/>
                                      </p:to>
                                    </p:set>
                                    <p:animEffect filter="fade" transition="in">
                                      <p:cBhvr>
                                        <p:cTn dur="500"/>
                                        <p:tgtEl>
                                          <p:spTgt spid="6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67" name="Shape 367"/>
        <p:cNvGrpSpPr/>
        <p:nvPr/>
      </p:nvGrpSpPr>
      <p:grpSpPr>
        <a:xfrm>
          <a:off x="0" y="0"/>
          <a:ext cx="0" cy="0"/>
          <a:chOff x="0" y="0"/>
          <a:chExt cx="0" cy="0"/>
        </a:xfrm>
      </p:grpSpPr>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sp>
        <p:nvSpPr>
          <p:cNvPr id="614" name="Google Shape;614;p20"/>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Cocher la ou les réponses correctes.</a:t>
            </a:r>
            <a:endParaRPr/>
          </a:p>
        </p:txBody>
      </p:sp>
      <p:sp>
        <p:nvSpPr>
          <p:cNvPr id="615" name="Google Shape;615;p20"/>
          <p:cNvSpPr txBox="1"/>
          <p:nvPr>
            <p:ph idx="1" type="body"/>
          </p:nvPr>
        </p:nvSpPr>
        <p:spPr>
          <a:xfrm>
            <a:off x="778058" y="668338"/>
            <a:ext cx="10529705" cy="268287"/>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1000"/>
              <a:buNone/>
            </a:pPr>
            <a:r>
              <a:rPr lang="fr-FR"/>
              <a:t>L’enseignant présente la situation et demande aux élèves de répondre sur leurs ardoises</a:t>
            </a:r>
            <a:endParaRPr>
              <a:solidFill>
                <a:srgbClr val="A5A5A5"/>
              </a:solidFill>
              <a:latin typeface="Calibri"/>
              <a:ea typeface="Calibri"/>
              <a:cs typeface="Calibri"/>
              <a:sym typeface="Calibri"/>
            </a:endParaRPr>
          </a:p>
        </p:txBody>
      </p:sp>
      <p:grpSp>
        <p:nvGrpSpPr>
          <p:cNvPr id="616" name="Google Shape;616;p20"/>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617" name="Google Shape;617;p20"/>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618" name="Google Shape;618;p20"/>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619" name="Google Shape;619;p20"/>
          <p:cNvSpPr/>
          <p:nvPr/>
        </p:nvSpPr>
        <p:spPr>
          <a:xfrm>
            <a:off x="693285" y="1478866"/>
            <a:ext cx="10800080" cy="510778"/>
          </a:xfrm>
          <a:prstGeom prst="roundRect">
            <a:avLst>
              <a:gd fmla="val 16667"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Dans la situation suivante, on prend l’arbre comme corps de référence.</a:t>
            </a:r>
            <a:endParaRPr sz="2400">
              <a:solidFill>
                <a:schemeClr val="dk1"/>
              </a:solidFill>
              <a:latin typeface="Calibri"/>
              <a:ea typeface="Calibri"/>
              <a:cs typeface="Calibri"/>
              <a:sym typeface="Calibri"/>
            </a:endParaRPr>
          </a:p>
        </p:txBody>
      </p:sp>
      <p:sp>
        <p:nvSpPr>
          <p:cNvPr id="620" name="Google Shape;620;p20"/>
          <p:cNvSpPr/>
          <p:nvPr/>
        </p:nvSpPr>
        <p:spPr>
          <a:xfrm>
            <a:off x="1261905" y="2624508"/>
            <a:ext cx="4420714" cy="510778"/>
          </a:xfrm>
          <a:prstGeom prst="roundRect">
            <a:avLst>
              <a:gd fmla="val 16667" name="adj"/>
            </a:avLst>
          </a:prstGeom>
          <a:solidFill>
            <a:srgbClr val="EFE3F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Le policier est en mouvement</a:t>
            </a:r>
            <a:endParaRPr/>
          </a:p>
        </p:txBody>
      </p:sp>
      <p:sp>
        <p:nvSpPr>
          <p:cNvPr id="621" name="Google Shape;621;p20"/>
          <p:cNvSpPr/>
          <p:nvPr/>
        </p:nvSpPr>
        <p:spPr>
          <a:xfrm>
            <a:off x="1261905" y="3660537"/>
            <a:ext cx="4420714" cy="510778"/>
          </a:xfrm>
          <a:prstGeom prst="roundRect">
            <a:avLst>
              <a:gd fmla="val 16667" name="adj"/>
            </a:avLst>
          </a:prstGeom>
          <a:solidFill>
            <a:srgbClr val="EFE3F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 Le policier est au repos </a:t>
            </a:r>
            <a:endParaRPr/>
          </a:p>
        </p:txBody>
      </p:sp>
      <p:sp>
        <p:nvSpPr>
          <p:cNvPr id="622" name="Google Shape;622;p20"/>
          <p:cNvSpPr/>
          <p:nvPr/>
        </p:nvSpPr>
        <p:spPr>
          <a:xfrm>
            <a:off x="693285" y="2609897"/>
            <a:ext cx="540000" cy="540000"/>
          </a:xfrm>
          <a:prstGeom prst="roundRect">
            <a:avLst>
              <a:gd fmla="val 16667" name="adj"/>
            </a:avLst>
          </a:prstGeom>
          <a:solidFill>
            <a:srgbClr val="D6EF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A</a:t>
            </a:r>
            <a:endParaRPr/>
          </a:p>
        </p:txBody>
      </p:sp>
      <p:sp>
        <p:nvSpPr>
          <p:cNvPr id="623" name="Google Shape;623;p20"/>
          <p:cNvSpPr/>
          <p:nvPr/>
        </p:nvSpPr>
        <p:spPr>
          <a:xfrm>
            <a:off x="693285" y="3645926"/>
            <a:ext cx="540000" cy="540000"/>
          </a:xfrm>
          <a:prstGeom prst="roundRect">
            <a:avLst>
              <a:gd fmla="val 16667" name="adj"/>
            </a:avLst>
          </a:prstGeom>
          <a:solidFill>
            <a:srgbClr val="D6EF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B</a:t>
            </a:r>
            <a:endParaRPr b="1" sz="2800">
              <a:solidFill>
                <a:schemeClr val="dk1"/>
              </a:solidFill>
              <a:latin typeface="Calibri"/>
              <a:ea typeface="Calibri"/>
              <a:cs typeface="Calibri"/>
              <a:sym typeface="Calibri"/>
            </a:endParaRPr>
          </a:p>
        </p:txBody>
      </p:sp>
      <p:sp>
        <p:nvSpPr>
          <p:cNvPr id="624" name="Google Shape;624;p20"/>
          <p:cNvSpPr/>
          <p:nvPr/>
        </p:nvSpPr>
        <p:spPr>
          <a:xfrm>
            <a:off x="1308685" y="4610197"/>
            <a:ext cx="4420714" cy="510778"/>
          </a:xfrm>
          <a:prstGeom prst="roundRect">
            <a:avLst>
              <a:gd fmla="val 16667" name="adj"/>
            </a:avLst>
          </a:prstGeom>
          <a:solidFill>
            <a:srgbClr val="EFE3F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Le bus est en mouvement</a:t>
            </a:r>
            <a:endParaRPr/>
          </a:p>
        </p:txBody>
      </p:sp>
      <p:sp>
        <p:nvSpPr>
          <p:cNvPr id="625" name="Google Shape;625;p20"/>
          <p:cNvSpPr/>
          <p:nvPr/>
        </p:nvSpPr>
        <p:spPr>
          <a:xfrm>
            <a:off x="1346678" y="5517832"/>
            <a:ext cx="4420714" cy="510778"/>
          </a:xfrm>
          <a:prstGeom prst="roundRect">
            <a:avLst>
              <a:gd fmla="val 16667" name="adj"/>
            </a:avLst>
          </a:prstGeom>
          <a:solidFill>
            <a:srgbClr val="EFE3F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 Le bus est au repos </a:t>
            </a:r>
            <a:endParaRPr/>
          </a:p>
        </p:txBody>
      </p:sp>
      <p:sp>
        <p:nvSpPr>
          <p:cNvPr id="626" name="Google Shape;626;p20"/>
          <p:cNvSpPr/>
          <p:nvPr/>
        </p:nvSpPr>
        <p:spPr>
          <a:xfrm>
            <a:off x="740065" y="4595586"/>
            <a:ext cx="540000" cy="540000"/>
          </a:xfrm>
          <a:prstGeom prst="roundRect">
            <a:avLst>
              <a:gd fmla="val 16667" name="adj"/>
            </a:avLst>
          </a:prstGeom>
          <a:solidFill>
            <a:srgbClr val="D6EF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C</a:t>
            </a:r>
            <a:endParaRPr/>
          </a:p>
        </p:txBody>
      </p:sp>
      <p:sp>
        <p:nvSpPr>
          <p:cNvPr id="627" name="Google Shape;627;p20"/>
          <p:cNvSpPr/>
          <p:nvPr/>
        </p:nvSpPr>
        <p:spPr>
          <a:xfrm>
            <a:off x="778058" y="5503221"/>
            <a:ext cx="540000" cy="540000"/>
          </a:xfrm>
          <a:prstGeom prst="roundRect">
            <a:avLst>
              <a:gd fmla="val 16667" name="adj"/>
            </a:avLst>
          </a:prstGeom>
          <a:solidFill>
            <a:srgbClr val="D6EF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D</a:t>
            </a:r>
            <a:endParaRPr/>
          </a:p>
        </p:txBody>
      </p:sp>
      <p:pic>
        <p:nvPicPr>
          <p:cNvPr id="628" name="Google Shape;628;p20"/>
          <p:cNvPicPr preferRelativeResize="0"/>
          <p:nvPr/>
        </p:nvPicPr>
        <p:blipFill rotWithShape="1">
          <a:blip r:embed="rId4">
            <a:alphaModFix/>
          </a:blip>
          <a:srcRect b="12490" l="0" r="0" t="0"/>
          <a:stretch/>
        </p:blipFill>
        <p:spPr>
          <a:xfrm>
            <a:off x="5919477" y="2624508"/>
            <a:ext cx="5532458" cy="340410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2" name="Shape 632"/>
        <p:cNvGrpSpPr/>
        <p:nvPr/>
      </p:nvGrpSpPr>
      <p:grpSpPr>
        <a:xfrm>
          <a:off x="0" y="0"/>
          <a:ext cx="0" cy="0"/>
          <a:chOff x="0" y="0"/>
          <a:chExt cx="0" cy="0"/>
        </a:xfrm>
      </p:grpSpPr>
      <p:sp>
        <p:nvSpPr>
          <p:cNvPr id="633" name="Google Shape;633;p21"/>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Voici les réponses correctes.</a:t>
            </a:r>
            <a:endParaRPr/>
          </a:p>
        </p:txBody>
      </p:sp>
      <p:sp>
        <p:nvSpPr>
          <p:cNvPr id="634" name="Google Shape;634;p21"/>
          <p:cNvSpPr txBox="1"/>
          <p:nvPr>
            <p:ph idx="1" type="body"/>
          </p:nvPr>
        </p:nvSpPr>
        <p:spPr>
          <a:xfrm>
            <a:off x="778058" y="668338"/>
            <a:ext cx="10529705" cy="268287"/>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1000"/>
              <a:buNone/>
            </a:pPr>
            <a:r>
              <a:rPr lang="fr-FR"/>
              <a:t>L’enseignant choisit au hasard deux élèves pour justifier leur réponse.</a:t>
            </a:r>
            <a:endParaRPr>
              <a:solidFill>
                <a:srgbClr val="A5A5A5"/>
              </a:solidFill>
              <a:latin typeface="Calibri"/>
              <a:ea typeface="Calibri"/>
              <a:cs typeface="Calibri"/>
              <a:sym typeface="Calibri"/>
            </a:endParaRPr>
          </a:p>
        </p:txBody>
      </p:sp>
      <p:grpSp>
        <p:nvGrpSpPr>
          <p:cNvPr id="635" name="Google Shape;635;p21"/>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636" name="Google Shape;636;p21"/>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637" name="Google Shape;637;p21"/>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638" name="Google Shape;638;p21"/>
          <p:cNvSpPr/>
          <p:nvPr/>
        </p:nvSpPr>
        <p:spPr>
          <a:xfrm>
            <a:off x="693285" y="1478866"/>
            <a:ext cx="10800080" cy="510778"/>
          </a:xfrm>
          <a:prstGeom prst="roundRect">
            <a:avLst>
              <a:gd fmla="val 16667"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rgbClr val="000000"/>
                </a:solidFill>
                <a:latin typeface="Calibri"/>
                <a:ea typeface="Calibri"/>
                <a:cs typeface="Calibri"/>
                <a:sym typeface="Calibri"/>
              </a:rPr>
              <a:t>Dans la situation suivante , on prend l’arbre comme corps de référence </a:t>
            </a:r>
            <a:endParaRPr b="1" sz="2400">
              <a:solidFill>
                <a:srgbClr val="000000"/>
              </a:solidFill>
              <a:latin typeface="Calibri"/>
              <a:ea typeface="Calibri"/>
              <a:cs typeface="Calibri"/>
              <a:sym typeface="Calibri"/>
            </a:endParaRPr>
          </a:p>
        </p:txBody>
      </p:sp>
      <p:sp>
        <p:nvSpPr>
          <p:cNvPr id="639" name="Google Shape;639;p21"/>
          <p:cNvSpPr/>
          <p:nvPr/>
        </p:nvSpPr>
        <p:spPr>
          <a:xfrm>
            <a:off x="1261905" y="2624508"/>
            <a:ext cx="4420714" cy="510778"/>
          </a:xfrm>
          <a:prstGeom prst="roundRect">
            <a:avLst>
              <a:gd fmla="val 16667" name="adj"/>
            </a:avLst>
          </a:prstGeom>
          <a:solidFill>
            <a:srgbClr val="F2F2F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D8D8D8"/>
                </a:solidFill>
                <a:latin typeface="Calibri"/>
                <a:ea typeface="Calibri"/>
                <a:cs typeface="Calibri"/>
                <a:sym typeface="Calibri"/>
              </a:rPr>
              <a:t>Le policier est en mouvement</a:t>
            </a:r>
            <a:endParaRPr/>
          </a:p>
        </p:txBody>
      </p:sp>
      <p:sp>
        <p:nvSpPr>
          <p:cNvPr id="640" name="Google Shape;640;p21"/>
          <p:cNvSpPr/>
          <p:nvPr/>
        </p:nvSpPr>
        <p:spPr>
          <a:xfrm>
            <a:off x="1261905" y="3660537"/>
            <a:ext cx="4420714" cy="510778"/>
          </a:xfrm>
          <a:prstGeom prst="roundRect">
            <a:avLst>
              <a:gd fmla="val 16667" name="adj"/>
            </a:avLst>
          </a:prstGeom>
          <a:solidFill>
            <a:srgbClr val="EFE3F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 Le policier est au repos </a:t>
            </a:r>
            <a:endParaRPr/>
          </a:p>
        </p:txBody>
      </p:sp>
      <p:sp>
        <p:nvSpPr>
          <p:cNvPr id="641" name="Google Shape;641;p21"/>
          <p:cNvSpPr/>
          <p:nvPr/>
        </p:nvSpPr>
        <p:spPr>
          <a:xfrm>
            <a:off x="693285" y="2609897"/>
            <a:ext cx="540000" cy="540000"/>
          </a:xfrm>
          <a:prstGeom prst="roundRect">
            <a:avLst>
              <a:gd fmla="val 16667"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D8D8D8"/>
                </a:solidFill>
                <a:latin typeface="Calibri"/>
                <a:ea typeface="Calibri"/>
                <a:cs typeface="Calibri"/>
                <a:sym typeface="Calibri"/>
              </a:rPr>
              <a:t>A</a:t>
            </a:r>
            <a:endParaRPr/>
          </a:p>
        </p:txBody>
      </p:sp>
      <p:sp>
        <p:nvSpPr>
          <p:cNvPr id="642" name="Google Shape;642;p21"/>
          <p:cNvSpPr/>
          <p:nvPr/>
        </p:nvSpPr>
        <p:spPr>
          <a:xfrm>
            <a:off x="693285" y="3645926"/>
            <a:ext cx="540000" cy="540000"/>
          </a:xfrm>
          <a:prstGeom prst="roundRect">
            <a:avLst>
              <a:gd fmla="val 16667" name="adj"/>
            </a:avLst>
          </a:prstGeom>
          <a:solidFill>
            <a:srgbClr val="D6EF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B</a:t>
            </a:r>
            <a:endParaRPr b="1" sz="2800">
              <a:solidFill>
                <a:schemeClr val="dk1"/>
              </a:solidFill>
              <a:latin typeface="Calibri"/>
              <a:ea typeface="Calibri"/>
              <a:cs typeface="Calibri"/>
              <a:sym typeface="Calibri"/>
            </a:endParaRPr>
          </a:p>
        </p:txBody>
      </p:sp>
      <p:sp>
        <p:nvSpPr>
          <p:cNvPr id="643" name="Google Shape;643;p21"/>
          <p:cNvSpPr/>
          <p:nvPr/>
        </p:nvSpPr>
        <p:spPr>
          <a:xfrm>
            <a:off x="1308685" y="4610197"/>
            <a:ext cx="4420714" cy="510778"/>
          </a:xfrm>
          <a:prstGeom prst="roundRect">
            <a:avLst>
              <a:gd fmla="val 16667" name="adj"/>
            </a:avLst>
          </a:prstGeom>
          <a:solidFill>
            <a:srgbClr val="EFE3F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Le bus est en mouvement</a:t>
            </a:r>
            <a:endParaRPr/>
          </a:p>
        </p:txBody>
      </p:sp>
      <p:sp>
        <p:nvSpPr>
          <p:cNvPr id="644" name="Google Shape;644;p21"/>
          <p:cNvSpPr/>
          <p:nvPr/>
        </p:nvSpPr>
        <p:spPr>
          <a:xfrm>
            <a:off x="1346678" y="5517832"/>
            <a:ext cx="4420714" cy="510778"/>
          </a:xfrm>
          <a:prstGeom prst="roundRect">
            <a:avLst>
              <a:gd fmla="val 16667" name="adj"/>
            </a:avLst>
          </a:prstGeom>
          <a:solidFill>
            <a:srgbClr val="F2F2F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D8D8D8"/>
                </a:solidFill>
                <a:latin typeface="Calibri"/>
                <a:ea typeface="Calibri"/>
                <a:cs typeface="Calibri"/>
                <a:sym typeface="Calibri"/>
              </a:rPr>
              <a:t> Le bus est au repos </a:t>
            </a:r>
            <a:endParaRPr/>
          </a:p>
        </p:txBody>
      </p:sp>
      <p:sp>
        <p:nvSpPr>
          <p:cNvPr id="645" name="Google Shape;645;p21"/>
          <p:cNvSpPr/>
          <p:nvPr/>
        </p:nvSpPr>
        <p:spPr>
          <a:xfrm>
            <a:off x="740065" y="4595586"/>
            <a:ext cx="540000" cy="540000"/>
          </a:xfrm>
          <a:prstGeom prst="roundRect">
            <a:avLst>
              <a:gd fmla="val 16667" name="adj"/>
            </a:avLst>
          </a:prstGeom>
          <a:solidFill>
            <a:srgbClr val="D6EF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C</a:t>
            </a:r>
            <a:endParaRPr/>
          </a:p>
        </p:txBody>
      </p:sp>
      <p:sp>
        <p:nvSpPr>
          <p:cNvPr id="646" name="Google Shape;646;p21"/>
          <p:cNvSpPr/>
          <p:nvPr/>
        </p:nvSpPr>
        <p:spPr>
          <a:xfrm>
            <a:off x="778058" y="5503221"/>
            <a:ext cx="540000" cy="540000"/>
          </a:xfrm>
          <a:prstGeom prst="roundRect">
            <a:avLst>
              <a:gd fmla="val 16667"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D8D8D8"/>
                </a:solidFill>
                <a:latin typeface="Calibri"/>
                <a:ea typeface="Calibri"/>
                <a:cs typeface="Calibri"/>
                <a:sym typeface="Calibri"/>
              </a:rPr>
              <a:t>D</a:t>
            </a:r>
            <a:endParaRPr/>
          </a:p>
        </p:txBody>
      </p:sp>
      <p:pic>
        <p:nvPicPr>
          <p:cNvPr descr="Coche avec un remplissage uni" id="647" name="Google Shape;647;p21"/>
          <p:cNvPicPr preferRelativeResize="0"/>
          <p:nvPr/>
        </p:nvPicPr>
        <p:blipFill rotWithShape="1">
          <a:blip r:embed="rId4">
            <a:alphaModFix/>
          </a:blip>
          <a:srcRect b="0" l="0" r="0" t="0"/>
          <a:stretch/>
        </p:blipFill>
        <p:spPr>
          <a:xfrm>
            <a:off x="5105611" y="3557178"/>
            <a:ext cx="661781" cy="661781"/>
          </a:xfrm>
          <a:prstGeom prst="rect">
            <a:avLst/>
          </a:prstGeom>
          <a:noFill/>
          <a:ln>
            <a:noFill/>
          </a:ln>
        </p:spPr>
      </p:pic>
      <p:pic>
        <p:nvPicPr>
          <p:cNvPr descr="Coche avec un remplissage uni" id="648" name="Google Shape;648;p21"/>
          <p:cNvPicPr preferRelativeResize="0"/>
          <p:nvPr/>
        </p:nvPicPr>
        <p:blipFill rotWithShape="1">
          <a:blip r:embed="rId4">
            <a:alphaModFix/>
          </a:blip>
          <a:srcRect b="0" l="0" r="0" t="0"/>
          <a:stretch/>
        </p:blipFill>
        <p:spPr>
          <a:xfrm>
            <a:off x="5084710" y="4434159"/>
            <a:ext cx="661781" cy="661781"/>
          </a:xfrm>
          <a:prstGeom prst="rect">
            <a:avLst/>
          </a:prstGeom>
          <a:noFill/>
          <a:ln>
            <a:noFill/>
          </a:ln>
        </p:spPr>
      </p:pic>
      <p:pic>
        <p:nvPicPr>
          <p:cNvPr id="649" name="Google Shape;649;p21"/>
          <p:cNvPicPr preferRelativeResize="0"/>
          <p:nvPr/>
        </p:nvPicPr>
        <p:blipFill rotWithShape="1">
          <a:blip r:embed="rId5">
            <a:alphaModFix/>
          </a:blip>
          <a:srcRect b="12490" l="0" r="0" t="0"/>
          <a:stretch/>
        </p:blipFill>
        <p:spPr>
          <a:xfrm>
            <a:off x="5919477" y="2624508"/>
            <a:ext cx="5532458" cy="340410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53" name="Shape 653"/>
        <p:cNvGrpSpPr/>
        <p:nvPr/>
      </p:nvGrpSpPr>
      <p:grpSpPr>
        <a:xfrm>
          <a:off x="0" y="0"/>
          <a:ext cx="0" cy="0"/>
          <a:chOff x="0" y="0"/>
          <a:chExt cx="0" cy="0"/>
        </a:xfrm>
      </p:grpSpPr>
      <p:grpSp>
        <p:nvGrpSpPr>
          <p:cNvPr id="654" name="Google Shape;654;p22"/>
          <p:cNvGrpSpPr/>
          <p:nvPr/>
        </p:nvGrpSpPr>
        <p:grpSpPr>
          <a:xfrm>
            <a:off x="4932835" y="1459304"/>
            <a:ext cx="6054377" cy="3711725"/>
            <a:chOff x="1715066" y="1103461"/>
            <a:chExt cx="5717724" cy="3124203"/>
          </a:xfrm>
        </p:grpSpPr>
        <p:sp>
          <p:nvSpPr>
            <p:cNvPr id="655" name="Google Shape;655;p22"/>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656" name="Google Shape;656;p22"/>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5098"/>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657" name="Google Shape;657;p22"/>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658" name="Google Shape;658;p22"/>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659" name="Google Shape;659;p22"/>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a:p>
        </p:txBody>
      </p:sp>
      <p:sp>
        <p:nvSpPr>
          <p:cNvPr id="660" name="Google Shape;660;p22"/>
          <p:cNvSpPr txBox="1"/>
          <p:nvPr/>
        </p:nvSpPr>
        <p:spPr>
          <a:xfrm>
            <a:off x="5103228" y="1686972"/>
            <a:ext cx="5869201" cy="3171702"/>
          </a:xfrm>
          <a:prstGeom prst="rect">
            <a:avLst/>
          </a:prstGeom>
          <a:noFill/>
          <a:ln>
            <a:noFill/>
          </a:ln>
        </p:spPr>
        <p:txBody>
          <a:bodyPr anchorCtr="1" anchor="t" bIns="0" lIns="0" spcFirstLastPara="1" rIns="0" wrap="square" tIns="0">
            <a:spAutoFit/>
          </a:bodyPr>
          <a:lstStyle/>
          <a:p>
            <a:pPr indent="0" lvl="0" marL="0" marR="0" rtl="0" algn="ctr">
              <a:lnSpc>
                <a:spcPct val="131000"/>
              </a:lnSpc>
              <a:spcBef>
                <a:spcPts val="0"/>
              </a:spcBef>
              <a:spcAft>
                <a:spcPts val="0"/>
              </a:spcAft>
              <a:buNone/>
            </a:pPr>
            <a:r>
              <a:rPr b="1" i="0" lang="fr-FR" sz="4265" u="none" cap="none" strike="noStrike">
                <a:solidFill>
                  <a:srgbClr val="FFC000"/>
                </a:solidFill>
                <a:latin typeface="Arial"/>
                <a:ea typeface="Arial"/>
                <a:cs typeface="Arial"/>
                <a:sym typeface="Arial"/>
              </a:rPr>
              <a:t>Déclaration de la tâche </a:t>
            </a:r>
            <a:br>
              <a:rPr b="1" i="0" lang="fr-FR" sz="4265" u="none" cap="none" strike="noStrike">
                <a:solidFill>
                  <a:srgbClr val="FFC000"/>
                </a:solidFill>
                <a:latin typeface="Arial"/>
                <a:ea typeface="Arial"/>
                <a:cs typeface="Arial"/>
                <a:sym typeface="Arial"/>
              </a:rPr>
            </a:br>
            <a:r>
              <a:rPr b="1" i="0" lang="fr-FR" sz="4265" u="none" cap="none" strike="noStrike">
                <a:solidFill>
                  <a:srgbClr val="FFC000"/>
                </a:solidFill>
                <a:latin typeface="Arial"/>
                <a:ea typeface="Arial"/>
                <a:cs typeface="Arial"/>
                <a:sym typeface="Arial"/>
              </a:rPr>
              <a:t>de la séance</a:t>
            </a:r>
            <a:endParaRPr/>
          </a:p>
          <a:p>
            <a:pPr indent="0" lvl="0" marL="0" marR="0" rtl="0" algn="ctr">
              <a:lnSpc>
                <a:spcPct val="90000"/>
              </a:lnSpc>
              <a:spcBef>
                <a:spcPts val="0"/>
              </a:spcBef>
              <a:spcAft>
                <a:spcPts val="0"/>
              </a:spcAft>
              <a:buNone/>
            </a:pPr>
            <a:r>
              <a:rPr b="1" i="0" lang="fr-FR" sz="4265" u="none" cap="none" strike="noStrike">
                <a:solidFill>
                  <a:srgbClr val="FFC000"/>
                </a:solidFill>
                <a:latin typeface="Arial"/>
                <a:ea typeface="Arial"/>
                <a:cs typeface="Arial"/>
                <a:sym typeface="Arial"/>
              </a:rPr>
              <a:t>(2 min)</a:t>
            </a:r>
            <a:endParaRPr b="1" sz="4265">
              <a:solidFill>
                <a:srgbClr val="FFC000"/>
              </a:solidFill>
              <a:latin typeface="Arial"/>
              <a:ea typeface="Arial"/>
              <a:cs typeface="Arial"/>
              <a:sym typeface="Arial"/>
            </a:endParaRPr>
          </a:p>
        </p:txBody>
      </p:sp>
      <p:grpSp>
        <p:nvGrpSpPr>
          <p:cNvPr id="661" name="Google Shape;661;p22"/>
          <p:cNvGrpSpPr/>
          <p:nvPr/>
        </p:nvGrpSpPr>
        <p:grpSpPr>
          <a:xfrm>
            <a:off x="1110808" y="1793796"/>
            <a:ext cx="2675209" cy="2958054"/>
            <a:chOff x="1169970" y="1521517"/>
            <a:chExt cx="2675209" cy="2958054"/>
          </a:xfrm>
        </p:grpSpPr>
        <p:pic>
          <p:nvPicPr>
            <p:cNvPr id="662" name="Google Shape;662;p22"/>
            <p:cNvPicPr preferRelativeResize="0"/>
            <p:nvPr/>
          </p:nvPicPr>
          <p:blipFill rotWithShape="1">
            <a:blip r:embed="rId3">
              <a:alphaModFix/>
            </a:blip>
            <a:srcRect b="0" l="0" r="0" t="0"/>
            <a:stretch/>
          </p:blipFill>
          <p:spPr>
            <a:xfrm>
              <a:off x="1169970" y="1804362"/>
              <a:ext cx="2675209" cy="2675209"/>
            </a:xfrm>
            <a:prstGeom prst="rect">
              <a:avLst/>
            </a:prstGeom>
            <a:noFill/>
            <a:ln>
              <a:noFill/>
            </a:ln>
          </p:spPr>
        </p:pic>
        <p:pic>
          <p:nvPicPr>
            <p:cNvPr id="663" name="Google Shape;663;p22"/>
            <p:cNvPicPr preferRelativeResize="0"/>
            <p:nvPr/>
          </p:nvPicPr>
          <p:blipFill rotWithShape="1">
            <a:blip r:embed="rId4">
              <a:alphaModFix/>
            </a:blip>
            <a:srcRect b="0" l="0" r="0" t="0"/>
            <a:stretch/>
          </p:blipFill>
          <p:spPr>
            <a:xfrm>
              <a:off x="2671488" y="1521517"/>
              <a:ext cx="1173691" cy="1173691"/>
            </a:xfrm>
            <a:prstGeom prst="rect">
              <a:avLst/>
            </a:prstGeom>
            <a:noFill/>
            <a:ln>
              <a:noFill/>
            </a:ln>
          </p:spPr>
        </p:pic>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7" name="Shape 667"/>
        <p:cNvGrpSpPr/>
        <p:nvPr/>
      </p:nvGrpSpPr>
      <p:grpSpPr>
        <a:xfrm>
          <a:off x="0" y="0"/>
          <a:ext cx="0" cy="0"/>
          <a:chOff x="0" y="0"/>
          <a:chExt cx="0" cy="0"/>
        </a:xfrm>
      </p:grpSpPr>
      <p:pic>
        <p:nvPicPr>
          <p:cNvPr id="668" name="Google Shape;668;p23"/>
          <p:cNvPicPr preferRelativeResize="0"/>
          <p:nvPr/>
        </p:nvPicPr>
        <p:blipFill rotWithShape="1">
          <a:blip r:embed="rId3">
            <a:alphaModFix/>
          </a:blip>
          <a:srcRect b="0" l="0" r="0" t="0"/>
          <a:stretch/>
        </p:blipFill>
        <p:spPr>
          <a:xfrm>
            <a:off x="11550269" y="478465"/>
            <a:ext cx="458160" cy="458160"/>
          </a:xfrm>
          <a:prstGeom prst="rect">
            <a:avLst/>
          </a:prstGeom>
          <a:noFill/>
          <a:ln>
            <a:noFill/>
          </a:ln>
        </p:spPr>
      </p:pic>
      <p:sp>
        <p:nvSpPr>
          <p:cNvPr id="669" name="Google Shape;669;p23"/>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Avant d’aborder notre tâche d’aujourd’hui, je vous propose d’observer la situation suivante :</a:t>
            </a:r>
            <a:endParaRPr/>
          </a:p>
        </p:txBody>
      </p:sp>
      <p:sp>
        <p:nvSpPr>
          <p:cNvPr id="670" name="Google Shape;670;p23"/>
          <p:cNvSpPr txBox="1"/>
          <p:nvPr>
            <p:ph idx="1"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présente la situation. </a:t>
            </a:r>
            <a:endParaRPr/>
          </a:p>
        </p:txBody>
      </p:sp>
      <p:sp>
        <p:nvSpPr>
          <p:cNvPr id="671" name="Google Shape;671;p23"/>
          <p:cNvSpPr/>
          <p:nvPr/>
        </p:nvSpPr>
        <p:spPr>
          <a:xfrm>
            <a:off x="899310" y="6028929"/>
            <a:ext cx="10854987" cy="510778"/>
          </a:xfrm>
          <a:prstGeom prst="roundRect">
            <a:avLst>
              <a:gd fmla="val 16667" name="adj"/>
            </a:avLst>
          </a:prstGeom>
          <a:solidFill>
            <a:srgbClr val="F2F2F2"/>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Comment peut-on expliquer le mouvement de la grande roue et celui de Samira ?</a:t>
            </a:r>
            <a:endParaRPr sz="2400">
              <a:solidFill>
                <a:schemeClr val="dk1"/>
              </a:solidFill>
              <a:latin typeface="Calibri"/>
              <a:ea typeface="Calibri"/>
              <a:cs typeface="Calibri"/>
              <a:sym typeface="Calibri"/>
            </a:endParaRPr>
          </a:p>
        </p:txBody>
      </p:sp>
      <p:sp>
        <p:nvSpPr>
          <p:cNvPr id="672" name="Google Shape;672;p23"/>
          <p:cNvSpPr txBox="1"/>
          <p:nvPr/>
        </p:nvSpPr>
        <p:spPr>
          <a:xfrm>
            <a:off x="384010" y="1767128"/>
            <a:ext cx="5371442"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À la foire, Kamal, resté au sol, observe sa sœur Samira dans la grande roue. Elle est assise dans une nacelle. Il remarque que la roue tourne, mais que Samira reste assise sans tomber ni se renverser.</a:t>
            </a:r>
            <a:endParaRPr/>
          </a:p>
        </p:txBody>
      </p:sp>
      <p:pic>
        <p:nvPicPr>
          <p:cNvPr id="673" name="Google Shape;673;p23"/>
          <p:cNvPicPr preferRelativeResize="0"/>
          <p:nvPr/>
        </p:nvPicPr>
        <p:blipFill rotWithShape="1">
          <a:blip r:embed="rId4">
            <a:alphaModFix/>
          </a:blip>
          <a:srcRect b="3460" l="2782" r="51280" t="1399"/>
          <a:stretch/>
        </p:blipFill>
        <p:spPr>
          <a:xfrm>
            <a:off x="5820034" y="2044223"/>
            <a:ext cx="3306269" cy="3768518"/>
          </a:xfrm>
          <a:prstGeom prst="roundRect">
            <a:avLst>
              <a:gd fmla="val 4922" name="adj"/>
            </a:avLst>
          </a:prstGeom>
          <a:noFill/>
          <a:ln>
            <a:noFill/>
          </a:ln>
        </p:spPr>
      </p:pic>
      <p:grpSp>
        <p:nvGrpSpPr>
          <p:cNvPr id="674" name="Google Shape;674;p23"/>
          <p:cNvGrpSpPr/>
          <p:nvPr/>
        </p:nvGrpSpPr>
        <p:grpSpPr>
          <a:xfrm>
            <a:off x="7368376" y="1132983"/>
            <a:ext cx="3883969" cy="2222354"/>
            <a:chOff x="7368376" y="1132983"/>
            <a:chExt cx="3883969" cy="2222354"/>
          </a:xfrm>
        </p:grpSpPr>
        <p:pic>
          <p:nvPicPr>
            <p:cNvPr id="675" name="Google Shape;675;p23"/>
            <p:cNvPicPr preferRelativeResize="0"/>
            <p:nvPr/>
          </p:nvPicPr>
          <p:blipFill rotWithShape="1">
            <a:blip r:embed="rId5">
              <a:alphaModFix/>
            </a:blip>
            <a:srcRect b="33733" l="57571" r="12554" t="7270"/>
            <a:stretch/>
          </p:blipFill>
          <p:spPr>
            <a:xfrm>
              <a:off x="9190885" y="1132983"/>
              <a:ext cx="2061460" cy="2222354"/>
            </a:xfrm>
            <a:prstGeom prst="ellipse">
              <a:avLst/>
            </a:prstGeom>
            <a:noFill/>
            <a:ln>
              <a:noFill/>
            </a:ln>
          </p:spPr>
        </p:pic>
        <p:sp>
          <p:nvSpPr>
            <p:cNvPr id="676" name="Google Shape;676;p23"/>
            <p:cNvSpPr/>
            <p:nvPr/>
          </p:nvSpPr>
          <p:spPr>
            <a:xfrm>
              <a:off x="7368376" y="2117078"/>
              <a:ext cx="468000" cy="584783"/>
            </a:xfrm>
            <a:prstGeom prst="ellipse">
              <a:avLst/>
            </a:prstGeom>
            <a:solidFill>
              <a:srgbClr val="F2F2F2">
                <a:alpha val="58823"/>
              </a:srgbClr>
            </a:solidFill>
            <a:ln cap="flat" cmpd="sng" w="12700">
              <a:solidFill>
                <a:schemeClr val="dk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677" name="Google Shape;677;p23"/>
            <p:cNvCxnSpPr>
              <a:stCxn id="676" idx="0"/>
              <a:endCxn id="675" idx="1"/>
            </p:cNvCxnSpPr>
            <p:nvPr/>
          </p:nvCxnSpPr>
          <p:spPr>
            <a:xfrm flipH="1" rot="10800000">
              <a:off x="7602376" y="1458578"/>
              <a:ext cx="1890300" cy="658500"/>
            </a:xfrm>
            <a:prstGeom prst="straightConnector1">
              <a:avLst/>
            </a:prstGeom>
            <a:noFill/>
            <a:ln cap="flat" cmpd="sng" w="28575">
              <a:solidFill>
                <a:schemeClr val="dk1"/>
              </a:solidFill>
              <a:prstDash val="solid"/>
              <a:miter lim="800000"/>
              <a:headEnd len="sm" w="sm" type="none"/>
              <a:tailEnd len="sm" w="sm" type="none"/>
            </a:ln>
          </p:spPr>
        </p:cxnSp>
        <p:cxnSp>
          <p:nvCxnSpPr>
            <p:cNvPr id="678" name="Google Shape;678;p23"/>
            <p:cNvCxnSpPr>
              <a:endCxn id="675" idx="3"/>
            </p:cNvCxnSpPr>
            <p:nvPr/>
          </p:nvCxnSpPr>
          <p:spPr>
            <a:xfrm>
              <a:off x="7602479" y="2697481"/>
              <a:ext cx="1890300" cy="332400"/>
            </a:xfrm>
            <a:prstGeom prst="straightConnector1">
              <a:avLst/>
            </a:prstGeom>
            <a:noFill/>
            <a:ln cap="flat" cmpd="sng" w="28575">
              <a:solidFill>
                <a:schemeClr val="dk1"/>
              </a:solidFill>
              <a:prstDash val="solid"/>
              <a:miter lim="800000"/>
              <a:headEnd len="sm" w="sm" type="none"/>
              <a:tailEnd len="sm" w="sm" type="none"/>
            </a:ln>
          </p:spPr>
        </p:cxnSp>
      </p:grpSp>
      <p:cxnSp>
        <p:nvCxnSpPr>
          <p:cNvPr id="679" name="Google Shape;679;p23"/>
          <p:cNvCxnSpPr/>
          <p:nvPr/>
        </p:nvCxnSpPr>
        <p:spPr>
          <a:xfrm>
            <a:off x="1753644" y="2154477"/>
            <a:ext cx="2179529" cy="0"/>
          </a:xfrm>
          <a:prstGeom prst="straightConnector1">
            <a:avLst/>
          </a:prstGeom>
          <a:noFill/>
          <a:ln cap="flat" cmpd="sng" w="76200">
            <a:solidFill>
              <a:srgbClr val="FF0000"/>
            </a:solidFill>
            <a:prstDash val="solid"/>
            <a:miter lim="800000"/>
            <a:headEnd len="sm" w="sm" type="none"/>
            <a:tailEnd len="sm" w="sm" type="none"/>
          </a:ln>
        </p:spPr>
      </p:cxnSp>
      <p:cxnSp>
        <p:nvCxnSpPr>
          <p:cNvPr id="680" name="Google Shape;680;p23"/>
          <p:cNvCxnSpPr/>
          <p:nvPr/>
        </p:nvCxnSpPr>
        <p:spPr>
          <a:xfrm>
            <a:off x="448592" y="2552444"/>
            <a:ext cx="4053070" cy="0"/>
          </a:xfrm>
          <a:prstGeom prst="straightConnector1">
            <a:avLst/>
          </a:prstGeom>
          <a:noFill/>
          <a:ln cap="flat" cmpd="sng" w="76200">
            <a:solidFill>
              <a:srgbClr val="FF0000"/>
            </a:solidFill>
            <a:prstDash val="solid"/>
            <a:miter lim="800000"/>
            <a:headEnd len="sm" w="sm" type="none"/>
            <a:tailEnd len="sm" w="sm" type="none"/>
          </a:ln>
        </p:spPr>
      </p:cxnSp>
      <p:cxnSp>
        <p:nvCxnSpPr>
          <p:cNvPr id="681" name="Google Shape;681;p23"/>
          <p:cNvCxnSpPr/>
          <p:nvPr/>
        </p:nvCxnSpPr>
        <p:spPr>
          <a:xfrm>
            <a:off x="3535534" y="3333387"/>
            <a:ext cx="1625020" cy="0"/>
          </a:xfrm>
          <a:prstGeom prst="straightConnector1">
            <a:avLst/>
          </a:prstGeom>
          <a:noFill/>
          <a:ln cap="flat" cmpd="sng" w="76200">
            <a:solidFill>
              <a:srgbClr val="FF0000"/>
            </a:solidFill>
            <a:prstDash val="solid"/>
            <a:miter lim="800000"/>
            <a:headEnd len="sm" w="sm" type="none"/>
            <a:tailEnd len="sm" w="sm" type="none"/>
          </a:ln>
        </p:spPr>
      </p:cxnSp>
      <p:cxnSp>
        <p:nvCxnSpPr>
          <p:cNvPr id="682" name="Google Shape;682;p23"/>
          <p:cNvCxnSpPr/>
          <p:nvPr/>
        </p:nvCxnSpPr>
        <p:spPr>
          <a:xfrm>
            <a:off x="448592" y="3263030"/>
            <a:ext cx="1892674" cy="0"/>
          </a:xfrm>
          <a:prstGeom prst="straightConnector1">
            <a:avLst/>
          </a:prstGeom>
          <a:noFill/>
          <a:ln cap="flat" cmpd="sng" w="76200">
            <a:solidFill>
              <a:srgbClr val="FF0000"/>
            </a:solidFill>
            <a:prstDash val="solid"/>
            <a:miter lim="800000"/>
            <a:headEnd len="sm" w="sm" type="none"/>
            <a:tailEnd len="sm" w="sm" type="none"/>
          </a:ln>
        </p:spPr>
      </p:cxnSp>
      <p:grpSp>
        <p:nvGrpSpPr>
          <p:cNvPr id="683" name="Google Shape;683;p23"/>
          <p:cNvGrpSpPr/>
          <p:nvPr/>
        </p:nvGrpSpPr>
        <p:grpSpPr>
          <a:xfrm>
            <a:off x="10727775" y="2717951"/>
            <a:ext cx="1118903" cy="953990"/>
            <a:chOff x="10727775" y="2717951"/>
            <a:chExt cx="1118903" cy="953990"/>
          </a:xfrm>
        </p:grpSpPr>
        <p:cxnSp>
          <p:nvCxnSpPr>
            <p:cNvPr id="684" name="Google Shape;684;p23"/>
            <p:cNvCxnSpPr/>
            <p:nvPr/>
          </p:nvCxnSpPr>
          <p:spPr>
            <a:xfrm rot="10800000">
              <a:off x="10727775" y="2717951"/>
              <a:ext cx="353513" cy="711049"/>
            </a:xfrm>
            <a:prstGeom prst="straightConnector1">
              <a:avLst/>
            </a:prstGeom>
            <a:noFill/>
            <a:ln cap="flat" cmpd="sng" w="38100">
              <a:solidFill>
                <a:srgbClr val="002060"/>
              </a:solidFill>
              <a:prstDash val="solid"/>
              <a:miter lim="800000"/>
              <a:headEnd len="sm" w="sm" type="none"/>
              <a:tailEnd len="med" w="med" type="triangle"/>
            </a:ln>
          </p:spPr>
        </p:cxnSp>
        <p:sp>
          <p:nvSpPr>
            <p:cNvPr id="685" name="Google Shape;685;p23"/>
            <p:cNvSpPr txBox="1"/>
            <p:nvPr/>
          </p:nvSpPr>
          <p:spPr>
            <a:xfrm>
              <a:off x="10727775" y="3333387"/>
              <a:ext cx="1118903"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600">
                  <a:solidFill>
                    <a:schemeClr val="dk1"/>
                  </a:solidFill>
                  <a:latin typeface="Calibri"/>
                  <a:ea typeface="Calibri"/>
                  <a:cs typeface="Calibri"/>
                  <a:sym typeface="Calibri"/>
                </a:rPr>
                <a:t>La nacelle</a:t>
              </a:r>
              <a:endParaRPr/>
            </a:p>
          </p:txBody>
        </p:sp>
      </p:grpSp>
      <p:cxnSp>
        <p:nvCxnSpPr>
          <p:cNvPr id="686" name="Google Shape;686;p23"/>
          <p:cNvCxnSpPr/>
          <p:nvPr/>
        </p:nvCxnSpPr>
        <p:spPr>
          <a:xfrm>
            <a:off x="448592" y="3671941"/>
            <a:ext cx="4193746" cy="0"/>
          </a:xfrm>
          <a:prstGeom prst="straightConnector1">
            <a:avLst/>
          </a:prstGeom>
          <a:noFill/>
          <a:ln cap="flat" cmpd="sng" w="76200">
            <a:solidFill>
              <a:srgbClr val="FF0000"/>
            </a:solidFill>
            <a:prstDash val="solid"/>
            <a:miter lim="800000"/>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9"/>
                                        </p:tgtEl>
                                        <p:attrNameLst>
                                          <p:attrName>style.visibility</p:attrName>
                                        </p:attrNameLst>
                                      </p:cBhvr>
                                      <p:to>
                                        <p:strVal val="visible"/>
                                      </p:to>
                                    </p:set>
                                    <p:animEffect filter="fade" transition="in">
                                      <p:cBhvr>
                                        <p:cTn dur="500"/>
                                        <p:tgtEl>
                                          <p:spTgt spid="6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0"/>
                                        </p:tgtEl>
                                        <p:attrNameLst>
                                          <p:attrName>style.visibility</p:attrName>
                                        </p:attrNameLst>
                                      </p:cBhvr>
                                      <p:to>
                                        <p:strVal val="visible"/>
                                      </p:to>
                                    </p:set>
                                    <p:animEffect filter="fade" transition="in">
                                      <p:cBhvr>
                                        <p:cTn dur="500"/>
                                        <p:tgtEl>
                                          <p:spTgt spid="6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4"/>
                                        </p:tgtEl>
                                        <p:attrNameLst>
                                          <p:attrName>style.visibility</p:attrName>
                                        </p:attrNameLst>
                                      </p:cBhvr>
                                      <p:to>
                                        <p:strVal val="visible"/>
                                      </p:to>
                                    </p:set>
                                    <p:animEffect filter="fade" transition="in">
                                      <p:cBhvr>
                                        <p:cTn dur="500"/>
                                        <p:tgtEl>
                                          <p:spTgt spid="674"/>
                                        </p:tgtEl>
                                      </p:cBhvr>
                                    </p:animEffect>
                                  </p:childTnLst>
                                </p:cTn>
                              </p:par>
                              <p:par>
                                <p:cTn fill="hold" nodeType="withEffect" presetClass="entr" presetID="10" presetSubtype="0">
                                  <p:stCondLst>
                                    <p:cond delay="0"/>
                                  </p:stCondLst>
                                  <p:childTnLst>
                                    <p:set>
                                      <p:cBhvr>
                                        <p:cTn dur="1" fill="hold">
                                          <p:stCondLst>
                                            <p:cond delay="0"/>
                                          </p:stCondLst>
                                        </p:cTn>
                                        <p:tgtEl>
                                          <p:spTgt spid="683"/>
                                        </p:tgtEl>
                                        <p:attrNameLst>
                                          <p:attrName>style.visibility</p:attrName>
                                        </p:attrNameLst>
                                      </p:cBhvr>
                                      <p:to>
                                        <p:strVal val="visible"/>
                                      </p:to>
                                    </p:set>
                                    <p:animEffect filter="fade" transition="in">
                                      <p:cBhvr>
                                        <p:cTn dur="500"/>
                                        <p:tgtEl>
                                          <p:spTgt spid="6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2"/>
                                        </p:tgtEl>
                                        <p:attrNameLst>
                                          <p:attrName>style.visibility</p:attrName>
                                        </p:attrNameLst>
                                      </p:cBhvr>
                                      <p:to>
                                        <p:strVal val="visible"/>
                                      </p:to>
                                    </p:set>
                                    <p:animEffect filter="fade" transition="in">
                                      <p:cBhvr>
                                        <p:cTn dur="500"/>
                                        <p:tgtEl>
                                          <p:spTgt spid="682"/>
                                        </p:tgtEl>
                                      </p:cBhvr>
                                    </p:animEffect>
                                  </p:childTnLst>
                                </p:cTn>
                              </p:par>
                              <p:par>
                                <p:cTn fill="hold" nodeType="withEffect" presetClass="entr" presetID="10" presetSubtype="0">
                                  <p:stCondLst>
                                    <p:cond delay="0"/>
                                  </p:stCondLst>
                                  <p:childTnLst>
                                    <p:set>
                                      <p:cBhvr>
                                        <p:cTn dur="1" fill="hold">
                                          <p:stCondLst>
                                            <p:cond delay="0"/>
                                          </p:stCondLst>
                                        </p:cTn>
                                        <p:tgtEl>
                                          <p:spTgt spid="681"/>
                                        </p:tgtEl>
                                        <p:attrNameLst>
                                          <p:attrName>style.visibility</p:attrName>
                                        </p:attrNameLst>
                                      </p:cBhvr>
                                      <p:to>
                                        <p:strVal val="visible"/>
                                      </p:to>
                                    </p:set>
                                    <p:animEffect filter="fade" transition="in">
                                      <p:cBhvr>
                                        <p:cTn dur="500"/>
                                        <p:tgtEl>
                                          <p:spTgt spid="681"/>
                                        </p:tgtEl>
                                      </p:cBhvr>
                                    </p:animEffect>
                                  </p:childTnLst>
                                </p:cTn>
                              </p:par>
                              <p:par>
                                <p:cTn fill="hold" nodeType="withEffect" presetClass="entr" presetID="10" presetSubtype="0">
                                  <p:stCondLst>
                                    <p:cond delay="0"/>
                                  </p:stCondLst>
                                  <p:childTnLst>
                                    <p:set>
                                      <p:cBhvr>
                                        <p:cTn dur="1" fill="hold">
                                          <p:stCondLst>
                                            <p:cond delay="0"/>
                                          </p:stCondLst>
                                        </p:cTn>
                                        <p:tgtEl>
                                          <p:spTgt spid="686"/>
                                        </p:tgtEl>
                                        <p:attrNameLst>
                                          <p:attrName>style.visibility</p:attrName>
                                        </p:attrNameLst>
                                      </p:cBhvr>
                                      <p:to>
                                        <p:strVal val="visible"/>
                                      </p:to>
                                    </p:set>
                                    <p:animEffect filter="fade" transition="in">
                                      <p:cBhvr>
                                        <p:cTn dur="500"/>
                                        <p:tgtEl>
                                          <p:spTgt spid="6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671"/>
                                        </p:tgtEl>
                                        <p:attrNameLst>
                                          <p:attrName>style.visibility</p:attrName>
                                        </p:attrNameLst>
                                      </p:cBhvr>
                                      <p:to>
                                        <p:strVal val="visible"/>
                                      </p:to>
                                    </p:set>
                                    <p:anim calcmode="lin" valueType="num">
                                      <p:cBhvr additive="base">
                                        <p:cTn dur="500"/>
                                        <p:tgtEl>
                                          <p:spTgt spid="671"/>
                                        </p:tgtEl>
                                        <p:attrNameLst>
                                          <p:attrName>ppt_w</p:attrName>
                                        </p:attrNameLst>
                                      </p:cBhvr>
                                      <p:tavLst>
                                        <p:tav fmla="" tm="0">
                                          <p:val>
                                            <p:strVal val="0"/>
                                          </p:val>
                                        </p:tav>
                                        <p:tav fmla="" tm="100000">
                                          <p:val>
                                            <p:strVal val="#ppt_w"/>
                                          </p:val>
                                        </p:tav>
                                      </p:tavLst>
                                    </p:anim>
                                    <p:anim calcmode="lin" valueType="num">
                                      <p:cBhvr additive="base">
                                        <p:cTn dur="500"/>
                                        <p:tgtEl>
                                          <p:spTgt spid="671"/>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0" name="Shape 690"/>
        <p:cNvGrpSpPr/>
        <p:nvPr/>
      </p:nvGrpSpPr>
      <p:grpSpPr>
        <a:xfrm>
          <a:off x="0" y="0"/>
          <a:ext cx="0" cy="0"/>
          <a:chOff x="0" y="0"/>
          <a:chExt cx="0" cy="0"/>
        </a:xfrm>
      </p:grpSpPr>
      <p:sp>
        <p:nvSpPr>
          <p:cNvPr id="691" name="Google Shape;691;p24"/>
          <p:cNvSpPr/>
          <p:nvPr/>
        </p:nvSpPr>
        <p:spPr>
          <a:xfrm>
            <a:off x="619441" y="2774747"/>
            <a:ext cx="11134627" cy="805543"/>
          </a:xfrm>
          <a:prstGeom prst="roundRect">
            <a:avLst>
              <a:gd fmla="val 50000" name="adj"/>
            </a:avLst>
          </a:prstGeom>
          <a:noFill/>
          <a:ln cap="flat" cmpd="sng" w="19050">
            <a:solidFill>
              <a:srgbClr val="72B6D3"/>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p:txBody>
      </p:sp>
      <p:pic>
        <p:nvPicPr>
          <p:cNvPr id="692" name="Google Shape;692;p24"/>
          <p:cNvPicPr preferRelativeResize="0"/>
          <p:nvPr/>
        </p:nvPicPr>
        <p:blipFill rotWithShape="1">
          <a:blip r:embed="rId3">
            <a:alphaModFix/>
          </a:blip>
          <a:srcRect b="0" l="0" r="0" t="0"/>
          <a:stretch/>
        </p:blipFill>
        <p:spPr>
          <a:xfrm>
            <a:off x="458538" y="2602809"/>
            <a:ext cx="805544" cy="805544"/>
          </a:xfrm>
          <a:prstGeom prst="rect">
            <a:avLst/>
          </a:prstGeom>
          <a:noFill/>
          <a:ln>
            <a:noFill/>
          </a:ln>
        </p:spPr>
      </p:pic>
      <p:sp>
        <p:nvSpPr>
          <p:cNvPr id="693" name="Google Shape;693;p24"/>
          <p:cNvSpPr txBox="1"/>
          <p:nvPr/>
        </p:nvSpPr>
        <p:spPr>
          <a:xfrm>
            <a:off x="1457138" y="2774748"/>
            <a:ext cx="9850199" cy="389893"/>
          </a:xfrm>
          <a:prstGeom prst="rect">
            <a:avLst/>
          </a:prstGeom>
          <a:noFill/>
          <a:ln>
            <a:noFill/>
          </a:ln>
        </p:spPr>
        <p:txBody>
          <a:bodyPr anchorCtr="0" anchor="ctr" bIns="121900" lIns="121900" spcFirstLastPara="1" rIns="121900" wrap="square" tIns="121900">
            <a:noAutofit/>
          </a:bodyPr>
          <a:lstStyle/>
          <a:p>
            <a:pPr indent="0" lvl="0" marL="0" marR="0" rtl="0" algn="ctr">
              <a:spcBef>
                <a:spcPts val="600"/>
              </a:spcBef>
              <a:spcAft>
                <a:spcPts val="600"/>
              </a:spcAft>
              <a:buNone/>
            </a:pPr>
            <a:r>
              <a:rPr b="1" lang="fr-FR" sz="2400">
                <a:solidFill>
                  <a:schemeClr val="dk1"/>
                </a:solidFill>
                <a:latin typeface="Calibri"/>
                <a:ea typeface="Calibri"/>
                <a:cs typeface="Calibri"/>
                <a:sym typeface="Calibri"/>
              </a:rPr>
              <a:t> </a:t>
            </a:r>
            <a:endParaRPr sz="2400">
              <a:solidFill>
                <a:schemeClr val="dk1"/>
              </a:solidFill>
              <a:latin typeface="Calibri"/>
              <a:ea typeface="Calibri"/>
              <a:cs typeface="Calibri"/>
              <a:sym typeface="Calibri"/>
            </a:endParaRPr>
          </a:p>
        </p:txBody>
      </p:sp>
      <p:sp>
        <p:nvSpPr>
          <p:cNvPr id="694" name="Google Shape;694;p24"/>
          <p:cNvSpPr/>
          <p:nvPr/>
        </p:nvSpPr>
        <p:spPr>
          <a:xfrm>
            <a:off x="6435759" y="2723474"/>
            <a:ext cx="23756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 </a:t>
            </a:r>
            <a:endParaRPr/>
          </a:p>
        </p:txBody>
      </p:sp>
      <p:sp>
        <p:nvSpPr>
          <p:cNvPr id="695" name="Google Shape;695;p24"/>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600"/>
              <a:buFont typeface="Calibri"/>
              <a:buNone/>
            </a:pPr>
            <a:r>
              <a:rPr lang="fr-FR"/>
              <a:t>À la fin de cette séance, vous serez capables de déterminer le type de mouvement d’un corps mobile.</a:t>
            </a:r>
            <a:endParaRPr/>
          </a:p>
        </p:txBody>
      </p:sp>
      <p:sp>
        <p:nvSpPr>
          <p:cNvPr id="696" name="Google Shape;696;p24"/>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explique la tâche et l’écrit sur le tableau à côté, ensuite il demande à 2 élèves de la lire. </a:t>
            </a:r>
            <a:endParaRPr/>
          </a:p>
        </p:txBody>
      </p:sp>
      <p:pic>
        <p:nvPicPr>
          <p:cNvPr id="697" name="Google Shape;697;p24"/>
          <p:cNvPicPr preferRelativeResize="0"/>
          <p:nvPr/>
        </p:nvPicPr>
        <p:blipFill rotWithShape="1">
          <a:blip r:embed="rId4">
            <a:alphaModFix/>
          </a:blip>
          <a:srcRect b="0" l="0" r="0" t="0"/>
          <a:stretch/>
        </p:blipFill>
        <p:spPr>
          <a:xfrm>
            <a:off x="11546244" y="460513"/>
            <a:ext cx="415648" cy="415648"/>
          </a:xfrm>
          <a:prstGeom prst="rect">
            <a:avLst/>
          </a:prstGeom>
          <a:noFill/>
          <a:ln>
            <a:noFill/>
          </a:ln>
        </p:spPr>
      </p:pic>
      <p:sp>
        <p:nvSpPr>
          <p:cNvPr id="698" name="Google Shape;698;p24"/>
          <p:cNvSpPr txBox="1"/>
          <p:nvPr/>
        </p:nvSpPr>
        <p:spPr>
          <a:xfrm>
            <a:off x="1308921" y="2762019"/>
            <a:ext cx="999841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 </a:t>
            </a:r>
            <a:endParaRPr b="1" sz="2800">
              <a:solidFill>
                <a:srgbClr val="FF0000"/>
              </a:solidFill>
              <a:latin typeface="Calibri"/>
              <a:ea typeface="Calibri"/>
              <a:cs typeface="Calibri"/>
              <a:sym typeface="Calibri"/>
            </a:endParaRPr>
          </a:p>
        </p:txBody>
      </p:sp>
      <p:sp>
        <p:nvSpPr>
          <p:cNvPr id="699" name="Google Shape;699;p24"/>
          <p:cNvSpPr txBox="1"/>
          <p:nvPr/>
        </p:nvSpPr>
        <p:spPr>
          <a:xfrm>
            <a:off x="1010406" y="2944058"/>
            <a:ext cx="7621529"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rgbClr val="FF0000"/>
                </a:solidFill>
                <a:latin typeface="Calibri"/>
                <a:ea typeface="Calibri"/>
                <a:cs typeface="Calibri"/>
                <a:sym typeface="Calibri"/>
              </a:rPr>
              <a:t>Déterminer</a:t>
            </a:r>
            <a:r>
              <a:rPr b="1" lang="fr-FR" sz="2400">
                <a:solidFill>
                  <a:schemeClr val="dk1"/>
                </a:solidFill>
                <a:latin typeface="Calibri"/>
                <a:ea typeface="Calibri"/>
                <a:cs typeface="Calibri"/>
                <a:sym typeface="Calibri"/>
              </a:rPr>
              <a:t> le </a:t>
            </a:r>
            <a:r>
              <a:rPr b="1" lang="fr-FR" sz="2400">
                <a:solidFill>
                  <a:srgbClr val="FF0000"/>
                </a:solidFill>
                <a:latin typeface="Calibri"/>
                <a:ea typeface="Calibri"/>
                <a:cs typeface="Calibri"/>
                <a:sym typeface="Calibri"/>
              </a:rPr>
              <a:t>type </a:t>
            </a:r>
            <a:r>
              <a:rPr b="1" lang="fr-FR" sz="2400">
                <a:solidFill>
                  <a:srgbClr val="FF0000"/>
                </a:solidFill>
                <a:latin typeface="Calibri"/>
                <a:ea typeface="Calibri"/>
                <a:cs typeface="Calibri"/>
                <a:sym typeface="Calibri"/>
              </a:rPr>
              <a:t>de</a:t>
            </a:r>
            <a:r>
              <a:rPr b="1" lang="fr-FR" sz="2400">
                <a:solidFill>
                  <a:srgbClr val="FF0000"/>
                </a:solidFill>
                <a:latin typeface="Calibri"/>
                <a:ea typeface="Calibri"/>
                <a:cs typeface="Calibri"/>
                <a:sym typeface="Calibri"/>
              </a:rPr>
              <a:t> mouvement </a:t>
            </a:r>
            <a:r>
              <a:rPr b="1" lang="fr-FR" sz="2400">
                <a:solidFill>
                  <a:schemeClr val="dk1"/>
                </a:solidFill>
                <a:latin typeface="Calibri"/>
                <a:ea typeface="Calibri"/>
                <a:cs typeface="Calibri"/>
                <a:sym typeface="Calibri"/>
              </a:rPr>
              <a:t>d’un corps mobile </a:t>
            </a:r>
            <a:endParaRPr sz="24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03" name="Shape 703"/>
        <p:cNvGrpSpPr/>
        <p:nvPr/>
      </p:nvGrpSpPr>
      <p:grpSpPr>
        <a:xfrm>
          <a:off x="0" y="0"/>
          <a:ext cx="0" cy="0"/>
          <a:chOff x="0" y="0"/>
          <a:chExt cx="0" cy="0"/>
        </a:xfrm>
      </p:grpSpPr>
      <p:grpSp>
        <p:nvGrpSpPr>
          <p:cNvPr id="704" name="Google Shape;704;p25"/>
          <p:cNvGrpSpPr/>
          <p:nvPr/>
        </p:nvGrpSpPr>
        <p:grpSpPr>
          <a:xfrm>
            <a:off x="4932835" y="1459304"/>
            <a:ext cx="6054377" cy="3711725"/>
            <a:chOff x="1715066" y="1103461"/>
            <a:chExt cx="5717724" cy="3124203"/>
          </a:xfrm>
        </p:grpSpPr>
        <p:sp>
          <p:nvSpPr>
            <p:cNvPr id="705" name="Google Shape;705;p25"/>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706" name="Google Shape;706;p25"/>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5098"/>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707" name="Google Shape;707;p25"/>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708" name="Google Shape;708;p25"/>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709" name="Google Shape;709;p25"/>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a:p>
        </p:txBody>
      </p:sp>
      <p:sp>
        <p:nvSpPr>
          <p:cNvPr id="710" name="Google Shape;710;p25"/>
          <p:cNvSpPr txBox="1"/>
          <p:nvPr/>
        </p:nvSpPr>
        <p:spPr>
          <a:xfrm>
            <a:off x="5065761" y="2259363"/>
            <a:ext cx="5869201" cy="1719573"/>
          </a:xfrm>
          <a:prstGeom prst="rect">
            <a:avLst/>
          </a:prstGeom>
          <a:noFill/>
          <a:ln>
            <a:noFill/>
          </a:ln>
        </p:spPr>
        <p:txBody>
          <a:bodyPr anchorCtr="1" anchor="t" bIns="0" lIns="0" spcFirstLastPara="1" rIns="0" wrap="square" tIns="0">
            <a:spAutoFit/>
          </a:bodyPr>
          <a:lstStyle/>
          <a:p>
            <a:pPr indent="0" lvl="0" marL="0" marR="0" rtl="0" algn="ctr">
              <a:lnSpc>
                <a:spcPct val="131000"/>
              </a:lnSpc>
              <a:spcBef>
                <a:spcPts val="0"/>
              </a:spcBef>
              <a:spcAft>
                <a:spcPts val="0"/>
              </a:spcAft>
              <a:buNone/>
            </a:pPr>
            <a:r>
              <a:rPr b="1" i="0" lang="fr-FR" sz="4265" u="none" cap="none" strike="noStrike">
                <a:solidFill>
                  <a:srgbClr val="FFC000"/>
                </a:solidFill>
                <a:latin typeface="Arial"/>
                <a:ea typeface="Arial"/>
                <a:cs typeface="Arial"/>
                <a:sym typeface="Arial"/>
              </a:rPr>
              <a:t>Introduction </a:t>
            </a:r>
            <a:endParaRPr/>
          </a:p>
          <a:p>
            <a:pPr indent="0" lvl="0" marL="0" marR="0" rtl="0" algn="ctr">
              <a:lnSpc>
                <a:spcPct val="131000"/>
              </a:lnSpc>
              <a:spcBef>
                <a:spcPts val="0"/>
              </a:spcBef>
              <a:spcAft>
                <a:spcPts val="0"/>
              </a:spcAft>
              <a:buNone/>
            </a:pPr>
            <a:r>
              <a:rPr b="1" i="0" lang="fr-FR" sz="4265" u="none" cap="none" strike="noStrike">
                <a:solidFill>
                  <a:srgbClr val="FFC000"/>
                </a:solidFill>
                <a:latin typeface="Arial"/>
                <a:ea typeface="Arial"/>
                <a:cs typeface="Arial"/>
                <a:sym typeface="Arial"/>
              </a:rPr>
              <a:t>à la tâche</a:t>
            </a:r>
            <a:endParaRPr/>
          </a:p>
        </p:txBody>
      </p:sp>
      <p:grpSp>
        <p:nvGrpSpPr>
          <p:cNvPr id="711" name="Google Shape;711;p25"/>
          <p:cNvGrpSpPr/>
          <p:nvPr/>
        </p:nvGrpSpPr>
        <p:grpSpPr>
          <a:xfrm>
            <a:off x="1110808" y="1793796"/>
            <a:ext cx="2675209" cy="2958054"/>
            <a:chOff x="1169970" y="1521517"/>
            <a:chExt cx="2675209" cy="2958054"/>
          </a:xfrm>
        </p:grpSpPr>
        <p:pic>
          <p:nvPicPr>
            <p:cNvPr id="712" name="Google Shape;712;p25"/>
            <p:cNvPicPr preferRelativeResize="0"/>
            <p:nvPr/>
          </p:nvPicPr>
          <p:blipFill rotWithShape="1">
            <a:blip r:embed="rId3">
              <a:alphaModFix/>
            </a:blip>
            <a:srcRect b="0" l="0" r="0" t="0"/>
            <a:stretch/>
          </p:blipFill>
          <p:spPr>
            <a:xfrm>
              <a:off x="1169970" y="1804362"/>
              <a:ext cx="2675209" cy="2675209"/>
            </a:xfrm>
            <a:prstGeom prst="rect">
              <a:avLst/>
            </a:prstGeom>
            <a:noFill/>
            <a:ln>
              <a:noFill/>
            </a:ln>
          </p:spPr>
        </p:pic>
        <p:pic>
          <p:nvPicPr>
            <p:cNvPr id="713" name="Google Shape;713;p25"/>
            <p:cNvPicPr preferRelativeResize="0"/>
            <p:nvPr/>
          </p:nvPicPr>
          <p:blipFill rotWithShape="1">
            <a:blip r:embed="rId4">
              <a:alphaModFix/>
            </a:blip>
            <a:srcRect b="0" l="0" r="0" t="0"/>
            <a:stretch/>
          </p:blipFill>
          <p:spPr>
            <a:xfrm>
              <a:off x="2671488" y="1521517"/>
              <a:ext cx="1173691" cy="1173691"/>
            </a:xfrm>
            <a:prstGeom prst="rect">
              <a:avLst/>
            </a:prstGeom>
            <a:noFill/>
            <a:ln>
              <a:noFill/>
            </a:ln>
          </p:spPr>
        </p:pic>
      </p:gr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7" name="Shape 717"/>
        <p:cNvGrpSpPr/>
        <p:nvPr/>
      </p:nvGrpSpPr>
      <p:grpSpPr>
        <a:xfrm>
          <a:off x="0" y="0"/>
          <a:ext cx="0" cy="0"/>
          <a:chOff x="0" y="0"/>
          <a:chExt cx="0" cy="0"/>
        </a:xfrm>
      </p:grpSpPr>
      <p:pic>
        <p:nvPicPr>
          <p:cNvPr id="718" name="Google Shape;718;p26"/>
          <p:cNvPicPr preferRelativeResize="0"/>
          <p:nvPr/>
        </p:nvPicPr>
        <p:blipFill rotWithShape="1">
          <a:blip r:embed="rId3">
            <a:alphaModFix/>
          </a:blip>
          <a:srcRect b="0" l="0" r="0" t="0"/>
          <a:stretch/>
        </p:blipFill>
        <p:spPr>
          <a:xfrm>
            <a:off x="11593942" y="484537"/>
            <a:ext cx="452088" cy="452088"/>
          </a:xfrm>
          <a:prstGeom prst="rect">
            <a:avLst/>
          </a:prstGeom>
          <a:noFill/>
          <a:ln>
            <a:noFill/>
          </a:ln>
        </p:spPr>
      </p:pic>
      <p:sp>
        <p:nvSpPr>
          <p:cNvPr id="719" name="Google Shape;719;p26"/>
          <p:cNvSpPr txBox="1"/>
          <p:nvPr>
            <p:ph type="title"/>
          </p:nvPr>
        </p:nvSpPr>
        <p:spPr>
          <a:xfrm>
            <a:off x="826718" y="349124"/>
            <a:ext cx="10947747" cy="587501"/>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Avant de réaliser la tâche principale , nous allons définir deux notions : mouvement de translation et mouvement de  rotation.</a:t>
            </a:r>
            <a:endParaRPr/>
          </a:p>
        </p:txBody>
      </p:sp>
      <p:sp>
        <p:nvSpPr>
          <p:cNvPr id="720" name="Google Shape;720;p26"/>
          <p:cNvSpPr/>
          <p:nvPr/>
        </p:nvSpPr>
        <p:spPr>
          <a:xfrm>
            <a:off x="1064237" y="3173611"/>
            <a:ext cx="3644123" cy="510778"/>
          </a:xfrm>
          <a:prstGeom prst="roundRect">
            <a:avLst>
              <a:gd fmla="val 16667" name="adj"/>
            </a:avLst>
          </a:prstGeom>
          <a:solidFill>
            <a:srgbClr val="F8D6C7"/>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rgbClr val="FF0000"/>
                </a:solidFill>
                <a:latin typeface="Calibri"/>
                <a:ea typeface="Calibri"/>
                <a:cs typeface="Calibri"/>
                <a:sym typeface="Calibri"/>
              </a:rPr>
              <a:t>Mouvement de translation </a:t>
            </a:r>
            <a:endParaRPr/>
          </a:p>
        </p:txBody>
      </p:sp>
      <p:sp>
        <p:nvSpPr>
          <p:cNvPr id="721" name="Google Shape;721;p26"/>
          <p:cNvSpPr/>
          <p:nvPr/>
        </p:nvSpPr>
        <p:spPr>
          <a:xfrm>
            <a:off x="7483642" y="3173611"/>
            <a:ext cx="3644121" cy="510778"/>
          </a:xfrm>
          <a:prstGeom prst="roundRect">
            <a:avLst>
              <a:gd fmla="val 16667" name="adj"/>
            </a:avLst>
          </a:prstGeom>
          <a:solidFill>
            <a:srgbClr val="F8D6C7"/>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rgbClr val="FF0000"/>
                </a:solidFill>
                <a:latin typeface="Calibri"/>
                <a:ea typeface="Calibri"/>
                <a:cs typeface="Calibri"/>
                <a:sym typeface="Calibri"/>
              </a:rPr>
              <a:t>Mouvement de rotation  </a:t>
            </a:r>
            <a:endParaRPr/>
          </a:p>
        </p:txBody>
      </p:sp>
      <p:grpSp>
        <p:nvGrpSpPr>
          <p:cNvPr id="722" name="Google Shape;722;p26"/>
          <p:cNvGrpSpPr/>
          <p:nvPr/>
        </p:nvGrpSpPr>
        <p:grpSpPr>
          <a:xfrm>
            <a:off x="5317067" y="1791686"/>
            <a:ext cx="1557866" cy="2111637"/>
            <a:chOff x="5853188" y="4546242"/>
            <a:chExt cx="485747" cy="780349"/>
          </a:xfrm>
        </p:grpSpPr>
        <p:sp>
          <p:nvSpPr>
            <p:cNvPr id="723" name="Google Shape;723;p26"/>
            <p:cNvSpPr/>
            <p:nvPr/>
          </p:nvSpPr>
          <p:spPr>
            <a:xfrm>
              <a:off x="5853188" y="4546242"/>
              <a:ext cx="485747" cy="573065"/>
            </a:xfrm>
            <a:custGeom>
              <a:rect b="b" l="l" r="r" t="t"/>
              <a:pathLst>
                <a:path extrusionOk="0" h="573065" w="485747">
                  <a:moveTo>
                    <a:pt x="484127" y="214678"/>
                  </a:moveTo>
                  <a:cubicBezTo>
                    <a:pt x="468535" y="81444"/>
                    <a:pt x="347887" y="-13923"/>
                    <a:pt x="214654" y="1670"/>
                  </a:cubicBezTo>
                  <a:cubicBezTo>
                    <a:pt x="92582" y="15956"/>
                    <a:pt x="419" y="119178"/>
                    <a:pt x="0" y="242082"/>
                  </a:cubicBezTo>
                  <a:lnTo>
                    <a:pt x="114300" y="242082"/>
                  </a:lnTo>
                  <a:cubicBezTo>
                    <a:pt x="114297" y="171091"/>
                    <a:pt x="171844" y="113539"/>
                    <a:pt x="242834" y="113536"/>
                  </a:cubicBezTo>
                  <a:cubicBezTo>
                    <a:pt x="313825" y="113533"/>
                    <a:pt x="371377" y="171080"/>
                    <a:pt x="371380" y="242071"/>
                  </a:cubicBezTo>
                  <a:cubicBezTo>
                    <a:pt x="371382" y="286334"/>
                    <a:pt x="348610" y="327484"/>
                    <a:pt x="311106" y="350991"/>
                  </a:cubicBezTo>
                  <a:cubicBezTo>
                    <a:pt x="233706" y="398347"/>
                    <a:pt x="186266" y="482331"/>
                    <a:pt x="185661" y="573066"/>
                  </a:cubicBezTo>
                  <a:lnTo>
                    <a:pt x="299961" y="573066"/>
                  </a:lnTo>
                  <a:cubicBezTo>
                    <a:pt x="300690" y="521659"/>
                    <a:pt x="327911" y="474273"/>
                    <a:pt x="371951" y="447745"/>
                  </a:cubicBezTo>
                  <a:cubicBezTo>
                    <a:pt x="451238" y="398259"/>
                    <a:pt x="494912" y="307516"/>
                    <a:pt x="484127" y="214678"/>
                  </a:cubicBezTo>
                  <a:close/>
                </a:path>
              </a:pathLst>
            </a:custGeom>
            <a:solidFill>
              <a:srgbClr val="FF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24" name="Google Shape;724;p26"/>
            <p:cNvSpPr/>
            <p:nvPr/>
          </p:nvSpPr>
          <p:spPr>
            <a:xfrm>
              <a:off x="6027961" y="5186780"/>
              <a:ext cx="139705" cy="139811"/>
            </a:xfrm>
            <a:custGeom>
              <a:rect b="b" l="l" r="r" t="t"/>
              <a:pathLst>
                <a:path extrusionOk="0" h="139811" w="139705">
                  <a:moveTo>
                    <a:pt x="119273" y="20501"/>
                  </a:moveTo>
                  <a:lnTo>
                    <a:pt x="119273" y="20501"/>
                  </a:lnTo>
                  <a:cubicBezTo>
                    <a:pt x="92035" y="-6793"/>
                    <a:pt x="47830" y="-6840"/>
                    <a:pt x="20535" y="20398"/>
                  </a:cubicBezTo>
                  <a:cubicBezTo>
                    <a:pt x="20501" y="20432"/>
                    <a:pt x="20467" y="20467"/>
                    <a:pt x="20432" y="20501"/>
                  </a:cubicBezTo>
                  <a:cubicBezTo>
                    <a:pt x="14045" y="26912"/>
                    <a:pt x="8959" y="34501"/>
                    <a:pt x="5459" y="42846"/>
                  </a:cubicBezTo>
                  <a:cubicBezTo>
                    <a:pt x="1815" y="51468"/>
                    <a:pt x="-42" y="60738"/>
                    <a:pt x="1" y="70097"/>
                  </a:cubicBezTo>
                  <a:cubicBezTo>
                    <a:pt x="-51" y="79420"/>
                    <a:pt x="1813" y="88653"/>
                    <a:pt x="5478" y="97225"/>
                  </a:cubicBezTo>
                  <a:cubicBezTo>
                    <a:pt x="12601" y="113980"/>
                    <a:pt x="25984" y="127292"/>
                    <a:pt x="42778" y="134325"/>
                  </a:cubicBezTo>
                  <a:cubicBezTo>
                    <a:pt x="51397" y="137968"/>
                    <a:pt x="60662" y="139834"/>
                    <a:pt x="70019" y="139811"/>
                  </a:cubicBezTo>
                  <a:cubicBezTo>
                    <a:pt x="79341" y="139857"/>
                    <a:pt x="88573" y="137994"/>
                    <a:pt x="97147" y="134334"/>
                  </a:cubicBezTo>
                  <a:cubicBezTo>
                    <a:pt x="113821" y="127213"/>
                    <a:pt x="127102" y="113930"/>
                    <a:pt x="134218" y="97253"/>
                  </a:cubicBezTo>
                  <a:cubicBezTo>
                    <a:pt x="137881" y="88681"/>
                    <a:pt x="139748" y="79448"/>
                    <a:pt x="139704" y="70126"/>
                  </a:cubicBezTo>
                  <a:cubicBezTo>
                    <a:pt x="139739" y="60767"/>
                    <a:pt x="137879" y="51497"/>
                    <a:pt x="134237" y="42875"/>
                  </a:cubicBezTo>
                  <a:cubicBezTo>
                    <a:pt x="130739" y="34522"/>
                    <a:pt x="125658" y="26924"/>
                    <a:pt x="119273" y="20501"/>
                  </a:cubicBezTo>
                  <a:close/>
                </a:path>
              </a:pathLst>
            </a:custGeom>
            <a:solidFill>
              <a:srgbClr val="FF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0"/>
                                        </p:tgtEl>
                                        <p:attrNameLst>
                                          <p:attrName>style.visibility</p:attrName>
                                        </p:attrNameLst>
                                      </p:cBhvr>
                                      <p:to>
                                        <p:strVal val="visible"/>
                                      </p:to>
                                    </p:set>
                                    <p:animEffect filter="fade" transition="in">
                                      <p:cBhvr>
                                        <p:cTn dur="500"/>
                                        <p:tgtEl>
                                          <p:spTgt spid="7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1"/>
                                        </p:tgtEl>
                                        <p:attrNameLst>
                                          <p:attrName>style.visibility</p:attrName>
                                        </p:attrNameLst>
                                      </p:cBhvr>
                                      <p:to>
                                        <p:strVal val="visible"/>
                                      </p:to>
                                    </p:set>
                                    <p:animEffect filter="fade" transition="in">
                                      <p:cBhvr>
                                        <p:cTn dur="500"/>
                                        <p:tgtEl>
                                          <p:spTgt spid="7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2"/>
                                        </p:tgtEl>
                                        <p:attrNameLst>
                                          <p:attrName>style.visibility</p:attrName>
                                        </p:attrNameLst>
                                      </p:cBhvr>
                                      <p:to>
                                        <p:strVal val="visible"/>
                                      </p:to>
                                    </p:set>
                                    <p:animEffect filter="fade" transition="in">
                                      <p:cBhvr>
                                        <p:cTn dur="500"/>
                                        <p:tgtEl>
                                          <p:spTgt spid="7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8" name="Shape 728"/>
        <p:cNvGrpSpPr/>
        <p:nvPr/>
      </p:nvGrpSpPr>
      <p:grpSpPr>
        <a:xfrm>
          <a:off x="0" y="0"/>
          <a:ext cx="0" cy="0"/>
          <a:chOff x="0" y="0"/>
          <a:chExt cx="0" cy="0"/>
        </a:xfrm>
      </p:grpSpPr>
      <p:pic>
        <p:nvPicPr>
          <p:cNvPr id="729" name="Google Shape;729;p27"/>
          <p:cNvPicPr preferRelativeResize="0"/>
          <p:nvPr/>
        </p:nvPicPr>
        <p:blipFill rotWithShape="1">
          <a:blip r:embed="rId3">
            <a:alphaModFix/>
          </a:blip>
          <a:srcRect b="0" l="0" r="0" t="0"/>
          <a:stretch/>
        </p:blipFill>
        <p:spPr>
          <a:xfrm>
            <a:off x="11593942" y="525677"/>
            <a:ext cx="408598" cy="408598"/>
          </a:xfrm>
          <a:prstGeom prst="rect">
            <a:avLst/>
          </a:prstGeom>
          <a:noFill/>
          <a:ln>
            <a:noFill/>
          </a:ln>
        </p:spPr>
      </p:pic>
      <p:sp>
        <p:nvSpPr>
          <p:cNvPr id="730" name="Google Shape;730;p27"/>
          <p:cNvSpPr txBox="1"/>
          <p:nvPr>
            <p:ph type="title"/>
          </p:nvPr>
        </p:nvSpPr>
        <p:spPr>
          <a:xfrm>
            <a:off x="1064449" y="321378"/>
            <a:ext cx="10529279" cy="40859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Nous allons commencer par le mouvement de translation. Alors observez les images suivantes : </a:t>
            </a:r>
            <a:endParaRPr/>
          </a:p>
        </p:txBody>
      </p:sp>
      <p:sp>
        <p:nvSpPr>
          <p:cNvPr id="731" name="Google Shape;731;p27"/>
          <p:cNvSpPr txBox="1"/>
          <p:nvPr>
            <p:ph idx="1" type="body"/>
          </p:nvPr>
        </p:nvSpPr>
        <p:spPr>
          <a:xfrm>
            <a:off x="1064449" y="773689"/>
            <a:ext cx="10124037" cy="236403"/>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présente les 3 images . Il indique qu’il s’agit de trois corps en mouvement </a:t>
            </a:r>
            <a:endParaRPr/>
          </a:p>
        </p:txBody>
      </p:sp>
      <p:sp>
        <p:nvSpPr>
          <p:cNvPr id="732" name="Google Shape;732;p27"/>
          <p:cNvSpPr txBox="1"/>
          <p:nvPr/>
        </p:nvSpPr>
        <p:spPr>
          <a:xfrm>
            <a:off x="822729" y="4752287"/>
            <a:ext cx="3281819"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000">
                <a:solidFill>
                  <a:schemeClr val="dk1"/>
                </a:solidFill>
                <a:latin typeface="Calibri"/>
                <a:ea typeface="Calibri"/>
                <a:cs typeface="Calibri"/>
                <a:sym typeface="Calibri"/>
              </a:rPr>
              <a:t>Voiture en mouvement</a:t>
            </a:r>
            <a:endParaRPr/>
          </a:p>
        </p:txBody>
      </p:sp>
      <p:sp>
        <p:nvSpPr>
          <p:cNvPr id="733" name="Google Shape;733;p27"/>
          <p:cNvSpPr txBox="1"/>
          <p:nvPr/>
        </p:nvSpPr>
        <p:spPr>
          <a:xfrm>
            <a:off x="5384362" y="4752287"/>
            <a:ext cx="3281819"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000">
                <a:solidFill>
                  <a:schemeClr val="dk1"/>
                </a:solidFill>
                <a:latin typeface="Calibri"/>
                <a:ea typeface="Calibri"/>
                <a:cs typeface="Calibri"/>
                <a:sym typeface="Calibri"/>
              </a:rPr>
              <a:t>Skieur en mouvement</a:t>
            </a:r>
            <a:endParaRPr/>
          </a:p>
        </p:txBody>
      </p:sp>
      <p:sp>
        <p:nvSpPr>
          <p:cNvPr id="734" name="Google Shape;734;p27"/>
          <p:cNvSpPr txBox="1"/>
          <p:nvPr/>
        </p:nvSpPr>
        <p:spPr>
          <a:xfrm>
            <a:off x="8798218" y="4598399"/>
            <a:ext cx="3281819"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000">
                <a:solidFill>
                  <a:schemeClr val="dk1"/>
                </a:solidFill>
                <a:latin typeface="Calibri"/>
                <a:ea typeface="Calibri"/>
                <a:cs typeface="Calibri"/>
                <a:sym typeface="Calibri"/>
              </a:rPr>
              <a:t>Cabine(nacelle) de la grande roue en mouvement</a:t>
            </a:r>
            <a:endParaRPr/>
          </a:p>
        </p:txBody>
      </p:sp>
      <p:grpSp>
        <p:nvGrpSpPr>
          <p:cNvPr id="735" name="Google Shape;735;p27"/>
          <p:cNvGrpSpPr/>
          <p:nvPr/>
        </p:nvGrpSpPr>
        <p:grpSpPr>
          <a:xfrm>
            <a:off x="326224" y="3070775"/>
            <a:ext cx="5433381" cy="1039673"/>
            <a:chOff x="326224" y="3674818"/>
            <a:chExt cx="5433381" cy="1039673"/>
          </a:xfrm>
        </p:grpSpPr>
        <p:sp>
          <p:nvSpPr>
            <p:cNvPr id="736" name="Google Shape;736;p27"/>
            <p:cNvSpPr/>
            <p:nvPr/>
          </p:nvSpPr>
          <p:spPr>
            <a:xfrm>
              <a:off x="326224" y="3828707"/>
              <a:ext cx="5433381" cy="885784"/>
            </a:xfrm>
            <a:prstGeom prst="parallelogram">
              <a:avLst>
                <a:gd fmla="val 81692" name="adj"/>
              </a:avLst>
            </a:prstGeom>
            <a:solidFill>
              <a:srgbClr val="3A383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737" name="Google Shape;737;p27"/>
            <p:cNvPicPr preferRelativeResize="0"/>
            <p:nvPr/>
          </p:nvPicPr>
          <p:blipFill rotWithShape="1">
            <a:blip r:embed="rId4">
              <a:alphaModFix amt="50000"/>
            </a:blip>
            <a:srcRect b="0" l="0" r="0" t="0"/>
            <a:stretch/>
          </p:blipFill>
          <p:spPr>
            <a:xfrm>
              <a:off x="755956" y="3689710"/>
              <a:ext cx="1358789" cy="693019"/>
            </a:xfrm>
            <a:prstGeom prst="rect">
              <a:avLst/>
            </a:prstGeom>
            <a:noFill/>
            <a:ln>
              <a:noFill/>
            </a:ln>
          </p:spPr>
        </p:pic>
        <p:pic>
          <p:nvPicPr>
            <p:cNvPr id="738" name="Google Shape;738;p27"/>
            <p:cNvPicPr preferRelativeResize="0"/>
            <p:nvPr/>
          </p:nvPicPr>
          <p:blipFill rotWithShape="1">
            <a:blip r:embed="rId5">
              <a:alphaModFix/>
            </a:blip>
            <a:srcRect b="0" l="0" r="0" t="0"/>
            <a:stretch/>
          </p:blipFill>
          <p:spPr>
            <a:xfrm>
              <a:off x="4014187" y="3674818"/>
              <a:ext cx="1358789" cy="722803"/>
            </a:xfrm>
            <a:prstGeom prst="rect">
              <a:avLst/>
            </a:prstGeom>
            <a:noFill/>
            <a:ln>
              <a:noFill/>
            </a:ln>
          </p:spPr>
        </p:pic>
        <p:pic>
          <p:nvPicPr>
            <p:cNvPr id="739" name="Google Shape;739;p27"/>
            <p:cNvPicPr preferRelativeResize="0"/>
            <p:nvPr/>
          </p:nvPicPr>
          <p:blipFill rotWithShape="1">
            <a:blip r:embed="rId4">
              <a:alphaModFix amt="50000"/>
            </a:blip>
            <a:srcRect b="0" l="0" r="0" t="0"/>
            <a:stretch/>
          </p:blipFill>
          <p:spPr>
            <a:xfrm>
              <a:off x="2345706" y="3689710"/>
              <a:ext cx="1358789" cy="693019"/>
            </a:xfrm>
            <a:prstGeom prst="rect">
              <a:avLst/>
            </a:prstGeom>
            <a:noFill/>
            <a:ln>
              <a:noFill/>
            </a:ln>
          </p:spPr>
        </p:pic>
      </p:grpSp>
      <p:pic>
        <p:nvPicPr>
          <p:cNvPr descr="Types de mouvement dans la nature" id="740" name="Google Shape;740;p27"/>
          <p:cNvPicPr preferRelativeResize="0"/>
          <p:nvPr/>
        </p:nvPicPr>
        <p:blipFill rotWithShape="1">
          <a:blip r:embed="rId6">
            <a:alphaModFix/>
          </a:blip>
          <a:srcRect b="23785" l="37584" r="33386" t="31143"/>
          <a:stretch/>
        </p:blipFill>
        <p:spPr>
          <a:xfrm>
            <a:off x="5759605" y="1191267"/>
            <a:ext cx="2815485" cy="2919181"/>
          </a:xfrm>
          <a:prstGeom prst="rect">
            <a:avLst/>
          </a:prstGeom>
          <a:noFill/>
          <a:ln>
            <a:noFill/>
          </a:ln>
        </p:spPr>
      </p:pic>
      <p:pic>
        <p:nvPicPr>
          <p:cNvPr id="741" name="Google Shape;741;p27"/>
          <p:cNvPicPr preferRelativeResize="0"/>
          <p:nvPr/>
        </p:nvPicPr>
        <p:blipFill rotWithShape="1">
          <a:blip r:embed="rId7">
            <a:alphaModFix/>
          </a:blip>
          <a:srcRect b="11873" l="9878" r="13552" t="10719"/>
          <a:stretch/>
        </p:blipFill>
        <p:spPr>
          <a:xfrm>
            <a:off x="8666181" y="1010092"/>
            <a:ext cx="3160868" cy="319545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35"/>
                                        </p:tgtEl>
                                        <p:attrNameLst>
                                          <p:attrName>style.visibility</p:attrName>
                                        </p:attrNameLst>
                                      </p:cBhvr>
                                      <p:to>
                                        <p:strVal val="visible"/>
                                      </p:to>
                                    </p:set>
                                  </p:childTnLst>
                                </p:cTn>
                              </p:par>
                              <p:par>
                                <p:cTn fill="hold" nodeType="withEffect" presetClass="entr" presetID="10" presetSubtype="0">
                                  <p:stCondLst>
                                    <p:cond delay="500"/>
                                  </p:stCondLst>
                                  <p:childTnLst>
                                    <p:set>
                                      <p:cBhvr>
                                        <p:cTn dur="1" fill="hold">
                                          <p:stCondLst>
                                            <p:cond delay="0"/>
                                          </p:stCondLst>
                                        </p:cTn>
                                        <p:tgtEl>
                                          <p:spTgt spid="732"/>
                                        </p:tgtEl>
                                        <p:attrNameLst>
                                          <p:attrName>style.visibility</p:attrName>
                                        </p:attrNameLst>
                                      </p:cBhvr>
                                      <p:to>
                                        <p:strVal val="visible"/>
                                      </p:to>
                                    </p:set>
                                    <p:animEffect filter="fade" transition="in">
                                      <p:cBhvr>
                                        <p:cTn dur="500"/>
                                        <p:tgtEl>
                                          <p:spTgt spid="7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40"/>
                                        </p:tgtEl>
                                        <p:attrNameLst>
                                          <p:attrName>style.visibility</p:attrName>
                                        </p:attrNameLst>
                                      </p:cBhvr>
                                      <p:to>
                                        <p:strVal val="visible"/>
                                      </p:to>
                                    </p:set>
                                  </p:childTnLst>
                                </p:cTn>
                              </p:par>
                              <p:par>
                                <p:cTn fill="hold" nodeType="withEffect" presetClass="entr" presetID="10" presetSubtype="0">
                                  <p:stCondLst>
                                    <p:cond delay="500"/>
                                  </p:stCondLst>
                                  <p:childTnLst>
                                    <p:set>
                                      <p:cBhvr>
                                        <p:cTn dur="1" fill="hold">
                                          <p:stCondLst>
                                            <p:cond delay="0"/>
                                          </p:stCondLst>
                                        </p:cTn>
                                        <p:tgtEl>
                                          <p:spTgt spid="733"/>
                                        </p:tgtEl>
                                        <p:attrNameLst>
                                          <p:attrName>style.visibility</p:attrName>
                                        </p:attrNameLst>
                                      </p:cBhvr>
                                      <p:to>
                                        <p:strVal val="visible"/>
                                      </p:to>
                                    </p:set>
                                    <p:animEffect filter="fade" transition="in">
                                      <p:cBhvr>
                                        <p:cTn dur="500"/>
                                        <p:tgtEl>
                                          <p:spTgt spid="73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41"/>
                                        </p:tgtEl>
                                        <p:attrNameLst>
                                          <p:attrName>style.visibility</p:attrName>
                                        </p:attrNameLst>
                                      </p:cBhvr>
                                      <p:to>
                                        <p:strVal val="visible"/>
                                      </p:to>
                                    </p:set>
                                  </p:childTnLst>
                                </p:cTn>
                              </p:par>
                              <p:par>
                                <p:cTn fill="hold" nodeType="withEffect" presetClass="entr" presetID="10" presetSubtype="0">
                                  <p:stCondLst>
                                    <p:cond delay="500"/>
                                  </p:stCondLst>
                                  <p:childTnLst>
                                    <p:set>
                                      <p:cBhvr>
                                        <p:cTn dur="1" fill="hold">
                                          <p:stCondLst>
                                            <p:cond delay="0"/>
                                          </p:stCondLst>
                                        </p:cTn>
                                        <p:tgtEl>
                                          <p:spTgt spid="734"/>
                                        </p:tgtEl>
                                        <p:attrNameLst>
                                          <p:attrName>style.visibility</p:attrName>
                                        </p:attrNameLst>
                                      </p:cBhvr>
                                      <p:to>
                                        <p:strVal val="visible"/>
                                      </p:to>
                                    </p:set>
                                    <p:animEffect filter="fade" transition="in">
                                      <p:cBhvr>
                                        <p:cTn dur="500"/>
                                        <p:tgtEl>
                                          <p:spTgt spid="7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6" name="Shape 746"/>
        <p:cNvGrpSpPr/>
        <p:nvPr/>
      </p:nvGrpSpPr>
      <p:grpSpPr>
        <a:xfrm>
          <a:off x="0" y="0"/>
          <a:ext cx="0" cy="0"/>
          <a:chOff x="0" y="0"/>
          <a:chExt cx="0" cy="0"/>
        </a:xfrm>
      </p:grpSpPr>
      <p:pic>
        <p:nvPicPr>
          <p:cNvPr id="747" name="Google Shape;747;p28"/>
          <p:cNvPicPr preferRelativeResize="0"/>
          <p:nvPr/>
        </p:nvPicPr>
        <p:blipFill rotWithShape="1">
          <a:blip r:embed="rId3">
            <a:alphaModFix/>
          </a:blip>
          <a:srcRect b="11873" l="9878" r="13552" t="10719"/>
          <a:stretch/>
        </p:blipFill>
        <p:spPr>
          <a:xfrm>
            <a:off x="8666181" y="1010092"/>
            <a:ext cx="3160868" cy="3195453"/>
          </a:xfrm>
          <a:prstGeom prst="rect">
            <a:avLst/>
          </a:prstGeom>
          <a:noFill/>
          <a:ln>
            <a:noFill/>
          </a:ln>
        </p:spPr>
      </p:pic>
      <p:pic>
        <p:nvPicPr>
          <p:cNvPr descr="Types de mouvement dans la nature" id="748" name="Google Shape;748;p28"/>
          <p:cNvPicPr preferRelativeResize="0"/>
          <p:nvPr/>
        </p:nvPicPr>
        <p:blipFill rotWithShape="1">
          <a:blip r:embed="rId4">
            <a:alphaModFix/>
          </a:blip>
          <a:srcRect b="23785" l="37584" r="33386" t="31143"/>
          <a:stretch/>
        </p:blipFill>
        <p:spPr>
          <a:xfrm>
            <a:off x="5759605" y="1191267"/>
            <a:ext cx="2815485" cy="2919181"/>
          </a:xfrm>
          <a:prstGeom prst="rect">
            <a:avLst/>
          </a:prstGeom>
          <a:noFill/>
          <a:ln>
            <a:noFill/>
          </a:ln>
        </p:spPr>
      </p:pic>
      <p:grpSp>
        <p:nvGrpSpPr>
          <p:cNvPr id="749" name="Google Shape;749;p28"/>
          <p:cNvGrpSpPr/>
          <p:nvPr/>
        </p:nvGrpSpPr>
        <p:grpSpPr>
          <a:xfrm>
            <a:off x="326224" y="3082395"/>
            <a:ext cx="5433381" cy="1039673"/>
            <a:chOff x="326224" y="3674818"/>
            <a:chExt cx="5433381" cy="1039673"/>
          </a:xfrm>
        </p:grpSpPr>
        <p:sp>
          <p:nvSpPr>
            <p:cNvPr id="750" name="Google Shape;750;p28"/>
            <p:cNvSpPr/>
            <p:nvPr/>
          </p:nvSpPr>
          <p:spPr>
            <a:xfrm>
              <a:off x="326224" y="3828707"/>
              <a:ext cx="5433381" cy="885784"/>
            </a:xfrm>
            <a:prstGeom prst="parallelogram">
              <a:avLst>
                <a:gd fmla="val 81692" name="adj"/>
              </a:avLst>
            </a:prstGeom>
            <a:solidFill>
              <a:srgbClr val="3A383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751" name="Google Shape;751;p28"/>
            <p:cNvPicPr preferRelativeResize="0"/>
            <p:nvPr/>
          </p:nvPicPr>
          <p:blipFill rotWithShape="1">
            <a:blip r:embed="rId5">
              <a:alphaModFix amt="50000"/>
            </a:blip>
            <a:srcRect b="0" l="0" r="0" t="0"/>
            <a:stretch/>
          </p:blipFill>
          <p:spPr>
            <a:xfrm>
              <a:off x="755956" y="3689710"/>
              <a:ext cx="1358789" cy="693019"/>
            </a:xfrm>
            <a:prstGeom prst="rect">
              <a:avLst/>
            </a:prstGeom>
            <a:noFill/>
            <a:ln>
              <a:noFill/>
            </a:ln>
          </p:spPr>
        </p:pic>
        <p:pic>
          <p:nvPicPr>
            <p:cNvPr id="752" name="Google Shape;752;p28"/>
            <p:cNvPicPr preferRelativeResize="0"/>
            <p:nvPr/>
          </p:nvPicPr>
          <p:blipFill rotWithShape="1">
            <a:blip r:embed="rId6">
              <a:alphaModFix/>
            </a:blip>
            <a:srcRect b="0" l="0" r="0" t="0"/>
            <a:stretch/>
          </p:blipFill>
          <p:spPr>
            <a:xfrm>
              <a:off x="4014187" y="3674818"/>
              <a:ext cx="1358789" cy="722803"/>
            </a:xfrm>
            <a:prstGeom prst="rect">
              <a:avLst/>
            </a:prstGeom>
            <a:noFill/>
            <a:ln>
              <a:noFill/>
            </a:ln>
          </p:spPr>
        </p:pic>
        <p:pic>
          <p:nvPicPr>
            <p:cNvPr id="753" name="Google Shape;753;p28"/>
            <p:cNvPicPr preferRelativeResize="0"/>
            <p:nvPr/>
          </p:nvPicPr>
          <p:blipFill rotWithShape="1">
            <a:blip r:embed="rId5">
              <a:alphaModFix amt="50000"/>
            </a:blip>
            <a:srcRect b="0" l="0" r="0" t="0"/>
            <a:stretch/>
          </p:blipFill>
          <p:spPr>
            <a:xfrm>
              <a:off x="2345706" y="3689710"/>
              <a:ext cx="1358789" cy="693019"/>
            </a:xfrm>
            <a:prstGeom prst="rect">
              <a:avLst/>
            </a:prstGeom>
            <a:noFill/>
            <a:ln>
              <a:noFill/>
            </a:ln>
          </p:spPr>
        </p:pic>
      </p:grpSp>
      <p:pic>
        <p:nvPicPr>
          <p:cNvPr id="754" name="Google Shape;754;p28"/>
          <p:cNvPicPr preferRelativeResize="0"/>
          <p:nvPr/>
        </p:nvPicPr>
        <p:blipFill rotWithShape="1">
          <a:blip r:embed="rId7">
            <a:alphaModFix/>
          </a:blip>
          <a:srcRect b="0" l="0" r="0" t="0"/>
          <a:stretch/>
        </p:blipFill>
        <p:spPr>
          <a:xfrm>
            <a:off x="11593942" y="525677"/>
            <a:ext cx="408598" cy="408598"/>
          </a:xfrm>
          <a:prstGeom prst="rect">
            <a:avLst/>
          </a:prstGeom>
          <a:noFill/>
          <a:ln>
            <a:noFill/>
          </a:ln>
        </p:spPr>
      </p:pic>
      <p:sp>
        <p:nvSpPr>
          <p:cNvPr id="755" name="Google Shape;755;p28"/>
          <p:cNvSpPr txBox="1"/>
          <p:nvPr>
            <p:ph type="title"/>
          </p:nvPr>
        </p:nvSpPr>
        <p:spPr>
          <a:xfrm>
            <a:off x="1064449" y="321378"/>
            <a:ext cx="10529279" cy="40859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On choisit deux points A et B sur chaque corps, puis on les relie par une flèche. La flèche garde-t-elle la même orientation ?</a:t>
            </a:r>
            <a:endParaRPr/>
          </a:p>
        </p:txBody>
      </p:sp>
      <p:sp>
        <p:nvSpPr>
          <p:cNvPr id="756" name="Google Shape;756;p28"/>
          <p:cNvSpPr txBox="1"/>
          <p:nvPr>
            <p:ph idx="1" type="body"/>
          </p:nvPr>
        </p:nvSpPr>
        <p:spPr>
          <a:xfrm>
            <a:off x="1064449" y="773689"/>
            <a:ext cx="10124037" cy="236403"/>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montre les deux points sur chaque corps . Il demande a quelques élèves de passer au tableau de montrer les flèches dans les autres positions</a:t>
            </a:r>
            <a:endParaRPr/>
          </a:p>
        </p:txBody>
      </p:sp>
      <p:sp>
        <p:nvSpPr>
          <p:cNvPr id="757" name="Google Shape;757;p28"/>
          <p:cNvSpPr/>
          <p:nvPr/>
        </p:nvSpPr>
        <p:spPr>
          <a:xfrm>
            <a:off x="1284062" y="3157186"/>
            <a:ext cx="108000" cy="108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8" name="Google Shape;758;p28"/>
          <p:cNvSpPr/>
          <p:nvPr/>
        </p:nvSpPr>
        <p:spPr>
          <a:xfrm>
            <a:off x="1267617" y="3582438"/>
            <a:ext cx="108000" cy="108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9" name="Google Shape;759;p28"/>
          <p:cNvSpPr/>
          <p:nvPr/>
        </p:nvSpPr>
        <p:spPr>
          <a:xfrm>
            <a:off x="5989556" y="1440273"/>
            <a:ext cx="144000" cy="144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60" name="Google Shape;760;p28"/>
          <p:cNvSpPr/>
          <p:nvPr/>
        </p:nvSpPr>
        <p:spPr>
          <a:xfrm>
            <a:off x="5989556" y="1656567"/>
            <a:ext cx="144000" cy="144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61" name="Google Shape;761;p28"/>
          <p:cNvSpPr/>
          <p:nvPr/>
        </p:nvSpPr>
        <p:spPr>
          <a:xfrm>
            <a:off x="9197835" y="3186364"/>
            <a:ext cx="108000" cy="108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62" name="Google Shape;762;p28"/>
          <p:cNvSpPr/>
          <p:nvPr/>
        </p:nvSpPr>
        <p:spPr>
          <a:xfrm>
            <a:off x="9197835" y="3414205"/>
            <a:ext cx="108000" cy="108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763" name="Google Shape;763;p28"/>
          <p:cNvCxnSpPr/>
          <p:nvPr/>
        </p:nvCxnSpPr>
        <p:spPr>
          <a:xfrm>
            <a:off x="1329418" y="3165134"/>
            <a:ext cx="1192" cy="503836"/>
          </a:xfrm>
          <a:prstGeom prst="straightConnector1">
            <a:avLst/>
          </a:prstGeom>
          <a:noFill/>
          <a:ln cap="flat" cmpd="sng" w="25400">
            <a:solidFill>
              <a:srgbClr val="FF0000"/>
            </a:solidFill>
            <a:prstDash val="solid"/>
            <a:miter lim="800000"/>
            <a:headEnd len="sm" w="sm" type="none"/>
            <a:tailEnd len="med" w="med" type="stealth"/>
          </a:ln>
        </p:spPr>
      </p:cxnSp>
      <p:cxnSp>
        <p:nvCxnSpPr>
          <p:cNvPr id="764" name="Google Shape;764;p28"/>
          <p:cNvCxnSpPr/>
          <p:nvPr/>
        </p:nvCxnSpPr>
        <p:spPr>
          <a:xfrm>
            <a:off x="6072843" y="1505932"/>
            <a:ext cx="0" cy="252294"/>
          </a:xfrm>
          <a:prstGeom prst="straightConnector1">
            <a:avLst/>
          </a:prstGeom>
          <a:noFill/>
          <a:ln cap="flat" cmpd="sng" w="28575">
            <a:solidFill>
              <a:srgbClr val="FF0000"/>
            </a:solidFill>
            <a:prstDash val="solid"/>
            <a:miter lim="800000"/>
            <a:headEnd len="med" w="med" type="oval"/>
            <a:tailEnd len="med" w="med" type="stealth"/>
          </a:ln>
        </p:spPr>
      </p:cxnSp>
      <p:cxnSp>
        <p:nvCxnSpPr>
          <p:cNvPr id="765" name="Google Shape;765;p28"/>
          <p:cNvCxnSpPr/>
          <p:nvPr/>
        </p:nvCxnSpPr>
        <p:spPr>
          <a:xfrm rot="10800000">
            <a:off x="9258501" y="3188249"/>
            <a:ext cx="0" cy="288000"/>
          </a:xfrm>
          <a:prstGeom prst="straightConnector1">
            <a:avLst/>
          </a:prstGeom>
          <a:noFill/>
          <a:ln cap="flat" cmpd="sng" w="28575">
            <a:solidFill>
              <a:srgbClr val="FF0000"/>
            </a:solidFill>
            <a:prstDash val="solid"/>
            <a:miter lim="800000"/>
            <a:headEnd len="med" w="med" type="oval"/>
            <a:tailEnd len="med" w="med" type="stealth"/>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250"/>
                                  </p:stCondLst>
                                  <p:childTnLst>
                                    <p:set>
                                      <p:cBhvr>
                                        <p:cTn dur="1" fill="hold">
                                          <p:stCondLst>
                                            <p:cond delay="0"/>
                                          </p:stCondLst>
                                        </p:cTn>
                                        <p:tgtEl>
                                          <p:spTgt spid="757"/>
                                        </p:tgtEl>
                                        <p:attrNameLst>
                                          <p:attrName>style.visibility</p:attrName>
                                        </p:attrNameLst>
                                      </p:cBhvr>
                                      <p:to>
                                        <p:strVal val="visible"/>
                                      </p:to>
                                    </p:set>
                                    <p:anim calcmode="lin" valueType="num">
                                      <p:cBhvr additive="base">
                                        <p:cTn dur="500"/>
                                        <p:tgtEl>
                                          <p:spTgt spid="757"/>
                                        </p:tgtEl>
                                        <p:attrNameLst>
                                          <p:attrName>ppt_w</p:attrName>
                                        </p:attrNameLst>
                                      </p:cBhvr>
                                      <p:tavLst>
                                        <p:tav fmla="" tm="0">
                                          <p:val>
                                            <p:strVal val="0"/>
                                          </p:val>
                                        </p:tav>
                                        <p:tav fmla="" tm="100000">
                                          <p:val>
                                            <p:strVal val="#ppt_w"/>
                                          </p:val>
                                        </p:tav>
                                      </p:tavLst>
                                    </p:anim>
                                    <p:anim calcmode="lin" valueType="num">
                                      <p:cBhvr additive="base">
                                        <p:cTn dur="500"/>
                                        <p:tgtEl>
                                          <p:spTgt spid="757"/>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250"/>
                                  </p:stCondLst>
                                  <p:childTnLst>
                                    <p:set>
                                      <p:cBhvr>
                                        <p:cTn dur="1" fill="hold">
                                          <p:stCondLst>
                                            <p:cond delay="0"/>
                                          </p:stCondLst>
                                        </p:cTn>
                                        <p:tgtEl>
                                          <p:spTgt spid="758"/>
                                        </p:tgtEl>
                                        <p:attrNameLst>
                                          <p:attrName>style.visibility</p:attrName>
                                        </p:attrNameLst>
                                      </p:cBhvr>
                                      <p:to>
                                        <p:strVal val="visible"/>
                                      </p:to>
                                    </p:set>
                                    <p:anim calcmode="lin" valueType="num">
                                      <p:cBhvr additive="base">
                                        <p:cTn dur="500"/>
                                        <p:tgtEl>
                                          <p:spTgt spid="758"/>
                                        </p:tgtEl>
                                        <p:attrNameLst>
                                          <p:attrName>ppt_w</p:attrName>
                                        </p:attrNameLst>
                                      </p:cBhvr>
                                      <p:tavLst>
                                        <p:tav fmla="" tm="0">
                                          <p:val>
                                            <p:strVal val="0"/>
                                          </p:val>
                                        </p:tav>
                                        <p:tav fmla="" tm="100000">
                                          <p:val>
                                            <p:strVal val="#ppt_w"/>
                                          </p:val>
                                        </p:tav>
                                      </p:tavLst>
                                    </p:anim>
                                    <p:anim calcmode="lin" valueType="num">
                                      <p:cBhvr additive="base">
                                        <p:cTn dur="500"/>
                                        <p:tgtEl>
                                          <p:spTgt spid="75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250"/>
                                  </p:stCondLst>
                                  <p:childTnLst>
                                    <p:set>
                                      <p:cBhvr>
                                        <p:cTn dur="1" fill="hold">
                                          <p:stCondLst>
                                            <p:cond delay="0"/>
                                          </p:stCondLst>
                                        </p:cTn>
                                        <p:tgtEl>
                                          <p:spTgt spid="759"/>
                                        </p:tgtEl>
                                        <p:attrNameLst>
                                          <p:attrName>style.visibility</p:attrName>
                                        </p:attrNameLst>
                                      </p:cBhvr>
                                      <p:to>
                                        <p:strVal val="visible"/>
                                      </p:to>
                                    </p:set>
                                    <p:anim calcmode="lin" valueType="num">
                                      <p:cBhvr additive="base">
                                        <p:cTn dur="500"/>
                                        <p:tgtEl>
                                          <p:spTgt spid="759"/>
                                        </p:tgtEl>
                                        <p:attrNameLst>
                                          <p:attrName>ppt_w</p:attrName>
                                        </p:attrNameLst>
                                      </p:cBhvr>
                                      <p:tavLst>
                                        <p:tav fmla="" tm="0">
                                          <p:val>
                                            <p:strVal val="0"/>
                                          </p:val>
                                        </p:tav>
                                        <p:tav fmla="" tm="100000">
                                          <p:val>
                                            <p:strVal val="#ppt_w"/>
                                          </p:val>
                                        </p:tav>
                                      </p:tavLst>
                                    </p:anim>
                                    <p:anim calcmode="lin" valueType="num">
                                      <p:cBhvr additive="base">
                                        <p:cTn dur="500"/>
                                        <p:tgtEl>
                                          <p:spTgt spid="759"/>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250"/>
                                  </p:stCondLst>
                                  <p:childTnLst>
                                    <p:set>
                                      <p:cBhvr>
                                        <p:cTn dur="1" fill="hold">
                                          <p:stCondLst>
                                            <p:cond delay="0"/>
                                          </p:stCondLst>
                                        </p:cTn>
                                        <p:tgtEl>
                                          <p:spTgt spid="760"/>
                                        </p:tgtEl>
                                        <p:attrNameLst>
                                          <p:attrName>style.visibility</p:attrName>
                                        </p:attrNameLst>
                                      </p:cBhvr>
                                      <p:to>
                                        <p:strVal val="visible"/>
                                      </p:to>
                                    </p:set>
                                    <p:anim calcmode="lin" valueType="num">
                                      <p:cBhvr additive="base">
                                        <p:cTn dur="500"/>
                                        <p:tgtEl>
                                          <p:spTgt spid="760"/>
                                        </p:tgtEl>
                                        <p:attrNameLst>
                                          <p:attrName>ppt_w</p:attrName>
                                        </p:attrNameLst>
                                      </p:cBhvr>
                                      <p:tavLst>
                                        <p:tav fmla="" tm="0">
                                          <p:val>
                                            <p:strVal val="0"/>
                                          </p:val>
                                        </p:tav>
                                        <p:tav fmla="" tm="100000">
                                          <p:val>
                                            <p:strVal val="#ppt_w"/>
                                          </p:val>
                                        </p:tav>
                                      </p:tavLst>
                                    </p:anim>
                                    <p:anim calcmode="lin" valueType="num">
                                      <p:cBhvr additive="base">
                                        <p:cTn dur="500"/>
                                        <p:tgtEl>
                                          <p:spTgt spid="76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250"/>
                                  </p:stCondLst>
                                  <p:childTnLst>
                                    <p:set>
                                      <p:cBhvr>
                                        <p:cTn dur="1" fill="hold">
                                          <p:stCondLst>
                                            <p:cond delay="0"/>
                                          </p:stCondLst>
                                        </p:cTn>
                                        <p:tgtEl>
                                          <p:spTgt spid="761"/>
                                        </p:tgtEl>
                                        <p:attrNameLst>
                                          <p:attrName>style.visibility</p:attrName>
                                        </p:attrNameLst>
                                      </p:cBhvr>
                                      <p:to>
                                        <p:strVal val="visible"/>
                                      </p:to>
                                    </p:set>
                                    <p:anim calcmode="lin" valueType="num">
                                      <p:cBhvr additive="base">
                                        <p:cTn dur="500"/>
                                        <p:tgtEl>
                                          <p:spTgt spid="761"/>
                                        </p:tgtEl>
                                        <p:attrNameLst>
                                          <p:attrName>ppt_w</p:attrName>
                                        </p:attrNameLst>
                                      </p:cBhvr>
                                      <p:tavLst>
                                        <p:tav fmla="" tm="0">
                                          <p:val>
                                            <p:strVal val="0"/>
                                          </p:val>
                                        </p:tav>
                                        <p:tav fmla="" tm="100000">
                                          <p:val>
                                            <p:strVal val="#ppt_w"/>
                                          </p:val>
                                        </p:tav>
                                      </p:tavLst>
                                    </p:anim>
                                    <p:anim calcmode="lin" valueType="num">
                                      <p:cBhvr additive="base">
                                        <p:cTn dur="500"/>
                                        <p:tgtEl>
                                          <p:spTgt spid="761"/>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250"/>
                                  </p:stCondLst>
                                  <p:childTnLst>
                                    <p:set>
                                      <p:cBhvr>
                                        <p:cTn dur="1" fill="hold">
                                          <p:stCondLst>
                                            <p:cond delay="0"/>
                                          </p:stCondLst>
                                        </p:cTn>
                                        <p:tgtEl>
                                          <p:spTgt spid="762"/>
                                        </p:tgtEl>
                                        <p:attrNameLst>
                                          <p:attrName>style.visibility</p:attrName>
                                        </p:attrNameLst>
                                      </p:cBhvr>
                                      <p:to>
                                        <p:strVal val="visible"/>
                                      </p:to>
                                    </p:set>
                                    <p:anim calcmode="lin" valueType="num">
                                      <p:cBhvr additive="base">
                                        <p:cTn dur="500"/>
                                        <p:tgtEl>
                                          <p:spTgt spid="762"/>
                                        </p:tgtEl>
                                        <p:attrNameLst>
                                          <p:attrName>ppt_w</p:attrName>
                                        </p:attrNameLst>
                                      </p:cBhvr>
                                      <p:tavLst>
                                        <p:tav fmla="" tm="0">
                                          <p:val>
                                            <p:strVal val="0"/>
                                          </p:val>
                                        </p:tav>
                                        <p:tav fmla="" tm="100000">
                                          <p:val>
                                            <p:strVal val="#ppt_w"/>
                                          </p:val>
                                        </p:tav>
                                      </p:tavLst>
                                    </p:anim>
                                    <p:anim calcmode="lin" valueType="num">
                                      <p:cBhvr additive="base">
                                        <p:cTn dur="500"/>
                                        <p:tgtEl>
                                          <p:spTgt spid="76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3"/>
                                        </p:tgtEl>
                                        <p:attrNameLst>
                                          <p:attrName>style.visibility</p:attrName>
                                        </p:attrNameLst>
                                      </p:cBhvr>
                                      <p:to>
                                        <p:strVal val="visible"/>
                                      </p:to>
                                    </p:set>
                                    <p:animEffect filter="fade" transition="in">
                                      <p:cBhvr>
                                        <p:cTn dur="500"/>
                                        <p:tgtEl>
                                          <p:spTgt spid="76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4"/>
                                        </p:tgtEl>
                                        <p:attrNameLst>
                                          <p:attrName>style.visibility</p:attrName>
                                        </p:attrNameLst>
                                      </p:cBhvr>
                                      <p:to>
                                        <p:strVal val="visible"/>
                                      </p:to>
                                    </p:set>
                                    <p:animEffect filter="fade" transition="in">
                                      <p:cBhvr>
                                        <p:cTn dur="500"/>
                                        <p:tgtEl>
                                          <p:spTgt spid="7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5"/>
                                        </p:tgtEl>
                                        <p:attrNameLst>
                                          <p:attrName>style.visibility</p:attrName>
                                        </p:attrNameLst>
                                      </p:cBhvr>
                                      <p:to>
                                        <p:strVal val="visible"/>
                                      </p:to>
                                    </p:set>
                                    <p:animEffect filter="fade" transition="in">
                                      <p:cBhvr>
                                        <p:cTn dur="500"/>
                                        <p:tgtEl>
                                          <p:spTgt spid="7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9" name="Shape 769"/>
        <p:cNvGrpSpPr/>
        <p:nvPr/>
      </p:nvGrpSpPr>
      <p:grpSpPr>
        <a:xfrm>
          <a:off x="0" y="0"/>
          <a:ext cx="0" cy="0"/>
          <a:chOff x="0" y="0"/>
          <a:chExt cx="0" cy="0"/>
        </a:xfrm>
      </p:grpSpPr>
      <p:sp>
        <p:nvSpPr>
          <p:cNvPr id="770" name="Google Shape;770;p29"/>
          <p:cNvSpPr txBox="1"/>
          <p:nvPr>
            <p:ph type="title"/>
          </p:nvPr>
        </p:nvSpPr>
        <p:spPr>
          <a:xfrm>
            <a:off x="1064449" y="321378"/>
            <a:ext cx="10529279" cy="40859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Bravo ! On observe que la flèche garde la même orientation au cours de chaque mouvement.</a:t>
            </a:r>
            <a:endParaRPr/>
          </a:p>
        </p:txBody>
      </p:sp>
      <p:sp>
        <p:nvSpPr>
          <p:cNvPr id="771" name="Google Shape;771;p29"/>
          <p:cNvSpPr txBox="1"/>
          <p:nvPr>
            <p:ph idx="1" type="body"/>
          </p:nvPr>
        </p:nvSpPr>
        <p:spPr>
          <a:xfrm>
            <a:off x="1064449" y="773689"/>
            <a:ext cx="10124037" cy="236403"/>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montre l’orientation dans le premier cas, puis demande aux élèves de faire de même pour les deux autres cas. </a:t>
            </a:r>
            <a:endParaRPr/>
          </a:p>
        </p:txBody>
      </p:sp>
      <p:grpSp>
        <p:nvGrpSpPr>
          <p:cNvPr id="772" name="Google Shape;772;p29"/>
          <p:cNvGrpSpPr/>
          <p:nvPr/>
        </p:nvGrpSpPr>
        <p:grpSpPr>
          <a:xfrm>
            <a:off x="326224" y="3082395"/>
            <a:ext cx="5433381" cy="1039673"/>
            <a:chOff x="326224" y="3674818"/>
            <a:chExt cx="5433381" cy="1039673"/>
          </a:xfrm>
        </p:grpSpPr>
        <p:sp>
          <p:nvSpPr>
            <p:cNvPr id="773" name="Google Shape;773;p29"/>
            <p:cNvSpPr/>
            <p:nvPr/>
          </p:nvSpPr>
          <p:spPr>
            <a:xfrm>
              <a:off x="326224" y="3828707"/>
              <a:ext cx="5433381" cy="885784"/>
            </a:xfrm>
            <a:prstGeom prst="parallelogram">
              <a:avLst>
                <a:gd fmla="val 81692" name="adj"/>
              </a:avLst>
            </a:prstGeom>
            <a:solidFill>
              <a:srgbClr val="3A383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774" name="Google Shape;774;p29"/>
            <p:cNvPicPr preferRelativeResize="0"/>
            <p:nvPr/>
          </p:nvPicPr>
          <p:blipFill rotWithShape="1">
            <a:blip r:embed="rId3">
              <a:alphaModFix amt="50000"/>
            </a:blip>
            <a:srcRect b="0" l="0" r="0" t="0"/>
            <a:stretch/>
          </p:blipFill>
          <p:spPr>
            <a:xfrm>
              <a:off x="755956" y="3689710"/>
              <a:ext cx="1358789" cy="693019"/>
            </a:xfrm>
            <a:prstGeom prst="rect">
              <a:avLst/>
            </a:prstGeom>
            <a:noFill/>
            <a:ln>
              <a:noFill/>
            </a:ln>
          </p:spPr>
        </p:pic>
        <p:pic>
          <p:nvPicPr>
            <p:cNvPr id="775" name="Google Shape;775;p29"/>
            <p:cNvPicPr preferRelativeResize="0"/>
            <p:nvPr/>
          </p:nvPicPr>
          <p:blipFill rotWithShape="1">
            <a:blip r:embed="rId4">
              <a:alphaModFix/>
            </a:blip>
            <a:srcRect b="0" l="0" r="0" t="0"/>
            <a:stretch/>
          </p:blipFill>
          <p:spPr>
            <a:xfrm>
              <a:off x="4014187" y="3674818"/>
              <a:ext cx="1358789" cy="722803"/>
            </a:xfrm>
            <a:prstGeom prst="rect">
              <a:avLst/>
            </a:prstGeom>
            <a:noFill/>
            <a:ln>
              <a:noFill/>
            </a:ln>
          </p:spPr>
        </p:pic>
        <p:pic>
          <p:nvPicPr>
            <p:cNvPr id="776" name="Google Shape;776;p29"/>
            <p:cNvPicPr preferRelativeResize="0"/>
            <p:nvPr/>
          </p:nvPicPr>
          <p:blipFill rotWithShape="1">
            <a:blip r:embed="rId3">
              <a:alphaModFix amt="50000"/>
            </a:blip>
            <a:srcRect b="0" l="0" r="0" t="0"/>
            <a:stretch/>
          </p:blipFill>
          <p:spPr>
            <a:xfrm>
              <a:off x="2345706" y="3689710"/>
              <a:ext cx="1358789" cy="693019"/>
            </a:xfrm>
            <a:prstGeom prst="rect">
              <a:avLst/>
            </a:prstGeom>
            <a:noFill/>
            <a:ln>
              <a:noFill/>
            </a:ln>
          </p:spPr>
        </p:pic>
      </p:grpSp>
      <p:sp>
        <p:nvSpPr>
          <p:cNvPr id="777" name="Google Shape;777;p29"/>
          <p:cNvSpPr/>
          <p:nvPr/>
        </p:nvSpPr>
        <p:spPr>
          <a:xfrm>
            <a:off x="1284062" y="3157186"/>
            <a:ext cx="108000" cy="108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78" name="Google Shape;778;p29"/>
          <p:cNvSpPr/>
          <p:nvPr/>
        </p:nvSpPr>
        <p:spPr>
          <a:xfrm>
            <a:off x="1267617" y="3582438"/>
            <a:ext cx="108000" cy="108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79" name="Google Shape;779;p29"/>
          <p:cNvSpPr/>
          <p:nvPr/>
        </p:nvSpPr>
        <p:spPr>
          <a:xfrm>
            <a:off x="2849688" y="3170325"/>
            <a:ext cx="108000" cy="108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80" name="Google Shape;780;p29"/>
          <p:cNvSpPr/>
          <p:nvPr/>
        </p:nvSpPr>
        <p:spPr>
          <a:xfrm>
            <a:off x="2833243" y="3595577"/>
            <a:ext cx="108000" cy="108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81" name="Google Shape;781;p29"/>
          <p:cNvSpPr/>
          <p:nvPr/>
        </p:nvSpPr>
        <p:spPr>
          <a:xfrm>
            <a:off x="4515996" y="3157186"/>
            <a:ext cx="108000" cy="108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82" name="Google Shape;782;p29"/>
          <p:cNvSpPr/>
          <p:nvPr/>
        </p:nvSpPr>
        <p:spPr>
          <a:xfrm>
            <a:off x="4515996" y="3582438"/>
            <a:ext cx="108000" cy="108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783" name="Google Shape;783;p29"/>
          <p:cNvCxnSpPr/>
          <p:nvPr/>
        </p:nvCxnSpPr>
        <p:spPr>
          <a:xfrm>
            <a:off x="1329418" y="3165134"/>
            <a:ext cx="1192" cy="503836"/>
          </a:xfrm>
          <a:prstGeom prst="straightConnector1">
            <a:avLst/>
          </a:prstGeom>
          <a:noFill/>
          <a:ln cap="flat" cmpd="sng" w="38100">
            <a:solidFill>
              <a:srgbClr val="FF0000"/>
            </a:solidFill>
            <a:prstDash val="solid"/>
            <a:miter lim="800000"/>
            <a:headEnd len="sm" w="sm" type="none"/>
            <a:tailEnd len="med" w="med" type="stealth"/>
          </a:ln>
        </p:spPr>
      </p:cxnSp>
      <p:cxnSp>
        <p:nvCxnSpPr>
          <p:cNvPr id="784" name="Google Shape;784;p29"/>
          <p:cNvCxnSpPr/>
          <p:nvPr/>
        </p:nvCxnSpPr>
        <p:spPr>
          <a:xfrm flipH="1">
            <a:off x="2888014" y="3198137"/>
            <a:ext cx="10046" cy="483972"/>
          </a:xfrm>
          <a:prstGeom prst="straightConnector1">
            <a:avLst/>
          </a:prstGeom>
          <a:noFill/>
          <a:ln cap="flat" cmpd="sng" w="38100">
            <a:solidFill>
              <a:srgbClr val="FF0000"/>
            </a:solidFill>
            <a:prstDash val="solid"/>
            <a:miter lim="800000"/>
            <a:headEnd len="sm" w="sm" type="none"/>
            <a:tailEnd len="med" w="med" type="stealth"/>
          </a:ln>
        </p:spPr>
      </p:cxnSp>
      <p:cxnSp>
        <p:nvCxnSpPr>
          <p:cNvPr id="785" name="Google Shape;785;p29"/>
          <p:cNvCxnSpPr/>
          <p:nvPr/>
        </p:nvCxnSpPr>
        <p:spPr>
          <a:xfrm>
            <a:off x="4566914" y="3189112"/>
            <a:ext cx="3853" cy="479858"/>
          </a:xfrm>
          <a:prstGeom prst="straightConnector1">
            <a:avLst/>
          </a:prstGeom>
          <a:noFill/>
          <a:ln cap="flat" cmpd="sng" w="38100">
            <a:solidFill>
              <a:srgbClr val="FF0000"/>
            </a:solidFill>
            <a:prstDash val="solid"/>
            <a:miter lim="800000"/>
            <a:headEnd len="sm" w="sm" type="none"/>
            <a:tailEnd len="med" w="med" type="stealth"/>
          </a:ln>
        </p:spPr>
      </p:cxnSp>
      <p:grpSp>
        <p:nvGrpSpPr>
          <p:cNvPr id="786" name="Google Shape;786;p29"/>
          <p:cNvGrpSpPr/>
          <p:nvPr/>
        </p:nvGrpSpPr>
        <p:grpSpPr>
          <a:xfrm>
            <a:off x="5759605" y="1191267"/>
            <a:ext cx="2815485" cy="2919181"/>
            <a:chOff x="5759605" y="1191267"/>
            <a:chExt cx="2815485" cy="2919181"/>
          </a:xfrm>
        </p:grpSpPr>
        <p:pic>
          <p:nvPicPr>
            <p:cNvPr descr="Types de mouvement dans la nature" id="787" name="Google Shape;787;p29"/>
            <p:cNvPicPr preferRelativeResize="0"/>
            <p:nvPr/>
          </p:nvPicPr>
          <p:blipFill rotWithShape="1">
            <a:blip r:embed="rId5">
              <a:alphaModFix/>
            </a:blip>
            <a:srcRect b="23785" l="37584" r="33386" t="31143"/>
            <a:stretch/>
          </p:blipFill>
          <p:spPr>
            <a:xfrm>
              <a:off x="5759605" y="1191267"/>
              <a:ext cx="2815485" cy="2919181"/>
            </a:xfrm>
            <a:prstGeom prst="rect">
              <a:avLst/>
            </a:prstGeom>
            <a:noFill/>
            <a:ln>
              <a:noFill/>
            </a:ln>
          </p:spPr>
        </p:pic>
        <p:sp>
          <p:nvSpPr>
            <p:cNvPr id="788" name="Google Shape;788;p29"/>
            <p:cNvSpPr/>
            <p:nvPr/>
          </p:nvSpPr>
          <p:spPr>
            <a:xfrm>
              <a:off x="6002082" y="1440273"/>
              <a:ext cx="144000" cy="144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89" name="Google Shape;789;p29"/>
            <p:cNvSpPr/>
            <p:nvPr/>
          </p:nvSpPr>
          <p:spPr>
            <a:xfrm>
              <a:off x="6002082" y="1656567"/>
              <a:ext cx="144000" cy="144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90" name="Google Shape;790;p29"/>
            <p:cNvSpPr/>
            <p:nvPr/>
          </p:nvSpPr>
          <p:spPr>
            <a:xfrm>
              <a:off x="6796522" y="1829383"/>
              <a:ext cx="144000" cy="144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91" name="Google Shape;791;p29"/>
            <p:cNvSpPr/>
            <p:nvPr/>
          </p:nvSpPr>
          <p:spPr>
            <a:xfrm>
              <a:off x="6796522" y="2045677"/>
              <a:ext cx="144000" cy="144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92" name="Google Shape;792;p29"/>
            <p:cNvSpPr/>
            <p:nvPr/>
          </p:nvSpPr>
          <p:spPr>
            <a:xfrm>
              <a:off x="7527760" y="2252717"/>
              <a:ext cx="144000" cy="144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93" name="Google Shape;793;p29"/>
            <p:cNvSpPr/>
            <p:nvPr/>
          </p:nvSpPr>
          <p:spPr>
            <a:xfrm>
              <a:off x="7527760" y="2469011"/>
              <a:ext cx="144000" cy="144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94" name="Google Shape;794;p29"/>
            <p:cNvSpPr/>
            <p:nvPr/>
          </p:nvSpPr>
          <p:spPr>
            <a:xfrm>
              <a:off x="7880755" y="2982618"/>
              <a:ext cx="144000" cy="144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95" name="Google Shape;795;p29"/>
            <p:cNvSpPr/>
            <p:nvPr/>
          </p:nvSpPr>
          <p:spPr>
            <a:xfrm>
              <a:off x="7880755" y="3198912"/>
              <a:ext cx="144000" cy="144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796" name="Google Shape;796;p29"/>
            <p:cNvCxnSpPr/>
            <p:nvPr/>
          </p:nvCxnSpPr>
          <p:spPr>
            <a:xfrm>
              <a:off x="6072843" y="1505932"/>
              <a:ext cx="0" cy="252294"/>
            </a:xfrm>
            <a:prstGeom prst="straightConnector1">
              <a:avLst/>
            </a:prstGeom>
            <a:noFill/>
            <a:ln cap="flat" cmpd="sng" w="28575">
              <a:solidFill>
                <a:srgbClr val="FF0000"/>
              </a:solidFill>
              <a:prstDash val="solid"/>
              <a:miter lim="800000"/>
              <a:headEnd len="med" w="med" type="oval"/>
              <a:tailEnd len="med" w="med" type="stealth"/>
            </a:ln>
          </p:spPr>
        </p:cxnSp>
        <p:cxnSp>
          <p:nvCxnSpPr>
            <p:cNvPr id="797" name="Google Shape;797;p29"/>
            <p:cNvCxnSpPr/>
            <p:nvPr/>
          </p:nvCxnSpPr>
          <p:spPr>
            <a:xfrm>
              <a:off x="6867146" y="1912851"/>
              <a:ext cx="0" cy="252294"/>
            </a:xfrm>
            <a:prstGeom prst="straightConnector1">
              <a:avLst/>
            </a:prstGeom>
            <a:noFill/>
            <a:ln cap="flat" cmpd="sng" w="28575">
              <a:solidFill>
                <a:srgbClr val="FF0000"/>
              </a:solidFill>
              <a:prstDash val="solid"/>
              <a:miter lim="800000"/>
              <a:headEnd len="med" w="med" type="oval"/>
              <a:tailEnd len="med" w="med" type="stealth"/>
            </a:ln>
          </p:spPr>
        </p:cxnSp>
        <p:cxnSp>
          <p:nvCxnSpPr>
            <p:cNvPr id="798" name="Google Shape;798;p29"/>
            <p:cNvCxnSpPr/>
            <p:nvPr/>
          </p:nvCxnSpPr>
          <p:spPr>
            <a:xfrm>
              <a:off x="7595329" y="2321705"/>
              <a:ext cx="0" cy="252294"/>
            </a:xfrm>
            <a:prstGeom prst="straightConnector1">
              <a:avLst/>
            </a:prstGeom>
            <a:noFill/>
            <a:ln cap="flat" cmpd="sng" w="28575">
              <a:solidFill>
                <a:srgbClr val="FF0000"/>
              </a:solidFill>
              <a:prstDash val="solid"/>
              <a:miter lim="800000"/>
              <a:headEnd len="med" w="med" type="oval"/>
              <a:tailEnd len="med" w="med" type="stealth"/>
            </a:ln>
          </p:spPr>
        </p:cxnSp>
        <p:cxnSp>
          <p:nvCxnSpPr>
            <p:cNvPr id="799" name="Google Shape;799;p29"/>
            <p:cNvCxnSpPr/>
            <p:nvPr/>
          </p:nvCxnSpPr>
          <p:spPr>
            <a:xfrm>
              <a:off x="7950732" y="3028132"/>
              <a:ext cx="0" cy="252294"/>
            </a:xfrm>
            <a:prstGeom prst="straightConnector1">
              <a:avLst/>
            </a:prstGeom>
            <a:noFill/>
            <a:ln cap="flat" cmpd="sng" w="28575">
              <a:solidFill>
                <a:srgbClr val="FF0000"/>
              </a:solidFill>
              <a:prstDash val="solid"/>
              <a:miter lim="800000"/>
              <a:headEnd len="med" w="med" type="oval"/>
              <a:tailEnd len="med" w="med" type="stealth"/>
            </a:ln>
          </p:spPr>
        </p:cxnSp>
      </p:grpSp>
      <p:grpSp>
        <p:nvGrpSpPr>
          <p:cNvPr id="800" name="Google Shape;800;p29"/>
          <p:cNvGrpSpPr/>
          <p:nvPr/>
        </p:nvGrpSpPr>
        <p:grpSpPr>
          <a:xfrm>
            <a:off x="8642659" y="1015284"/>
            <a:ext cx="3160868" cy="3195453"/>
            <a:chOff x="8642659" y="1015284"/>
            <a:chExt cx="3160868" cy="3195453"/>
          </a:xfrm>
        </p:grpSpPr>
        <p:pic>
          <p:nvPicPr>
            <p:cNvPr id="801" name="Google Shape;801;p29"/>
            <p:cNvPicPr preferRelativeResize="0"/>
            <p:nvPr/>
          </p:nvPicPr>
          <p:blipFill rotWithShape="1">
            <a:blip r:embed="rId6">
              <a:alphaModFix/>
            </a:blip>
            <a:srcRect b="11873" l="9878" r="13552" t="10719"/>
            <a:stretch/>
          </p:blipFill>
          <p:spPr>
            <a:xfrm>
              <a:off x="8642659" y="1015284"/>
              <a:ext cx="3160868" cy="3195453"/>
            </a:xfrm>
            <a:prstGeom prst="rect">
              <a:avLst/>
            </a:prstGeom>
            <a:noFill/>
            <a:ln>
              <a:noFill/>
            </a:ln>
          </p:spPr>
        </p:pic>
        <p:sp>
          <p:nvSpPr>
            <p:cNvPr id="802" name="Google Shape;802;p29"/>
            <p:cNvSpPr/>
            <p:nvPr/>
          </p:nvSpPr>
          <p:spPr>
            <a:xfrm>
              <a:off x="9197835" y="3186364"/>
              <a:ext cx="108000" cy="108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3" name="Google Shape;803;p29"/>
            <p:cNvSpPr/>
            <p:nvPr/>
          </p:nvSpPr>
          <p:spPr>
            <a:xfrm>
              <a:off x="9197835" y="3414205"/>
              <a:ext cx="108000" cy="108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4" name="Google Shape;804;p29"/>
            <p:cNvSpPr/>
            <p:nvPr/>
          </p:nvSpPr>
          <p:spPr>
            <a:xfrm>
              <a:off x="8961719" y="1853836"/>
              <a:ext cx="108000" cy="108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5" name="Google Shape;805;p29"/>
            <p:cNvSpPr/>
            <p:nvPr/>
          </p:nvSpPr>
          <p:spPr>
            <a:xfrm>
              <a:off x="8961719" y="2081677"/>
              <a:ext cx="108000" cy="108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6" name="Google Shape;806;p29"/>
            <p:cNvSpPr/>
            <p:nvPr/>
          </p:nvSpPr>
          <p:spPr>
            <a:xfrm>
              <a:off x="10264868" y="1062367"/>
              <a:ext cx="108000" cy="108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7" name="Google Shape;807;p29"/>
            <p:cNvSpPr/>
            <p:nvPr/>
          </p:nvSpPr>
          <p:spPr>
            <a:xfrm>
              <a:off x="10264868" y="1290208"/>
              <a:ext cx="108000" cy="108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8" name="Google Shape;808;p29"/>
            <p:cNvSpPr/>
            <p:nvPr/>
          </p:nvSpPr>
          <p:spPr>
            <a:xfrm>
              <a:off x="11593728" y="1877145"/>
              <a:ext cx="108000" cy="108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9" name="Google Shape;809;p29"/>
            <p:cNvSpPr/>
            <p:nvPr/>
          </p:nvSpPr>
          <p:spPr>
            <a:xfrm>
              <a:off x="11593728" y="2104986"/>
              <a:ext cx="108000" cy="108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10" name="Google Shape;810;p29"/>
            <p:cNvSpPr/>
            <p:nvPr/>
          </p:nvSpPr>
          <p:spPr>
            <a:xfrm>
              <a:off x="11306227" y="3201159"/>
              <a:ext cx="108000" cy="108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11" name="Google Shape;811;p29"/>
            <p:cNvSpPr/>
            <p:nvPr/>
          </p:nvSpPr>
          <p:spPr>
            <a:xfrm>
              <a:off x="11306227" y="3429000"/>
              <a:ext cx="108000" cy="108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812" name="Google Shape;812;p29"/>
            <p:cNvCxnSpPr/>
            <p:nvPr/>
          </p:nvCxnSpPr>
          <p:spPr>
            <a:xfrm rot="10800000">
              <a:off x="9258501" y="3188249"/>
              <a:ext cx="0" cy="288000"/>
            </a:xfrm>
            <a:prstGeom prst="straightConnector1">
              <a:avLst/>
            </a:prstGeom>
            <a:noFill/>
            <a:ln cap="flat" cmpd="sng" w="28575">
              <a:solidFill>
                <a:srgbClr val="FF0000"/>
              </a:solidFill>
              <a:prstDash val="solid"/>
              <a:miter lim="800000"/>
              <a:headEnd len="med" w="med" type="oval"/>
              <a:tailEnd len="med" w="med" type="stealth"/>
            </a:ln>
          </p:spPr>
        </p:cxnSp>
        <p:cxnSp>
          <p:nvCxnSpPr>
            <p:cNvPr id="813" name="Google Shape;813;p29"/>
            <p:cNvCxnSpPr/>
            <p:nvPr/>
          </p:nvCxnSpPr>
          <p:spPr>
            <a:xfrm rot="10800000">
              <a:off x="9013129" y="1847628"/>
              <a:ext cx="0" cy="288000"/>
            </a:xfrm>
            <a:prstGeom prst="straightConnector1">
              <a:avLst/>
            </a:prstGeom>
            <a:noFill/>
            <a:ln cap="flat" cmpd="sng" w="28575">
              <a:solidFill>
                <a:srgbClr val="FF0000"/>
              </a:solidFill>
              <a:prstDash val="solid"/>
              <a:miter lim="800000"/>
              <a:headEnd len="med" w="med" type="oval"/>
              <a:tailEnd len="med" w="med" type="stealth"/>
            </a:ln>
          </p:spPr>
        </p:cxnSp>
        <p:cxnSp>
          <p:nvCxnSpPr>
            <p:cNvPr id="814" name="Google Shape;814;p29"/>
            <p:cNvCxnSpPr>
              <a:endCxn id="806" idx="0"/>
            </p:cNvCxnSpPr>
            <p:nvPr/>
          </p:nvCxnSpPr>
          <p:spPr>
            <a:xfrm flipH="1" rot="10800000">
              <a:off x="10312568" y="1062367"/>
              <a:ext cx="6300" cy="288000"/>
            </a:xfrm>
            <a:prstGeom prst="straightConnector1">
              <a:avLst/>
            </a:prstGeom>
            <a:noFill/>
            <a:ln cap="flat" cmpd="sng" w="28575">
              <a:solidFill>
                <a:srgbClr val="FF0000"/>
              </a:solidFill>
              <a:prstDash val="solid"/>
              <a:miter lim="800000"/>
              <a:headEnd len="med" w="med" type="oval"/>
              <a:tailEnd len="med" w="med" type="stealth"/>
            </a:ln>
          </p:spPr>
        </p:cxnSp>
        <p:cxnSp>
          <p:nvCxnSpPr>
            <p:cNvPr id="815" name="Google Shape;815;p29"/>
            <p:cNvCxnSpPr>
              <a:endCxn id="808" idx="0"/>
            </p:cNvCxnSpPr>
            <p:nvPr/>
          </p:nvCxnSpPr>
          <p:spPr>
            <a:xfrm rot="10800000">
              <a:off x="11647728" y="1877145"/>
              <a:ext cx="0" cy="279300"/>
            </a:xfrm>
            <a:prstGeom prst="straightConnector1">
              <a:avLst/>
            </a:prstGeom>
            <a:noFill/>
            <a:ln cap="flat" cmpd="sng" w="28575">
              <a:solidFill>
                <a:srgbClr val="FF0000"/>
              </a:solidFill>
              <a:prstDash val="solid"/>
              <a:miter lim="800000"/>
              <a:headEnd len="med" w="med" type="oval"/>
              <a:tailEnd len="med" w="med" type="stealth"/>
            </a:ln>
          </p:spPr>
        </p:cxnSp>
        <p:cxnSp>
          <p:nvCxnSpPr>
            <p:cNvPr id="816" name="Google Shape;816;p29"/>
            <p:cNvCxnSpPr/>
            <p:nvPr/>
          </p:nvCxnSpPr>
          <p:spPr>
            <a:xfrm rot="10800000">
              <a:off x="11360227" y="3224325"/>
              <a:ext cx="0" cy="288000"/>
            </a:xfrm>
            <a:prstGeom prst="straightConnector1">
              <a:avLst/>
            </a:prstGeom>
            <a:noFill/>
            <a:ln cap="flat" cmpd="sng" w="28575">
              <a:solidFill>
                <a:srgbClr val="FF0000"/>
              </a:solidFill>
              <a:prstDash val="solid"/>
              <a:miter lim="800000"/>
              <a:headEnd len="med" w="med" type="oval"/>
              <a:tailEnd len="med" w="med" type="stealth"/>
            </a:ln>
          </p:spPr>
        </p:cxnSp>
      </p:grpSp>
      <p:sp>
        <p:nvSpPr>
          <p:cNvPr id="817" name="Google Shape;817;p29"/>
          <p:cNvSpPr txBox="1"/>
          <p:nvPr/>
        </p:nvSpPr>
        <p:spPr>
          <a:xfrm>
            <a:off x="780563" y="4210737"/>
            <a:ext cx="4105359"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400">
                <a:solidFill>
                  <a:schemeClr val="dk1"/>
                </a:solidFill>
                <a:latin typeface="Calibri"/>
                <a:ea typeface="Calibri"/>
                <a:cs typeface="Calibri"/>
                <a:sym typeface="Calibri"/>
              </a:rPr>
              <a:t>La flèche garde la même orientation au cours du mouvement </a:t>
            </a:r>
            <a:endParaRPr/>
          </a:p>
        </p:txBody>
      </p:sp>
      <p:sp>
        <p:nvSpPr>
          <p:cNvPr id="818" name="Google Shape;818;p29"/>
          <p:cNvSpPr/>
          <p:nvPr/>
        </p:nvSpPr>
        <p:spPr>
          <a:xfrm rot="5400000">
            <a:off x="2758383" y="2173582"/>
            <a:ext cx="365719" cy="3390800"/>
          </a:xfrm>
          <a:prstGeom prst="rightBrace">
            <a:avLst>
              <a:gd fmla="val 20476" name="adj1"/>
              <a:gd fmla="val 50000" name="adj2"/>
            </a:avLst>
          </a:prstGeom>
          <a:noFill/>
          <a:ln cap="flat" cmpd="sng" w="38100">
            <a:solidFill>
              <a:srgbClr val="FF0000"/>
            </a:solidFill>
            <a:prstDash val="lg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pic>
        <p:nvPicPr>
          <p:cNvPr descr="Lever la main - Icônes mains et gestes gratuites" id="819" name="Google Shape;819;p29"/>
          <p:cNvPicPr preferRelativeResize="0"/>
          <p:nvPr/>
        </p:nvPicPr>
        <p:blipFill rotWithShape="1">
          <a:blip r:embed="rId7">
            <a:alphaModFix/>
          </a:blip>
          <a:srcRect b="0" l="0" r="0" t="0"/>
          <a:stretch/>
        </p:blipFill>
        <p:spPr>
          <a:xfrm>
            <a:off x="11562900" y="525677"/>
            <a:ext cx="481253" cy="41315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3"/>
                                        </p:tgtEl>
                                        <p:attrNameLst>
                                          <p:attrName>style.visibility</p:attrName>
                                        </p:attrNameLst>
                                      </p:cBhvr>
                                      <p:to>
                                        <p:strVal val="visible"/>
                                      </p:to>
                                    </p:set>
                                    <p:animEffect filter="fade" transition="in">
                                      <p:cBhvr>
                                        <p:cTn dur="500"/>
                                        <p:tgtEl>
                                          <p:spTgt spid="783"/>
                                        </p:tgtEl>
                                      </p:cBhvr>
                                    </p:animEffect>
                                  </p:childTnLst>
                                </p:cTn>
                              </p:par>
                              <p:par>
                                <p:cTn fill="hold" nodeType="withEffect" presetClass="entr" presetID="10" presetSubtype="0">
                                  <p:stCondLst>
                                    <p:cond delay="0"/>
                                  </p:stCondLst>
                                  <p:childTnLst>
                                    <p:set>
                                      <p:cBhvr>
                                        <p:cTn dur="1" fill="hold">
                                          <p:stCondLst>
                                            <p:cond delay="0"/>
                                          </p:stCondLst>
                                        </p:cTn>
                                        <p:tgtEl>
                                          <p:spTgt spid="784"/>
                                        </p:tgtEl>
                                        <p:attrNameLst>
                                          <p:attrName>style.visibility</p:attrName>
                                        </p:attrNameLst>
                                      </p:cBhvr>
                                      <p:to>
                                        <p:strVal val="visible"/>
                                      </p:to>
                                    </p:set>
                                    <p:animEffect filter="fade" transition="in">
                                      <p:cBhvr>
                                        <p:cTn dur="500"/>
                                        <p:tgtEl>
                                          <p:spTgt spid="784"/>
                                        </p:tgtEl>
                                      </p:cBhvr>
                                    </p:animEffect>
                                  </p:childTnLst>
                                </p:cTn>
                              </p:par>
                              <p:par>
                                <p:cTn fill="hold" nodeType="withEffect" presetClass="entr" presetID="10" presetSubtype="0">
                                  <p:stCondLst>
                                    <p:cond delay="0"/>
                                  </p:stCondLst>
                                  <p:childTnLst>
                                    <p:set>
                                      <p:cBhvr>
                                        <p:cTn dur="1" fill="hold">
                                          <p:stCondLst>
                                            <p:cond delay="0"/>
                                          </p:stCondLst>
                                        </p:cTn>
                                        <p:tgtEl>
                                          <p:spTgt spid="785"/>
                                        </p:tgtEl>
                                        <p:attrNameLst>
                                          <p:attrName>style.visibility</p:attrName>
                                        </p:attrNameLst>
                                      </p:cBhvr>
                                      <p:to>
                                        <p:strVal val="visible"/>
                                      </p:to>
                                    </p:set>
                                    <p:animEffect filter="fade" transition="in">
                                      <p:cBhvr>
                                        <p:cTn dur="500"/>
                                        <p:tgtEl>
                                          <p:spTgt spid="7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8"/>
                                        </p:tgtEl>
                                        <p:attrNameLst>
                                          <p:attrName>style.visibility</p:attrName>
                                        </p:attrNameLst>
                                      </p:cBhvr>
                                      <p:to>
                                        <p:strVal val="visible"/>
                                      </p:to>
                                    </p:set>
                                    <p:animEffect filter="fade" transition="in">
                                      <p:cBhvr>
                                        <p:cTn dur="500"/>
                                        <p:tgtEl>
                                          <p:spTgt spid="818"/>
                                        </p:tgtEl>
                                      </p:cBhvr>
                                    </p:animEffect>
                                  </p:childTnLst>
                                </p:cTn>
                              </p:par>
                              <p:par>
                                <p:cTn fill="hold" nodeType="withEffect" presetClass="entr" presetID="10" presetSubtype="0">
                                  <p:stCondLst>
                                    <p:cond delay="250"/>
                                  </p:stCondLst>
                                  <p:childTnLst>
                                    <p:set>
                                      <p:cBhvr>
                                        <p:cTn dur="1" fill="hold">
                                          <p:stCondLst>
                                            <p:cond delay="0"/>
                                          </p:stCondLst>
                                        </p:cTn>
                                        <p:tgtEl>
                                          <p:spTgt spid="817"/>
                                        </p:tgtEl>
                                        <p:attrNameLst>
                                          <p:attrName>style.visibility</p:attrName>
                                        </p:attrNameLst>
                                      </p:cBhvr>
                                      <p:to>
                                        <p:strVal val="visible"/>
                                      </p:to>
                                    </p:set>
                                    <p:animEffect filter="fade" transition="in">
                                      <p:cBhvr>
                                        <p:cTn dur="500"/>
                                        <p:tgtEl>
                                          <p:spTgt spid="81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8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0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71" name="Shape 371"/>
        <p:cNvGrpSpPr/>
        <p:nvPr/>
      </p:nvGrpSpPr>
      <p:grpSpPr>
        <a:xfrm>
          <a:off x="0" y="0"/>
          <a:ext cx="0" cy="0"/>
          <a:chOff x="0" y="0"/>
          <a:chExt cx="0" cy="0"/>
        </a:xfrm>
      </p:grpSpPr>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3" name="Shape 823"/>
        <p:cNvGrpSpPr/>
        <p:nvPr/>
      </p:nvGrpSpPr>
      <p:grpSpPr>
        <a:xfrm>
          <a:off x="0" y="0"/>
          <a:ext cx="0" cy="0"/>
          <a:chOff x="0" y="0"/>
          <a:chExt cx="0" cy="0"/>
        </a:xfrm>
      </p:grpSpPr>
      <p:sp>
        <p:nvSpPr>
          <p:cNvPr id="824" name="Google Shape;824;p30"/>
          <p:cNvSpPr txBox="1"/>
          <p:nvPr>
            <p:ph type="title"/>
          </p:nvPr>
        </p:nvSpPr>
        <p:spPr>
          <a:xfrm>
            <a:off x="1064449" y="321378"/>
            <a:ext cx="10529279" cy="40859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Cela signifie que  le corps reste parallèle à lui-même au cours du mouvement.  On dit alors que le corps est en mouvement de translation</a:t>
            </a:r>
            <a:endParaRPr/>
          </a:p>
        </p:txBody>
      </p:sp>
      <p:sp>
        <p:nvSpPr>
          <p:cNvPr id="825" name="Google Shape;825;p30"/>
          <p:cNvSpPr txBox="1"/>
          <p:nvPr>
            <p:ph idx="1" type="body"/>
          </p:nvPr>
        </p:nvSpPr>
        <p:spPr>
          <a:xfrm>
            <a:off x="1064449" y="773689"/>
            <a:ext cx="10124037" cy="236403"/>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explique que le corps reste parallèle à lui-même. Il peut donner d’autres exemples.</a:t>
            </a:r>
            <a:endParaRPr/>
          </a:p>
        </p:txBody>
      </p:sp>
      <p:pic>
        <p:nvPicPr>
          <p:cNvPr id="826" name="Google Shape;826;p30"/>
          <p:cNvPicPr preferRelativeResize="0"/>
          <p:nvPr/>
        </p:nvPicPr>
        <p:blipFill rotWithShape="1">
          <a:blip r:embed="rId3">
            <a:alphaModFix/>
          </a:blip>
          <a:srcRect b="11873" l="9878" r="13552" t="10719"/>
          <a:stretch/>
        </p:blipFill>
        <p:spPr>
          <a:xfrm>
            <a:off x="8642659" y="1015284"/>
            <a:ext cx="3160868" cy="3195453"/>
          </a:xfrm>
          <a:prstGeom prst="rect">
            <a:avLst/>
          </a:prstGeom>
          <a:noFill/>
          <a:ln>
            <a:noFill/>
          </a:ln>
        </p:spPr>
      </p:pic>
      <p:pic>
        <p:nvPicPr>
          <p:cNvPr descr="Types de mouvement dans la nature" id="827" name="Google Shape;827;p30"/>
          <p:cNvPicPr preferRelativeResize="0"/>
          <p:nvPr/>
        </p:nvPicPr>
        <p:blipFill rotWithShape="1">
          <a:blip r:embed="rId4">
            <a:alphaModFix/>
          </a:blip>
          <a:srcRect b="23785" l="37584" r="33386" t="31143"/>
          <a:stretch/>
        </p:blipFill>
        <p:spPr>
          <a:xfrm>
            <a:off x="5759605" y="1191267"/>
            <a:ext cx="2815485" cy="2919181"/>
          </a:xfrm>
          <a:prstGeom prst="rect">
            <a:avLst/>
          </a:prstGeom>
          <a:noFill/>
          <a:ln>
            <a:noFill/>
          </a:ln>
        </p:spPr>
      </p:pic>
      <p:grpSp>
        <p:nvGrpSpPr>
          <p:cNvPr id="828" name="Google Shape;828;p30"/>
          <p:cNvGrpSpPr/>
          <p:nvPr/>
        </p:nvGrpSpPr>
        <p:grpSpPr>
          <a:xfrm>
            <a:off x="326224" y="3082395"/>
            <a:ext cx="5433381" cy="1039673"/>
            <a:chOff x="326224" y="3674818"/>
            <a:chExt cx="5433381" cy="1039673"/>
          </a:xfrm>
        </p:grpSpPr>
        <p:sp>
          <p:nvSpPr>
            <p:cNvPr id="829" name="Google Shape;829;p30"/>
            <p:cNvSpPr/>
            <p:nvPr/>
          </p:nvSpPr>
          <p:spPr>
            <a:xfrm>
              <a:off x="326224" y="3828707"/>
              <a:ext cx="5433381" cy="885784"/>
            </a:xfrm>
            <a:prstGeom prst="parallelogram">
              <a:avLst>
                <a:gd fmla="val 81692" name="adj"/>
              </a:avLst>
            </a:prstGeom>
            <a:solidFill>
              <a:srgbClr val="3A383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830" name="Google Shape;830;p30"/>
            <p:cNvPicPr preferRelativeResize="0"/>
            <p:nvPr/>
          </p:nvPicPr>
          <p:blipFill rotWithShape="1">
            <a:blip r:embed="rId5">
              <a:alphaModFix amt="50000"/>
            </a:blip>
            <a:srcRect b="0" l="0" r="0" t="0"/>
            <a:stretch/>
          </p:blipFill>
          <p:spPr>
            <a:xfrm>
              <a:off x="755956" y="3689710"/>
              <a:ext cx="1358789" cy="693019"/>
            </a:xfrm>
            <a:prstGeom prst="rect">
              <a:avLst/>
            </a:prstGeom>
            <a:noFill/>
            <a:ln>
              <a:noFill/>
            </a:ln>
          </p:spPr>
        </p:pic>
        <p:pic>
          <p:nvPicPr>
            <p:cNvPr id="831" name="Google Shape;831;p30"/>
            <p:cNvPicPr preferRelativeResize="0"/>
            <p:nvPr/>
          </p:nvPicPr>
          <p:blipFill rotWithShape="1">
            <a:blip r:embed="rId6">
              <a:alphaModFix/>
            </a:blip>
            <a:srcRect b="0" l="0" r="0" t="0"/>
            <a:stretch/>
          </p:blipFill>
          <p:spPr>
            <a:xfrm>
              <a:off x="4014187" y="3674818"/>
              <a:ext cx="1358789" cy="722803"/>
            </a:xfrm>
            <a:prstGeom prst="rect">
              <a:avLst/>
            </a:prstGeom>
            <a:noFill/>
            <a:ln>
              <a:noFill/>
            </a:ln>
          </p:spPr>
        </p:pic>
        <p:pic>
          <p:nvPicPr>
            <p:cNvPr id="832" name="Google Shape;832;p30"/>
            <p:cNvPicPr preferRelativeResize="0"/>
            <p:nvPr/>
          </p:nvPicPr>
          <p:blipFill rotWithShape="1">
            <a:blip r:embed="rId5">
              <a:alphaModFix amt="50000"/>
            </a:blip>
            <a:srcRect b="0" l="0" r="0" t="0"/>
            <a:stretch/>
          </p:blipFill>
          <p:spPr>
            <a:xfrm>
              <a:off x="2345706" y="3689710"/>
              <a:ext cx="1358789" cy="693019"/>
            </a:xfrm>
            <a:prstGeom prst="rect">
              <a:avLst/>
            </a:prstGeom>
            <a:noFill/>
            <a:ln>
              <a:noFill/>
            </a:ln>
          </p:spPr>
        </p:pic>
      </p:grpSp>
      <p:sp>
        <p:nvSpPr>
          <p:cNvPr id="833" name="Google Shape;833;p30"/>
          <p:cNvSpPr/>
          <p:nvPr/>
        </p:nvSpPr>
        <p:spPr>
          <a:xfrm>
            <a:off x="1284062" y="3157186"/>
            <a:ext cx="108000" cy="108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34" name="Google Shape;834;p30"/>
          <p:cNvSpPr/>
          <p:nvPr/>
        </p:nvSpPr>
        <p:spPr>
          <a:xfrm>
            <a:off x="1267617" y="3582438"/>
            <a:ext cx="108000" cy="108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35" name="Google Shape;835;p30"/>
          <p:cNvSpPr/>
          <p:nvPr/>
        </p:nvSpPr>
        <p:spPr>
          <a:xfrm>
            <a:off x="5989556" y="1440273"/>
            <a:ext cx="144000" cy="144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36" name="Google Shape;836;p30"/>
          <p:cNvSpPr/>
          <p:nvPr/>
        </p:nvSpPr>
        <p:spPr>
          <a:xfrm>
            <a:off x="5989556" y="1656567"/>
            <a:ext cx="144000" cy="144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37" name="Google Shape;837;p30"/>
          <p:cNvSpPr/>
          <p:nvPr/>
        </p:nvSpPr>
        <p:spPr>
          <a:xfrm>
            <a:off x="2849688" y="3170325"/>
            <a:ext cx="108000" cy="108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38" name="Google Shape;838;p30"/>
          <p:cNvSpPr/>
          <p:nvPr/>
        </p:nvSpPr>
        <p:spPr>
          <a:xfrm>
            <a:off x="2833243" y="3595577"/>
            <a:ext cx="108000" cy="108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39" name="Google Shape;839;p30"/>
          <p:cNvSpPr/>
          <p:nvPr/>
        </p:nvSpPr>
        <p:spPr>
          <a:xfrm>
            <a:off x="4515996" y="3157186"/>
            <a:ext cx="108000" cy="108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0" name="Google Shape;840;p30"/>
          <p:cNvSpPr/>
          <p:nvPr/>
        </p:nvSpPr>
        <p:spPr>
          <a:xfrm>
            <a:off x="4515996" y="3582438"/>
            <a:ext cx="108000" cy="108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1" name="Google Shape;841;p30"/>
          <p:cNvSpPr/>
          <p:nvPr/>
        </p:nvSpPr>
        <p:spPr>
          <a:xfrm>
            <a:off x="6783996" y="1829383"/>
            <a:ext cx="144000" cy="144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2" name="Google Shape;842;p30"/>
          <p:cNvSpPr/>
          <p:nvPr/>
        </p:nvSpPr>
        <p:spPr>
          <a:xfrm>
            <a:off x="6783996" y="2045677"/>
            <a:ext cx="144000" cy="144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3" name="Google Shape;843;p30"/>
          <p:cNvSpPr/>
          <p:nvPr/>
        </p:nvSpPr>
        <p:spPr>
          <a:xfrm>
            <a:off x="7527760" y="2252717"/>
            <a:ext cx="144000" cy="144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4" name="Google Shape;844;p30"/>
          <p:cNvSpPr/>
          <p:nvPr/>
        </p:nvSpPr>
        <p:spPr>
          <a:xfrm>
            <a:off x="7527760" y="2469011"/>
            <a:ext cx="144000" cy="144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5" name="Google Shape;845;p30"/>
          <p:cNvSpPr/>
          <p:nvPr/>
        </p:nvSpPr>
        <p:spPr>
          <a:xfrm>
            <a:off x="7880755" y="2982618"/>
            <a:ext cx="144000" cy="144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6" name="Google Shape;846;p30"/>
          <p:cNvSpPr/>
          <p:nvPr/>
        </p:nvSpPr>
        <p:spPr>
          <a:xfrm>
            <a:off x="7880755" y="3198912"/>
            <a:ext cx="144000" cy="144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7" name="Google Shape;847;p30"/>
          <p:cNvSpPr/>
          <p:nvPr/>
        </p:nvSpPr>
        <p:spPr>
          <a:xfrm>
            <a:off x="9197835" y="3186364"/>
            <a:ext cx="108000" cy="108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8" name="Google Shape;848;p30"/>
          <p:cNvSpPr/>
          <p:nvPr/>
        </p:nvSpPr>
        <p:spPr>
          <a:xfrm>
            <a:off x="9197835" y="3414205"/>
            <a:ext cx="108000" cy="108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9" name="Google Shape;849;p30"/>
          <p:cNvSpPr/>
          <p:nvPr/>
        </p:nvSpPr>
        <p:spPr>
          <a:xfrm>
            <a:off x="8961719" y="1853836"/>
            <a:ext cx="108000" cy="108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50" name="Google Shape;850;p30"/>
          <p:cNvSpPr/>
          <p:nvPr/>
        </p:nvSpPr>
        <p:spPr>
          <a:xfrm>
            <a:off x="8961719" y="2081677"/>
            <a:ext cx="108000" cy="108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51" name="Google Shape;851;p30"/>
          <p:cNvSpPr/>
          <p:nvPr/>
        </p:nvSpPr>
        <p:spPr>
          <a:xfrm>
            <a:off x="10264868" y="1062367"/>
            <a:ext cx="108000" cy="108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52" name="Google Shape;852;p30"/>
          <p:cNvSpPr/>
          <p:nvPr/>
        </p:nvSpPr>
        <p:spPr>
          <a:xfrm>
            <a:off x="10264868" y="1290208"/>
            <a:ext cx="108000" cy="108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53" name="Google Shape;853;p30"/>
          <p:cNvSpPr/>
          <p:nvPr/>
        </p:nvSpPr>
        <p:spPr>
          <a:xfrm>
            <a:off x="11593728" y="1877145"/>
            <a:ext cx="108000" cy="108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54" name="Google Shape;854;p30"/>
          <p:cNvSpPr/>
          <p:nvPr/>
        </p:nvSpPr>
        <p:spPr>
          <a:xfrm>
            <a:off x="11593728" y="2104986"/>
            <a:ext cx="108000" cy="108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55" name="Google Shape;855;p30"/>
          <p:cNvSpPr/>
          <p:nvPr/>
        </p:nvSpPr>
        <p:spPr>
          <a:xfrm>
            <a:off x="11306227" y="3201159"/>
            <a:ext cx="108000" cy="108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56" name="Google Shape;856;p30"/>
          <p:cNvSpPr/>
          <p:nvPr/>
        </p:nvSpPr>
        <p:spPr>
          <a:xfrm>
            <a:off x="11306227" y="3429000"/>
            <a:ext cx="108000" cy="108000"/>
          </a:xfrm>
          <a:prstGeom prst="ellipse">
            <a:avLst/>
          </a:prstGeom>
          <a:solidFill>
            <a:srgbClr val="FFFF0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857" name="Google Shape;857;p30"/>
          <p:cNvCxnSpPr/>
          <p:nvPr/>
        </p:nvCxnSpPr>
        <p:spPr>
          <a:xfrm>
            <a:off x="1304366" y="3165134"/>
            <a:ext cx="1192" cy="503836"/>
          </a:xfrm>
          <a:prstGeom prst="straightConnector1">
            <a:avLst/>
          </a:prstGeom>
          <a:noFill/>
          <a:ln cap="flat" cmpd="sng" w="25400">
            <a:solidFill>
              <a:srgbClr val="FF0000"/>
            </a:solidFill>
            <a:prstDash val="solid"/>
            <a:miter lim="800000"/>
            <a:headEnd len="sm" w="sm" type="none"/>
            <a:tailEnd len="med" w="med" type="stealth"/>
          </a:ln>
        </p:spPr>
      </p:cxnSp>
      <p:cxnSp>
        <p:nvCxnSpPr>
          <p:cNvPr id="858" name="Google Shape;858;p30"/>
          <p:cNvCxnSpPr/>
          <p:nvPr/>
        </p:nvCxnSpPr>
        <p:spPr>
          <a:xfrm flipH="1">
            <a:off x="2862962" y="3198137"/>
            <a:ext cx="10046" cy="483972"/>
          </a:xfrm>
          <a:prstGeom prst="straightConnector1">
            <a:avLst/>
          </a:prstGeom>
          <a:noFill/>
          <a:ln cap="flat" cmpd="sng" w="25400">
            <a:solidFill>
              <a:srgbClr val="FF0000"/>
            </a:solidFill>
            <a:prstDash val="solid"/>
            <a:miter lim="800000"/>
            <a:headEnd len="sm" w="sm" type="none"/>
            <a:tailEnd len="med" w="med" type="stealth"/>
          </a:ln>
        </p:spPr>
      </p:cxnSp>
      <p:cxnSp>
        <p:nvCxnSpPr>
          <p:cNvPr id="859" name="Google Shape;859;p30"/>
          <p:cNvCxnSpPr/>
          <p:nvPr/>
        </p:nvCxnSpPr>
        <p:spPr>
          <a:xfrm>
            <a:off x="4541862" y="3189112"/>
            <a:ext cx="3853" cy="479858"/>
          </a:xfrm>
          <a:prstGeom prst="straightConnector1">
            <a:avLst/>
          </a:prstGeom>
          <a:noFill/>
          <a:ln cap="flat" cmpd="sng" w="25400">
            <a:solidFill>
              <a:srgbClr val="FF0000"/>
            </a:solidFill>
            <a:prstDash val="solid"/>
            <a:miter lim="800000"/>
            <a:headEnd len="sm" w="sm" type="none"/>
            <a:tailEnd len="med" w="med" type="stealth"/>
          </a:ln>
        </p:spPr>
      </p:cxnSp>
      <p:cxnSp>
        <p:nvCxnSpPr>
          <p:cNvPr id="860" name="Google Shape;860;p30"/>
          <p:cNvCxnSpPr/>
          <p:nvPr/>
        </p:nvCxnSpPr>
        <p:spPr>
          <a:xfrm>
            <a:off x="6038852" y="1527930"/>
            <a:ext cx="0" cy="252294"/>
          </a:xfrm>
          <a:prstGeom prst="straightConnector1">
            <a:avLst/>
          </a:prstGeom>
          <a:noFill/>
          <a:ln cap="flat" cmpd="sng" w="28575">
            <a:solidFill>
              <a:srgbClr val="FF0000"/>
            </a:solidFill>
            <a:prstDash val="solid"/>
            <a:miter lim="800000"/>
            <a:headEnd len="med" w="med" type="oval"/>
            <a:tailEnd len="med" w="med" type="stealth"/>
          </a:ln>
        </p:spPr>
      </p:cxnSp>
      <p:cxnSp>
        <p:nvCxnSpPr>
          <p:cNvPr id="861" name="Google Shape;861;p30"/>
          <p:cNvCxnSpPr/>
          <p:nvPr/>
        </p:nvCxnSpPr>
        <p:spPr>
          <a:xfrm>
            <a:off x="6837448" y="1883334"/>
            <a:ext cx="0" cy="252294"/>
          </a:xfrm>
          <a:prstGeom prst="straightConnector1">
            <a:avLst/>
          </a:prstGeom>
          <a:noFill/>
          <a:ln cap="flat" cmpd="sng" w="28575">
            <a:solidFill>
              <a:srgbClr val="FF0000"/>
            </a:solidFill>
            <a:prstDash val="solid"/>
            <a:miter lim="800000"/>
            <a:headEnd len="med" w="med" type="oval"/>
            <a:tailEnd len="med" w="med" type="stealth"/>
          </a:ln>
        </p:spPr>
      </p:cxnSp>
      <p:cxnSp>
        <p:nvCxnSpPr>
          <p:cNvPr id="862" name="Google Shape;862;p30"/>
          <p:cNvCxnSpPr/>
          <p:nvPr/>
        </p:nvCxnSpPr>
        <p:spPr>
          <a:xfrm>
            <a:off x="7595329" y="2321705"/>
            <a:ext cx="0" cy="252294"/>
          </a:xfrm>
          <a:prstGeom prst="straightConnector1">
            <a:avLst/>
          </a:prstGeom>
          <a:noFill/>
          <a:ln cap="flat" cmpd="sng" w="28575">
            <a:solidFill>
              <a:srgbClr val="FF0000"/>
            </a:solidFill>
            <a:prstDash val="solid"/>
            <a:miter lim="800000"/>
            <a:headEnd len="med" w="med" type="oval"/>
            <a:tailEnd len="med" w="med" type="stealth"/>
          </a:ln>
        </p:spPr>
      </p:cxnSp>
      <p:cxnSp>
        <p:nvCxnSpPr>
          <p:cNvPr id="863" name="Google Shape;863;p30"/>
          <p:cNvCxnSpPr/>
          <p:nvPr/>
        </p:nvCxnSpPr>
        <p:spPr>
          <a:xfrm>
            <a:off x="7950732" y="3028132"/>
            <a:ext cx="0" cy="252294"/>
          </a:xfrm>
          <a:prstGeom prst="straightConnector1">
            <a:avLst/>
          </a:prstGeom>
          <a:noFill/>
          <a:ln cap="flat" cmpd="sng" w="28575">
            <a:solidFill>
              <a:srgbClr val="FF0000"/>
            </a:solidFill>
            <a:prstDash val="solid"/>
            <a:miter lim="800000"/>
            <a:headEnd len="med" w="med" type="oval"/>
            <a:tailEnd len="med" w="med" type="stealth"/>
          </a:ln>
        </p:spPr>
      </p:cxnSp>
      <p:cxnSp>
        <p:nvCxnSpPr>
          <p:cNvPr id="864" name="Google Shape;864;p30"/>
          <p:cNvCxnSpPr/>
          <p:nvPr/>
        </p:nvCxnSpPr>
        <p:spPr>
          <a:xfrm rot="10800000">
            <a:off x="9258501" y="3188249"/>
            <a:ext cx="0" cy="288000"/>
          </a:xfrm>
          <a:prstGeom prst="straightConnector1">
            <a:avLst/>
          </a:prstGeom>
          <a:noFill/>
          <a:ln cap="flat" cmpd="sng" w="28575">
            <a:solidFill>
              <a:srgbClr val="FF0000"/>
            </a:solidFill>
            <a:prstDash val="solid"/>
            <a:miter lim="800000"/>
            <a:headEnd len="med" w="med" type="oval"/>
            <a:tailEnd len="med" w="med" type="stealth"/>
          </a:ln>
        </p:spPr>
      </p:cxnSp>
      <p:cxnSp>
        <p:nvCxnSpPr>
          <p:cNvPr id="865" name="Google Shape;865;p30"/>
          <p:cNvCxnSpPr/>
          <p:nvPr/>
        </p:nvCxnSpPr>
        <p:spPr>
          <a:xfrm rot="10800000">
            <a:off x="9013129" y="1847628"/>
            <a:ext cx="0" cy="288000"/>
          </a:xfrm>
          <a:prstGeom prst="straightConnector1">
            <a:avLst/>
          </a:prstGeom>
          <a:noFill/>
          <a:ln cap="flat" cmpd="sng" w="28575">
            <a:solidFill>
              <a:srgbClr val="FF0000"/>
            </a:solidFill>
            <a:prstDash val="solid"/>
            <a:miter lim="800000"/>
            <a:headEnd len="med" w="med" type="oval"/>
            <a:tailEnd len="med" w="med" type="stealth"/>
          </a:ln>
        </p:spPr>
      </p:cxnSp>
      <p:cxnSp>
        <p:nvCxnSpPr>
          <p:cNvPr id="866" name="Google Shape;866;p30"/>
          <p:cNvCxnSpPr/>
          <p:nvPr/>
        </p:nvCxnSpPr>
        <p:spPr>
          <a:xfrm rot="10800000">
            <a:off x="10318868" y="1062367"/>
            <a:ext cx="0" cy="288000"/>
          </a:xfrm>
          <a:prstGeom prst="straightConnector1">
            <a:avLst/>
          </a:prstGeom>
          <a:noFill/>
          <a:ln cap="flat" cmpd="sng" w="28575">
            <a:solidFill>
              <a:srgbClr val="FF0000"/>
            </a:solidFill>
            <a:prstDash val="solid"/>
            <a:miter lim="800000"/>
            <a:headEnd len="med" w="med" type="oval"/>
            <a:tailEnd len="med" w="med" type="stealth"/>
          </a:ln>
        </p:spPr>
      </p:cxnSp>
      <p:cxnSp>
        <p:nvCxnSpPr>
          <p:cNvPr id="867" name="Google Shape;867;p30"/>
          <p:cNvCxnSpPr/>
          <p:nvPr/>
        </p:nvCxnSpPr>
        <p:spPr>
          <a:xfrm rot="10800000">
            <a:off x="11647728" y="1877145"/>
            <a:ext cx="0" cy="288000"/>
          </a:xfrm>
          <a:prstGeom prst="straightConnector1">
            <a:avLst/>
          </a:prstGeom>
          <a:noFill/>
          <a:ln cap="flat" cmpd="sng" w="28575">
            <a:solidFill>
              <a:srgbClr val="FF0000"/>
            </a:solidFill>
            <a:prstDash val="solid"/>
            <a:miter lim="800000"/>
            <a:headEnd len="med" w="med" type="oval"/>
            <a:tailEnd len="med" w="med" type="stealth"/>
          </a:ln>
        </p:spPr>
      </p:cxnSp>
      <p:cxnSp>
        <p:nvCxnSpPr>
          <p:cNvPr id="868" name="Google Shape;868;p30"/>
          <p:cNvCxnSpPr/>
          <p:nvPr/>
        </p:nvCxnSpPr>
        <p:spPr>
          <a:xfrm rot="10800000">
            <a:off x="11360227" y="3224325"/>
            <a:ext cx="0" cy="288000"/>
          </a:xfrm>
          <a:prstGeom prst="straightConnector1">
            <a:avLst/>
          </a:prstGeom>
          <a:noFill/>
          <a:ln cap="flat" cmpd="sng" w="28575">
            <a:solidFill>
              <a:srgbClr val="FF0000"/>
            </a:solidFill>
            <a:prstDash val="solid"/>
            <a:miter lim="800000"/>
            <a:headEnd len="med" w="med" type="oval"/>
            <a:tailEnd len="med" w="med" type="stealth"/>
          </a:ln>
        </p:spPr>
      </p:cxnSp>
      <p:sp>
        <p:nvSpPr>
          <p:cNvPr id="869" name="Google Shape;869;p30"/>
          <p:cNvSpPr txBox="1"/>
          <p:nvPr/>
        </p:nvSpPr>
        <p:spPr>
          <a:xfrm>
            <a:off x="1220721" y="5187874"/>
            <a:ext cx="9636261"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000">
                <a:solidFill>
                  <a:schemeClr val="dk1"/>
                </a:solidFill>
                <a:latin typeface="Calibri"/>
                <a:ea typeface="Calibri"/>
                <a:cs typeface="Calibri"/>
                <a:sym typeface="Calibri"/>
              </a:rPr>
              <a:t>La voiture , le skieur et la cabine(nacelle) sont en </a:t>
            </a:r>
            <a:r>
              <a:rPr b="1" lang="fr-FR" sz="2000">
                <a:solidFill>
                  <a:srgbClr val="FF0000"/>
                </a:solidFill>
                <a:latin typeface="Calibri"/>
                <a:ea typeface="Calibri"/>
                <a:cs typeface="Calibri"/>
                <a:sym typeface="Calibri"/>
              </a:rPr>
              <a:t>mouvement de translation </a:t>
            </a:r>
            <a:r>
              <a:rPr b="1" lang="fr-FR" sz="2000">
                <a:solidFill>
                  <a:schemeClr val="dk1"/>
                </a:solidFill>
                <a:latin typeface="Calibri"/>
                <a:ea typeface="Calibri"/>
                <a:cs typeface="Calibri"/>
                <a:sym typeface="Calibri"/>
              </a:rPr>
              <a:t>. </a:t>
            </a:r>
            <a:endParaRPr/>
          </a:p>
        </p:txBody>
      </p:sp>
      <p:pic>
        <p:nvPicPr>
          <p:cNvPr descr="Lever la main - Icônes mains et gestes gratuites" id="870" name="Google Shape;870;p30"/>
          <p:cNvPicPr preferRelativeResize="0"/>
          <p:nvPr/>
        </p:nvPicPr>
        <p:blipFill rotWithShape="1">
          <a:blip r:embed="rId7">
            <a:alphaModFix/>
          </a:blip>
          <a:srcRect b="0" l="0" r="0" t="0"/>
          <a:stretch/>
        </p:blipFill>
        <p:spPr>
          <a:xfrm>
            <a:off x="11562900" y="525677"/>
            <a:ext cx="481253" cy="41315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9"/>
                                        </p:tgtEl>
                                        <p:attrNameLst>
                                          <p:attrName>style.visibility</p:attrName>
                                        </p:attrNameLst>
                                      </p:cBhvr>
                                      <p:to>
                                        <p:strVal val="visible"/>
                                      </p:to>
                                    </p:set>
                                    <p:animEffect filter="fade" transition="in">
                                      <p:cBhvr>
                                        <p:cTn dur="500"/>
                                        <p:tgtEl>
                                          <p:spTgt spid="8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4" name="Shape 874"/>
        <p:cNvGrpSpPr/>
        <p:nvPr/>
      </p:nvGrpSpPr>
      <p:grpSpPr>
        <a:xfrm>
          <a:off x="0" y="0"/>
          <a:ext cx="0" cy="0"/>
          <a:chOff x="0" y="0"/>
          <a:chExt cx="0" cy="0"/>
        </a:xfrm>
      </p:grpSpPr>
      <p:grpSp>
        <p:nvGrpSpPr>
          <p:cNvPr id="875" name="Google Shape;875;p31"/>
          <p:cNvGrpSpPr/>
          <p:nvPr/>
        </p:nvGrpSpPr>
        <p:grpSpPr>
          <a:xfrm>
            <a:off x="326224" y="3082395"/>
            <a:ext cx="5433381" cy="1039673"/>
            <a:chOff x="326224" y="3674818"/>
            <a:chExt cx="5433381" cy="1039673"/>
          </a:xfrm>
        </p:grpSpPr>
        <p:sp>
          <p:nvSpPr>
            <p:cNvPr id="876" name="Google Shape;876;p31"/>
            <p:cNvSpPr/>
            <p:nvPr/>
          </p:nvSpPr>
          <p:spPr>
            <a:xfrm>
              <a:off x="326224" y="3828707"/>
              <a:ext cx="5433381" cy="885784"/>
            </a:xfrm>
            <a:prstGeom prst="parallelogram">
              <a:avLst>
                <a:gd fmla="val 81692" name="adj"/>
              </a:avLst>
            </a:prstGeom>
            <a:solidFill>
              <a:srgbClr val="3A383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877" name="Google Shape;877;p31"/>
            <p:cNvPicPr preferRelativeResize="0"/>
            <p:nvPr/>
          </p:nvPicPr>
          <p:blipFill rotWithShape="1">
            <a:blip r:embed="rId3">
              <a:alphaModFix amt="50000"/>
            </a:blip>
            <a:srcRect b="0" l="0" r="0" t="0"/>
            <a:stretch/>
          </p:blipFill>
          <p:spPr>
            <a:xfrm>
              <a:off x="755956" y="3689710"/>
              <a:ext cx="1358789" cy="693019"/>
            </a:xfrm>
            <a:prstGeom prst="rect">
              <a:avLst/>
            </a:prstGeom>
            <a:noFill/>
            <a:ln>
              <a:noFill/>
            </a:ln>
          </p:spPr>
        </p:pic>
        <p:pic>
          <p:nvPicPr>
            <p:cNvPr id="878" name="Google Shape;878;p31"/>
            <p:cNvPicPr preferRelativeResize="0"/>
            <p:nvPr/>
          </p:nvPicPr>
          <p:blipFill rotWithShape="1">
            <a:blip r:embed="rId4">
              <a:alphaModFix/>
            </a:blip>
            <a:srcRect b="0" l="0" r="0" t="0"/>
            <a:stretch/>
          </p:blipFill>
          <p:spPr>
            <a:xfrm>
              <a:off x="4014187" y="3674818"/>
              <a:ext cx="1358789" cy="722803"/>
            </a:xfrm>
            <a:prstGeom prst="rect">
              <a:avLst/>
            </a:prstGeom>
            <a:noFill/>
            <a:ln>
              <a:noFill/>
            </a:ln>
          </p:spPr>
        </p:pic>
        <p:pic>
          <p:nvPicPr>
            <p:cNvPr id="879" name="Google Shape;879;p31"/>
            <p:cNvPicPr preferRelativeResize="0"/>
            <p:nvPr/>
          </p:nvPicPr>
          <p:blipFill rotWithShape="1">
            <a:blip r:embed="rId3">
              <a:alphaModFix amt="50000"/>
            </a:blip>
            <a:srcRect b="0" l="0" r="0" t="0"/>
            <a:stretch/>
          </p:blipFill>
          <p:spPr>
            <a:xfrm>
              <a:off x="2345706" y="3689710"/>
              <a:ext cx="1358789" cy="693019"/>
            </a:xfrm>
            <a:prstGeom prst="rect">
              <a:avLst/>
            </a:prstGeom>
            <a:noFill/>
            <a:ln>
              <a:noFill/>
            </a:ln>
          </p:spPr>
        </p:pic>
      </p:grpSp>
      <p:sp>
        <p:nvSpPr>
          <p:cNvPr id="880" name="Google Shape;880;p31"/>
          <p:cNvSpPr txBox="1"/>
          <p:nvPr>
            <p:ph type="title"/>
          </p:nvPr>
        </p:nvSpPr>
        <p:spPr>
          <a:xfrm>
            <a:off x="1064449" y="321378"/>
            <a:ext cx="10529279" cy="40859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Observez que même si ces corps sont en translation , mais leurs trajectoires différentes.  </a:t>
            </a:r>
            <a:endParaRPr/>
          </a:p>
        </p:txBody>
      </p:sp>
      <p:sp>
        <p:nvSpPr>
          <p:cNvPr id="881" name="Google Shape;881;p31"/>
          <p:cNvSpPr txBox="1"/>
          <p:nvPr>
            <p:ph idx="1" type="body"/>
          </p:nvPr>
        </p:nvSpPr>
        <p:spPr>
          <a:xfrm>
            <a:off x="1064449" y="773689"/>
            <a:ext cx="10124037" cy="236403"/>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demande aux élèves de déterminer le type de la trajectoire </a:t>
            </a:r>
            <a:endParaRPr/>
          </a:p>
        </p:txBody>
      </p:sp>
      <p:pic>
        <p:nvPicPr>
          <p:cNvPr descr="Types de mouvement dans la nature" id="882" name="Google Shape;882;p31"/>
          <p:cNvPicPr preferRelativeResize="0"/>
          <p:nvPr/>
        </p:nvPicPr>
        <p:blipFill rotWithShape="1">
          <a:blip r:embed="rId5">
            <a:alphaModFix/>
          </a:blip>
          <a:srcRect b="23785" l="37584" r="33386" t="31143"/>
          <a:stretch/>
        </p:blipFill>
        <p:spPr>
          <a:xfrm>
            <a:off x="5759605" y="1191267"/>
            <a:ext cx="2815485" cy="2919181"/>
          </a:xfrm>
          <a:prstGeom prst="rect">
            <a:avLst/>
          </a:prstGeom>
          <a:noFill/>
          <a:ln>
            <a:noFill/>
          </a:ln>
        </p:spPr>
      </p:pic>
      <p:cxnSp>
        <p:nvCxnSpPr>
          <p:cNvPr id="883" name="Google Shape;883;p31"/>
          <p:cNvCxnSpPr/>
          <p:nvPr/>
        </p:nvCxnSpPr>
        <p:spPr>
          <a:xfrm>
            <a:off x="1028048" y="3679176"/>
            <a:ext cx="4075043" cy="0"/>
          </a:xfrm>
          <a:prstGeom prst="straightConnector1">
            <a:avLst/>
          </a:prstGeom>
          <a:noFill/>
          <a:ln cap="flat" cmpd="sng" w="28575">
            <a:solidFill>
              <a:srgbClr val="FF0000"/>
            </a:solidFill>
            <a:prstDash val="solid"/>
            <a:miter lim="800000"/>
            <a:headEnd len="sm" w="sm" type="none"/>
            <a:tailEnd len="sm" w="sm" type="none"/>
          </a:ln>
        </p:spPr>
      </p:cxnSp>
      <p:sp>
        <p:nvSpPr>
          <p:cNvPr descr="Image générée : Grande roue aux cabines colorées" id="884" name="Google Shape;884;p31"/>
          <p:cNvSpPr/>
          <p:nvPr/>
        </p:nvSpPr>
        <p:spPr>
          <a:xfrm>
            <a:off x="5943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885" name="Google Shape;885;p31"/>
          <p:cNvPicPr preferRelativeResize="0"/>
          <p:nvPr/>
        </p:nvPicPr>
        <p:blipFill rotWithShape="1">
          <a:blip r:embed="rId6">
            <a:alphaModFix/>
          </a:blip>
          <a:srcRect b="11873" l="9878" r="13552" t="10719"/>
          <a:stretch/>
        </p:blipFill>
        <p:spPr>
          <a:xfrm>
            <a:off x="8666181" y="1010092"/>
            <a:ext cx="3160868" cy="3195453"/>
          </a:xfrm>
          <a:prstGeom prst="rect">
            <a:avLst/>
          </a:prstGeom>
          <a:noFill/>
          <a:ln>
            <a:noFill/>
          </a:ln>
        </p:spPr>
      </p:pic>
      <p:sp>
        <p:nvSpPr>
          <p:cNvPr id="886" name="Google Shape;886;p31"/>
          <p:cNvSpPr/>
          <p:nvPr/>
        </p:nvSpPr>
        <p:spPr>
          <a:xfrm>
            <a:off x="6059277" y="1641513"/>
            <a:ext cx="1883884" cy="1718632"/>
          </a:xfrm>
          <a:custGeom>
            <a:rect b="b" l="l" r="r" t="t"/>
            <a:pathLst>
              <a:path extrusionOk="0" h="1718632" w="1883884">
                <a:moveTo>
                  <a:pt x="0" y="0"/>
                </a:moveTo>
                <a:cubicBezTo>
                  <a:pt x="237780" y="93643"/>
                  <a:pt x="475561" y="187287"/>
                  <a:pt x="727113" y="330506"/>
                </a:cubicBezTo>
                <a:cubicBezTo>
                  <a:pt x="978665" y="473725"/>
                  <a:pt x="1316516" y="627962"/>
                  <a:pt x="1509311" y="859316"/>
                </a:cubicBezTo>
                <a:cubicBezTo>
                  <a:pt x="1702106" y="1090670"/>
                  <a:pt x="1792995" y="1404651"/>
                  <a:pt x="1883884" y="1718632"/>
                </a:cubicBezTo>
              </a:path>
            </a:pathLst>
          </a:cu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87" name="Google Shape;887;p31"/>
          <p:cNvSpPr/>
          <p:nvPr/>
        </p:nvSpPr>
        <p:spPr>
          <a:xfrm>
            <a:off x="8892768" y="1138574"/>
            <a:ext cx="2865330" cy="2599039"/>
          </a:xfrm>
          <a:prstGeom prst="ellipse">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88" name="Google Shape;888;p31"/>
          <p:cNvSpPr txBox="1"/>
          <p:nvPr/>
        </p:nvSpPr>
        <p:spPr>
          <a:xfrm>
            <a:off x="1090700" y="4380217"/>
            <a:ext cx="3143621"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000">
                <a:solidFill>
                  <a:srgbClr val="063E2F"/>
                </a:solidFill>
                <a:latin typeface="Calibri"/>
                <a:ea typeface="Calibri"/>
                <a:cs typeface="Calibri"/>
                <a:sym typeface="Calibri"/>
              </a:rPr>
              <a:t>Trajectoire</a:t>
            </a:r>
            <a:r>
              <a:rPr b="1" lang="fr-FR" sz="2000">
                <a:solidFill>
                  <a:srgbClr val="FF0000"/>
                </a:solidFill>
                <a:latin typeface="Calibri"/>
                <a:ea typeface="Calibri"/>
                <a:cs typeface="Calibri"/>
                <a:sym typeface="Calibri"/>
              </a:rPr>
              <a:t> rectiligne  </a:t>
            </a:r>
            <a:endParaRPr b="1" sz="2000">
              <a:solidFill>
                <a:schemeClr val="dk1"/>
              </a:solidFill>
              <a:latin typeface="Calibri"/>
              <a:ea typeface="Calibri"/>
              <a:cs typeface="Calibri"/>
              <a:sym typeface="Calibri"/>
            </a:endParaRPr>
          </a:p>
        </p:txBody>
      </p:sp>
      <p:sp>
        <p:nvSpPr>
          <p:cNvPr id="889" name="Google Shape;889;p31"/>
          <p:cNvSpPr txBox="1"/>
          <p:nvPr/>
        </p:nvSpPr>
        <p:spPr>
          <a:xfrm>
            <a:off x="5652843" y="4380217"/>
            <a:ext cx="3143621"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000">
                <a:solidFill>
                  <a:srgbClr val="063E2F"/>
                </a:solidFill>
                <a:latin typeface="Calibri"/>
                <a:ea typeface="Calibri"/>
                <a:cs typeface="Calibri"/>
                <a:sym typeface="Calibri"/>
              </a:rPr>
              <a:t>Trajectoire</a:t>
            </a:r>
            <a:r>
              <a:rPr b="1" lang="fr-FR" sz="2000">
                <a:solidFill>
                  <a:srgbClr val="FF0000"/>
                </a:solidFill>
                <a:latin typeface="Calibri"/>
                <a:ea typeface="Calibri"/>
                <a:cs typeface="Calibri"/>
                <a:sym typeface="Calibri"/>
              </a:rPr>
              <a:t> curviligne  </a:t>
            </a:r>
            <a:endParaRPr b="1" sz="2000">
              <a:solidFill>
                <a:schemeClr val="dk1"/>
              </a:solidFill>
              <a:latin typeface="Calibri"/>
              <a:ea typeface="Calibri"/>
              <a:cs typeface="Calibri"/>
              <a:sym typeface="Calibri"/>
            </a:endParaRPr>
          </a:p>
        </p:txBody>
      </p:sp>
      <p:sp>
        <p:nvSpPr>
          <p:cNvPr id="890" name="Google Shape;890;p31"/>
          <p:cNvSpPr txBox="1"/>
          <p:nvPr/>
        </p:nvSpPr>
        <p:spPr>
          <a:xfrm>
            <a:off x="8858919" y="4380217"/>
            <a:ext cx="3143621"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000">
                <a:solidFill>
                  <a:srgbClr val="063E2F"/>
                </a:solidFill>
                <a:latin typeface="Calibri"/>
                <a:ea typeface="Calibri"/>
                <a:cs typeface="Calibri"/>
                <a:sym typeface="Calibri"/>
              </a:rPr>
              <a:t>Trajectoire</a:t>
            </a:r>
            <a:r>
              <a:rPr b="1" lang="fr-FR" sz="2000">
                <a:solidFill>
                  <a:srgbClr val="FF0000"/>
                </a:solidFill>
                <a:latin typeface="Calibri"/>
                <a:ea typeface="Calibri"/>
                <a:cs typeface="Calibri"/>
                <a:sym typeface="Calibri"/>
              </a:rPr>
              <a:t> circulaire</a:t>
            </a:r>
            <a:endParaRPr b="1" sz="2000">
              <a:solidFill>
                <a:schemeClr val="dk1"/>
              </a:solidFill>
              <a:latin typeface="Calibri"/>
              <a:ea typeface="Calibri"/>
              <a:cs typeface="Calibri"/>
              <a:sym typeface="Calibri"/>
            </a:endParaRPr>
          </a:p>
        </p:txBody>
      </p:sp>
      <p:pic>
        <p:nvPicPr>
          <p:cNvPr descr="Lever la main - Icônes mains et gestes gratuites" id="891" name="Google Shape;891;p31"/>
          <p:cNvPicPr preferRelativeResize="0"/>
          <p:nvPr/>
        </p:nvPicPr>
        <p:blipFill rotWithShape="1">
          <a:blip r:embed="rId7">
            <a:alphaModFix/>
          </a:blip>
          <a:srcRect b="0" l="0" r="0" t="0"/>
          <a:stretch/>
        </p:blipFill>
        <p:spPr>
          <a:xfrm>
            <a:off x="11562900" y="525677"/>
            <a:ext cx="481253" cy="41315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3"/>
                                        </p:tgtEl>
                                        <p:attrNameLst>
                                          <p:attrName>style.visibility</p:attrName>
                                        </p:attrNameLst>
                                      </p:cBhvr>
                                      <p:to>
                                        <p:strVal val="visible"/>
                                      </p:to>
                                    </p:set>
                                    <p:animEffect filter="fade" transition="in">
                                      <p:cBhvr>
                                        <p:cTn dur="500"/>
                                        <p:tgtEl>
                                          <p:spTgt spid="883"/>
                                        </p:tgtEl>
                                      </p:cBhvr>
                                    </p:animEffect>
                                  </p:childTnLst>
                                </p:cTn>
                              </p:par>
                            </p:childTnLst>
                          </p:cTn>
                        </p:par>
                        <p:par>
                          <p:cTn fill="hold">
                            <p:stCondLst>
                              <p:cond delay="500"/>
                            </p:stCondLst>
                            <p:childTnLst>
                              <p:par>
                                <p:cTn fill="hold" nodeType="afterEffect" presetClass="entr" presetID="10" presetSubtype="0">
                                  <p:stCondLst>
                                    <p:cond delay="1500"/>
                                  </p:stCondLst>
                                  <p:childTnLst>
                                    <p:set>
                                      <p:cBhvr>
                                        <p:cTn dur="1" fill="hold">
                                          <p:stCondLst>
                                            <p:cond delay="0"/>
                                          </p:stCondLst>
                                        </p:cTn>
                                        <p:tgtEl>
                                          <p:spTgt spid="888"/>
                                        </p:tgtEl>
                                        <p:attrNameLst>
                                          <p:attrName>style.visibility</p:attrName>
                                        </p:attrNameLst>
                                      </p:cBhvr>
                                      <p:to>
                                        <p:strVal val="visible"/>
                                      </p:to>
                                    </p:set>
                                    <p:animEffect filter="fade" transition="in">
                                      <p:cBhvr>
                                        <p:cTn dur="500"/>
                                        <p:tgtEl>
                                          <p:spTgt spid="8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6"/>
                                        </p:tgtEl>
                                        <p:attrNameLst>
                                          <p:attrName>style.visibility</p:attrName>
                                        </p:attrNameLst>
                                      </p:cBhvr>
                                      <p:to>
                                        <p:strVal val="visible"/>
                                      </p:to>
                                    </p:set>
                                    <p:animEffect filter="fade" transition="in">
                                      <p:cBhvr>
                                        <p:cTn dur="500"/>
                                        <p:tgtEl>
                                          <p:spTgt spid="886"/>
                                        </p:tgtEl>
                                      </p:cBhvr>
                                    </p:animEffect>
                                  </p:childTnLst>
                                </p:cTn>
                              </p:par>
                            </p:childTnLst>
                          </p:cTn>
                        </p:par>
                        <p:par>
                          <p:cTn fill="hold">
                            <p:stCondLst>
                              <p:cond delay="500"/>
                            </p:stCondLst>
                            <p:childTnLst>
                              <p:par>
                                <p:cTn fill="hold" nodeType="afterEffect" presetClass="entr" presetID="10" presetSubtype="0">
                                  <p:stCondLst>
                                    <p:cond delay="1500"/>
                                  </p:stCondLst>
                                  <p:childTnLst>
                                    <p:set>
                                      <p:cBhvr>
                                        <p:cTn dur="1" fill="hold">
                                          <p:stCondLst>
                                            <p:cond delay="0"/>
                                          </p:stCondLst>
                                        </p:cTn>
                                        <p:tgtEl>
                                          <p:spTgt spid="889"/>
                                        </p:tgtEl>
                                        <p:attrNameLst>
                                          <p:attrName>style.visibility</p:attrName>
                                        </p:attrNameLst>
                                      </p:cBhvr>
                                      <p:to>
                                        <p:strVal val="visible"/>
                                      </p:to>
                                    </p:set>
                                    <p:animEffect filter="fade" transition="in">
                                      <p:cBhvr>
                                        <p:cTn dur="500"/>
                                        <p:tgtEl>
                                          <p:spTgt spid="8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7"/>
                                        </p:tgtEl>
                                        <p:attrNameLst>
                                          <p:attrName>style.visibility</p:attrName>
                                        </p:attrNameLst>
                                      </p:cBhvr>
                                      <p:to>
                                        <p:strVal val="visible"/>
                                      </p:to>
                                    </p:set>
                                    <p:animEffect filter="fade" transition="in">
                                      <p:cBhvr>
                                        <p:cTn dur="500"/>
                                        <p:tgtEl>
                                          <p:spTgt spid="887"/>
                                        </p:tgtEl>
                                      </p:cBhvr>
                                    </p:animEffect>
                                  </p:childTnLst>
                                </p:cTn>
                              </p:par>
                            </p:childTnLst>
                          </p:cTn>
                        </p:par>
                        <p:par>
                          <p:cTn fill="hold">
                            <p:stCondLst>
                              <p:cond delay="500"/>
                            </p:stCondLst>
                            <p:childTnLst>
                              <p:par>
                                <p:cTn fill="hold" nodeType="afterEffect" presetClass="entr" presetID="10" presetSubtype="0">
                                  <p:stCondLst>
                                    <p:cond delay="1500"/>
                                  </p:stCondLst>
                                  <p:childTnLst>
                                    <p:set>
                                      <p:cBhvr>
                                        <p:cTn dur="1" fill="hold">
                                          <p:stCondLst>
                                            <p:cond delay="0"/>
                                          </p:stCondLst>
                                        </p:cTn>
                                        <p:tgtEl>
                                          <p:spTgt spid="890"/>
                                        </p:tgtEl>
                                        <p:attrNameLst>
                                          <p:attrName>style.visibility</p:attrName>
                                        </p:attrNameLst>
                                      </p:cBhvr>
                                      <p:to>
                                        <p:strVal val="visible"/>
                                      </p:to>
                                    </p:set>
                                    <p:animEffect filter="fade" transition="in">
                                      <p:cBhvr>
                                        <p:cTn dur="500"/>
                                        <p:tgtEl>
                                          <p:spTgt spid="8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5" name="Shape 895"/>
        <p:cNvGrpSpPr/>
        <p:nvPr/>
      </p:nvGrpSpPr>
      <p:grpSpPr>
        <a:xfrm>
          <a:off x="0" y="0"/>
          <a:ext cx="0" cy="0"/>
          <a:chOff x="0" y="0"/>
          <a:chExt cx="0" cy="0"/>
        </a:xfrm>
      </p:grpSpPr>
      <p:grpSp>
        <p:nvGrpSpPr>
          <p:cNvPr id="896" name="Google Shape;896;p32"/>
          <p:cNvGrpSpPr/>
          <p:nvPr/>
        </p:nvGrpSpPr>
        <p:grpSpPr>
          <a:xfrm>
            <a:off x="326224" y="3082395"/>
            <a:ext cx="5433381" cy="1039673"/>
            <a:chOff x="326224" y="3674818"/>
            <a:chExt cx="5433381" cy="1039673"/>
          </a:xfrm>
        </p:grpSpPr>
        <p:sp>
          <p:nvSpPr>
            <p:cNvPr id="897" name="Google Shape;897;p32"/>
            <p:cNvSpPr/>
            <p:nvPr/>
          </p:nvSpPr>
          <p:spPr>
            <a:xfrm>
              <a:off x="326224" y="3828707"/>
              <a:ext cx="5433381" cy="885784"/>
            </a:xfrm>
            <a:prstGeom prst="parallelogram">
              <a:avLst>
                <a:gd fmla="val 81692" name="adj"/>
              </a:avLst>
            </a:prstGeom>
            <a:solidFill>
              <a:srgbClr val="3A383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898" name="Google Shape;898;p32"/>
            <p:cNvPicPr preferRelativeResize="0"/>
            <p:nvPr/>
          </p:nvPicPr>
          <p:blipFill rotWithShape="1">
            <a:blip r:embed="rId3">
              <a:alphaModFix amt="50000"/>
            </a:blip>
            <a:srcRect b="0" l="0" r="0" t="0"/>
            <a:stretch/>
          </p:blipFill>
          <p:spPr>
            <a:xfrm>
              <a:off x="755956" y="3689710"/>
              <a:ext cx="1358789" cy="693019"/>
            </a:xfrm>
            <a:prstGeom prst="rect">
              <a:avLst/>
            </a:prstGeom>
            <a:noFill/>
            <a:ln>
              <a:noFill/>
            </a:ln>
          </p:spPr>
        </p:pic>
        <p:pic>
          <p:nvPicPr>
            <p:cNvPr id="899" name="Google Shape;899;p32"/>
            <p:cNvPicPr preferRelativeResize="0"/>
            <p:nvPr/>
          </p:nvPicPr>
          <p:blipFill rotWithShape="1">
            <a:blip r:embed="rId4">
              <a:alphaModFix/>
            </a:blip>
            <a:srcRect b="0" l="0" r="0" t="0"/>
            <a:stretch/>
          </p:blipFill>
          <p:spPr>
            <a:xfrm>
              <a:off x="4014187" y="3674818"/>
              <a:ext cx="1358789" cy="722803"/>
            </a:xfrm>
            <a:prstGeom prst="rect">
              <a:avLst/>
            </a:prstGeom>
            <a:noFill/>
            <a:ln>
              <a:noFill/>
            </a:ln>
          </p:spPr>
        </p:pic>
        <p:pic>
          <p:nvPicPr>
            <p:cNvPr id="900" name="Google Shape;900;p32"/>
            <p:cNvPicPr preferRelativeResize="0"/>
            <p:nvPr/>
          </p:nvPicPr>
          <p:blipFill rotWithShape="1">
            <a:blip r:embed="rId3">
              <a:alphaModFix amt="50000"/>
            </a:blip>
            <a:srcRect b="0" l="0" r="0" t="0"/>
            <a:stretch/>
          </p:blipFill>
          <p:spPr>
            <a:xfrm>
              <a:off x="2345706" y="3689710"/>
              <a:ext cx="1358789" cy="693019"/>
            </a:xfrm>
            <a:prstGeom prst="rect">
              <a:avLst/>
            </a:prstGeom>
            <a:noFill/>
            <a:ln>
              <a:noFill/>
            </a:ln>
          </p:spPr>
        </p:pic>
      </p:grpSp>
      <p:sp>
        <p:nvSpPr>
          <p:cNvPr id="901" name="Google Shape;901;p32"/>
          <p:cNvSpPr txBox="1"/>
          <p:nvPr>
            <p:ph type="title"/>
          </p:nvPr>
        </p:nvSpPr>
        <p:spPr>
          <a:xfrm>
            <a:off x="1064449" y="321378"/>
            <a:ext cx="10529279" cy="40859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Alors on déduit que le mouvement de translation peut être rectiligne , curviligne ou circulaire. </a:t>
            </a:r>
            <a:endParaRPr/>
          </a:p>
        </p:txBody>
      </p:sp>
      <p:sp>
        <p:nvSpPr>
          <p:cNvPr id="902" name="Google Shape;902;p32"/>
          <p:cNvSpPr txBox="1"/>
          <p:nvPr>
            <p:ph idx="1" type="body"/>
          </p:nvPr>
        </p:nvSpPr>
        <p:spPr>
          <a:xfrm>
            <a:off x="1064449" y="773689"/>
            <a:ext cx="10124037" cy="236403"/>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guide les élèves pour associer le mot “translation” aux adjectifs suivants : rectiligne, curviligne et circulaire.</a:t>
            </a:r>
            <a:endParaRPr/>
          </a:p>
        </p:txBody>
      </p:sp>
      <p:pic>
        <p:nvPicPr>
          <p:cNvPr descr="Types de mouvement dans la nature" id="903" name="Google Shape;903;p32"/>
          <p:cNvPicPr preferRelativeResize="0"/>
          <p:nvPr/>
        </p:nvPicPr>
        <p:blipFill rotWithShape="1">
          <a:blip r:embed="rId5">
            <a:alphaModFix/>
          </a:blip>
          <a:srcRect b="23785" l="37584" r="33386" t="31143"/>
          <a:stretch/>
        </p:blipFill>
        <p:spPr>
          <a:xfrm>
            <a:off x="5759605" y="1191267"/>
            <a:ext cx="2815485" cy="2919181"/>
          </a:xfrm>
          <a:prstGeom prst="rect">
            <a:avLst/>
          </a:prstGeom>
          <a:noFill/>
          <a:ln>
            <a:noFill/>
          </a:ln>
        </p:spPr>
      </p:pic>
      <p:sp>
        <p:nvSpPr>
          <p:cNvPr id="904" name="Google Shape;904;p32"/>
          <p:cNvSpPr txBox="1"/>
          <p:nvPr/>
        </p:nvSpPr>
        <p:spPr>
          <a:xfrm>
            <a:off x="1337371" y="4494175"/>
            <a:ext cx="2676816"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000">
                <a:solidFill>
                  <a:srgbClr val="063E2F"/>
                </a:solidFill>
                <a:latin typeface="Calibri"/>
                <a:ea typeface="Calibri"/>
                <a:cs typeface="Calibri"/>
                <a:sym typeface="Calibri"/>
              </a:rPr>
              <a:t>mouvement de </a:t>
            </a:r>
            <a:r>
              <a:rPr b="1" lang="fr-FR" sz="2000">
                <a:solidFill>
                  <a:srgbClr val="FF0000"/>
                </a:solidFill>
                <a:latin typeface="Calibri"/>
                <a:ea typeface="Calibri"/>
                <a:cs typeface="Calibri"/>
                <a:sym typeface="Calibri"/>
              </a:rPr>
              <a:t>translation rectiligne  </a:t>
            </a:r>
            <a:r>
              <a:rPr b="1" lang="fr-FR" sz="2000">
                <a:solidFill>
                  <a:schemeClr val="dk1"/>
                </a:solidFill>
                <a:latin typeface="Calibri"/>
                <a:ea typeface="Calibri"/>
                <a:cs typeface="Calibri"/>
                <a:sym typeface="Calibri"/>
              </a:rPr>
              <a:t>  </a:t>
            </a:r>
            <a:endParaRPr/>
          </a:p>
        </p:txBody>
      </p:sp>
      <p:sp>
        <p:nvSpPr>
          <p:cNvPr id="905" name="Google Shape;905;p32"/>
          <p:cNvSpPr txBox="1"/>
          <p:nvPr/>
        </p:nvSpPr>
        <p:spPr>
          <a:xfrm>
            <a:off x="6096000" y="4494175"/>
            <a:ext cx="2563012"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000">
                <a:solidFill>
                  <a:srgbClr val="063E2F"/>
                </a:solidFill>
                <a:latin typeface="Calibri"/>
                <a:ea typeface="Calibri"/>
                <a:cs typeface="Calibri"/>
                <a:sym typeface="Calibri"/>
              </a:rPr>
              <a:t>mouvement</a:t>
            </a:r>
            <a:r>
              <a:rPr b="1" lang="fr-FR" sz="2000">
                <a:solidFill>
                  <a:srgbClr val="FF0000"/>
                </a:solidFill>
                <a:latin typeface="Calibri"/>
                <a:ea typeface="Calibri"/>
                <a:cs typeface="Calibri"/>
                <a:sym typeface="Calibri"/>
              </a:rPr>
              <a:t> </a:t>
            </a:r>
            <a:r>
              <a:rPr b="1" lang="fr-FR" sz="2000">
                <a:solidFill>
                  <a:srgbClr val="063E2F"/>
                </a:solidFill>
                <a:latin typeface="Calibri"/>
                <a:ea typeface="Calibri"/>
                <a:cs typeface="Calibri"/>
                <a:sym typeface="Calibri"/>
              </a:rPr>
              <a:t>de</a:t>
            </a:r>
            <a:r>
              <a:rPr b="1" lang="fr-FR" sz="2000">
                <a:solidFill>
                  <a:srgbClr val="FF0000"/>
                </a:solidFill>
                <a:latin typeface="Calibri"/>
                <a:ea typeface="Calibri"/>
                <a:cs typeface="Calibri"/>
                <a:sym typeface="Calibri"/>
              </a:rPr>
              <a:t> translation curviligne  </a:t>
            </a:r>
            <a:r>
              <a:rPr b="1" lang="fr-FR" sz="2000">
                <a:solidFill>
                  <a:schemeClr val="dk1"/>
                </a:solidFill>
                <a:latin typeface="Calibri"/>
                <a:ea typeface="Calibri"/>
                <a:cs typeface="Calibri"/>
                <a:sym typeface="Calibri"/>
              </a:rPr>
              <a:t>  </a:t>
            </a:r>
            <a:endParaRPr/>
          </a:p>
        </p:txBody>
      </p:sp>
      <p:sp>
        <p:nvSpPr>
          <p:cNvPr id="906" name="Google Shape;906;p32"/>
          <p:cNvSpPr txBox="1"/>
          <p:nvPr/>
        </p:nvSpPr>
        <p:spPr>
          <a:xfrm>
            <a:off x="9140961" y="4494175"/>
            <a:ext cx="2563012"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000">
                <a:solidFill>
                  <a:srgbClr val="063E2F"/>
                </a:solidFill>
                <a:latin typeface="Calibri"/>
                <a:ea typeface="Calibri"/>
                <a:cs typeface="Calibri"/>
                <a:sym typeface="Calibri"/>
              </a:rPr>
              <a:t>mouvement de </a:t>
            </a:r>
            <a:r>
              <a:rPr b="1" lang="fr-FR" sz="2000">
                <a:solidFill>
                  <a:srgbClr val="FF0000"/>
                </a:solidFill>
                <a:latin typeface="Calibri"/>
                <a:ea typeface="Calibri"/>
                <a:cs typeface="Calibri"/>
                <a:sym typeface="Calibri"/>
              </a:rPr>
              <a:t>translation circulaire  </a:t>
            </a:r>
            <a:r>
              <a:rPr b="1" lang="fr-FR" sz="2000">
                <a:solidFill>
                  <a:schemeClr val="dk1"/>
                </a:solidFill>
                <a:latin typeface="Calibri"/>
                <a:ea typeface="Calibri"/>
                <a:cs typeface="Calibri"/>
                <a:sym typeface="Calibri"/>
              </a:rPr>
              <a:t>  </a:t>
            </a:r>
            <a:endParaRPr/>
          </a:p>
        </p:txBody>
      </p:sp>
      <p:sp>
        <p:nvSpPr>
          <p:cNvPr descr="Image générée : Grande roue aux cabines colorées" id="907" name="Google Shape;907;p32"/>
          <p:cNvSpPr/>
          <p:nvPr/>
        </p:nvSpPr>
        <p:spPr>
          <a:xfrm>
            <a:off x="5943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908" name="Google Shape;908;p32"/>
          <p:cNvPicPr preferRelativeResize="0"/>
          <p:nvPr/>
        </p:nvPicPr>
        <p:blipFill rotWithShape="1">
          <a:blip r:embed="rId6">
            <a:alphaModFix/>
          </a:blip>
          <a:srcRect b="11873" l="9878" r="13552" t="10719"/>
          <a:stretch/>
        </p:blipFill>
        <p:spPr>
          <a:xfrm>
            <a:off x="8666181" y="1010092"/>
            <a:ext cx="3160868" cy="3195453"/>
          </a:xfrm>
          <a:prstGeom prst="rect">
            <a:avLst/>
          </a:prstGeom>
          <a:noFill/>
          <a:ln>
            <a:noFill/>
          </a:ln>
        </p:spPr>
      </p:pic>
      <p:pic>
        <p:nvPicPr>
          <p:cNvPr descr="Lever la main - Icônes mains et gestes gratuites" id="909" name="Google Shape;909;p32"/>
          <p:cNvPicPr preferRelativeResize="0"/>
          <p:nvPr/>
        </p:nvPicPr>
        <p:blipFill rotWithShape="1">
          <a:blip r:embed="rId7">
            <a:alphaModFix/>
          </a:blip>
          <a:srcRect b="0" l="0" r="0" t="0"/>
          <a:stretch/>
        </p:blipFill>
        <p:spPr>
          <a:xfrm>
            <a:off x="11562900" y="525677"/>
            <a:ext cx="481253" cy="41315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4"/>
                                        </p:tgtEl>
                                        <p:attrNameLst>
                                          <p:attrName>style.visibility</p:attrName>
                                        </p:attrNameLst>
                                      </p:cBhvr>
                                      <p:to>
                                        <p:strVal val="visible"/>
                                      </p:to>
                                    </p:set>
                                    <p:animEffect filter="fade" transition="in">
                                      <p:cBhvr>
                                        <p:cTn dur="500"/>
                                        <p:tgtEl>
                                          <p:spTgt spid="9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5"/>
                                        </p:tgtEl>
                                        <p:attrNameLst>
                                          <p:attrName>style.visibility</p:attrName>
                                        </p:attrNameLst>
                                      </p:cBhvr>
                                      <p:to>
                                        <p:strVal val="visible"/>
                                      </p:to>
                                    </p:set>
                                    <p:animEffect filter="fade" transition="in">
                                      <p:cBhvr>
                                        <p:cTn dur="500"/>
                                        <p:tgtEl>
                                          <p:spTgt spid="9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6"/>
                                        </p:tgtEl>
                                        <p:attrNameLst>
                                          <p:attrName>style.visibility</p:attrName>
                                        </p:attrNameLst>
                                      </p:cBhvr>
                                      <p:to>
                                        <p:strVal val="visible"/>
                                      </p:to>
                                    </p:set>
                                    <p:animEffect filter="fade" transition="in">
                                      <p:cBhvr>
                                        <p:cTn dur="500"/>
                                        <p:tgtEl>
                                          <p:spTgt spid="9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3" name="Shape 913"/>
        <p:cNvGrpSpPr/>
        <p:nvPr/>
      </p:nvGrpSpPr>
      <p:grpSpPr>
        <a:xfrm>
          <a:off x="0" y="0"/>
          <a:ext cx="0" cy="0"/>
          <a:chOff x="0" y="0"/>
          <a:chExt cx="0" cy="0"/>
        </a:xfrm>
      </p:grpSpPr>
      <p:pic>
        <p:nvPicPr>
          <p:cNvPr id="914" name="Google Shape;914;p33"/>
          <p:cNvPicPr preferRelativeResize="0"/>
          <p:nvPr/>
        </p:nvPicPr>
        <p:blipFill rotWithShape="1">
          <a:blip r:embed="rId3">
            <a:alphaModFix/>
          </a:blip>
          <a:srcRect b="0" l="0" r="0" t="0"/>
          <a:stretch/>
        </p:blipFill>
        <p:spPr>
          <a:xfrm>
            <a:off x="11593941" y="461188"/>
            <a:ext cx="452088" cy="452088"/>
          </a:xfrm>
          <a:prstGeom prst="rect">
            <a:avLst/>
          </a:prstGeom>
          <a:noFill/>
          <a:ln>
            <a:noFill/>
          </a:ln>
        </p:spPr>
      </p:pic>
      <p:sp>
        <p:nvSpPr>
          <p:cNvPr id="915" name="Google Shape;915;p33"/>
          <p:cNvSpPr txBox="1"/>
          <p:nvPr>
            <p:ph type="title"/>
          </p:nvPr>
        </p:nvSpPr>
        <p:spPr>
          <a:xfrm>
            <a:off x="1064663" y="214386"/>
            <a:ext cx="10529279" cy="51446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Retenez bien qu’un corps est en mouvement de translation s’il garde la même orientation au cours du mouvement(reste parallèle à lui-même). On distingue trois types de mouvements de translation.</a:t>
            </a:r>
            <a:endParaRPr/>
          </a:p>
        </p:txBody>
      </p:sp>
      <p:sp>
        <p:nvSpPr>
          <p:cNvPr id="916" name="Google Shape;916;p33"/>
          <p:cNvSpPr txBox="1"/>
          <p:nvPr>
            <p:ph idx="1" type="body"/>
          </p:nvPr>
        </p:nvSpPr>
        <p:spPr>
          <a:xfrm>
            <a:off x="1064236" y="75344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choisit au hasard quelques élèves pour déterminer le type du mouvement. Il veille à ce qu’ils justifient leurs réponses.</a:t>
            </a:r>
            <a:endParaRPr/>
          </a:p>
        </p:txBody>
      </p:sp>
      <p:sp>
        <p:nvSpPr>
          <p:cNvPr id="917" name="Google Shape;917;p33"/>
          <p:cNvSpPr txBox="1"/>
          <p:nvPr/>
        </p:nvSpPr>
        <p:spPr>
          <a:xfrm>
            <a:off x="6607604" y="1390577"/>
            <a:ext cx="4986337"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Mouvement de </a:t>
            </a:r>
            <a:r>
              <a:rPr b="1" lang="fr-FR" sz="2400">
                <a:solidFill>
                  <a:srgbClr val="FF0000"/>
                </a:solidFill>
                <a:latin typeface="Calibri"/>
                <a:ea typeface="Calibri"/>
                <a:cs typeface="Calibri"/>
                <a:sym typeface="Calibri"/>
              </a:rPr>
              <a:t>translation</a:t>
            </a:r>
            <a:r>
              <a:rPr b="1" lang="fr-FR" sz="2400">
                <a:solidFill>
                  <a:schemeClr val="dk1"/>
                </a:solidFill>
                <a:latin typeface="Calibri"/>
                <a:ea typeface="Calibri"/>
                <a:cs typeface="Calibri"/>
                <a:sym typeface="Calibri"/>
              </a:rPr>
              <a:t> </a:t>
            </a:r>
            <a:r>
              <a:rPr b="1" lang="fr-FR" sz="2400">
                <a:solidFill>
                  <a:srgbClr val="00B0F0"/>
                </a:solidFill>
                <a:latin typeface="Calibri"/>
                <a:ea typeface="Calibri"/>
                <a:cs typeface="Calibri"/>
                <a:sym typeface="Calibri"/>
              </a:rPr>
              <a:t>rectiligne</a:t>
            </a:r>
            <a:r>
              <a:rPr b="1" lang="fr-FR" sz="2400">
                <a:solidFill>
                  <a:schemeClr val="dk1"/>
                </a:solidFill>
                <a:latin typeface="Calibri"/>
                <a:ea typeface="Calibri"/>
                <a:cs typeface="Calibri"/>
                <a:sym typeface="Calibri"/>
              </a:rPr>
              <a:t> </a:t>
            </a:r>
            <a:endParaRPr/>
          </a:p>
        </p:txBody>
      </p:sp>
      <p:grpSp>
        <p:nvGrpSpPr>
          <p:cNvPr id="918" name="Google Shape;918;p33"/>
          <p:cNvGrpSpPr/>
          <p:nvPr/>
        </p:nvGrpSpPr>
        <p:grpSpPr>
          <a:xfrm>
            <a:off x="806778" y="2640720"/>
            <a:ext cx="4872479" cy="1515052"/>
            <a:chOff x="811881" y="2494880"/>
            <a:chExt cx="4872479" cy="1515052"/>
          </a:xfrm>
        </p:grpSpPr>
        <p:sp>
          <p:nvSpPr>
            <p:cNvPr id="919" name="Google Shape;919;p33"/>
            <p:cNvSpPr/>
            <p:nvPr/>
          </p:nvSpPr>
          <p:spPr>
            <a:xfrm>
              <a:off x="811881" y="2728729"/>
              <a:ext cx="936000" cy="720000"/>
            </a:xfrm>
            <a:prstGeom prst="rect">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20" name="Google Shape;920;p33"/>
            <p:cNvSpPr/>
            <p:nvPr/>
          </p:nvSpPr>
          <p:spPr>
            <a:xfrm>
              <a:off x="1277330" y="2837445"/>
              <a:ext cx="4407030" cy="930053"/>
            </a:xfrm>
            <a:custGeom>
              <a:rect b="b" l="l" r="r" t="t"/>
              <a:pathLst>
                <a:path extrusionOk="0" h="930053" w="4289196">
                  <a:moveTo>
                    <a:pt x="0" y="205747"/>
                  </a:moveTo>
                  <a:cubicBezTo>
                    <a:pt x="311085" y="512118"/>
                    <a:pt x="622170" y="818490"/>
                    <a:pt x="989815" y="903331"/>
                  </a:cubicBezTo>
                  <a:cubicBezTo>
                    <a:pt x="1357460" y="988172"/>
                    <a:pt x="1875934" y="856197"/>
                    <a:pt x="2205872" y="714795"/>
                  </a:cubicBezTo>
                  <a:cubicBezTo>
                    <a:pt x="2535810" y="573393"/>
                    <a:pt x="2622222" y="160184"/>
                    <a:pt x="2969443" y="54918"/>
                  </a:cubicBezTo>
                  <a:cubicBezTo>
                    <a:pt x="3316664" y="-50348"/>
                    <a:pt x="3802930" y="16425"/>
                    <a:pt x="4289196" y="83199"/>
                  </a:cubicBezTo>
                </a:path>
              </a:pathLst>
            </a:cu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21" name="Google Shape;921;p33"/>
            <p:cNvSpPr/>
            <p:nvPr/>
          </p:nvSpPr>
          <p:spPr>
            <a:xfrm>
              <a:off x="2264002" y="3289932"/>
              <a:ext cx="936000" cy="720000"/>
            </a:xfrm>
            <a:prstGeom prst="rect">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22" name="Google Shape;922;p33"/>
            <p:cNvSpPr/>
            <p:nvPr/>
          </p:nvSpPr>
          <p:spPr>
            <a:xfrm>
              <a:off x="4260915" y="2494880"/>
              <a:ext cx="936000" cy="720000"/>
            </a:xfrm>
            <a:prstGeom prst="rect">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923" name="Google Shape;923;p33"/>
            <p:cNvCxnSpPr/>
            <p:nvPr/>
          </p:nvCxnSpPr>
          <p:spPr>
            <a:xfrm>
              <a:off x="1277330" y="2728729"/>
              <a:ext cx="0" cy="720000"/>
            </a:xfrm>
            <a:prstGeom prst="straightConnector1">
              <a:avLst/>
            </a:prstGeom>
            <a:noFill/>
            <a:ln cap="flat" cmpd="sng" w="38100">
              <a:solidFill>
                <a:srgbClr val="FFFF00"/>
              </a:solidFill>
              <a:prstDash val="solid"/>
              <a:miter lim="800000"/>
              <a:headEnd len="sm" w="sm" type="none"/>
              <a:tailEnd len="med" w="med" type="triangle"/>
            </a:ln>
          </p:spPr>
        </p:cxnSp>
        <p:cxnSp>
          <p:nvCxnSpPr>
            <p:cNvPr id="924" name="Google Shape;924;p33"/>
            <p:cNvCxnSpPr/>
            <p:nvPr/>
          </p:nvCxnSpPr>
          <p:spPr>
            <a:xfrm>
              <a:off x="2704809" y="3289932"/>
              <a:ext cx="0" cy="720000"/>
            </a:xfrm>
            <a:prstGeom prst="straightConnector1">
              <a:avLst/>
            </a:prstGeom>
            <a:noFill/>
            <a:ln cap="flat" cmpd="sng" w="38100">
              <a:solidFill>
                <a:srgbClr val="FFFF00"/>
              </a:solidFill>
              <a:prstDash val="solid"/>
              <a:miter lim="800000"/>
              <a:headEnd len="sm" w="sm" type="none"/>
              <a:tailEnd len="med" w="med" type="triangle"/>
            </a:ln>
          </p:spPr>
        </p:cxnSp>
        <p:cxnSp>
          <p:nvCxnSpPr>
            <p:cNvPr id="925" name="Google Shape;925;p33"/>
            <p:cNvCxnSpPr/>
            <p:nvPr/>
          </p:nvCxnSpPr>
          <p:spPr>
            <a:xfrm>
              <a:off x="4728915" y="2494880"/>
              <a:ext cx="0" cy="720000"/>
            </a:xfrm>
            <a:prstGeom prst="straightConnector1">
              <a:avLst/>
            </a:prstGeom>
            <a:noFill/>
            <a:ln cap="flat" cmpd="sng" w="38100">
              <a:solidFill>
                <a:srgbClr val="FFFF00"/>
              </a:solidFill>
              <a:prstDash val="solid"/>
              <a:miter lim="800000"/>
              <a:headEnd len="sm" w="sm" type="none"/>
              <a:tailEnd len="med" w="med" type="triangle"/>
            </a:ln>
          </p:spPr>
        </p:cxnSp>
      </p:grpSp>
      <p:sp>
        <p:nvSpPr>
          <p:cNvPr id="926" name="Google Shape;926;p33"/>
          <p:cNvSpPr txBox="1"/>
          <p:nvPr/>
        </p:nvSpPr>
        <p:spPr>
          <a:xfrm>
            <a:off x="6630781" y="3167414"/>
            <a:ext cx="4986337"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Mouvement de </a:t>
            </a:r>
            <a:r>
              <a:rPr b="1" lang="fr-FR" sz="2400">
                <a:solidFill>
                  <a:srgbClr val="FF0000"/>
                </a:solidFill>
                <a:latin typeface="Calibri"/>
                <a:ea typeface="Calibri"/>
                <a:cs typeface="Calibri"/>
                <a:sym typeface="Calibri"/>
              </a:rPr>
              <a:t>translation</a:t>
            </a:r>
            <a:r>
              <a:rPr b="1" lang="fr-FR" sz="2400">
                <a:solidFill>
                  <a:schemeClr val="dk1"/>
                </a:solidFill>
                <a:latin typeface="Calibri"/>
                <a:ea typeface="Calibri"/>
                <a:cs typeface="Calibri"/>
                <a:sym typeface="Calibri"/>
              </a:rPr>
              <a:t> </a:t>
            </a:r>
            <a:r>
              <a:rPr b="1" lang="fr-FR" sz="2400">
                <a:solidFill>
                  <a:srgbClr val="00B0F0"/>
                </a:solidFill>
                <a:latin typeface="Calibri"/>
                <a:ea typeface="Calibri"/>
                <a:cs typeface="Calibri"/>
                <a:sym typeface="Calibri"/>
              </a:rPr>
              <a:t>curviligne</a:t>
            </a:r>
            <a:r>
              <a:rPr b="1" lang="fr-FR" sz="2400">
                <a:solidFill>
                  <a:schemeClr val="dk1"/>
                </a:solidFill>
                <a:latin typeface="Calibri"/>
                <a:ea typeface="Calibri"/>
                <a:cs typeface="Calibri"/>
                <a:sym typeface="Calibri"/>
              </a:rPr>
              <a:t> </a:t>
            </a:r>
            <a:endParaRPr/>
          </a:p>
        </p:txBody>
      </p:sp>
      <p:grpSp>
        <p:nvGrpSpPr>
          <p:cNvPr id="927" name="Google Shape;927;p33"/>
          <p:cNvGrpSpPr/>
          <p:nvPr/>
        </p:nvGrpSpPr>
        <p:grpSpPr>
          <a:xfrm>
            <a:off x="368420" y="1303935"/>
            <a:ext cx="5806136" cy="634949"/>
            <a:chOff x="368420" y="1303935"/>
            <a:chExt cx="5806136" cy="634949"/>
          </a:xfrm>
        </p:grpSpPr>
        <p:cxnSp>
          <p:nvCxnSpPr>
            <p:cNvPr id="928" name="Google Shape;928;p33"/>
            <p:cNvCxnSpPr/>
            <p:nvPr/>
          </p:nvCxnSpPr>
          <p:spPr>
            <a:xfrm>
              <a:off x="368420" y="1621409"/>
              <a:ext cx="5806136" cy="0"/>
            </a:xfrm>
            <a:prstGeom prst="straightConnector1">
              <a:avLst/>
            </a:prstGeom>
            <a:noFill/>
            <a:ln cap="flat" cmpd="sng" w="38100">
              <a:solidFill>
                <a:srgbClr val="FF0000"/>
              </a:solidFill>
              <a:prstDash val="solid"/>
              <a:miter lim="800000"/>
              <a:headEnd len="sm" w="sm" type="none"/>
              <a:tailEnd len="sm" w="sm" type="none"/>
            </a:ln>
          </p:spPr>
        </p:cxnSp>
        <p:sp>
          <p:nvSpPr>
            <p:cNvPr id="929" name="Google Shape;929;p33"/>
            <p:cNvSpPr/>
            <p:nvPr/>
          </p:nvSpPr>
          <p:spPr>
            <a:xfrm>
              <a:off x="806778" y="1303935"/>
              <a:ext cx="941103" cy="634949"/>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930" name="Google Shape;930;p33"/>
            <p:cNvCxnSpPr/>
            <p:nvPr/>
          </p:nvCxnSpPr>
          <p:spPr>
            <a:xfrm>
              <a:off x="1277329" y="1303935"/>
              <a:ext cx="0" cy="634949"/>
            </a:xfrm>
            <a:prstGeom prst="straightConnector1">
              <a:avLst/>
            </a:prstGeom>
            <a:noFill/>
            <a:ln cap="flat" cmpd="sng" w="38100">
              <a:solidFill>
                <a:srgbClr val="FFFF00"/>
              </a:solidFill>
              <a:prstDash val="solid"/>
              <a:miter lim="800000"/>
              <a:headEnd len="sm" w="sm" type="none"/>
              <a:tailEnd len="med" w="med" type="triangle"/>
            </a:ln>
          </p:spPr>
        </p:cxnSp>
        <p:sp>
          <p:nvSpPr>
            <p:cNvPr id="931" name="Google Shape;931;p33"/>
            <p:cNvSpPr/>
            <p:nvPr/>
          </p:nvSpPr>
          <p:spPr>
            <a:xfrm>
              <a:off x="2704809" y="1303935"/>
              <a:ext cx="941103" cy="634949"/>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932" name="Google Shape;932;p33"/>
            <p:cNvCxnSpPr/>
            <p:nvPr/>
          </p:nvCxnSpPr>
          <p:spPr>
            <a:xfrm>
              <a:off x="3175360" y="1303935"/>
              <a:ext cx="0" cy="634949"/>
            </a:xfrm>
            <a:prstGeom prst="straightConnector1">
              <a:avLst/>
            </a:prstGeom>
            <a:noFill/>
            <a:ln cap="flat" cmpd="sng" w="38100">
              <a:solidFill>
                <a:srgbClr val="FFFF00"/>
              </a:solidFill>
              <a:prstDash val="solid"/>
              <a:miter lim="800000"/>
              <a:headEnd len="sm" w="sm" type="none"/>
              <a:tailEnd len="med" w="med" type="triangle"/>
            </a:ln>
          </p:spPr>
        </p:cxnSp>
        <p:sp>
          <p:nvSpPr>
            <p:cNvPr id="933" name="Google Shape;933;p33"/>
            <p:cNvSpPr/>
            <p:nvPr/>
          </p:nvSpPr>
          <p:spPr>
            <a:xfrm>
              <a:off x="4602840" y="1303935"/>
              <a:ext cx="941103" cy="634949"/>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934" name="Google Shape;934;p33"/>
            <p:cNvCxnSpPr/>
            <p:nvPr/>
          </p:nvCxnSpPr>
          <p:spPr>
            <a:xfrm>
              <a:off x="5073391" y="1303935"/>
              <a:ext cx="0" cy="634949"/>
            </a:xfrm>
            <a:prstGeom prst="straightConnector1">
              <a:avLst/>
            </a:prstGeom>
            <a:noFill/>
            <a:ln cap="flat" cmpd="sng" w="38100">
              <a:solidFill>
                <a:srgbClr val="FFFF00"/>
              </a:solidFill>
              <a:prstDash val="solid"/>
              <a:miter lim="800000"/>
              <a:headEnd len="sm" w="sm" type="none"/>
              <a:tailEnd len="med" w="med" type="triangle"/>
            </a:ln>
          </p:spPr>
        </p:cxnSp>
      </p:grpSp>
      <p:grpSp>
        <p:nvGrpSpPr>
          <p:cNvPr id="935" name="Google Shape;935;p33"/>
          <p:cNvGrpSpPr/>
          <p:nvPr/>
        </p:nvGrpSpPr>
        <p:grpSpPr>
          <a:xfrm>
            <a:off x="1615429" y="4488418"/>
            <a:ext cx="2245240" cy="2070000"/>
            <a:chOff x="1615429" y="4488418"/>
            <a:chExt cx="2245240" cy="2070000"/>
          </a:xfrm>
        </p:grpSpPr>
        <p:sp>
          <p:nvSpPr>
            <p:cNvPr id="936" name="Google Shape;936;p33"/>
            <p:cNvSpPr/>
            <p:nvPr/>
          </p:nvSpPr>
          <p:spPr>
            <a:xfrm>
              <a:off x="1817666" y="4488418"/>
              <a:ext cx="1800000" cy="1800000"/>
            </a:xfrm>
            <a:prstGeom prst="ellipse">
              <a:avLst/>
            </a:prstGeom>
            <a:no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37" name="Google Shape;937;p33"/>
            <p:cNvSpPr/>
            <p:nvPr/>
          </p:nvSpPr>
          <p:spPr>
            <a:xfrm>
              <a:off x="1615429" y="5118418"/>
              <a:ext cx="540000" cy="540000"/>
            </a:xfrm>
            <a:prstGeom prst="rect">
              <a:avLst/>
            </a:prstGeom>
            <a:solidFill>
              <a:srgbClr val="4562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38" name="Google Shape;938;p33"/>
            <p:cNvSpPr/>
            <p:nvPr/>
          </p:nvSpPr>
          <p:spPr>
            <a:xfrm>
              <a:off x="2447666" y="5988259"/>
              <a:ext cx="540000" cy="540000"/>
            </a:xfrm>
            <a:prstGeom prst="rect">
              <a:avLst/>
            </a:prstGeom>
            <a:solidFill>
              <a:srgbClr val="4562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39" name="Google Shape;939;p33"/>
            <p:cNvSpPr/>
            <p:nvPr/>
          </p:nvSpPr>
          <p:spPr>
            <a:xfrm>
              <a:off x="3320669" y="5118418"/>
              <a:ext cx="540000" cy="540000"/>
            </a:xfrm>
            <a:prstGeom prst="rect">
              <a:avLst/>
            </a:prstGeom>
            <a:solidFill>
              <a:srgbClr val="4562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940" name="Google Shape;940;p33"/>
            <p:cNvCxnSpPr>
              <a:endCxn id="937" idx="2"/>
            </p:cNvCxnSpPr>
            <p:nvPr/>
          </p:nvCxnSpPr>
          <p:spPr>
            <a:xfrm>
              <a:off x="1885429" y="5118418"/>
              <a:ext cx="0" cy="540000"/>
            </a:xfrm>
            <a:prstGeom prst="straightConnector1">
              <a:avLst/>
            </a:prstGeom>
            <a:noFill/>
            <a:ln cap="flat" cmpd="sng" w="38100">
              <a:solidFill>
                <a:srgbClr val="FFFF00"/>
              </a:solidFill>
              <a:prstDash val="solid"/>
              <a:miter lim="800000"/>
              <a:headEnd len="sm" w="sm" type="none"/>
              <a:tailEnd len="med" w="med" type="triangle"/>
            </a:ln>
          </p:spPr>
        </p:cxnSp>
        <p:cxnSp>
          <p:nvCxnSpPr>
            <p:cNvPr id="941" name="Google Shape;941;p33"/>
            <p:cNvCxnSpPr/>
            <p:nvPr/>
          </p:nvCxnSpPr>
          <p:spPr>
            <a:xfrm>
              <a:off x="2704809" y="6018418"/>
              <a:ext cx="0" cy="540000"/>
            </a:xfrm>
            <a:prstGeom prst="straightConnector1">
              <a:avLst/>
            </a:prstGeom>
            <a:noFill/>
            <a:ln cap="flat" cmpd="sng" w="38100">
              <a:solidFill>
                <a:srgbClr val="FFFF00"/>
              </a:solidFill>
              <a:prstDash val="solid"/>
              <a:miter lim="800000"/>
              <a:headEnd len="sm" w="sm" type="none"/>
              <a:tailEnd len="med" w="med" type="triangle"/>
            </a:ln>
          </p:spPr>
        </p:cxnSp>
        <p:cxnSp>
          <p:nvCxnSpPr>
            <p:cNvPr id="942" name="Google Shape;942;p33"/>
            <p:cNvCxnSpPr/>
            <p:nvPr/>
          </p:nvCxnSpPr>
          <p:spPr>
            <a:xfrm>
              <a:off x="3571419" y="5118418"/>
              <a:ext cx="0" cy="540000"/>
            </a:xfrm>
            <a:prstGeom prst="straightConnector1">
              <a:avLst/>
            </a:prstGeom>
            <a:noFill/>
            <a:ln cap="flat" cmpd="sng" w="38100">
              <a:solidFill>
                <a:srgbClr val="FFFF00"/>
              </a:solidFill>
              <a:prstDash val="solid"/>
              <a:miter lim="800000"/>
              <a:headEnd len="sm" w="sm" type="none"/>
              <a:tailEnd len="med" w="med" type="triangle"/>
            </a:ln>
          </p:spPr>
        </p:cxnSp>
      </p:grpSp>
      <p:sp>
        <p:nvSpPr>
          <p:cNvPr id="943" name="Google Shape;943;p33"/>
          <p:cNvSpPr txBox="1"/>
          <p:nvPr/>
        </p:nvSpPr>
        <p:spPr>
          <a:xfrm>
            <a:off x="6607604" y="5292586"/>
            <a:ext cx="4986337"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Mouvement de </a:t>
            </a:r>
            <a:r>
              <a:rPr b="1" lang="fr-FR" sz="2400">
                <a:solidFill>
                  <a:srgbClr val="FF0000"/>
                </a:solidFill>
                <a:latin typeface="Calibri"/>
                <a:ea typeface="Calibri"/>
                <a:cs typeface="Calibri"/>
                <a:sym typeface="Calibri"/>
              </a:rPr>
              <a:t>translation</a:t>
            </a:r>
            <a:r>
              <a:rPr b="1" lang="fr-FR" sz="2400">
                <a:solidFill>
                  <a:schemeClr val="dk1"/>
                </a:solidFill>
                <a:latin typeface="Calibri"/>
                <a:ea typeface="Calibri"/>
                <a:cs typeface="Calibri"/>
                <a:sym typeface="Calibri"/>
              </a:rPr>
              <a:t> </a:t>
            </a:r>
            <a:r>
              <a:rPr b="1" lang="fr-FR" sz="2400">
                <a:solidFill>
                  <a:srgbClr val="00B0F0"/>
                </a:solidFill>
                <a:latin typeface="Calibri"/>
                <a:ea typeface="Calibri"/>
                <a:cs typeface="Calibri"/>
                <a:sym typeface="Calibri"/>
              </a:rPr>
              <a:t>circulaire</a:t>
            </a:r>
            <a:r>
              <a:rPr b="1" lang="fr-FR" sz="2400">
                <a:solidFill>
                  <a:schemeClr val="dk1"/>
                </a:solidFill>
                <a:latin typeface="Calibri"/>
                <a:ea typeface="Calibri"/>
                <a:cs typeface="Calibri"/>
                <a:sym typeface="Calibri"/>
              </a:rPr>
              <a:t>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2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7"/>
                                        </p:tgtEl>
                                        <p:attrNameLst>
                                          <p:attrName>style.visibility</p:attrName>
                                        </p:attrNameLst>
                                      </p:cBhvr>
                                      <p:to>
                                        <p:strVal val="visible"/>
                                      </p:to>
                                    </p:set>
                                    <p:animEffect filter="fade" transition="in">
                                      <p:cBhvr>
                                        <p:cTn dur="500"/>
                                        <p:tgtEl>
                                          <p:spTgt spid="91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1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6"/>
                                        </p:tgtEl>
                                        <p:attrNameLst>
                                          <p:attrName>style.visibility</p:attrName>
                                        </p:attrNameLst>
                                      </p:cBhvr>
                                      <p:to>
                                        <p:strVal val="visible"/>
                                      </p:to>
                                    </p:set>
                                    <p:animEffect filter="fade" transition="in">
                                      <p:cBhvr>
                                        <p:cTn dur="500"/>
                                        <p:tgtEl>
                                          <p:spTgt spid="9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3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3"/>
                                        </p:tgtEl>
                                        <p:attrNameLst>
                                          <p:attrName>style.visibility</p:attrName>
                                        </p:attrNameLst>
                                      </p:cBhvr>
                                      <p:to>
                                        <p:strVal val="visible"/>
                                      </p:to>
                                    </p:set>
                                    <p:animEffect filter="fade" transition="in">
                                      <p:cBhvr>
                                        <p:cTn dur="500"/>
                                        <p:tgtEl>
                                          <p:spTgt spid="9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7" name="Shape 947"/>
        <p:cNvGrpSpPr/>
        <p:nvPr/>
      </p:nvGrpSpPr>
      <p:grpSpPr>
        <a:xfrm>
          <a:off x="0" y="0"/>
          <a:ext cx="0" cy="0"/>
          <a:chOff x="0" y="0"/>
          <a:chExt cx="0" cy="0"/>
        </a:xfrm>
      </p:grpSpPr>
      <p:sp>
        <p:nvSpPr>
          <p:cNvPr id="948" name="Google Shape;948;p34"/>
          <p:cNvSpPr txBox="1"/>
          <p:nvPr>
            <p:ph type="title"/>
          </p:nvPr>
        </p:nvSpPr>
        <p:spPr>
          <a:xfrm>
            <a:off x="1087359" y="284466"/>
            <a:ext cx="10529279" cy="45208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Maintenant, nous allons définir le mouvement de rotation. Est-ce que la flèche qui relie deux points de la roue garde la même orientation ? </a:t>
            </a:r>
            <a:endParaRPr/>
          </a:p>
        </p:txBody>
      </p:sp>
      <p:sp>
        <p:nvSpPr>
          <p:cNvPr id="949" name="Google Shape;949;p34"/>
          <p:cNvSpPr txBox="1"/>
          <p:nvPr>
            <p:ph idx="1" type="body"/>
          </p:nvPr>
        </p:nvSpPr>
        <p:spPr>
          <a:xfrm>
            <a:off x="1087359" y="736554"/>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présente la situation  </a:t>
            </a:r>
            <a:endParaRPr/>
          </a:p>
        </p:txBody>
      </p:sp>
      <p:grpSp>
        <p:nvGrpSpPr>
          <p:cNvPr id="950" name="Google Shape;950;p34"/>
          <p:cNvGrpSpPr/>
          <p:nvPr/>
        </p:nvGrpSpPr>
        <p:grpSpPr>
          <a:xfrm>
            <a:off x="4638000" y="1661282"/>
            <a:ext cx="2916000" cy="2916000"/>
            <a:chOff x="4779065" y="1648421"/>
            <a:chExt cx="2916000" cy="2916000"/>
          </a:xfrm>
        </p:grpSpPr>
        <p:grpSp>
          <p:nvGrpSpPr>
            <p:cNvPr id="951" name="Google Shape;951;p34"/>
            <p:cNvGrpSpPr/>
            <p:nvPr/>
          </p:nvGrpSpPr>
          <p:grpSpPr>
            <a:xfrm>
              <a:off x="4779065" y="1648421"/>
              <a:ext cx="2916000" cy="2916000"/>
              <a:chOff x="4779065" y="1648421"/>
              <a:chExt cx="2916000" cy="2916000"/>
            </a:xfrm>
          </p:grpSpPr>
          <p:grpSp>
            <p:nvGrpSpPr>
              <p:cNvPr id="952" name="Google Shape;952;p34"/>
              <p:cNvGrpSpPr/>
              <p:nvPr/>
            </p:nvGrpSpPr>
            <p:grpSpPr>
              <a:xfrm>
                <a:off x="4779065" y="1648421"/>
                <a:ext cx="2916000" cy="2916000"/>
                <a:chOff x="4779065" y="1648421"/>
                <a:chExt cx="2916000" cy="2916000"/>
              </a:xfrm>
            </p:grpSpPr>
            <p:sp>
              <p:nvSpPr>
                <p:cNvPr id="953" name="Google Shape;953;p34"/>
                <p:cNvSpPr/>
                <p:nvPr/>
              </p:nvSpPr>
              <p:spPr>
                <a:xfrm>
                  <a:off x="4779065" y="1648421"/>
                  <a:ext cx="2916000" cy="2916000"/>
                </a:xfrm>
                <a:prstGeom prst="ellipse">
                  <a:avLst/>
                </a:prstGeom>
                <a:noFill/>
                <a:ln cap="rnd" cmpd="sng" w="317500">
                  <a:solidFill>
                    <a:schemeClr val="dk1"/>
                  </a:solidFill>
                  <a:prstDash val="solid"/>
                  <a:bevel/>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54" name="Google Shape;954;p34"/>
                <p:cNvSpPr/>
                <p:nvPr/>
              </p:nvSpPr>
              <p:spPr>
                <a:xfrm>
                  <a:off x="4833065" y="1702421"/>
                  <a:ext cx="2808000" cy="2808000"/>
                </a:xfrm>
                <a:prstGeom prst="ellipse">
                  <a:avLst/>
                </a:prstGeom>
                <a:noFill/>
                <a:ln cap="rnd" cmpd="sng" w="60325">
                  <a:solidFill>
                    <a:srgbClr val="8296B0"/>
                  </a:solidFill>
                  <a:prstDash val="solid"/>
                  <a:bevel/>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55" name="Google Shape;955;p34"/>
                <p:cNvSpPr/>
                <p:nvPr/>
              </p:nvSpPr>
              <p:spPr>
                <a:xfrm>
                  <a:off x="6039940" y="2900132"/>
                  <a:ext cx="394251" cy="412579"/>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956" name="Google Shape;956;p34"/>
                <p:cNvGrpSpPr/>
                <p:nvPr/>
              </p:nvGrpSpPr>
              <p:grpSpPr>
                <a:xfrm>
                  <a:off x="4833065" y="1702421"/>
                  <a:ext cx="2808000" cy="2808000"/>
                  <a:chOff x="4833065" y="1702421"/>
                  <a:chExt cx="2808000" cy="2808000"/>
                </a:xfrm>
              </p:grpSpPr>
              <p:cxnSp>
                <p:nvCxnSpPr>
                  <p:cNvPr id="957" name="Google Shape;957;p34"/>
                  <p:cNvCxnSpPr>
                    <a:endCxn id="954" idx="2"/>
                  </p:cNvCxnSpPr>
                  <p:nvPr/>
                </p:nvCxnSpPr>
                <p:spPr>
                  <a:xfrm rot="10800000">
                    <a:off x="4833065" y="3106421"/>
                    <a:ext cx="1206900" cy="0"/>
                  </a:xfrm>
                  <a:prstGeom prst="straightConnector1">
                    <a:avLst/>
                  </a:prstGeom>
                  <a:noFill/>
                  <a:ln cap="flat" cmpd="sng" w="9525">
                    <a:solidFill>
                      <a:srgbClr val="3F3F3F"/>
                    </a:solidFill>
                    <a:prstDash val="solid"/>
                    <a:miter lim="800000"/>
                    <a:headEnd len="med" w="med" type="oval"/>
                    <a:tailEnd len="med" w="med" type="oval"/>
                  </a:ln>
                </p:spPr>
              </p:cxnSp>
              <p:cxnSp>
                <p:nvCxnSpPr>
                  <p:cNvPr id="958" name="Google Shape;958;p34"/>
                  <p:cNvCxnSpPr>
                    <a:endCxn id="954" idx="1"/>
                  </p:cNvCxnSpPr>
                  <p:nvPr/>
                </p:nvCxnSpPr>
                <p:spPr>
                  <a:xfrm rot="10800000">
                    <a:off x="5244287" y="2113643"/>
                    <a:ext cx="853500" cy="846900"/>
                  </a:xfrm>
                  <a:prstGeom prst="straightConnector1">
                    <a:avLst/>
                  </a:prstGeom>
                  <a:noFill/>
                  <a:ln cap="flat" cmpd="sng" w="9525">
                    <a:solidFill>
                      <a:srgbClr val="3F3F3F"/>
                    </a:solidFill>
                    <a:prstDash val="solid"/>
                    <a:miter lim="800000"/>
                    <a:headEnd len="med" w="med" type="oval"/>
                    <a:tailEnd len="med" w="med" type="oval"/>
                  </a:ln>
                </p:spPr>
              </p:cxnSp>
              <p:cxnSp>
                <p:nvCxnSpPr>
                  <p:cNvPr id="959" name="Google Shape;959;p34"/>
                  <p:cNvCxnSpPr>
                    <a:endCxn id="954" idx="0"/>
                  </p:cNvCxnSpPr>
                  <p:nvPr/>
                </p:nvCxnSpPr>
                <p:spPr>
                  <a:xfrm rot="10800000">
                    <a:off x="6237065" y="1702421"/>
                    <a:ext cx="0" cy="1197600"/>
                  </a:xfrm>
                  <a:prstGeom prst="straightConnector1">
                    <a:avLst/>
                  </a:prstGeom>
                  <a:noFill/>
                  <a:ln cap="flat" cmpd="sng" w="9525">
                    <a:solidFill>
                      <a:srgbClr val="3F3F3F"/>
                    </a:solidFill>
                    <a:prstDash val="solid"/>
                    <a:miter lim="800000"/>
                    <a:headEnd len="med" w="med" type="oval"/>
                    <a:tailEnd len="med" w="med" type="oval"/>
                  </a:ln>
                </p:spPr>
              </p:cxnSp>
              <p:cxnSp>
                <p:nvCxnSpPr>
                  <p:cNvPr id="960" name="Google Shape;960;p34"/>
                  <p:cNvCxnSpPr>
                    <a:endCxn id="954" idx="7"/>
                  </p:cNvCxnSpPr>
                  <p:nvPr/>
                </p:nvCxnSpPr>
                <p:spPr>
                  <a:xfrm flipH="1" rot="10800000">
                    <a:off x="6376343" y="2113643"/>
                    <a:ext cx="853500" cy="846900"/>
                  </a:xfrm>
                  <a:prstGeom prst="straightConnector1">
                    <a:avLst/>
                  </a:prstGeom>
                  <a:noFill/>
                  <a:ln cap="flat" cmpd="sng" w="9525">
                    <a:solidFill>
                      <a:srgbClr val="3F3F3F"/>
                    </a:solidFill>
                    <a:prstDash val="solid"/>
                    <a:miter lim="800000"/>
                    <a:headEnd len="med" w="med" type="oval"/>
                    <a:tailEnd len="med" w="med" type="oval"/>
                  </a:ln>
                </p:spPr>
              </p:cxnSp>
              <p:cxnSp>
                <p:nvCxnSpPr>
                  <p:cNvPr id="961" name="Google Shape;961;p34"/>
                  <p:cNvCxnSpPr>
                    <a:stCxn id="954" idx="6"/>
                    <a:endCxn id="955" idx="6"/>
                  </p:cNvCxnSpPr>
                  <p:nvPr/>
                </p:nvCxnSpPr>
                <p:spPr>
                  <a:xfrm rot="10800000">
                    <a:off x="6434165" y="3106421"/>
                    <a:ext cx="1206900" cy="0"/>
                  </a:xfrm>
                  <a:prstGeom prst="straightConnector1">
                    <a:avLst/>
                  </a:prstGeom>
                  <a:noFill/>
                  <a:ln cap="flat" cmpd="sng" w="9525">
                    <a:solidFill>
                      <a:srgbClr val="3F3F3F"/>
                    </a:solidFill>
                    <a:prstDash val="solid"/>
                    <a:miter lim="800000"/>
                    <a:headEnd len="med" w="med" type="oval"/>
                    <a:tailEnd len="med" w="med" type="oval"/>
                  </a:ln>
                </p:spPr>
              </p:cxnSp>
              <p:cxnSp>
                <p:nvCxnSpPr>
                  <p:cNvPr id="962" name="Google Shape;962;p34"/>
                  <p:cNvCxnSpPr>
                    <a:endCxn id="954" idx="5"/>
                  </p:cNvCxnSpPr>
                  <p:nvPr/>
                </p:nvCxnSpPr>
                <p:spPr>
                  <a:xfrm>
                    <a:off x="6376343" y="3252299"/>
                    <a:ext cx="853500" cy="846900"/>
                  </a:xfrm>
                  <a:prstGeom prst="straightConnector1">
                    <a:avLst/>
                  </a:prstGeom>
                  <a:noFill/>
                  <a:ln cap="flat" cmpd="sng" w="9525">
                    <a:solidFill>
                      <a:srgbClr val="3F3F3F"/>
                    </a:solidFill>
                    <a:prstDash val="solid"/>
                    <a:miter lim="800000"/>
                    <a:headEnd len="med" w="med" type="oval"/>
                    <a:tailEnd len="med" w="med" type="oval"/>
                  </a:ln>
                </p:spPr>
              </p:cxnSp>
              <p:cxnSp>
                <p:nvCxnSpPr>
                  <p:cNvPr id="963" name="Google Shape;963;p34"/>
                  <p:cNvCxnSpPr>
                    <a:endCxn id="954" idx="4"/>
                  </p:cNvCxnSpPr>
                  <p:nvPr/>
                </p:nvCxnSpPr>
                <p:spPr>
                  <a:xfrm>
                    <a:off x="6237065" y="3312821"/>
                    <a:ext cx="0" cy="1197600"/>
                  </a:xfrm>
                  <a:prstGeom prst="straightConnector1">
                    <a:avLst/>
                  </a:prstGeom>
                  <a:noFill/>
                  <a:ln cap="flat" cmpd="sng" w="9525">
                    <a:solidFill>
                      <a:srgbClr val="3F3F3F"/>
                    </a:solidFill>
                    <a:prstDash val="solid"/>
                    <a:miter lim="800000"/>
                    <a:headEnd len="med" w="med" type="oval"/>
                    <a:tailEnd len="med" w="med" type="oval"/>
                  </a:ln>
                </p:spPr>
              </p:cxnSp>
              <p:cxnSp>
                <p:nvCxnSpPr>
                  <p:cNvPr id="964" name="Google Shape;964;p34"/>
                  <p:cNvCxnSpPr>
                    <a:endCxn id="954" idx="3"/>
                  </p:cNvCxnSpPr>
                  <p:nvPr/>
                </p:nvCxnSpPr>
                <p:spPr>
                  <a:xfrm flipH="1">
                    <a:off x="5244287" y="3252299"/>
                    <a:ext cx="853500" cy="846900"/>
                  </a:xfrm>
                  <a:prstGeom prst="straightConnector1">
                    <a:avLst/>
                  </a:prstGeom>
                  <a:noFill/>
                  <a:ln cap="flat" cmpd="sng" w="9525">
                    <a:solidFill>
                      <a:srgbClr val="3F3F3F"/>
                    </a:solidFill>
                    <a:prstDash val="solid"/>
                    <a:miter lim="800000"/>
                    <a:headEnd len="med" w="med" type="oval"/>
                    <a:tailEnd len="med" w="med" type="oval"/>
                  </a:ln>
                </p:spPr>
              </p:cxnSp>
            </p:grpSp>
            <p:sp>
              <p:nvSpPr>
                <p:cNvPr id="965" name="Google Shape;965;p34"/>
                <p:cNvSpPr/>
                <p:nvPr/>
              </p:nvSpPr>
              <p:spPr>
                <a:xfrm>
                  <a:off x="6111065" y="2980421"/>
                  <a:ext cx="252000" cy="252000"/>
                </a:xfrm>
                <a:prstGeom prst="donut">
                  <a:avLst>
                    <a:gd fmla="val 25000" name="adj"/>
                  </a:avLst>
                </a:prstGeom>
                <a:solidFill>
                  <a:srgbClr val="ACB8CA"/>
                </a:solidFill>
                <a:ln cap="flat" cmpd="sng" w="12700">
                  <a:solidFill>
                    <a:srgbClr val="8296B0"/>
                  </a:solidFill>
                  <a:prstDash val="solid"/>
                  <a:miter lim="800000"/>
                  <a:headEnd len="sm" w="sm" type="none"/>
                  <a:tailEnd len="sm" w="sm" type="none"/>
                </a:ln>
                <a:effectLst>
                  <a:outerShdw blurRad="107950" algn="ctr" dir="5400000" dist="12700">
                    <a:srgbClr val="000000"/>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sp>
            <p:nvSpPr>
              <p:cNvPr id="966" name="Google Shape;966;p34"/>
              <p:cNvSpPr/>
              <p:nvPr/>
            </p:nvSpPr>
            <p:spPr>
              <a:xfrm>
                <a:off x="6173943" y="2294663"/>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967" name="Google Shape;967;p34"/>
            <p:cNvSpPr/>
            <p:nvPr/>
          </p:nvSpPr>
          <p:spPr>
            <a:xfrm>
              <a:off x="6173943" y="1651114"/>
              <a:ext cx="144000" cy="144000"/>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cxnSp>
        <p:nvCxnSpPr>
          <p:cNvPr id="968" name="Google Shape;968;p34"/>
          <p:cNvCxnSpPr/>
          <p:nvPr/>
        </p:nvCxnSpPr>
        <p:spPr>
          <a:xfrm>
            <a:off x="6096000" y="1756544"/>
            <a:ext cx="0" cy="648000"/>
          </a:xfrm>
          <a:prstGeom prst="straightConnector1">
            <a:avLst/>
          </a:prstGeom>
          <a:noFill/>
          <a:ln cap="rnd" cmpd="sng" w="76200">
            <a:solidFill>
              <a:srgbClr val="00B050"/>
            </a:solidFill>
            <a:prstDash val="solid"/>
            <a:bevel/>
            <a:headEnd len="sm" w="sm" type="none"/>
            <a:tailEnd len="med" w="med" type="stealth"/>
          </a:ln>
        </p:spPr>
      </p:cxnSp>
      <p:pic>
        <p:nvPicPr>
          <p:cNvPr descr="Lever la main - Icônes mains et gestes gratuites" id="969" name="Google Shape;969;p34"/>
          <p:cNvPicPr preferRelativeResize="0"/>
          <p:nvPr/>
        </p:nvPicPr>
        <p:blipFill rotWithShape="1">
          <a:blip r:embed="rId3">
            <a:alphaModFix/>
          </a:blip>
          <a:srcRect b="0" l="0" r="0" t="0"/>
          <a:stretch/>
        </p:blipFill>
        <p:spPr>
          <a:xfrm>
            <a:off x="11562900" y="525677"/>
            <a:ext cx="481253" cy="41315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68"/>
                                        </p:tgtEl>
                                        <p:attrNameLst>
                                          <p:attrName>style.visibility</p:attrName>
                                        </p:attrNameLst>
                                      </p:cBhvr>
                                      <p:to>
                                        <p:strVal val="visible"/>
                                      </p:to>
                                    </p:set>
                                    <p:animEffect filter="fade" transition="in">
                                      <p:cBhvr>
                                        <p:cTn dur="500"/>
                                        <p:tgtEl>
                                          <p:spTgt spid="9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3" name="Shape 973"/>
        <p:cNvGrpSpPr/>
        <p:nvPr/>
      </p:nvGrpSpPr>
      <p:grpSpPr>
        <a:xfrm>
          <a:off x="0" y="0"/>
          <a:ext cx="0" cy="0"/>
          <a:chOff x="0" y="0"/>
          <a:chExt cx="0" cy="0"/>
        </a:xfrm>
      </p:grpSpPr>
      <p:pic>
        <p:nvPicPr>
          <p:cNvPr id="974" name="Google Shape;974;p35"/>
          <p:cNvPicPr preferRelativeResize="0"/>
          <p:nvPr/>
        </p:nvPicPr>
        <p:blipFill rotWithShape="1">
          <a:blip r:embed="rId3">
            <a:alphaModFix/>
          </a:blip>
          <a:srcRect b="0" l="0" r="0" t="0"/>
          <a:stretch/>
        </p:blipFill>
        <p:spPr>
          <a:xfrm>
            <a:off x="11593942" y="484537"/>
            <a:ext cx="452088" cy="452088"/>
          </a:xfrm>
          <a:prstGeom prst="rect">
            <a:avLst/>
          </a:prstGeom>
          <a:noFill/>
          <a:ln>
            <a:noFill/>
          </a:ln>
        </p:spPr>
      </p:pic>
      <p:sp>
        <p:nvSpPr>
          <p:cNvPr id="975" name="Google Shape;975;p35"/>
          <p:cNvSpPr txBox="1"/>
          <p:nvPr>
            <p:ph type="title"/>
          </p:nvPr>
        </p:nvSpPr>
        <p:spPr>
          <a:xfrm>
            <a:off x="1087359" y="284466"/>
            <a:ext cx="10529279" cy="45208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On observe que l’orientation de la flèche change au cours du mouvement. </a:t>
            </a:r>
            <a:endParaRPr/>
          </a:p>
        </p:txBody>
      </p:sp>
      <p:sp>
        <p:nvSpPr>
          <p:cNvPr id="976" name="Google Shape;976;p35"/>
          <p:cNvSpPr txBox="1"/>
          <p:nvPr>
            <p:ph idx="1" type="body"/>
          </p:nvPr>
        </p:nvSpPr>
        <p:spPr>
          <a:xfrm>
            <a:off x="1064663"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choisit au hasard quelques élèves pour déterminer l’ orientation de la flèche </a:t>
            </a:r>
            <a:endParaRPr/>
          </a:p>
        </p:txBody>
      </p:sp>
      <p:sp>
        <p:nvSpPr>
          <p:cNvPr id="977" name="Google Shape;977;p35"/>
          <p:cNvSpPr txBox="1"/>
          <p:nvPr/>
        </p:nvSpPr>
        <p:spPr>
          <a:xfrm>
            <a:off x="3882577" y="5445330"/>
            <a:ext cx="4462273"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La flèche change d’orientation</a:t>
            </a:r>
            <a:endParaRPr b="1" sz="2400">
              <a:solidFill>
                <a:srgbClr val="FF0000"/>
              </a:solidFill>
              <a:latin typeface="Calibri"/>
              <a:ea typeface="Calibri"/>
              <a:cs typeface="Calibri"/>
              <a:sym typeface="Calibri"/>
            </a:endParaRPr>
          </a:p>
        </p:txBody>
      </p:sp>
      <p:grpSp>
        <p:nvGrpSpPr>
          <p:cNvPr id="978" name="Google Shape;978;p35"/>
          <p:cNvGrpSpPr/>
          <p:nvPr/>
        </p:nvGrpSpPr>
        <p:grpSpPr>
          <a:xfrm>
            <a:off x="4638000" y="1655145"/>
            <a:ext cx="2916000" cy="2916000"/>
            <a:chOff x="4779065" y="1648421"/>
            <a:chExt cx="2916000" cy="2916000"/>
          </a:xfrm>
        </p:grpSpPr>
        <p:grpSp>
          <p:nvGrpSpPr>
            <p:cNvPr id="979" name="Google Shape;979;p35"/>
            <p:cNvGrpSpPr/>
            <p:nvPr/>
          </p:nvGrpSpPr>
          <p:grpSpPr>
            <a:xfrm>
              <a:off x="4779065" y="1648421"/>
              <a:ext cx="2916000" cy="2916000"/>
              <a:chOff x="4779065" y="1648421"/>
              <a:chExt cx="2916000" cy="2916000"/>
            </a:xfrm>
          </p:grpSpPr>
          <p:grpSp>
            <p:nvGrpSpPr>
              <p:cNvPr id="980" name="Google Shape;980;p35"/>
              <p:cNvGrpSpPr/>
              <p:nvPr/>
            </p:nvGrpSpPr>
            <p:grpSpPr>
              <a:xfrm>
                <a:off x="4779065" y="1648421"/>
                <a:ext cx="2916000" cy="2916000"/>
                <a:chOff x="4779065" y="1648421"/>
                <a:chExt cx="2916000" cy="2916000"/>
              </a:xfrm>
            </p:grpSpPr>
            <p:grpSp>
              <p:nvGrpSpPr>
                <p:cNvPr id="981" name="Google Shape;981;p35"/>
                <p:cNvGrpSpPr/>
                <p:nvPr/>
              </p:nvGrpSpPr>
              <p:grpSpPr>
                <a:xfrm>
                  <a:off x="4779065" y="1648421"/>
                  <a:ext cx="2916000" cy="2916000"/>
                  <a:chOff x="4779065" y="1648421"/>
                  <a:chExt cx="2916000" cy="2916000"/>
                </a:xfrm>
              </p:grpSpPr>
              <p:sp>
                <p:nvSpPr>
                  <p:cNvPr id="982" name="Google Shape;982;p35"/>
                  <p:cNvSpPr/>
                  <p:nvPr/>
                </p:nvSpPr>
                <p:spPr>
                  <a:xfrm>
                    <a:off x="4779065" y="1648421"/>
                    <a:ext cx="2916000" cy="2916000"/>
                  </a:xfrm>
                  <a:prstGeom prst="ellipse">
                    <a:avLst/>
                  </a:prstGeom>
                  <a:noFill/>
                  <a:ln cap="rnd" cmpd="sng" w="317500">
                    <a:solidFill>
                      <a:schemeClr val="dk1"/>
                    </a:solidFill>
                    <a:prstDash val="solid"/>
                    <a:bevel/>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83" name="Google Shape;983;p35"/>
                  <p:cNvSpPr/>
                  <p:nvPr/>
                </p:nvSpPr>
                <p:spPr>
                  <a:xfrm>
                    <a:off x="4833065" y="1702421"/>
                    <a:ext cx="2808000" cy="2808000"/>
                  </a:xfrm>
                  <a:prstGeom prst="ellipse">
                    <a:avLst/>
                  </a:prstGeom>
                  <a:noFill/>
                  <a:ln cap="rnd" cmpd="sng" w="60325">
                    <a:solidFill>
                      <a:srgbClr val="8296B0"/>
                    </a:solidFill>
                    <a:prstDash val="solid"/>
                    <a:bevel/>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84" name="Google Shape;984;p35"/>
                  <p:cNvSpPr/>
                  <p:nvPr/>
                </p:nvSpPr>
                <p:spPr>
                  <a:xfrm>
                    <a:off x="6039940" y="2900132"/>
                    <a:ext cx="394251" cy="412579"/>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985" name="Google Shape;985;p35"/>
                  <p:cNvGrpSpPr/>
                  <p:nvPr/>
                </p:nvGrpSpPr>
                <p:grpSpPr>
                  <a:xfrm>
                    <a:off x="4833065" y="1702421"/>
                    <a:ext cx="2808000" cy="2808000"/>
                    <a:chOff x="4833065" y="1702421"/>
                    <a:chExt cx="2808000" cy="2808000"/>
                  </a:xfrm>
                </p:grpSpPr>
                <p:cxnSp>
                  <p:nvCxnSpPr>
                    <p:cNvPr id="986" name="Google Shape;986;p35"/>
                    <p:cNvCxnSpPr>
                      <a:endCxn id="983" idx="2"/>
                    </p:cNvCxnSpPr>
                    <p:nvPr/>
                  </p:nvCxnSpPr>
                  <p:spPr>
                    <a:xfrm rot="10800000">
                      <a:off x="4833065" y="3106421"/>
                      <a:ext cx="1206900" cy="0"/>
                    </a:xfrm>
                    <a:prstGeom prst="straightConnector1">
                      <a:avLst/>
                    </a:prstGeom>
                    <a:noFill/>
                    <a:ln cap="flat" cmpd="sng" w="9525">
                      <a:solidFill>
                        <a:srgbClr val="3F3F3F"/>
                      </a:solidFill>
                      <a:prstDash val="solid"/>
                      <a:miter lim="800000"/>
                      <a:headEnd len="med" w="med" type="oval"/>
                      <a:tailEnd len="med" w="med" type="oval"/>
                    </a:ln>
                  </p:spPr>
                </p:cxnSp>
                <p:cxnSp>
                  <p:nvCxnSpPr>
                    <p:cNvPr id="987" name="Google Shape;987;p35"/>
                    <p:cNvCxnSpPr>
                      <a:endCxn id="983" idx="1"/>
                    </p:cNvCxnSpPr>
                    <p:nvPr/>
                  </p:nvCxnSpPr>
                  <p:spPr>
                    <a:xfrm rot="10800000">
                      <a:off x="5244287" y="2113643"/>
                      <a:ext cx="853500" cy="846900"/>
                    </a:xfrm>
                    <a:prstGeom prst="straightConnector1">
                      <a:avLst/>
                    </a:prstGeom>
                    <a:noFill/>
                    <a:ln cap="flat" cmpd="sng" w="9525">
                      <a:solidFill>
                        <a:srgbClr val="3F3F3F"/>
                      </a:solidFill>
                      <a:prstDash val="solid"/>
                      <a:miter lim="800000"/>
                      <a:headEnd len="med" w="med" type="oval"/>
                      <a:tailEnd len="med" w="med" type="oval"/>
                    </a:ln>
                  </p:spPr>
                </p:cxnSp>
                <p:cxnSp>
                  <p:nvCxnSpPr>
                    <p:cNvPr id="988" name="Google Shape;988;p35"/>
                    <p:cNvCxnSpPr>
                      <a:endCxn id="983" idx="0"/>
                    </p:cNvCxnSpPr>
                    <p:nvPr/>
                  </p:nvCxnSpPr>
                  <p:spPr>
                    <a:xfrm rot="10800000">
                      <a:off x="6237065" y="1702421"/>
                      <a:ext cx="0" cy="1197600"/>
                    </a:xfrm>
                    <a:prstGeom prst="straightConnector1">
                      <a:avLst/>
                    </a:prstGeom>
                    <a:noFill/>
                    <a:ln cap="flat" cmpd="sng" w="9525">
                      <a:solidFill>
                        <a:srgbClr val="3F3F3F"/>
                      </a:solidFill>
                      <a:prstDash val="solid"/>
                      <a:miter lim="800000"/>
                      <a:headEnd len="med" w="med" type="oval"/>
                      <a:tailEnd len="med" w="med" type="oval"/>
                    </a:ln>
                  </p:spPr>
                </p:cxnSp>
                <p:cxnSp>
                  <p:nvCxnSpPr>
                    <p:cNvPr id="989" name="Google Shape;989;p35"/>
                    <p:cNvCxnSpPr>
                      <a:endCxn id="983" idx="7"/>
                    </p:cNvCxnSpPr>
                    <p:nvPr/>
                  </p:nvCxnSpPr>
                  <p:spPr>
                    <a:xfrm flipH="1" rot="10800000">
                      <a:off x="6376343" y="2113643"/>
                      <a:ext cx="853500" cy="846900"/>
                    </a:xfrm>
                    <a:prstGeom prst="straightConnector1">
                      <a:avLst/>
                    </a:prstGeom>
                    <a:noFill/>
                    <a:ln cap="flat" cmpd="sng" w="9525">
                      <a:solidFill>
                        <a:srgbClr val="3F3F3F"/>
                      </a:solidFill>
                      <a:prstDash val="solid"/>
                      <a:miter lim="800000"/>
                      <a:headEnd len="med" w="med" type="oval"/>
                      <a:tailEnd len="med" w="med" type="oval"/>
                    </a:ln>
                  </p:spPr>
                </p:cxnSp>
                <p:cxnSp>
                  <p:nvCxnSpPr>
                    <p:cNvPr id="990" name="Google Shape;990;p35"/>
                    <p:cNvCxnSpPr>
                      <a:stCxn id="983" idx="6"/>
                      <a:endCxn id="984" idx="6"/>
                    </p:cNvCxnSpPr>
                    <p:nvPr/>
                  </p:nvCxnSpPr>
                  <p:spPr>
                    <a:xfrm rot="10800000">
                      <a:off x="6434165" y="3106421"/>
                      <a:ext cx="1206900" cy="0"/>
                    </a:xfrm>
                    <a:prstGeom prst="straightConnector1">
                      <a:avLst/>
                    </a:prstGeom>
                    <a:noFill/>
                    <a:ln cap="flat" cmpd="sng" w="9525">
                      <a:solidFill>
                        <a:srgbClr val="3F3F3F"/>
                      </a:solidFill>
                      <a:prstDash val="solid"/>
                      <a:miter lim="800000"/>
                      <a:headEnd len="med" w="med" type="oval"/>
                      <a:tailEnd len="med" w="med" type="oval"/>
                    </a:ln>
                  </p:spPr>
                </p:cxnSp>
                <p:cxnSp>
                  <p:nvCxnSpPr>
                    <p:cNvPr id="991" name="Google Shape;991;p35"/>
                    <p:cNvCxnSpPr>
                      <a:endCxn id="983" idx="5"/>
                    </p:cNvCxnSpPr>
                    <p:nvPr/>
                  </p:nvCxnSpPr>
                  <p:spPr>
                    <a:xfrm>
                      <a:off x="6376343" y="3252299"/>
                      <a:ext cx="853500" cy="846900"/>
                    </a:xfrm>
                    <a:prstGeom prst="straightConnector1">
                      <a:avLst/>
                    </a:prstGeom>
                    <a:noFill/>
                    <a:ln cap="flat" cmpd="sng" w="9525">
                      <a:solidFill>
                        <a:srgbClr val="3F3F3F"/>
                      </a:solidFill>
                      <a:prstDash val="solid"/>
                      <a:miter lim="800000"/>
                      <a:headEnd len="med" w="med" type="oval"/>
                      <a:tailEnd len="med" w="med" type="oval"/>
                    </a:ln>
                  </p:spPr>
                </p:cxnSp>
                <p:cxnSp>
                  <p:nvCxnSpPr>
                    <p:cNvPr id="992" name="Google Shape;992;p35"/>
                    <p:cNvCxnSpPr>
                      <a:endCxn id="983" idx="4"/>
                    </p:cNvCxnSpPr>
                    <p:nvPr/>
                  </p:nvCxnSpPr>
                  <p:spPr>
                    <a:xfrm>
                      <a:off x="6237065" y="3312821"/>
                      <a:ext cx="0" cy="1197600"/>
                    </a:xfrm>
                    <a:prstGeom prst="straightConnector1">
                      <a:avLst/>
                    </a:prstGeom>
                    <a:noFill/>
                    <a:ln cap="flat" cmpd="sng" w="9525">
                      <a:solidFill>
                        <a:srgbClr val="3F3F3F"/>
                      </a:solidFill>
                      <a:prstDash val="solid"/>
                      <a:miter lim="800000"/>
                      <a:headEnd len="med" w="med" type="oval"/>
                      <a:tailEnd len="med" w="med" type="oval"/>
                    </a:ln>
                  </p:spPr>
                </p:cxnSp>
                <p:cxnSp>
                  <p:nvCxnSpPr>
                    <p:cNvPr id="993" name="Google Shape;993;p35"/>
                    <p:cNvCxnSpPr>
                      <a:endCxn id="983" idx="3"/>
                    </p:cNvCxnSpPr>
                    <p:nvPr/>
                  </p:nvCxnSpPr>
                  <p:spPr>
                    <a:xfrm flipH="1">
                      <a:off x="5244287" y="3252299"/>
                      <a:ext cx="853500" cy="846900"/>
                    </a:xfrm>
                    <a:prstGeom prst="straightConnector1">
                      <a:avLst/>
                    </a:prstGeom>
                    <a:noFill/>
                    <a:ln cap="flat" cmpd="sng" w="9525">
                      <a:solidFill>
                        <a:srgbClr val="3F3F3F"/>
                      </a:solidFill>
                      <a:prstDash val="solid"/>
                      <a:miter lim="800000"/>
                      <a:headEnd len="med" w="med" type="oval"/>
                      <a:tailEnd len="med" w="med" type="oval"/>
                    </a:ln>
                  </p:spPr>
                </p:cxnSp>
              </p:grpSp>
              <p:sp>
                <p:nvSpPr>
                  <p:cNvPr id="994" name="Google Shape;994;p35"/>
                  <p:cNvSpPr/>
                  <p:nvPr/>
                </p:nvSpPr>
                <p:spPr>
                  <a:xfrm>
                    <a:off x="6111065" y="2980421"/>
                    <a:ext cx="252000" cy="252000"/>
                  </a:xfrm>
                  <a:prstGeom prst="donut">
                    <a:avLst>
                      <a:gd fmla="val 25000" name="adj"/>
                    </a:avLst>
                  </a:prstGeom>
                  <a:solidFill>
                    <a:srgbClr val="ACB8CA"/>
                  </a:solidFill>
                  <a:ln cap="flat" cmpd="sng" w="12700">
                    <a:solidFill>
                      <a:srgbClr val="8296B0"/>
                    </a:solidFill>
                    <a:prstDash val="solid"/>
                    <a:miter lim="800000"/>
                    <a:headEnd len="sm" w="sm" type="none"/>
                    <a:tailEnd len="sm" w="sm" type="none"/>
                  </a:ln>
                  <a:effectLst>
                    <a:outerShdw blurRad="107950" algn="ctr" dir="5400000" dist="12700">
                      <a:srgbClr val="000000"/>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sp>
              <p:nvSpPr>
                <p:cNvPr id="995" name="Google Shape;995;p35"/>
                <p:cNvSpPr/>
                <p:nvPr/>
              </p:nvSpPr>
              <p:spPr>
                <a:xfrm>
                  <a:off x="6173943" y="2294663"/>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996" name="Google Shape;996;p35"/>
              <p:cNvSpPr/>
              <p:nvPr/>
            </p:nvSpPr>
            <p:spPr>
              <a:xfrm>
                <a:off x="6173943" y="1651114"/>
                <a:ext cx="144000" cy="144000"/>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cxnSp>
          <p:nvCxnSpPr>
            <p:cNvPr id="997" name="Google Shape;997;p35"/>
            <p:cNvCxnSpPr/>
            <p:nvPr/>
          </p:nvCxnSpPr>
          <p:spPr>
            <a:xfrm>
              <a:off x="6237065" y="1743683"/>
              <a:ext cx="0" cy="648000"/>
            </a:xfrm>
            <a:prstGeom prst="straightConnector1">
              <a:avLst/>
            </a:prstGeom>
            <a:noFill/>
            <a:ln cap="rnd" cmpd="sng" w="76200">
              <a:solidFill>
                <a:srgbClr val="00B050"/>
              </a:solidFill>
              <a:prstDash val="solid"/>
              <a:bevel/>
              <a:headEnd len="sm" w="sm" type="none"/>
              <a:tailEnd len="med" w="med" type="stealth"/>
            </a:ln>
          </p:spPr>
        </p:cxnSp>
      </p:grpSp>
      <p:grpSp>
        <p:nvGrpSpPr>
          <p:cNvPr id="998" name="Google Shape;998;p35"/>
          <p:cNvGrpSpPr/>
          <p:nvPr/>
        </p:nvGrpSpPr>
        <p:grpSpPr>
          <a:xfrm>
            <a:off x="4638000" y="1655145"/>
            <a:ext cx="2916000" cy="2916000"/>
            <a:chOff x="8292298" y="1729838"/>
            <a:chExt cx="2916000" cy="2916000"/>
          </a:xfrm>
        </p:grpSpPr>
        <p:grpSp>
          <p:nvGrpSpPr>
            <p:cNvPr id="999" name="Google Shape;999;p35"/>
            <p:cNvGrpSpPr/>
            <p:nvPr/>
          </p:nvGrpSpPr>
          <p:grpSpPr>
            <a:xfrm>
              <a:off x="8292298" y="1729838"/>
              <a:ext cx="2916000" cy="2916000"/>
              <a:chOff x="4779065" y="1648421"/>
              <a:chExt cx="2916000" cy="2916000"/>
            </a:xfrm>
          </p:grpSpPr>
          <p:grpSp>
            <p:nvGrpSpPr>
              <p:cNvPr id="1000" name="Google Shape;1000;p35"/>
              <p:cNvGrpSpPr/>
              <p:nvPr/>
            </p:nvGrpSpPr>
            <p:grpSpPr>
              <a:xfrm>
                <a:off x="4779065" y="1648421"/>
                <a:ext cx="2916000" cy="2916000"/>
                <a:chOff x="4779065" y="1648421"/>
                <a:chExt cx="2916000" cy="2916000"/>
              </a:xfrm>
            </p:grpSpPr>
            <p:grpSp>
              <p:nvGrpSpPr>
                <p:cNvPr id="1001" name="Google Shape;1001;p35"/>
                <p:cNvGrpSpPr/>
                <p:nvPr/>
              </p:nvGrpSpPr>
              <p:grpSpPr>
                <a:xfrm>
                  <a:off x="4779065" y="1648421"/>
                  <a:ext cx="2916000" cy="2916000"/>
                  <a:chOff x="4779065" y="1648421"/>
                  <a:chExt cx="2916000" cy="2916000"/>
                </a:xfrm>
              </p:grpSpPr>
              <p:sp>
                <p:nvSpPr>
                  <p:cNvPr id="1002" name="Google Shape;1002;p35"/>
                  <p:cNvSpPr/>
                  <p:nvPr/>
                </p:nvSpPr>
                <p:spPr>
                  <a:xfrm>
                    <a:off x="4779065" y="1648421"/>
                    <a:ext cx="2916000" cy="2916000"/>
                  </a:xfrm>
                  <a:prstGeom prst="ellipse">
                    <a:avLst/>
                  </a:prstGeom>
                  <a:noFill/>
                  <a:ln cap="rnd" cmpd="sng" w="317500">
                    <a:solidFill>
                      <a:schemeClr val="dk1"/>
                    </a:solidFill>
                    <a:prstDash val="solid"/>
                    <a:bevel/>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03" name="Google Shape;1003;p35"/>
                  <p:cNvSpPr/>
                  <p:nvPr/>
                </p:nvSpPr>
                <p:spPr>
                  <a:xfrm>
                    <a:off x="4833065" y="1702421"/>
                    <a:ext cx="2808000" cy="2808000"/>
                  </a:xfrm>
                  <a:prstGeom prst="ellipse">
                    <a:avLst/>
                  </a:prstGeom>
                  <a:noFill/>
                  <a:ln cap="rnd" cmpd="sng" w="60325">
                    <a:solidFill>
                      <a:srgbClr val="8296B0"/>
                    </a:solidFill>
                    <a:prstDash val="solid"/>
                    <a:bevel/>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04" name="Google Shape;1004;p35"/>
                  <p:cNvSpPr/>
                  <p:nvPr/>
                </p:nvSpPr>
                <p:spPr>
                  <a:xfrm>
                    <a:off x="6039940" y="2900132"/>
                    <a:ext cx="394251" cy="412579"/>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005" name="Google Shape;1005;p35"/>
                  <p:cNvGrpSpPr/>
                  <p:nvPr/>
                </p:nvGrpSpPr>
                <p:grpSpPr>
                  <a:xfrm>
                    <a:off x="4833065" y="1702421"/>
                    <a:ext cx="2808000" cy="2808000"/>
                    <a:chOff x="4833065" y="1702421"/>
                    <a:chExt cx="2808000" cy="2808000"/>
                  </a:xfrm>
                </p:grpSpPr>
                <p:cxnSp>
                  <p:nvCxnSpPr>
                    <p:cNvPr id="1006" name="Google Shape;1006;p35"/>
                    <p:cNvCxnSpPr>
                      <a:endCxn id="1003" idx="2"/>
                    </p:cNvCxnSpPr>
                    <p:nvPr/>
                  </p:nvCxnSpPr>
                  <p:spPr>
                    <a:xfrm rot="10800000">
                      <a:off x="4833065" y="3106421"/>
                      <a:ext cx="1206900" cy="0"/>
                    </a:xfrm>
                    <a:prstGeom prst="straightConnector1">
                      <a:avLst/>
                    </a:prstGeom>
                    <a:noFill/>
                    <a:ln cap="flat" cmpd="sng" w="9525">
                      <a:solidFill>
                        <a:srgbClr val="3F3F3F"/>
                      </a:solidFill>
                      <a:prstDash val="solid"/>
                      <a:miter lim="800000"/>
                      <a:headEnd len="med" w="med" type="oval"/>
                      <a:tailEnd len="med" w="med" type="oval"/>
                    </a:ln>
                  </p:spPr>
                </p:cxnSp>
                <p:cxnSp>
                  <p:nvCxnSpPr>
                    <p:cNvPr id="1007" name="Google Shape;1007;p35"/>
                    <p:cNvCxnSpPr>
                      <a:endCxn id="1003" idx="1"/>
                    </p:cNvCxnSpPr>
                    <p:nvPr/>
                  </p:nvCxnSpPr>
                  <p:spPr>
                    <a:xfrm rot="10800000">
                      <a:off x="5244287" y="2113643"/>
                      <a:ext cx="853500" cy="846900"/>
                    </a:xfrm>
                    <a:prstGeom prst="straightConnector1">
                      <a:avLst/>
                    </a:prstGeom>
                    <a:noFill/>
                    <a:ln cap="flat" cmpd="sng" w="9525">
                      <a:solidFill>
                        <a:srgbClr val="3F3F3F"/>
                      </a:solidFill>
                      <a:prstDash val="solid"/>
                      <a:miter lim="800000"/>
                      <a:headEnd len="med" w="med" type="oval"/>
                      <a:tailEnd len="med" w="med" type="oval"/>
                    </a:ln>
                  </p:spPr>
                </p:cxnSp>
                <p:cxnSp>
                  <p:nvCxnSpPr>
                    <p:cNvPr id="1008" name="Google Shape;1008;p35"/>
                    <p:cNvCxnSpPr>
                      <a:endCxn id="1003" idx="0"/>
                    </p:cNvCxnSpPr>
                    <p:nvPr/>
                  </p:nvCxnSpPr>
                  <p:spPr>
                    <a:xfrm rot="10800000">
                      <a:off x="6237065" y="1702421"/>
                      <a:ext cx="0" cy="1197600"/>
                    </a:xfrm>
                    <a:prstGeom prst="straightConnector1">
                      <a:avLst/>
                    </a:prstGeom>
                    <a:noFill/>
                    <a:ln cap="flat" cmpd="sng" w="9525">
                      <a:solidFill>
                        <a:srgbClr val="3F3F3F"/>
                      </a:solidFill>
                      <a:prstDash val="solid"/>
                      <a:miter lim="800000"/>
                      <a:headEnd len="med" w="med" type="oval"/>
                      <a:tailEnd len="med" w="med" type="oval"/>
                    </a:ln>
                  </p:spPr>
                </p:cxnSp>
                <p:cxnSp>
                  <p:nvCxnSpPr>
                    <p:cNvPr id="1009" name="Google Shape;1009;p35"/>
                    <p:cNvCxnSpPr>
                      <a:endCxn id="1003" idx="7"/>
                    </p:cNvCxnSpPr>
                    <p:nvPr/>
                  </p:nvCxnSpPr>
                  <p:spPr>
                    <a:xfrm flipH="1" rot="10800000">
                      <a:off x="6376343" y="2113643"/>
                      <a:ext cx="853500" cy="846900"/>
                    </a:xfrm>
                    <a:prstGeom prst="straightConnector1">
                      <a:avLst/>
                    </a:prstGeom>
                    <a:noFill/>
                    <a:ln cap="flat" cmpd="sng" w="9525">
                      <a:solidFill>
                        <a:srgbClr val="3F3F3F"/>
                      </a:solidFill>
                      <a:prstDash val="solid"/>
                      <a:miter lim="800000"/>
                      <a:headEnd len="med" w="med" type="oval"/>
                      <a:tailEnd len="med" w="med" type="oval"/>
                    </a:ln>
                  </p:spPr>
                </p:cxnSp>
                <p:cxnSp>
                  <p:nvCxnSpPr>
                    <p:cNvPr id="1010" name="Google Shape;1010;p35"/>
                    <p:cNvCxnSpPr>
                      <a:stCxn id="1003" idx="6"/>
                      <a:endCxn id="1004" idx="6"/>
                    </p:cNvCxnSpPr>
                    <p:nvPr/>
                  </p:nvCxnSpPr>
                  <p:spPr>
                    <a:xfrm rot="10800000">
                      <a:off x="6434165" y="3106421"/>
                      <a:ext cx="1206900" cy="0"/>
                    </a:xfrm>
                    <a:prstGeom prst="straightConnector1">
                      <a:avLst/>
                    </a:prstGeom>
                    <a:noFill/>
                    <a:ln cap="flat" cmpd="sng" w="9525">
                      <a:solidFill>
                        <a:srgbClr val="3F3F3F"/>
                      </a:solidFill>
                      <a:prstDash val="solid"/>
                      <a:miter lim="800000"/>
                      <a:headEnd len="med" w="med" type="oval"/>
                      <a:tailEnd len="med" w="med" type="oval"/>
                    </a:ln>
                  </p:spPr>
                </p:cxnSp>
                <p:cxnSp>
                  <p:nvCxnSpPr>
                    <p:cNvPr id="1011" name="Google Shape;1011;p35"/>
                    <p:cNvCxnSpPr>
                      <a:endCxn id="1003" idx="5"/>
                    </p:cNvCxnSpPr>
                    <p:nvPr/>
                  </p:nvCxnSpPr>
                  <p:spPr>
                    <a:xfrm>
                      <a:off x="6376343" y="3252299"/>
                      <a:ext cx="853500" cy="846900"/>
                    </a:xfrm>
                    <a:prstGeom prst="straightConnector1">
                      <a:avLst/>
                    </a:prstGeom>
                    <a:noFill/>
                    <a:ln cap="flat" cmpd="sng" w="9525">
                      <a:solidFill>
                        <a:srgbClr val="3F3F3F"/>
                      </a:solidFill>
                      <a:prstDash val="solid"/>
                      <a:miter lim="800000"/>
                      <a:headEnd len="med" w="med" type="oval"/>
                      <a:tailEnd len="med" w="med" type="oval"/>
                    </a:ln>
                  </p:spPr>
                </p:cxnSp>
                <p:cxnSp>
                  <p:nvCxnSpPr>
                    <p:cNvPr id="1012" name="Google Shape;1012;p35"/>
                    <p:cNvCxnSpPr>
                      <a:endCxn id="1003" idx="4"/>
                    </p:cNvCxnSpPr>
                    <p:nvPr/>
                  </p:nvCxnSpPr>
                  <p:spPr>
                    <a:xfrm>
                      <a:off x="6237065" y="3312821"/>
                      <a:ext cx="0" cy="1197600"/>
                    </a:xfrm>
                    <a:prstGeom prst="straightConnector1">
                      <a:avLst/>
                    </a:prstGeom>
                    <a:noFill/>
                    <a:ln cap="flat" cmpd="sng" w="9525">
                      <a:solidFill>
                        <a:srgbClr val="3F3F3F"/>
                      </a:solidFill>
                      <a:prstDash val="solid"/>
                      <a:miter lim="800000"/>
                      <a:headEnd len="med" w="med" type="oval"/>
                      <a:tailEnd len="med" w="med" type="oval"/>
                    </a:ln>
                  </p:spPr>
                </p:cxnSp>
                <p:cxnSp>
                  <p:nvCxnSpPr>
                    <p:cNvPr id="1013" name="Google Shape;1013;p35"/>
                    <p:cNvCxnSpPr>
                      <a:endCxn id="1003" idx="3"/>
                    </p:cNvCxnSpPr>
                    <p:nvPr/>
                  </p:nvCxnSpPr>
                  <p:spPr>
                    <a:xfrm flipH="1">
                      <a:off x="5244287" y="3252299"/>
                      <a:ext cx="853500" cy="846900"/>
                    </a:xfrm>
                    <a:prstGeom prst="straightConnector1">
                      <a:avLst/>
                    </a:prstGeom>
                    <a:noFill/>
                    <a:ln cap="flat" cmpd="sng" w="9525">
                      <a:solidFill>
                        <a:srgbClr val="3F3F3F"/>
                      </a:solidFill>
                      <a:prstDash val="solid"/>
                      <a:miter lim="800000"/>
                      <a:headEnd len="med" w="med" type="oval"/>
                      <a:tailEnd len="med" w="med" type="oval"/>
                    </a:ln>
                  </p:spPr>
                </p:cxnSp>
              </p:grpSp>
              <p:sp>
                <p:nvSpPr>
                  <p:cNvPr id="1014" name="Google Shape;1014;p35"/>
                  <p:cNvSpPr/>
                  <p:nvPr/>
                </p:nvSpPr>
                <p:spPr>
                  <a:xfrm>
                    <a:off x="6111065" y="2980421"/>
                    <a:ext cx="252000" cy="252000"/>
                  </a:xfrm>
                  <a:prstGeom prst="donut">
                    <a:avLst>
                      <a:gd fmla="val 25000" name="adj"/>
                    </a:avLst>
                  </a:prstGeom>
                  <a:solidFill>
                    <a:srgbClr val="ACB8CA"/>
                  </a:solidFill>
                  <a:ln cap="flat" cmpd="sng" w="12700">
                    <a:solidFill>
                      <a:srgbClr val="8296B0"/>
                    </a:solidFill>
                    <a:prstDash val="solid"/>
                    <a:miter lim="800000"/>
                    <a:headEnd len="sm" w="sm" type="none"/>
                    <a:tailEnd len="sm" w="sm" type="none"/>
                  </a:ln>
                  <a:effectLst>
                    <a:outerShdw blurRad="107950" algn="ctr" dir="5400000" dist="12700">
                      <a:srgbClr val="000000"/>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015" name="Google Shape;1015;p35"/>
                <p:cNvSpPr/>
                <p:nvPr/>
              </p:nvSpPr>
              <p:spPr>
                <a:xfrm>
                  <a:off x="6173943" y="2294663"/>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016" name="Google Shape;1016;p35"/>
              <p:cNvSpPr/>
              <p:nvPr/>
            </p:nvSpPr>
            <p:spPr>
              <a:xfrm>
                <a:off x="6173943" y="1651114"/>
                <a:ext cx="144000" cy="144000"/>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cxnSp>
          <p:nvCxnSpPr>
            <p:cNvPr id="1017" name="Google Shape;1017;p35"/>
            <p:cNvCxnSpPr/>
            <p:nvPr/>
          </p:nvCxnSpPr>
          <p:spPr>
            <a:xfrm rot="10800000">
              <a:off x="10506298" y="3187838"/>
              <a:ext cx="648000" cy="0"/>
            </a:xfrm>
            <a:prstGeom prst="straightConnector1">
              <a:avLst/>
            </a:prstGeom>
            <a:noFill/>
            <a:ln cap="rnd" cmpd="sng" w="76200">
              <a:solidFill>
                <a:srgbClr val="00B050"/>
              </a:solidFill>
              <a:prstDash val="solid"/>
              <a:bevel/>
              <a:headEnd len="sm" w="sm" type="none"/>
              <a:tailEnd len="med" w="med" type="stealth"/>
            </a:ln>
          </p:spPr>
        </p:cxnSp>
        <p:cxnSp>
          <p:nvCxnSpPr>
            <p:cNvPr id="1018" name="Google Shape;1018;p35"/>
            <p:cNvCxnSpPr/>
            <p:nvPr/>
          </p:nvCxnSpPr>
          <p:spPr>
            <a:xfrm rot="10800000">
              <a:off x="9779615" y="3940026"/>
              <a:ext cx="9721" cy="648000"/>
            </a:xfrm>
            <a:prstGeom prst="straightConnector1">
              <a:avLst/>
            </a:prstGeom>
            <a:noFill/>
            <a:ln cap="rnd" cmpd="sng" w="76200">
              <a:solidFill>
                <a:srgbClr val="00B050"/>
              </a:solidFill>
              <a:prstDash val="solid"/>
              <a:bevel/>
              <a:headEnd len="sm" w="sm" type="none"/>
              <a:tailEnd len="med" w="med" type="stealth"/>
            </a:ln>
          </p:spPr>
        </p:cxnSp>
        <p:cxnSp>
          <p:nvCxnSpPr>
            <p:cNvPr id="1019" name="Google Shape;1019;p35"/>
            <p:cNvCxnSpPr/>
            <p:nvPr/>
          </p:nvCxnSpPr>
          <p:spPr>
            <a:xfrm>
              <a:off x="8367622" y="3187838"/>
              <a:ext cx="648000" cy="0"/>
            </a:xfrm>
            <a:prstGeom prst="straightConnector1">
              <a:avLst/>
            </a:prstGeom>
            <a:noFill/>
            <a:ln cap="rnd" cmpd="sng" w="76200">
              <a:solidFill>
                <a:srgbClr val="00B050"/>
              </a:solidFill>
              <a:prstDash val="solid"/>
              <a:bevel/>
              <a:headEnd len="sm" w="sm" type="none"/>
              <a:tailEnd len="med" w="med" type="stealth"/>
            </a:ln>
          </p:spPr>
        </p:cxnSp>
        <p:cxnSp>
          <p:nvCxnSpPr>
            <p:cNvPr id="1020" name="Google Shape;1020;p35"/>
            <p:cNvCxnSpPr/>
            <p:nvPr/>
          </p:nvCxnSpPr>
          <p:spPr>
            <a:xfrm>
              <a:off x="9753477" y="1801838"/>
              <a:ext cx="0" cy="648000"/>
            </a:xfrm>
            <a:prstGeom prst="straightConnector1">
              <a:avLst/>
            </a:prstGeom>
            <a:noFill/>
            <a:ln cap="rnd" cmpd="sng" w="76200">
              <a:solidFill>
                <a:srgbClr val="00B050"/>
              </a:solidFill>
              <a:prstDash val="solid"/>
              <a:bevel/>
              <a:headEnd len="sm" w="sm" type="none"/>
              <a:tailEnd len="med" w="med" type="stealth"/>
            </a:ln>
          </p:spPr>
        </p:cxn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mph" presetID="8" presetSubtype="0">
                                  <p:stCondLst>
                                    <p:cond delay="0"/>
                                  </p:stCondLst>
                                  <p:childTnLst>
                                    <p:animRot by="-21600000">
                                      <p:cBhvr>
                                        <p:cTn dur="4000" fill="hold"/>
                                        <p:tgtEl>
                                          <p:spTgt spid="978"/>
                                        </p:tgtEl>
                                        <p:attrNameLst>
                                          <p:attrName>r</p:attrName>
                                        </p:attrNameLst>
                                      </p:cBhvr>
                                    </p:animRot>
                                  </p:childTnLst>
                                </p:cTn>
                              </p:par>
                              <p:par>
                                <p:cTn fill="hold" nodeType="withEffect" presetClass="entr" presetID="23" presetSubtype="16">
                                  <p:stCondLst>
                                    <p:cond delay="8000"/>
                                  </p:stCondLst>
                                  <p:childTnLst>
                                    <p:set>
                                      <p:cBhvr>
                                        <p:cTn dur="1" fill="hold">
                                          <p:stCondLst>
                                            <p:cond delay="0"/>
                                          </p:stCondLst>
                                        </p:cTn>
                                        <p:tgtEl>
                                          <p:spTgt spid="998"/>
                                        </p:tgtEl>
                                        <p:attrNameLst>
                                          <p:attrName>style.visibility</p:attrName>
                                        </p:attrNameLst>
                                      </p:cBhvr>
                                      <p:to>
                                        <p:strVal val="visible"/>
                                      </p:to>
                                    </p:set>
                                    <p:anim calcmode="lin" valueType="num">
                                      <p:cBhvr additive="base">
                                        <p:cTn dur="10"/>
                                        <p:tgtEl>
                                          <p:spTgt spid="998"/>
                                        </p:tgtEl>
                                        <p:attrNameLst>
                                          <p:attrName>ppt_w</p:attrName>
                                        </p:attrNameLst>
                                      </p:cBhvr>
                                      <p:tavLst>
                                        <p:tav fmla="" tm="0">
                                          <p:val>
                                            <p:strVal val="0"/>
                                          </p:val>
                                        </p:tav>
                                        <p:tav fmla="" tm="100000">
                                          <p:val>
                                            <p:strVal val="#ppt_w"/>
                                          </p:val>
                                        </p:tav>
                                      </p:tavLst>
                                    </p:anim>
                                    <p:anim calcmode="lin" valueType="num">
                                      <p:cBhvr additive="base">
                                        <p:cTn dur="10"/>
                                        <p:tgtEl>
                                          <p:spTgt spid="99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4" name="Shape 1024"/>
        <p:cNvGrpSpPr/>
        <p:nvPr/>
      </p:nvGrpSpPr>
      <p:grpSpPr>
        <a:xfrm>
          <a:off x="0" y="0"/>
          <a:ext cx="0" cy="0"/>
          <a:chOff x="0" y="0"/>
          <a:chExt cx="0" cy="0"/>
        </a:xfrm>
      </p:grpSpPr>
      <p:sp>
        <p:nvSpPr>
          <p:cNvPr id="1025" name="Google Shape;1025;p36"/>
          <p:cNvSpPr txBox="1"/>
          <p:nvPr>
            <p:ph type="title"/>
          </p:nvPr>
        </p:nvSpPr>
        <p:spPr>
          <a:xfrm>
            <a:off x="1087359" y="284466"/>
            <a:ext cx="10529279" cy="45208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Les deux points A et B décrivent une trajectoire circulaire centré sur l’axe de rotation de la roue</a:t>
            </a:r>
            <a:endParaRPr/>
          </a:p>
        </p:txBody>
      </p:sp>
      <p:sp>
        <p:nvSpPr>
          <p:cNvPr id="1026" name="Google Shape;1026;p36"/>
          <p:cNvSpPr txBox="1"/>
          <p:nvPr>
            <p:ph idx="1" type="body"/>
          </p:nvPr>
        </p:nvSpPr>
        <p:spPr>
          <a:xfrm>
            <a:off x="1064663"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montre les deux trajectoires, il attire l'attention qu’elles ont le même centre de rotation</a:t>
            </a:r>
            <a:endParaRPr/>
          </a:p>
        </p:txBody>
      </p:sp>
      <p:sp>
        <p:nvSpPr>
          <p:cNvPr id="1027" name="Google Shape;1027;p36"/>
          <p:cNvSpPr txBox="1"/>
          <p:nvPr/>
        </p:nvSpPr>
        <p:spPr>
          <a:xfrm>
            <a:off x="2104044" y="5496309"/>
            <a:ext cx="7871791"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Le mouvement de la roue est un </a:t>
            </a:r>
            <a:r>
              <a:rPr b="1" lang="fr-FR" sz="2400">
                <a:solidFill>
                  <a:srgbClr val="FF0000"/>
                </a:solidFill>
                <a:latin typeface="Calibri"/>
                <a:ea typeface="Calibri"/>
                <a:cs typeface="Calibri"/>
                <a:sym typeface="Calibri"/>
              </a:rPr>
              <a:t>mouvement de rotation</a:t>
            </a:r>
            <a:endParaRPr/>
          </a:p>
        </p:txBody>
      </p:sp>
      <p:grpSp>
        <p:nvGrpSpPr>
          <p:cNvPr id="1028" name="Google Shape;1028;p36"/>
          <p:cNvGrpSpPr/>
          <p:nvPr/>
        </p:nvGrpSpPr>
        <p:grpSpPr>
          <a:xfrm>
            <a:off x="4638000" y="1655144"/>
            <a:ext cx="2916000" cy="2916000"/>
            <a:chOff x="4779065" y="1648421"/>
            <a:chExt cx="2916000" cy="2916000"/>
          </a:xfrm>
        </p:grpSpPr>
        <p:grpSp>
          <p:nvGrpSpPr>
            <p:cNvPr id="1029" name="Google Shape;1029;p36"/>
            <p:cNvGrpSpPr/>
            <p:nvPr/>
          </p:nvGrpSpPr>
          <p:grpSpPr>
            <a:xfrm>
              <a:off x="4779065" y="1648421"/>
              <a:ext cx="2916000" cy="2916000"/>
              <a:chOff x="4779065" y="1648421"/>
              <a:chExt cx="2916000" cy="2916000"/>
            </a:xfrm>
          </p:grpSpPr>
          <p:grpSp>
            <p:nvGrpSpPr>
              <p:cNvPr id="1030" name="Google Shape;1030;p36"/>
              <p:cNvGrpSpPr/>
              <p:nvPr/>
            </p:nvGrpSpPr>
            <p:grpSpPr>
              <a:xfrm>
                <a:off x="4779065" y="1648421"/>
                <a:ext cx="2916000" cy="2916000"/>
                <a:chOff x="4779065" y="1648421"/>
                <a:chExt cx="2916000" cy="2916000"/>
              </a:xfrm>
            </p:grpSpPr>
            <p:sp>
              <p:nvSpPr>
                <p:cNvPr id="1031" name="Google Shape;1031;p36"/>
                <p:cNvSpPr/>
                <p:nvPr/>
              </p:nvSpPr>
              <p:spPr>
                <a:xfrm>
                  <a:off x="4779065" y="1648421"/>
                  <a:ext cx="2916000" cy="2916000"/>
                </a:xfrm>
                <a:prstGeom prst="ellipse">
                  <a:avLst/>
                </a:prstGeom>
                <a:noFill/>
                <a:ln cap="rnd" cmpd="sng" w="317500">
                  <a:solidFill>
                    <a:schemeClr val="dk1"/>
                  </a:solidFill>
                  <a:prstDash val="solid"/>
                  <a:bevel/>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32" name="Google Shape;1032;p36"/>
                <p:cNvSpPr/>
                <p:nvPr/>
              </p:nvSpPr>
              <p:spPr>
                <a:xfrm>
                  <a:off x="4833065" y="1702421"/>
                  <a:ext cx="2808000" cy="2808000"/>
                </a:xfrm>
                <a:prstGeom prst="ellipse">
                  <a:avLst/>
                </a:prstGeom>
                <a:noFill/>
                <a:ln cap="rnd" cmpd="sng" w="60325">
                  <a:solidFill>
                    <a:srgbClr val="8296B0"/>
                  </a:solidFill>
                  <a:prstDash val="solid"/>
                  <a:bevel/>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33" name="Google Shape;1033;p36"/>
                <p:cNvSpPr/>
                <p:nvPr/>
              </p:nvSpPr>
              <p:spPr>
                <a:xfrm>
                  <a:off x="6039940" y="2900132"/>
                  <a:ext cx="394251" cy="412579"/>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034" name="Google Shape;1034;p36"/>
                <p:cNvGrpSpPr/>
                <p:nvPr/>
              </p:nvGrpSpPr>
              <p:grpSpPr>
                <a:xfrm>
                  <a:off x="4833065" y="1702421"/>
                  <a:ext cx="2808000" cy="2808000"/>
                  <a:chOff x="4833065" y="1702421"/>
                  <a:chExt cx="2808000" cy="2808000"/>
                </a:xfrm>
              </p:grpSpPr>
              <p:cxnSp>
                <p:nvCxnSpPr>
                  <p:cNvPr id="1035" name="Google Shape;1035;p36"/>
                  <p:cNvCxnSpPr>
                    <a:endCxn id="1032" idx="2"/>
                  </p:cNvCxnSpPr>
                  <p:nvPr/>
                </p:nvCxnSpPr>
                <p:spPr>
                  <a:xfrm rot="10800000">
                    <a:off x="4833065" y="3106421"/>
                    <a:ext cx="1206900" cy="0"/>
                  </a:xfrm>
                  <a:prstGeom prst="straightConnector1">
                    <a:avLst/>
                  </a:prstGeom>
                  <a:noFill/>
                  <a:ln cap="flat" cmpd="sng" w="9525">
                    <a:solidFill>
                      <a:srgbClr val="3F3F3F"/>
                    </a:solidFill>
                    <a:prstDash val="solid"/>
                    <a:miter lim="800000"/>
                    <a:headEnd len="med" w="med" type="oval"/>
                    <a:tailEnd len="med" w="med" type="oval"/>
                  </a:ln>
                </p:spPr>
              </p:cxnSp>
              <p:cxnSp>
                <p:nvCxnSpPr>
                  <p:cNvPr id="1036" name="Google Shape;1036;p36"/>
                  <p:cNvCxnSpPr>
                    <a:endCxn id="1032" idx="1"/>
                  </p:cNvCxnSpPr>
                  <p:nvPr/>
                </p:nvCxnSpPr>
                <p:spPr>
                  <a:xfrm rot="10800000">
                    <a:off x="5244287" y="2113643"/>
                    <a:ext cx="853500" cy="846900"/>
                  </a:xfrm>
                  <a:prstGeom prst="straightConnector1">
                    <a:avLst/>
                  </a:prstGeom>
                  <a:noFill/>
                  <a:ln cap="flat" cmpd="sng" w="9525">
                    <a:solidFill>
                      <a:srgbClr val="3F3F3F"/>
                    </a:solidFill>
                    <a:prstDash val="solid"/>
                    <a:miter lim="800000"/>
                    <a:headEnd len="med" w="med" type="oval"/>
                    <a:tailEnd len="med" w="med" type="oval"/>
                  </a:ln>
                </p:spPr>
              </p:cxnSp>
              <p:cxnSp>
                <p:nvCxnSpPr>
                  <p:cNvPr id="1037" name="Google Shape;1037;p36"/>
                  <p:cNvCxnSpPr>
                    <a:endCxn id="1032" idx="0"/>
                  </p:cNvCxnSpPr>
                  <p:nvPr/>
                </p:nvCxnSpPr>
                <p:spPr>
                  <a:xfrm rot="10800000">
                    <a:off x="6237065" y="1702421"/>
                    <a:ext cx="0" cy="1197600"/>
                  </a:xfrm>
                  <a:prstGeom prst="straightConnector1">
                    <a:avLst/>
                  </a:prstGeom>
                  <a:noFill/>
                  <a:ln cap="flat" cmpd="sng" w="9525">
                    <a:solidFill>
                      <a:srgbClr val="3F3F3F"/>
                    </a:solidFill>
                    <a:prstDash val="solid"/>
                    <a:miter lim="800000"/>
                    <a:headEnd len="med" w="med" type="oval"/>
                    <a:tailEnd len="med" w="med" type="oval"/>
                  </a:ln>
                </p:spPr>
              </p:cxnSp>
              <p:cxnSp>
                <p:nvCxnSpPr>
                  <p:cNvPr id="1038" name="Google Shape;1038;p36"/>
                  <p:cNvCxnSpPr>
                    <a:endCxn id="1032" idx="7"/>
                  </p:cNvCxnSpPr>
                  <p:nvPr/>
                </p:nvCxnSpPr>
                <p:spPr>
                  <a:xfrm flipH="1" rot="10800000">
                    <a:off x="6376343" y="2113643"/>
                    <a:ext cx="853500" cy="846900"/>
                  </a:xfrm>
                  <a:prstGeom prst="straightConnector1">
                    <a:avLst/>
                  </a:prstGeom>
                  <a:noFill/>
                  <a:ln cap="flat" cmpd="sng" w="9525">
                    <a:solidFill>
                      <a:srgbClr val="3F3F3F"/>
                    </a:solidFill>
                    <a:prstDash val="solid"/>
                    <a:miter lim="800000"/>
                    <a:headEnd len="med" w="med" type="oval"/>
                    <a:tailEnd len="med" w="med" type="oval"/>
                  </a:ln>
                </p:spPr>
              </p:cxnSp>
              <p:cxnSp>
                <p:nvCxnSpPr>
                  <p:cNvPr id="1039" name="Google Shape;1039;p36"/>
                  <p:cNvCxnSpPr>
                    <a:stCxn id="1032" idx="6"/>
                    <a:endCxn id="1033" idx="6"/>
                  </p:cNvCxnSpPr>
                  <p:nvPr/>
                </p:nvCxnSpPr>
                <p:spPr>
                  <a:xfrm rot="10800000">
                    <a:off x="6434165" y="3106421"/>
                    <a:ext cx="1206900" cy="0"/>
                  </a:xfrm>
                  <a:prstGeom prst="straightConnector1">
                    <a:avLst/>
                  </a:prstGeom>
                  <a:noFill/>
                  <a:ln cap="flat" cmpd="sng" w="9525">
                    <a:solidFill>
                      <a:srgbClr val="3F3F3F"/>
                    </a:solidFill>
                    <a:prstDash val="solid"/>
                    <a:miter lim="800000"/>
                    <a:headEnd len="med" w="med" type="oval"/>
                    <a:tailEnd len="med" w="med" type="oval"/>
                  </a:ln>
                </p:spPr>
              </p:cxnSp>
              <p:cxnSp>
                <p:nvCxnSpPr>
                  <p:cNvPr id="1040" name="Google Shape;1040;p36"/>
                  <p:cNvCxnSpPr>
                    <a:endCxn id="1032" idx="5"/>
                  </p:cNvCxnSpPr>
                  <p:nvPr/>
                </p:nvCxnSpPr>
                <p:spPr>
                  <a:xfrm>
                    <a:off x="6376343" y="3252299"/>
                    <a:ext cx="853500" cy="846900"/>
                  </a:xfrm>
                  <a:prstGeom prst="straightConnector1">
                    <a:avLst/>
                  </a:prstGeom>
                  <a:noFill/>
                  <a:ln cap="flat" cmpd="sng" w="9525">
                    <a:solidFill>
                      <a:srgbClr val="3F3F3F"/>
                    </a:solidFill>
                    <a:prstDash val="solid"/>
                    <a:miter lim="800000"/>
                    <a:headEnd len="med" w="med" type="oval"/>
                    <a:tailEnd len="med" w="med" type="oval"/>
                  </a:ln>
                </p:spPr>
              </p:cxnSp>
              <p:cxnSp>
                <p:nvCxnSpPr>
                  <p:cNvPr id="1041" name="Google Shape;1041;p36"/>
                  <p:cNvCxnSpPr>
                    <a:endCxn id="1032" idx="4"/>
                  </p:cNvCxnSpPr>
                  <p:nvPr/>
                </p:nvCxnSpPr>
                <p:spPr>
                  <a:xfrm>
                    <a:off x="6237065" y="3312821"/>
                    <a:ext cx="0" cy="1197600"/>
                  </a:xfrm>
                  <a:prstGeom prst="straightConnector1">
                    <a:avLst/>
                  </a:prstGeom>
                  <a:noFill/>
                  <a:ln cap="flat" cmpd="sng" w="9525">
                    <a:solidFill>
                      <a:srgbClr val="3F3F3F"/>
                    </a:solidFill>
                    <a:prstDash val="solid"/>
                    <a:miter lim="800000"/>
                    <a:headEnd len="med" w="med" type="oval"/>
                    <a:tailEnd len="med" w="med" type="oval"/>
                  </a:ln>
                </p:spPr>
              </p:cxnSp>
              <p:cxnSp>
                <p:nvCxnSpPr>
                  <p:cNvPr id="1042" name="Google Shape;1042;p36"/>
                  <p:cNvCxnSpPr>
                    <a:endCxn id="1032" idx="3"/>
                  </p:cNvCxnSpPr>
                  <p:nvPr/>
                </p:nvCxnSpPr>
                <p:spPr>
                  <a:xfrm flipH="1">
                    <a:off x="5244287" y="3252299"/>
                    <a:ext cx="853500" cy="846900"/>
                  </a:xfrm>
                  <a:prstGeom prst="straightConnector1">
                    <a:avLst/>
                  </a:prstGeom>
                  <a:noFill/>
                  <a:ln cap="flat" cmpd="sng" w="9525">
                    <a:solidFill>
                      <a:srgbClr val="3F3F3F"/>
                    </a:solidFill>
                    <a:prstDash val="solid"/>
                    <a:miter lim="800000"/>
                    <a:headEnd len="med" w="med" type="oval"/>
                    <a:tailEnd len="med" w="med" type="oval"/>
                  </a:ln>
                </p:spPr>
              </p:cxnSp>
            </p:grpSp>
            <p:sp>
              <p:nvSpPr>
                <p:cNvPr id="1043" name="Google Shape;1043;p36"/>
                <p:cNvSpPr/>
                <p:nvPr/>
              </p:nvSpPr>
              <p:spPr>
                <a:xfrm>
                  <a:off x="6111065" y="2980421"/>
                  <a:ext cx="252000" cy="252000"/>
                </a:xfrm>
                <a:prstGeom prst="donut">
                  <a:avLst>
                    <a:gd fmla="val 25000" name="adj"/>
                  </a:avLst>
                </a:prstGeom>
                <a:solidFill>
                  <a:srgbClr val="ACB8CA"/>
                </a:solidFill>
                <a:ln cap="flat" cmpd="sng" w="12700">
                  <a:solidFill>
                    <a:srgbClr val="8296B0"/>
                  </a:solidFill>
                  <a:prstDash val="solid"/>
                  <a:miter lim="800000"/>
                  <a:headEnd len="sm" w="sm" type="none"/>
                  <a:tailEnd len="sm" w="sm" type="none"/>
                </a:ln>
                <a:effectLst>
                  <a:outerShdw blurRad="107950" algn="ctr" dir="5400000" dist="12700">
                    <a:srgbClr val="000000"/>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044" name="Google Shape;1044;p36"/>
              <p:cNvSpPr/>
              <p:nvPr/>
            </p:nvSpPr>
            <p:spPr>
              <a:xfrm>
                <a:off x="6173943" y="2294663"/>
                <a:ext cx="144000" cy="14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045" name="Google Shape;1045;p36"/>
            <p:cNvSpPr/>
            <p:nvPr/>
          </p:nvSpPr>
          <p:spPr>
            <a:xfrm>
              <a:off x="6173943" y="1651114"/>
              <a:ext cx="144000" cy="144000"/>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046" name="Google Shape;1046;p36"/>
          <p:cNvSpPr/>
          <p:nvPr/>
        </p:nvSpPr>
        <p:spPr>
          <a:xfrm>
            <a:off x="4698164" y="1699435"/>
            <a:ext cx="2808000" cy="2808000"/>
          </a:xfrm>
          <a:prstGeom prst="ellipse">
            <a:avLst/>
          </a:prstGeom>
          <a:noFill/>
          <a:ln cap="flat" cmpd="sng" w="28575">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47" name="Google Shape;1047;p36"/>
          <p:cNvSpPr/>
          <p:nvPr/>
        </p:nvSpPr>
        <p:spPr>
          <a:xfrm>
            <a:off x="5339868" y="2356239"/>
            <a:ext cx="1512000" cy="1512000"/>
          </a:xfrm>
          <a:prstGeom prst="ellipse">
            <a:avLst/>
          </a:prstGeom>
          <a:noFill/>
          <a:ln cap="flat" cmpd="sng" w="127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1048" name="Google Shape;1048;p36"/>
          <p:cNvCxnSpPr/>
          <p:nvPr/>
        </p:nvCxnSpPr>
        <p:spPr>
          <a:xfrm flipH="1" rot="10800000">
            <a:off x="4006735" y="3113144"/>
            <a:ext cx="2089265" cy="519518"/>
          </a:xfrm>
          <a:prstGeom prst="straightConnector1">
            <a:avLst/>
          </a:prstGeom>
          <a:noFill/>
          <a:ln cap="flat" cmpd="sng" w="28575">
            <a:solidFill>
              <a:srgbClr val="00B0F0"/>
            </a:solidFill>
            <a:prstDash val="solid"/>
            <a:miter lim="800000"/>
            <a:headEnd len="sm" w="sm" type="none"/>
            <a:tailEnd len="med" w="med" type="triangle"/>
          </a:ln>
        </p:spPr>
      </p:cxnSp>
      <p:sp>
        <p:nvSpPr>
          <p:cNvPr id="1049" name="Google Shape;1049;p36"/>
          <p:cNvSpPr txBox="1"/>
          <p:nvPr/>
        </p:nvSpPr>
        <p:spPr>
          <a:xfrm>
            <a:off x="2602736" y="3565785"/>
            <a:ext cx="168748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dk1"/>
                </a:solidFill>
                <a:latin typeface="Calibri"/>
                <a:ea typeface="Calibri"/>
                <a:cs typeface="Calibri"/>
                <a:sym typeface="Calibri"/>
              </a:rPr>
              <a:t>Axe de rotation</a:t>
            </a:r>
            <a:endParaRPr/>
          </a:p>
        </p:txBody>
      </p:sp>
      <p:pic>
        <p:nvPicPr>
          <p:cNvPr descr="Lever la main - Icônes mains et gestes gratuites" id="1050" name="Google Shape;1050;p36"/>
          <p:cNvPicPr preferRelativeResize="0"/>
          <p:nvPr/>
        </p:nvPicPr>
        <p:blipFill rotWithShape="1">
          <a:blip r:embed="rId3">
            <a:alphaModFix/>
          </a:blip>
          <a:srcRect b="0" l="0" r="0" t="0"/>
          <a:stretch/>
        </p:blipFill>
        <p:spPr>
          <a:xfrm>
            <a:off x="11562900" y="525677"/>
            <a:ext cx="481253" cy="41315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7"/>
                                        </p:tgtEl>
                                        <p:attrNameLst>
                                          <p:attrName>style.visibility</p:attrName>
                                        </p:attrNameLst>
                                      </p:cBhvr>
                                      <p:to>
                                        <p:strVal val="visible"/>
                                      </p:to>
                                    </p:set>
                                    <p:animEffect filter="fade" transition="in">
                                      <p:cBhvr>
                                        <p:cTn dur="500"/>
                                        <p:tgtEl>
                                          <p:spTgt spid="104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6"/>
                                        </p:tgtEl>
                                        <p:attrNameLst>
                                          <p:attrName>style.visibility</p:attrName>
                                        </p:attrNameLst>
                                      </p:cBhvr>
                                      <p:to>
                                        <p:strVal val="visible"/>
                                      </p:to>
                                    </p:set>
                                    <p:animEffect filter="fade" transition="in">
                                      <p:cBhvr>
                                        <p:cTn dur="500"/>
                                        <p:tgtEl>
                                          <p:spTgt spid="104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4" name="Shape 1054"/>
        <p:cNvGrpSpPr/>
        <p:nvPr/>
      </p:nvGrpSpPr>
      <p:grpSpPr>
        <a:xfrm>
          <a:off x="0" y="0"/>
          <a:ext cx="0" cy="0"/>
          <a:chOff x="0" y="0"/>
          <a:chExt cx="0" cy="0"/>
        </a:xfrm>
      </p:grpSpPr>
      <p:pic>
        <p:nvPicPr>
          <p:cNvPr id="1055" name="Google Shape;1055;p37"/>
          <p:cNvPicPr preferRelativeResize="0"/>
          <p:nvPr/>
        </p:nvPicPr>
        <p:blipFill rotWithShape="1">
          <a:blip r:embed="rId3">
            <a:alphaModFix/>
          </a:blip>
          <a:srcRect b="0" l="0" r="0" t="0"/>
          <a:stretch/>
        </p:blipFill>
        <p:spPr>
          <a:xfrm>
            <a:off x="11593942" y="484537"/>
            <a:ext cx="452088" cy="452088"/>
          </a:xfrm>
          <a:prstGeom prst="rect">
            <a:avLst/>
          </a:prstGeom>
          <a:noFill/>
          <a:ln>
            <a:noFill/>
          </a:ln>
        </p:spPr>
      </p:pic>
      <p:sp>
        <p:nvSpPr>
          <p:cNvPr id="1056" name="Google Shape;1056;p37"/>
          <p:cNvSpPr txBox="1"/>
          <p:nvPr>
            <p:ph type="title"/>
          </p:nvPr>
        </p:nvSpPr>
        <p:spPr>
          <a:xfrm>
            <a:off x="1087359" y="284465"/>
            <a:ext cx="10529279" cy="51981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Retenons alors : Un corps est en mouvement de rotation si chacun de ses points décrit une trajectoire circulaire centrée sur le même axe de rotation. </a:t>
            </a:r>
            <a:endParaRPr/>
          </a:p>
        </p:txBody>
      </p:sp>
      <p:sp>
        <p:nvSpPr>
          <p:cNvPr id="1057" name="Google Shape;1057;p37"/>
          <p:cNvSpPr/>
          <p:nvPr/>
        </p:nvSpPr>
        <p:spPr>
          <a:xfrm>
            <a:off x="4698164" y="1699435"/>
            <a:ext cx="2808000" cy="2808000"/>
          </a:xfrm>
          <a:prstGeom prst="ellipse">
            <a:avLst/>
          </a:prstGeom>
          <a:noFill/>
          <a:ln cap="flat" cmpd="sng" w="28575">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58" name="Google Shape;1058;p37"/>
          <p:cNvSpPr/>
          <p:nvPr/>
        </p:nvSpPr>
        <p:spPr>
          <a:xfrm>
            <a:off x="5346164" y="2347435"/>
            <a:ext cx="1512000" cy="1512000"/>
          </a:xfrm>
          <a:prstGeom prst="ellipse">
            <a:avLst/>
          </a:prstGeom>
          <a:noFill/>
          <a:ln cap="flat" cmpd="sng" w="127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59" name="Google Shape;1059;p37"/>
          <p:cNvSpPr/>
          <p:nvPr/>
        </p:nvSpPr>
        <p:spPr>
          <a:xfrm>
            <a:off x="5896534" y="1452281"/>
            <a:ext cx="416859" cy="1297641"/>
          </a:xfrm>
          <a:prstGeom prst="rect">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60" name="Google Shape;1060;p37"/>
          <p:cNvSpPr/>
          <p:nvPr/>
        </p:nvSpPr>
        <p:spPr>
          <a:xfrm>
            <a:off x="6051110" y="1662446"/>
            <a:ext cx="89779" cy="109194"/>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61" name="Google Shape;1061;p37"/>
          <p:cNvSpPr/>
          <p:nvPr/>
        </p:nvSpPr>
        <p:spPr>
          <a:xfrm>
            <a:off x="6048801" y="2319250"/>
            <a:ext cx="89779" cy="109194"/>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062" name="Google Shape;1062;p37"/>
          <p:cNvGrpSpPr/>
          <p:nvPr/>
        </p:nvGrpSpPr>
        <p:grpSpPr>
          <a:xfrm rot="5400000">
            <a:off x="6917509" y="2463418"/>
            <a:ext cx="416859" cy="1297641"/>
            <a:chOff x="8287675" y="1961028"/>
            <a:chExt cx="416859" cy="1297641"/>
          </a:xfrm>
        </p:grpSpPr>
        <p:sp>
          <p:nvSpPr>
            <p:cNvPr id="1063" name="Google Shape;1063;p37"/>
            <p:cNvSpPr/>
            <p:nvPr/>
          </p:nvSpPr>
          <p:spPr>
            <a:xfrm>
              <a:off x="8287675" y="1961028"/>
              <a:ext cx="416859" cy="1297641"/>
            </a:xfrm>
            <a:prstGeom prst="rect">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64" name="Google Shape;1064;p37"/>
            <p:cNvSpPr/>
            <p:nvPr/>
          </p:nvSpPr>
          <p:spPr>
            <a:xfrm>
              <a:off x="8442251" y="2171193"/>
              <a:ext cx="89779" cy="109194"/>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65" name="Google Shape;1065;p37"/>
            <p:cNvSpPr/>
            <p:nvPr/>
          </p:nvSpPr>
          <p:spPr>
            <a:xfrm>
              <a:off x="8439942" y="2827997"/>
              <a:ext cx="89779" cy="109194"/>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066" name="Google Shape;1066;p37"/>
          <p:cNvSpPr/>
          <p:nvPr/>
        </p:nvSpPr>
        <p:spPr>
          <a:xfrm flipH="1" rot="10800000">
            <a:off x="5893734" y="3541448"/>
            <a:ext cx="416859" cy="1297641"/>
          </a:xfrm>
          <a:prstGeom prst="rect">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67" name="Google Shape;1067;p37"/>
          <p:cNvSpPr/>
          <p:nvPr/>
        </p:nvSpPr>
        <p:spPr>
          <a:xfrm flipH="1" rot="10800000">
            <a:off x="6006221" y="3759045"/>
            <a:ext cx="89779" cy="109194"/>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68" name="Google Shape;1068;p37"/>
          <p:cNvSpPr/>
          <p:nvPr/>
        </p:nvSpPr>
        <p:spPr>
          <a:xfrm flipH="1" rot="10800000">
            <a:off x="6003912" y="4415849"/>
            <a:ext cx="89779" cy="109194"/>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069" name="Google Shape;1069;p37"/>
          <p:cNvGrpSpPr/>
          <p:nvPr/>
        </p:nvGrpSpPr>
        <p:grpSpPr>
          <a:xfrm flipH="1" rot="-5400000">
            <a:off x="4857634" y="2463418"/>
            <a:ext cx="416859" cy="1297641"/>
            <a:chOff x="8287675" y="1961028"/>
            <a:chExt cx="416859" cy="1297641"/>
          </a:xfrm>
        </p:grpSpPr>
        <p:sp>
          <p:nvSpPr>
            <p:cNvPr id="1070" name="Google Shape;1070;p37"/>
            <p:cNvSpPr/>
            <p:nvPr/>
          </p:nvSpPr>
          <p:spPr>
            <a:xfrm>
              <a:off x="8287675" y="1961028"/>
              <a:ext cx="416859" cy="1297641"/>
            </a:xfrm>
            <a:prstGeom prst="rect">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71" name="Google Shape;1071;p37"/>
            <p:cNvSpPr/>
            <p:nvPr/>
          </p:nvSpPr>
          <p:spPr>
            <a:xfrm>
              <a:off x="8442251" y="2171193"/>
              <a:ext cx="89779" cy="109194"/>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72" name="Google Shape;1072;p37"/>
            <p:cNvSpPr/>
            <p:nvPr/>
          </p:nvSpPr>
          <p:spPr>
            <a:xfrm>
              <a:off x="8439942" y="2827997"/>
              <a:ext cx="89779" cy="109194"/>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073" name="Google Shape;1073;p37"/>
          <p:cNvSpPr/>
          <p:nvPr/>
        </p:nvSpPr>
        <p:spPr>
          <a:xfrm>
            <a:off x="6000955" y="3009103"/>
            <a:ext cx="202419" cy="188665"/>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1074" name="Google Shape;1074;p37"/>
          <p:cNvCxnSpPr/>
          <p:nvPr/>
        </p:nvCxnSpPr>
        <p:spPr>
          <a:xfrm flipH="1" rot="10800000">
            <a:off x="4534211" y="3181009"/>
            <a:ext cx="1479291" cy="1525852"/>
          </a:xfrm>
          <a:prstGeom prst="straightConnector1">
            <a:avLst/>
          </a:prstGeom>
          <a:noFill/>
          <a:ln cap="flat" cmpd="sng" w="9525">
            <a:solidFill>
              <a:schemeClr val="accent1"/>
            </a:solidFill>
            <a:prstDash val="solid"/>
            <a:miter lim="800000"/>
            <a:headEnd len="sm" w="sm" type="none"/>
            <a:tailEnd len="med" w="med" type="triangle"/>
          </a:ln>
        </p:spPr>
      </p:cxnSp>
      <p:sp>
        <p:nvSpPr>
          <p:cNvPr id="1075" name="Google Shape;1075;p37"/>
          <p:cNvSpPr txBox="1"/>
          <p:nvPr/>
        </p:nvSpPr>
        <p:spPr>
          <a:xfrm>
            <a:off x="3076733" y="4706861"/>
            <a:ext cx="2416657" cy="46743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L’axe de rotation</a:t>
            </a:r>
            <a:endParaRPr b="1" sz="2400">
              <a:solidFill>
                <a:srgbClr val="FF000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8"/>
                                        </p:tgtEl>
                                        <p:attrNameLst>
                                          <p:attrName>style.visibility</p:attrName>
                                        </p:attrNameLst>
                                      </p:cBhvr>
                                      <p:to>
                                        <p:strVal val="visible"/>
                                      </p:to>
                                    </p:set>
                                    <p:animEffect filter="fade" transition="in">
                                      <p:cBhvr>
                                        <p:cTn dur="500"/>
                                        <p:tgtEl>
                                          <p:spTgt spid="10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7"/>
                                        </p:tgtEl>
                                        <p:attrNameLst>
                                          <p:attrName>style.visibility</p:attrName>
                                        </p:attrNameLst>
                                      </p:cBhvr>
                                      <p:to>
                                        <p:strVal val="visible"/>
                                      </p:to>
                                    </p:set>
                                    <p:animEffect filter="fade" transition="in">
                                      <p:cBhvr>
                                        <p:cTn dur="500"/>
                                        <p:tgtEl>
                                          <p:spTgt spid="10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9" name="Shape 1079"/>
        <p:cNvGrpSpPr/>
        <p:nvPr/>
      </p:nvGrpSpPr>
      <p:grpSpPr>
        <a:xfrm>
          <a:off x="0" y="0"/>
          <a:ext cx="0" cy="0"/>
          <a:chOff x="0" y="0"/>
          <a:chExt cx="0" cy="0"/>
        </a:xfrm>
      </p:grpSpPr>
      <p:sp>
        <p:nvSpPr>
          <p:cNvPr id="1080" name="Google Shape;1080;p38"/>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None/>
            </a:pPr>
            <a:r>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84" name="Shape 1084"/>
        <p:cNvGrpSpPr/>
        <p:nvPr/>
      </p:nvGrpSpPr>
      <p:grpSpPr>
        <a:xfrm>
          <a:off x="0" y="0"/>
          <a:ext cx="0" cy="0"/>
          <a:chOff x="0" y="0"/>
          <a:chExt cx="0" cy="0"/>
        </a:xfrm>
      </p:grpSpPr>
      <p:grpSp>
        <p:nvGrpSpPr>
          <p:cNvPr id="1085" name="Google Shape;1085;p39"/>
          <p:cNvGrpSpPr/>
          <p:nvPr/>
        </p:nvGrpSpPr>
        <p:grpSpPr>
          <a:xfrm>
            <a:off x="4932835" y="1459304"/>
            <a:ext cx="6054377" cy="3711725"/>
            <a:chOff x="1715066" y="1103461"/>
            <a:chExt cx="5717724" cy="3124203"/>
          </a:xfrm>
        </p:grpSpPr>
        <p:sp>
          <p:nvSpPr>
            <p:cNvPr id="1086" name="Google Shape;1086;p39"/>
            <p:cNvSpPr/>
            <p:nvPr/>
          </p:nvSpPr>
          <p:spPr>
            <a:xfrm>
              <a:off x="1715066" y="1103461"/>
              <a:ext cx="5717724" cy="3124203"/>
            </a:xfrm>
            <a:prstGeom prst="rect">
              <a:avLst/>
            </a:prstGeom>
            <a:solidFill>
              <a:srgbClr val="FF6565"/>
            </a:solidFill>
            <a:ln cap="flat" cmpd="sng" w="9525">
              <a:solidFill>
                <a:srgbClr val="FF656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087" name="Google Shape;1087;p39"/>
            <p:cNvSpPr/>
            <p:nvPr/>
          </p:nvSpPr>
          <p:spPr>
            <a:xfrm>
              <a:off x="1802501" y="1179667"/>
              <a:ext cx="5542845" cy="2971800"/>
            </a:xfrm>
            <a:prstGeom prst="rect">
              <a:avLst/>
            </a:prstGeom>
            <a:solidFill>
              <a:srgbClr val="FFFFFF"/>
            </a:solidFill>
            <a:ln cap="flat" cmpd="sng" w="9525">
              <a:solidFill>
                <a:srgbClr val="FF6565"/>
              </a:solidFill>
              <a:prstDash val="solid"/>
              <a:round/>
              <a:headEnd len="sm" w="sm" type="none"/>
              <a:tailEnd len="sm" w="sm" type="none"/>
            </a:ln>
            <a:effectLst>
              <a:outerShdw algn="tl">
                <a:srgbClr val="000000">
                  <a:alpha val="5098"/>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1088" name="Google Shape;1088;p39"/>
          <p:cNvSpPr/>
          <p:nvPr/>
        </p:nvSpPr>
        <p:spPr>
          <a:xfrm>
            <a:off x="5141617" y="4829489"/>
            <a:ext cx="5527345" cy="77087"/>
          </a:xfrm>
          <a:prstGeom prst="rect">
            <a:avLst/>
          </a:prstGeom>
          <a:solidFill>
            <a:srgbClr val="FF6565"/>
          </a:solidFill>
          <a:ln cap="flat" cmpd="sng" w="9525">
            <a:solidFill>
              <a:srgbClr val="FF656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089" name="Google Shape;1089;p39"/>
          <p:cNvSpPr/>
          <p:nvPr/>
        </p:nvSpPr>
        <p:spPr>
          <a:xfrm>
            <a:off x="4389349" y="1736952"/>
            <a:ext cx="1156184" cy="512421"/>
          </a:xfrm>
          <a:prstGeom prst="rect">
            <a:avLst/>
          </a:prstGeom>
          <a:solidFill>
            <a:srgbClr val="FF6565"/>
          </a:solidFill>
          <a:ln cap="flat" cmpd="sng" w="25400">
            <a:solidFill>
              <a:srgbClr val="FF656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090" name="Google Shape;1090;p39"/>
          <p:cNvSpPr/>
          <p:nvPr/>
        </p:nvSpPr>
        <p:spPr>
          <a:xfrm>
            <a:off x="4469041" y="1746942"/>
            <a:ext cx="1052999" cy="492443"/>
          </a:xfrm>
          <a:prstGeom prst="rect">
            <a:avLst/>
          </a:prstGeom>
          <a:noFill/>
          <a:ln cap="flat" cmpd="sng" w="9525">
            <a:solidFill>
              <a:srgbClr val="FF6565"/>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M</a:t>
            </a:r>
            <a:endParaRPr/>
          </a:p>
        </p:txBody>
      </p:sp>
      <p:sp>
        <p:nvSpPr>
          <p:cNvPr id="1091" name="Google Shape;1091;p39"/>
          <p:cNvSpPr txBox="1"/>
          <p:nvPr/>
        </p:nvSpPr>
        <p:spPr>
          <a:xfrm>
            <a:off x="5025418" y="2769733"/>
            <a:ext cx="5869201" cy="769698"/>
          </a:xfrm>
          <a:prstGeom prst="rect">
            <a:avLst/>
          </a:prstGeom>
          <a:noFill/>
          <a:ln>
            <a:noFill/>
          </a:ln>
        </p:spPr>
        <p:txBody>
          <a:bodyPr anchorCtr="1" anchor="t" bIns="0" lIns="0" spcFirstLastPara="1" rIns="0" wrap="square" tIns="0">
            <a:spAutoFit/>
          </a:bodyPr>
          <a:lstStyle/>
          <a:p>
            <a:pPr indent="0" lvl="0" marL="0" marR="0" rtl="0" algn="ctr">
              <a:lnSpc>
                <a:spcPct val="131000"/>
              </a:lnSpc>
              <a:spcBef>
                <a:spcPts val="0"/>
              </a:spcBef>
              <a:spcAft>
                <a:spcPts val="0"/>
              </a:spcAft>
              <a:buNone/>
            </a:pPr>
            <a:r>
              <a:rPr b="1" i="0" lang="fr-FR" sz="4265" u="none" cap="none" strike="noStrike">
                <a:solidFill>
                  <a:srgbClr val="FF0000"/>
                </a:solidFill>
                <a:latin typeface="Arial"/>
                <a:ea typeface="Arial"/>
                <a:cs typeface="Arial"/>
                <a:sym typeface="Arial"/>
              </a:rPr>
              <a:t>Tâche principale</a:t>
            </a:r>
            <a:endParaRPr/>
          </a:p>
        </p:txBody>
      </p:sp>
      <p:pic>
        <p:nvPicPr>
          <p:cNvPr descr="Une image contenant texte, Visage humain, habits, garçon&#10;&#10;Le contenu généré par l’IA peut être incorrect." id="1092" name="Google Shape;1092;p39"/>
          <p:cNvPicPr preferRelativeResize="0"/>
          <p:nvPr/>
        </p:nvPicPr>
        <p:blipFill rotWithShape="1">
          <a:blip r:embed="rId3">
            <a:alphaModFix/>
          </a:blip>
          <a:srcRect b="21123" l="6543" r="7874" t="22389"/>
          <a:stretch/>
        </p:blipFill>
        <p:spPr>
          <a:xfrm>
            <a:off x="465154" y="2567829"/>
            <a:ext cx="3426532" cy="226166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4"/>
          <p:cNvSpPr/>
          <p:nvPr/>
        </p:nvSpPr>
        <p:spPr>
          <a:xfrm>
            <a:off x="1421763" y="903123"/>
            <a:ext cx="9309992" cy="5232726"/>
          </a:xfrm>
          <a:prstGeom prst="rect">
            <a:avLst/>
          </a:prstGeom>
          <a:solidFill>
            <a:srgbClr val="E3EEF2"/>
          </a:solidFill>
          <a:ln>
            <a:noFill/>
          </a:ln>
        </p:spPr>
        <p:txBody>
          <a:bodyPr anchorCtr="1" anchor="ctr" bIns="45675" lIns="91425" spcFirstLastPara="1" rIns="91425" wrap="square" tIns="45675">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77" name="Google Shape;377;p4"/>
          <p:cNvSpPr/>
          <p:nvPr/>
        </p:nvSpPr>
        <p:spPr>
          <a:xfrm>
            <a:off x="948074" y="181481"/>
            <a:ext cx="3947196" cy="584801"/>
          </a:xfrm>
          <a:prstGeom prst="rect">
            <a:avLst/>
          </a:prstGeom>
          <a:noFill/>
          <a:ln>
            <a:noFill/>
          </a:ln>
        </p:spPr>
        <p:txBody>
          <a:bodyPr anchorCtr="0" anchor="t" bIns="45675" lIns="91425" spcFirstLastPara="1" rIns="91425" wrap="square" tIns="45675">
            <a:noAutofit/>
          </a:bodyPr>
          <a:lstStyle/>
          <a:p>
            <a:pPr indent="0" lvl="0" marL="0" marR="0" rtl="0" algn="l">
              <a:lnSpc>
                <a:spcPct val="90000"/>
              </a:lnSpc>
              <a:spcBef>
                <a:spcPts val="0"/>
              </a:spcBef>
              <a:spcAft>
                <a:spcPts val="0"/>
              </a:spcAft>
              <a:buNone/>
            </a:pPr>
            <a:r>
              <a:rPr b="1" i="0" lang="fr-FR" sz="3200" u="none" cap="none" strike="noStrike">
                <a:solidFill>
                  <a:srgbClr val="44546A"/>
                </a:solidFill>
                <a:latin typeface="Calibri"/>
                <a:ea typeface="Calibri"/>
                <a:cs typeface="Calibri"/>
                <a:sym typeface="Calibri"/>
              </a:rPr>
              <a:t>Matériel nécessaire</a:t>
            </a:r>
            <a:endParaRPr/>
          </a:p>
        </p:txBody>
      </p:sp>
      <p:sp>
        <p:nvSpPr>
          <p:cNvPr id="378" name="Google Shape;378;p4"/>
          <p:cNvSpPr txBox="1"/>
          <p:nvPr/>
        </p:nvSpPr>
        <p:spPr>
          <a:xfrm>
            <a:off x="1747698" y="1256757"/>
            <a:ext cx="4182328" cy="650167"/>
          </a:xfrm>
          <a:prstGeom prst="rect">
            <a:avLst/>
          </a:prstGeom>
          <a:solidFill>
            <a:schemeClr val="accent1"/>
          </a:solidFill>
          <a:ln>
            <a:noFill/>
          </a:ln>
        </p:spPr>
        <p:txBody>
          <a:bodyPr anchorCtr="1" anchor="ctr" bIns="60950" lIns="60950" spcFirstLastPara="1" rIns="60950" wrap="square" tIns="59975">
            <a:noAutofit/>
          </a:bodyPr>
          <a:lstStyle/>
          <a:p>
            <a:pPr indent="0" lvl="0" marL="0" marR="0" rtl="0" algn="ctr">
              <a:lnSpc>
                <a:spcPct val="130000"/>
              </a:lnSpc>
              <a:spcBef>
                <a:spcPts val="0"/>
              </a:spcBef>
              <a:spcAft>
                <a:spcPts val="0"/>
              </a:spcAft>
              <a:buNone/>
            </a:pPr>
            <a:r>
              <a:rPr b="1" i="0" lang="fr-FR" sz="1867" u="none" cap="none" strike="noStrike">
                <a:solidFill>
                  <a:srgbClr val="FFFFFF"/>
                </a:solidFill>
                <a:latin typeface="Calibri"/>
                <a:ea typeface="Calibri"/>
                <a:cs typeface="Calibri"/>
                <a:sym typeface="Calibri"/>
              </a:rPr>
              <a:t>Matériel de l’enseignant </a:t>
            </a:r>
            <a:endParaRPr/>
          </a:p>
        </p:txBody>
      </p:sp>
      <p:sp>
        <p:nvSpPr>
          <p:cNvPr id="379" name="Google Shape;379;p4"/>
          <p:cNvSpPr txBox="1"/>
          <p:nvPr/>
        </p:nvSpPr>
        <p:spPr>
          <a:xfrm>
            <a:off x="6270535" y="1277443"/>
            <a:ext cx="4197168" cy="650168"/>
          </a:xfrm>
          <a:prstGeom prst="rect">
            <a:avLst/>
          </a:prstGeom>
          <a:solidFill>
            <a:schemeClr val="accent1"/>
          </a:solidFill>
          <a:ln>
            <a:noFill/>
          </a:ln>
        </p:spPr>
        <p:txBody>
          <a:bodyPr anchorCtr="1" anchor="ctr" bIns="60950" lIns="60950" spcFirstLastPara="1" rIns="60950" wrap="square" tIns="59975">
            <a:noAutofit/>
          </a:bodyPr>
          <a:lstStyle/>
          <a:p>
            <a:pPr indent="0" lvl="0" marL="0" marR="0" rtl="0" algn="ctr">
              <a:spcBef>
                <a:spcPts val="0"/>
              </a:spcBef>
              <a:spcAft>
                <a:spcPts val="0"/>
              </a:spcAft>
              <a:buNone/>
            </a:pPr>
            <a:r>
              <a:rPr b="1" i="0" lang="fr-FR" sz="1867" u="none" cap="none" strike="noStrike">
                <a:solidFill>
                  <a:srgbClr val="FFFFFF"/>
                </a:solidFill>
                <a:latin typeface="Calibri"/>
                <a:ea typeface="Calibri"/>
                <a:cs typeface="Calibri"/>
                <a:sym typeface="Calibri"/>
              </a:rPr>
              <a:t>Matériel de l’élève</a:t>
            </a:r>
            <a:endParaRPr/>
          </a:p>
        </p:txBody>
      </p:sp>
      <p:pic>
        <p:nvPicPr>
          <p:cNvPr descr="Image générée" id="380" name="Google Shape;380;p4"/>
          <p:cNvPicPr preferRelativeResize="0"/>
          <p:nvPr/>
        </p:nvPicPr>
        <p:blipFill rotWithShape="1">
          <a:blip r:embed="rId3">
            <a:alphaModFix/>
          </a:blip>
          <a:srcRect b="10678" l="0" r="0" t="11064"/>
          <a:stretch/>
        </p:blipFill>
        <p:spPr>
          <a:xfrm>
            <a:off x="220259" y="46702"/>
            <a:ext cx="727815" cy="854359"/>
          </a:xfrm>
          <a:prstGeom prst="rect">
            <a:avLst/>
          </a:prstGeom>
          <a:noFill/>
          <a:ln>
            <a:noFill/>
          </a:ln>
        </p:spPr>
      </p:pic>
      <p:pic>
        <p:nvPicPr>
          <p:cNvPr id="381" name="Google Shape;381;p4"/>
          <p:cNvPicPr preferRelativeResize="0"/>
          <p:nvPr/>
        </p:nvPicPr>
        <p:blipFill rotWithShape="1">
          <a:blip r:embed="rId4">
            <a:alphaModFix/>
          </a:blip>
          <a:srcRect b="0" l="0" r="0" t="0"/>
          <a:stretch/>
        </p:blipFill>
        <p:spPr>
          <a:xfrm rot="-1924716">
            <a:off x="5980901" y="4449954"/>
            <a:ext cx="1207308" cy="343513"/>
          </a:xfrm>
          <a:prstGeom prst="rect">
            <a:avLst/>
          </a:prstGeom>
          <a:noFill/>
          <a:ln>
            <a:noFill/>
          </a:ln>
        </p:spPr>
      </p:pic>
      <p:pic>
        <p:nvPicPr>
          <p:cNvPr id="382" name="Google Shape;382;p4"/>
          <p:cNvPicPr preferRelativeResize="0"/>
          <p:nvPr/>
        </p:nvPicPr>
        <p:blipFill rotWithShape="1">
          <a:blip r:embed="rId5">
            <a:alphaModFix/>
          </a:blip>
          <a:srcRect b="30055" l="11665" r="26247" t="23325"/>
          <a:stretch/>
        </p:blipFill>
        <p:spPr>
          <a:xfrm>
            <a:off x="6096000" y="2650542"/>
            <a:ext cx="1227204" cy="921459"/>
          </a:xfrm>
          <a:prstGeom prst="rect">
            <a:avLst/>
          </a:prstGeom>
          <a:noFill/>
          <a:ln>
            <a:noFill/>
          </a:ln>
        </p:spPr>
      </p:pic>
      <p:pic>
        <p:nvPicPr>
          <p:cNvPr id="383" name="Google Shape;383;p4"/>
          <p:cNvPicPr preferRelativeResize="0"/>
          <p:nvPr/>
        </p:nvPicPr>
        <p:blipFill rotWithShape="1">
          <a:blip r:embed="rId6">
            <a:alphaModFix/>
          </a:blip>
          <a:srcRect b="0" l="0" r="0" t="0"/>
          <a:stretch/>
        </p:blipFill>
        <p:spPr>
          <a:xfrm flipH="1">
            <a:off x="6652865" y="4683813"/>
            <a:ext cx="593846" cy="570969"/>
          </a:xfrm>
          <a:prstGeom prst="rect">
            <a:avLst/>
          </a:prstGeom>
          <a:noFill/>
          <a:ln>
            <a:noFill/>
          </a:ln>
        </p:spPr>
      </p:pic>
      <p:pic>
        <p:nvPicPr>
          <p:cNvPr id="384" name="Google Shape;384;p4"/>
          <p:cNvPicPr preferRelativeResize="0"/>
          <p:nvPr/>
        </p:nvPicPr>
        <p:blipFill rotWithShape="1">
          <a:blip r:embed="rId7">
            <a:alphaModFix/>
          </a:blip>
          <a:srcRect b="0" l="0" r="0" t="0"/>
          <a:stretch/>
        </p:blipFill>
        <p:spPr>
          <a:xfrm>
            <a:off x="8324925" y="3783082"/>
            <a:ext cx="1205412" cy="1801461"/>
          </a:xfrm>
          <a:prstGeom prst="rect">
            <a:avLst/>
          </a:prstGeom>
          <a:noFill/>
          <a:ln>
            <a:noFill/>
          </a:ln>
        </p:spPr>
      </p:pic>
      <p:pic>
        <p:nvPicPr>
          <p:cNvPr id="385" name="Google Shape;385;p4"/>
          <p:cNvPicPr preferRelativeResize="0"/>
          <p:nvPr/>
        </p:nvPicPr>
        <p:blipFill rotWithShape="1">
          <a:blip r:embed="rId8">
            <a:alphaModFix/>
          </a:blip>
          <a:srcRect b="0" l="0" r="0" t="0"/>
          <a:stretch/>
        </p:blipFill>
        <p:spPr>
          <a:xfrm>
            <a:off x="8162554" y="2355901"/>
            <a:ext cx="1272102" cy="921459"/>
          </a:xfrm>
          <a:prstGeom prst="rect">
            <a:avLst/>
          </a:prstGeom>
          <a:noFill/>
          <a:ln>
            <a:noFill/>
          </a:ln>
        </p:spPr>
      </p:pic>
      <p:pic>
        <p:nvPicPr>
          <p:cNvPr id="386" name="Google Shape;386;p4"/>
          <p:cNvPicPr preferRelativeResize="0"/>
          <p:nvPr/>
        </p:nvPicPr>
        <p:blipFill rotWithShape="1">
          <a:blip r:embed="rId9">
            <a:alphaModFix/>
          </a:blip>
          <a:srcRect b="32691" l="46182" r="1387" t="9395"/>
          <a:stretch/>
        </p:blipFill>
        <p:spPr>
          <a:xfrm>
            <a:off x="1969488" y="4009300"/>
            <a:ext cx="3738748" cy="2080309"/>
          </a:xfrm>
          <a:prstGeom prst="rect">
            <a:avLst/>
          </a:prstGeom>
          <a:noFill/>
          <a:ln>
            <a:noFill/>
          </a:ln>
        </p:spPr>
      </p:pic>
      <p:pic>
        <p:nvPicPr>
          <p:cNvPr id="387" name="Google Shape;387;p4"/>
          <p:cNvPicPr preferRelativeResize="0"/>
          <p:nvPr/>
        </p:nvPicPr>
        <p:blipFill rotWithShape="1">
          <a:blip r:embed="rId10">
            <a:alphaModFix/>
          </a:blip>
          <a:srcRect b="17543" l="15514" r="58084" t="50560"/>
          <a:stretch/>
        </p:blipFill>
        <p:spPr>
          <a:xfrm>
            <a:off x="3010702" y="1983495"/>
            <a:ext cx="1656321" cy="1334094"/>
          </a:xfrm>
          <a:prstGeom prst="rect">
            <a:avLst/>
          </a:prstGeom>
          <a:noFill/>
          <a:ln>
            <a:noFill/>
          </a:ln>
        </p:spPr>
      </p:pic>
      <p:pic>
        <p:nvPicPr>
          <p:cNvPr id="388" name="Google Shape;388;p4"/>
          <p:cNvPicPr preferRelativeResize="0"/>
          <p:nvPr/>
        </p:nvPicPr>
        <p:blipFill rotWithShape="1">
          <a:blip r:embed="rId11">
            <a:alphaModFix/>
          </a:blip>
          <a:srcRect b="19693" l="41893" r="39703" t="69473"/>
          <a:stretch/>
        </p:blipFill>
        <p:spPr>
          <a:xfrm>
            <a:off x="3236156" y="3485200"/>
            <a:ext cx="1205412" cy="473060"/>
          </a:xfrm>
          <a:prstGeom prst="rect">
            <a:avLst/>
          </a:prstGeom>
          <a:noFill/>
          <a:ln>
            <a:noFill/>
          </a:ln>
        </p:spPr>
      </p:pic>
      <p:pic>
        <p:nvPicPr>
          <p:cNvPr id="389" name="Google Shape;389;p4"/>
          <p:cNvPicPr preferRelativeResize="0"/>
          <p:nvPr/>
        </p:nvPicPr>
        <p:blipFill rotWithShape="1">
          <a:blip r:embed="rId12">
            <a:alphaModFix/>
          </a:blip>
          <a:srcRect b="0" l="0" r="0" t="0"/>
          <a:stretch/>
        </p:blipFill>
        <p:spPr>
          <a:xfrm>
            <a:off x="3228522" y="2131056"/>
            <a:ext cx="1220680" cy="717773"/>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7" name="Shape 1097"/>
        <p:cNvGrpSpPr/>
        <p:nvPr/>
      </p:nvGrpSpPr>
      <p:grpSpPr>
        <a:xfrm>
          <a:off x="0" y="0"/>
          <a:ext cx="0" cy="0"/>
          <a:chOff x="0" y="0"/>
          <a:chExt cx="0" cy="0"/>
        </a:xfrm>
      </p:grpSpPr>
      <p:sp>
        <p:nvSpPr>
          <p:cNvPr id="1098" name="Google Shape;1098;p40"/>
          <p:cNvSpPr/>
          <p:nvPr/>
        </p:nvSpPr>
        <p:spPr>
          <a:xfrm>
            <a:off x="583420" y="1445305"/>
            <a:ext cx="11217433" cy="4691672"/>
          </a:xfrm>
          <a:prstGeom prst="roundRect">
            <a:avLst>
              <a:gd fmla="val 2286" name="adj"/>
            </a:avLst>
          </a:prstGeom>
          <a:solidFill>
            <a:srgbClr val="FDE9D4"/>
          </a:solidFill>
          <a:ln cap="flat" cmpd="sng" w="12700">
            <a:solidFill>
              <a:srgbClr val="BC770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099" name="Google Shape;1099;p40"/>
          <p:cNvPicPr preferRelativeResize="0"/>
          <p:nvPr/>
        </p:nvPicPr>
        <p:blipFill rotWithShape="1">
          <a:blip r:embed="rId3">
            <a:alphaModFix/>
          </a:blip>
          <a:srcRect b="0" l="0" r="0" t="0"/>
          <a:stretch/>
        </p:blipFill>
        <p:spPr>
          <a:xfrm>
            <a:off x="11593942" y="454591"/>
            <a:ext cx="462925" cy="462925"/>
          </a:xfrm>
          <a:prstGeom prst="rect">
            <a:avLst/>
          </a:prstGeom>
          <a:noFill/>
          <a:ln>
            <a:noFill/>
          </a:ln>
        </p:spPr>
      </p:pic>
      <p:sp>
        <p:nvSpPr>
          <p:cNvPr id="1100" name="Google Shape;1100;p40"/>
          <p:cNvSpPr/>
          <p:nvPr/>
        </p:nvSpPr>
        <p:spPr>
          <a:xfrm>
            <a:off x="405442" y="1014881"/>
            <a:ext cx="2169587" cy="352168"/>
          </a:xfrm>
          <a:prstGeom prst="roundRect">
            <a:avLst>
              <a:gd fmla="val 15458"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fr-FR" sz="2000">
                <a:solidFill>
                  <a:schemeClr val="dk1"/>
                </a:solidFill>
                <a:latin typeface="Calibri"/>
                <a:ea typeface="Calibri"/>
                <a:cs typeface="Calibri"/>
                <a:sym typeface="Calibri"/>
              </a:rPr>
              <a:t>Tâche principale</a:t>
            </a:r>
            <a:endParaRPr/>
          </a:p>
        </p:txBody>
      </p:sp>
      <p:sp>
        <p:nvSpPr>
          <p:cNvPr id="1101" name="Google Shape;1101;p40"/>
          <p:cNvSpPr txBox="1"/>
          <p:nvPr/>
        </p:nvSpPr>
        <p:spPr>
          <a:xfrm>
            <a:off x="3218107" y="5473785"/>
            <a:ext cx="6181074" cy="369332"/>
          </a:xfrm>
          <a:prstGeom prst="rect">
            <a:avLst/>
          </a:prstGeom>
          <a:noFill/>
          <a:ln>
            <a:noFill/>
          </a:ln>
        </p:spPr>
        <p:txBody>
          <a:bodyPr anchorCtr="0" anchor="t" bIns="0" lIns="0" spcFirstLastPara="1" rIns="36000" wrap="square" tIns="0">
            <a:sp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 </a:t>
            </a:r>
            <a:r>
              <a:rPr b="1" lang="fr-FR" sz="2400">
                <a:solidFill>
                  <a:schemeClr val="dk1"/>
                </a:solidFill>
                <a:latin typeface="Calibri"/>
                <a:ea typeface="Calibri"/>
                <a:cs typeface="Calibri"/>
                <a:sym typeface="Calibri"/>
              </a:rPr>
              <a:t>Identifier </a:t>
            </a:r>
            <a:r>
              <a:rPr b="1" lang="fr-FR" sz="2400">
                <a:solidFill>
                  <a:srgbClr val="FF0000"/>
                </a:solidFill>
                <a:latin typeface="Calibri"/>
                <a:ea typeface="Calibri"/>
                <a:cs typeface="Calibri"/>
                <a:sym typeface="Calibri"/>
              </a:rPr>
              <a:t>le type de mouvement </a:t>
            </a:r>
            <a:r>
              <a:rPr b="1" lang="fr-FR" sz="2400">
                <a:solidFill>
                  <a:schemeClr val="dk1"/>
                </a:solidFill>
                <a:latin typeface="Calibri"/>
                <a:ea typeface="Calibri"/>
                <a:cs typeface="Calibri"/>
                <a:sym typeface="Calibri"/>
              </a:rPr>
              <a:t>de la cabine .</a:t>
            </a:r>
            <a:endParaRPr sz="2400">
              <a:solidFill>
                <a:schemeClr val="dk1"/>
              </a:solidFill>
              <a:latin typeface="Calibri"/>
              <a:ea typeface="Calibri"/>
              <a:cs typeface="Calibri"/>
              <a:sym typeface="Calibri"/>
            </a:endParaRPr>
          </a:p>
        </p:txBody>
      </p:sp>
      <p:sp>
        <p:nvSpPr>
          <p:cNvPr id="1102" name="Google Shape;1102;p40"/>
          <p:cNvSpPr txBox="1"/>
          <p:nvPr>
            <p:ph type="title"/>
          </p:nvPr>
        </p:nvSpPr>
        <p:spPr>
          <a:xfrm>
            <a:off x="979206" y="140549"/>
            <a:ext cx="10529279" cy="62808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Voici notre tâche principale. Je vais vous montrer comment identifier le type de mouvement d’un corps mobile. Alors soyez attentif</a:t>
            </a:r>
            <a:endParaRPr/>
          </a:p>
        </p:txBody>
      </p:sp>
      <p:sp>
        <p:nvSpPr>
          <p:cNvPr id="1103" name="Google Shape;1103;p40"/>
          <p:cNvSpPr txBox="1"/>
          <p:nvPr>
            <p:ph idx="1" type="body"/>
          </p:nvPr>
        </p:nvSpPr>
        <p:spPr>
          <a:xfrm>
            <a:off x="1064663" y="721023"/>
            <a:ext cx="10529705" cy="215602"/>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lit l’énoncé , montre le support , explique le verbe d’action et souligne le critère à respecter pour répondre correctement à la consigne.</a:t>
            </a:r>
            <a:endParaRPr/>
          </a:p>
        </p:txBody>
      </p:sp>
      <p:sp>
        <p:nvSpPr>
          <p:cNvPr id="1104" name="Google Shape;1104;p40"/>
          <p:cNvSpPr txBox="1"/>
          <p:nvPr/>
        </p:nvSpPr>
        <p:spPr>
          <a:xfrm>
            <a:off x="583420" y="1482734"/>
            <a:ext cx="1092506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L’image ci-dessous est celle de la cabine d’un ascenseur en mouvement de descente. </a:t>
            </a:r>
            <a:endParaRPr b="1" sz="2800">
              <a:solidFill>
                <a:schemeClr val="dk1"/>
              </a:solidFill>
              <a:latin typeface="Calibri"/>
              <a:ea typeface="Calibri"/>
              <a:cs typeface="Calibri"/>
              <a:sym typeface="Calibri"/>
            </a:endParaRPr>
          </a:p>
        </p:txBody>
      </p:sp>
      <p:sp>
        <p:nvSpPr>
          <p:cNvPr id="1105" name="Google Shape;1105;p40"/>
          <p:cNvSpPr/>
          <p:nvPr/>
        </p:nvSpPr>
        <p:spPr>
          <a:xfrm>
            <a:off x="3419101" y="5482386"/>
            <a:ext cx="1184797" cy="315353"/>
          </a:xfrm>
          <a:prstGeom prst="roundRect">
            <a:avLst>
              <a:gd fmla="val 16667" name="adj"/>
            </a:avLst>
          </a:prstGeom>
          <a:solidFill>
            <a:srgbClr val="FFFF00">
              <a:alpha val="50196"/>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06" name="Google Shape;1106;p40"/>
          <p:cNvSpPr/>
          <p:nvPr/>
        </p:nvSpPr>
        <p:spPr>
          <a:xfrm>
            <a:off x="4710222" y="5797739"/>
            <a:ext cx="2843542" cy="45719"/>
          </a:xfrm>
          <a:prstGeom prst="roundRect">
            <a:avLst>
              <a:gd fmla="val 16667" name="adj"/>
            </a:avLst>
          </a:prstGeom>
          <a:solidFill>
            <a:srgbClr val="0C0C0C">
              <a:alpha val="50196"/>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107" name="Google Shape;1107;p40"/>
          <p:cNvPicPr preferRelativeResize="0"/>
          <p:nvPr/>
        </p:nvPicPr>
        <p:blipFill rotWithShape="1">
          <a:blip r:embed="rId4">
            <a:alphaModFix/>
          </a:blip>
          <a:srcRect b="0" l="0" r="0" t="0"/>
          <a:stretch/>
        </p:blipFill>
        <p:spPr>
          <a:xfrm>
            <a:off x="3419101" y="1960936"/>
            <a:ext cx="5353797" cy="3200847"/>
          </a:xfrm>
          <a:prstGeom prst="roundRect">
            <a:avLst>
              <a:gd fmla="val 6328" name="adj"/>
            </a:avLst>
          </a:prstGeom>
          <a:noFill/>
          <a:ln cap="flat" cmpd="sng" w="9525">
            <a:solidFill>
              <a:srgbClr val="EA875C"/>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5"/>
                                        </p:tgtEl>
                                        <p:attrNameLst>
                                          <p:attrName>style.visibility</p:attrName>
                                        </p:attrNameLst>
                                      </p:cBhvr>
                                      <p:to>
                                        <p:strVal val="visible"/>
                                      </p:to>
                                    </p:set>
                                    <p:animEffect filter="fade" transition="in">
                                      <p:cBhvr>
                                        <p:cTn dur="1000"/>
                                        <p:tgtEl>
                                          <p:spTgt spid="11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6"/>
                                        </p:tgtEl>
                                        <p:attrNameLst>
                                          <p:attrName>style.visibility</p:attrName>
                                        </p:attrNameLst>
                                      </p:cBhvr>
                                      <p:to>
                                        <p:strVal val="visible"/>
                                      </p:to>
                                    </p:set>
                                    <p:animEffect filter="fade" transition="in">
                                      <p:cBhvr>
                                        <p:cTn dur="1000"/>
                                        <p:tgtEl>
                                          <p:spTgt spid="11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2" name="Shape 1112"/>
        <p:cNvGrpSpPr/>
        <p:nvPr/>
      </p:nvGrpSpPr>
      <p:grpSpPr>
        <a:xfrm>
          <a:off x="0" y="0"/>
          <a:ext cx="0" cy="0"/>
          <a:chOff x="0" y="0"/>
          <a:chExt cx="0" cy="0"/>
        </a:xfrm>
      </p:grpSpPr>
      <p:pic>
        <p:nvPicPr>
          <p:cNvPr id="1113" name="Google Shape;1113;p41"/>
          <p:cNvPicPr preferRelativeResize="0"/>
          <p:nvPr/>
        </p:nvPicPr>
        <p:blipFill rotWithShape="1">
          <a:blip r:embed="rId3">
            <a:alphaModFix/>
          </a:blip>
          <a:srcRect b="0" l="0" r="0" t="0"/>
          <a:stretch/>
        </p:blipFill>
        <p:spPr>
          <a:xfrm>
            <a:off x="11593941" y="520898"/>
            <a:ext cx="415436" cy="415436"/>
          </a:xfrm>
          <a:prstGeom prst="rect">
            <a:avLst/>
          </a:prstGeom>
          <a:noFill/>
          <a:ln>
            <a:noFill/>
          </a:ln>
        </p:spPr>
      </p:pic>
      <p:sp>
        <p:nvSpPr>
          <p:cNvPr id="1114" name="Google Shape;1114;p41"/>
          <p:cNvSpPr txBox="1"/>
          <p:nvPr>
            <p:ph type="title"/>
          </p:nvPr>
        </p:nvSpPr>
        <p:spPr>
          <a:xfrm>
            <a:off x="1176175" y="280617"/>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Pour réaliser ma tâche, je suis les étapes suivantes : </a:t>
            </a:r>
            <a:endParaRPr/>
          </a:p>
        </p:txBody>
      </p:sp>
      <p:grpSp>
        <p:nvGrpSpPr>
          <p:cNvPr id="1115" name="Google Shape;1115;p41"/>
          <p:cNvGrpSpPr/>
          <p:nvPr/>
        </p:nvGrpSpPr>
        <p:grpSpPr>
          <a:xfrm>
            <a:off x="1064662" y="1945613"/>
            <a:ext cx="8642865" cy="510778"/>
            <a:chOff x="1064662" y="1590135"/>
            <a:chExt cx="8642865" cy="510778"/>
          </a:xfrm>
        </p:grpSpPr>
        <p:sp>
          <p:nvSpPr>
            <p:cNvPr id="1116" name="Google Shape;1116;p41"/>
            <p:cNvSpPr/>
            <p:nvPr/>
          </p:nvSpPr>
          <p:spPr>
            <a:xfrm>
              <a:off x="1064663" y="1590135"/>
              <a:ext cx="8642864" cy="510778"/>
            </a:xfrm>
            <a:prstGeom prst="roundRect">
              <a:avLst>
                <a:gd fmla="val 16667" name="adj"/>
              </a:avLst>
            </a:prstGeom>
            <a:solidFill>
              <a:srgbClr val="FCEAD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 </a:t>
              </a:r>
              <a:endParaRPr/>
            </a:p>
          </p:txBody>
        </p:sp>
        <p:sp>
          <p:nvSpPr>
            <p:cNvPr id="1117" name="Google Shape;1117;p41"/>
            <p:cNvSpPr/>
            <p:nvPr/>
          </p:nvSpPr>
          <p:spPr>
            <a:xfrm>
              <a:off x="1064662" y="1615655"/>
              <a:ext cx="432000" cy="432000"/>
            </a:xfrm>
            <a:prstGeom prst="ellipse">
              <a:avLst/>
            </a:prstGeom>
            <a:solidFill>
              <a:srgbClr val="893612"/>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3600">
                  <a:solidFill>
                    <a:schemeClr val="lt1"/>
                  </a:solidFill>
                  <a:latin typeface="Calibri"/>
                  <a:ea typeface="Calibri"/>
                  <a:cs typeface="Calibri"/>
                  <a:sym typeface="Calibri"/>
                </a:rPr>
                <a:t>1</a:t>
              </a:r>
              <a:endParaRPr/>
            </a:p>
          </p:txBody>
        </p:sp>
        <p:sp>
          <p:nvSpPr>
            <p:cNvPr id="1118" name="Google Shape;1118;p41"/>
            <p:cNvSpPr txBox="1"/>
            <p:nvPr/>
          </p:nvSpPr>
          <p:spPr>
            <a:xfrm>
              <a:off x="1496662" y="1600822"/>
              <a:ext cx="672230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2400" u="none" strike="noStrike">
                  <a:solidFill>
                    <a:srgbClr val="211D1E"/>
                  </a:solidFill>
                  <a:latin typeface="Calibri"/>
                  <a:ea typeface="Calibri"/>
                  <a:cs typeface="Calibri"/>
                  <a:sym typeface="Calibri"/>
                </a:rPr>
                <a:t>Je </a:t>
              </a:r>
              <a:r>
                <a:rPr b="1" lang="fr-FR" sz="2400">
                  <a:solidFill>
                    <a:schemeClr val="dk1"/>
                  </a:solidFill>
                  <a:latin typeface="Calibri"/>
                  <a:ea typeface="Calibri"/>
                  <a:cs typeface="Calibri"/>
                  <a:sym typeface="Calibri"/>
                </a:rPr>
                <a:t>précise s’il s’agit de translation ou de rotation. </a:t>
              </a:r>
              <a:endParaRPr/>
            </a:p>
          </p:txBody>
        </p:sp>
      </p:grpSp>
      <p:grpSp>
        <p:nvGrpSpPr>
          <p:cNvPr id="1119" name="Google Shape;1119;p41"/>
          <p:cNvGrpSpPr/>
          <p:nvPr/>
        </p:nvGrpSpPr>
        <p:grpSpPr>
          <a:xfrm>
            <a:off x="1064662" y="4402246"/>
            <a:ext cx="8642866" cy="510778"/>
            <a:chOff x="1064662" y="4828131"/>
            <a:chExt cx="8642866" cy="510778"/>
          </a:xfrm>
        </p:grpSpPr>
        <p:sp>
          <p:nvSpPr>
            <p:cNvPr id="1120" name="Google Shape;1120;p41"/>
            <p:cNvSpPr/>
            <p:nvPr/>
          </p:nvSpPr>
          <p:spPr>
            <a:xfrm>
              <a:off x="1176176" y="4828131"/>
              <a:ext cx="8531352" cy="510778"/>
            </a:xfrm>
            <a:prstGeom prst="roundRect">
              <a:avLst>
                <a:gd fmla="val 16667" name="adj"/>
              </a:avLst>
            </a:prstGeom>
            <a:solidFill>
              <a:srgbClr val="FCEAD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a:t>
              </a:r>
              <a:endParaRPr/>
            </a:p>
          </p:txBody>
        </p:sp>
        <p:sp>
          <p:nvSpPr>
            <p:cNvPr id="1121" name="Google Shape;1121;p41"/>
            <p:cNvSpPr/>
            <p:nvPr/>
          </p:nvSpPr>
          <p:spPr>
            <a:xfrm>
              <a:off x="1064662" y="4845974"/>
              <a:ext cx="432000" cy="432000"/>
            </a:xfrm>
            <a:prstGeom prst="ellipse">
              <a:avLst/>
            </a:prstGeom>
            <a:solidFill>
              <a:srgbClr val="893612"/>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3600">
                  <a:solidFill>
                    <a:schemeClr val="lt1"/>
                  </a:solidFill>
                  <a:latin typeface="Calibri"/>
                  <a:ea typeface="Calibri"/>
                  <a:cs typeface="Calibri"/>
                  <a:sym typeface="Calibri"/>
                </a:rPr>
                <a:t>2</a:t>
              </a:r>
              <a:endParaRPr/>
            </a:p>
          </p:txBody>
        </p:sp>
        <p:sp>
          <p:nvSpPr>
            <p:cNvPr id="1122" name="Google Shape;1122;p41"/>
            <p:cNvSpPr txBox="1"/>
            <p:nvPr/>
          </p:nvSpPr>
          <p:spPr>
            <a:xfrm>
              <a:off x="1608175" y="4830907"/>
              <a:ext cx="6610791"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2400" u="none" strike="noStrike">
                  <a:solidFill>
                    <a:srgbClr val="211D1E"/>
                  </a:solidFill>
                  <a:latin typeface="Calibri"/>
                  <a:ea typeface="Calibri"/>
                  <a:cs typeface="Calibri"/>
                  <a:sym typeface="Calibri"/>
                </a:rPr>
                <a:t>J’identifie </a:t>
              </a:r>
              <a:r>
                <a:rPr b="1" lang="fr-FR" sz="2400">
                  <a:solidFill>
                    <a:schemeClr val="dk1"/>
                  </a:solidFill>
                  <a:latin typeface="Calibri"/>
                  <a:ea typeface="Calibri"/>
                  <a:cs typeface="Calibri"/>
                  <a:sym typeface="Calibri"/>
                </a:rPr>
                <a:t>le type de mouvement de la cabine. </a:t>
              </a:r>
              <a:endParaRPr/>
            </a:p>
          </p:txBody>
        </p:sp>
      </p:grpSp>
      <p:sp>
        <p:nvSpPr>
          <p:cNvPr id="1123" name="Google Shape;1123;p41"/>
          <p:cNvSpPr txBox="1"/>
          <p:nvPr>
            <p:ph idx="1" type="body"/>
          </p:nvPr>
        </p:nvSpPr>
        <p:spPr>
          <a:xfrm>
            <a:off x="1064237" y="683126"/>
            <a:ext cx="9366304" cy="25320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L’ensiegnant.e explique ce va faire dans chaque étape.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5"/>
                                        </p:tgtEl>
                                        <p:attrNameLst>
                                          <p:attrName>style.visibility</p:attrName>
                                        </p:attrNameLst>
                                      </p:cBhvr>
                                      <p:to>
                                        <p:strVal val="visible"/>
                                      </p:to>
                                    </p:set>
                                    <p:animEffect filter="fade" transition="in">
                                      <p:cBhvr>
                                        <p:cTn dur="500"/>
                                        <p:tgtEl>
                                          <p:spTgt spid="111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9"/>
                                        </p:tgtEl>
                                        <p:attrNameLst>
                                          <p:attrName>style.visibility</p:attrName>
                                        </p:attrNameLst>
                                      </p:cBhvr>
                                      <p:to>
                                        <p:strVal val="visible"/>
                                      </p:to>
                                    </p:set>
                                    <p:animEffect filter="fade" transition="in">
                                      <p:cBhvr>
                                        <p:cTn dur="500"/>
                                        <p:tgtEl>
                                          <p:spTgt spid="11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8" name="Shape 1128"/>
        <p:cNvGrpSpPr/>
        <p:nvPr/>
      </p:nvGrpSpPr>
      <p:grpSpPr>
        <a:xfrm>
          <a:off x="0" y="0"/>
          <a:ext cx="0" cy="0"/>
          <a:chOff x="0" y="0"/>
          <a:chExt cx="0" cy="0"/>
        </a:xfrm>
      </p:grpSpPr>
      <p:sp>
        <p:nvSpPr>
          <p:cNvPr id="1129" name="Google Shape;1129;p42"/>
          <p:cNvSpPr txBox="1"/>
          <p:nvPr>
            <p:ph type="title"/>
          </p:nvPr>
        </p:nvSpPr>
        <p:spPr>
          <a:xfrm>
            <a:off x="979206" y="231255"/>
            <a:ext cx="10529279" cy="438636"/>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Première étape : Je précise s’il s’agit d’un mouvement de translation ou d’un mouvement de rotation</a:t>
            </a:r>
            <a:br>
              <a:rPr lang="fr-FR"/>
            </a:br>
            <a:r>
              <a:rPr lang="fr-FR"/>
              <a:t>comment je fais ? Je relie deux points A et B de la cabine</a:t>
            </a:r>
            <a:endParaRPr/>
          </a:p>
        </p:txBody>
      </p:sp>
      <p:sp>
        <p:nvSpPr>
          <p:cNvPr id="1130" name="Google Shape;1130;p42"/>
          <p:cNvSpPr txBox="1"/>
          <p:nvPr>
            <p:ph idx="1" type="body"/>
          </p:nvPr>
        </p:nvSpPr>
        <p:spPr>
          <a:xfrm>
            <a:off x="978780" y="74287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verbalise et pose des questions de réflexion.</a:t>
            </a:r>
            <a:endParaRPr/>
          </a:p>
        </p:txBody>
      </p:sp>
      <p:sp>
        <p:nvSpPr>
          <p:cNvPr id="1131" name="Google Shape;1131;p42"/>
          <p:cNvSpPr/>
          <p:nvPr/>
        </p:nvSpPr>
        <p:spPr>
          <a:xfrm>
            <a:off x="266016" y="1210895"/>
            <a:ext cx="7139357" cy="510778"/>
          </a:xfrm>
          <a:prstGeom prst="roundRect">
            <a:avLst>
              <a:gd fmla="val 16667" name="adj"/>
            </a:avLst>
          </a:prstGeom>
          <a:solidFill>
            <a:srgbClr val="FCEAD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 </a:t>
            </a:r>
            <a:r>
              <a:rPr b="1" lang="fr-FR" sz="2400">
                <a:solidFill>
                  <a:srgbClr val="EA875C"/>
                </a:solidFill>
                <a:latin typeface="Calibri"/>
                <a:ea typeface="Calibri"/>
                <a:cs typeface="Calibri"/>
                <a:sym typeface="Calibri"/>
              </a:rPr>
              <a:t>1. </a:t>
            </a:r>
            <a:endParaRPr/>
          </a:p>
        </p:txBody>
      </p:sp>
      <p:sp>
        <p:nvSpPr>
          <p:cNvPr id="1132" name="Google Shape;1132;p42"/>
          <p:cNvSpPr txBox="1"/>
          <p:nvPr/>
        </p:nvSpPr>
        <p:spPr>
          <a:xfrm>
            <a:off x="767378" y="1235453"/>
            <a:ext cx="621211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Préciser s’il s’agit de translation ou de rotation. </a:t>
            </a:r>
            <a:endParaRPr b="1" sz="3200">
              <a:solidFill>
                <a:schemeClr val="dk1"/>
              </a:solidFill>
              <a:latin typeface="Calibri"/>
              <a:ea typeface="Calibri"/>
              <a:cs typeface="Calibri"/>
              <a:sym typeface="Calibri"/>
            </a:endParaRPr>
          </a:p>
        </p:txBody>
      </p:sp>
      <p:sp>
        <p:nvSpPr>
          <p:cNvPr id="1133" name="Google Shape;1133;p42"/>
          <p:cNvSpPr/>
          <p:nvPr/>
        </p:nvSpPr>
        <p:spPr>
          <a:xfrm>
            <a:off x="5973825" y="4987734"/>
            <a:ext cx="288000" cy="288000"/>
          </a:xfrm>
          <a:custGeom>
            <a:rect b="b" l="l" r="r" t="t"/>
            <a:pathLst>
              <a:path extrusionOk="0" h="573065" w="485747">
                <a:moveTo>
                  <a:pt x="484127" y="214678"/>
                </a:moveTo>
                <a:cubicBezTo>
                  <a:pt x="468535" y="81444"/>
                  <a:pt x="347887" y="-13923"/>
                  <a:pt x="214654" y="1670"/>
                </a:cubicBezTo>
                <a:cubicBezTo>
                  <a:pt x="92582" y="15956"/>
                  <a:pt x="419" y="119178"/>
                  <a:pt x="0" y="242082"/>
                </a:cubicBezTo>
                <a:lnTo>
                  <a:pt x="114300" y="242082"/>
                </a:lnTo>
                <a:cubicBezTo>
                  <a:pt x="114297" y="171091"/>
                  <a:pt x="171844" y="113539"/>
                  <a:pt x="242834" y="113536"/>
                </a:cubicBezTo>
                <a:cubicBezTo>
                  <a:pt x="313825" y="113533"/>
                  <a:pt x="371377" y="171080"/>
                  <a:pt x="371380" y="242071"/>
                </a:cubicBezTo>
                <a:cubicBezTo>
                  <a:pt x="371382" y="286334"/>
                  <a:pt x="348610" y="327484"/>
                  <a:pt x="311106" y="350991"/>
                </a:cubicBezTo>
                <a:cubicBezTo>
                  <a:pt x="233706" y="398347"/>
                  <a:pt x="186266" y="482331"/>
                  <a:pt x="185661" y="573066"/>
                </a:cubicBezTo>
                <a:lnTo>
                  <a:pt x="299961" y="573066"/>
                </a:lnTo>
                <a:cubicBezTo>
                  <a:pt x="300690" y="521659"/>
                  <a:pt x="327911" y="474273"/>
                  <a:pt x="371951" y="447745"/>
                </a:cubicBezTo>
                <a:cubicBezTo>
                  <a:pt x="451238" y="398259"/>
                  <a:pt x="494912" y="307516"/>
                  <a:pt x="484127" y="214678"/>
                </a:cubicBezTo>
                <a:close/>
              </a:path>
            </a:pathLst>
          </a:custGeom>
          <a:solidFill>
            <a:srgbClr val="FF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34" name="Google Shape;1134;p42"/>
          <p:cNvSpPr/>
          <p:nvPr/>
        </p:nvSpPr>
        <p:spPr>
          <a:xfrm>
            <a:off x="6061162" y="5320530"/>
            <a:ext cx="111537" cy="112633"/>
          </a:xfrm>
          <a:custGeom>
            <a:rect b="b" l="l" r="r" t="t"/>
            <a:pathLst>
              <a:path extrusionOk="0" h="139811" w="139705">
                <a:moveTo>
                  <a:pt x="119273" y="20501"/>
                </a:moveTo>
                <a:lnTo>
                  <a:pt x="119273" y="20501"/>
                </a:lnTo>
                <a:cubicBezTo>
                  <a:pt x="92035" y="-6793"/>
                  <a:pt x="47830" y="-6840"/>
                  <a:pt x="20535" y="20398"/>
                </a:cubicBezTo>
                <a:cubicBezTo>
                  <a:pt x="20501" y="20432"/>
                  <a:pt x="20467" y="20467"/>
                  <a:pt x="20432" y="20501"/>
                </a:cubicBezTo>
                <a:cubicBezTo>
                  <a:pt x="14045" y="26912"/>
                  <a:pt x="8959" y="34501"/>
                  <a:pt x="5459" y="42846"/>
                </a:cubicBezTo>
                <a:cubicBezTo>
                  <a:pt x="1815" y="51468"/>
                  <a:pt x="-42" y="60738"/>
                  <a:pt x="1" y="70097"/>
                </a:cubicBezTo>
                <a:cubicBezTo>
                  <a:pt x="-51" y="79420"/>
                  <a:pt x="1813" y="88653"/>
                  <a:pt x="5478" y="97225"/>
                </a:cubicBezTo>
                <a:cubicBezTo>
                  <a:pt x="12601" y="113980"/>
                  <a:pt x="25984" y="127292"/>
                  <a:pt x="42778" y="134325"/>
                </a:cubicBezTo>
                <a:cubicBezTo>
                  <a:pt x="51397" y="137968"/>
                  <a:pt x="60662" y="139834"/>
                  <a:pt x="70019" y="139811"/>
                </a:cubicBezTo>
                <a:cubicBezTo>
                  <a:pt x="79341" y="139857"/>
                  <a:pt x="88573" y="137994"/>
                  <a:pt x="97147" y="134334"/>
                </a:cubicBezTo>
                <a:cubicBezTo>
                  <a:pt x="113821" y="127213"/>
                  <a:pt x="127102" y="113930"/>
                  <a:pt x="134218" y="97253"/>
                </a:cubicBezTo>
                <a:cubicBezTo>
                  <a:pt x="137881" y="88681"/>
                  <a:pt x="139748" y="79448"/>
                  <a:pt x="139704" y="70126"/>
                </a:cubicBezTo>
                <a:cubicBezTo>
                  <a:pt x="139739" y="60767"/>
                  <a:pt x="137879" y="51497"/>
                  <a:pt x="134237" y="42875"/>
                </a:cubicBezTo>
                <a:cubicBezTo>
                  <a:pt x="130739" y="34522"/>
                  <a:pt x="125658" y="26924"/>
                  <a:pt x="119273" y="20501"/>
                </a:cubicBezTo>
                <a:close/>
              </a:path>
            </a:pathLst>
          </a:custGeom>
          <a:solidFill>
            <a:srgbClr val="FF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1135" name="Google Shape;1135;p42"/>
          <p:cNvPicPr preferRelativeResize="0"/>
          <p:nvPr/>
        </p:nvPicPr>
        <p:blipFill rotWithShape="1">
          <a:blip r:embed="rId3">
            <a:alphaModFix/>
          </a:blip>
          <a:srcRect b="0" l="0" r="0" t="0"/>
          <a:stretch/>
        </p:blipFill>
        <p:spPr>
          <a:xfrm>
            <a:off x="11508485" y="454591"/>
            <a:ext cx="462925" cy="462925"/>
          </a:xfrm>
          <a:prstGeom prst="rect">
            <a:avLst/>
          </a:prstGeom>
          <a:noFill/>
          <a:ln>
            <a:noFill/>
          </a:ln>
        </p:spPr>
      </p:pic>
      <p:sp>
        <p:nvSpPr>
          <p:cNvPr id="1136" name="Google Shape;1136;p42"/>
          <p:cNvSpPr txBox="1"/>
          <p:nvPr/>
        </p:nvSpPr>
        <p:spPr>
          <a:xfrm>
            <a:off x="4391042" y="4987734"/>
            <a:ext cx="4191770" cy="52322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rgbClr val="FF0000"/>
                </a:solidFill>
                <a:latin typeface="Calibri"/>
                <a:ea typeface="Calibri"/>
                <a:cs typeface="Calibri"/>
                <a:sym typeface="Calibri"/>
              </a:rPr>
              <a:t>garde la même orientation</a:t>
            </a:r>
            <a:endParaRPr b="1" sz="4000">
              <a:solidFill>
                <a:srgbClr val="FF0000"/>
              </a:solidFill>
              <a:latin typeface="Architects Daughter"/>
              <a:ea typeface="Architects Daughter"/>
              <a:cs typeface="Architects Daughter"/>
              <a:sym typeface="Architects Daughter"/>
            </a:endParaRPr>
          </a:p>
        </p:txBody>
      </p:sp>
      <p:grpSp>
        <p:nvGrpSpPr>
          <p:cNvPr id="1137" name="Google Shape;1137;p42"/>
          <p:cNvGrpSpPr/>
          <p:nvPr/>
        </p:nvGrpSpPr>
        <p:grpSpPr>
          <a:xfrm>
            <a:off x="6172699" y="1790446"/>
            <a:ext cx="5714490" cy="3171770"/>
            <a:chOff x="5985663" y="1790445"/>
            <a:chExt cx="5901526" cy="3570517"/>
          </a:xfrm>
        </p:grpSpPr>
        <p:sp>
          <p:nvSpPr>
            <p:cNvPr id="1138" name="Google Shape;1138;p42"/>
            <p:cNvSpPr/>
            <p:nvPr/>
          </p:nvSpPr>
          <p:spPr>
            <a:xfrm>
              <a:off x="5985663" y="1790445"/>
              <a:ext cx="5901526" cy="3570517"/>
            </a:xfrm>
            <a:prstGeom prst="roundRect">
              <a:avLst>
                <a:gd fmla="val 2286" name="adj"/>
              </a:avLst>
            </a:prstGeom>
            <a:solidFill>
              <a:srgbClr val="FDE9D4"/>
            </a:solidFill>
            <a:ln cap="flat" cmpd="sng" w="12700">
              <a:solidFill>
                <a:srgbClr val="BC770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139" name="Google Shape;1139;p42"/>
            <p:cNvPicPr preferRelativeResize="0"/>
            <p:nvPr/>
          </p:nvPicPr>
          <p:blipFill rotWithShape="1">
            <a:blip r:embed="rId4">
              <a:alphaModFix/>
            </a:blip>
            <a:srcRect b="0" l="0" r="0" t="0"/>
            <a:stretch/>
          </p:blipFill>
          <p:spPr>
            <a:xfrm>
              <a:off x="6301929" y="1954218"/>
              <a:ext cx="5353797" cy="3200847"/>
            </a:xfrm>
            <a:prstGeom prst="roundRect">
              <a:avLst>
                <a:gd fmla="val 6328" name="adj"/>
              </a:avLst>
            </a:prstGeom>
            <a:noFill/>
            <a:ln cap="flat" cmpd="sng" w="9525">
              <a:solidFill>
                <a:srgbClr val="EA875C"/>
              </a:solidFill>
              <a:prstDash val="solid"/>
              <a:round/>
              <a:headEnd len="sm" w="sm" type="none"/>
              <a:tailEnd len="sm" w="sm" type="none"/>
            </a:ln>
          </p:spPr>
        </p:pic>
      </p:grpSp>
      <p:cxnSp>
        <p:nvCxnSpPr>
          <p:cNvPr id="1140" name="Google Shape;1140;p42"/>
          <p:cNvCxnSpPr/>
          <p:nvPr/>
        </p:nvCxnSpPr>
        <p:spPr>
          <a:xfrm>
            <a:off x="7494915" y="2614022"/>
            <a:ext cx="0" cy="514780"/>
          </a:xfrm>
          <a:prstGeom prst="straightConnector1">
            <a:avLst/>
          </a:prstGeom>
          <a:noFill/>
          <a:ln cap="flat" cmpd="sng" w="57150">
            <a:solidFill>
              <a:srgbClr val="0070C0"/>
            </a:solidFill>
            <a:prstDash val="solid"/>
            <a:miter lim="800000"/>
            <a:headEnd len="sm" w="sm" type="none"/>
            <a:tailEnd len="med" w="med" type="triangle"/>
          </a:ln>
        </p:spPr>
      </p:cxnSp>
      <p:cxnSp>
        <p:nvCxnSpPr>
          <p:cNvPr id="1141" name="Google Shape;1141;p42"/>
          <p:cNvCxnSpPr/>
          <p:nvPr/>
        </p:nvCxnSpPr>
        <p:spPr>
          <a:xfrm>
            <a:off x="10807837" y="3244327"/>
            <a:ext cx="0" cy="534976"/>
          </a:xfrm>
          <a:prstGeom prst="straightConnector1">
            <a:avLst/>
          </a:prstGeom>
          <a:noFill/>
          <a:ln cap="flat" cmpd="sng" w="57150">
            <a:solidFill>
              <a:srgbClr val="0070C0"/>
            </a:solidFill>
            <a:prstDash val="solid"/>
            <a:miter lim="800000"/>
            <a:headEnd len="sm" w="sm" type="none"/>
            <a:tailEnd len="med" w="med" type="triangle"/>
          </a:ln>
        </p:spPr>
      </p:cxnSp>
      <p:sp>
        <p:nvSpPr>
          <p:cNvPr id="1142" name="Google Shape;1142;p42"/>
          <p:cNvSpPr txBox="1"/>
          <p:nvPr/>
        </p:nvSpPr>
        <p:spPr>
          <a:xfrm>
            <a:off x="426364" y="5067487"/>
            <a:ext cx="8813889" cy="46166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211D1E"/>
              </a:buClr>
              <a:buSzPts val="2400"/>
              <a:buFont typeface="Arial"/>
              <a:buChar char="•"/>
            </a:pPr>
            <a:r>
              <a:rPr b="1" i="0" lang="fr-FR" sz="2400" u="none" strike="noStrike">
                <a:solidFill>
                  <a:srgbClr val="211D1E"/>
                </a:solidFill>
                <a:latin typeface="Calibri"/>
                <a:ea typeface="Calibri"/>
                <a:cs typeface="Calibri"/>
                <a:sym typeface="Calibri"/>
              </a:rPr>
              <a:t>La flèche qui relie A et B </a:t>
            </a:r>
            <a:r>
              <a:rPr b="0" i="0" lang="fr-FR" sz="1800" u="none" strike="noStrike">
                <a:solidFill>
                  <a:srgbClr val="211D1E"/>
                </a:solidFill>
                <a:latin typeface="Arial"/>
                <a:ea typeface="Arial"/>
                <a:cs typeface="Arial"/>
                <a:sym typeface="Arial"/>
              </a:rPr>
              <a:t>. . . . . . . . . . . . . . . . . . . . </a:t>
            </a:r>
            <a:endParaRPr/>
          </a:p>
        </p:txBody>
      </p:sp>
      <p:sp>
        <p:nvSpPr>
          <p:cNvPr id="1143" name="Google Shape;1143;p42"/>
          <p:cNvSpPr txBox="1"/>
          <p:nvPr/>
        </p:nvSpPr>
        <p:spPr>
          <a:xfrm>
            <a:off x="426363" y="5789965"/>
            <a:ext cx="8813889" cy="46166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211D1E"/>
              </a:buClr>
              <a:buSzPts val="2400"/>
              <a:buFont typeface="Arial"/>
              <a:buChar char="•"/>
            </a:pPr>
            <a:r>
              <a:rPr b="1" i="0" lang="fr-FR" sz="2400" u="none" strike="noStrike">
                <a:solidFill>
                  <a:srgbClr val="211D1E"/>
                </a:solidFill>
                <a:latin typeface="Calibri"/>
                <a:ea typeface="Calibri"/>
                <a:cs typeface="Calibri"/>
                <a:sym typeface="Calibri"/>
              </a:rPr>
              <a:t>La cabine </a:t>
            </a:r>
            <a:r>
              <a:rPr b="0" i="0" lang="fr-FR" sz="2400" u="none" strike="noStrike">
                <a:solidFill>
                  <a:srgbClr val="211D1E"/>
                </a:solidFill>
                <a:latin typeface="Calibri"/>
                <a:ea typeface="Calibri"/>
                <a:cs typeface="Calibri"/>
                <a:sym typeface="Calibri"/>
              </a:rPr>
              <a:t>a un mouvement de </a:t>
            </a:r>
            <a:r>
              <a:rPr b="0" i="0" lang="fr-FR" sz="1800" u="none" strike="noStrike">
                <a:solidFill>
                  <a:srgbClr val="211D1E"/>
                </a:solidFill>
                <a:latin typeface="Arial"/>
                <a:ea typeface="Arial"/>
                <a:cs typeface="Arial"/>
                <a:sym typeface="Arial"/>
              </a:rPr>
              <a:t>. . . . . . . . . . . . . . . . . . . . . . . . . . . . . . . . </a:t>
            </a:r>
            <a:endParaRPr sz="1800">
              <a:solidFill>
                <a:schemeClr val="dk1"/>
              </a:solidFill>
              <a:latin typeface="Calibri"/>
              <a:ea typeface="Calibri"/>
              <a:cs typeface="Calibri"/>
              <a:sym typeface="Calibri"/>
            </a:endParaRPr>
          </a:p>
        </p:txBody>
      </p:sp>
      <p:sp>
        <p:nvSpPr>
          <p:cNvPr id="1144" name="Google Shape;1144;p42"/>
          <p:cNvSpPr/>
          <p:nvPr/>
        </p:nvSpPr>
        <p:spPr>
          <a:xfrm>
            <a:off x="5876531" y="5753928"/>
            <a:ext cx="288000" cy="288000"/>
          </a:xfrm>
          <a:custGeom>
            <a:rect b="b" l="l" r="r" t="t"/>
            <a:pathLst>
              <a:path extrusionOk="0" h="573065" w="485747">
                <a:moveTo>
                  <a:pt x="484127" y="214678"/>
                </a:moveTo>
                <a:cubicBezTo>
                  <a:pt x="468535" y="81444"/>
                  <a:pt x="347887" y="-13923"/>
                  <a:pt x="214654" y="1670"/>
                </a:cubicBezTo>
                <a:cubicBezTo>
                  <a:pt x="92582" y="15956"/>
                  <a:pt x="419" y="119178"/>
                  <a:pt x="0" y="242082"/>
                </a:cubicBezTo>
                <a:lnTo>
                  <a:pt x="114300" y="242082"/>
                </a:lnTo>
                <a:cubicBezTo>
                  <a:pt x="114297" y="171091"/>
                  <a:pt x="171844" y="113539"/>
                  <a:pt x="242834" y="113536"/>
                </a:cubicBezTo>
                <a:cubicBezTo>
                  <a:pt x="313825" y="113533"/>
                  <a:pt x="371377" y="171080"/>
                  <a:pt x="371380" y="242071"/>
                </a:cubicBezTo>
                <a:cubicBezTo>
                  <a:pt x="371382" y="286334"/>
                  <a:pt x="348610" y="327484"/>
                  <a:pt x="311106" y="350991"/>
                </a:cubicBezTo>
                <a:cubicBezTo>
                  <a:pt x="233706" y="398347"/>
                  <a:pt x="186266" y="482331"/>
                  <a:pt x="185661" y="573066"/>
                </a:cubicBezTo>
                <a:lnTo>
                  <a:pt x="299961" y="573066"/>
                </a:lnTo>
                <a:cubicBezTo>
                  <a:pt x="300690" y="521659"/>
                  <a:pt x="327911" y="474273"/>
                  <a:pt x="371951" y="447745"/>
                </a:cubicBezTo>
                <a:cubicBezTo>
                  <a:pt x="451238" y="398259"/>
                  <a:pt x="494912" y="307516"/>
                  <a:pt x="484127" y="214678"/>
                </a:cubicBezTo>
                <a:close/>
              </a:path>
            </a:pathLst>
          </a:custGeom>
          <a:solidFill>
            <a:srgbClr val="FF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45" name="Google Shape;1145;p42"/>
          <p:cNvSpPr/>
          <p:nvPr/>
        </p:nvSpPr>
        <p:spPr>
          <a:xfrm>
            <a:off x="5963868" y="6086724"/>
            <a:ext cx="111537" cy="112633"/>
          </a:xfrm>
          <a:custGeom>
            <a:rect b="b" l="l" r="r" t="t"/>
            <a:pathLst>
              <a:path extrusionOk="0" h="139811" w="139705">
                <a:moveTo>
                  <a:pt x="119273" y="20501"/>
                </a:moveTo>
                <a:lnTo>
                  <a:pt x="119273" y="20501"/>
                </a:lnTo>
                <a:cubicBezTo>
                  <a:pt x="92035" y="-6793"/>
                  <a:pt x="47830" y="-6840"/>
                  <a:pt x="20535" y="20398"/>
                </a:cubicBezTo>
                <a:cubicBezTo>
                  <a:pt x="20501" y="20432"/>
                  <a:pt x="20467" y="20467"/>
                  <a:pt x="20432" y="20501"/>
                </a:cubicBezTo>
                <a:cubicBezTo>
                  <a:pt x="14045" y="26912"/>
                  <a:pt x="8959" y="34501"/>
                  <a:pt x="5459" y="42846"/>
                </a:cubicBezTo>
                <a:cubicBezTo>
                  <a:pt x="1815" y="51468"/>
                  <a:pt x="-42" y="60738"/>
                  <a:pt x="1" y="70097"/>
                </a:cubicBezTo>
                <a:cubicBezTo>
                  <a:pt x="-51" y="79420"/>
                  <a:pt x="1813" y="88653"/>
                  <a:pt x="5478" y="97225"/>
                </a:cubicBezTo>
                <a:cubicBezTo>
                  <a:pt x="12601" y="113980"/>
                  <a:pt x="25984" y="127292"/>
                  <a:pt x="42778" y="134325"/>
                </a:cubicBezTo>
                <a:cubicBezTo>
                  <a:pt x="51397" y="137968"/>
                  <a:pt x="60662" y="139834"/>
                  <a:pt x="70019" y="139811"/>
                </a:cubicBezTo>
                <a:cubicBezTo>
                  <a:pt x="79341" y="139857"/>
                  <a:pt x="88573" y="137994"/>
                  <a:pt x="97147" y="134334"/>
                </a:cubicBezTo>
                <a:cubicBezTo>
                  <a:pt x="113821" y="127213"/>
                  <a:pt x="127102" y="113930"/>
                  <a:pt x="134218" y="97253"/>
                </a:cubicBezTo>
                <a:cubicBezTo>
                  <a:pt x="137881" y="88681"/>
                  <a:pt x="139748" y="79448"/>
                  <a:pt x="139704" y="70126"/>
                </a:cubicBezTo>
                <a:cubicBezTo>
                  <a:pt x="139739" y="60767"/>
                  <a:pt x="137879" y="51497"/>
                  <a:pt x="134237" y="42875"/>
                </a:cubicBezTo>
                <a:cubicBezTo>
                  <a:pt x="130739" y="34522"/>
                  <a:pt x="125658" y="26924"/>
                  <a:pt x="119273" y="20501"/>
                </a:cubicBezTo>
                <a:close/>
              </a:path>
            </a:pathLst>
          </a:custGeom>
          <a:solidFill>
            <a:srgbClr val="FF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46" name="Google Shape;1146;p42"/>
          <p:cNvSpPr txBox="1"/>
          <p:nvPr/>
        </p:nvSpPr>
        <p:spPr>
          <a:xfrm>
            <a:off x="5029948" y="5636318"/>
            <a:ext cx="2132104" cy="52322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rgbClr val="FF0000"/>
                </a:solidFill>
                <a:latin typeface="Calibri"/>
                <a:ea typeface="Calibri"/>
                <a:cs typeface="Calibri"/>
                <a:sym typeface="Calibri"/>
              </a:rPr>
              <a:t>translation</a:t>
            </a:r>
            <a:endParaRPr b="1" sz="4000">
              <a:solidFill>
                <a:srgbClr val="FF0000"/>
              </a:solidFill>
              <a:latin typeface="Architects Daughter"/>
              <a:ea typeface="Architects Daughter"/>
              <a:cs typeface="Architects Daughter"/>
              <a:sym typeface="Architects Daughte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0"/>
                                        </p:tgtEl>
                                        <p:attrNameLst>
                                          <p:attrName>style.visibility</p:attrName>
                                        </p:attrNameLst>
                                      </p:cBhvr>
                                      <p:to>
                                        <p:strVal val="visible"/>
                                      </p:to>
                                    </p:set>
                                    <p:animEffect filter="fade" transition="in">
                                      <p:cBhvr>
                                        <p:cTn dur="500"/>
                                        <p:tgtEl>
                                          <p:spTgt spid="1140"/>
                                        </p:tgtEl>
                                      </p:cBhvr>
                                    </p:animEffect>
                                  </p:childTnLst>
                                </p:cTn>
                              </p:par>
                              <p:par>
                                <p:cTn fill="hold" nodeType="withEffect" presetClass="entr" presetID="10" presetSubtype="0">
                                  <p:stCondLst>
                                    <p:cond delay="0"/>
                                  </p:stCondLst>
                                  <p:childTnLst>
                                    <p:set>
                                      <p:cBhvr>
                                        <p:cTn dur="1" fill="hold">
                                          <p:stCondLst>
                                            <p:cond delay="0"/>
                                          </p:stCondLst>
                                        </p:cTn>
                                        <p:tgtEl>
                                          <p:spTgt spid="1141"/>
                                        </p:tgtEl>
                                        <p:attrNameLst>
                                          <p:attrName>style.visibility</p:attrName>
                                        </p:attrNameLst>
                                      </p:cBhvr>
                                      <p:to>
                                        <p:strVal val="visible"/>
                                      </p:to>
                                    </p:set>
                                    <p:animEffect filter="fade" transition="in">
                                      <p:cBhvr>
                                        <p:cTn dur="500"/>
                                        <p:tgtEl>
                                          <p:spTgt spid="114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2"/>
                                        </p:tgtEl>
                                        <p:attrNameLst>
                                          <p:attrName>style.visibility</p:attrName>
                                        </p:attrNameLst>
                                      </p:cBhvr>
                                      <p:to>
                                        <p:strVal val="visible"/>
                                      </p:to>
                                    </p:set>
                                    <p:animEffect filter="fade" transition="in">
                                      <p:cBhvr>
                                        <p:cTn dur="500"/>
                                        <p:tgtEl>
                                          <p:spTgt spid="114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33"/>
                                        </p:tgtEl>
                                        <p:attrNameLst>
                                          <p:attrName>style.visibility</p:attrName>
                                        </p:attrNameLst>
                                      </p:cBhvr>
                                      <p:to>
                                        <p:strVal val="visible"/>
                                      </p:to>
                                    </p:set>
                                    <p:animEffect filter="fade" transition="in">
                                      <p:cBhvr>
                                        <p:cTn dur="2000"/>
                                        <p:tgtEl>
                                          <p:spTgt spid="1133"/>
                                        </p:tgtEl>
                                      </p:cBhvr>
                                    </p:animEffect>
                                  </p:childTnLst>
                                </p:cTn>
                              </p:par>
                              <p:par>
                                <p:cTn fill="hold" nodeType="withEffect" presetClass="entr" presetID="10" presetSubtype="0">
                                  <p:stCondLst>
                                    <p:cond delay="0"/>
                                  </p:stCondLst>
                                  <p:childTnLst>
                                    <p:set>
                                      <p:cBhvr>
                                        <p:cTn dur="1" fill="hold">
                                          <p:stCondLst>
                                            <p:cond delay="0"/>
                                          </p:stCondLst>
                                        </p:cTn>
                                        <p:tgtEl>
                                          <p:spTgt spid="1134"/>
                                        </p:tgtEl>
                                        <p:attrNameLst>
                                          <p:attrName>style.visibility</p:attrName>
                                        </p:attrNameLst>
                                      </p:cBhvr>
                                      <p:to>
                                        <p:strVal val="visible"/>
                                      </p:to>
                                    </p:set>
                                    <p:animEffect filter="fade" transition="in">
                                      <p:cBhvr>
                                        <p:cTn dur="2000"/>
                                        <p:tgtEl>
                                          <p:spTgt spid="113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36"/>
                                        </p:tgtEl>
                                        <p:attrNameLst>
                                          <p:attrName>style.visibility</p:attrName>
                                        </p:attrNameLst>
                                      </p:cBhvr>
                                      <p:to>
                                        <p:strVal val="visible"/>
                                      </p:to>
                                    </p:set>
                                    <p:animEffect filter="fade" transition="in">
                                      <p:cBhvr>
                                        <p:cTn dur="500"/>
                                        <p:tgtEl>
                                          <p:spTgt spid="113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3"/>
                                        </p:tgtEl>
                                        <p:attrNameLst>
                                          <p:attrName>style.visibility</p:attrName>
                                        </p:attrNameLst>
                                      </p:cBhvr>
                                      <p:to>
                                        <p:strVal val="visible"/>
                                      </p:to>
                                    </p:set>
                                    <p:animEffect filter="fade" transition="in">
                                      <p:cBhvr>
                                        <p:cTn dur="500"/>
                                        <p:tgtEl>
                                          <p:spTgt spid="114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44"/>
                                        </p:tgtEl>
                                        <p:attrNameLst>
                                          <p:attrName>style.visibility</p:attrName>
                                        </p:attrNameLst>
                                      </p:cBhvr>
                                      <p:to>
                                        <p:strVal val="visible"/>
                                      </p:to>
                                    </p:set>
                                    <p:anim calcmode="lin" valueType="num">
                                      <p:cBhvr additive="base">
                                        <p:cTn dur="500"/>
                                        <p:tgtEl>
                                          <p:spTgt spid="1144"/>
                                        </p:tgtEl>
                                        <p:attrNameLst>
                                          <p:attrName>ppt_w</p:attrName>
                                        </p:attrNameLst>
                                      </p:cBhvr>
                                      <p:tavLst>
                                        <p:tav fmla="" tm="0">
                                          <p:val>
                                            <p:strVal val="0"/>
                                          </p:val>
                                        </p:tav>
                                        <p:tav fmla="" tm="100000">
                                          <p:val>
                                            <p:strVal val="#ppt_w"/>
                                          </p:val>
                                        </p:tav>
                                      </p:tavLst>
                                    </p:anim>
                                    <p:anim calcmode="lin" valueType="num">
                                      <p:cBhvr additive="base">
                                        <p:cTn dur="500"/>
                                        <p:tgtEl>
                                          <p:spTgt spid="1144"/>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145"/>
                                        </p:tgtEl>
                                        <p:attrNameLst>
                                          <p:attrName>style.visibility</p:attrName>
                                        </p:attrNameLst>
                                      </p:cBhvr>
                                      <p:to>
                                        <p:strVal val="visible"/>
                                      </p:to>
                                    </p:set>
                                    <p:anim calcmode="lin" valueType="num">
                                      <p:cBhvr additive="base">
                                        <p:cTn dur="500"/>
                                        <p:tgtEl>
                                          <p:spTgt spid="1145"/>
                                        </p:tgtEl>
                                        <p:attrNameLst>
                                          <p:attrName>ppt_w</p:attrName>
                                        </p:attrNameLst>
                                      </p:cBhvr>
                                      <p:tavLst>
                                        <p:tav fmla="" tm="0">
                                          <p:val>
                                            <p:strVal val="0"/>
                                          </p:val>
                                        </p:tav>
                                        <p:tav fmla="" tm="100000">
                                          <p:val>
                                            <p:strVal val="#ppt_w"/>
                                          </p:val>
                                        </p:tav>
                                      </p:tavLst>
                                    </p:anim>
                                    <p:anim calcmode="lin" valueType="num">
                                      <p:cBhvr additive="base">
                                        <p:cTn dur="500"/>
                                        <p:tgtEl>
                                          <p:spTgt spid="114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6"/>
                                        </p:tgtEl>
                                        <p:attrNameLst>
                                          <p:attrName>style.visibility</p:attrName>
                                        </p:attrNameLst>
                                      </p:cBhvr>
                                      <p:to>
                                        <p:strVal val="visible"/>
                                      </p:to>
                                    </p:set>
                                    <p:animEffect filter="fade" transition="in">
                                      <p:cBhvr>
                                        <p:cTn dur="500"/>
                                        <p:tgtEl>
                                          <p:spTgt spid="11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1" name="Shape 1151"/>
        <p:cNvGrpSpPr/>
        <p:nvPr/>
      </p:nvGrpSpPr>
      <p:grpSpPr>
        <a:xfrm>
          <a:off x="0" y="0"/>
          <a:ext cx="0" cy="0"/>
          <a:chOff x="0" y="0"/>
          <a:chExt cx="0" cy="0"/>
        </a:xfrm>
      </p:grpSpPr>
      <p:sp>
        <p:nvSpPr>
          <p:cNvPr id="1152" name="Google Shape;1152;p43"/>
          <p:cNvSpPr txBox="1"/>
          <p:nvPr>
            <p:ph type="title"/>
          </p:nvPr>
        </p:nvSpPr>
        <p:spPr>
          <a:xfrm>
            <a:off x="979206" y="231255"/>
            <a:ext cx="10529279" cy="438636"/>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En deuxième étape : j’identifie le type de mouvement de la cabine. </a:t>
            </a:r>
            <a:br>
              <a:rPr lang="fr-FR"/>
            </a:br>
            <a:r>
              <a:rPr lang="fr-FR"/>
              <a:t>Je commence par le type de la trajectoire . </a:t>
            </a:r>
            <a:endParaRPr/>
          </a:p>
        </p:txBody>
      </p:sp>
      <p:sp>
        <p:nvSpPr>
          <p:cNvPr id="1153" name="Google Shape;1153;p43"/>
          <p:cNvSpPr txBox="1"/>
          <p:nvPr>
            <p:ph idx="1" type="body"/>
          </p:nvPr>
        </p:nvSpPr>
        <p:spPr>
          <a:xfrm>
            <a:off x="978780" y="74287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i="0" lang="fr-FR"/>
              <a:t>L’enseignant.e  montre la trajectoire de la cabine d’un ascenseur. </a:t>
            </a:r>
            <a:endParaRPr i="0"/>
          </a:p>
        </p:txBody>
      </p:sp>
      <p:sp>
        <p:nvSpPr>
          <p:cNvPr id="1154" name="Google Shape;1154;p43"/>
          <p:cNvSpPr/>
          <p:nvPr/>
        </p:nvSpPr>
        <p:spPr>
          <a:xfrm>
            <a:off x="266016" y="1202449"/>
            <a:ext cx="7139357" cy="510778"/>
          </a:xfrm>
          <a:prstGeom prst="roundRect">
            <a:avLst>
              <a:gd fmla="val 16667" name="adj"/>
            </a:avLst>
          </a:prstGeom>
          <a:solidFill>
            <a:srgbClr val="FCEAD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 </a:t>
            </a:r>
            <a:r>
              <a:rPr b="1" lang="fr-FR" sz="2400">
                <a:solidFill>
                  <a:srgbClr val="EA875C"/>
                </a:solidFill>
                <a:latin typeface="Calibri"/>
                <a:ea typeface="Calibri"/>
                <a:cs typeface="Calibri"/>
                <a:sym typeface="Calibri"/>
              </a:rPr>
              <a:t>2. </a:t>
            </a:r>
            <a:endParaRPr/>
          </a:p>
        </p:txBody>
      </p:sp>
      <p:sp>
        <p:nvSpPr>
          <p:cNvPr id="1155" name="Google Shape;1155;p43"/>
          <p:cNvSpPr txBox="1"/>
          <p:nvPr/>
        </p:nvSpPr>
        <p:spPr>
          <a:xfrm>
            <a:off x="729639" y="1227006"/>
            <a:ext cx="605946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Identifier le type de mouvement de la cabine. </a:t>
            </a:r>
            <a:endParaRPr b="1" sz="4000">
              <a:solidFill>
                <a:schemeClr val="dk1"/>
              </a:solidFill>
              <a:latin typeface="Calibri"/>
              <a:ea typeface="Calibri"/>
              <a:cs typeface="Calibri"/>
              <a:sym typeface="Calibri"/>
            </a:endParaRPr>
          </a:p>
        </p:txBody>
      </p:sp>
      <p:pic>
        <p:nvPicPr>
          <p:cNvPr id="1156" name="Google Shape;1156;p43"/>
          <p:cNvPicPr preferRelativeResize="0"/>
          <p:nvPr/>
        </p:nvPicPr>
        <p:blipFill rotWithShape="1">
          <a:blip r:embed="rId3">
            <a:alphaModFix/>
          </a:blip>
          <a:srcRect b="0" l="0" r="0" t="0"/>
          <a:stretch/>
        </p:blipFill>
        <p:spPr>
          <a:xfrm>
            <a:off x="11508485" y="454591"/>
            <a:ext cx="462925" cy="462925"/>
          </a:xfrm>
          <a:prstGeom prst="rect">
            <a:avLst/>
          </a:prstGeom>
          <a:noFill/>
          <a:ln>
            <a:noFill/>
          </a:ln>
        </p:spPr>
      </p:pic>
      <p:grpSp>
        <p:nvGrpSpPr>
          <p:cNvPr id="1157" name="Google Shape;1157;p43"/>
          <p:cNvGrpSpPr/>
          <p:nvPr/>
        </p:nvGrpSpPr>
        <p:grpSpPr>
          <a:xfrm>
            <a:off x="6172699" y="1790446"/>
            <a:ext cx="5714490" cy="3171770"/>
            <a:chOff x="5985663" y="1790445"/>
            <a:chExt cx="5901526" cy="3570517"/>
          </a:xfrm>
        </p:grpSpPr>
        <p:sp>
          <p:nvSpPr>
            <p:cNvPr id="1158" name="Google Shape;1158;p43"/>
            <p:cNvSpPr/>
            <p:nvPr/>
          </p:nvSpPr>
          <p:spPr>
            <a:xfrm>
              <a:off x="5985663" y="1790445"/>
              <a:ext cx="5901526" cy="3570517"/>
            </a:xfrm>
            <a:prstGeom prst="roundRect">
              <a:avLst>
                <a:gd fmla="val 2286" name="adj"/>
              </a:avLst>
            </a:prstGeom>
            <a:solidFill>
              <a:srgbClr val="FDE9D4"/>
            </a:solidFill>
            <a:ln cap="flat" cmpd="sng" w="12700">
              <a:solidFill>
                <a:srgbClr val="BC770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159" name="Google Shape;1159;p43"/>
            <p:cNvPicPr preferRelativeResize="0"/>
            <p:nvPr/>
          </p:nvPicPr>
          <p:blipFill rotWithShape="1">
            <a:blip r:embed="rId4">
              <a:alphaModFix/>
            </a:blip>
            <a:srcRect b="0" l="0" r="0" t="0"/>
            <a:stretch/>
          </p:blipFill>
          <p:spPr>
            <a:xfrm>
              <a:off x="6301929" y="1954218"/>
              <a:ext cx="5353797" cy="3200847"/>
            </a:xfrm>
            <a:prstGeom prst="roundRect">
              <a:avLst>
                <a:gd fmla="val 6328" name="adj"/>
              </a:avLst>
            </a:prstGeom>
            <a:noFill/>
            <a:ln cap="flat" cmpd="sng" w="9525">
              <a:solidFill>
                <a:srgbClr val="EA875C"/>
              </a:solidFill>
              <a:prstDash val="solid"/>
              <a:round/>
              <a:headEnd len="sm" w="sm" type="none"/>
              <a:tailEnd len="sm" w="sm" type="none"/>
            </a:ln>
          </p:spPr>
        </p:pic>
      </p:grpSp>
      <p:sp>
        <p:nvSpPr>
          <p:cNvPr id="1160" name="Google Shape;1160;p43"/>
          <p:cNvSpPr/>
          <p:nvPr/>
        </p:nvSpPr>
        <p:spPr>
          <a:xfrm>
            <a:off x="3170693" y="2885165"/>
            <a:ext cx="288000" cy="288000"/>
          </a:xfrm>
          <a:custGeom>
            <a:rect b="b" l="l" r="r" t="t"/>
            <a:pathLst>
              <a:path extrusionOk="0" h="573065" w="485747">
                <a:moveTo>
                  <a:pt x="484127" y="214678"/>
                </a:moveTo>
                <a:cubicBezTo>
                  <a:pt x="468535" y="81444"/>
                  <a:pt x="347887" y="-13923"/>
                  <a:pt x="214654" y="1670"/>
                </a:cubicBezTo>
                <a:cubicBezTo>
                  <a:pt x="92582" y="15956"/>
                  <a:pt x="419" y="119178"/>
                  <a:pt x="0" y="242082"/>
                </a:cubicBezTo>
                <a:lnTo>
                  <a:pt x="114300" y="242082"/>
                </a:lnTo>
                <a:cubicBezTo>
                  <a:pt x="114297" y="171091"/>
                  <a:pt x="171844" y="113539"/>
                  <a:pt x="242834" y="113536"/>
                </a:cubicBezTo>
                <a:cubicBezTo>
                  <a:pt x="313825" y="113533"/>
                  <a:pt x="371377" y="171080"/>
                  <a:pt x="371380" y="242071"/>
                </a:cubicBezTo>
                <a:cubicBezTo>
                  <a:pt x="371382" y="286334"/>
                  <a:pt x="348610" y="327484"/>
                  <a:pt x="311106" y="350991"/>
                </a:cubicBezTo>
                <a:cubicBezTo>
                  <a:pt x="233706" y="398347"/>
                  <a:pt x="186266" y="482331"/>
                  <a:pt x="185661" y="573066"/>
                </a:cubicBezTo>
                <a:lnTo>
                  <a:pt x="299961" y="573066"/>
                </a:lnTo>
                <a:cubicBezTo>
                  <a:pt x="300690" y="521659"/>
                  <a:pt x="327911" y="474273"/>
                  <a:pt x="371951" y="447745"/>
                </a:cubicBezTo>
                <a:cubicBezTo>
                  <a:pt x="451238" y="398259"/>
                  <a:pt x="494912" y="307516"/>
                  <a:pt x="484127" y="214678"/>
                </a:cubicBezTo>
                <a:close/>
              </a:path>
            </a:pathLst>
          </a:custGeom>
          <a:solidFill>
            <a:srgbClr val="FF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61" name="Google Shape;1161;p43"/>
          <p:cNvSpPr/>
          <p:nvPr/>
        </p:nvSpPr>
        <p:spPr>
          <a:xfrm>
            <a:off x="3258030" y="3217961"/>
            <a:ext cx="111537" cy="112633"/>
          </a:xfrm>
          <a:custGeom>
            <a:rect b="b" l="l" r="r" t="t"/>
            <a:pathLst>
              <a:path extrusionOk="0" h="139811" w="139705">
                <a:moveTo>
                  <a:pt x="119273" y="20501"/>
                </a:moveTo>
                <a:lnTo>
                  <a:pt x="119273" y="20501"/>
                </a:lnTo>
                <a:cubicBezTo>
                  <a:pt x="92035" y="-6793"/>
                  <a:pt x="47830" y="-6840"/>
                  <a:pt x="20535" y="20398"/>
                </a:cubicBezTo>
                <a:cubicBezTo>
                  <a:pt x="20501" y="20432"/>
                  <a:pt x="20467" y="20467"/>
                  <a:pt x="20432" y="20501"/>
                </a:cubicBezTo>
                <a:cubicBezTo>
                  <a:pt x="14045" y="26912"/>
                  <a:pt x="8959" y="34501"/>
                  <a:pt x="5459" y="42846"/>
                </a:cubicBezTo>
                <a:cubicBezTo>
                  <a:pt x="1815" y="51468"/>
                  <a:pt x="-42" y="60738"/>
                  <a:pt x="1" y="70097"/>
                </a:cubicBezTo>
                <a:cubicBezTo>
                  <a:pt x="-51" y="79420"/>
                  <a:pt x="1813" y="88653"/>
                  <a:pt x="5478" y="97225"/>
                </a:cubicBezTo>
                <a:cubicBezTo>
                  <a:pt x="12601" y="113980"/>
                  <a:pt x="25984" y="127292"/>
                  <a:pt x="42778" y="134325"/>
                </a:cubicBezTo>
                <a:cubicBezTo>
                  <a:pt x="51397" y="137968"/>
                  <a:pt x="60662" y="139834"/>
                  <a:pt x="70019" y="139811"/>
                </a:cubicBezTo>
                <a:cubicBezTo>
                  <a:pt x="79341" y="139857"/>
                  <a:pt x="88573" y="137994"/>
                  <a:pt x="97147" y="134334"/>
                </a:cubicBezTo>
                <a:cubicBezTo>
                  <a:pt x="113821" y="127213"/>
                  <a:pt x="127102" y="113930"/>
                  <a:pt x="134218" y="97253"/>
                </a:cubicBezTo>
                <a:cubicBezTo>
                  <a:pt x="137881" y="88681"/>
                  <a:pt x="139748" y="79448"/>
                  <a:pt x="139704" y="70126"/>
                </a:cubicBezTo>
                <a:cubicBezTo>
                  <a:pt x="139739" y="60767"/>
                  <a:pt x="137879" y="51497"/>
                  <a:pt x="134237" y="42875"/>
                </a:cubicBezTo>
                <a:cubicBezTo>
                  <a:pt x="130739" y="34522"/>
                  <a:pt x="125658" y="26924"/>
                  <a:pt x="119273" y="20501"/>
                </a:cubicBezTo>
                <a:close/>
              </a:path>
            </a:pathLst>
          </a:custGeom>
          <a:solidFill>
            <a:srgbClr val="FF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62" name="Google Shape;1162;p43"/>
          <p:cNvSpPr txBox="1"/>
          <p:nvPr/>
        </p:nvSpPr>
        <p:spPr>
          <a:xfrm>
            <a:off x="528938" y="2967335"/>
            <a:ext cx="3497051" cy="461665"/>
          </a:xfrm>
          <a:prstGeom prst="rect">
            <a:avLst/>
          </a:prstGeom>
          <a:noFill/>
          <a:ln>
            <a:noFill/>
          </a:ln>
        </p:spPr>
        <p:txBody>
          <a:bodyPr anchorCtr="0" anchor="t" bIns="45700" lIns="91425" spcFirstLastPara="1" rIns="91425" wrap="square" tIns="45700">
            <a:spAutoFit/>
          </a:bodyPr>
          <a:lstStyle/>
          <a:p>
            <a:pPr indent="-457200" lvl="0" marL="457200" marR="0" rtl="0" algn="l">
              <a:spcBef>
                <a:spcPts val="0"/>
              </a:spcBef>
              <a:spcAft>
                <a:spcPts val="0"/>
              </a:spcAft>
              <a:buClr>
                <a:srgbClr val="211D1E"/>
              </a:buClr>
              <a:buSzPts val="2400"/>
              <a:buFont typeface="Arial"/>
              <a:buChar char="•"/>
            </a:pPr>
            <a:r>
              <a:rPr b="1" i="0" lang="fr-FR" sz="2400" u="none" strike="noStrike">
                <a:solidFill>
                  <a:srgbClr val="211D1E"/>
                </a:solidFill>
                <a:latin typeface="Calibri"/>
                <a:ea typeface="Calibri"/>
                <a:cs typeface="Calibri"/>
                <a:sym typeface="Calibri"/>
              </a:rPr>
              <a:t>Trajectoire </a:t>
            </a:r>
            <a:r>
              <a:rPr i="0" lang="fr-FR" sz="1800" u="none" strike="noStrike">
                <a:solidFill>
                  <a:srgbClr val="211D1E"/>
                </a:solidFill>
                <a:latin typeface="Arial"/>
                <a:ea typeface="Arial"/>
                <a:cs typeface="Arial"/>
                <a:sym typeface="Arial"/>
              </a:rPr>
              <a:t>. . . . . . . . . . . </a:t>
            </a:r>
            <a:endParaRPr sz="2400">
              <a:solidFill>
                <a:schemeClr val="dk1"/>
              </a:solidFill>
              <a:latin typeface="Calibri"/>
              <a:ea typeface="Calibri"/>
              <a:cs typeface="Calibri"/>
              <a:sym typeface="Calibri"/>
            </a:endParaRPr>
          </a:p>
        </p:txBody>
      </p:sp>
      <p:sp>
        <p:nvSpPr>
          <p:cNvPr id="1163" name="Google Shape;1163;p43"/>
          <p:cNvSpPr txBox="1"/>
          <p:nvPr/>
        </p:nvSpPr>
        <p:spPr>
          <a:xfrm>
            <a:off x="2707286" y="2885165"/>
            <a:ext cx="1852812" cy="52322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rgbClr val="FF0000"/>
                </a:solidFill>
                <a:latin typeface="Calibri"/>
                <a:ea typeface="Calibri"/>
                <a:cs typeface="Calibri"/>
                <a:sym typeface="Calibri"/>
              </a:rPr>
              <a:t>rectiligne </a:t>
            </a:r>
            <a:endParaRPr b="1" sz="4000">
              <a:solidFill>
                <a:srgbClr val="FF0000"/>
              </a:solidFill>
              <a:latin typeface="Architects Daughter"/>
              <a:ea typeface="Architects Daughter"/>
              <a:cs typeface="Architects Daughter"/>
              <a:sym typeface="Architects Daughte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60"/>
                                        </p:tgtEl>
                                        <p:attrNameLst>
                                          <p:attrName>style.visibility</p:attrName>
                                        </p:attrNameLst>
                                      </p:cBhvr>
                                      <p:to>
                                        <p:strVal val="visible"/>
                                      </p:to>
                                    </p:set>
                                    <p:anim calcmode="lin" valueType="num">
                                      <p:cBhvr additive="base">
                                        <p:cTn dur="500"/>
                                        <p:tgtEl>
                                          <p:spTgt spid="1160"/>
                                        </p:tgtEl>
                                        <p:attrNameLst>
                                          <p:attrName>ppt_w</p:attrName>
                                        </p:attrNameLst>
                                      </p:cBhvr>
                                      <p:tavLst>
                                        <p:tav fmla="" tm="0">
                                          <p:val>
                                            <p:strVal val="0"/>
                                          </p:val>
                                        </p:tav>
                                        <p:tav fmla="" tm="100000">
                                          <p:val>
                                            <p:strVal val="#ppt_w"/>
                                          </p:val>
                                        </p:tav>
                                      </p:tavLst>
                                    </p:anim>
                                    <p:anim calcmode="lin" valueType="num">
                                      <p:cBhvr additive="base">
                                        <p:cTn dur="500"/>
                                        <p:tgtEl>
                                          <p:spTgt spid="1160"/>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161"/>
                                        </p:tgtEl>
                                        <p:attrNameLst>
                                          <p:attrName>style.visibility</p:attrName>
                                        </p:attrNameLst>
                                      </p:cBhvr>
                                      <p:to>
                                        <p:strVal val="visible"/>
                                      </p:to>
                                    </p:set>
                                    <p:anim calcmode="lin" valueType="num">
                                      <p:cBhvr additive="base">
                                        <p:cTn dur="500"/>
                                        <p:tgtEl>
                                          <p:spTgt spid="1161"/>
                                        </p:tgtEl>
                                        <p:attrNameLst>
                                          <p:attrName>ppt_w</p:attrName>
                                        </p:attrNameLst>
                                      </p:cBhvr>
                                      <p:tavLst>
                                        <p:tav fmla="" tm="0">
                                          <p:val>
                                            <p:strVal val="0"/>
                                          </p:val>
                                        </p:tav>
                                        <p:tav fmla="" tm="100000">
                                          <p:val>
                                            <p:strVal val="#ppt_w"/>
                                          </p:val>
                                        </p:tav>
                                      </p:tavLst>
                                    </p:anim>
                                    <p:anim calcmode="lin" valueType="num">
                                      <p:cBhvr additive="base">
                                        <p:cTn dur="500"/>
                                        <p:tgtEl>
                                          <p:spTgt spid="116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3"/>
                                        </p:tgtEl>
                                        <p:attrNameLst>
                                          <p:attrName>style.visibility</p:attrName>
                                        </p:attrNameLst>
                                      </p:cBhvr>
                                      <p:to>
                                        <p:strVal val="visible"/>
                                      </p:to>
                                    </p:set>
                                    <p:animEffect filter="fade" transition="in">
                                      <p:cBhvr>
                                        <p:cTn dur="500"/>
                                        <p:tgtEl>
                                          <p:spTgt spid="11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8" name="Shape 1168"/>
        <p:cNvGrpSpPr/>
        <p:nvPr/>
      </p:nvGrpSpPr>
      <p:grpSpPr>
        <a:xfrm>
          <a:off x="0" y="0"/>
          <a:ext cx="0" cy="0"/>
          <a:chOff x="0" y="0"/>
          <a:chExt cx="0" cy="0"/>
        </a:xfrm>
      </p:grpSpPr>
      <p:sp>
        <p:nvSpPr>
          <p:cNvPr id="1169" name="Google Shape;1169;p44"/>
          <p:cNvSpPr txBox="1"/>
          <p:nvPr>
            <p:ph type="title"/>
          </p:nvPr>
        </p:nvSpPr>
        <p:spPr>
          <a:xfrm>
            <a:off x="979206" y="231255"/>
            <a:ext cx="10529279" cy="438636"/>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Je sais que la flèche qui relie deux points de la cabine garde la même orientation , alors la cabine est en mouvement de translation</a:t>
            </a:r>
            <a:endParaRPr/>
          </a:p>
        </p:txBody>
      </p:sp>
      <p:sp>
        <p:nvSpPr>
          <p:cNvPr id="1170" name="Google Shape;1170;p44"/>
          <p:cNvSpPr txBox="1"/>
          <p:nvPr>
            <p:ph idx="1" type="body"/>
          </p:nvPr>
        </p:nvSpPr>
        <p:spPr>
          <a:xfrm>
            <a:off x="978780" y="74287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rappelle que la flèche garde la même orientation </a:t>
            </a:r>
            <a:endParaRPr/>
          </a:p>
        </p:txBody>
      </p:sp>
      <p:sp>
        <p:nvSpPr>
          <p:cNvPr id="1171" name="Google Shape;1171;p44"/>
          <p:cNvSpPr/>
          <p:nvPr/>
        </p:nvSpPr>
        <p:spPr>
          <a:xfrm>
            <a:off x="266016" y="1202449"/>
            <a:ext cx="7139357" cy="510778"/>
          </a:xfrm>
          <a:prstGeom prst="roundRect">
            <a:avLst>
              <a:gd fmla="val 16667" name="adj"/>
            </a:avLst>
          </a:prstGeom>
          <a:solidFill>
            <a:srgbClr val="FCEAD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 </a:t>
            </a:r>
            <a:r>
              <a:rPr b="1" lang="fr-FR" sz="2400">
                <a:solidFill>
                  <a:srgbClr val="EA875C"/>
                </a:solidFill>
                <a:latin typeface="Calibri"/>
                <a:ea typeface="Calibri"/>
                <a:cs typeface="Calibri"/>
                <a:sym typeface="Calibri"/>
              </a:rPr>
              <a:t>1. </a:t>
            </a:r>
            <a:endParaRPr/>
          </a:p>
        </p:txBody>
      </p:sp>
      <p:sp>
        <p:nvSpPr>
          <p:cNvPr id="1172" name="Google Shape;1172;p44"/>
          <p:cNvSpPr txBox="1"/>
          <p:nvPr/>
        </p:nvSpPr>
        <p:spPr>
          <a:xfrm>
            <a:off x="729639" y="1227006"/>
            <a:ext cx="605946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Identifier le type de mouvement de la cabine. </a:t>
            </a:r>
            <a:endParaRPr b="1" sz="4000">
              <a:solidFill>
                <a:schemeClr val="dk1"/>
              </a:solidFill>
              <a:latin typeface="Calibri"/>
              <a:ea typeface="Calibri"/>
              <a:cs typeface="Calibri"/>
              <a:sym typeface="Calibri"/>
            </a:endParaRPr>
          </a:p>
        </p:txBody>
      </p:sp>
      <p:pic>
        <p:nvPicPr>
          <p:cNvPr id="1173" name="Google Shape;1173;p44"/>
          <p:cNvPicPr preferRelativeResize="0"/>
          <p:nvPr/>
        </p:nvPicPr>
        <p:blipFill rotWithShape="1">
          <a:blip r:embed="rId3">
            <a:alphaModFix/>
          </a:blip>
          <a:srcRect b="0" l="0" r="0" t="0"/>
          <a:stretch/>
        </p:blipFill>
        <p:spPr>
          <a:xfrm>
            <a:off x="11508485" y="454591"/>
            <a:ext cx="462925" cy="462925"/>
          </a:xfrm>
          <a:prstGeom prst="rect">
            <a:avLst/>
          </a:prstGeom>
          <a:noFill/>
          <a:ln>
            <a:noFill/>
          </a:ln>
        </p:spPr>
      </p:pic>
      <p:grpSp>
        <p:nvGrpSpPr>
          <p:cNvPr id="1174" name="Google Shape;1174;p44"/>
          <p:cNvGrpSpPr/>
          <p:nvPr/>
        </p:nvGrpSpPr>
        <p:grpSpPr>
          <a:xfrm>
            <a:off x="6172699" y="1790446"/>
            <a:ext cx="5714490" cy="3171770"/>
            <a:chOff x="5985663" y="1790445"/>
            <a:chExt cx="5901526" cy="3570517"/>
          </a:xfrm>
        </p:grpSpPr>
        <p:sp>
          <p:nvSpPr>
            <p:cNvPr id="1175" name="Google Shape;1175;p44"/>
            <p:cNvSpPr/>
            <p:nvPr/>
          </p:nvSpPr>
          <p:spPr>
            <a:xfrm>
              <a:off x="5985663" y="1790445"/>
              <a:ext cx="5901526" cy="3570517"/>
            </a:xfrm>
            <a:prstGeom prst="roundRect">
              <a:avLst>
                <a:gd fmla="val 2286" name="adj"/>
              </a:avLst>
            </a:prstGeom>
            <a:solidFill>
              <a:srgbClr val="FDE9D4"/>
            </a:solidFill>
            <a:ln cap="flat" cmpd="sng" w="12700">
              <a:solidFill>
                <a:srgbClr val="BC770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176" name="Google Shape;1176;p44"/>
            <p:cNvPicPr preferRelativeResize="0"/>
            <p:nvPr/>
          </p:nvPicPr>
          <p:blipFill rotWithShape="1">
            <a:blip r:embed="rId4">
              <a:alphaModFix/>
            </a:blip>
            <a:srcRect b="0" l="0" r="0" t="0"/>
            <a:stretch/>
          </p:blipFill>
          <p:spPr>
            <a:xfrm>
              <a:off x="6301929" y="1954218"/>
              <a:ext cx="5353797" cy="3200847"/>
            </a:xfrm>
            <a:prstGeom prst="roundRect">
              <a:avLst>
                <a:gd fmla="val 6328" name="adj"/>
              </a:avLst>
            </a:prstGeom>
            <a:noFill/>
            <a:ln cap="flat" cmpd="sng" w="9525">
              <a:solidFill>
                <a:srgbClr val="EA875C"/>
              </a:solidFill>
              <a:prstDash val="solid"/>
              <a:round/>
              <a:headEnd len="sm" w="sm" type="none"/>
              <a:tailEnd len="sm" w="sm" type="none"/>
            </a:ln>
          </p:spPr>
        </p:pic>
      </p:grpSp>
      <p:sp>
        <p:nvSpPr>
          <p:cNvPr id="1177" name="Google Shape;1177;p44"/>
          <p:cNvSpPr txBox="1"/>
          <p:nvPr/>
        </p:nvSpPr>
        <p:spPr>
          <a:xfrm>
            <a:off x="304811" y="3126788"/>
            <a:ext cx="4964344" cy="461665"/>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400"/>
              <a:buFont typeface="Arial"/>
              <a:buChar char="•"/>
            </a:pPr>
            <a:r>
              <a:rPr b="1" lang="fr-FR" sz="2400">
                <a:solidFill>
                  <a:schemeClr val="dk1"/>
                </a:solidFill>
                <a:latin typeface="Calibri"/>
                <a:ea typeface="Calibri"/>
                <a:cs typeface="Calibri"/>
                <a:sym typeface="Calibri"/>
              </a:rPr>
              <a:t>Mouvement de </a:t>
            </a:r>
            <a:r>
              <a:rPr lang="fr-FR" sz="2000">
                <a:solidFill>
                  <a:schemeClr val="dk1"/>
                </a:solidFill>
                <a:latin typeface="Calibri"/>
                <a:ea typeface="Calibri"/>
                <a:cs typeface="Calibri"/>
                <a:sym typeface="Calibri"/>
              </a:rPr>
              <a:t>. . . . . . . . . . . . . . . . . . . . . </a:t>
            </a:r>
            <a:endParaRPr sz="2400">
              <a:solidFill>
                <a:schemeClr val="dk1"/>
              </a:solidFill>
              <a:latin typeface="Calibri"/>
              <a:ea typeface="Calibri"/>
              <a:cs typeface="Calibri"/>
              <a:sym typeface="Calibri"/>
            </a:endParaRPr>
          </a:p>
        </p:txBody>
      </p:sp>
      <p:sp>
        <p:nvSpPr>
          <p:cNvPr id="1178" name="Google Shape;1178;p44"/>
          <p:cNvSpPr/>
          <p:nvPr/>
        </p:nvSpPr>
        <p:spPr>
          <a:xfrm>
            <a:off x="3688853" y="2983571"/>
            <a:ext cx="288000" cy="288000"/>
          </a:xfrm>
          <a:custGeom>
            <a:rect b="b" l="l" r="r" t="t"/>
            <a:pathLst>
              <a:path extrusionOk="0" h="573065" w="485747">
                <a:moveTo>
                  <a:pt x="484127" y="214678"/>
                </a:moveTo>
                <a:cubicBezTo>
                  <a:pt x="468535" y="81444"/>
                  <a:pt x="347887" y="-13923"/>
                  <a:pt x="214654" y="1670"/>
                </a:cubicBezTo>
                <a:cubicBezTo>
                  <a:pt x="92582" y="15956"/>
                  <a:pt x="419" y="119178"/>
                  <a:pt x="0" y="242082"/>
                </a:cubicBezTo>
                <a:lnTo>
                  <a:pt x="114300" y="242082"/>
                </a:lnTo>
                <a:cubicBezTo>
                  <a:pt x="114297" y="171091"/>
                  <a:pt x="171844" y="113539"/>
                  <a:pt x="242834" y="113536"/>
                </a:cubicBezTo>
                <a:cubicBezTo>
                  <a:pt x="313825" y="113533"/>
                  <a:pt x="371377" y="171080"/>
                  <a:pt x="371380" y="242071"/>
                </a:cubicBezTo>
                <a:cubicBezTo>
                  <a:pt x="371382" y="286334"/>
                  <a:pt x="348610" y="327484"/>
                  <a:pt x="311106" y="350991"/>
                </a:cubicBezTo>
                <a:cubicBezTo>
                  <a:pt x="233706" y="398347"/>
                  <a:pt x="186266" y="482331"/>
                  <a:pt x="185661" y="573066"/>
                </a:cubicBezTo>
                <a:lnTo>
                  <a:pt x="299961" y="573066"/>
                </a:lnTo>
                <a:cubicBezTo>
                  <a:pt x="300690" y="521659"/>
                  <a:pt x="327911" y="474273"/>
                  <a:pt x="371951" y="447745"/>
                </a:cubicBezTo>
                <a:cubicBezTo>
                  <a:pt x="451238" y="398259"/>
                  <a:pt x="494912" y="307516"/>
                  <a:pt x="484127" y="214678"/>
                </a:cubicBezTo>
                <a:close/>
              </a:path>
            </a:pathLst>
          </a:custGeom>
          <a:solidFill>
            <a:srgbClr val="FF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79" name="Google Shape;1179;p44"/>
          <p:cNvSpPr/>
          <p:nvPr/>
        </p:nvSpPr>
        <p:spPr>
          <a:xfrm>
            <a:off x="3776190" y="3316367"/>
            <a:ext cx="111537" cy="112633"/>
          </a:xfrm>
          <a:custGeom>
            <a:rect b="b" l="l" r="r" t="t"/>
            <a:pathLst>
              <a:path extrusionOk="0" h="139811" w="139705">
                <a:moveTo>
                  <a:pt x="119273" y="20501"/>
                </a:moveTo>
                <a:lnTo>
                  <a:pt x="119273" y="20501"/>
                </a:lnTo>
                <a:cubicBezTo>
                  <a:pt x="92035" y="-6793"/>
                  <a:pt x="47830" y="-6840"/>
                  <a:pt x="20535" y="20398"/>
                </a:cubicBezTo>
                <a:cubicBezTo>
                  <a:pt x="20501" y="20432"/>
                  <a:pt x="20467" y="20467"/>
                  <a:pt x="20432" y="20501"/>
                </a:cubicBezTo>
                <a:cubicBezTo>
                  <a:pt x="14045" y="26912"/>
                  <a:pt x="8959" y="34501"/>
                  <a:pt x="5459" y="42846"/>
                </a:cubicBezTo>
                <a:cubicBezTo>
                  <a:pt x="1815" y="51468"/>
                  <a:pt x="-42" y="60738"/>
                  <a:pt x="1" y="70097"/>
                </a:cubicBezTo>
                <a:cubicBezTo>
                  <a:pt x="-51" y="79420"/>
                  <a:pt x="1813" y="88653"/>
                  <a:pt x="5478" y="97225"/>
                </a:cubicBezTo>
                <a:cubicBezTo>
                  <a:pt x="12601" y="113980"/>
                  <a:pt x="25984" y="127292"/>
                  <a:pt x="42778" y="134325"/>
                </a:cubicBezTo>
                <a:cubicBezTo>
                  <a:pt x="51397" y="137968"/>
                  <a:pt x="60662" y="139834"/>
                  <a:pt x="70019" y="139811"/>
                </a:cubicBezTo>
                <a:cubicBezTo>
                  <a:pt x="79341" y="139857"/>
                  <a:pt x="88573" y="137994"/>
                  <a:pt x="97147" y="134334"/>
                </a:cubicBezTo>
                <a:cubicBezTo>
                  <a:pt x="113821" y="127213"/>
                  <a:pt x="127102" y="113930"/>
                  <a:pt x="134218" y="97253"/>
                </a:cubicBezTo>
                <a:cubicBezTo>
                  <a:pt x="137881" y="88681"/>
                  <a:pt x="139748" y="79448"/>
                  <a:pt x="139704" y="70126"/>
                </a:cubicBezTo>
                <a:cubicBezTo>
                  <a:pt x="139739" y="60767"/>
                  <a:pt x="137879" y="51497"/>
                  <a:pt x="134237" y="42875"/>
                </a:cubicBezTo>
                <a:cubicBezTo>
                  <a:pt x="130739" y="34522"/>
                  <a:pt x="125658" y="26924"/>
                  <a:pt x="119273" y="20501"/>
                </a:cubicBezTo>
                <a:close/>
              </a:path>
            </a:pathLst>
          </a:custGeom>
          <a:solidFill>
            <a:srgbClr val="FF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80" name="Google Shape;1180;p44"/>
          <p:cNvSpPr txBox="1"/>
          <p:nvPr/>
        </p:nvSpPr>
        <p:spPr>
          <a:xfrm>
            <a:off x="2910801" y="2983571"/>
            <a:ext cx="2132104" cy="52322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rgbClr val="FF0000"/>
                </a:solidFill>
                <a:latin typeface="Calibri"/>
                <a:ea typeface="Calibri"/>
                <a:cs typeface="Calibri"/>
                <a:sym typeface="Calibri"/>
              </a:rPr>
              <a:t>translation </a:t>
            </a:r>
            <a:endParaRPr b="1" sz="4000">
              <a:solidFill>
                <a:srgbClr val="FF0000"/>
              </a:solidFill>
              <a:latin typeface="Architects Daughter"/>
              <a:ea typeface="Architects Daughter"/>
              <a:cs typeface="Architects Daughter"/>
              <a:sym typeface="Architects Daughte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7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78"/>
                                        </p:tgtEl>
                                        <p:attrNameLst>
                                          <p:attrName>style.visibility</p:attrName>
                                        </p:attrNameLst>
                                      </p:cBhvr>
                                      <p:to>
                                        <p:strVal val="visible"/>
                                      </p:to>
                                    </p:set>
                                    <p:anim calcmode="lin" valueType="num">
                                      <p:cBhvr additive="base">
                                        <p:cTn dur="500"/>
                                        <p:tgtEl>
                                          <p:spTgt spid="1178"/>
                                        </p:tgtEl>
                                        <p:attrNameLst>
                                          <p:attrName>ppt_w</p:attrName>
                                        </p:attrNameLst>
                                      </p:cBhvr>
                                      <p:tavLst>
                                        <p:tav fmla="" tm="0">
                                          <p:val>
                                            <p:strVal val="0"/>
                                          </p:val>
                                        </p:tav>
                                        <p:tav fmla="" tm="100000">
                                          <p:val>
                                            <p:strVal val="#ppt_w"/>
                                          </p:val>
                                        </p:tav>
                                      </p:tavLst>
                                    </p:anim>
                                    <p:anim calcmode="lin" valueType="num">
                                      <p:cBhvr additive="base">
                                        <p:cTn dur="500"/>
                                        <p:tgtEl>
                                          <p:spTgt spid="1178"/>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179"/>
                                        </p:tgtEl>
                                        <p:attrNameLst>
                                          <p:attrName>style.visibility</p:attrName>
                                        </p:attrNameLst>
                                      </p:cBhvr>
                                      <p:to>
                                        <p:strVal val="visible"/>
                                      </p:to>
                                    </p:set>
                                    <p:anim calcmode="lin" valueType="num">
                                      <p:cBhvr additive="base">
                                        <p:cTn dur="500"/>
                                        <p:tgtEl>
                                          <p:spTgt spid="1179"/>
                                        </p:tgtEl>
                                        <p:attrNameLst>
                                          <p:attrName>ppt_w</p:attrName>
                                        </p:attrNameLst>
                                      </p:cBhvr>
                                      <p:tavLst>
                                        <p:tav fmla="" tm="0">
                                          <p:val>
                                            <p:strVal val="0"/>
                                          </p:val>
                                        </p:tav>
                                        <p:tav fmla="" tm="100000">
                                          <p:val>
                                            <p:strVal val="#ppt_w"/>
                                          </p:val>
                                        </p:tav>
                                      </p:tavLst>
                                    </p:anim>
                                    <p:anim calcmode="lin" valueType="num">
                                      <p:cBhvr additive="base">
                                        <p:cTn dur="500"/>
                                        <p:tgtEl>
                                          <p:spTgt spid="117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80"/>
                                        </p:tgtEl>
                                        <p:attrNameLst>
                                          <p:attrName>style.visibility</p:attrName>
                                        </p:attrNameLst>
                                      </p:cBhvr>
                                      <p:to>
                                        <p:strVal val="visible"/>
                                      </p:to>
                                    </p:set>
                                    <p:anim calcmode="lin" valueType="num">
                                      <p:cBhvr additive="base">
                                        <p:cTn dur="500"/>
                                        <p:tgtEl>
                                          <p:spTgt spid="1180"/>
                                        </p:tgtEl>
                                        <p:attrNameLst>
                                          <p:attrName>ppt_w</p:attrName>
                                        </p:attrNameLst>
                                      </p:cBhvr>
                                      <p:tavLst>
                                        <p:tav fmla="" tm="0">
                                          <p:val>
                                            <p:strVal val="0"/>
                                          </p:val>
                                        </p:tav>
                                        <p:tav fmla="" tm="100000">
                                          <p:val>
                                            <p:strVal val="#ppt_w"/>
                                          </p:val>
                                        </p:tav>
                                      </p:tavLst>
                                    </p:anim>
                                    <p:anim calcmode="lin" valueType="num">
                                      <p:cBhvr additive="base">
                                        <p:cTn dur="500"/>
                                        <p:tgtEl>
                                          <p:spTgt spid="1180"/>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5" name="Shape 1185"/>
        <p:cNvGrpSpPr/>
        <p:nvPr/>
      </p:nvGrpSpPr>
      <p:grpSpPr>
        <a:xfrm>
          <a:off x="0" y="0"/>
          <a:ext cx="0" cy="0"/>
          <a:chOff x="0" y="0"/>
          <a:chExt cx="0" cy="0"/>
        </a:xfrm>
      </p:grpSpPr>
      <p:sp>
        <p:nvSpPr>
          <p:cNvPr id="1186" name="Google Shape;1186;p45"/>
          <p:cNvSpPr txBox="1"/>
          <p:nvPr>
            <p:ph type="title"/>
          </p:nvPr>
        </p:nvSpPr>
        <p:spPr>
          <a:xfrm>
            <a:off x="979206" y="231255"/>
            <a:ext cx="10529279" cy="438636"/>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Puisque la cabine est en mouvement de translation , et la trajectoire rectiligne , alors : le type de mouvement est : mouvement de translation rectiligne</a:t>
            </a:r>
            <a:endParaRPr/>
          </a:p>
        </p:txBody>
      </p:sp>
      <p:sp>
        <p:nvSpPr>
          <p:cNvPr id="1187" name="Google Shape;1187;p45"/>
          <p:cNvSpPr txBox="1"/>
          <p:nvPr>
            <p:ph idx="1" type="body"/>
          </p:nvPr>
        </p:nvSpPr>
        <p:spPr>
          <a:xfrm>
            <a:off x="978780" y="74287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montre l’axe et la grandeur qu’il représente. . Il verbalise et pose des questions de réflexion</a:t>
            </a:r>
            <a:endParaRPr/>
          </a:p>
        </p:txBody>
      </p:sp>
      <p:sp>
        <p:nvSpPr>
          <p:cNvPr id="1188" name="Google Shape;1188;p45"/>
          <p:cNvSpPr/>
          <p:nvPr/>
        </p:nvSpPr>
        <p:spPr>
          <a:xfrm>
            <a:off x="266016" y="1202449"/>
            <a:ext cx="7139357" cy="510778"/>
          </a:xfrm>
          <a:prstGeom prst="roundRect">
            <a:avLst>
              <a:gd fmla="val 16667" name="adj"/>
            </a:avLst>
          </a:prstGeom>
          <a:solidFill>
            <a:srgbClr val="FCEAD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 </a:t>
            </a:r>
            <a:r>
              <a:rPr b="1" lang="fr-FR" sz="2400">
                <a:solidFill>
                  <a:srgbClr val="EA875C"/>
                </a:solidFill>
                <a:latin typeface="Calibri"/>
                <a:ea typeface="Calibri"/>
                <a:cs typeface="Calibri"/>
                <a:sym typeface="Calibri"/>
              </a:rPr>
              <a:t>2. </a:t>
            </a:r>
            <a:endParaRPr/>
          </a:p>
        </p:txBody>
      </p:sp>
      <p:sp>
        <p:nvSpPr>
          <p:cNvPr id="1189" name="Google Shape;1189;p45"/>
          <p:cNvSpPr txBox="1"/>
          <p:nvPr/>
        </p:nvSpPr>
        <p:spPr>
          <a:xfrm>
            <a:off x="729639" y="1227006"/>
            <a:ext cx="605946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Identifier le type de mouvement de la cabine. </a:t>
            </a:r>
            <a:endParaRPr b="1" sz="4000">
              <a:solidFill>
                <a:schemeClr val="dk1"/>
              </a:solidFill>
              <a:latin typeface="Calibri"/>
              <a:ea typeface="Calibri"/>
              <a:cs typeface="Calibri"/>
              <a:sym typeface="Calibri"/>
            </a:endParaRPr>
          </a:p>
        </p:txBody>
      </p:sp>
      <p:pic>
        <p:nvPicPr>
          <p:cNvPr id="1190" name="Google Shape;1190;p45"/>
          <p:cNvPicPr preferRelativeResize="0"/>
          <p:nvPr/>
        </p:nvPicPr>
        <p:blipFill rotWithShape="1">
          <a:blip r:embed="rId3">
            <a:alphaModFix/>
          </a:blip>
          <a:srcRect b="0" l="0" r="0" t="0"/>
          <a:stretch/>
        </p:blipFill>
        <p:spPr>
          <a:xfrm>
            <a:off x="11508485" y="454591"/>
            <a:ext cx="462925" cy="462925"/>
          </a:xfrm>
          <a:prstGeom prst="rect">
            <a:avLst/>
          </a:prstGeom>
          <a:noFill/>
          <a:ln>
            <a:noFill/>
          </a:ln>
        </p:spPr>
      </p:pic>
      <p:grpSp>
        <p:nvGrpSpPr>
          <p:cNvPr id="1191" name="Google Shape;1191;p45"/>
          <p:cNvGrpSpPr/>
          <p:nvPr/>
        </p:nvGrpSpPr>
        <p:grpSpPr>
          <a:xfrm>
            <a:off x="6172699" y="1790446"/>
            <a:ext cx="5714490" cy="3171770"/>
            <a:chOff x="5985663" y="1790445"/>
            <a:chExt cx="5901526" cy="3570517"/>
          </a:xfrm>
        </p:grpSpPr>
        <p:sp>
          <p:nvSpPr>
            <p:cNvPr id="1192" name="Google Shape;1192;p45"/>
            <p:cNvSpPr/>
            <p:nvPr/>
          </p:nvSpPr>
          <p:spPr>
            <a:xfrm>
              <a:off x="5985663" y="1790445"/>
              <a:ext cx="5901526" cy="3570517"/>
            </a:xfrm>
            <a:prstGeom prst="roundRect">
              <a:avLst>
                <a:gd fmla="val 2286" name="adj"/>
              </a:avLst>
            </a:prstGeom>
            <a:solidFill>
              <a:srgbClr val="FDE9D4"/>
            </a:solidFill>
            <a:ln cap="flat" cmpd="sng" w="12700">
              <a:solidFill>
                <a:srgbClr val="BC770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193" name="Google Shape;1193;p45"/>
            <p:cNvPicPr preferRelativeResize="0"/>
            <p:nvPr/>
          </p:nvPicPr>
          <p:blipFill rotWithShape="1">
            <a:blip r:embed="rId4">
              <a:alphaModFix/>
            </a:blip>
            <a:srcRect b="0" l="0" r="0" t="0"/>
            <a:stretch/>
          </p:blipFill>
          <p:spPr>
            <a:xfrm>
              <a:off x="6301929" y="1954218"/>
              <a:ext cx="5353797" cy="3200847"/>
            </a:xfrm>
            <a:prstGeom prst="roundRect">
              <a:avLst>
                <a:gd fmla="val 6328" name="adj"/>
              </a:avLst>
            </a:prstGeom>
            <a:noFill/>
            <a:ln cap="flat" cmpd="sng" w="9525">
              <a:solidFill>
                <a:srgbClr val="EA875C"/>
              </a:solidFill>
              <a:prstDash val="solid"/>
              <a:round/>
              <a:headEnd len="sm" w="sm" type="none"/>
              <a:tailEnd len="sm" w="sm" type="none"/>
            </a:ln>
          </p:spPr>
        </p:pic>
      </p:grpSp>
      <p:sp>
        <p:nvSpPr>
          <p:cNvPr id="1194" name="Google Shape;1194;p45"/>
          <p:cNvSpPr txBox="1"/>
          <p:nvPr/>
        </p:nvSpPr>
        <p:spPr>
          <a:xfrm>
            <a:off x="489489" y="5964546"/>
            <a:ext cx="4454651" cy="461665"/>
          </a:xfrm>
          <a:prstGeom prst="rect">
            <a:avLst/>
          </a:prstGeom>
          <a:noFill/>
          <a:ln>
            <a:noFill/>
          </a:ln>
        </p:spPr>
        <p:txBody>
          <a:bodyPr anchorCtr="0" anchor="t" bIns="45700" lIns="91425" spcFirstLastPara="1" rIns="91425" wrap="square" tIns="45700">
            <a:spAutoFit/>
          </a:bodyPr>
          <a:lstStyle/>
          <a:p>
            <a:pPr indent="-265113" lvl="0" marL="265113" marR="0" rtl="0" algn="l">
              <a:spcBef>
                <a:spcPts val="0"/>
              </a:spcBef>
              <a:spcAft>
                <a:spcPts val="0"/>
              </a:spcAft>
              <a:buClr>
                <a:schemeClr val="dk1"/>
              </a:buClr>
              <a:buSzPts val="2400"/>
              <a:buFont typeface="Arial"/>
              <a:buChar char="•"/>
            </a:pPr>
            <a:r>
              <a:rPr b="1" lang="fr-FR" sz="2400">
                <a:solidFill>
                  <a:schemeClr val="dk1"/>
                </a:solidFill>
                <a:latin typeface="Calibri"/>
                <a:ea typeface="Calibri"/>
                <a:cs typeface="Calibri"/>
                <a:sym typeface="Calibri"/>
              </a:rPr>
              <a:t>Mouvement de </a:t>
            </a:r>
            <a:r>
              <a:rPr lang="fr-FR" sz="2000">
                <a:solidFill>
                  <a:schemeClr val="dk1"/>
                </a:solidFill>
                <a:latin typeface="Calibri"/>
                <a:ea typeface="Calibri"/>
                <a:cs typeface="Calibri"/>
                <a:sym typeface="Calibri"/>
              </a:rPr>
              <a:t>. . . . . . . . . . . . . . . .   </a:t>
            </a:r>
            <a:endParaRPr sz="2400">
              <a:solidFill>
                <a:schemeClr val="dk1"/>
              </a:solidFill>
              <a:latin typeface="Calibri"/>
              <a:ea typeface="Calibri"/>
              <a:cs typeface="Calibri"/>
              <a:sym typeface="Calibri"/>
            </a:endParaRPr>
          </a:p>
        </p:txBody>
      </p:sp>
      <p:sp>
        <p:nvSpPr>
          <p:cNvPr id="1195" name="Google Shape;1195;p45"/>
          <p:cNvSpPr txBox="1"/>
          <p:nvPr/>
        </p:nvSpPr>
        <p:spPr>
          <a:xfrm>
            <a:off x="5279564" y="5529293"/>
            <a:ext cx="6001580" cy="461665"/>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211D1E"/>
              </a:buClr>
              <a:buSzPts val="2400"/>
              <a:buFont typeface="Arial"/>
              <a:buChar char="•"/>
            </a:pPr>
            <a:r>
              <a:rPr b="1" i="0" lang="fr-FR" sz="2400" u="none" strike="noStrike">
                <a:solidFill>
                  <a:srgbClr val="211D1E"/>
                </a:solidFill>
                <a:latin typeface="Calibri"/>
                <a:ea typeface="Calibri"/>
                <a:cs typeface="Calibri"/>
                <a:sym typeface="Calibri"/>
              </a:rPr>
              <a:t>Mouvement de </a:t>
            </a:r>
            <a:r>
              <a:rPr lang="fr-FR" sz="2400">
                <a:solidFill>
                  <a:srgbClr val="211D1E"/>
                </a:solidFill>
                <a:latin typeface="Arial"/>
                <a:ea typeface="Arial"/>
                <a:cs typeface="Arial"/>
                <a:sym typeface="Arial"/>
              </a:rPr>
              <a:t>. . . . . . ….. . …… .</a:t>
            </a:r>
            <a:r>
              <a:rPr b="1" i="0" lang="fr-FR" sz="2400" u="none" strike="noStrike">
                <a:solidFill>
                  <a:srgbClr val="211D1E"/>
                </a:solidFill>
                <a:latin typeface="Calibri"/>
                <a:ea typeface="Calibri"/>
                <a:cs typeface="Calibri"/>
                <a:sym typeface="Calibri"/>
              </a:rPr>
              <a:t> </a:t>
            </a:r>
            <a:endParaRPr b="1" sz="2400">
              <a:solidFill>
                <a:schemeClr val="dk1"/>
              </a:solidFill>
              <a:latin typeface="Calibri"/>
              <a:ea typeface="Calibri"/>
              <a:cs typeface="Calibri"/>
              <a:sym typeface="Calibri"/>
            </a:endParaRPr>
          </a:p>
        </p:txBody>
      </p:sp>
      <p:sp>
        <p:nvSpPr>
          <p:cNvPr id="1196" name="Google Shape;1196;p45"/>
          <p:cNvSpPr txBox="1"/>
          <p:nvPr/>
        </p:nvSpPr>
        <p:spPr>
          <a:xfrm>
            <a:off x="2901010" y="5964546"/>
            <a:ext cx="1869367" cy="52322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rgbClr val="FF0000"/>
                </a:solidFill>
                <a:latin typeface="Calibri"/>
                <a:ea typeface="Calibri"/>
                <a:cs typeface="Calibri"/>
                <a:sym typeface="Calibri"/>
              </a:rPr>
              <a:t>translation </a:t>
            </a:r>
            <a:endParaRPr b="1" sz="4000">
              <a:solidFill>
                <a:srgbClr val="FF0000"/>
              </a:solidFill>
              <a:latin typeface="Architects Daughter"/>
              <a:ea typeface="Architects Daughter"/>
              <a:cs typeface="Architects Daughter"/>
              <a:sym typeface="Architects Daughter"/>
            </a:endParaRPr>
          </a:p>
        </p:txBody>
      </p:sp>
      <p:sp>
        <p:nvSpPr>
          <p:cNvPr id="1197" name="Google Shape;1197;p45"/>
          <p:cNvSpPr txBox="1"/>
          <p:nvPr/>
        </p:nvSpPr>
        <p:spPr>
          <a:xfrm>
            <a:off x="489489" y="5105920"/>
            <a:ext cx="3497051" cy="461665"/>
          </a:xfrm>
          <a:prstGeom prst="rect">
            <a:avLst/>
          </a:prstGeom>
          <a:noFill/>
          <a:ln>
            <a:noFill/>
          </a:ln>
        </p:spPr>
        <p:txBody>
          <a:bodyPr anchorCtr="0" anchor="t" bIns="45700" lIns="91425" spcFirstLastPara="1" rIns="91425" wrap="square" tIns="45700">
            <a:spAutoFit/>
          </a:bodyPr>
          <a:lstStyle/>
          <a:p>
            <a:pPr indent="-276225" lvl="0" marL="276225" marR="0" rtl="0" algn="l">
              <a:spcBef>
                <a:spcPts val="0"/>
              </a:spcBef>
              <a:spcAft>
                <a:spcPts val="0"/>
              </a:spcAft>
              <a:buClr>
                <a:srgbClr val="211D1E"/>
              </a:buClr>
              <a:buSzPts val="2400"/>
              <a:buFont typeface="Arial"/>
              <a:buChar char="•"/>
            </a:pPr>
            <a:r>
              <a:rPr b="1" i="0" lang="fr-FR" sz="2400" u="none" strike="noStrike">
                <a:solidFill>
                  <a:srgbClr val="211D1E"/>
                </a:solidFill>
                <a:latin typeface="Calibri"/>
                <a:ea typeface="Calibri"/>
                <a:cs typeface="Calibri"/>
                <a:sym typeface="Calibri"/>
              </a:rPr>
              <a:t>Trajectoire </a:t>
            </a:r>
            <a:r>
              <a:rPr i="0" lang="fr-FR" sz="1800" u="none" strike="noStrike">
                <a:solidFill>
                  <a:srgbClr val="211D1E"/>
                </a:solidFill>
                <a:latin typeface="Arial"/>
                <a:ea typeface="Arial"/>
                <a:cs typeface="Arial"/>
                <a:sym typeface="Arial"/>
              </a:rPr>
              <a:t>. . . . . . . . . . . </a:t>
            </a:r>
            <a:endParaRPr sz="2400">
              <a:solidFill>
                <a:schemeClr val="dk1"/>
              </a:solidFill>
              <a:latin typeface="Calibri"/>
              <a:ea typeface="Calibri"/>
              <a:cs typeface="Calibri"/>
              <a:sym typeface="Calibri"/>
            </a:endParaRPr>
          </a:p>
        </p:txBody>
      </p:sp>
      <p:sp>
        <p:nvSpPr>
          <p:cNvPr id="1198" name="Google Shape;1198;p45"/>
          <p:cNvSpPr txBox="1"/>
          <p:nvPr/>
        </p:nvSpPr>
        <p:spPr>
          <a:xfrm>
            <a:off x="2549299" y="5075142"/>
            <a:ext cx="2132104" cy="52322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rgbClr val="FF0000"/>
                </a:solidFill>
                <a:latin typeface="Calibri"/>
                <a:ea typeface="Calibri"/>
                <a:cs typeface="Calibri"/>
                <a:sym typeface="Calibri"/>
              </a:rPr>
              <a:t>rectiligne </a:t>
            </a:r>
            <a:endParaRPr b="1" sz="4000">
              <a:solidFill>
                <a:srgbClr val="FF0000"/>
              </a:solidFill>
              <a:latin typeface="Architects Daughter"/>
              <a:ea typeface="Architects Daughter"/>
              <a:cs typeface="Architects Daughter"/>
              <a:sym typeface="Architects Daughter"/>
            </a:endParaRPr>
          </a:p>
        </p:txBody>
      </p:sp>
      <p:sp>
        <p:nvSpPr>
          <p:cNvPr id="1199" name="Google Shape;1199;p45"/>
          <p:cNvSpPr/>
          <p:nvPr/>
        </p:nvSpPr>
        <p:spPr>
          <a:xfrm>
            <a:off x="4770377" y="5279066"/>
            <a:ext cx="227445" cy="947090"/>
          </a:xfrm>
          <a:prstGeom prst="rightBrace">
            <a:avLst>
              <a:gd fmla="val 47043" name="adj1"/>
              <a:gd fmla="val 50000" name="adj2"/>
            </a:avLst>
          </a:prstGeom>
          <a:noFill/>
          <a:ln cap="flat" cmpd="sng" w="381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200" name="Google Shape;1200;p45"/>
          <p:cNvSpPr txBox="1"/>
          <p:nvPr/>
        </p:nvSpPr>
        <p:spPr>
          <a:xfrm>
            <a:off x="2836203" y="5974016"/>
            <a:ext cx="1869367" cy="430887"/>
          </a:xfrm>
          <a:prstGeom prst="rect">
            <a:avLst/>
          </a:prstGeom>
          <a:solidFill>
            <a:schemeClr val="lt1"/>
          </a:solidFill>
          <a:ln>
            <a:noFill/>
          </a:ln>
        </p:spPr>
        <p:txBody>
          <a:bodyPr anchorCtr="0" anchor="t" bIns="0" lIns="0" spcFirstLastPara="1" rIns="0" wrap="square" tIns="0">
            <a:spAutoFit/>
          </a:bodyPr>
          <a:lstStyle/>
          <a:p>
            <a:pPr indent="0" lvl="0" marL="0" marR="0" rtl="0" algn="ctr">
              <a:spcBef>
                <a:spcPts val="0"/>
              </a:spcBef>
              <a:spcAft>
                <a:spcPts val="0"/>
              </a:spcAft>
              <a:buNone/>
            </a:pPr>
            <a:r>
              <a:rPr b="1" lang="fr-FR" sz="2800">
                <a:solidFill>
                  <a:srgbClr val="FF0000"/>
                </a:solidFill>
                <a:latin typeface="Calibri"/>
                <a:ea typeface="Calibri"/>
                <a:cs typeface="Calibri"/>
                <a:sym typeface="Calibri"/>
              </a:rPr>
              <a:t>translation </a:t>
            </a:r>
            <a:endParaRPr b="1" sz="4000">
              <a:solidFill>
                <a:srgbClr val="FF0000"/>
              </a:solidFill>
              <a:latin typeface="Architects Daughter"/>
              <a:ea typeface="Architects Daughter"/>
              <a:cs typeface="Architects Daughter"/>
              <a:sym typeface="Architects Daughter"/>
            </a:endParaRPr>
          </a:p>
        </p:txBody>
      </p:sp>
      <p:sp>
        <p:nvSpPr>
          <p:cNvPr id="1201" name="Google Shape;1201;p45"/>
          <p:cNvSpPr txBox="1"/>
          <p:nvPr/>
        </p:nvSpPr>
        <p:spPr>
          <a:xfrm>
            <a:off x="2834684" y="5146168"/>
            <a:ext cx="1499288" cy="430887"/>
          </a:xfrm>
          <a:prstGeom prst="rect">
            <a:avLst/>
          </a:prstGeom>
          <a:solidFill>
            <a:schemeClr val="lt1"/>
          </a:solidFill>
          <a:ln>
            <a:noFill/>
          </a:ln>
        </p:spPr>
        <p:txBody>
          <a:bodyPr anchorCtr="0" anchor="t" bIns="0" lIns="0" spcFirstLastPara="1" rIns="0" wrap="square" tIns="0">
            <a:spAutoFit/>
          </a:bodyPr>
          <a:lstStyle/>
          <a:p>
            <a:pPr indent="0" lvl="0" marL="0" marR="0" rtl="0" algn="ctr">
              <a:spcBef>
                <a:spcPts val="0"/>
              </a:spcBef>
              <a:spcAft>
                <a:spcPts val="0"/>
              </a:spcAft>
              <a:buNone/>
            </a:pPr>
            <a:r>
              <a:rPr b="1" lang="fr-FR" sz="2800">
                <a:solidFill>
                  <a:srgbClr val="FF0000"/>
                </a:solidFill>
                <a:latin typeface="Calibri"/>
                <a:ea typeface="Calibri"/>
                <a:cs typeface="Calibri"/>
                <a:sym typeface="Calibri"/>
              </a:rPr>
              <a:t>rectiligne </a:t>
            </a:r>
            <a:endParaRPr b="1" sz="4000">
              <a:solidFill>
                <a:srgbClr val="FF0000"/>
              </a:solidFill>
              <a:latin typeface="Architects Daughter"/>
              <a:ea typeface="Architects Daughter"/>
              <a:cs typeface="Architects Daughter"/>
              <a:sym typeface="Architects Daughte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9"/>
                                        </p:tgtEl>
                                        <p:attrNameLst>
                                          <p:attrName>style.visibility</p:attrName>
                                        </p:attrNameLst>
                                      </p:cBhvr>
                                      <p:to>
                                        <p:strVal val="visible"/>
                                      </p:to>
                                    </p:set>
                                    <p:animEffect filter="fade" transition="in">
                                      <p:cBhvr>
                                        <p:cTn dur="500"/>
                                        <p:tgtEl>
                                          <p:spTgt spid="11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5" name="Shape 1205"/>
        <p:cNvGrpSpPr/>
        <p:nvPr/>
      </p:nvGrpSpPr>
      <p:grpSpPr>
        <a:xfrm>
          <a:off x="0" y="0"/>
          <a:ext cx="0" cy="0"/>
          <a:chOff x="0" y="0"/>
          <a:chExt cx="0" cy="0"/>
        </a:xfrm>
      </p:grpSpPr>
      <p:sp>
        <p:nvSpPr>
          <p:cNvPr id="1206" name="Google Shape;1206;p46"/>
          <p:cNvSpPr txBox="1"/>
          <p:nvPr>
            <p:ph type="title"/>
          </p:nvPr>
        </p:nvSpPr>
        <p:spPr>
          <a:xfrm>
            <a:off x="1064663"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latin typeface="Calibri"/>
                <a:ea typeface="Calibri"/>
                <a:cs typeface="Calibri"/>
                <a:sym typeface="Calibri"/>
              </a:rPr>
              <a:t>Je fais une synthèse : Comment j’identifie le type de mouvement ? </a:t>
            </a:r>
            <a:endParaRPr/>
          </a:p>
        </p:txBody>
      </p:sp>
      <p:sp>
        <p:nvSpPr>
          <p:cNvPr id="1207" name="Google Shape;1207;p46"/>
          <p:cNvSpPr txBox="1"/>
          <p:nvPr>
            <p:ph idx="1" type="body"/>
          </p:nvPr>
        </p:nvSpPr>
        <p:spPr>
          <a:xfrm>
            <a:off x="1064663"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présente le bilan . il veille a ce que les élèves soient attentifs . </a:t>
            </a:r>
            <a:endParaRPr/>
          </a:p>
        </p:txBody>
      </p:sp>
      <p:pic>
        <p:nvPicPr>
          <p:cNvPr id="1208" name="Google Shape;1208;p46"/>
          <p:cNvPicPr preferRelativeResize="0"/>
          <p:nvPr/>
        </p:nvPicPr>
        <p:blipFill rotWithShape="1">
          <a:blip r:embed="rId3">
            <a:alphaModFix/>
          </a:blip>
          <a:srcRect b="0" l="0" r="0" t="0"/>
          <a:stretch/>
        </p:blipFill>
        <p:spPr>
          <a:xfrm>
            <a:off x="11508485" y="454591"/>
            <a:ext cx="462925" cy="462925"/>
          </a:xfrm>
          <a:prstGeom prst="rect">
            <a:avLst/>
          </a:prstGeom>
          <a:noFill/>
          <a:ln>
            <a:noFill/>
          </a:ln>
        </p:spPr>
      </p:pic>
      <p:sp>
        <p:nvSpPr>
          <p:cNvPr id="1209" name="Google Shape;1209;p46"/>
          <p:cNvSpPr txBox="1"/>
          <p:nvPr/>
        </p:nvSpPr>
        <p:spPr>
          <a:xfrm>
            <a:off x="4247768" y="2098510"/>
            <a:ext cx="682938" cy="369332"/>
          </a:xfrm>
          <a:prstGeom prst="rect">
            <a:avLst/>
          </a:prstGeom>
          <a:solidFill>
            <a:srgbClr val="C8F5E8"/>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1800">
                <a:solidFill>
                  <a:schemeClr val="dk1"/>
                </a:solidFill>
                <a:latin typeface="Calibri"/>
                <a:ea typeface="Calibri"/>
                <a:cs typeface="Calibri"/>
                <a:sym typeface="Calibri"/>
              </a:rPr>
              <a:t>Oui </a:t>
            </a:r>
            <a:endParaRPr b="1" sz="1800">
              <a:solidFill>
                <a:srgbClr val="FF0000"/>
              </a:solidFill>
              <a:latin typeface="Calibri"/>
              <a:ea typeface="Calibri"/>
              <a:cs typeface="Calibri"/>
              <a:sym typeface="Calibri"/>
            </a:endParaRPr>
          </a:p>
        </p:txBody>
      </p:sp>
      <p:sp>
        <p:nvSpPr>
          <p:cNvPr id="1210" name="Google Shape;1210;p46"/>
          <p:cNvSpPr/>
          <p:nvPr/>
        </p:nvSpPr>
        <p:spPr>
          <a:xfrm>
            <a:off x="1321980" y="1305957"/>
            <a:ext cx="9548037" cy="510778"/>
          </a:xfrm>
          <a:prstGeom prst="roundRect">
            <a:avLst>
              <a:gd fmla="val 16667" name="adj"/>
            </a:avLst>
          </a:prstGeom>
          <a:solidFill>
            <a:srgbClr val="FCEAD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La flèche reliant deux points du corps garde-t-elle la même orientation ?  </a:t>
            </a:r>
            <a:r>
              <a:rPr b="1" lang="fr-FR" sz="2400">
                <a:solidFill>
                  <a:srgbClr val="FF0000"/>
                </a:solidFill>
                <a:latin typeface="Calibri"/>
                <a:ea typeface="Calibri"/>
                <a:cs typeface="Calibri"/>
                <a:sym typeface="Calibri"/>
              </a:rPr>
              <a:t> </a:t>
            </a:r>
            <a:endParaRPr/>
          </a:p>
        </p:txBody>
      </p:sp>
      <p:sp>
        <p:nvSpPr>
          <p:cNvPr id="1211" name="Google Shape;1211;p46"/>
          <p:cNvSpPr/>
          <p:nvPr/>
        </p:nvSpPr>
        <p:spPr>
          <a:xfrm>
            <a:off x="2601099" y="2727558"/>
            <a:ext cx="2944532" cy="519351"/>
          </a:xfrm>
          <a:prstGeom prst="roundRect">
            <a:avLst>
              <a:gd fmla="val 50000" name="adj"/>
            </a:avLst>
          </a:prstGeom>
          <a:solidFill>
            <a:schemeClr val="lt1"/>
          </a:solidFill>
          <a:ln cap="flat" cmpd="sng" w="12700">
            <a:solidFill>
              <a:schemeClr val="accent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rgbClr val="00B0F0"/>
                </a:solidFill>
                <a:latin typeface="Calibri"/>
                <a:ea typeface="Calibri"/>
                <a:cs typeface="Calibri"/>
                <a:sym typeface="Calibri"/>
              </a:rPr>
              <a:t>Mouvement de Translation</a:t>
            </a:r>
            <a:endParaRPr/>
          </a:p>
        </p:txBody>
      </p:sp>
      <p:sp>
        <p:nvSpPr>
          <p:cNvPr id="1212" name="Google Shape;1212;p46"/>
          <p:cNvSpPr/>
          <p:nvPr/>
        </p:nvSpPr>
        <p:spPr>
          <a:xfrm>
            <a:off x="336884" y="3819562"/>
            <a:ext cx="2160017" cy="646986"/>
          </a:xfrm>
          <a:prstGeom prst="roundRect">
            <a:avLst>
              <a:gd fmla="val 16667" name="adj"/>
            </a:avLst>
          </a:prstGeom>
          <a:solidFill>
            <a:schemeClr val="lt1"/>
          </a:solidFill>
          <a:ln cap="flat" cmpd="sng" w="12700">
            <a:solidFill>
              <a:schemeClr val="accent3"/>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600">
                <a:solidFill>
                  <a:srgbClr val="00B0F0"/>
                </a:solidFill>
                <a:latin typeface="Calibri"/>
                <a:ea typeface="Calibri"/>
                <a:cs typeface="Calibri"/>
                <a:sym typeface="Calibri"/>
              </a:rPr>
              <a:t> Mouvement de Translation curviligne</a:t>
            </a:r>
            <a:endParaRPr/>
          </a:p>
        </p:txBody>
      </p:sp>
      <p:sp>
        <p:nvSpPr>
          <p:cNvPr id="1213" name="Google Shape;1213;p46"/>
          <p:cNvSpPr/>
          <p:nvPr/>
        </p:nvSpPr>
        <p:spPr>
          <a:xfrm>
            <a:off x="5389602" y="3819562"/>
            <a:ext cx="2380294" cy="646986"/>
          </a:xfrm>
          <a:prstGeom prst="roundRect">
            <a:avLst>
              <a:gd fmla="val 16667" name="adj"/>
            </a:avLst>
          </a:prstGeom>
          <a:solidFill>
            <a:schemeClr val="lt1"/>
          </a:solidFill>
          <a:ln cap="flat" cmpd="sng" w="12700">
            <a:solidFill>
              <a:schemeClr val="accent3"/>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600">
                <a:solidFill>
                  <a:srgbClr val="00B0F0"/>
                </a:solidFill>
                <a:latin typeface="Calibri"/>
                <a:ea typeface="Calibri"/>
                <a:cs typeface="Calibri"/>
                <a:sym typeface="Calibri"/>
              </a:rPr>
              <a:t>Mouvement  de Translation circulaire</a:t>
            </a:r>
            <a:endParaRPr/>
          </a:p>
        </p:txBody>
      </p:sp>
      <p:sp>
        <p:nvSpPr>
          <p:cNvPr id="1214" name="Google Shape;1214;p46"/>
          <p:cNvSpPr/>
          <p:nvPr/>
        </p:nvSpPr>
        <p:spPr>
          <a:xfrm>
            <a:off x="6896047" y="2803244"/>
            <a:ext cx="2815961" cy="408623"/>
          </a:xfrm>
          <a:prstGeom prst="roundRect">
            <a:avLst>
              <a:gd fmla="val 16667" name="adj"/>
            </a:avLst>
          </a:prstGeom>
          <a:solidFill>
            <a:schemeClr val="lt1"/>
          </a:solidFill>
          <a:ln cap="flat" cmpd="sng" w="12700">
            <a:solidFill>
              <a:schemeClr val="accent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rgbClr val="FF0000"/>
                </a:solidFill>
                <a:latin typeface="Calibri"/>
                <a:ea typeface="Calibri"/>
                <a:cs typeface="Calibri"/>
                <a:sym typeface="Calibri"/>
              </a:rPr>
              <a:t>Mouvement de rotation</a:t>
            </a:r>
            <a:endParaRPr/>
          </a:p>
        </p:txBody>
      </p:sp>
      <p:sp>
        <p:nvSpPr>
          <p:cNvPr id="1215" name="Google Shape;1215;p46"/>
          <p:cNvSpPr txBox="1"/>
          <p:nvPr/>
        </p:nvSpPr>
        <p:spPr>
          <a:xfrm>
            <a:off x="6726324" y="2077087"/>
            <a:ext cx="828250" cy="369332"/>
          </a:xfrm>
          <a:prstGeom prst="rect">
            <a:avLst/>
          </a:prstGeom>
          <a:solidFill>
            <a:srgbClr val="C8F5E8"/>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1800">
                <a:solidFill>
                  <a:schemeClr val="dk1"/>
                </a:solidFill>
                <a:latin typeface="Calibri"/>
                <a:ea typeface="Calibri"/>
                <a:cs typeface="Calibri"/>
                <a:sym typeface="Calibri"/>
              </a:rPr>
              <a:t>Non </a:t>
            </a:r>
            <a:endParaRPr b="1" sz="1800">
              <a:solidFill>
                <a:srgbClr val="FF0000"/>
              </a:solidFill>
              <a:latin typeface="Calibri"/>
              <a:ea typeface="Calibri"/>
              <a:cs typeface="Calibri"/>
              <a:sym typeface="Calibri"/>
            </a:endParaRPr>
          </a:p>
        </p:txBody>
      </p:sp>
      <p:sp>
        <p:nvSpPr>
          <p:cNvPr id="1216" name="Google Shape;1216;p46"/>
          <p:cNvSpPr/>
          <p:nvPr/>
        </p:nvSpPr>
        <p:spPr>
          <a:xfrm rot="5400000">
            <a:off x="5684953" y="231323"/>
            <a:ext cx="822094" cy="4045270"/>
          </a:xfrm>
          <a:prstGeom prst="leftBrace">
            <a:avLst>
              <a:gd fmla="val 31919" name="adj1"/>
              <a:gd fmla="val 50000" name="adj2"/>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217" name="Google Shape;1217;p46"/>
          <p:cNvSpPr/>
          <p:nvPr/>
        </p:nvSpPr>
        <p:spPr>
          <a:xfrm>
            <a:off x="2851611" y="5023585"/>
            <a:ext cx="2079095" cy="646986"/>
          </a:xfrm>
          <a:prstGeom prst="roundRect">
            <a:avLst>
              <a:gd fmla="val 16667" name="adj"/>
            </a:avLst>
          </a:prstGeom>
          <a:solidFill>
            <a:schemeClr val="lt1"/>
          </a:solidFill>
          <a:ln cap="flat" cmpd="sng" w="12700">
            <a:solidFill>
              <a:schemeClr val="accent3"/>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600">
                <a:solidFill>
                  <a:srgbClr val="00B0F0"/>
                </a:solidFill>
                <a:latin typeface="Calibri"/>
                <a:ea typeface="Calibri"/>
                <a:cs typeface="Calibri"/>
                <a:sym typeface="Calibri"/>
              </a:rPr>
              <a:t>Mouvement  de Translation rectiligne</a:t>
            </a:r>
            <a:endParaRPr/>
          </a:p>
        </p:txBody>
      </p:sp>
      <p:cxnSp>
        <p:nvCxnSpPr>
          <p:cNvPr id="1218" name="Google Shape;1218;p46"/>
          <p:cNvCxnSpPr/>
          <p:nvPr/>
        </p:nvCxnSpPr>
        <p:spPr>
          <a:xfrm flipH="1">
            <a:off x="2509724" y="3251027"/>
            <a:ext cx="1440000" cy="898200"/>
          </a:xfrm>
          <a:prstGeom prst="curvedConnector2">
            <a:avLst/>
          </a:prstGeom>
          <a:noFill/>
          <a:ln cap="flat" cmpd="sng" w="9525">
            <a:solidFill>
              <a:schemeClr val="accent1"/>
            </a:solidFill>
            <a:prstDash val="solid"/>
            <a:miter lim="800000"/>
            <a:headEnd len="med" w="med" type="oval"/>
            <a:tailEnd len="med" w="med" type="oval"/>
          </a:ln>
        </p:spPr>
      </p:cxnSp>
      <p:cxnSp>
        <p:nvCxnSpPr>
          <p:cNvPr id="1219" name="Google Shape;1219;p46"/>
          <p:cNvCxnSpPr/>
          <p:nvPr/>
        </p:nvCxnSpPr>
        <p:spPr>
          <a:xfrm>
            <a:off x="3949724" y="3244767"/>
            <a:ext cx="1440000" cy="898200"/>
          </a:xfrm>
          <a:prstGeom prst="curvedConnector2">
            <a:avLst/>
          </a:prstGeom>
          <a:noFill/>
          <a:ln cap="flat" cmpd="sng" w="9525">
            <a:solidFill>
              <a:schemeClr val="accent1"/>
            </a:solidFill>
            <a:prstDash val="solid"/>
            <a:miter lim="800000"/>
            <a:headEnd len="med" w="med" type="oval"/>
            <a:tailEnd len="med" w="med" type="oval"/>
          </a:ln>
        </p:spPr>
      </p:cxnSp>
      <p:cxnSp>
        <p:nvCxnSpPr>
          <p:cNvPr id="1220" name="Google Shape;1220;p46"/>
          <p:cNvCxnSpPr/>
          <p:nvPr/>
        </p:nvCxnSpPr>
        <p:spPr>
          <a:xfrm rot="5400000">
            <a:off x="3056052" y="4123743"/>
            <a:ext cx="1774500" cy="12600"/>
          </a:xfrm>
          <a:prstGeom prst="curvedConnector3">
            <a:avLst>
              <a:gd fmla="val 50000" name="adj1"/>
            </a:avLst>
          </a:prstGeom>
          <a:noFill/>
          <a:ln cap="flat" cmpd="sng" w="9525">
            <a:solidFill>
              <a:schemeClr val="accent1"/>
            </a:solidFill>
            <a:prstDash val="solid"/>
            <a:miter lim="800000"/>
            <a:headEnd len="med" w="med" type="oval"/>
            <a:tailEnd len="med" w="med" type="oval"/>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10"/>
                                        </p:tgtEl>
                                        <p:attrNameLst>
                                          <p:attrName>style.visibility</p:attrName>
                                        </p:attrNameLst>
                                      </p:cBhvr>
                                      <p:to>
                                        <p:strVal val="visible"/>
                                      </p:to>
                                    </p:set>
                                    <p:animEffect filter="fade" transition="in">
                                      <p:cBhvr>
                                        <p:cTn dur="500"/>
                                        <p:tgtEl>
                                          <p:spTgt spid="121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16"/>
                                        </p:tgtEl>
                                        <p:attrNameLst>
                                          <p:attrName>style.visibility</p:attrName>
                                        </p:attrNameLst>
                                      </p:cBhvr>
                                      <p:to>
                                        <p:strVal val="visible"/>
                                      </p:to>
                                    </p:set>
                                    <p:animEffect filter="fade" transition="in">
                                      <p:cBhvr>
                                        <p:cTn dur="500"/>
                                        <p:tgtEl>
                                          <p:spTgt spid="12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9"/>
                                        </p:tgtEl>
                                        <p:attrNameLst>
                                          <p:attrName>style.visibility</p:attrName>
                                        </p:attrNameLst>
                                      </p:cBhvr>
                                      <p:to>
                                        <p:strVal val="visible"/>
                                      </p:to>
                                    </p:set>
                                    <p:animEffect filter="fade" transition="in">
                                      <p:cBhvr>
                                        <p:cTn dur="500"/>
                                        <p:tgtEl>
                                          <p:spTgt spid="120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1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18"/>
                                        </p:tgtEl>
                                        <p:attrNameLst>
                                          <p:attrName>style.visibility</p:attrName>
                                        </p:attrNameLst>
                                      </p:cBhvr>
                                      <p:to>
                                        <p:strVal val="visible"/>
                                      </p:to>
                                    </p:set>
                                    <p:animEffect filter="fade" transition="in">
                                      <p:cBhvr>
                                        <p:cTn dur="500"/>
                                        <p:tgtEl>
                                          <p:spTgt spid="1218"/>
                                        </p:tgtEl>
                                      </p:cBhvr>
                                    </p:animEffect>
                                  </p:childTnLst>
                                </p:cTn>
                              </p:par>
                              <p:par>
                                <p:cTn fill="hold" nodeType="withEffect" presetClass="entr" presetID="10" presetSubtype="0">
                                  <p:stCondLst>
                                    <p:cond delay="0"/>
                                  </p:stCondLst>
                                  <p:childTnLst>
                                    <p:set>
                                      <p:cBhvr>
                                        <p:cTn dur="1" fill="hold">
                                          <p:stCondLst>
                                            <p:cond delay="0"/>
                                          </p:stCondLst>
                                        </p:cTn>
                                        <p:tgtEl>
                                          <p:spTgt spid="1212"/>
                                        </p:tgtEl>
                                        <p:attrNameLst>
                                          <p:attrName>style.visibility</p:attrName>
                                        </p:attrNameLst>
                                      </p:cBhvr>
                                      <p:to>
                                        <p:strVal val="visible"/>
                                      </p:to>
                                    </p:set>
                                    <p:animEffect filter="fade" transition="in">
                                      <p:cBhvr>
                                        <p:cTn dur="500"/>
                                        <p:tgtEl>
                                          <p:spTgt spid="12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0"/>
                                        </p:tgtEl>
                                        <p:attrNameLst>
                                          <p:attrName>style.visibility</p:attrName>
                                        </p:attrNameLst>
                                      </p:cBhvr>
                                      <p:to>
                                        <p:strVal val="visible"/>
                                      </p:to>
                                    </p:set>
                                    <p:animEffect filter="fade" transition="in">
                                      <p:cBhvr>
                                        <p:cTn dur="500"/>
                                        <p:tgtEl>
                                          <p:spTgt spid="1220"/>
                                        </p:tgtEl>
                                      </p:cBhvr>
                                    </p:animEffect>
                                  </p:childTnLst>
                                </p:cTn>
                              </p:par>
                              <p:par>
                                <p:cTn fill="hold" nodeType="withEffect" presetClass="entr" presetID="10" presetSubtype="0">
                                  <p:stCondLst>
                                    <p:cond delay="0"/>
                                  </p:stCondLst>
                                  <p:childTnLst>
                                    <p:set>
                                      <p:cBhvr>
                                        <p:cTn dur="1" fill="hold">
                                          <p:stCondLst>
                                            <p:cond delay="0"/>
                                          </p:stCondLst>
                                        </p:cTn>
                                        <p:tgtEl>
                                          <p:spTgt spid="1217"/>
                                        </p:tgtEl>
                                        <p:attrNameLst>
                                          <p:attrName>style.visibility</p:attrName>
                                        </p:attrNameLst>
                                      </p:cBhvr>
                                      <p:to>
                                        <p:strVal val="visible"/>
                                      </p:to>
                                    </p:set>
                                    <p:animEffect filter="fade" transition="in">
                                      <p:cBhvr>
                                        <p:cTn dur="500"/>
                                        <p:tgtEl>
                                          <p:spTgt spid="121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19"/>
                                        </p:tgtEl>
                                        <p:attrNameLst>
                                          <p:attrName>style.visibility</p:attrName>
                                        </p:attrNameLst>
                                      </p:cBhvr>
                                      <p:to>
                                        <p:strVal val="visible"/>
                                      </p:to>
                                    </p:set>
                                    <p:animEffect filter="fade" transition="in">
                                      <p:cBhvr>
                                        <p:cTn dur="500"/>
                                        <p:tgtEl>
                                          <p:spTgt spid="1219"/>
                                        </p:tgtEl>
                                      </p:cBhvr>
                                    </p:animEffect>
                                  </p:childTnLst>
                                </p:cTn>
                              </p:par>
                              <p:par>
                                <p:cTn fill="hold" nodeType="withEffect" presetClass="entr" presetID="10" presetSubtype="0">
                                  <p:stCondLst>
                                    <p:cond delay="0"/>
                                  </p:stCondLst>
                                  <p:childTnLst>
                                    <p:set>
                                      <p:cBhvr>
                                        <p:cTn dur="1" fill="hold">
                                          <p:stCondLst>
                                            <p:cond delay="0"/>
                                          </p:stCondLst>
                                        </p:cTn>
                                        <p:tgtEl>
                                          <p:spTgt spid="1213"/>
                                        </p:tgtEl>
                                        <p:attrNameLst>
                                          <p:attrName>style.visibility</p:attrName>
                                        </p:attrNameLst>
                                      </p:cBhvr>
                                      <p:to>
                                        <p:strVal val="visible"/>
                                      </p:to>
                                    </p:set>
                                    <p:animEffect filter="fade" transition="in">
                                      <p:cBhvr>
                                        <p:cTn dur="500"/>
                                        <p:tgtEl>
                                          <p:spTgt spid="12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15"/>
                                        </p:tgtEl>
                                        <p:attrNameLst>
                                          <p:attrName>style.visibility</p:attrName>
                                        </p:attrNameLst>
                                      </p:cBhvr>
                                      <p:to>
                                        <p:strVal val="visible"/>
                                      </p:to>
                                    </p:set>
                                    <p:anim calcmode="lin" valueType="num">
                                      <p:cBhvr additive="base">
                                        <p:cTn dur="500"/>
                                        <p:tgtEl>
                                          <p:spTgt spid="1215"/>
                                        </p:tgtEl>
                                        <p:attrNameLst>
                                          <p:attrName>ppt_w</p:attrName>
                                        </p:attrNameLst>
                                      </p:cBhvr>
                                      <p:tavLst>
                                        <p:tav fmla="" tm="0">
                                          <p:val>
                                            <p:strVal val="0"/>
                                          </p:val>
                                        </p:tav>
                                        <p:tav fmla="" tm="100000">
                                          <p:val>
                                            <p:strVal val="#ppt_w"/>
                                          </p:val>
                                        </p:tav>
                                      </p:tavLst>
                                    </p:anim>
                                    <p:anim calcmode="lin" valueType="num">
                                      <p:cBhvr additive="base">
                                        <p:cTn dur="500"/>
                                        <p:tgtEl>
                                          <p:spTgt spid="121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14"/>
                                        </p:tgtEl>
                                        <p:attrNameLst>
                                          <p:attrName>style.visibility</p:attrName>
                                        </p:attrNameLst>
                                      </p:cBhvr>
                                      <p:to>
                                        <p:strVal val="visible"/>
                                      </p:to>
                                    </p:set>
                                    <p:anim calcmode="lin" valueType="num">
                                      <p:cBhvr additive="base">
                                        <p:cTn dur="500"/>
                                        <p:tgtEl>
                                          <p:spTgt spid="1214"/>
                                        </p:tgtEl>
                                        <p:attrNameLst>
                                          <p:attrName>ppt_w</p:attrName>
                                        </p:attrNameLst>
                                      </p:cBhvr>
                                      <p:tavLst>
                                        <p:tav fmla="" tm="0">
                                          <p:val>
                                            <p:strVal val="0"/>
                                          </p:val>
                                        </p:tav>
                                        <p:tav fmla="" tm="100000">
                                          <p:val>
                                            <p:strVal val="#ppt_w"/>
                                          </p:val>
                                        </p:tav>
                                      </p:tavLst>
                                    </p:anim>
                                    <p:anim calcmode="lin" valueType="num">
                                      <p:cBhvr additive="base">
                                        <p:cTn dur="500"/>
                                        <p:tgtEl>
                                          <p:spTgt spid="1214"/>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4" name="Shape 1224"/>
        <p:cNvGrpSpPr/>
        <p:nvPr/>
      </p:nvGrpSpPr>
      <p:grpSpPr>
        <a:xfrm>
          <a:off x="0" y="0"/>
          <a:ext cx="0" cy="0"/>
          <a:chOff x="0" y="0"/>
          <a:chExt cx="0" cy="0"/>
        </a:xfrm>
      </p:grpSpPr>
      <p:grpSp>
        <p:nvGrpSpPr>
          <p:cNvPr id="1225" name="Google Shape;1225;p47"/>
          <p:cNvGrpSpPr/>
          <p:nvPr/>
        </p:nvGrpSpPr>
        <p:grpSpPr>
          <a:xfrm>
            <a:off x="812158" y="829916"/>
            <a:ext cx="10567685" cy="5198169"/>
            <a:chOff x="2184400" y="1402025"/>
            <a:chExt cx="7823200" cy="4942038"/>
          </a:xfrm>
        </p:grpSpPr>
        <p:sp>
          <p:nvSpPr>
            <p:cNvPr id="1226" name="Google Shape;1226;p47"/>
            <p:cNvSpPr/>
            <p:nvPr/>
          </p:nvSpPr>
          <p:spPr>
            <a:xfrm>
              <a:off x="2184400" y="1402025"/>
              <a:ext cx="7823200" cy="4942038"/>
            </a:xfrm>
            <a:prstGeom prst="roundRect">
              <a:avLst>
                <a:gd fmla="val 2665" name="adj"/>
              </a:avLst>
            </a:prstGeom>
            <a:solidFill>
              <a:srgbClr val="00B0F0"/>
            </a:solidFill>
            <a:ln cap="flat" cmpd="sng" w="12700">
              <a:solidFill>
                <a:srgbClr val="00B0F0"/>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sp>
          <p:nvSpPr>
            <p:cNvPr id="1227" name="Google Shape;1227;p47"/>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rPr b="1" lang="fr-FR" sz="5600">
                  <a:solidFill>
                    <a:schemeClr val="dk1"/>
                  </a:solidFill>
                  <a:latin typeface="Calibri"/>
                  <a:ea typeface="Calibri"/>
                  <a:cs typeface="Calibri"/>
                  <a:sym typeface="Calibri"/>
                </a:rPr>
                <a:t>Pratique guidée collective </a:t>
              </a:r>
              <a:endParaRPr/>
            </a:p>
          </p:txBody>
        </p:sp>
      </p:grpSp>
      <p:grpSp>
        <p:nvGrpSpPr>
          <p:cNvPr id="1228" name="Google Shape;1228;p47"/>
          <p:cNvGrpSpPr/>
          <p:nvPr/>
        </p:nvGrpSpPr>
        <p:grpSpPr>
          <a:xfrm>
            <a:off x="8796759" y="4917801"/>
            <a:ext cx="2425142" cy="936370"/>
            <a:chOff x="8796759" y="4917801"/>
            <a:chExt cx="2425142" cy="936370"/>
          </a:xfrm>
        </p:grpSpPr>
        <p:sp>
          <p:nvSpPr>
            <p:cNvPr id="1229" name="Google Shape;1229;p47"/>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lt1"/>
                </a:solidFill>
                <a:latin typeface="Calibri"/>
                <a:ea typeface="Calibri"/>
                <a:cs typeface="Calibri"/>
                <a:sym typeface="Calibri"/>
              </a:endParaRPr>
            </a:p>
          </p:txBody>
        </p:sp>
        <p:sp>
          <p:nvSpPr>
            <p:cNvPr id="1230" name="Google Shape;1230;p47"/>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1" lang="fr-FR" sz="3600">
                  <a:solidFill>
                    <a:schemeClr val="dk1"/>
                  </a:solidFill>
                  <a:latin typeface="Calibri"/>
                  <a:ea typeface="Calibri"/>
                  <a:cs typeface="Calibri"/>
                  <a:sym typeface="Calibri"/>
                </a:rPr>
                <a:t>10 min</a:t>
              </a:r>
              <a:endParaRPr/>
            </a:p>
          </p:txBody>
        </p:sp>
      </p:grpSp>
      <p:pic>
        <p:nvPicPr>
          <p:cNvPr id="1231" name="Google Shape;1231;p47"/>
          <p:cNvPicPr preferRelativeResize="0"/>
          <p:nvPr/>
        </p:nvPicPr>
        <p:blipFill rotWithShape="1">
          <a:blip r:embed="rId4">
            <a:alphaModFix/>
          </a:blip>
          <a:srcRect b="0" l="0" r="0" t="0"/>
          <a:stretch/>
        </p:blipFill>
        <p:spPr>
          <a:xfrm>
            <a:off x="4866134" y="1253994"/>
            <a:ext cx="1768346" cy="1768346"/>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5" name="Shape 1235"/>
        <p:cNvGrpSpPr/>
        <p:nvPr/>
      </p:nvGrpSpPr>
      <p:grpSpPr>
        <a:xfrm>
          <a:off x="0" y="0"/>
          <a:ext cx="0" cy="0"/>
          <a:chOff x="0" y="0"/>
          <a:chExt cx="0" cy="0"/>
        </a:xfrm>
      </p:grpSpPr>
      <p:sp>
        <p:nvSpPr>
          <p:cNvPr id="1236" name="Google Shape;1236;p48"/>
          <p:cNvSpPr/>
          <p:nvPr/>
        </p:nvSpPr>
        <p:spPr>
          <a:xfrm>
            <a:off x="360473" y="1601835"/>
            <a:ext cx="11471053" cy="461665"/>
          </a:xfrm>
          <a:prstGeom prst="roundRect">
            <a:avLst>
              <a:gd fmla="val 0"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Lors d’un mouvement de translation, le corps :</a:t>
            </a:r>
            <a:endParaRPr b="1" sz="3600">
              <a:solidFill>
                <a:schemeClr val="dk1"/>
              </a:solidFill>
              <a:latin typeface="Calibri"/>
              <a:ea typeface="Calibri"/>
              <a:cs typeface="Calibri"/>
              <a:sym typeface="Calibri"/>
            </a:endParaRPr>
          </a:p>
        </p:txBody>
      </p:sp>
      <p:grpSp>
        <p:nvGrpSpPr>
          <p:cNvPr id="1237" name="Google Shape;1237;p48"/>
          <p:cNvGrpSpPr/>
          <p:nvPr/>
        </p:nvGrpSpPr>
        <p:grpSpPr>
          <a:xfrm>
            <a:off x="11451590" y="460393"/>
            <a:ext cx="497596" cy="431295"/>
            <a:chOff x="779844" y="4335989"/>
            <a:chExt cx="563238" cy="575842"/>
          </a:xfrm>
        </p:grpSpPr>
        <p:pic>
          <p:nvPicPr>
            <p:cNvPr descr="Une image contenant Dessin animé, clipart, Animation, illustration&#10;&#10;Description générée automatiquement" id="1238" name="Google Shape;1238;p48"/>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239" name="Google Shape;1239;p48"/>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240" name="Google Shape;1240;p48"/>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Dans cette partie , je vais vous poser quelques questions. Choisir l’affirmation correcte</a:t>
            </a:r>
            <a:endParaRPr/>
          </a:p>
        </p:txBody>
      </p:sp>
      <p:sp>
        <p:nvSpPr>
          <p:cNvPr id="1241" name="Google Shape;1241;p48"/>
          <p:cNvSpPr txBox="1"/>
          <p:nvPr>
            <p:ph idx="1" type="body"/>
          </p:nvPr>
        </p:nvSpPr>
        <p:spPr>
          <a:xfrm>
            <a:off x="909770" y="676040"/>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justifier oralement leur choix.</a:t>
            </a:r>
            <a:endParaRPr/>
          </a:p>
        </p:txBody>
      </p:sp>
      <p:sp>
        <p:nvSpPr>
          <p:cNvPr id="1242" name="Google Shape;1242;p48"/>
          <p:cNvSpPr/>
          <p:nvPr/>
        </p:nvSpPr>
        <p:spPr>
          <a:xfrm>
            <a:off x="3043011" y="2636382"/>
            <a:ext cx="3754604" cy="510778"/>
          </a:xfrm>
          <a:prstGeom prst="roundRect">
            <a:avLst>
              <a:gd fmla="val 16667" name="adj"/>
            </a:avLst>
          </a:prstGeom>
          <a:solidFill>
            <a:srgbClr val="EFE3F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tourne sur lui-même </a:t>
            </a:r>
            <a:endParaRPr/>
          </a:p>
        </p:txBody>
      </p:sp>
      <p:sp>
        <p:nvSpPr>
          <p:cNvPr id="1243" name="Google Shape;1243;p48"/>
          <p:cNvSpPr/>
          <p:nvPr/>
        </p:nvSpPr>
        <p:spPr>
          <a:xfrm>
            <a:off x="2474391" y="2654382"/>
            <a:ext cx="540000" cy="540000"/>
          </a:xfrm>
          <a:prstGeom prst="roundRect">
            <a:avLst>
              <a:gd fmla="val 16667" name="adj"/>
            </a:avLst>
          </a:prstGeom>
          <a:solidFill>
            <a:srgbClr val="D6EF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A</a:t>
            </a:r>
            <a:endParaRPr/>
          </a:p>
        </p:txBody>
      </p:sp>
      <p:sp>
        <p:nvSpPr>
          <p:cNvPr id="1244" name="Google Shape;1244;p48"/>
          <p:cNvSpPr/>
          <p:nvPr/>
        </p:nvSpPr>
        <p:spPr>
          <a:xfrm>
            <a:off x="2474391" y="3908233"/>
            <a:ext cx="540000" cy="540000"/>
          </a:xfrm>
          <a:prstGeom prst="roundRect">
            <a:avLst>
              <a:gd fmla="val 16667" name="adj"/>
            </a:avLst>
          </a:prstGeom>
          <a:solidFill>
            <a:srgbClr val="D6EF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B</a:t>
            </a:r>
            <a:endParaRPr b="1" sz="2800">
              <a:solidFill>
                <a:schemeClr val="dk1"/>
              </a:solidFill>
              <a:latin typeface="Calibri"/>
              <a:ea typeface="Calibri"/>
              <a:cs typeface="Calibri"/>
              <a:sym typeface="Calibri"/>
            </a:endParaRPr>
          </a:p>
        </p:txBody>
      </p:sp>
      <p:sp>
        <p:nvSpPr>
          <p:cNvPr id="1245" name="Google Shape;1245;p48"/>
          <p:cNvSpPr/>
          <p:nvPr/>
        </p:nvSpPr>
        <p:spPr>
          <a:xfrm>
            <a:off x="3043011" y="5267750"/>
            <a:ext cx="3754604" cy="510778"/>
          </a:xfrm>
          <a:prstGeom prst="roundRect">
            <a:avLst>
              <a:gd fmla="val 16667" name="adj"/>
            </a:avLst>
          </a:prstGeom>
          <a:solidFill>
            <a:srgbClr val="EFE3F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change de forme</a:t>
            </a:r>
            <a:endParaRPr/>
          </a:p>
        </p:txBody>
      </p:sp>
      <p:sp>
        <p:nvSpPr>
          <p:cNvPr id="1246" name="Google Shape;1246;p48"/>
          <p:cNvSpPr/>
          <p:nvPr/>
        </p:nvSpPr>
        <p:spPr>
          <a:xfrm>
            <a:off x="2474391" y="5238528"/>
            <a:ext cx="540000" cy="540000"/>
          </a:xfrm>
          <a:prstGeom prst="roundRect">
            <a:avLst>
              <a:gd fmla="val 16667" name="adj"/>
            </a:avLst>
          </a:prstGeom>
          <a:solidFill>
            <a:srgbClr val="D6EF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C</a:t>
            </a:r>
            <a:endParaRPr/>
          </a:p>
        </p:txBody>
      </p:sp>
      <p:sp>
        <p:nvSpPr>
          <p:cNvPr id="1247" name="Google Shape;1247;p48"/>
          <p:cNvSpPr/>
          <p:nvPr/>
        </p:nvSpPr>
        <p:spPr>
          <a:xfrm>
            <a:off x="3043011" y="3937455"/>
            <a:ext cx="3754604" cy="510778"/>
          </a:xfrm>
          <a:prstGeom prst="roundRect">
            <a:avLst>
              <a:gd fmla="val 16667" name="adj"/>
            </a:avLst>
          </a:prstGeom>
          <a:solidFill>
            <a:srgbClr val="EFE3F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garde la même orientation</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1" name="Shape 1251"/>
        <p:cNvGrpSpPr/>
        <p:nvPr/>
      </p:nvGrpSpPr>
      <p:grpSpPr>
        <a:xfrm>
          <a:off x="0" y="0"/>
          <a:ext cx="0" cy="0"/>
          <a:chOff x="0" y="0"/>
          <a:chExt cx="0" cy="0"/>
        </a:xfrm>
      </p:grpSpPr>
      <p:sp>
        <p:nvSpPr>
          <p:cNvPr id="1252" name="Google Shape;1252;p49"/>
          <p:cNvSpPr/>
          <p:nvPr/>
        </p:nvSpPr>
        <p:spPr>
          <a:xfrm>
            <a:off x="360473" y="1601835"/>
            <a:ext cx="11471053" cy="461665"/>
          </a:xfrm>
          <a:prstGeom prst="roundRect">
            <a:avLst>
              <a:gd fmla="val 0"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Lors d’un mouvement de translation, le corps :</a:t>
            </a:r>
            <a:endParaRPr b="1" sz="3600">
              <a:solidFill>
                <a:schemeClr val="dk1"/>
              </a:solidFill>
              <a:latin typeface="Calibri"/>
              <a:ea typeface="Calibri"/>
              <a:cs typeface="Calibri"/>
              <a:sym typeface="Calibri"/>
            </a:endParaRPr>
          </a:p>
        </p:txBody>
      </p:sp>
      <p:grpSp>
        <p:nvGrpSpPr>
          <p:cNvPr id="1253" name="Google Shape;1253;p49"/>
          <p:cNvGrpSpPr/>
          <p:nvPr/>
        </p:nvGrpSpPr>
        <p:grpSpPr>
          <a:xfrm>
            <a:off x="11451590" y="460393"/>
            <a:ext cx="497596" cy="431295"/>
            <a:chOff x="779844" y="4335989"/>
            <a:chExt cx="563238" cy="575842"/>
          </a:xfrm>
        </p:grpSpPr>
        <p:pic>
          <p:nvPicPr>
            <p:cNvPr descr="Une image contenant Dessin animé, clipart, Animation, illustration&#10;&#10;Description générée automatiquement" id="1254" name="Google Shape;1254;p49"/>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255" name="Google Shape;1255;p49"/>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256" name="Google Shape;1256;p49"/>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L’affirmation correcte est  : </a:t>
            </a:r>
            <a:endParaRPr/>
          </a:p>
        </p:txBody>
      </p:sp>
      <p:sp>
        <p:nvSpPr>
          <p:cNvPr id="1257" name="Google Shape;1257;p49"/>
          <p:cNvSpPr txBox="1"/>
          <p:nvPr>
            <p:ph idx="1" type="body"/>
          </p:nvPr>
        </p:nvSpPr>
        <p:spPr>
          <a:xfrm>
            <a:off x="909770" y="676040"/>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justifier oralement leur choix.</a:t>
            </a:r>
            <a:endParaRPr/>
          </a:p>
        </p:txBody>
      </p:sp>
      <p:sp>
        <p:nvSpPr>
          <p:cNvPr id="1258" name="Google Shape;1258;p49"/>
          <p:cNvSpPr/>
          <p:nvPr/>
        </p:nvSpPr>
        <p:spPr>
          <a:xfrm>
            <a:off x="3043011" y="2636382"/>
            <a:ext cx="3754604" cy="510778"/>
          </a:xfrm>
          <a:prstGeom prst="roundRect">
            <a:avLst>
              <a:gd fmla="val 16667" name="adj"/>
            </a:avLst>
          </a:prstGeom>
          <a:solidFill>
            <a:srgbClr val="EFE3F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tourne sur lui-même </a:t>
            </a:r>
            <a:endParaRPr/>
          </a:p>
        </p:txBody>
      </p:sp>
      <p:sp>
        <p:nvSpPr>
          <p:cNvPr id="1259" name="Google Shape;1259;p49"/>
          <p:cNvSpPr/>
          <p:nvPr/>
        </p:nvSpPr>
        <p:spPr>
          <a:xfrm>
            <a:off x="3043011" y="3937455"/>
            <a:ext cx="3754604" cy="510778"/>
          </a:xfrm>
          <a:prstGeom prst="roundRect">
            <a:avLst>
              <a:gd fmla="val 16667" name="adj"/>
            </a:avLst>
          </a:prstGeom>
          <a:solidFill>
            <a:srgbClr val="EFE3F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garde la même orientation</a:t>
            </a:r>
            <a:endParaRPr/>
          </a:p>
        </p:txBody>
      </p:sp>
      <p:sp>
        <p:nvSpPr>
          <p:cNvPr id="1260" name="Google Shape;1260;p49"/>
          <p:cNvSpPr/>
          <p:nvPr/>
        </p:nvSpPr>
        <p:spPr>
          <a:xfrm>
            <a:off x="2474391" y="2654382"/>
            <a:ext cx="540000" cy="540000"/>
          </a:xfrm>
          <a:prstGeom prst="roundRect">
            <a:avLst>
              <a:gd fmla="val 16667" name="adj"/>
            </a:avLst>
          </a:prstGeom>
          <a:solidFill>
            <a:srgbClr val="D6EF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A</a:t>
            </a:r>
            <a:endParaRPr/>
          </a:p>
        </p:txBody>
      </p:sp>
      <p:sp>
        <p:nvSpPr>
          <p:cNvPr id="1261" name="Google Shape;1261;p49"/>
          <p:cNvSpPr/>
          <p:nvPr/>
        </p:nvSpPr>
        <p:spPr>
          <a:xfrm>
            <a:off x="2474391" y="3908233"/>
            <a:ext cx="540000" cy="540000"/>
          </a:xfrm>
          <a:prstGeom prst="roundRect">
            <a:avLst>
              <a:gd fmla="val 16667" name="adj"/>
            </a:avLst>
          </a:prstGeom>
          <a:solidFill>
            <a:srgbClr val="D6EF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B</a:t>
            </a:r>
            <a:endParaRPr b="1" sz="2800">
              <a:solidFill>
                <a:schemeClr val="dk1"/>
              </a:solidFill>
              <a:latin typeface="Calibri"/>
              <a:ea typeface="Calibri"/>
              <a:cs typeface="Calibri"/>
              <a:sym typeface="Calibri"/>
            </a:endParaRPr>
          </a:p>
        </p:txBody>
      </p:sp>
      <p:sp>
        <p:nvSpPr>
          <p:cNvPr id="1262" name="Google Shape;1262;p49"/>
          <p:cNvSpPr/>
          <p:nvPr/>
        </p:nvSpPr>
        <p:spPr>
          <a:xfrm>
            <a:off x="3043011" y="5267750"/>
            <a:ext cx="3754604" cy="510778"/>
          </a:xfrm>
          <a:prstGeom prst="roundRect">
            <a:avLst>
              <a:gd fmla="val 16667" name="adj"/>
            </a:avLst>
          </a:prstGeom>
          <a:solidFill>
            <a:srgbClr val="EFE3F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change de forme</a:t>
            </a:r>
            <a:endParaRPr/>
          </a:p>
        </p:txBody>
      </p:sp>
      <p:sp>
        <p:nvSpPr>
          <p:cNvPr id="1263" name="Google Shape;1263;p49"/>
          <p:cNvSpPr/>
          <p:nvPr/>
        </p:nvSpPr>
        <p:spPr>
          <a:xfrm>
            <a:off x="2474391" y="5238528"/>
            <a:ext cx="540000" cy="540000"/>
          </a:xfrm>
          <a:prstGeom prst="roundRect">
            <a:avLst>
              <a:gd fmla="val 16667" name="adj"/>
            </a:avLst>
          </a:prstGeom>
          <a:solidFill>
            <a:srgbClr val="D6EF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C</a:t>
            </a:r>
            <a:endParaRPr/>
          </a:p>
        </p:txBody>
      </p:sp>
      <p:sp>
        <p:nvSpPr>
          <p:cNvPr descr="Coche avec un remplissage uni" id="1264" name="Google Shape;1264;p49"/>
          <p:cNvSpPr/>
          <p:nvPr/>
        </p:nvSpPr>
        <p:spPr>
          <a:xfrm>
            <a:off x="7003883" y="3774130"/>
            <a:ext cx="808205" cy="808205"/>
          </a:xfrm>
          <a:prstGeom prst="rect">
            <a:avLst/>
          </a:prstGeom>
          <a:noFill/>
          <a:ln>
            <a:noFill/>
          </a:ln>
        </p:spPr>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3" presetSubtype="16">
                                  <p:stCondLst>
                                    <p:cond delay="500"/>
                                  </p:stCondLst>
                                  <p:childTnLst>
                                    <p:set>
                                      <p:cBhvr>
                                        <p:cTn dur="1" fill="hold">
                                          <p:stCondLst>
                                            <p:cond delay="0"/>
                                          </p:stCondLst>
                                        </p:cTn>
                                        <p:tgtEl>
                                          <p:spTgt spid="1264"/>
                                        </p:tgtEl>
                                        <p:attrNameLst>
                                          <p:attrName>style.visibility</p:attrName>
                                        </p:attrNameLst>
                                      </p:cBhvr>
                                      <p:to>
                                        <p:strVal val="visible"/>
                                      </p:to>
                                    </p:set>
                                    <p:anim calcmode="lin" valueType="num">
                                      <p:cBhvr additive="base">
                                        <p:cTn dur="500"/>
                                        <p:tgtEl>
                                          <p:spTgt spid="1264"/>
                                        </p:tgtEl>
                                        <p:attrNameLst>
                                          <p:attrName>ppt_w</p:attrName>
                                        </p:attrNameLst>
                                      </p:cBhvr>
                                      <p:tavLst>
                                        <p:tav fmla="" tm="0">
                                          <p:val>
                                            <p:strVal val="0"/>
                                          </p:val>
                                        </p:tav>
                                        <p:tav fmla="" tm="100000">
                                          <p:val>
                                            <p:strVal val="#ppt_w"/>
                                          </p:val>
                                        </p:tav>
                                      </p:tavLst>
                                    </p:anim>
                                    <p:anim calcmode="lin" valueType="num">
                                      <p:cBhvr additive="base">
                                        <p:cTn dur="500"/>
                                        <p:tgtEl>
                                          <p:spTgt spid="1264"/>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5"/>
          <p:cNvSpPr/>
          <p:nvPr/>
        </p:nvSpPr>
        <p:spPr>
          <a:xfrm>
            <a:off x="948074" y="265221"/>
            <a:ext cx="7935199" cy="584801"/>
          </a:xfrm>
          <a:prstGeom prst="rect">
            <a:avLst/>
          </a:prstGeom>
          <a:noFill/>
          <a:ln>
            <a:noFill/>
          </a:ln>
        </p:spPr>
        <p:txBody>
          <a:bodyPr anchorCtr="0" anchor="t" bIns="45675" lIns="91425" spcFirstLastPara="1" rIns="91425" wrap="square" tIns="45675">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Repérage dans </a:t>
            </a:r>
            <a:r>
              <a:rPr b="1" i="0" lang="fr-FR" sz="3200" u="none" cap="none" strike="noStrike">
                <a:solidFill>
                  <a:schemeClr val="accent1"/>
                </a:solidFill>
                <a:latin typeface="Calibri"/>
                <a:ea typeface="Calibri"/>
                <a:cs typeface="Calibri"/>
                <a:sym typeface="Calibri"/>
              </a:rPr>
              <a:t>le chapitre</a:t>
            </a:r>
            <a:endParaRPr i="1" sz="3200">
              <a:solidFill>
                <a:schemeClr val="accent1"/>
              </a:solidFill>
              <a:latin typeface="Calibri"/>
              <a:ea typeface="Calibri"/>
              <a:cs typeface="Calibri"/>
              <a:sym typeface="Calibri"/>
            </a:endParaRPr>
          </a:p>
        </p:txBody>
      </p:sp>
      <p:pic>
        <p:nvPicPr>
          <p:cNvPr descr="Image générée" id="395" name="Google Shape;395;p5"/>
          <p:cNvPicPr preferRelativeResize="0"/>
          <p:nvPr/>
        </p:nvPicPr>
        <p:blipFill rotWithShape="1">
          <a:blip r:embed="rId3">
            <a:alphaModFix/>
          </a:blip>
          <a:srcRect b="10678" l="0" r="0" t="11064"/>
          <a:stretch/>
        </p:blipFill>
        <p:spPr>
          <a:xfrm>
            <a:off x="220259" y="30481"/>
            <a:ext cx="727815" cy="854359"/>
          </a:xfrm>
          <a:prstGeom prst="rect">
            <a:avLst/>
          </a:prstGeom>
          <a:noFill/>
          <a:ln>
            <a:noFill/>
          </a:ln>
        </p:spPr>
      </p:pic>
      <p:sp>
        <p:nvSpPr>
          <p:cNvPr id="396" name="Google Shape;396;p5"/>
          <p:cNvSpPr/>
          <p:nvPr/>
        </p:nvSpPr>
        <p:spPr>
          <a:xfrm>
            <a:off x="899282" y="4559750"/>
            <a:ext cx="10440000" cy="972000"/>
          </a:xfrm>
          <a:prstGeom prst="roundRect">
            <a:avLst>
              <a:gd fmla="val 16667" name="adj"/>
            </a:avLst>
          </a:prstGeom>
          <a:noFill/>
          <a:ln cap="flat" cmpd="sng" w="38100">
            <a:solidFill>
              <a:srgbClr val="0C4132"/>
            </a:solidFill>
            <a:prstDash val="lg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8" name="Shape 1268"/>
        <p:cNvGrpSpPr/>
        <p:nvPr/>
      </p:nvGrpSpPr>
      <p:grpSpPr>
        <a:xfrm>
          <a:off x="0" y="0"/>
          <a:ext cx="0" cy="0"/>
          <a:chOff x="0" y="0"/>
          <a:chExt cx="0" cy="0"/>
        </a:xfrm>
      </p:grpSpPr>
      <p:sp>
        <p:nvSpPr>
          <p:cNvPr id="1269" name="Google Shape;1269;p50"/>
          <p:cNvSpPr/>
          <p:nvPr/>
        </p:nvSpPr>
        <p:spPr>
          <a:xfrm>
            <a:off x="360473" y="1601835"/>
            <a:ext cx="11471053" cy="461665"/>
          </a:xfrm>
          <a:prstGeom prst="roundRect">
            <a:avLst>
              <a:gd fmla="val 0"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Une roue de bicyclette qui tourne effectue un mouvement de:</a:t>
            </a:r>
            <a:endParaRPr b="1" sz="3600">
              <a:solidFill>
                <a:schemeClr val="dk1"/>
              </a:solidFill>
              <a:latin typeface="Calibri"/>
              <a:ea typeface="Calibri"/>
              <a:cs typeface="Calibri"/>
              <a:sym typeface="Calibri"/>
            </a:endParaRPr>
          </a:p>
        </p:txBody>
      </p:sp>
      <p:grpSp>
        <p:nvGrpSpPr>
          <p:cNvPr id="1270" name="Google Shape;1270;p50"/>
          <p:cNvGrpSpPr/>
          <p:nvPr/>
        </p:nvGrpSpPr>
        <p:grpSpPr>
          <a:xfrm>
            <a:off x="11451590" y="460393"/>
            <a:ext cx="497596" cy="431295"/>
            <a:chOff x="779844" y="4335989"/>
            <a:chExt cx="563238" cy="575842"/>
          </a:xfrm>
        </p:grpSpPr>
        <p:pic>
          <p:nvPicPr>
            <p:cNvPr descr="Une image contenant Dessin animé, clipart, Animation, illustration&#10;&#10;Description générée automatiquement" id="1271" name="Google Shape;1271;p50"/>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272" name="Google Shape;1272;p50"/>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273" name="Google Shape;1273;p50"/>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Choisir l’affirmation correcte :</a:t>
            </a:r>
            <a:endParaRPr/>
          </a:p>
        </p:txBody>
      </p:sp>
      <p:sp>
        <p:nvSpPr>
          <p:cNvPr id="1274" name="Google Shape;1274;p50"/>
          <p:cNvSpPr txBox="1"/>
          <p:nvPr>
            <p:ph idx="1" type="body"/>
          </p:nvPr>
        </p:nvSpPr>
        <p:spPr>
          <a:xfrm>
            <a:off x="909770" y="676040"/>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justifier oralement leur choix.</a:t>
            </a:r>
            <a:endParaRPr/>
          </a:p>
        </p:txBody>
      </p:sp>
      <p:sp>
        <p:nvSpPr>
          <p:cNvPr id="1275" name="Google Shape;1275;p50"/>
          <p:cNvSpPr/>
          <p:nvPr/>
        </p:nvSpPr>
        <p:spPr>
          <a:xfrm>
            <a:off x="3043010" y="2636382"/>
            <a:ext cx="5436755" cy="510778"/>
          </a:xfrm>
          <a:prstGeom prst="roundRect">
            <a:avLst>
              <a:gd fmla="val 16667" name="adj"/>
            </a:avLst>
          </a:prstGeom>
          <a:solidFill>
            <a:srgbClr val="EFE3F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translation curviligne</a:t>
            </a:r>
            <a:endParaRPr/>
          </a:p>
        </p:txBody>
      </p:sp>
      <p:sp>
        <p:nvSpPr>
          <p:cNvPr id="1276" name="Google Shape;1276;p50"/>
          <p:cNvSpPr/>
          <p:nvPr/>
        </p:nvSpPr>
        <p:spPr>
          <a:xfrm>
            <a:off x="3043011" y="3937455"/>
            <a:ext cx="5436754" cy="510778"/>
          </a:xfrm>
          <a:prstGeom prst="roundRect">
            <a:avLst>
              <a:gd fmla="val 16667" name="adj"/>
            </a:avLst>
          </a:prstGeom>
          <a:solidFill>
            <a:srgbClr val="EFE3F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translation circulaire</a:t>
            </a:r>
            <a:endParaRPr/>
          </a:p>
        </p:txBody>
      </p:sp>
      <p:sp>
        <p:nvSpPr>
          <p:cNvPr id="1277" name="Google Shape;1277;p50"/>
          <p:cNvSpPr/>
          <p:nvPr/>
        </p:nvSpPr>
        <p:spPr>
          <a:xfrm>
            <a:off x="2474391" y="2654382"/>
            <a:ext cx="540000" cy="540000"/>
          </a:xfrm>
          <a:prstGeom prst="roundRect">
            <a:avLst>
              <a:gd fmla="val 16667" name="adj"/>
            </a:avLst>
          </a:prstGeom>
          <a:solidFill>
            <a:srgbClr val="D6EF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A</a:t>
            </a:r>
            <a:endParaRPr/>
          </a:p>
        </p:txBody>
      </p:sp>
      <p:sp>
        <p:nvSpPr>
          <p:cNvPr id="1278" name="Google Shape;1278;p50"/>
          <p:cNvSpPr/>
          <p:nvPr/>
        </p:nvSpPr>
        <p:spPr>
          <a:xfrm>
            <a:off x="2474391" y="3908233"/>
            <a:ext cx="540000" cy="540000"/>
          </a:xfrm>
          <a:prstGeom prst="roundRect">
            <a:avLst>
              <a:gd fmla="val 16667" name="adj"/>
            </a:avLst>
          </a:prstGeom>
          <a:solidFill>
            <a:srgbClr val="D6EF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B</a:t>
            </a:r>
            <a:endParaRPr b="1" sz="2800">
              <a:solidFill>
                <a:schemeClr val="dk1"/>
              </a:solidFill>
              <a:latin typeface="Calibri"/>
              <a:ea typeface="Calibri"/>
              <a:cs typeface="Calibri"/>
              <a:sym typeface="Calibri"/>
            </a:endParaRPr>
          </a:p>
        </p:txBody>
      </p:sp>
      <p:sp>
        <p:nvSpPr>
          <p:cNvPr id="1279" name="Google Shape;1279;p50"/>
          <p:cNvSpPr/>
          <p:nvPr/>
        </p:nvSpPr>
        <p:spPr>
          <a:xfrm>
            <a:off x="3043010" y="5267750"/>
            <a:ext cx="5436753" cy="510778"/>
          </a:xfrm>
          <a:prstGeom prst="roundRect">
            <a:avLst>
              <a:gd fmla="val 16667" name="adj"/>
            </a:avLst>
          </a:prstGeom>
          <a:solidFill>
            <a:srgbClr val="EFE3F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rotation</a:t>
            </a:r>
            <a:endParaRPr/>
          </a:p>
        </p:txBody>
      </p:sp>
      <p:sp>
        <p:nvSpPr>
          <p:cNvPr id="1280" name="Google Shape;1280;p50"/>
          <p:cNvSpPr/>
          <p:nvPr/>
        </p:nvSpPr>
        <p:spPr>
          <a:xfrm>
            <a:off x="2474391" y="5238528"/>
            <a:ext cx="540000" cy="540000"/>
          </a:xfrm>
          <a:prstGeom prst="roundRect">
            <a:avLst>
              <a:gd fmla="val 16667" name="adj"/>
            </a:avLst>
          </a:prstGeom>
          <a:solidFill>
            <a:srgbClr val="D6EF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C</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4" name="Shape 1284"/>
        <p:cNvGrpSpPr/>
        <p:nvPr/>
      </p:nvGrpSpPr>
      <p:grpSpPr>
        <a:xfrm>
          <a:off x="0" y="0"/>
          <a:ext cx="0" cy="0"/>
          <a:chOff x="0" y="0"/>
          <a:chExt cx="0" cy="0"/>
        </a:xfrm>
      </p:grpSpPr>
      <p:sp>
        <p:nvSpPr>
          <p:cNvPr id="1285" name="Google Shape;1285;p51"/>
          <p:cNvSpPr/>
          <p:nvPr/>
        </p:nvSpPr>
        <p:spPr>
          <a:xfrm>
            <a:off x="360473" y="1601835"/>
            <a:ext cx="11471053" cy="461665"/>
          </a:xfrm>
          <a:prstGeom prst="roundRect">
            <a:avLst>
              <a:gd fmla="val 0" name="adj"/>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Une roue de bicyclette qui tourne effectue un mouvement de :</a:t>
            </a:r>
            <a:endParaRPr b="1" sz="3600">
              <a:solidFill>
                <a:schemeClr val="dk1"/>
              </a:solidFill>
              <a:latin typeface="Calibri"/>
              <a:ea typeface="Calibri"/>
              <a:cs typeface="Calibri"/>
              <a:sym typeface="Calibri"/>
            </a:endParaRPr>
          </a:p>
        </p:txBody>
      </p:sp>
      <p:grpSp>
        <p:nvGrpSpPr>
          <p:cNvPr id="1286" name="Google Shape;1286;p51"/>
          <p:cNvGrpSpPr/>
          <p:nvPr/>
        </p:nvGrpSpPr>
        <p:grpSpPr>
          <a:xfrm>
            <a:off x="11451590" y="460393"/>
            <a:ext cx="497596" cy="431295"/>
            <a:chOff x="779844" y="4335989"/>
            <a:chExt cx="563238" cy="575842"/>
          </a:xfrm>
        </p:grpSpPr>
        <p:pic>
          <p:nvPicPr>
            <p:cNvPr descr="Une image contenant Dessin animé, clipart, Animation, illustration&#10;&#10;Description générée automatiquement" id="1287" name="Google Shape;1287;p51"/>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288" name="Google Shape;1288;p51"/>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289" name="Google Shape;1289;p51"/>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L’affirmation correcte est :</a:t>
            </a:r>
            <a:endParaRPr/>
          </a:p>
        </p:txBody>
      </p:sp>
      <p:sp>
        <p:nvSpPr>
          <p:cNvPr id="1290" name="Google Shape;1290;p51"/>
          <p:cNvSpPr txBox="1"/>
          <p:nvPr>
            <p:ph idx="1" type="body"/>
          </p:nvPr>
        </p:nvSpPr>
        <p:spPr>
          <a:xfrm>
            <a:off x="909770" y="676040"/>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justifier oralement leur choix.</a:t>
            </a:r>
            <a:endParaRPr/>
          </a:p>
        </p:txBody>
      </p:sp>
      <p:sp>
        <p:nvSpPr>
          <p:cNvPr id="1291" name="Google Shape;1291;p51"/>
          <p:cNvSpPr/>
          <p:nvPr/>
        </p:nvSpPr>
        <p:spPr>
          <a:xfrm>
            <a:off x="3043010" y="2636382"/>
            <a:ext cx="5436755" cy="510778"/>
          </a:xfrm>
          <a:prstGeom prst="roundRect">
            <a:avLst>
              <a:gd fmla="val 16667" name="adj"/>
            </a:avLst>
          </a:prstGeom>
          <a:solidFill>
            <a:srgbClr val="EFE3F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translation curviligne</a:t>
            </a:r>
            <a:endParaRPr/>
          </a:p>
        </p:txBody>
      </p:sp>
      <p:sp>
        <p:nvSpPr>
          <p:cNvPr id="1292" name="Google Shape;1292;p51"/>
          <p:cNvSpPr/>
          <p:nvPr/>
        </p:nvSpPr>
        <p:spPr>
          <a:xfrm>
            <a:off x="3043011" y="3937455"/>
            <a:ext cx="5436754" cy="510778"/>
          </a:xfrm>
          <a:prstGeom prst="roundRect">
            <a:avLst>
              <a:gd fmla="val 16667" name="adj"/>
            </a:avLst>
          </a:prstGeom>
          <a:solidFill>
            <a:srgbClr val="EFE3F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translation circulaire</a:t>
            </a:r>
            <a:endParaRPr/>
          </a:p>
        </p:txBody>
      </p:sp>
      <p:sp>
        <p:nvSpPr>
          <p:cNvPr id="1293" name="Google Shape;1293;p51"/>
          <p:cNvSpPr/>
          <p:nvPr/>
        </p:nvSpPr>
        <p:spPr>
          <a:xfrm>
            <a:off x="2474391" y="2654382"/>
            <a:ext cx="540000" cy="540000"/>
          </a:xfrm>
          <a:prstGeom prst="roundRect">
            <a:avLst>
              <a:gd fmla="val 16667" name="adj"/>
            </a:avLst>
          </a:prstGeom>
          <a:solidFill>
            <a:srgbClr val="D6EF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A</a:t>
            </a:r>
            <a:endParaRPr/>
          </a:p>
        </p:txBody>
      </p:sp>
      <p:sp>
        <p:nvSpPr>
          <p:cNvPr id="1294" name="Google Shape;1294;p51"/>
          <p:cNvSpPr/>
          <p:nvPr/>
        </p:nvSpPr>
        <p:spPr>
          <a:xfrm>
            <a:off x="2474391" y="3908233"/>
            <a:ext cx="540000" cy="540000"/>
          </a:xfrm>
          <a:prstGeom prst="roundRect">
            <a:avLst>
              <a:gd fmla="val 16667" name="adj"/>
            </a:avLst>
          </a:prstGeom>
          <a:solidFill>
            <a:srgbClr val="D6EF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B</a:t>
            </a:r>
            <a:endParaRPr b="1" sz="2800">
              <a:solidFill>
                <a:schemeClr val="dk1"/>
              </a:solidFill>
              <a:latin typeface="Calibri"/>
              <a:ea typeface="Calibri"/>
              <a:cs typeface="Calibri"/>
              <a:sym typeface="Calibri"/>
            </a:endParaRPr>
          </a:p>
        </p:txBody>
      </p:sp>
      <p:sp>
        <p:nvSpPr>
          <p:cNvPr id="1295" name="Google Shape;1295;p51"/>
          <p:cNvSpPr/>
          <p:nvPr/>
        </p:nvSpPr>
        <p:spPr>
          <a:xfrm>
            <a:off x="3043010" y="5267750"/>
            <a:ext cx="5436753" cy="510778"/>
          </a:xfrm>
          <a:prstGeom prst="roundRect">
            <a:avLst>
              <a:gd fmla="val 16667" name="adj"/>
            </a:avLst>
          </a:prstGeom>
          <a:solidFill>
            <a:srgbClr val="EFE3F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rotation</a:t>
            </a:r>
            <a:endParaRPr/>
          </a:p>
        </p:txBody>
      </p:sp>
      <p:sp>
        <p:nvSpPr>
          <p:cNvPr id="1296" name="Google Shape;1296;p51"/>
          <p:cNvSpPr/>
          <p:nvPr/>
        </p:nvSpPr>
        <p:spPr>
          <a:xfrm>
            <a:off x="2474391" y="5238528"/>
            <a:ext cx="540000" cy="540000"/>
          </a:xfrm>
          <a:prstGeom prst="roundRect">
            <a:avLst>
              <a:gd fmla="val 16667" name="adj"/>
            </a:avLst>
          </a:prstGeom>
          <a:solidFill>
            <a:srgbClr val="D6EF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C</a:t>
            </a:r>
            <a:endParaRPr/>
          </a:p>
        </p:txBody>
      </p:sp>
      <p:sp>
        <p:nvSpPr>
          <p:cNvPr descr="Coche avec un remplissage uni" id="1297" name="Google Shape;1297;p51"/>
          <p:cNvSpPr/>
          <p:nvPr/>
        </p:nvSpPr>
        <p:spPr>
          <a:xfrm>
            <a:off x="8744887" y="4970323"/>
            <a:ext cx="808205" cy="808205"/>
          </a:xfrm>
          <a:prstGeom prst="rect">
            <a:avLst/>
          </a:prstGeom>
          <a:noFill/>
          <a:ln>
            <a:noFill/>
          </a:ln>
        </p:spPr>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3" presetSubtype="16">
                                  <p:stCondLst>
                                    <p:cond delay="500"/>
                                  </p:stCondLst>
                                  <p:childTnLst>
                                    <p:set>
                                      <p:cBhvr>
                                        <p:cTn dur="1" fill="hold">
                                          <p:stCondLst>
                                            <p:cond delay="0"/>
                                          </p:stCondLst>
                                        </p:cTn>
                                        <p:tgtEl>
                                          <p:spTgt spid="1297"/>
                                        </p:tgtEl>
                                        <p:attrNameLst>
                                          <p:attrName>style.visibility</p:attrName>
                                        </p:attrNameLst>
                                      </p:cBhvr>
                                      <p:to>
                                        <p:strVal val="visible"/>
                                      </p:to>
                                    </p:set>
                                    <p:anim calcmode="lin" valueType="num">
                                      <p:cBhvr additive="base">
                                        <p:cTn dur="500"/>
                                        <p:tgtEl>
                                          <p:spTgt spid="1297"/>
                                        </p:tgtEl>
                                        <p:attrNameLst>
                                          <p:attrName>ppt_w</p:attrName>
                                        </p:attrNameLst>
                                      </p:cBhvr>
                                      <p:tavLst>
                                        <p:tav fmla="" tm="0">
                                          <p:val>
                                            <p:strVal val="0"/>
                                          </p:val>
                                        </p:tav>
                                        <p:tav fmla="" tm="100000">
                                          <p:val>
                                            <p:strVal val="#ppt_w"/>
                                          </p:val>
                                        </p:tav>
                                      </p:tavLst>
                                    </p:anim>
                                    <p:anim calcmode="lin" valueType="num">
                                      <p:cBhvr additive="base">
                                        <p:cTn dur="500"/>
                                        <p:tgtEl>
                                          <p:spTgt spid="1297"/>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1" name="Shape 1301"/>
        <p:cNvGrpSpPr/>
        <p:nvPr/>
      </p:nvGrpSpPr>
      <p:grpSpPr>
        <a:xfrm>
          <a:off x="0" y="0"/>
          <a:ext cx="0" cy="0"/>
          <a:chOff x="0" y="0"/>
          <a:chExt cx="0" cy="0"/>
        </a:xfrm>
      </p:grpSpPr>
      <p:grpSp>
        <p:nvGrpSpPr>
          <p:cNvPr id="1302" name="Google Shape;1302;p52"/>
          <p:cNvGrpSpPr/>
          <p:nvPr/>
        </p:nvGrpSpPr>
        <p:grpSpPr>
          <a:xfrm>
            <a:off x="11451590" y="460393"/>
            <a:ext cx="497596" cy="431295"/>
            <a:chOff x="779844" y="4335989"/>
            <a:chExt cx="563238" cy="575842"/>
          </a:xfrm>
        </p:grpSpPr>
        <p:pic>
          <p:nvPicPr>
            <p:cNvPr descr="Une image contenant Dessin animé, clipart, Animation, illustration&#10;&#10;Description générée automatiquement" id="1303" name="Google Shape;1303;p52"/>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304" name="Google Shape;1304;p52"/>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305" name="Google Shape;1305;p52"/>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Indiquer  le type de mouvement de l’hélice d’un hélicoptère. </a:t>
            </a:r>
            <a:endParaRPr/>
          </a:p>
        </p:txBody>
      </p:sp>
      <p:sp>
        <p:nvSpPr>
          <p:cNvPr id="1306" name="Google Shape;1306;p52"/>
          <p:cNvSpPr txBox="1"/>
          <p:nvPr>
            <p:ph idx="1" type="body"/>
          </p:nvPr>
        </p:nvSpPr>
        <p:spPr>
          <a:xfrm>
            <a:off x="909770" y="676040"/>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justifier oralement leurs réponses.. Il porte du soutien en cas de besoin</a:t>
            </a:r>
            <a:endParaRPr/>
          </a:p>
        </p:txBody>
      </p:sp>
      <p:pic>
        <p:nvPicPr>
          <p:cNvPr id="1307" name="Google Shape;1307;p52"/>
          <p:cNvPicPr preferRelativeResize="0"/>
          <p:nvPr/>
        </p:nvPicPr>
        <p:blipFill rotWithShape="1">
          <a:blip r:embed="rId4">
            <a:alphaModFix/>
          </a:blip>
          <a:srcRect b="37748" l="39084" r="49503" t="36759"/>
          <a:stretch/>
        </p:blipFill>
        <p:spPr>
          <a:xfrm>
            <a:off x="4077830" y="1458694"/>
            <a:ext cx="3905573" cy="4155083"/>
          </a:xfrm>
          <a:prstGeom prst="rect">
            <a:avLst/>
          </a:prstGeom>
          <a:noFill/>
          <a:ln>
            <a:noFill/>
          </a:ln>
        </p:spPr>
      </p:pic>
      <p:sp>
        <p:nvSpPr>
          <p:cNvPr id="1308" name="Google Shape;1308;p52"/>
          <p:cNvSpPr/>
          <p:nvPr/>
        </p:nvSpPr>
        <p:spPr>
          <a:xfrm>
            <a:off x="4077830" y="5730921"/>
            <a:ext cx="3919696" cy="654806"/>
          </a:xfrm>
          <a:prstGeom prst="rect">
            <a:avLst/>
          </a:prstGeom>
          <a:no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rPr lang="fr-FR" sz="1800">
                <a:solidFill>
                  <a:schemeClr val="dk1"/>
                </a:solidFill>
                <a:latin typeface="Calibri"/>
                <a:ea typeface="Calibri"/>
                <a:cs typeface="Calibri"/>
                <a:sym typeface="Calibri"/>
              </a:rPr>
              <a:t>………………………………………………………….</a:t>
            </a:r>
            <a:endParaRPr/>
          </a:p>
        </p:txBody>
      </p:sp>
      <p:sp>
        <p:nvSpPr>
          <p:cNvPr id="1309" name="Google Shape;1309;p52"/>
          <p:cNvSpPr txBox="1"/>
          <p:nvPr/>
        </p:nvSpPr>
        <p:spPr>
          <a:xfrm>
            <a:off x="4245113" y="986198"/>
            <a:ext cx="3752413"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hélice d’un hélicoptère </a:t>
            </a:r>
            <a:endParaRPr/>
          </a:p>
        </p:txBody>
      </p:sp>
      <p:sp>
        <p:nvSpPr>
          <p:cNvPr id="1310" name="Google Shape;1310;p52"/>
          <p:cNvSpPr txBox="1"/>
          <p:nvPr/>
        </p:nvSpPr>
        <p:spPr>
          <a:xfrm>
            <a:off x="4077830" y="5730921"/>
            <a:ext cx="3658159" cy="47309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rgbClr val="FF0000"/>
                </a:solidFill>
                <a:latin typeface="Calibri"/>
                <a:ea typeface="Calibri"/>
                <a:cs typeface="Calibri"/>
                <a:sym typeface="Calibri"/>
              </a:rPr>
              <a:t>Mouvement de rotation</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307"/>
                                        </p:tgtEl>
                                        <p:attrNameLst>
                                          <p:attrName>style.visibility</p:attrName>
                                        </p:attrNameLst>
                                      </p:cBhvr>
                                      <p:to>
                                        <p:strVal val="visible"/>
                                      </p:to>
                                    </p:set>
                                    <p:animEffect filter="fade" transition="in">
                                      <p:cBhvr>
                                        <p:cTn dur="2367"/>
                                        <p:tgtEl>
                                          <p:spTgt spid="13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310"/>
                                        </p:tgtEl>
                                        <p:attrNameLst>
                                          <p:attrName>style.visibility</p:attrName>
                                        </p:attrNameLst>
                                      </p:cBhvr>
                                      <p:to>
                                        <p:strVal val="visible"/>
                                      </p:to>
                                    </p:set>
                                    <p:anim calcmode="lin" valueType="num">
                                      <p:cBhvr additive="base">
                                        <p:cTn dur="500"/>
                                        <p:tgtEl>
                                          <p:spTgt spid="1310"/>
                                        </p:tgtEl>
                                        <p:attrNameLst>
                                          <p:attrName>ppt_w</p:attrName>
                                        </p:attrNameLst>
                                      </p:cBhvr>
                                      <p:tavLst>
                                        <p:tav fmla="" tm="0">
                                          <p:val>
                                            <p:strVal val="0"/>
                                          </p:val>
                                        </p:tav>
                                        <p:tav fmla="" tm="100000">
                                          <p:val>
                                            <p:strVal val="#ppt_w"/>
                                          </p:val>
                                        </p:tav>
                                      </p:tavLst>
                                    </p:anim>
                                    <p:anim calcmode="lin" valueType="num">
                                      <p:cBhvr additive="base">
                                        <p:cTn dur="500"/>
                                        <p:tgtEl>
                                          <p:spTgt spid="1310"/>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4" name="Shape 1314"/>
        <p:cNvGrpSpPr/>
        <p:nvPr/>
      </p:nvGrpSpPr>
      <p:grpSpPr>
        <a:xfrm>
          <a:off x="0" y="0"/>
          <a:ext cx="0" cy="0"/>
          <a:chOff x="0" y="0"/>
          <a:chExt cx="0" cy="0"/>
        </a:xfrm>
      </p:grpSpPr>
      <p:grpSp>
        <p:nvGrpSpPr>
          <p:cNvPr id="1315" name="Google Shape;1315;p53"/>
          <p:cNvGrpSpPr/>
          <p:nvPr/>
        </p:nvGrpSpPr>
        <p:grpSpPr>
          <a:xfrm>
            <a:off x="11451590" y="460393"/>
            <a:ext cx="497596" cy="431295"/>
            <a:chOff x="779844" y="4335989"/>
            <a:chExt cx="563238" cy="575842"/>
          </a:xfrm>
        </p:grpSpPr>
        <p:pic>
          <p:nvPicPr>
            <p:cNvPr descr="Une image contenant Dessin animé, clipart, Animation, illustration&#10;&#10;Description générée automatiquement" id="1316" name="Google Shape;1316;p53"/>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317" name="Google Shape;1317;p53"/>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318" name="Google Shape;1318;p53"/>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Indiquer le type de mouvement du téléphérique </a:t>
            </a:r>
            <a:endParaRPr/>
          </a:p>
        </p:txBody>
      </p:sp>
      <p:sp>
        <p:nvSpPr>
          <p:cNvPr id="1319" name="Google Shape;1319;p53"/>
          <p:cNvSpPr txBox="1"/>
          <p:nvPr>
            <p:ph idx="1" type="body"/>
          </p:nvPr>
        </p:nvSpPr>
        <p:spPr>
          <a:xfrm>
            <a:off x="909770" y="676040"/>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justifier oralement leurs réponses.. Il porte du soutien en cas de besoin</a:t>
            </a:r>
            <a:endParaRPr/>
          </a:p>
        </p:txBody>
      </p:sp>
      <p:sp>
        <p:nvSpPr>
          <p:cNvPr id="1320" name="Google Shape;1320;p53"/>
          <p:cNvSpPr/>
          <p:nvPr/>
        </p:nvSpPr>
        <p:spPr>
          <a:xfrm>
            <a:off x="3062442" y="5527154"/>
            <a:ext cx="5605308" cy="654806"/>
          </a:xfrm>
          <a:prstGeom prst="rect">
            <a:avLst/>
          </a:prstGeom>
          <a:no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rPr lang="fr-FR" sz="1800">
                <a:solidFill>
                  <a:schemeClr val="dk1"/>
                </a:solidFill>
                <a:latin typeface="Calibri"/>
                <a:ea typeface="Calibri"/>
                <a:cs typeface="Calibri"/>
                <a:sym typeface="Calibri"/>
              </a:rPr>
              <a:t>……………………………………………………….……………………………….</a:t>
            </a:r>
            <a:endParaRPr/>
          </a:p>
        </p:txBody>
      </p:sp>
      <p:pic>
        <p:nvPicPr>
          <p:cNvPr id="1321" name="Google Shape;1321;p53"/>
          <p:cNvPicPr preferRelativeResize="0"/>
          <p:nvPr/>
        </p:nvPicPr>
        <p:blipFill rotWithShape="1">
          <a:blip r:embed="rId4">
            <a:alphaModFix/>
          </a:blip>
          <a:srcRect b="29459" l="29554" r="28043" t="17859"/>
          <a:stretch/>
        </p:blipFill>
        <p:spPr>
          <a:xfrm>
            <a:off x="2903979" y="2714820"/>
            <a:ext cx="830111" cy="841405"/>
          </a:xfrm>
          <a:prstGeom prst="rect">
            <a:avLst/>
          </a:prstGeom>
          <a:noFill/>
          <a:ln>
            <a:noFill/>
          </a:ln>
        </p:spPr>
      </p:pic>
      <p:sp>
        <p:nvSpPr>
          <p:cNvPr id="1322" name="Google Shape;1322;p53"/>
          <p:cNvSpPr/>
          <p:nvPr/>
        </p:nvSpPr>
        <p:spPr>
          <a:xfrm>
            <a:off x="3366955" y="2532582"/>
            <a:ext cx="5497552" cy="1336945"/>
          </a:xfrm>
          <a:custGeom>
            <a:rect b="b" l="l" r="r" t="t"/>
            <a:pathLst>
              <a:path extrusionOk="0" h="1391078" w="5597913">
                <a:moveTo>
                  <a:pt x="0" y="634418"/>
                </a:moveTo>
                <a:cubicBezTo>
                  <a:pt x="177490" y="496886"/>
                  <a:pt x="354981" y="359355"/>
                  <a:pt x="591015" y="255277"/>
                </a:cubicBezTo>
                <a:cubicBezTo>
                  <a:pt x="827049" y="151199"/>
                  <a:pt x="1141142" y="34111"/>
                  <a:pt x="1416205" y="9950"/>
                </a:cubicBezTo>
                <a:cubicBezTo>
                  <a:pt x="1691268" y="-14211"/>
                  <a:pt x="1957040" y="657"/>
                  <a:pt x="2241396" y="110311"/>
                </a:cubicBezTo>
                <a:cubicBezTo>
                  <a:pt x="2525752" y="219965"/>
                  <a:pt x="3122342" y="667872"/>
                  <a:pt x="3122342" y="667872"/>
                </a:cubicBezTo>
                <a:cubicBezTo>
                  <a:pt x="3367669" y="822130"/>
                  <a:pt x="3531221" y="928067"/>
                  <a:pt x="3713357" y="1035862"/>
                </a:cubicBezTo>
                <a:cubicBezTo>
                  <a:pt x="3895493" y="1143657"/>
                  <a:pt x="4021873" y="1260745"/>
                  <a:pt x="4215161" y="1314642"/>
                </a:cubicBezTo>
                <a:cubicBezTo>
                  <a:pt x="4408449" y="1368539"/>
                  <a:pt x="4642624" y="1429871"/>
                  <a:pt x="4873083" y="1359247"/>
                </a:cubicBezTo>
                <a:cubicBezTo>
                  <a:pt x="5103542" y="1288623"/>
                  <a:pt x="5350727" y="1089759"/>
                  <a:pt x="5597913" y="890896"/>
                </a:cubicBezTo>
              </a:path>
            </a:pathLst>
          </a:custGeom>
          <a:noFill/>
          <a:ln cap="rnd" cmpd="sng" w="66675">
            <a:solidFill>
              <a:srgbClr val="0C4132"/>
            </a:solidFill>
            <a:prstDash val="lgDash"/>
            <a:bevel/>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23" name="Google Shape;1323;p53"/>
          <p:cNvSpPr txBox="1"/>
          <p:nvPr/>
        </p:nvSpPr>
        <p:spPr>
          <a:xfrm>
            <a:off x="3960598" y="1857404"/>
            <a:ext cx="431026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dk1"/>
                </a:solidFill>
                <a:latin typeface="Calibri"/>
                <a:ea typeface="Calibri"/>
                <a:cs typeface="Calibri"/>
                <a:sym typeface="Calibri"/>
              </a:rPr>
              <a:t>Mouvement d’un téléphérique </a:t>
            </a:r>
            <a:endParaRPr/>
          </a:p>
        </p:txBody>
      </p:sp>
      <p:sp>
        <p:nvSpPr>
          <p:cNvPr id="1324" name="Google Shape;1324;p53"/>
          <p:cNvSpPr txBox="1"/>
          <p:nvPr/>
        </p:nvSpPr>
        <p:spPr>
          <a:xfrm>
            <a:off x="3319034" y="5623725"/>
            <a:ext cx="5178195"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rgbClr val="FF0000"/>
                </a:solidFill>
                <a:latin typeface="Calibri"/>
                <a:ea typeface="Calibri"/>
                <a:cs typeface="Calibri"/>
                <a:sym typeface="Calibri"/>
              </a:rPr>
              <a:t>Mouvement de translation curviligne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2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21"/>
                                        </p:tgtEl>
                                        <p:attrNameLst>
                                          <p:attrName>style.visibility</p:attrName>
                                        </p:attrNameLst>
                                      </p:cBhvr>
                                      <p:to>
                                        <p:strVal val="visible"/>
                                      </p:to>
                                    </p:set>
                                  </p:childTnLst>
                                </p:cTn>
                              </p:par>
                            </p:childTnLst>
                          </p:cTn>
                        </p:par>
                        <p:par>
                          <p:cTn fill="hold">
                            <p:stCondLst>
                              <p:cond delay="1"/>
                            </p:stCondLst>
                            <p:childTnLst>
                              <p:par>
                                <p:cTn fill="hold" nodeType="afterEffect" presetClass="entr" presetID="10" presetSubtype="0">
                                  <p:stCondLst>
                                    <p:cond delay="500"/>
                                  </p:stCondLst>
                                  <p:childTnLst>
                                    <p:set>
                                      <p:cBhvr>
                                        <p:cTn dur="1" fill="hold">
                                          <p:stCondLst>
                                            <p:cond delay="0"/>
                                          </p:stCondLst>
                                        </p:cTn>
                                        <p:tgtEl>
                                          <p:spTgt spid="1322"/>
                                        </p:tgtEl>
                                        <p:attrNameLst>
                                          <p:attrName>style.visibility</p:attrName>
                                        </p:attrNameLst>
                                      </p:cBhvr>
                                      <p:to>
                                        <p:strVal val="visible"/>
                                      </p:to>
                                    </p:set>
                                    <p:animEffect filter="fade" transition="in">
                                      <p:cBhvr>
                                        <p:cTn dur="4000"/>
                                        <p:tgtEl>
                                          <p:spTgt spid="13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324"/>
                                        </p:tgtEl>
                                        <p:attrNameLst>
                                          <p:attrName>style.visibility</p:attrName>
                                        </p:attrNameLst>
                                      </p:cBhvr>
                                      <p:to>
                                        <p:strVal val="visible"/>
                                      </p:to>
                                    </p:set>
                                    <p:anim calcmode="lin" valueType="num">
                                      <p:cBhvr additive="base">
                                        <p:cTn dur="500"/>
                                        <p:tgtEl>
                                          <p:spTgt spid="1324"/>
                                        </p:tgtEl>
                                        <p:attrNameLst>
                                          <p:attrName>ppt_w</p:attrName>
                                        </p:attrNameLst>
                                      </p:cBhvr>
                                      <p:tavLst>
                                        <p:tav fmla="" tm="0">
                                          <p:val>
                                            <p:strVal val="0"/>
                                          </p:val>
                                        </p:tav>
                                        <p:tav fmla="" tm="100000">
                                          <p:val>
                                            <p:strVal val="#ppt_w"/>
                                          </p:val>
                                        </p:tav>
                                      </p:tavLst>
                                    </p:anim>
                                    <p:anim calcmode="lin" valueType="num">
                                      <p:cBhvr additive="base">
                                        <p:cTn dur="500"/>
                                        <p:tgtEl>
                                          <p:spTgt spid="1324"/>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8" name="Shape 1328"/>
        <p:cNvGrpSpPr/>
        <p:nvPr/>
      </p:nvGrpSpPr>
      <p:grpSpPr>
        <a:xfrm>
          <a:off x="0" y="0"/>
          <a:ext cx="0" cy="0"/>
          <a:chOff x="0" y="0"/>
          <a:chExt cx="0" cy="0"/>
        </a:xfrm>
      </p:grpSpPr>
      <p:sp>
        <p:nvSpPr>
          <p:cNvPr id="1329" name="Google Shape;1329;p54"/>
          <p:cNvSpPr txBox="1"/>
          <p:nvPr/>
        </p:nvSpPr>
        <p:spPr>
          <a:xfrm>
            <a:off x="8891080" y="5184843"/>
            <a:ext cx="1838527"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200">
                <a:solidFill>
                  <a:schemeClr val="dk1"/>
                </a:solidFill>
                <a:latin typeface="Calibri"/>
                <a:ea typeface="Calibri"/>
                <a:cs typeface="Calibri"/>
                <a:sym typeface="Calibri"/>
              </a:rPr>
              <a:t>10 min</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3" name="Shape 1333"/>
        <p:cNvGrpSpPr/>
        <p:nvPr/>
      </p:nvGrpSpPr>
      <p:grpSpPr>
        <a:xfrm>
          <a:off x="0" y="0"/>
          <a:ext cx="0" cy="0"/>
          <a:chOff x="0" y="0"/>
          <a:chExt cx="0" cy="0"/>
        </a:xfrm>
      </p:grpSpPr>
      <p:sp>
        <p:nvSpPr>
          <p:cNvPr id="1334" name="Google Shape;1334;p55"/>
          <p:cNvSpPr txBox="1"/>
          <p:nvPr>
            <p:ph type="title"/>
          </p:nvPr>
        </p:nvSpPr>
        <p:spPr>
          <a:xfrm>
            <a:off x="934878" y="191070"/>
            <a:ext cx="10372459" cy="43846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Maintenant on va passer aux tâches à réaliser sur le livret. On commence par  la tâche p.48 « Je m’entraine en binôme » . Travaillez individuellement, puis discutez de vos réponses en binômes.</a:t>
            </a:r>
            <a:endParaRPr/>
          </a:p>
        </p:txBody>
      </p:sp>
      <p:sp>
        <p:nvSpPr>
          <p:cNvPr id="1335" name="Google Shape;1335;p55"/>
          <p:cNvSpPr txBox="1"/>
          <p:nvPr>
            <p:ph idx="1" type="body"/>
          </p:nvPr>
        </p:nvSpPr>
        <p:spPr>
          <a:xfrm>
            <a:off x="1007741" y="726970"/>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accorde suffisamment de temps au travail individuel avant la discussion en binôme. Il circule pour contrôler et donner des indications en cas de blocage.</a:t>
            </a:r>
            <a:endParaRPr/>
          </a:p>
        </p:txBody>
      </p:sp>
      <p:sp>
        <p:nvSpPr>
          <p:cNvPr id="1336" name="Google Shape;1336;p55"/>
          <p:cNvSpPr/>
          <p:nvPr/>
        </p:nvSpPr>
        <p:spPr>
          <a:xfrm>
            <a:off x="443762" y="1223320"/>
            <a:ext cx="11430000" cy="5240309"/>
          </a:xfrm>
          <a:prstGeom prst="roundRect">
            <a:avLst>
              <a:gd fmla="val 3367" name="adj"/>
            </a:avLst>
          </a:prstGeom>
          <a:solidFill>
            <a:srgbClr val="A7F7FF">
              <a:alpha val="30196"/>
            </a:srgbClr>
          </a:solidFill>
          <a:ln cap="flat" cmpd="sng" w="28575">
            <a:solidFill>
              <a:srgbClr val="00A9B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37" name="Google Shape;1337;p55"/>
          <p:cNvSpPr/>
          <p:nvPr/>
        </p:nvSpPr>
        <p:spPr>
          <a:xfrm>
            <a:off x="2599135" y="2186278"/>
            <a:ext cx="6990919" cy="3591876"/>
          </a:xfrm>
          <a:prstGeom prst="roundRect">
            <a:avLst>
              <a:gd fmla="val 4808" name="adj"/>
            </a:avLst>
          </a:prstGeom>
          <a:solidFill>
            <a:schemeClr val="lt1"/>
          </a:solidFill>
          <a:ln cap="flat" cmpd="sng" w="28575">
            <a:solidFill>
              <a:srgbClr val="00A9B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38" name="Google Shape;1338;p55"/>
          <p:cNvSpPr txBox="1"/>
          <p:nvPr/>
        </p:nvSpPr>
        <p:spPr>
          <a:xfrm>
            <a:off x="689727" y="1274472"/>
            <a:ext cx="10549124"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L’image ci-contre montre un enfant assis dans une nacelle rouge d’un manège dans deux images différentes de son mouvement. </a:t>
            </a:r>
            <a:endParaRPr b="1" sz="3200">
              <a:solidFill>
                <a:schemeClr val="dk1"/>
              </a:solidFill>
              <a:latin typeface="Calibri"/>
              <a:ea typeface="Calibri"/>
              <a:cs typeface="Calibri"/>
              <a:sym typeface="Calibri"/>
            </a:endParaRPr>
          </a:p>
        </p:txBody>
      </p:sp>
      <p:sp>
        <p:nvSpPr>
          <p:cNvPr id="1339" name="Google Shape;1339;p55"/>
          <p:cNvSpPr txBox="1"/>
          <p:nvPr/>
        </p:nvSpPr>
        <p:spPr>
          <a:xfrm>
            <a:off x="1128696" y="5886233"/>
            <a:ext cx="10349394"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Déterminer le type de mouvement de la nacelle rouge. </a:t>
            </a:r>
            <a:endParaRPr sz="3200">
              <a:solidFill>
                <a:schemeClr val="dk1"/>
              </a:solidFill>
              <a:latin typeface="Calibri"/>
              <a:ea typeface="Calibri"/>
              <a:cs typeface="Calibri"/>
              <a:sym typeface="Calibri"/>
            </a:endParaRPr>
          </a:p>
        </p:txBody>
      </p:sp>
      <p:grpSp>
        <p:nvGrpSpPr>
          <p:cNvPr id="1340" name="Google Shape;1340;p55"/>
          <p:cNvGrpSpPr/>
          <p:nvPr/>
        </p:nvGrpSpPr>
        <p:grpSpPr>
          <a:xfrm>
            <a:off x="201384" y="1147156"/>
            <a:ext cx="362848" cy="467510"/>
            <a:chOff x="236593" y="975145"/>
            <a:chExt cx="362848" cy="467510"/>
          </a:xfrm>
        </p:grpSpPr>
        <p:sp>
          <p:nvSpPr>
            <p:cNvPr id="1341" name="Google Shape;1341;p55"/>
            <p:cNvSpPr/>
            <p:nvPr/>
          </p:nvSpPr>
          <p:spPr>
            <a:xfrm>
              <a:off x="319113" y="1199881"/>
              <a:ext cx="163445" cy="242774"/>
            </a:xfrm>
            <a:custGeom>
              <a:rect b="b" l="l" r="r" t="t"/>
              <a:pathLst>
                <a:path extrusionOk="0" h="430402" w="397399">
                  <a:moveTo>
                    <a:pt x="215201" y="0"/>
                  </a:moveTo>
                  <a:lnTo>
                    <a:pt x="397399" y="0"/>
                  </a:lnTo>
                  <a:lnTo>
                    <a:pt x="397399" y="430402"/>
                  </a:lnTo>
                  <a:lnTo>
                    <a:pt x="215201" y="430401"/>
                  </a:lnTo>
                  <a:cubicBezTo>
                    <a:pt x="111205" y="430401"/>
                    <a:pt x="24439" y="356634"/>
                    <a:pt x="4372" y="258570"/>
                  </a:cubicBezTo>
                  <a:lnTo>
                    <a:pt x="0" y="215201"/>
                  </a:lnTo>
                  <a:lnTo>
                    <a:pt x="4372" y="171831"/>
                  </a:lnTo>
                  <a:cubicBezTo>
                    <a:pt x="24439" y="73767"/>
                    <a:pt x="111205" y="0"/>
                    <a:pt x="215201" y="0"/>
                  </a:cubicBezTo>
                  <a:close/>
                </a:path>
              </a:pathLst>
            </a:custGeom>
            <a:solidFill>
              <a:srgbClr val="00A9B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3600">
                <a:solidFill>
                  <a:schemeClr val="lt1"/>
                </a:solidFill>
                <a:latin typeface="Calibri"/>
                <a:ea typeface="Calibri"/>
                <a:cs typeface="Calibri"/>
                <a:sym typeface="Calibri"/>
              </a:endParaRPr>
            </a:p>
          </p:txBody>
        </p:sp>
        <p:sp>
          <p:nvSpPr>
            <p:cNvPr id="1342" name="Google Shape;1342;p55"/>
            <p:cNvSpPr/>
            <p:nvPr/>
          </p:nvSpPr>
          <p:spPr>
            <a:xfrm>
              <a:off x="236593" y="975145"/>
              <a:ext cx="362848" cy="415498"/>
            </a:xfrm>
            <a:custGeom>
              <a:rect b="b" l="l" r="r" t="t"/>
              <a:pathLst>
                <a:path extrusionOk="0" h="430402" w="397399">
                  <a:moveTo>
                    <a:pt x="215201" y="0"/>
                  </a:moveTo>
                  <a:lnTo>
                    <a:pt x="397399" y="0"/>
                  </a:lnTo>
                  <a:lnTo>
                    <a:pt x="397399" y="430402"/>
                  </a:lnTo>
                  <a:lnTo>
                    <a:pt x="215201" y="430401"/>
                  </a:lnTo>
                  <a:cubicBezTo>
                    <a:pt x="111205" y="430401"/>
                    <a:pt x="24439" y="356634"/>
                    <a:pt x="4372" y="258570"/>
                  </a:cubicBezTo>
                  <a:lnTo>
                    <a:pt x="0" y="215201"/>
                  </a:lnTo>
                  <a:lnTo>
                    <a:pt x="4372" y="171831"/>
                  </a:lnTo>
                  <a:cubicBezTo>
                    <a:pt x="24439" y="73767"/>
                    <a:pt x="111205" y="0"/>
                    <a:pt x="215201" y="0"/>
                  </a:cubicBezTo>
                  <a:close/>
                </a:path>
              </a:pathLst>
            </a:custGeom>
            <a:solidFill>
              <a:srgbClr val="00A9B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3600">
                  <a:solidFill>
                    <a:schemeClr val="lt1"/>
                  </a:solidFill>
                  <a:latin typeface="Calibri"/>
                  <a:ea typeface="Calibri"/>
                  <a:cs typeface="Calibri"/>
                  <a:sym typeface="Calibri"/>
                </a:rPr>
                <a:t>1</a:t>
              </a:r>
              <a:endParaRPr/>
            </a:p>
          </p:txBody>
        </p:sp>
      </p:grpSp>
      <p:pic>
        <p:nvPicPr>
          <p:cNvPr id="1343" name="Google Shape;1343;p55"/>
          <p:cNvPicPr preferRelativeResize="0"/>
          <p:nvPr/>
        </p:nvPicPr>
        <p:blipFill rotWithShape="1">
          <a:blip r:embed="rId3">
            <a:alphaModFix/>
          </a:blip>
          <a:srcRect b="0" l="0" r="0" t="0"/>
          <a:stretch/>
        </p:blipFill>
        <p:spPr>
          <a:xfrm>
            <a:off x="3021892" y="2294357"/>
            <a:ext cx="6077798" cy="3386356"/>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7" name="Shape 1347"/>
        <p:cNvGrpSpPr/>
        <p:nvPr/>
      </p:nvGrpSpPr>
      <p:grpSpPr>
        <a:xfrm>
          <a:off x="0" y="0"/>
          <a:ext cx="0" cy="0"/>
          <a:chOff x="0" y="0"/>
          <a:chExt cx="0" cy="0"/>
        </a:xfrm>
      </p:grpSpPr>
      <p:sp>
        <p:nvSpPr>
          <p:cNvPr id="1348" name="Google Shape;1348;p56"/>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 </a:t>
            </a:r>
            <a:endParaRPr/>
          </a:p>
        </p:txBody>
      </p:sp>
      <p:sp>
        <p:nvSpPr>
          <p:cNvPr id="1349" name="Google Shape;1349;p56"/>
          <p:cNvSpPr txBox="1"/>
          <p:nvPr>
            <p:ph idx="1" type="body"/>
          </p:nvPr>
        </p:nvSpPr>
        <p:spPr>
          <a:xfrm>
            <a:off x="884237" y="674742"/>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réalise des démonstrations lorsque cela est nécessaire et invite les élèves à verbaliser et à justifier leurs réponses. </a:t>
            </a:r>
            <a:endParaRPr/>
          </a:p>
        </p:txBody>
      </p:sp>
      <p:sp>
        <p:nvSpPr>
          <p:cNvPr id="1350" name="Google Shape;1350;p56"/>
          <p:cNvSpPr/>
          <p:nvPr/>
        </p:nvSpPr>
        <p:spPr>
          <a:xfrm>
            <a:off x="375385" y="1096826"/>
            <a:ext cx="10880885" cy="536753"/>
          </a:xfrm>
          <a:prstGeom prst="rect">
            <a:avLst/>
          </a:prstGeom>
          <a:solidFill>
            <a:srgbClr val="C1E6E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51" name="Google Shape;1351;p56"/>
          <p:cNvSpPr txBox="1"/>
          <p:nvPr/>
        </p:nvSpPr>
        <p:spPr>
          <a:xfrm>
            <a:off x="375384" y="1134370"/>
            <a:ext cx="10372033"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2400" u="none" strike="noStrike">
                <a:solidFill>
                  <a:srgbClr val="00A9B9"/>
                </a:solidFill>
                <a:latin typeface="Calibri"/>
                <a:ea typeface="Calibri"/>
                <a:cs typeface="Calibri"/>
                <a:sym typeface="Calibri"/>
              </a:rPr>
              <a:t>1. </a:t>
            </a:r>
            <a:r>
              <a:rPr b="1" lang="fr-FR" sz="2400">
                <a:solidFill>
                  <a:schemeClr val="dk1"/>
                </a:solidFill>
                <a:latin typeface="Calibri"/>
                <a:ea typeface="Calibri"/>
                <a:cs typeface="Calibri"/>
                <a:sym typeface="Calibri"/>
              </a:rPr>
              <a:t>Préciser s’il s’agit d’un mouvement de translation ou de rotation de la nacelle. </a:t>
            </a:r>
            <a:endParaRPr/>
          </a:p>
        </p:txBody>
      </p:sp>
      <p:sp>
        <p:nvSpPr>
          <p:cNvPr id="1352" name="Google Shape;1352;p56"/>
          <p:cNvSpPr txBox="1"/>
          <p:nvPr/>
        </p:nvSpPr>
        <p:spPr>
          <a:xfrm>
            <a:off x="294914" y="5041144"/>
            <a:ext cx="11410933" cy="1235275"/>
          </a:xfrm>
          <a:prstGeom prst="rect">
            <a:avLst/>
          </a:prstGeom>
          <a:noFill/>
          <a:ln>
            <a:noFill/>
          </a:ln>
        </p:spPr>
        <p:txBody>
          <a:bodyPr anchorCtr="0" anchor="t" bIns="45700" lIns="91425" spcFirstLastPara="1" rIns="91425" wrap="square" tIns="45700">
            <a:spAutoFit/>
          </a:bodyPr>
          <a:lstStyle/>
          <a:p>
            <a:pPr indent="0" lvl="0" marL="0" marR="0" rtl="0" algn="l">
              <a:lnSpc>
                <a:spcPct val="200000"/>
              </a:lnSpc>
              <a:spcBef>
                <a:spcPts val="0"/>
              </a:spcBef>
              <a:spcAft>
                <a:spcPts val="0"/>
              </a:spcAft>
              <a:buNone/>
            </a:pPr>
            <a:r>
              <a:rPr b="1" i="0" lang="fr-FR" sz="2000" u="none" strike="noStrike">
                <a:solidFill>
                  <a:srgbClr val="00A9B9"/>
                </a:solidFill>
                <a:latin typeface="Calibri"/>
                <a:ea typeface="Calibri"/>
                <a:cs typeface="Calibri"/>
                <a:sym typeface="Calibri"/>
              </a:rPr>
              <a:t>• </a:t>
            </a:r>
            <a:r>
              <a:rPr b="1" lang="fr-FR" sz="2000">
                <a:solidFill>
                  <a:schemeClr val="dk1"/>
                </a:solidFill>
                <a:latin typeface="Calibri"/>
                <a:ea typeface="Calibri"/>
                <a:cs typeface="Calibri"/>
                <a:sym typeface="Calibri"/>
              </a:rPr>
              <a:t>la flèche qui relie les</a:t>
            </a:r>
            <a:r>
              <a:rPr b="1" i="0" lang="fr-FR" sz="2000" u="none" strike="noStrike">
                <a:solidFill>
                  <a:srgbClr val="00A9B9"/>
                </a:solidFill>
                <a:latin typeface="Calibri"/>
                <a:ea typeface="Calibri"/>
                <a:cs typeface="Calibri"/>
                <a:sym typeface="Calibri"/>
              </a:rPr>
              <a:t> </a:t>
            </a:r>
            <a:r>
              <a:rPr b="1" lang="fr-FR" sz="2000">
                <a:solidFill>
                  <a:schemeClr val="dk1"/>
                </a:solidFill>
                <a:latin typeface="Calibri"/>
                <a:ea typeface="Calibri"/>
                <a:cs typeface="Calibri"/>
                <a:sym typeface="Calibri"/>
              </a:rPr>
              <a:t>deux points A et B de la nacelle,</a:t>
            </a:r>
            <a:r>
              <a:rPr lang="fr-FR" sz="2000">
                <a:solidFill>
                  <a:schemeClr val="dk1"/>
                </a:solidFill>
                <a:latin typeface="Calibri"/>
                <a:ea typeface="Calibri"/>
                <a:cs typeface="Calibri"/>
                <a:sym typeface="Calibri"/>
              </a:rPr>
              <a:t>. . ……………………………………..  ;              </a:t>
            </a:r>
            <a:endParaRPr/>
          </a:p>
          <a:p>
            <a:pPr indent="0" lvl="0" marL="0" marR="0" rtl="0" algn="l">
              <a:lnSpc>
                <a:spcPct val="200000"/>
              </a:lnSpc>
              <a:spcBef>
                <a:spcPts val="0"/>
              </a:spcBef>
              <a:spcAft>
                <a:spcPts val="0"/>
              </a:spcAft>
              <a:buNone/>
            </a:pPr>
            <a:r>
              <a:rPr b="1" lang="fr-FR" sz="2000">
                <a:solidFill>
                  <a:schemeClr val="dk1"/>
                </a:solidFill>
                <a:latin typeface="Calibri"/>
                <a:ea typeface="Calibri"/>
                <a:cs typeface="Calibri"/>
                <a:sym typeface="Calibri"/>
              </a:rPr>
              <a:t>alors</a:t>
            </a:r>
            <a:r>
              <a:rPr lang="fr-FR" sz="2000">
                <a:solidFill>
                  <a:schemeClr val="dk1"/>
                </a:solidFill>
                <a:latin typeface="Calibri"/>
                <a:ea typeface="Calibri"/>
                <a:cs typeface="Calibri"/>
                <a:sym typeface="Calibri"/>
              </a:rPr>
              <a:t> </a:t>
            </a:r>
            <a:r>
              <a:rPr b="1" lang="fr-FR" sz="2000">
                <a:solidFill>
                  <a:schemeClr val="dk1"/>
                </a:solidFill>
                <a:latin typeface="Calibri"/>
                <a:ea typeface="Calibri"/>
                <a:cs typeface="Calibri"/>
                <a:sym typeface="Calibri"/>
              </a:rPr>
              <a:t>la nacelle a un mouvement de . . . . . . . . . . . . </a:t>
            </a:r>
            <a:endParaRPr b="1" sz="1050">
              <a:solidFill>
                <a:srgbClr val="221E1F"/>
              </a:solidFill>
              <a:latin typeface="Arial"/>
              <a:ea typeface="Arial"/>
              <a:cs typeface="Arial"/>
              <a:sym typeface="Arial"/>
            </a:endParaRPr>
          </a:p>
        </p:txBody>
      </p:sp>
      <p:sp>
        <p:nvSpPr>
          <p:cNvPr id="1353" name="Google Shape;1353;p56"/>
          <p:cNvSpPr txBox="1"/>
          <p:nvPr/>
        </p:nvSpPr>
        <p:spPr>
          <a:xfrm>
            <a:off x="884237" y="370921"/>
            <a:ext cx="10372033" cy="267549"/>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1600"/>
              <a:buFont typeface="Calibri"/>
              <a:buNone/>
            </a:pPr>
            <a:r>
              <a:rPr b="1" lang="fr-FR" sz="1600">
                <a:solidFill>
                  <a:schemeClr val="dk1"/>
                </a:solidFill>
                <a:latin typeface="Calibri"/>
                <a:ea typeface="Calibri"/>
                <a:cs typeface="Calibri"/>
                <a:sym typeface="Calibri"/>
              </a:rPr>
              <a:t>Étape 1 : On précise s’il s’agit d’un mouvement de translation ou de rotation de la nacelle. </a:t>
            </a:r>
            <a:endParaRPr/>
          </a:p>
        </p:txBody>
      </p:sp>
      <p:sp>
        <p:nvSpPr>
          <p:cNvPr id="1354" name="Google Shape;1354;p56"/>
          <p:cNvSpPr txBox="1"/>
          <p:nvPr/>
        </p:nvSpPr>
        <p:spPr>
          <a:xfrm>
            <a:off x="6234669" y="5244705"/>
            <a:ext cx="3555403" cy="369332"/>
          </a:xfrm>
          <a:prstGeom prst="rect">
            <a:avLst/>
          </a:prstGeom>
          <a:solidFill>
            <a:schemeClr val="lt1"/>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garde la même  orientation </a:t>
            </a:r>
            <a:endParaRPr/>
          </a:p>
        </p:txBody>
      </p:sp>
      <p:grpSp>
        <p:nvGrpSpPr>
          <p:cNvPr id="1355" name="Google Shape;1355;p56"/>
          <p:cNvGrpSpPr/>
          <p:nvPr/>
        </p:nvGrpSpPr>
        <p:grpSpPr>
          <a:xfrm>
            <a:off x="3391741" y="1756336"/>
            <a:ext cx="5685856" cy="3277067"/>
            <a:chOff x="3391741" y="1756336"/>
            <a:chExt cx="5685856" cy="3277067"/>
          </a:xfrm>
        </p:grpSpPr>
        <p:sp>
          <p:nvSpPr>
            <p:cNvPr id="1356" name="Google Shape;1356;p56"/>
            <p:cNvSpPr/>
            <p:nvPr/>
          </p:nvSpPr>
          <p:spPr>
            <a:xfrm>
              <a:off x="3391741" y="1756336"/>
              <a:ext cx="5685856" cy="3277067"/>
            </a:xfrm>
            <a:prstGeom prst="roundRect">
              <a:avLst>
                <a:gd fmla="val 4808" name="adj"/>
              </a:avLst>
            </a:prstGeom>
            <a:solidFill>
              <a:schemeClr val="lt1"/>
            </a:solidFill>
            <a:ln cap="flat" cmpd="sng" w="28575">
              <a:solidFill>
                <a:srgbClr val="00A9B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357" name="Google Shape;1357;p56"/>
            <p:cNvPicPr preferRelativeResize="0"/>
            <p:nvPr/>
          </p:nvPicPr>
          <p:blipFill rotWithShape="1">
            <a:blip r:embed="rId3">
              <a:alphaModFix/>
            </a:blip>
            <a:srcRect b="0" l="0" r="0" t="0"/>
            <a:stretch/>
          </p:blipFill>
          <p:spPr>
            <a:xfrm>
              <a:off x="3582980" y="1917432"/>
              <a:ext cx="5303378" cy="2954874"/>
            </a:xfrm>
            <a:prstGeom prst="rect">
              <a:avLst/>
            </a:prstGeom>
            <a:noFill/>
            <a:ln>
              <a:noFill/>
            </a:ln>
          </p:spPr>
        </p:pic>
      </p:grpSp>
      <p:sp>
        <p:nvSpPr>
          <p:cNvPr id="1358" name="Google Shape;1358;p56"/>
          <p:cNvSpPr txBox="1"/>
          <p:nvPr/>
        </p:nvSpPr>
        <p:spPr>
          <a:xfrm>
            <a:off x="4193407" y="5858048"/>
            <a:ext cx="1768982" cy="46166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translation</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354"/>
                                        </p:tgtEl>
                                        <p:attrNameLst>
                                          <p:attrName>style.visibility</p:attrName>
                                        </p:attrNameLst>
                                      </p:cBhvr>
                                      <p:to>
                                        <p:strVal val="visible"/>
                                      </p:to>
                                    </p:set>
                                    <p:anim calcmode="lin" valueType="num">
                                      <p:cBhvr additive="base">
                                        <p:cTn dur="500"/>
                                        <p:tgtEl>
                                          <p:spTgt spid="1354"/>
                                        </p:tgtEl>
                                        <p:attrNameLst>
                                          <p:attrName>ppt_w</p:attrName>
                                        </p:attrNameLst>
                                      </p:cBhvr>
                                      <p:tavLst>
                                        <p:tav fmla="" tm="0">
                                          <p:val>
                                            <p:strVal val="0"/>
                                          </p:val>
                                        </p:tav>
                                        <p:tav fmla="" tm="100000">
                                          <p:val>
                                            <p:strVal val="#ppt_w"/>
                                          </p:val>
                                        </p:tav>
                                      </p:tavLst>
                                    </p:anim>
                                    <p:anim calcmode="lin" valueType="num">
                                      <p:cBhvr additive="base">
                                        <p:cTn dur="500"/>
                                        <p:tgtEl>
                                          <p:spTgt spid="135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358"/>
                                        </p:tgtEl>
                                        <p:attrNameLst>
                                          <p:attrName>style.visibility</p:attrName>
                                        </p:attrNameLst>
                                      </p:cBhvr>
                                      <p:to>
                                        <p:strVal val="visible"/>
                                      </p:to>
                                    </p:set>
                                    <p:anim calcmode="lin" valueType="num">
                                      <p:cBhvr additive="base">
                                        <p:cTn dur="500"/>
                                        <p:tgtEl>
                                          <p:spTgt spid="1358"/>
                                        </p:tgtEl>
                                        <p:attrNameLst>
                                          <p:attrName>ppt_w</p:attrName>
                                        </p:attrNameLst>
                                      </p:cBhvr>
                                      <p:tavLst>
                                        <p:tav fmla="" tm="0">
                                          <p:val>
                                            <p:strVal val="0"/>
                                          </p:val>
                                        </p:tav>
                                        <p:tav fmla="" tm="100000">
                                          <p:val>
                                            <p:strVal val="#ppt_w"/>
                                          </p:val>
                                        </p:tav>
                                      </p:tavLst>
                                    </p:anim>
                                    <p:anim calcmode="lin" valueType="num">
                                      <p:cBhvr additive="base">
                                        <p:cTn dur="500"/>
                                        <p:tgtEl>
                                          <p:spTgt spid="1358"/>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2" name="Shape 1362"/>
        <p:cNvGrpSpPr/>
        <p:nvPr/>
      </p:nvGrpSpPr>
      <p:grpSpPr>
        <a:xfrm>
          <a:off x="0" y="0"/>
          <a:ext cx="0" cy="0"/>
          <a:chOff x="0" y="0"/>
          <a:chExt cx="0" cy="0"/>
        </a:xfrm>
      </p:grpSpPr>
      <p:sp>
        <p:nvSpPr>
          <p:cNvPr id="1363" name="Google Shape;1363;p57"/>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 </a:t>
            </a:r>
            <a:endParaRPr/>
          </a:p>
        </p:txBody>
      </p:sp>
      <p:sp>
        <p:nvSpPr>
          <p:cNvPr id="1364" name="Google Shape;1364;p57"/>
          <p:cNvSpPr txBox="1"/>
          <p:nvPr>
            <p:ph idx="1" type="body"/>
          </p:nvPr>
        </p:nvSpPr>
        <p:spPr>
          <a:xfrm>
            <a:off x="884237" y="674742"/>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réalise des démonstrations lorsque cela est nécessaire et invite les élèves à verbaliser et à justifier leurs réponses. </a:t>
            </a:r>
            <a:endParaRPr/>
          </a:p>
        </p:txBody>
      </p:sp>
      <p:sp>
        <p:nvSpPr>
          <p:cNvPr id="1365" name="Google Shape;1365;p57"/>
          <p:cNvSpPr/>
          <p:nvPr/>
        </p:nvSpPr>
        <p:spPr>
          <a:xfrm>
            <a:off x="375385" y="1114328"/>
            <a:ext cx="10372459" cy="425102"/>
          </a:xfrm>
          <a:prstGeom prst="rect">
            <a:avLst/>
          </a:prstGeom>
          <a:solidFill>
            <a:srgbClr val="C1E6E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66" name="Google Shape;1366;p57"/>
          <p:cNvSpPr txBox="1"/>
          <p:nvPr/>
        </p:nvSpPr>
        <p:spPr>
          <a:xfrm>
            <a:off x="375385" y="1079325"/>
            <a:ext cx="784405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2400" u="none" strike="noStrike">
                <a:solidFill>
                  <a:srgbClr val="00A9B9"/>
                </a:solidFill>
                <a:latin typeface="Calibri"/>
                <a:ea typeface="Calibri"/>
                <a:cs typeface="Calibri"/>
                <a:sym typeface="Calibri"/>
              </a:rPr>
              <a:t>2. </a:t>
            </a:r>
            <a:r>
              <a:rPr b="1" lang="fr-FR" sz="2400">
                <a:solidFill>
                  <a:schemeClr val="dk1"/>
                </a:solidFill>
                <a:latin typeface="Calibri"/>
                <a:ea typeface="Calibri"/>
                <a:cs typeface="Calibri"/>
                <a:sym typeface="Calibri"/>
              </a:rPr>
              <a:t>Identifier le type de mouvement de la nacelle. </a:t>
            </a:r>
            <a:endParaRPr/>
          </a:p>
        </p:txBody>
      </p:sp>
      <p:sp>
        <p:nvSpPr>
          <p:cNvPr id="1367" name="Google Shape;1367;p57"/>
          <p:cNvSpPr txBox="1"/>
          <p:nvPr/>
        </p:nvSpPr>
        <p:spPr>
          <a:xfrm>
            <a:off x="875432" y="346207"/>
            <a:ext cx="10372033" cy="267549"/>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1600"/>
              <a:buFont typeface="Calibri"/>
              <a:buNone/>
            </a:pPr>
            <a:r>
              <a:rPr b="1" lang="fr-FR" sz="1600">
                <a:solidFill>
                  <a:schemeClr val="dk1"/>
                </a:solidFill>
                <a:latin typeface="Calibri"/>
                <a:ea typeface="Calibri"/>
                <a:cs typeface="Calibri"/>
                <a:sym typeface="Calibri"/>
              </a:rPr>
              <a:t>Deuxième étape : j’identifie le type de mouvement. </a:t>
            </a:r>
            <a:endParaRPr/>
          </a:p>
        </p:txBody>
      </p:sp>
      <p:grpSp>
        <p:nvGrpSpPr>
          <p:cNvPr id="1368" name="Google Shape;1368;p57"/>
          <p:cNvGrpSpPr/>
          <p:nvPr/>
        </p:nvGrpSpPr>
        <p:grpSpPr>
          <a:xfrm>
            <a:off x="3391741" y="1756336"/>
            <a:ext cx="5685856" cy="3277067"/>
            <a:chOff x="3391741" y="1756336"/>
            <a:chExt cx="5685856" cy="3277067"/>
          </a:xfrm>
        </p:grpSpPr>
        <p:sp>
          <p:nvSpPr>
            <p:cNvPr id="1369" name="Google Shape;1369;p57"/>
            <p:cNvSpPr/>
            <p:nvPr/>
          </p:nvSpPr>
          <p:spPr>
            <a:xfrm>
              <a:off x="3391741" y="1756336"/>
              <a:ext cx="5685856" cy="3277067"/>
            </a:xfrm>
            <a:prstGeom prst="roundRect">
              <a:avLst>
                <a:gd fmla="val 4808" name="adj"/>
              </a:avLst>
            </a:prstGeom>
            <a:solidFill>
              <a:schemeClr val="lt1"/>
            </a:solidFill>
            <a:ln cap="flat" cmpd="sng" w="28575">
              <a:solidFill>
                <a:srgbClr val="00A9B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370" name="Google Shape;1370;p57"/>
            <p:cNvPicPr preferRelativeResize="0"/>
            <p:nvPr/>
          </p:nvPicPr>
          <p:blipFill rotWithShape="1">
            <a:blip r:embed="rId3">
              <a:alphaModFix/>
            </a:blip>
            <a:srcRect b="0" l="0" r="0" t="0"/>
            <a:stretch/>
          </p:blipFill>
          <p:spPr>
            <a:xfrm>
              <a:off x="3582980" y="1917432"/>
              <a:ext cx="5303378" cy="2954874"/>
            </a:xfrm>
            <a:prstGeom prst="rect">
              <a:avLst/>
            </a:prstGeom>
            <a:noFill/>
            <a:ln>
              <a:noFill/>
            </a:ln>
          </p:spPr>
        </p:pic>
      </p:grpSp>
      <p:sp>
        <p:nvSpPr>
          <p:cNvPr id="1371" name="Google Shape;1371;p57"/>
          <p:cNvSpPr txBox="1"/>
          <p:nvPr/>
        </p:nvSpPr>
        <p:spPr>
          <a:xfrm>
            <a:off x="479317" y="4930726"/>
            <a:ext cx="4438371" cy="1463862"/>
          </a:xfrm>
          <a:prstGeom prst="rect">
            <a:avLst/>
          </a:prstGeom>
          <a:noFill/>
          <a:ln>
            <a:noFill/>
          </a:ln>
        </p:spPr>
        <p:txBody>
          <a:bodyPr anchorCtr="0" anchor="t" bIns="45700" lIns="91425" spcFirstLastPara="1" rIns="91425" wrap="square" tIns="45700">
            <a:spAutoFit/>
          </a:bodyPr>
          <a:lstStyle/>
          <a:p>
            <a:pPr indent="0" lvl="0" marL="0" marR="0" rtl="0" algn="l">
              <a:lnSpc>
                <a:spcPct val="200000"/>
              </a:lnSpc>
              <a:spcBef>
                <a:spcPts val="0"/>
              </a:spcBef>
              <a:spcAft>
                <a:spcPts val="0"/>
              </a:spcAft>
              <a:buNone/>
            </a:pPr>
            <a:r>
              <a:rPr b="1" lang="fr-FR" sz="2400">
                <a:solidFill>
                  <a:srgbClr val="F5821E"/>
                </a:solidFill>
                <a:latin typeface="Calibri"/>
                <a:ea typeface="Calibri"/>
                <a:cs typeface="Calibri"/>
                <a:sym typeface="Calibri"/>
              </a:rPr>
              <a:t>• </a:t>
            </a:r>
            <a:r>
              <a:rPr b="1" i="0" lang="fr-FR" sz="2400" u="none" strike="noStrike">
                <a:solidFill>
                  <a:srgbClr val="211D1E"/>
                </a:solidFill>
                <a:latin typeface="Calibri"/>
                <a:ea typeface="Calibri"/>
                <a:cs typeface="Calibri"/>
                <a:sym typeface="Calibri"/>
              </a:rPr>
              <a:t>Trajectoire </a:t>
            </a:r>
            <a:r>
              <a:rPr b="1" i="0" lang="fr-FR" sz="2400" u="none" strike="noStrike">
                <a:solidFill>
                  <a:srgbClr val="211D1E"/>
                </a:solidFill>
                <a:latin typeface="Arial"/>
                <a:ea typeface="Arial"/>
                <a:cs typeface="Arial"/>
                <a:sym typeface="Arial"/>
              </a:rPr>
              <a:t>. . . . . . . . . . . . </a:t>
            </a:r>
            <a:endParaRPr/>
          </a:p>
          <a:p>
            <a:pPr indent="0" lvl="0" marL="0" marR="0" rtl="0" algn="l">
              <a:lnSpc>
                <a:spcPct val="200000"/>
              </a:lnSpc>
              <a:spcBef>
                <a:spcPts val="0"/>
              </a:spcBef>
              <a:spcAft>
                <a:spcPts val="0"/>
              </a:spcAft>
              <a:buNone/>
            </a:pPr>
            <a:r>
              <a:rPr b="1" lang="fr-FR" sz="2400">
                <a:solidFill>
                  <a:srgbClr val="F5821E"/>
                </a:solidFill>
                <a:latin typeface="Calibri"/>
                <a:ea typeface="Calibri"/>
                <a:cs typeface="Calibri"/>
                <a:sym typeface="Calibri"/>
              </a:rPr>
              <a:t>• </a:t>
            </a:r>
            <a:r>
              <a:rPr b="1" lang="fr-FR" sz="2400">
                <a:solidFill>
                  <a:srgbClr val="211D1E"/>
                </a:solidFill>
                <a:latin typeface="Calibri"/>
                <a:ea typeface="Calibri"/>
                <a:cs typeface="Calibri"/>
                <a:sym typeface="Calibri"/>
              </a:rPr>
              <a:t>Mouvement de </a:t>
            </a:r>
            <a:r>
              <a:rPr b="1" lang="fr-FR" sz="2400">
                <a:solidFill>
                  <a:srgbClr val="211D1E"/>
                </a:solidFill>
                <a:latin typeface="Arial"/>
                <a:ea typeface="Arial"/>
                <a:cs typeface="Arial"/>
                <a:sym typeface="Arial"/>
              </a:rPr>
              <a:t>. . . . . . . . . . . </a:t>
            </a:r>
            <a:endParaRPr/>
          </a:p>
        </p:txBody>
      </p:sp>
      <p:sp>
        <p:nvSpPr>
          <p:cNvPr id="1372" name="Google Shape;1372;p57"/>
          <p:cNvSpPr/>
          <p:nvPr/>
        </p:nvSpPr>
        <p:spPr>
          <a:xfrm>
            <a:off x="4640042" y="5194499"/>
            <a:ext cx="201713" cy="1293022"/>
          </a:xfrm>
          <a:prstGeom prst="rightBrace">
            <a:avLst>
              <a:gd fmla="val 54749" name="adj1"/>
              <a:gd fmla="val 50000" name="adj2"/>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cxnSp>
        <p:nvCxnSpPr>
          <p:cNvPr id="1373" name="Google Shape;1373;p57"/>
          <p:cNvCxnSpPr/>
          <p:nvPr/>
        </p:nvCxnSpPr>
        <p:spPr>
          <a:xfrm>
            <a:off x="4917688" y="5841010"/>
            <a:ext cx="590025" cy="0"/>
          </a:xfrm>
          <a:prstGeom prst="straightConnector1">
            <a:avLst/>
          </a:prstGeom>
          <a:noFill/>
          <a:ln cap="flat" cmpd="sng" w="76200">
            <a:solidFill>
              <a:schemeClr val="accent1"/>
            </a:solidFill>
            <a:prstDash val="solid"/>
            <a:miter lim="800000"/>
            <a:headEnd len="sm" w="sm" type="none"/>
            <a:tailEnd len="med" w="med" type="stealth"/>
          </a:ln>
        </p:spPr>
      </p:cxnSp>
      <p:sp>
        <p:nvSpPr>
          <p:cNvPr id="1374" name="Google Shape;1374;p57"/>
          <p:cNvSpPr txBox="1"/>
          <p:nvPr/>
        </p:nvSpPr>
        <p:spPr>
          <a:xfrm>
            <a:off x="5454053" y="5594257"/>
            <a:ext cx="5802643"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2400" u="none" strike="noStrike">
                <a:solidFill>
                  <a:srgbClr val="211D1E"/>
                </a:solidFill>
                <a:latin typeface="Calibri"/>
                <a:ea typeface="Calibri"/>
                <a:cs typeface="Calibri"/>
                <a:sym typeface="Calibri"/>
              </a:rPr>
              <a:t>Mouvement de </a:t>
            </a:r>
            <a:r>
              <a:rPr b="0" i="0" lang="fr-FR" sz="1800" u="none" strike="noStrike">
                <a:solidFill>
                  <a:srgbClr val="211D1E"/>
                </a:solidFill>
                <a:latin typeface="Arial"/>
                <a:ea typeface="Arial"/>
                <a:cs typeface="Arial"/>
                <a:sym typeface="Arial"/>
              </a:rPr>
              <a:t>. . . . . . . . . . . . . . . </a:t>
            </a:r>
            <a:endParaRPr sz="1800">
              <a:solidFill>
                <a:schemeClr val="dk1"/>
              </a:solidFill>
              <a:latin typeface="Calibri"/>
              <a:ea typeface="Calibri"/>
              <a:cs typeface="Calibri"/>
              <a:sym typeface="Calibri"/>
            </a:endParaRPr>
          </a:p>
        </p:txBody>
      </p:sp>
      <p:sp>
        <p:nvSpPr>
          <p:cNvPr id="1375" name="Google Shape;1375;p57"/>
          <p:cNvSpPr txBox="1"/>
          <p:nvPr/>
        </p:nvSpPr>
        <p:spPr>
          <a:xfrm>
            <a:off x="2329315" y="5150758"/>
            <a:ext cx="1940933" cy="52322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rgbClr val="FF0000"/>
                </a:solidFill>
                <a:latin typeface="Calibri"/>
                <a:ea typeface="Calibri"/>
                <a:cs typeface="Calibri"/>
                <a:sym typeface="Calibri"/>
              </a:rPr>
              <a:t>circulaire</a:t>
            </a:r>
            <a:endParaRPr/>
          </a:p>
        </p:txBody>
      </p:sp>
      <p:sp>
        <p:nvSpPr>
          <p:cNvPr id="1376" name="Google Shape;1376;p57"/>
          <p:cNvSpPr txBox="1"/>
          <p:nvPr/>
        </p:nvSpPr>
        <p:spPr>
          <a:xfrm>
            <a:off x="2825751" y="5871368"/>
            <a:ext cx="1940933" cy="52322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rgbClr val="FF0000"/>
                </a:solidFill>
                <a:latin typeface="Calibri"/>
                <a:ea typeface="Calibri"/>
                <a:cs typeface="Calibri"/>
                <a:sym typeface="Calibri"/>
              </a:rPr>
              <a:t>translation</a:t>
            </a:r>
            <a:endParaRPr/>
          </a:p>
        </p:txBody>
      </p:sp>
      <p:sp>
        <p:nvSpPr>
          <p:cNvPr id="1377" name="Google Shape;1377;p57"/>
          <p:cNvSpPr txBox="1"/>
          <p:nvPr/>
        </p:nvSpPr>
        <p:spPr>
          <a:xfrm>
            <a:off x="7553061" y="5563479"/>
            <a:ext cx="3310011" cy="52322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rgbClr val="FF0000"/>
                </a:solidFill>
                <a:latin typeface="Calibri"/>
                <a:ea typeface="Calibri"/>
                <a:cs typeface="Calibri"/>
                <a:sym typeface="Calibri"/>
              </a:rPr>
              <a:t>translation circulaire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375"/>
                                        </p:tgtEl>
                                        <p:attrNameLst>
                                          <p:attrName>style.visibility</p:attrName>
                                        </p:attrNameLst>
                                      </p:cBhvr>
                                      <p:to>
                                        <p:strVal val="visible"/>
                                      </p:to>
                                    </p:set>
                                    <p:anim calcmode="lin" valueType="num">
                                      <p:cBhvr additive="base">
                                        <p:cTn dur="500"/>
                                        <p:tgtEl>
                                          <p:spTgt spid="1375"/>
                                        </p:tgtEl>
                                        <p:attrNameLst>
                                          <p:attrName>ppt_w</p:attrName>
                                        </p:attrNameLst>
                                      </p:cBhvr>
                                      <p:tavLst>
                                        <p:tav fmla="" tm="0">
                                          <p:val>
                                            <p:strVal val="0"/>
                                          </p:val>
                                        </p:tav>
                                        <p:tav fmla="" tm="100000">
                                          <p:val>
                                            <p:strVal val="#ppt_w"/>
                                          </p:val>
                                        </p:tav>
                                      </p:tavLst>
                                    </p:anim>
                                    <p:anim calcmode="lin" valueType="num">
                                      <p:cBhvr additive="base">
                                        <p:cTn dur="500"/>
                                        <p:tgtEl>
                                          <p:spTgt spid="137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376"/>
                                        </p:tgtEl>
                                        <p:attrNameLst>
                                          <p:attrName>style.visibility</p:attrName>
                                        </p:attrNameLst>
                                      </p:cBhvr>
                                      <p:to>
                                        <p:strVal val="visible"/>
                                      </p:to>
                                    </p:set>
                                    <p:anim calcmode="lin" valueType="num">
                                      <p:cBhvr additive="base">
                                        <p:cTn dur="500"/>
                                        <p:tgtEl>
                                          <p:spTgt spid="1376"/>
                                        </p:tgtEl>
                                        <p:attrNameLst>
                                          <p:attrName>ppt_w</p:attrName>
                                        </p:attrNameLst>
                                      </p:cBhvr>
                                      <p:tavLst>
                                        <p:tav fmla="" tm="0">
                                          <p:val>
                                            <p:strVal val="0"/>
                                          </p:val>
                                        </p:tav>
                                        <p:tav fmla="" tm="100000">
                                          <p:val>
                                            <p:strVal val="#ppt_w"/>
                                          </p:val>
                                        </p:tav>
                                      </p:tavLst>
                                    </p:anim>
                                    <p:anim calcmode="lin" valueType="num">
                                      <p:cBhvr additive="base">
                                        <p:cTn dur="500"/>
                                        <p:tgtEl>
                                          <p:spTgt spid="137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377"/>
                                        </p:tgtEl>
                                        <p:attrNameLst>
                                          <p:attrName>style.visibility</p:attrName>
                                        </p:attrNameLst>
                                      </p:cBhvr>
                                      <p:to>
                                        <p:strVal val="visible"/>
                                      </p:to>
                                    </p:set>
                                    <p:anim calcmode="lin" valueType="num">
                                      <p:cBhvr additive="base">
                                        <p:cTn dur="500"/>
                                        <p:tgtEl>
                                          <p:spTgt spid="1377"/>
                                        </p:tgtEl>
                                        <p:attrNameLst>
                                          <p:attrName>ppt_w</p:attrName>
                                        </p:attrNameLst>
                                      </p:cBhvr>
                                      <p:tavLst>
                                        <p:tav fmla="" tm="0">
                                          <p:val>
                                            <p:strVal val="0"/>
                                          </p:val>
                                        </p:tav>
                                        <p:tav fmla="" tm="100000">
                                          <p:val>
                                            <p:strVal val="#ppt_w"/>
                                          </p:val>
                                        </p:tav>
                                      </p:tavLst>
                                    </p:anim>
                                    <p:anim calcmode="lin" valueType="num">
                                      <p:cBhvr additive="base">
                                        <p:cTn dur="500"/>
                                        <p:tgtEl>
                                          <p:spTgt spid="1377"/>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1" name="Shape 1381"/>
        <p:cNvGrpSpPr/>
        <p:nvPr/>
      </p:nvGrpSpPr>
      <p:grpSpPr>
        <a:xfrm>
          <a:off x="0" y="0"/>
          <a:ext cx="0" cy="0"/>
          <a:chOff x="0" y="0"/>
          <a:chExt cx="0" cy="0"/>
        </a:xfrm>
      </p:grpSpPr>
      <p:sp>
        <p:nvSpPr>
          <p:cNvPr id="1382" name="Google Shape;1382;p58"/>
          <p:cNvSpPr txBox="1"/>
          <p:nvPr>
            <p:ph idx="1" type="body"/>
          </p:nvPr>
        </p:nvSpPr>
        <p:spPr>
          <a:xfrm>
            <a:off x="8979409" y="5148686"/>
            <a:ext cx="1488776" cy="503301"/>
          </a:xfrm>
          <a:prstGeom prst="rect">
            <a:avLst/>
          </a:prstGeom>
          <a:noFill/>
          <a:ln>
            <a:noFill/>
          </a:ln>
        </p:spPr>
        <p:txBody>
          <a:bodyPr anchorCtr="0" anchor="ctr"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None/>
            </a:pPr>
            <a:r>
              <a:rPr lang="fr-FR"/>
              <a:t>12 min</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6" name="Shape 1386"/>
        <p:cNvGrpSpPr/>
        <p:nvPr/>
      </p:nvGrpSpPr>
      <p:grpSpPr>
        <a:xfrm>
          <a:off x="0" y="0"/>
          <a:ext cx="0" cy="0"/>
          <a:chOff x="0" y="0"/>
          <a:chExt cx="0" cy="0"/>
        </a:xfrm>
      </p:grpSpPr>
      <p:sp>
        <p:nvSpPr>
          <p:cNvPr id="1387" name="Google Shape;1387;p59"/>
          <p:cNvSpPr txBox="1"/>
          <p:nvPr>
            <p:ph type="title"/>
          </p:nvPr>
        </p:nvSpPr>
        <p:spPr>
          <a:xfrm>
            <a:off x="935304" y="271092"/>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Maintenant c’est le moment de travailler tout seul. Voir le livret p 48  «je m’entraîne seul » .</a:t>
            </a:r>
            <a:endParaRPr/>
          </a:p>
        </p:txBody>
      </p:sp>
      <p:sp>
        <p:nvSpPr>
          <p:cNvPr id="1388" name="Google Shape;1388;p59"/>
          <p:cNvSpPr txBox="1"/>
          <p:nvPr>
            <p:ph idx="1" type="body"/>
          </p:nvPr>
        </p:nvSpPr>
        <p:spPr>
          <a:xfrm>
            <a:off x="935304" y="621137"/>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circule dans la classe pour repérer les élèves en difficulté . </a:t>
            </a:r>
            <a:endParaRPr/>
          </a:p>
        </p:txBody>
      </p:sp>
      <p:sp>
        <p:nvSpPr>
          <p:cNvPr id="1389" name="Google Shape;1389;p59"/>
          <p:cNvSpPr/>
          <p:nvPr/>
        </p:nvSpPr>
        <p:spPr>
          <a:xfrm>
            <a:off x="406320" y="1015373"/>
            <a:ext cx="11430000" cy="5387838"/>
          </a:xfrm>
          <a:prstGeom prst="roundRect">
            <a:avLst>
              <a:gd fmla="val 3367" name="adj"/>
            </a:avLst>
          </a:prstGeom>
          <a:solidFill>
            <a:srgbClr val="E2CEE4">
              <a:alpha val="29803"/>
            </a:srgbClr>
          </a:solidFill>
          <a:ln cap="flat" cmpd="sng" w="28575">
            <a:solidFill>
              <a:srgbClr val="A368A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90" name="Google Shape;1390;p59"/>
          <p:cNvSpPr txBox="1"/>
          <p:nvPr/>
        </p:nvSpPr>
        <p:spPr>
          <a:xfrm>
            <a:off x="510761" y="1388151"/>
            <a:ext cx="1103648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L’image ci-contre, montre une roue dans deux images différentes de son mouvement. </a:t>
            </a:r>
            <a:endParaRPr b="1" sz="4000">
              <a:solidFill>
                <a:schemeClr val="dk1"/>
              </a:solidFill>
              <a:latin typeface="Calibri"/>
              <a:ea typeface="Calibri"/>
              <a:cs typeface="Calibri"/>
              <a:sym typeface="Calibri"/>
            </a:endParaRPr>
          </a:p>
        </p:txBody>
      </p:sp>
      <p:sp>
        <p:nvSpPr>
          <p:cNvPr id="1391" name="Google Shape;1391;p59"/>
          <p:cNvSpPr txBox="1"/>
          <p:nvPr/>
        </p:nvSpPr>
        <p:spPr>
          <a:xfrm>
            <a:off x="848652" y="5693958"/>
            <a:ext cx="10545336"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Déterminer le type de mouvement de la roue.</a:t>
            </a:r>
            <a:endParaRPr sz="3200">
              <a:solidFill>
                <a:schemeClr val="dk1"/>
              </a:solidFill>
              <a:latin typeface="Calibri"/>
              <a:ea typeface="Calibri"/>
              <a:cs typeface="Calibri"/>
              <a:sym typeface="Calibri"/>
            </a:endParaRPr>
          </a:p>
        </p:txBody>
      </p:sp>
      <p:pic>
        <p:nvPicPr>
          <p:cNvPr id="1392" name="Google Shape;1392;p59"/>
          <p:cNvPicPr preferRelativeResize="0"/>
          <p:nvPr/>
        </p:nvPicPr>
        <p:blipFill rotWithShape="1">
          <a:blip r:embed="rId3">
            <a:alphaModFix/>
          </a:blip>
          <a:srcRect b="0" l="0" r="0" t="0"/>
          <a:stretch/>
        </p:blipFill>
        <p:spPr>
          <a:xfrm>
            <a:off x="220208" y="920464"/>
            <a:ext cx="581106" cy="438211"/>
          </a:xfrm>
          <a:prstGeom prst="rect">
            <a:avLst/>
          </a:prstGeom>
          <a:noFill/>
          <a:ln>
            <a:noFill/>
          </a:ln>
        </p:spPr>
      </p:pic>
      <p:sp>
        <p:nvSpPr>
          <p:cNvPr id="1393" name="Google Shape;1393;p59"/>
          <p:cNvSpPr/>
          <p:nvPr/>
        </p:nvSpPr>
        <p:spPr>
          <a:xfrm>
            <a:off x="2980809" y="1944725"/>
            <a:ext cx="6400800" cy="3191755"/>
          </a:xfrm>
          <a:prstGeom prst="roundRect">
            <a:avLst>
              <a:gd fmla="val 6702" name="adj"/>
            </a:avLst>
          </a:prstGeom>
          <a:solidFill>
            <a:schemeClr val="lt1"/>
          </a:solidFill>
          <a:ln cap="flat" cmpd="sng" w="28575">
            <a:solidFill>
              <a:srgbClr val="A368A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394" name="Google Shape;1394;p59"/>
          <p:cNvPicPr preferRelativeResize="0"/>
          <p:nvPr/>
        </p:nvPicPr>
        <p:blipFill rotWithShape="1">
          <a:blip r:embed="rId4">
            <a:alphaModFix/>
          </a:blip>
          <a:srcRect b="0" l="0" r="0" t="0"/>
          <a:stretch/>
        </p:blipFill>
        <p:spPr>
          <a:xfrm>
            <a:off x="3150619" y="2096190"/>
            <a:ext cx="2945381" cy="2945381"/>
          </a:xfrm>
          <a:prstGeom prst="rect">
            <a:avLst/>
          </a:prstGeom>
          <a:noFill/>
          <a:ln>
            <a:noFill/>
          </a:ln>
        </p:spPr>
      </p:pic>
      <p:pic>
        <p:nvPicPr>
          <p:cNvPr id="1395" name="Google Shape;1395;p59"/>
          <p:cNvPicPr preferRelativeResize="0"/>
          <p:nvPr/>
        </p:nvPicPr>
        <p:blipFill rotWithShape="1">
          <a:blip r:embed="rId4">
            <a:alphaModFix/>
          </a:blip>
          <a:srcRect b="0" l="0" r="0" t="0"/>
          <a:stretch/>
        </p:blipFill>
        <p:spPr>
          <a:xfrm>
            <a:off x="6263933" y="2096190"/>
            <a:ext cx="2945381" cy="2945381"/>
          </a:xfrm>
          <a:prstGeom prst="rect">
            <a:avLst/>
          </a:prstGeom>
          <a:noFill/>
          <a:ln>
            <a:noFill/>
          </a:ln>
        </p:spPr>
      </p:pic>
      <p:cxnSp>
        <p:nvCxnSpPr>
          <p:cNvPr id="1396" name="Google Shape;1396;p59"/>
          <p:cNvCxnSpPr/>
          <p:nvPr/>
        </p:nvCxnSpPr>
        <p:spPr>
          <a:xfrm>
            <a:off x="3866016" y="2901453"/>
            <a:ext cx="520995" cy="494414"/>
          </a:xfrm>
          <a:prstGeom prst="straightConnector1">
            <a:avLst/>
          </a:prstGeom>
          <a:noFill/>
          <a:ln cap="flat" cmpd="sng" w="57150">
            <a:solidFill>
              <a:srgbClr val="FF0000"/>
            </a:solidFill>
            <a:prstDash val="solid"/>
            <a:miter lim="800000"/>
            <a:headEnd len="med" w="med" type="oval"/>
            <a:tailEnd len="med" w="med" type="stealth"/>
          </a:ln>
        </p:spPr>
      </p:cxnSp>
      <p:cxnSp>
        <p:nvCxnSpPr>
          <p:cNvPr id="1397" name="Google Shape;1397;p59"/>
          <p:cNvCxnSpPr/>
          <p:nvPr/>
        </p:nvCxnSpPr>
        <p:spPr>
          <a:xfrm flipH="1">
            <a:off x="7933170" y="2791025"/>
            <a:ext cx="502920" cy="548552"/>
          </a:xfrm>
          <a:prstGeom prst="straightConnector1">
            <a:avLst/>
          </a:prstGeom>
          <a:noFill/>
          <a:ln cap="flat" cmpd="sng" w="57150">
            <a:solidFill>
              <a:srgbClr val="FF0000"/>
            </a:solidFill>
            <a:prstDash val="solid"/>
            <a:miter lim="800000"/>
            <a:headEnd len="med" w="med" type="oval"/>
            <a:tailEnd len="med" w="med" type="stealth"/>
          </a:ln>
        </p:spPr>
      </p:cxnSp>
      <p:sp>
        <p:nvSpPr>
          <p:cNvPr id="1398" name="Google Shape;1398;p59"/>
          <p:cNvSpPr txBox="1"/>
          <p:nvPr/>
        </p:nvSpPr>
        <p:spPr>
          <a:xfrm>
            <a:off x="3673992" y="2519630"/>
            <a:ext cx="38404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0000"/>
                </a:solidFill>
                <a:latin typeface="Calibri"/>
                <a:ea typeface="Calibri"/>
                <a:cs typeface="Calibri"/>
                <a:sym typeface="Calibri"/>
              </a:rPr>
              <a:t>A</a:t>
            </a:r>
            <a:endParaRPr/>
          </a:p>
        </p:txBody>
      </p:sp>
      <p:sp>
        <p:nvSpPr>
          <p:cNvPr id="1399" name="Google Shape;1399;p59"/>
          <p:cNvSpPr txBox="1"/>
          <p:nvPr/>
        </p:nvSpPr>
        <p:spPr>
          <a:xfrm>
            <a:off x="4096675" y="3305274"/>
            <a:ext cx="38404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0000"/>
                </a:solidFill>
                <a:latin typeface="Calibri"/>
                <a:ea typeface="Calibri"/>
                <a:cs typeface="Calibri"/>
                <a:sym typeface="Calibri"/>
              </a:rPr>
              <a:t>B</a:t>
            </a:r>
            <a:endParaRPr/>
          </a:p>
        </p:txBody>
      </p:sp>
      <p:sp>
        <p:nvSpPr>
          <p:cNvPr id="1400" name="Google Shape;1400;p59"/>
          <p:cNvSpPr txBox="1"/>
          <p:nvPr/>
        </p:nvSpPr>
        <p:spPr>
          <a:xfrm>
            <a:off x="8484860" y="2468437"/>
            <a:ext cx="38404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0000"/>
                </a:solidFill>
                <a:latin typeface="Calibri"/>
                <a:ea typeface="Calibri"/>
                <a:cs typeface="Calibri"/>
                <a:sym typeface="Calibri"/>
              </a:rPr>
              <a:t>A</a:t>
            </a:r>
            <a:endParaRPr/>
          </a:p>
        </p:txBody>
      </p:sp>
      <p:sp>
        <p:nvSpPr>
          <p:cNvPr id="1401" name="Google Shape;1401;p59"/>
          <p:cNvSpPr txBox="1"/>
          <p:nvPr/>
        </p:nvSpPr>
        <p:spPr>
          <a:xfrm>
            <a:off x="7657180" y="3012495"/>
            <a:ext cx="38404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0000"/>
                </a:solidFill>
                <a:latin typeface="Calibri"/>
                <a:ea typeface="Calibri"/>
                <a:cs typeface="Calibri"/>
                <a:sym typeface="Calibri"/>
              </a:rPr>
              <a:t>B</a:t>
            </a:r>
            <a:endParaRPr/>
          </a:p>
        </p:txBody>
      </p:sp>
      <p:cxnSp>
        <p:nvCxnSpPr>
          <p:cNvPr id="1402" name="Google Shape;1402;p59"/>
          <p:cNvCxnSpPr/>
          <p:nvPr/>
        </p:nvCxnSpPr>
        <p:spPr>
          <a:xfrm>
            <a:off x="3866016" y="2898808"/>
            <a:ext cx="576000" cy="540000"/>
          </a:xfrm>
          <a:prstGeom prst="straightConnector1">
            <a:avLst/>
          </a:prstGeom>
          <a:noFill/>
          <a:ln cap="flat" cmpd="sng" w="57150">
            <a:solidFill>
              <a:srgbClr val="FF0000"/>
            </a:solidFill>
            <a:prstDash val="solid"/>
            <a:miter lim="800000"/>
            <a:headEnd len="med" w="med" type="oval"/>
            <a:tailEnd len="med" w="med" type="oval"/>
          </a:ln>
        </p:spPr>
      </p:cxnSp>
      <p:cxnSp>
        <p:nvCxnSpPr>
          <p:cNvPr id="1403" name="Google Shape;1403;p59"/>
          <p:cNvCxnSpPr/>
          <p:nvPr/>
        </p:nvCxnSpPr>
        <p:spPr>
          <a:xfrm flipH="1">
            <a:off x="7884400" y="2786829"/>
            <a:ext cx="504000" cy="576000"/>
          </a:xfrm>
          <a:prstGeom prst="straightConnector1">
            <a:avLst/>
          </a:prstGeom>
          <a:noFill/>
          <a:ln cap="flat" cmpd="sng" w="57150">
            <a:solidFill>
              <a:srgbClr val="FF0000"/>
            </a:solidFill>
            <a:prstDash val="solid"/>
            <a:miter lim="800000"/>
            <a:headEnd len="med" w="med" type="oval"/>
            <a:tailEnd len="med" w="med" type="oval"/>
          </a:ln>
        </p:spPr>
      </p:cxn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01" name="Shape 401"/>
        <p:cNvGrpSpPr/>
        <p:nvPr/>
      </p:nvGrpSpPr>
      <p:grpSpPr>
        <a:xfrm>
          <a:off x="0" y="0"/>
          <a:ext cx="0" cy="0"/>
          <a:chOff x="0" y="0"/>
          <a:chExt cx="0" cy="0"/>
        </a:xfrm>
      </p:grpSpPr>
      <p:sp>
        <p:nvSpPr>
          <p:cNvPr id="402" name="Google Shape;402;p6"/>
          <p:cNvSpPr/>
          <p:nvPr/>
        </p:nvSpPr>
        <p:spPr>
          <a:xfrm>
            <a:off x="584200" y="4533256"/>
            <a:ext cx="1958703" cy="1618891"/>
          </a:xfrm>
          <a:prstGeom prst="roundRect">
            <a:avLst>
              <a:gd fmla="val 16667" name="adj"/>
            </a:avLst>
          </a:prstGeom>
          <a:solidFill>
            <a:schemeClr val="accent4"/>
          </a:solidFill>
          <a:ln cap="flat" cmpd="sng" w="12700">
            <a:solidFill>
              <a:srgbClr val="0C2E4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1800">
                <a:solidFill>
                  <a:srgbClr val="FFFFFF"/>
                </a:solidFill>
                <a:latin typeface="Calibri"/>
                <a:ea typeface="Calibri"/>
                <a:cs typeface="Calibri"/>
                <a:sym typeface="Calibri"/>
              </a:rPr>
              <a:t>Conceptions erronées</a:t>
            </a:r>
            <a:endParaRPr/>
          </a:p>
          <a:p>
            <a:pPr indent="0" lvl="0" marL="0" marR="0" rtl="0" algn="ctr">
              <a:spcBef>
                <a:spcPts val="0"/>
              </a:spcBef>
              <a:spcAft>
                <a:spcPts val="0"/>
              </a:spcAft>
              <a:buNone/>
            </a:pPr>
            <a:r>
              <a:rPr b="1" lang="fr-FR" sz="1800">
                <a:solidFill>
                  <a:srgbClr val="FFFFFF"/>
                </a:solidFill>
                <a:latin typeface="Calibri"/>
                <a:ea typeface="Calibri"/>
                <a:cs typeface="Calibri"/>
                <a:sym typeface="Calibri"/>
              </a:rPr>
              <a:t> des élèves</a:t>
            </a:r>
            <a:endParaRPr/>
          </a:p>
        </p:txBody>
      </p:sp>
      <p:sp>
        <p:nvSpPr>
          <p:cNvPr id="403" name="Google Shape;403;p6"/>
          <p:cNvSpPr/>
          <p:nvPr/>
        </p:nvSpPr>
        <p:spPr>
          <a:xfrm>
            <a:off x="2702475" y="4533255"/>
            <a:ext cx="8905325" cy="1618891"/>
          </a:xfrm>
          <a:prstGeom prst="roundRect">
            <a:avLst>
              <a:gd fmla="val 783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176530" lvl="0" marL="176530" marR="0" rtl="0" algn="just">
              <a:spcBef>
                <a:spcPts val="0"/>
              </a:spcBef>
              <a:spcAft>
                <a:spcPts val="0"/>
              </a:spcAft>
              <a:buClr>
                <a:schemeClr val="dk1"/>
              </a:buClr>
              <a:buSzPts val="1600"/>
              <a:buFont typeface="Arial"/>
              <a:buChar char="•"/>
            </a:pPr>
            <a:r>
              <a:rPr lang="fr-FR" sz="1600">
                <a:solidFill>
                  <a:schemeClr val="dk1"/>
                </a:solidFill>
                <a:latin typeface="Calibri"/>
                <a:ea typeface="Calibri"/>
                <a:cs typeface="Calibri"/>
                <a:sym typeface="Calibri"/>
              </a:rPr>
              <a:t>Confusion entre mouvement de rotation et mouvement de translation circulaire</a:t>
            </a:r>
            <a:r>
              <a:rPr lang="fr-FR" sz="1600">
                <a:solidFill>
                  <a:schemeClr val="lt1"/>
                </a:solidFill>
                <a:latin typeface="Calibri"/>
                <a:ea typeface="Calibri"/>
                <a:cs typeface="Calibri"/>
                <a:sym typeface="Calibri"/>
              </a:rPr>
              <a:t>:</a:t>
            </a:r>
            <a:endParaRPr/>
          </a:p>
          <a:p>
            <a:pPr indent="-176530" lvl="0" marL="176530" marR="0" rtl="0" algn="just">
              <a:spcBef>
                <a:spcPts val="0"/>
              </a:spcBef>
              <a:spcAft>
                <a:spcPts val="0"/>
              </a:spcAft>
              <a:buClr>
                <a:schemeClr val="dk1"/>
              </a:buClr>
              <a:buSzPts val="1600"/>
              <a:buFont typeface="Arial"/>
              <a:buChar char="•"/>
            </a:pPr>
            <a:r>
              <a:rPr lang="fr-FR" sz="1600">
                <a:solidFill>
                  <a:schemeClr val="dk1"/>
                </a:solidFill>
                <a:latin typeface="Calibri"/>
                <a:ea typeface="Calibri"/>
                <a:cs typeface="Calibri"/>
                <a:sym typeface="Calibri"/>
              </a:rPr>
              <a:t> Confusion entre trajectoire et type de mouvement</a:t>
            </a:r>
            <a:endParaRPr/>
          </a:p>
        </p:txBody>
      </p:sp>
      <p:sp>
        <p:nvSpPr>
          <p:cNvPr id="404" name="Google Shape;404;p6"/>
          <p:cNvSpPr/>
          <p:nvPr/>
        </p:nvSpPr>
        <p:spPr>
          <a:xfrm>
            <a:off x="584200" y="931692"/>
            <a:ext cx="1958704" cy="1378389"/>
          </a:xfrm>
          <a:prstGeom prst="roundRect">
            <a:avLst>
              <a:gd fmla="val 16667" name="adj"/>
            </a:avLst>
          </a:prstGeom>
          <a:solidFill>
            <a:schemeClr val="accent4"/>
          </a:solidFill>
          <a:ln cap="flat" cmpd="sng" w="12700">
            <a:solidFill>
              <a:srgbClr val="0C2E4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1800">
                <a:solidFill>
                  <a:srgbClr val="FFFFFF"/>
                </a:solidFill>
                <a:latin typeface="Calibri"/>
                <a:ea typeface="Calibri"/>
                <a:cs typeface="Calibri"/>
                <a:sym typeface="Calibri"/>
              </a:rPr>
              <a:t>Tâche à réussir</a:t>
            </a:r>
            <a:endParaRPr/>
          </a:p>
        </p:txBody>
      </p:sp>
      <p:sp>
        <p:nvSpPr>
          <p:cNvPr id="405" name="Google Shape;405;p6"/>
          <p:cNvSpPr/>
          <p:nvPr/>
        </p:nvSpPr>
        <p:spPr>
          <a:xfrm>
            <a:off x="2702474" y="899320"/>
            <a:ext cx="8905326" cy="1410762"/>
          </a:xfrm>
          <a:prstGeom prst="roundRect">
            <a:avLst>
              <a:gd fmla="val 7861"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285750" lvl="0" marL="285750" marR="0" rtl="0" algn="just">
              <a:spcBef>
                <a:spcPts val="0"/>
              </a:spcBef>
              <a:spcAft>
                <a:spcPts val="0"/>
              </a:spcAft>
              <a:buClr>
                <a:srgbClr val="000000"/>
              </a:buClr>
              <a:buSzPts val="1600"/>
              <a:buFont typeface="Arial"/>
              <a:buChar char="•"/>
            </a:pPr>
            <a:r>
              <a:rPr lang="fr-FR" sz="1600">
                <a:solidFill>
                  <a:schemeClr val="dk1"/>
                </a:solidFill>
                <a:latin typeface="Calibri"/>
                <a:ea typeface="Calibri"/>
                <a:cs typeface="Calibri"/>
                <a:sym typeface="Calibri"/>
              </a:rPr>
              <a:t>La tâche principale de cette séance repose sur le savoir faire suivant : </a:t>
            </a:r>
            <a:r>
              <a:rPr b="1" lang="fr-FR" sz="1400">
                <a:solidFill>
                  <a:schemeClr val="dk1"/>
                </a:solidFill>
                <a:latin typeface="Calibri"/>
                <a:ea typeface="Calibri"/>
                <a:cs typeface="Calibri"/>
                <a:sym typeface="Calibri"/>
              </a:rPr>
              <a:t>Déterminer le type le mouvement d’un corps mobile </a:t>
            </a:r>
            <a:endParaRPr sz="1400">
              <a:solidFill>
                <a:schemeClr val="dk1"/>
              </a:solidFill>
              <a:latin typeface="Calibri"/>
              <a:ea typeface="Calibri"/>
              <a:cs typeface="Calibri"/>
              <a:sym typeface="Calibri"/>
            </a:endParaRPr>
          </a:p>
          <a:p>
            <a:pPr indent="-285750" lvl="0" marL="285750" marR="0" rtl="0" algn="just">
              <a:spcBef>
                <a:spcPts val="0"/>
              </a:spcBef>
              <a:spcAft>
                <a:spcPts val="0"/>
              </a:spcAft>
              <a:buClr>
                <a:srgbClr val="000000"/>
              </a:buClr>
              <a:buSzPts val="1600"/>
              <a:buFont typeface="Arial"/>
              <a:buChar char="•"/>
            </a:pPr>
            <a:r>
              <a:rPr lang="fr-FR" sz="1600">
                <a:solidFill>
                  <a:schemeClr val="dk1"/>
                </a:solidFill>
                <a:latin typeface="Calibri"/>
                <a:ea typeface="Calibri"/>
                <a:cs typeface="Calibri"/>
                <a:sym typeface="Calibri"/>
              </a:rPr>
              <a:t>L’objectif est d’amener les élèves à observer des corps en mouvement afin d’identifier leur type de mouvement. Ils apprendront à distinguer le mouvement de translation et le mouvement de rotation à partir de l’analyse de situations concrètes.</a:t>
            </a:r>
            <a:endParaRPr sz="1600">
              <a:solidFill>
                <a:schemeClr val="dk1"/>
              </a:solidFill>
              <a:latin typeface="Calibri"/>
              <a:ea typeface="Calibri"/>
              <a:cs typeface="Calibri"/>
              <a:sym typeface="Calibri"/>
            </a:endParaRPr>
          </a:p>
        </p:txBody>
      </p:sp>
      <p:sp>
        <p:nvSpPr>
          <p:cNvPr id="406" name="Google Shape;406;p6"/>
          <p:cNvSpPr/>
          <p:nvPr/>
        </p:nvSpPr>
        <p:spPr>
          <a:xfrm>
            <a:off x="2702474" y="2639230"/>
            <a:ext cx="8905326" cy="1410762"/>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101600" lvl="0" marL="87313" marR="0" rtl="0" algn="l">
              <a:spcBef>
                <a:spcPts val="0"/>
              </a:spcBef>
              <a:spcAft>
                <a:spcPts val="0"/>
              </a:spcAft>
              <a:buClr>
                <a:schemeClr val="dk1"/>
              </a:buClr>
              <a:buSzPts val="1600"/>
              <a:buFont typeface="Arial"/>
              <a:buChar char="•"/>
            </a:pPr>
            <a:r>
              <a:rPr lang="fr-FR" sz="1600">
                <a:solidFill>
                  <a:schemeClr val="dk1"/>
                </a:solidFill>
                <a:latin typeface="Calibri"/>
                <a:ea typeface="Calibri"/>
                <a:cs typeface="Calibri"/>
                <a:sym typeface="Calibri"/>
              </a:rPr>
              <a:t> Guider l’observation et l’analyse des situations </a:t>
            </a:r>
            <a:endParaRPr/>
          </a:p>
          <a:p>
            <a:pPr indent="-101600" lvl="0" marL="87313" marR="0" rtl="0" algn="l">
              <a:spcBef>
                <a:spcPts val="0"/>
              </a:spcBef>
              <a:spcAft>
                <a:spcPts val="0"/>
              </a:spcAft>
              <a:buClr>
                <a:schemeClr val="dk1"/>
              </a:buClr>
              <a:buSzPts val="1600"/>
              <a:buFont typeface="Arial"/>
              <a:buChar char="•"/>
            </a:pPr>
            <a:r>
              <a:rPr lang="fr-FR" sz="1600">
                <a:solidFill>
                  <a:schemeClr val="dk1"/>
                </a:solidFill>
                <a:latin typeface="Calibri"/>
                <a:ea typeface="Calibri"/>
                <a:cs typeface="Calibri"/>
                <a:sym typeface="Calibri"/>
              </a:rPr>
              <a:t> Verbalisation du raisonnement</a:t>
            </a:r>
            <a:endParaRPr/>
          </a:p>
          <a:p>
            <a:pPr indent="-101600" lvl="0" marL="87313" marR="0" rtl="0" algn="l">
              <a:spcBef>
                <a:spcPts val="0"/>
              </a:spcBef>
              <a:spcAft>
                <a:spcPts val="0"/>
              </a:spcAft>
              <a:buClr>
                <a:schemeClr val="dk1"/>
              </a:buClr>
              <a:buSzPts val="1600"/>
              <a:buFont typeface="Arial"/>
              <a:buChar char="•"/>
            </a:pPr>
            <a:r>
              <a:rPr lang="fr-FR" sz="1600">
                <a:solidFill>
                  <a:schemeClr val="dk1"/>
                </a:solidFill>
                <a:latin typeface="Calibri"/>
                <a:ea typeface="Calibri"/>
                <a:cs typeface="Calibri"/>
                <a:sym typeface="Calibri"/>
              </a:rPr>
              <a:t> Questionnement guidé </a:t>
            </a:r>
            <a:endParaRPr/>
          </a:p>
          <a:p>
            <a:pPr indent="-101600" lvl="0" marL="87313" marR="0" rtl="0" algn="l">
              <a:spcBef>
                <a:spcPts val="0"/>
              </a:spcBef>
              <a:spcAft>
                <a:spcPts val="0"/>
              </a:spcAft>
              <a:buClr>
                <a:schemeClr val="dk1"/>
              </a:buClr>
              <a:buSzPts val="1600"/>
              <a:buFont typeface="Arial"/>
              <a:buChar char="•"/>
            </a:pPr>
            <a:r>
              <a:rPr lang="fr-FR" sz="1600">
                <a:solidFill>
                  <a:schemeClr val="dk1"/>
                </a:solidFill>
                <a:latin typeface="Calibri"/>
                <a:ea typeface="Calibri"/>
                <a:cs typeface="Calibri"/>
                <a:sym typeface="Calibri"/>
              </a:rPr>
              <a:t> Vérification immédiate et suivi de progression </a:t>
            </a:r>
            <a:endParaRPr sz="1600">
              <a:solidFill>
                <a:schemeClr val="dk1"/>
              </a:solidFill>
              <a:latin typeface="Calibri"/>
              <a:ea typeface="Calibri"/>
              <a:cs typeface="Calibri"/>
              <a:sym typeface="Calibri"/>
            </a:endParaRPr>
          </a:p>
        </p:txBody>
      </p:sp>
      <p:sp>
        <p:nvSpPr>
          <p:cNvPr id="407" name="Google Shape;407;p6"/>
          <p:cNvSpPr/>
          <p:nvPr/>
        </p:nvSpPr>
        <p:spPr>
          <a:xfrm>
            <a:off x="584200" y="2639230"/>
            <a:ext cx="1958703" cy="1367213"/>
          </a:xfrm>
          <a:prstGeom prst="roundRect">
            <a:avLst>
              <a:gd fmla="val 16667" name="adj"/>
            </a:avLst>
          </a:prstGeom>
          <a:solidFill>
            <a:schemeClr val="accent4"/>
          </a:solidFill>
          <a:ln cap="flat" cmpd="sng" w="12700">
            <a:solidFill>
              <a:srgbClr val="0C2E4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1800">
                <a:solidFill>
                  <a:srgbClr val="FFFFFF"/>
                </a:solidFill>
                <a:latin typeface="Calibri"/>
                <a:ea typeface="Calibri"/>
                <a:cs typeface="Calibri"/>
                <a:sym typeface="Calibri"/>
              </a:rPr>
              <a:t>Stratégie</a:t>
            </a:r>
            <a:endParaRPr/>
          </a:p>
        </p:txBody>
      </p:sp>
      <p:sp>
        <p:nvSpPr>
          <p:cNvPr id="408" name="Google Shape;408;p6"/>
          <p:cNvSpPr txBox="1"/>
          <p:nvPr/>
        </p:nvSpPr>
        <p:spPr>
          <a:xfrm>
            <a:off x="730894" y="39806"/>
            <a:ext cx="5728719"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200">
                <a:solidFill>
                  <a:srgbClr val="0040C0"/>
                </a:solidFill>
                <a:latin typeface="Calibri"/>
                <a:ea typeface="Calibri"/>
                <a:cs typeface="Calibri"/>
                <a:sym typeface="Calibri"/>
              </a:rPr>
              <a:t>Orientations didactiques </a:t>
            </a:r>
            <a:endParaRPr/>
          </a:p>
        </p:txBody>
      </p:sp>
      <p:pic>
        <p:nvPicPr>
          <p:cNvPr descr="Image générée" id="409" name="Google Shape;409;p6"/>
          <p:cNvPicPr preferRelativeResize="0"/>
          <p:nvPr/>
        </p:nvPicPr>
        <p:blipFill rotWithShape="1">
          <a:blip r:embed="rId3">
            <a:alphaModFix/>
          </a:blip>
          <a:srcRect b="10678" l="0" r="0" t="11064"/>
          <a:stretch/>
        </p:blipFill>
        <p:spPr>
          <a:xfrm>
            <a:off x="3079" y="-42256"/>
            <a:ext cx="727815" cy="854359"/>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7" name="Shape 1407"/>
        <p:cNvGrpSpPr/>
        <p:nvPr/>
      </p:nvGrpSpPr>
      <p:grpSpPr>
        <a:xfrm>
          <a:off x="0" y="0"/>
          <a:ext cx="0" cy="0"/>
          <a:chOff x="0" y="0"/>
          <a:chExt cx="0" cy="0"/>
        </a:xfrm>
      </p:grpSpPr>
      <p:sp>
        <p:nvSpPr>
          <p:cNvPr id="1408" name="Google Shape;1408;p60"/>
          <p:cNvSpPr/>
          <p:nvPr/>
        </p:nvSpPr>
        <p:spPr>
          <a:xfrm>
            <a:off x="4663973" y="1864949"/>
            <a:ext cx="305455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4000">
                <a:solidFill>
                  <a:schemeClr val="dk1"/>
                </a:solidFill>
                <a:latin typeface="Calibri"/>
                <a:ea typeface="Calibri"/>
                <a:cs typeface="Calibri"/>
                <a:sym typeface="Calibri"/>
              </a:rPr>
              <a:t>Temps Écoulé</a:t>
            </a:r>
            <a:endParaRPr/>
          </a:p>
        </p:txBody>
      </p:sp>
      <p:pic>
        <p:nvPicPr>
          <p:cNvPr id="1409" name="Google Shape;1409;p60"/>
          <p:cNvPicPr preferRelativeResize="0"/>
          <p:nvPr/>
        </p:nvPicPr>
        <p:blipFill rotWithShape="1">
          <a:blip r:embed="rId3">
            <a:alphaModFix/>
          </a:blip>
          <a:srcRect b="20983" l="10491" r="10044" t="15401"/>
          <a:stretch/>
        </p:blipFill>
        <p:spPr>
          <a:xfrm>
            <a:off x="4495800" y="2989489"/>
            <a:ext cx="3390900" cy="2714625"/>
          </a:xfrm>
          <a:prstGeom prst="rect">
            <a:avLst/>
          </a:prstGeom>
          <a:noFill/>
          <a:ln>
            <a:noFill/>
          </a:ln>
        </p:spPr>
      </p:pic>
      <p:sp>
        <p:nvSpPr>
          <p:cNvPr id="1410" name="Google Shape;1410;p60"/>
          <p:cNvSpPr txBox="1"/>
          <p:nvPr>
            <p:ph type="title"/>
          </p:nvPr>
        </p:nvSpPr>
        <p:spPr>
          <a:xfrm>
            <a:off x="935304" y="271092"/>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Le temps est terminé. Corrigeons ensemble l’exercice.</a:t>
            </a:r>
            <a:endParaRPr/>
          </a:p>
        </p:txBody>
      </p:sp>
      <p:sp>
        <p:nvSpPr>
          <p:cNvPr id="1411" name="Google Shape;1411;p60"/>
          <p:cNvSpPr txBox="1"/>
          <p:nvPr>
            <p:ph idx="1" type="body"/>
          </p:nvPr>
        </p:nvSpPr>
        <p:spPr>
          <a:xfrm>
            <a:off x="935304" y="621137"/>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fait participer les élèves à la correction en leur demandant de présenter leurs réponses et de les justifier.</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5" name="Shape 1415"/>
        <p:cNvGrpSpPr/>
        <p:nvPr/>
      </p:nvGrpSpPr>
      <p:grpSpPr>
        <a:xfrm>
          <a:off x="0" y="0"/>
          <a:ext cx="0" cy="0"/>
          <a:chOff x="0" y="0"/>
          <a:chExt cx="0" cy="0"/>
        </a:xfrm>
      </p:grpSpPr>
      <p:sp>
        <p:nvSpPr>
          <p:cNvPr id="1416" name="Google Shape;1416;p61"/>
          <p:cNvSpPr txBox="1"/>
          <p:nvPr>
            <p:ph type="title"/>
          </p:nvPr>
        </p:nvSpPr>
        <p:spPr>
          <a:xfrm>
            <a:off x="935304" y="271092"/>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A vous! Montrez-moi comment vous avez résolu cet exercice.</a:t>
            </a:r>
            <a:endParaRPr/>
          </a:p>
        </p:txBody>
      </p:sp>
      <p:sp>
        <p:nvSpPr>
          <p:cNvPr id="1417" name="Google Shape;1417;p61"/>
          <p:cNvSpPr txBox="1"/>
          <p:nvPr>
            <p:ph idx="1" type="body"/>
          </p:nvPr>
        </p:nvSpPr>
        <p:spPr>
          <a:xfrm>
            <a:off x="935304" y="621137"/>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fait passer un élève pour la correction, puis mobilise le reste de la classe pour analyser la réponse, identifier les erreurs et rappeler les étapes à respecter. </a:t>
            </a:r>
            <a:endParaRPr/>
          </a:p>
        </p:txBody>
      </p:sp>
      <p:sp>
        <p:nvSpPr>
          <p:cNvPr id="1418" name="Google Shape;1418;p61"/>
          <p:cNvSpPr/>
          <p:nvPr/>
        </p:nvSpPr>
        <p:spPr>
          <a:xfrm>
            <a:off x="266525" y="1203415"/>
            <a:ext cx="8851987" cy="332524"/>
          </a:xfrm>
          <a:prstGeom prst="rect">
            <a:avLst/>
          </a:prstGeom>
          <a:solidFill>
            <a:srgbClr val="EFE3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1419" name="Google Shape;1419;p61"/>
          <p:cNvSpPr txBox="1"/>
          <p:nvPr/>
        </p:nvSpPr>
        <p:spPr>
          <a:xfrm>
            <a:off x="365292" y="1137633"/>
            <a:ext cx="8654451"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2000" u="none" strike="noStrike">
                <a:solidFill>
                  <a:srgbClr val="A368AA"/>
                </a:solidFill>
                <a:latin typeface="Calibri"/>
                <a:ea typeface="Calibri"/>
                <a:cs typeface="Calibri"/>
                <a:sym typeface="Calibri"/>
              </a:rPr>
              <a:t>1</a:t>
            </a:r>
            <a:r>
              <a:rPr b="0" i="0" lang="fr-FR" sz="2000" u="none" strike="noStrike">
                <a:solidFill>
                  <a:srgbClr val="A368AA"/>
                </a:solidFill>
                <a:latin typeface="Calibri"/>
                <a:ea typeface="Calibri"/>
                <a:cs typeface="Calibri"/>
                <a:sym typeface="Calibri"/>
              </a:rPr>
              <a:t>. </a:t>
            </a:r>
            <a:r>
              <a:rPr b="1" lang="fr-FR" sz="2400">
                <a:solidFill>
                  <a:schemeClr val="dk1"/>
                </a:solidFill>
                <a:latin typeface="Calibri"/>
                <a:ea typeface="Calibri"/>
                <a:cs typeface="Calibri"/>
                <a:sym typeface="Calibri"/>
              </a:rPr>
              <a:t>Préciser s’il s’agit d’une translation ou de rotation.</a:t>
            </a:r>
            <a:endParaRPr b="1" sz="2000">
              <a:solidFill>
                <a:schemeClr val="dk1"/>
              </a:solidFill>
              <a:latin typeface="Calibri"/>
              <a:ea typeface="Calibri"/>
              <a:cs typeface="Calibri"/>
              <a:sym typeface="Calibri"/>
            </a:endParaRPr>
          </a:p>
        </p:txBody>
      </p:sp>
      <p:sp>
        <p:nvSpPr>
          <p:cNvPr id="1420" name="Google Shape;1420;p61"/>
          <p:cNvSpPr txBox="1"/>
          <p:nvPr/>
        </p:nvSpPr>
        <p:spPr>
          <a:xfrm>
            <a:off x="253516" y="4921467"/>
            <a:ext cx="11487380" cy="1466235"/>
          </a:xfrm>
          <a:prstGeom prst="rect">
            <a:avLst/>
          </a:prstGeom>
          <a:noFill/>
          <a:ln>
            <a:noFill/>
          </a:ln>
        </p:spPr>
        <p:txBody>
          <a:bodyPr anchorCtr="0" anchor="t" bIns="45700" lIns="91425" spcFirstLastPara="1" rIns="91425" wrap="square" tIns="45700">
            <a:spAutoFit/>
          </a:bodyPr>
          <a:lstStyle/>
          <a:p>
            <a:pPr indent="-342900" lvl="0" marL="342900" marR="0" rtl="0" algn="l">
              <a:lnSpc>
                <a:spcPct val="200000"/>
              </a:lnSpc>
              <a:spcBef>
                <a:spcPts val="0"/>
              </a:spcBef>
              <a:spcAft>
                <a:spcPts val="0"/>
              </a:spcAft>
              <a:buClr>
                <a:srgbClr val="A368AA"/>
              </a:buClr>
              <a:buSzPts val="2400"/>
              <a:buFont typeface="Arial"/>
              <a:buChar char="•"/>
            </a:pPr>
            <a:r>
              <a:rPr lang="fr-FR" sz="2400">
                <a:solidFill>
                  <a:srgbClr val="A368AA"/>
                </a:solidFill>
                <a:latin typeface="Calibri"/>
                <a:ea typeface="Calibri"/>
                <a:cs typeface="Calibri"/>
                <a:sym typeface="Calibri"/>
              </a:rPr>
              <a:t> </a:t>
            </a:r>
            <a:r>
              <a:rPr b="1" i="0" lang="fr-FR" sz="2400" u="none" strike="noStrike">
                <a:solidFill>
                  <a:srgbClr val="211D1E"/>
                </a:solidFill>
                <a:latin typeface="Calibri"/>
                <a:ea typeface="Calibri"/>
                <a:cs typeface="Calibri"/>
                <a:sym typeface="Calibri"/>
              </a:rPr>
              <a:t>Si je choisis deux points A et B de la roue, alors ces deux points décrivent</a:t>
            </a:r>
            <a:r>
              <a:rPr lang="fr-FR" sz="1800">
                <a:solidFill>
                  <a:schemeClr val="dk1"/>
                </a:solidFill>
                <a:latin typeface="Calibri"/>
                <a:ea typeface="Calibri"/>
                <a:cs typeface="Calibri"/>
                <a:sym typeface="Calibri"/>
              </a:rPr>
              <a:t> </a:t>
            </a:r>
            <a:endParaRPr/>
          </a:p>
          <a:p>
            <a:pPr indent="0" lvl="0" marL="0" marR="0" rtl="0" algn="l">
              <a:lnSpc>
                <a:spcPct val="200000"/>
              </a:lnSpc>
              <a:spcBef>
                <a:spcPts val="0"/>
              </a:spcBef>
              <a:spcAft>
                <a:spcPts val="0"/>
              </a:spcAft>
              <a:buNone/>
            </a:pPr>
            <a:r>
              <a:rPr lang="fr-FR" sz="1800">
                <a:solidFill>
                  <a:schemeClr val="dk1"/>
                </a:solidFill>
                <a:latin typeface="Calibri"/>
                <a:ea typeface="Calibri"/>
                <a:cs typeface="Calibri"/>
                <a:sym typeface="Calibri"/>
              </a:rPr>
              <a:t>        . . . . . . . . . . . . . . . . . . . </a:t>
            </a:r>
            <a:r>
              <a:rPr lang="fr-FR" sz="2400">
                <a:solidFill>
                  <a:schemeClr val="dk1"/>
                </a:solidFill>
                <a:latin typeface="Calibri"/>
                <a:ea typeface="Calibri"/>
                <a:cs typeface="Calibri"/>
                <a:sym typeface="Calibri"/>
              </a:rPr>
              <a:t>. . . . . . . . . . . . . . . . . . . . . . . . . . . . . . . . . . . . . . . . . . </a:t>
            </a:r>
            <a:endParaRPr b="1" sz="2400">
              <a:solidFill>
                <a:schemeClr val="dk1"/>
              </a:solidFill>
              <a:latin typeface="Calibri"/>
              <a:ea typeface="Calibri"/>
              <a:cs typeface="Calibri"/>
              <a:sym typeface="Calibri"/>
            </a:endParaRPr>
          </a:p>
        </p:txBody>
      </p:sp>
      <p:sp>
        <p:nvSpPr>
          <p:cNvPr id="1421" name="Google Shape;1421;p61"/>
          <p:cNvSpPr txBox="1"/>
          <p:nvPr/>
        </p:nvSpPr>
        <p:spPr>
          <a:xfrm>
            <a:off x="634105" y="5864482"/>
            <a:ext cx="8116824" cy="52322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rgbClr val="FF0000"/>
                </a:solidFill>
                <a:latin typeface="Calibri"/>
                <a:ea typeface="Calibri"/>
                <a:cs typeface="Calibri"/>
                <a:sym typeface="Calibri"/>
              </a:rPr>
              <a:t>des trajectoires circulaires </a:t>
            </a:r>
            <a:r>
              <a:rPr b="1" lang="fr-FR" sz="2800">
                <a:solidFill>
                  <a:schemeClr val="dk1"/>
                </a:solidFill>
                <a:latin typeface="Calibri"/>
                <a:ea typeface="Calibri"/>
                <a:cs typeface="Calibri"/>
                <a:sym typeface="Calibri"/>
              </a:rPr>
              <a:t>autour de l’axe de rotation</a:t>
            </a:r>
            <a:endParaRPr/>
          </a:p>
        </p:txBody>
      </p:sp>
      <p:pic>
        <p:nvPicPr>
          <p:cNvPr id="1422" name="Google Shape;1422;p61"/>
          <p:cNvPicPr preferRelativeResize="0"/>
          <p:nvPr/>
        </p:nvPicPr>
        <p:blipFill rotWithShape="1">
          <a:blip r:embed="rId3">
            <a:alphaModFix/>
          </a:blip>
          <a:srcRect b="0" l="0" r="0" t="0"/>
          <a:stretch/>
        </p:blipFill>
        <p:spPr>
          <a:xfrm>
            <a:off x="3101247" y="1758748"/>
            <a:ext cx="5989505" cy="300326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21"/>
                                        </p:tgtEl>
                                        <p:attrNameLst>
                                          <p:attrName>style.visibility</p:attrName>
                                        </p:attrNameLst>
                                      </p:cBhvr>
                                      <p:to>
                                        <p:strVal val="visible"/>
                                      </p:to>
                                    </p:set>
                                    <p:anim calcmode="lin" valueType="num">
                                      <p:cBhvr additive="base">
                                        <p:cTn dur="500"/>
                                        <p:tgtEl>
                                          <p:spTgt spid="1421"/>
                                        </p:tgtEl>
                                        <p:attrNameLst>
                                          <p:attrName>ppt_w</p:attrName>
                                        </p:attrNameLst>
                                      </p:cBhvr>
                                      <p:tavLst>
                                        <p:tav fmla="" tm="0">
                                          <p:val>
                                            <p:strVal val="0"/>
                                          </p:val>
                                        </p:tav>
                                        <p:tav fmla="" tm="100000">
                                          <p:val>
                                            <p:strVal val="#ppt_w"/>
                                          </p:val>
                                        </p:tav>
                                      </p:tavLst>
                                    </p:anim>
                                    <p:anim calcmode="lin" valueType="num">
                                      <p:cBhvr additive="base">
                                        <p:cTn dur="500"/>
                                        <p:tgtEl>
                                          <p:spTgt spid="1421"/>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6" name="Shape 1426"/>
        <p:cNvGrpSpPr/>
        <p:nvPr/>
      </p:nvGrpSpPr>
      <p:grpSpPr>
        <a:xfrm>
          <a:off x="0" y="0"/>
          <a:ext cx="0" cy="0"/>
          <a:chOff x="0" y="0"/>
          <a:chExt cx="0" cy="0"/>
        </a:xfrm>
      </p:grpSpPr>
      <p:sp>
        <p:nvSpPr>
          <p:cNvPr id="1427" name="Google Shape;1427;p62"/>
          <p:cNvSpPr txBox="1"/>
          <p:nvPr>
            <p:ph type="title"/>
          </p:nvPr>
        </p:nvSpPr>
        <p:spPr>
          <a:xfrm>
            <a:off x="935304" y="271092"/>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A vous! Montrez-moi comment vous avez résolu cet exercice.</a:t>
            </a:r>
            <a:endParaRPr/>
          </a:p>
        </p:txBody>
      </p:sp>
      <p:sp>
        <p:nvSpPr>
          <p:cNvPr id="1428" name="Google Shape;1428;p62"/>
          <p:cNvSpPr txBox="1"/>
          <p:nvPr>
            <p:ph idx="1" type="body"/>
          </p:nvPr>
        </p:nvSpPr>
        <p:spPr>
          <a:xfrm>
            <a:off x="935304" y="621137"/>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fait passer un élève pour la correction, puis mobilise le reste de la classe pour analyser la réponse, identifier les erreurs et rappeler les étapes à respecter. </a:t>
            </a:r>
            <a:endParaRPr/>
          </a:p>
        </p:txBody>
      </p:sp>
      <p:sp>
        <p:nvSpPr>
          <p:cNvPr id="1429" name="Google Shape;1429;p62"/>
          <p:cNvSpPr/>
          <p:nvPr/>
        </p:nvSpPr>
        <p:spPr>
          <a:xfrm>
            <a:off x="266525" y="1203415"/>
            <a:ext cx="8851987" cy="332524"/>
          </a:xfrm>
          <a:prstGeom prst="rect">
            <a:avLst/>
          </a:prstGeom>
          <a:solidFill>
            <a:srgbClr val="EFE3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1430" name="Google Shape;1430;p62"/>
          <p:cNvSpPr txBox="1"/>
          <p:nvPr/>
        </p:nvSpPr>
        <p:spPr>
          <a:xfrm>
            <a:off x="365292" y="1137633"/>
            <a:ext cx="8654451"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2000" u="none" strike="noStrike">
                <a:solidFill>
                  <a:srgbClr val="A368AA"/>
                </a:solidFill>
                <a:latin typeface="Calibri"/>
                <a:ea typeface="Calibri"/>
                <a:cs typeface="Calibri"/>
                <a:sym typeface="Calibri"/>
              </a:rPr>
              <a:t>2</a:t>
            </a:r>
            <a:r>
              <a:rPr b="0" i="0" lang="fr-FR" sz="2000" u="none" strike="noStrike">
                <a:solidFill>
                  <a:srgbClr val="A368AA"/>
                </a:solidFill>
                <a:latin typeface="Calibri"/>
                <a:ea typeface="Calibri"/>
                <a:cs typeface="Calibri"/>
                <a:sym typeface="Calibri"/>
              </a:rPr>
              <a:t>. </a:t>
            </a:r>
            <a:r>
              <a:rPr b="1" lang="fr-FR" sz="2400">
                <a:solidFill>
                  <a:schemeClr val="dk1"/>
                </a:solidFill>
                <a:latin typeface="Calibri"/>
                <a:ea typeface="Calibri"/>
                <a:cs typeface="Calibri"/>
                <a:sym typeface="Calibri"/>
              </a:rPr>
              <a:t>Identifier le type de mouvement de la roue. </a:t>
            </a:r>
            <a:endParaRPr b="1" sz="2000">
              <a:solidFill>
                <a:schemeClr val="dk1"/>
              </a:solidFill>
              <a:latin typeface="Calibri"/>
              <a:ea typeface="Calibri"/>
              <a:cs typeface="Calibri"/>
              <a:sym typeface="Calibri"/>
            </a:endParaRPr>
          </a:p>
        </p:txBody>
      </p:sp>
      <p:sp>
        <p:nvSpPr>
          <p:cNvPr id="1431" name="Google Shape;1431;p62"/>
          <p:cNvSpPr txBox="1"/>
          <p:nvPr/>
        </p:nvSpPr>
        <p:spPr>
          <a:xfrm>
            <a:off x="266525" y="5475871"/>
            <a:ext cx="9998163" cy="46166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A368AA"/>
              </a:buClr>
              <a:buSzPts val="2400"/>
              <a:buFont typeface="Arial"/>
              <a:buChar char="•"/>
            </a:pPr>
            <a:r>
              <a:rPr b="1" lang="fr-FR" sz="2400">
                <a:solidFill>
                  <a:srgbClr val="A368AA"/>
                </a:solidFill>
                <a:latin typeface="Calibri"/>
                <a:ea typeface="Calibri"/>
                <a:cs typeface="Calibri"/>
                <a:sym typeface="Calibri"/>
              </a:rPr>
              <a:t> </a:t>
            </a:r>
            <a:r>
              <a:rPr b="1" lang="fr-FR" sz="2400">
                <a:solidFill>
                  <a:schemeClr val="dk1"/>
                </a:solidFill>
                <a:latin typeface="Calibri"/>
                <a:ea typeface="Calibri"/>
                <a:cs typeface="Calibri"/>
                <a:sym typeface="Calibri"/>
              </a:rPr>
              <a:t>Le mouvement de la roue est un mouvement </a:t>
            </a:r>
            <a:r>
              <a:rPr lang="fr-FR" sz="1800">
                <a:solidFill>
                  <a:schemeClr val="dk1"/>
                </a:solidFill>
                <a:latin typeface="Calibri"/>
                <a:ea typeface="Calibri"/>
                <a:cs typeface="Calibri"/>
                <a:sym typeface="Calibri"/>
              </a:rPr>
              <a:t>. . . . . . . . . . . . . . . . . . . . </a:t>
            </a:r>
            <a:endParaRPr b="1" sz="2400">
              <a:solidFill>
                <a:schemeClr val="dk1"/>
              </a:solidFill>
              <a:latin typeface="Calibri"/>
              <a:ea typeface="Calibri"/>
              <a:cs typeface="Calibri"/>
              <a:sym typeface="Calibri"/>
            </a:endParaRPr>
          </a:p>
        </p:txBody>
      </p:sp>
      <p:sp>
        <p:nvSpPr>
          <p:cNvPr id="1432" name="Google Shape;1432;p62"/>
          <p:cNvSpPr txBox="1"/>
          <p:nvPr/>
        </p:nvSpPr>
        <p:spPr>
          <a:xfrm>
            <a:off x="6535651" y="5445093"/>
            <a:ext cx="2007848" cy="52322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rgbClr val="FF0000"/>
                </a:solidFill>
                <a:latin typeface="Calibri"/>
                <a:ea typeface="Calibri"/>
                <a:cs typeface="Calibri"/>
                <a:sym typeface="Calibri"/>
              </a:rPr>
              <a:t>de rotation</a:t>
            </a:r>
            <a:endParaRPr/>
          </a:p>
        </p:txBody>
      </p:sp>
      <p:pic>
        <p:nvPicPr>
          <p:cNvPr id="1433" name="Google Shape;1433;p62"/>
          <p:cNvPicPr preferRelativeResize="0"/>
          <p:nvPr/>
        </p:nvPicPr>
        <p:blipFill rotWithShape="1">
          <a:blip r:embed="rId3">
            <a:alphaModFix/>
          </a:blip>
          <a:srcRect b="0" l="0" r="0" t="0"/>
          <a:stretch/>
        </p:blipFill>
        <p:spPr>
          <a:xfrm>
            <a:off x="3101247" y="1758748"/>
            <a:ext cx="5989505" cy="300326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32"/>
                                        </p:tgtEl>
                                        <p:attrNameLst>
                                          <p:attrName>style.visibility</p:attrName>
                                        </p:attrNameLst>
                                      </p:cBhvr>
                                      <p:to>
                                        <p:strVal val="visible"/>
                                      </p:to>
                                    </p:set>
                                    <p:anim calcmode="lin" valueType="num">
                                      <p:cBhvr additive="base">
                                        <p:cTn dur="500"/>
                                        <p:tgtEl>
                                          <p:spTgt spid="1432"/>
                                        </p:tgtEl>
                                        <p:attrNameLst>
                                          <p:attrName>ppt_w</p:attrName>
                                        </p:attrNameLst>
                                      </p:cBhvr>
                                      <p:tavLst>
                                        <p:tav fmla="" tm="0">
                                          <p:val>
                                            <p:strVal val="0"/>
                                          </p:val>
                                        </p:tav>
                                        <p:tav fmla="" tm="100000">
                                          <p:val>
                                            <p:strVal val="#ppt_w"/>
                                          </p:val>
                                        </p:tav>
                                      </p:tavLst>
                                    </p:anim>
                                    <p:anim calcmode="lin" valueType="num">
                                      <p:cBhvr additive="base">
                                        <p:cTn dur="500"/>
                                        <p:tgtEl>
                                          <p:spTgt spid="1432"/>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7" name="Shape 1437"/>
        <p:cNvGrpSpPr/>
        <p:nvPr/>
      </p:nvGrpSpPr>
      <p:grpSpPr>
        <a:xfrm>
          <a:off x="0" y="0"/>
          <a:ext cx="0" cy="0"/>
          <a:chOff x="0" y="0"/>
          <a:chExt cx="0" cy="0"/>
        </a:xfrm>
      </p:grpSpPr>
      <p:sp>
        <p:nvSpPr>
          <p:cNvPr id="1438" name="Google Shape;1438;p63"/>
          <p:cNvSpPr txBox="1"/>
          <p:nvPr>
            <p:ph idx="1" type="body"/>
          </p:nvPr>
        </p:nvSpPr>
        <p:spPr>
          <a:xfrm>
            <a:off x="8860537" y="5229083"/>
            <a:ext cx="1499616" cy="503301"/>
          </a:xfrm>
          <a:prstGeom prst="rect">
            <a:avLst/>
          </a:prstGeom>
          <a:noFill/>
          <a:ln>
            <a:noFill/>
          </a:ln>
        </p:spPr>
        <p:txBody>
          <a:bodyPr anchorCtr="0" anchor="ctr"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None/>
            </a:pPr>
            <a:r>
              <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2" name="Shape 1442"/>
        <p:cNvGrpSpPr/>
        <p:nvPr/>
      </p:nvGrpSpPr>
      <p:grpSpPr>
        <a:xfrm>
          <a:off x="0" y="0"/>
          <a:ext cx="0" cy="0"/>
          <a:chOff x="0" y="0"/>
          <a:chExt cx="0" cy="0"/>
        </a:xfrm>
      </p:grpSpPr>
      <p:sp>
        <p:nvSpPr>
          <p:cNvPr id="1443" name="Google Shape;1443;p64"/>
          <p:cNvSpPr txBox="1"/>
          <p:nvPr>
            <p:ph type="title"/>
          </p:nvPr>
        </p:nvSpPr>
        <p:spPr>
          <a:xfrm>
            <a:off x="899717" y="37052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Qui peut me dire ce que nous avons appris aujourd’hui? </a:t>
            </a:r>
            <a:br>
              <a:rPr lang="fr-FR"/>
            </a:br>
            <a:endParaRPr/>
          </a:p>
        </p:txBody>
      </p:sp>
      <p:pic>
        <p:nvPicPr>
          <p:cNvPr descr="A cartoon character leaning on a question mark&#10;&#10;AI-generated content may be incorrect." id="1444" name="Google Shape;1444;p64"/>
          <p:cNvPicPr preferRelativeResize="0"/>
          <p:nvPr>
            <p:ph idx="4294967295" type="body"/>
          </p:nvPr>
        </p:nvPicPr>
        <p:blipFill rotWithShape="1">
          <a:blip r:embed="rId3">
            <a:alphaModFix/>
          </a:blip>
          <a:srcRect b="0" l="0" r="0" t="0"/>
          <a:stretch/>
        </p:blipFill>
        <p:spPr>
          <a:xfrm>
            <a:off x="3973115" y="1306115"/>
            <a:ext cx="4245769" cy="4245769"/>
          </a:xfrm>
          <a:prstGeom prst="rect">
            <a:avLst/>
          </a:prstGeom>
          <a:noFill/>
          <a:ln>
            <a:noFill/>
          </a:ln>
        </p:spPr>
      </p:pic>
      <p:pic>
        <p:nvPicPr>
          <p:cNvPr id="1445" name="Google Shape;1445;p64"/>
          <p:cNvPicPr preferRelativeResize="0"/>
          <p:nvPr/>
        </p:nvPicPr>
        <p:blipFill rotWithShape="1">
          <a:blip r:embed="rId4">
            <a:alphaModFix/>
          </a:blip>
          <a:srcRect b="0" l="0" r="0" t="0"/>
          <a:stretch/>
        </p:blipFill>
        <p:spPr>
          <a:xfrm>
            <a:off x="11445717" y="370523"/>
            <a:ext cx="583171" cy="583171"/>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9" name="Shape 1449"/>
        <p:cNvGrpSpPr/>
        <p:nvPr/>
      </p:nvGrpSpPr>
      <p:grpSpPr>
        <a:xfrm>
          <a:off x="0" y="0"/>
          <a:ext cx="0" cy="0"/>
          <a:chOff x="0" y="0"/>
          <a:chExt cx="0" cy="0"/>
        </a:xfrm>
      </p:grpSpPr>
      <p:sp>
        <p:nvSpPr>
          <p:cNvPr id="1450" name="Google Shape;1450;p65"/>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1600"/>
              <a:buFont typeface="Calibri"/>
              <a:buNone/>
            </a:pPr>
            <a:r>
              <a:rPr lang="fr-FR"/>
              <a:t>Notre tâche principale de cette séance est:</a:t>
            </a:r>
            <a:endParaRPr/>
          </a:p>
        </p:txBody>
      </p:sp>
      <p:sp>
        <p:nvSpPr>
          <p:cNvPr id="1451" name="Google Shape;1451;p65"/>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donne un rappel de la séance.</a:t>
            </a:r>
            <a:endParaRPr/>
          </a:p>
        </p:txBody>
      </p:sp>
      <p:sp>
        <p:nvSpPr>
          <p:cNvPr id="1452" name="Google Shape;1452;p65"/>
          <p:cNvSpPr/>
          <p:nvPr/>
        </p:nvSpPr>
        <p:spPr>
          <a:xfrm>
            <a:off x="611966" y="2467741"/>
            <a:ext cx="11125336" cy="961259"/>
          </a:xfrm>
          <a:prstGeom prst="roundRect">
            <a:avLst>
              <a:gd fmla="val 50000" name="adj"/>
            </a:avLst>
          </a:prstGeom>
          <a:noFill/>
          <a:ln cap="flat" cmpd="sng" w="19050">
            <a:solidFill>
              <a:srgbClr val="72B6D3"/>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spcBef>
                <a:spcPts val="0"/>
              </a:spcBef>
              <a:spcAft>
                <a:spcPts val="0"/>
              </a:spcAft>
              <a:buNone/>
            </a:pPr>
            <a:r>
              <a:t/>
            </a:r>
            <a:endParaRPr sz="2400">
              <a:solidFill>
                <a:srgbClr val="000000"/>
              </a:solidFill>
              <a:latin typeface="Calibri"/>
              <a:ea typeface="Calibri"/>
              <a:cs typeface="Calibri"/>
              <a:sym typeface="Calibri"/>
            </a:endParaRPr>
          </a:p>
        </p:txBody>
      </p:sp>
      <p:pic>
        <p:nvPicPr>
          <p:cNvPr id="1453" name="Google Shape;1453;p65"/>
          <p:cNvPicPr preferRelativeResize="0"/>
          <p:nvPr/>
        </p:nvPicPr>
        <p:blipFill rotWithShape="1">
          <a:blip r:embed="rId3">
            <a:alphaModFix/>
          </a:blip>
          <a:srcRect b="0" l="0" r="0" t="0"/>
          <a:stretch/>
        </p:blipFill>
        <p:spPr>
          <a:xfrm>
            <a:off x="305527" y="2151416"/>
            <a:ext cx="805544" cy="805544"/>
          </a:xfrm>
          <a:prstGeom prst="rect">
            <a:avLst/>
          </a:prstGeom>
          <a:noFill/>
          <a:ln>
            <a:noFill/>
          </a:ln>
        </p:spPr>
      </p:pic>
      <p:pic>
        <p:nvPicPr>
          <p:cNvPr id="1454" name="Google Shape;1454;p65"/>
          <p:cNvPicPr preferRelativeResize="0"/>
          <p:nvPr/>
        </p:nvPicPr>
        <p:blipFill rotWithShape="1">
          <a:blip r:embed="rId4">
            <a:alphaModFix/>
          </a:blip>
          <a:srcRect b="0" l="0" r="0" t="0"/>
          <a:stretch/>
        </p:blipFill>
        <p:spPr>
          <a:xfrm>
            <a:off x="11445717" y="370523"/>
            <a:ext cx="583171" cy="583171"/>
          </a:xfrm>
          <a:prstGeom prst="rect">
            <a:avLst/>
          </a:prstGeom>
          <a:noFill/>
          <a:ln>
            <a:noFill/>
          </a:ln>
        </p:spPr>
      </p:pic>
      <p:sp>
        <p:nvSpPr>
          <p:cNvPr id="1455" name="Google Shape;1455;p65"/>
          <p:cNvSpPr txBox="1"/>
          <p:nvPr/>
        </p:nvSpPr>
        <p:spPr>
          <a:xfrm>
            <a:off x="879059" y="2717537"/>
            <a:ext cx="9998416"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rgbClr val="FF0000"/>
                </a:solidFill>
                <a:latin typeface="Calibri"/>
                <a:ea typeface="Calibri"/>
                <a:cs typeface="Calibri"/>
                <a:sym typeface="Calibri"/>
              </a:rPr>
              <a:t>Déterminer</a:t>
            </a:r>
            <a:r>
              <a:rPr b="1" lang="fr-FR" sz="2800">
                <a:solidFill>
                  <a:schemeClr val="dk1"/>
                </a:solidFill>
                <a:latin typeface="Calibri"/>
                <a:ea typeface="Calibri"/>
                <a:cs typeface="Calibri"/>
                <a:sym typeface="Calibri"/>
              </a:rPr>
              <a:t> le </a:t>
            </a:r>
            <a:r>
              <a:rPr b="1" lang="fr-FR" sz="2800">
                <a:solidFill>
                  <a:srgbClr val="FF0000"/>
                </a:solidFill>
                <a:latin typeface="Calibri"/>
                <a:ea typeface="Calibri"/>
                <a:cs typeface="Calibri"/>
                <a:sym typeface="Calibri"/>
              </a:rPr>
              <a:t>type de mouvement </a:t>
            </a:r>
            <a:r>
              <a:rPr b="1" lang="fr-FR" sz="2800">
                <a:solidFill>
                  <a:schemeClr val="dk1"/>
                </a:solidFill>
                <a:latin typeface="Calibri"/>
                <a:ea typeface="Calibri"/>
                <a:cs typeface="Calibri"/>
                <a:sym typeface="Calibri"/>
              </a:rPr>
              <a:t>d’un corps mobile. </a:t>
            </a:r>
            <a:endParaRPr sz="28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5"/>
                                        </p:tgtEl>
                                        <p:attrNameLst>
                                          <p:attrName>style.visibility</p:attrName>
                                        </p:attrNameLst>
                                      </p:cBhvr>
                                      <p:to>
                                        <p:strVal val="visible"/>
                                      </p:to>
                                    </p:set>
                                    <p:animEffect filter="fade" transition="in">
                                      <p:cBhvr>
                                        <p:cTn dur="500"/>
                                        <p:tgtEl>
                                          <p:spTgt spid="14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0" name="Shape 1460"/>
        <p:cNvGrpSpPr/>
        <p:nvPr/>
      </p:nvGrpSpPr>
      <p:grpSpPr>
        <a:xfrm>
          <a:off x="0" y="0"/>
          <a:ext cx="0" cy="0"/>
          <a:chOff x="0" y="0"/>
          <a:chExt cx="0" cy="0"/>
        </a:xfrm>
      </p:grpSpPr>
      <p:sp>
        <p:nvSpPr>
          <p:cNvPr id="1461" name="Google Shape;1461;p66"/>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Retenons qu’un corps peut être en mouvement de translation ou de rotation. </a:t>
            </a:r>
            <a:endParaRPr/>
          </a:p>
        </p:txBody>
      </p:sp>
      <p:sp>
        <p:nvSpPr>
          <p:cNvPr id="1462" name="Google Shape;1462;p66"/>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demande aux élèves de remplir la carte mentale. </a:t>
            </a:r>
            <a:endParaRPr/>
          </a:p>
        </p:txBody>
      </p:sp>
      <p:pic>
        <p:nvPicPr>
          <p:cNvPr id="1463" name="Google Shape;1463;p66"/>
          <p:cNvPicPr preferRelativeResize="0"/>
          <p:nvPr/>
        </p:nvPicPr>
        <p:blipFill rotWithShape="1">
          <a:blip r:embed="rId3">
            <a:alphaModFix/>
          </a:blip>
          <a:srcRect b="0" l="0" r="0" t="0"/>
          <a:stretch/>
        </p:blipFill>
        <p:spPr>
          <a:xfrm>
            <a:off x="11525677" y="452067"/>
            <a:ext cx="484558" cy="484558"/>
          </a:xfrm>
          <a:prstGeom prst="rect">
            <a:avLst/>
          </a:prstGeom>
          <a:noFill/>
          <a:ln>
            <a:noFill/>
          </a:ln>
        </p:spPr>
      </p:pic>
      <p:sp>
        <p:nvSpPr>
          <p:cNvPr id="1464" name="Google Shape;1464;p66"/>
          <p:cNvSpPr/>
          <p:nvPr/>
        </p:nvSpPr>
        <p:spPr>
          <a:xfrm>
            <a:off x="2675592" y="1345416"/>
            <a:ext cx="6986397" cy="562630"/>
          </a:xfrm>
          <a:prstGeom prst="roundRect">
            <a:avLst>
              <a:gd fmla="val 50000" name="adj"/>
            </a:avLst>
          </a:prstGeom>
          <a:solidFill>
            <a:srgbClr val="FDF4E7"/>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000">
                <a:solidFill>
                  <a:schemeClr val="dk1"/>
                </a:solidFill>
                <a:latin typeface="Calibri"/>
                <a:ea typeface="Calibri"/>
                <a:cs typeface="Calibri"/>
                <a:sym typeface="Calibri"/>
              </a:rPr>
              <a:t>La flèche qui relie deux points du corps :   </a:t>
            </a:r>
            <a:endParaRPr b="1" sz="2000">
              <a:solidFill>
                <a:schemeClr val="dk1"/>
              </a:solidFill>
              <a:latin typeface="Calibri"/>
              <a:ea typeface="Calibri"/>
              <a:cs typeface="Calibri"/>
              <a:sym typeface="Calibri"/>
            </a:endParaRPr>
          </a:p>
        </p:txBody>
      </p:sp>
      <p:sp>
        <p:nvSpPr>
          <p:cNvPr id="1465" name="Google Shape;1465;p66"/>
          <p:cNvSpPr/>
          <p:nvPr/>
        </p:nvSpPr>
        <p:spPr>
          <a:xfrm rot="5400000">
            <a:off x="5821675" y="-671247"/>
            <a:ext cx="552167" cy="5819872"/>
          </a:xfrm>
          <a:prstGeom prst="leftBrace">
            <a:avLst>
              <a:gd fmla="val 23333" name="adj1"/>
              <a:gd fmla="val 50000" name="adj2"/>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466" name="Google Shape;1466;p66"/>
          <p:cNvSpPr/>
          <p:nvPr/>
        </p:nvSpPr>
        <p:spPr>
          <a:xfrm>
            <a:off x="1516585" y="2557706"/>
            <a:ext cx="3342474" cy="450753"/>
          </a:xfrm>
          <a:prstGeom prst="roundRect">
            <a:avLst>
              <a:gd fmla="val 50000" name="adj"/>
            </a:avLst>
          </a:prstGeom>
          <a:solidFill>
            <a:schemeClr val="lt1"/>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000">
                <a:solidFill>
                  <a:schemeClr val="dk1"/>
                </a:solidFill>
                <a:latin typeface="Calibri"/>
                <a:ea typeface="Calibri"/>
                <a:cs typeface="Calibri"/>
                <a:sym typeface="Calibri"/>
              </a:rPr>
              <a:t>……………………………………</a:t>
            </a:r>
            <a:endParaRPr sz="2000">
              <a:solidFill>
                <a:schemeClr val="dk1"/>
              </a:solidFill>
              <a:latin typeface="Calibri"/>
              <a:ea typeface="Calibri"/>
              <a:cs typeface="Calibri"/>
              <a:sym typeface="Calibri"/>
            </a:endParaRPr>
          </a:p>
        </p:txBody>
      </p:sp>
      <p:cxnSp>
        <p:nvCxnSpPr>
          <p:cNvPr id="1467" name="Google Shape;1467;p66"/>
          <p:cNvCxnSpPr/>
          <p:nvPr/>
        </p:nvCxnSpPr>
        <p:spPr>
          <a:xfrm>
            <a:off x="3187822" y="3050888"/>
            <a:ext cx="0" cy="336199"/>
          </a:xfrm>
          <a:prstGeom prst="straightConnector1">
            <a:avLst/>
          </a:prstGeom>
          <a:noFill/>
          <a:ln cap="flat" cmpd="sng" w="76200">
            <a:solidFill>
              <a:schemeClr val="accent1"/>
            </a:solidFill>
            <a:prstDash val="solid"/>
            <a:miter lim="800000"/>
            <a:headEnd len="sm" w="sm" type="none"/>
            <a:tailEnd len="med" w="med" type="stealth"/>
          </a:ln>
        </p:spPr>
      </p:cxnSp>
      <p:sp>
        <p:nvSpPr>
          <p:cNvPr id="1468" name="Google Shape;1468;p66"/>
          <p:cNvSpPr/>
          <p:nvPr/>
        </p:nvSpPr>
        <p:spPr>
          <a:xfrm>
            <a:off x="2148274" y="5305804"/>
            <a:ext cx="2079095" cy="408623"/>
          </a:xfrm>
          <a:prstGeom prst="roundRect">
            <a:avLst>
              <a:gd fmla="val 16667" name="adj"/>
            </a:avLst>
          </a:prstGeom>
          <a:solidFill>
            <a:schemeClr val="lt1"/>
          </a:solidFill>
          <a:ln cap="flat" cmpd="sng" w="12700">
            <a:solidFill>
              <a:schemeClr val="accent3"/>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1800">
                <a:solidFill>
                  <a:schemeClr val="dk1"/>
                </a:solidFill>
                <a:latin typeface="Calibri"/>
                <a:ea typeface="Calibri"/>
                <a:cs typeface="Calibri"/>
                <a:sym typeface="Calibri"/>
              </a:rPr>
              <a:t>……………………………</a:t>
            </a:r>
            <a:endParaRPr b="1" sz="1800">
              <a:solidFill>
                <a:schemeClr val="dk1"/>
              </a:solidFill>
              <a:latin typeface="Calibri"/>
              <a:ea typeface="Calibri"/>
              <a:cs typeface="Calibri"/>
              <a:sym typeface="Calibri"/>
            </a:endParaRPr>
          </a:p>
        </p:txBody>
      </p:sp>
      <p:sp>
        <p:nvSpPr>
          <p:cNvPr id="1469" name="Google Shape;1469;p66"/>
          <p:cNvSpPr/>
          <p:nvPr/>
        </p:nvSpPr>
        <p:spPr>
          <a:xfrm>
            <a:off x="4015823" y="4682187"/>
            <a:ext cx="2380294" cy="408623"/>
          </a:xfrm>
          <a:prstGeom prst="roundRect">
            <a:avLst>
              <a:gd fmla="val 16667" name="adj"/>
            </a:avLst>
          </a:prstGeom>
          <a:solidFill>
            <a:schemeClr val="lt1"/>
          </a:solidFill>
          <a:ln cap="flat" cmpd="sng" w="12700">
            <a:solidFill>
              <a:schemeClr val="accent3"/>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0" lang="fr-FR" sz="1800">
                <a:solidFill>
                  <a:schemeClr val="dk1"/>
                </a:solidFill>
                <a:latin typeface="Calibri"/>
                <a:ea typeface="Calibri"/>
                <a:cs typeface="Calibri"/>
                <a:sym typeface="Calibri"/>
              </a:rPr>
              <a:t>……………………………</a:t>
            </a:r>
            <a:endParaRPr/>
          </a:p>
        </p:txBody>
      </p:sp>
      <p:sp>
        <p:nvSpPr>
          <p:cNvPr id="1470" name="Google Shape;1470;p66"/>
          <p:cNvSpPr/>
          <p:nvPr/>
        </p:nvSpPr>
        <p:spPr>
          <a:xfrm>
            <a:off x="280726" y="4682187"/>
            <a:ext cx="2079095" cy="408623"/>
          </a:xfrm>
          <a:prstGeom prst="roundRect">
            <a:avLst>
              <a:gd fmla="val 16667" name="adj"/>
            </a:avLst>
          </a:prstGeom>
          <a:solidFill>
            <a:schemeClr val="lt1"/>
          </a:solidFill>
          <a:ln cap="flat" cmpd="sng" w="12700">
            <a:solidFill>
              <a:schemeClr val="accent3"/>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0" lang="fr-FR" sz="1800">
                <a:solidFill>
                  <a:schemeClr val="dk1"/>
                </a:solidFill>
                <a:latin typeface="Calibri"/>
                <a:ea typeface="Calibri"/>
                <a:cs typeface="Calibri"/>
                <a:sym typeface="Calibri"/>
              </a:rPr>
              <a:t>……………………………</a:t>
            </a:r>
            <a:endParaRPr/>
          </a:p>
        </p:txBody>
      </p:sp>
      <p:cxnSp>
        <p:nvCxnSpPr>
          <p:cNvPr id="1471" name="Google Shape;1471;p66"/>
          <p:cNvCxnSpPr/>
          <p:nvPr/>
        </p:nvCxnSpPr>
        <p:spPr>
          <a:xfrm rot="5400000">
            <a:off x="2324722" y="4006824"/>
            <a:ext cx="898200" cy="828000"/>
          </a:xfrm>
          <a:prstGeom prst="curvedConnector2">
            <a:avLst/>
          </a:prstGeom>
          <a:noFill/>
          <a:ln cap="flat" cmpd="sng" w="9525">
            <a:solidFill>
              <a:schemeClr val="accent1"/>
            </a:solidFill>
            <a:prstDash val="solid"/>
            <a:miter lim="800000"/>
            <a:headEnd len="med" w="med" type="oval"/>
            <a:tailEnd len="med" w="med" type="oval"/>
          </a:ln>
        </p:spPr>
      </p:cxnSp>
      <p:cxnSp>
        <p:nvCxnSpPr>
          <p:cNvPr id="1472" name="Google Shape;1472;p66"/>
          <p:cNvCxnSpPr/>
          <p:nvPr/>
        </p:nvCxnSpPr>
        <p:spPr>
          <a:xfrm flipH="1" rot="-5400000">
            <a:off x="3152723" y="4006825"/>
            <a:ext cx="898200" cy="828000"/>
          </a:xfrm>
          <a:prstGeom prst="curvedConnector2">
            <a:avLst/>
          </a:prstGeom>
          <a:noFill/>
          <a:ln cap="flat" cmpd="sng" w="9525">
            <a:solidFill>
              <a:schemeClr val="accent1"/>
            </a:solidFill>
            <a:prstDash val="solid"/>
            <a:miter lim="800000"/>
            <a:headEnd len="med" w="med" type="oval"/>
            <a:tailEnd len="med" w="med" type="oval"/>
          </a:ln>
        </p:spPr>
      </p:cxnSp>
      <p:cxnSp>
        <p:nvCxnSpPr>
          <p:cNvPr id="1473" name="Google Shape;1473;p66"/>
          <p:cNvCxnSpPr/>
          <p:nvPr/>
        </p:nvCxnSpPr>
        <p:spPr>
          <a:xfrm flipH="1" rot="-5400000">
            <a:off x="2540124" y="4630335"/>
            <a:ext cx="1296000" cy="600"/>
          </a:xfrm>
          <a:prstGeom prst="curvedConnector3">
            <a:avLst>
              <a:gd fmla="val 50000" name="adj1"/>
            </a:avLst>
          </a:prstGeom>
          <a:noFill/>
          <a:ln cap="flat" cmpd="sng" w="9525">
            <a:solidFill>
              <a:schemeClr val="accent1"/>
            </a:solidFill>
            <a:prstDash val="solid"/>
            <a:miter lim="800000"/>
            <a:headEnd len="med" w="med" type="oval"/>
            <a:tailEnd len="med" w="med" type="oval"/>
          </a:ln>
        </p:spPr>
      </p:cxnSp>
      <p:sp>
        <p:nvSpPr>
          <p:cNvPr id="1474" name="Google Shape;1474;p66"/>
          <p:cNvSpPr/>
          <p:nvPr/>
        </p:nvSpPr>
        <p:spPr>
          <a:xfrm>
            <a:off x="1463799" y="3421256"/>
            <a:ext cx="3448046" cy="450753"/>
          </a:xfrm>
          <a:prstGeom prst="roundRect">
            <a:avLst>
              <a:gd fmla="val 50000" name="adj"/>
            </a:avLst>
          </a:prstGeom>
          <a:solidFill>
            <a:schemeClr val="lt1"/>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000">
                <a:solidFill>
                  <a:schemeClr val="dk1"/>
                </a:solidFill>
                <a:latin typeface="Calibri"/>
                <a:ea typeface="Calibri"/>
                <a:cs typeface="Calibri"/>
                <a:sym typeface="Calibri"/>
              </a:rPr>
              <a:t>…………………………………………….</a:t>
            </a:r>
            <a:endParaRPr/>
          </a:p>
        </p:txBody>
      </p:sp>
      <p:cxnSp>
        <p:nvCxnSpPr>
          <p:cNvPr id="1475" name="Google Shape;1475;p66"/>
          <p:cNvCxnSpPr/>
          <p:nvPr/>
        </p:nvCxnSpPr>
        <p:spPr>
          <a:xfrm>
            <a:off x="9007695" y="3050888"/>
            <a:ext cx="0" cy="336199"/>
          </a:xfrm>
          <a:prstGeom prst="straightConnector1">
            <a:avLst/>
          </a:prstGeom>
          <a:noFill/>
          <a:ln cap="flat" cmpd="sng" w="76200">
            <a:solidFill>
              <a:schemeClr val="accent1"/>
            </a:solidFill>
            <a:prstDash val="solid"/>
            <a:miter lim="800000"/>
            <a:headEnd len="sm" w="sm" type="none"/>
            <a:tailEnd len="med" w="med" type="stealth"/>
          </a:ln>
        </p:spPr>
      </p:cxnSp>
      <p:sp>
        <p:nvSpPr>
          <p:cNvPr id="1476" name="Google Shape;1476;p66"/>
          <p:cNvSpPr/>
          <p:nvPr/>
        </p:nvSpPr>
        <p:spPr>
          <a:xfrm>
            <a:off x="7385729" y="2514751"/>
            <a:ext cx="3342474" cy="450753"/>
          </a:xfrm>
          <a:prstGeom prst="roundRect">
            <a:avLst>
              <a:gd fmla="val 50000" name="adj"/>
            </a:avLst>
          </a:prstGeom>
          <a:solidFill>
            <a:schemeClr val="lt1"/>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000">
                <a:solidFill>
                  <a:schemeClr val="dk1"/>
                </a:solidFill>
                <a:latin typeface="Calibri"/>
                <a:ea typeface="Calibri"/>
                <a:cs typeface="Calibri"/>
                <a:sym typeface="Calibri"/>
              </a:rPr>
              <a:t>……………………………………</a:t>
            </a:r>
            <a:endParaRPr sz="2000">
              <a:solidFill>
                <a:schemeClr val="dk1"/>
              </a:solidFill>
              <a:latin typeface="Calibri"/>
              <a:ea typeface="Calibri"/>
              <a:cs typeface="Calibri"/>
              <a:sym typeface="Calibri"/>
            </a:endParaRPr>
          </a:p>
        </p:txBody>
      </p:sp>
      <p:sp>
        <p:nvSpPr>
          <p:cNvPr id="1477" name="Google Shape;1477;p66"/>
          <p:cNvSpPr/>
          <p:nvPr/>
        </p:nvSpPr>
        <p:spPr>
          <a:xfrm>
            <a:off x="7332943" y="3378301"/>
            <a:ext cx="3448046" cy="450753"/>
          </a:xfrm>
          <a:prstGeom prst="roundRect">
            <a:avLst>
              <a:gd fmla="val 50000" name="adj"/>
            </a:avLst>
          </a:prstGeom>
          <a:solidFill>
            <a:schemeClr val="lt1"/>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000">
                <a:solidFill>
                  <a:schemeClr val="dk1"/>
                </a:solidFill>
                <a:latin typeface="Calibri"/>
                <a:ea typeface="Calibri"/>
                <a:cs typeface="Calibri"/>
                <a:sym typeface="Calibri"/>
              </a:rPr>
              <a:t>…………………………………………….</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2" name="Shape 1482"/>
        <p:cNvGrpSpPr/>
        <p:nvPr/>
      </p:nvGrpSpPr>
      <p:grpSpPr>
        <a:xfrm>
          <a:off x="0" y="0"/>
          <a:ext cx="0" cy="0"/>
          <a:chOff x="0" y="0"/>
          <a:chExt cx="0" cy="0"/>
        </a:xfrm>
      </p:grpSpPr>
      <p:sp>
        <p:nvSpPr>
          <p:cNvPr id="1483" name="Google Shape;1483;p67"/>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Retenons qu’un corps peut être en mouvement de translation ou de rotation. </a:t>
            </a:r>
            <a:endParaRPr/>
          </a:p>
        </p:txBody>
      </p:sp>
      <p:sp>
        <p:nvSpPr>
          <p:cNvPr id="1484" name="Google Shape;1484;p67"/>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fait participer les élèves pour rappeler les connaissances clé de la séance </a:t>
            </a:r>
            <a:endParaRPr/>
          </a:p>
        </p:txBody>
      </p:sp>
      <p:pic>
        <p:nvPicPr>
          <p:cNvPr id="1485" name="Google Shape;1485;p67"/>
          <p:cNvPicPr preferRelativeResize="0"/>
          <p:nvPr/>
        </p:nvPicPr>
        <p:blipFill rotWithShape="1">
          <a:blip r:embed="rId3">
            <a:alphaModFix/>
          </a:blip>
          <a:srcRect b="0" l="0" r="0" t="0"/>
          <a:stretch/>
        </p:blipFill>
        <p:spPr>
          <a:xfrm>
            <a:off x="11525677" y="452067"/>
            <a:ext cx="484558" cy="484558"/>
          </a:xfrm>
          <a:prstGeom prst="rect">
            <a:avLst/>
          </a:prstGeom>
          <a:noFill/>
          <a:ln>
            <a:noFill/>
          </a:ln>
        </p:spPr>
      </p:pic>
      <p:sp>
        <p:nvSpPr>
          <p:cNvPr id="1486" name="Google Shape;1486;p67"/>
          <p:cNvSpPr/>
          <p:nvPr/>
        </p:nvSpPr>
        <p:spPr>
          <a:xfrm>
            <a:off x="2675592" y="1345416"/>
            <a:ext cx="6986397" cy="562630"/>
          </a:xfrm>
          <a:prstGeom prst="roundRect">
            <a:avLst>
              <a:gd fmla="val 50000" name="adj"/>
            </a:avLst>
          </a:prstGeom>
          <a:solidFill>
            <a:srgbClr val="FDF4E7"/>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000">
                <a:solidFill>
                  <a:schemeClr val="dk1"/>
                </a:solidFill>
                <a:latin typeface="Calibri"/>
                <a:ea typeface="Calibri"/>
                <a:cs typeface="Calibri"/>
                <a:sym typeface="Calibri"/>
              </a:rPr>
              <a:t>La flèche qui relie deux points du corps :   </a:t>
            </a:r>
            <a:endParaRPr b="1" sz="2000">
              <a:solidFill>
                <a:schemeClr val="dk1"/>
              </a:solidFill>
              <a:latin typeface="Calibri"/>
              <a:ea typeface="Calibri"/>
              <a:cs typeface="Calibri"/>
              <a:sym typeface="Calibri"/>
            </a:endParaRPr>
          </a:p>
        </p:txBody>
      </p:sp>
      <p:sp>
        <p:nvSpPr>
          <p:cNvPr id="1487" name="Google Shape;1487;p67"/>
          <p:cNvSpPr/>
          <p:nvPr/>
        </p:nvSpPr>
        <p:spPr>
          <a:xfrm rot="5400000">
            <a:off x="5821675" y="-671247"/>
            <a:ext cx="552167" cy="5819872"/>
          </a:xfrm>
          <a:prstGeom prst="leftBrace">
            <a:avLst>
              <a:gd fmla="val 23333" name="adj1"/>
              <a:gd fmla="val 50000" name="adj2"/>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488" name="Google Shape;1488;p67"/>
          <p:cNvSpPr/>
          <p:nvPr/>
        </p:nvSpPr>
        <p:spPr>
          <a:xfrm>
            <a:off x="1516585" y="2557706"/>
            <a:ext cx="3342474" cy="450753"/>
          </a:xfrm>
          <a:prstGeom prst="roundRect">
            <a:avLst>
              <a:gd fmla="val 50000" name="adj"/>
            </a:avLst>
          </a:prstGeom>
          <a:solidFill>
            <a:schemeClr val="lt1"/>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000">
                <a:solidFill>
                  <a:schemeClr val="dk1"/>
                </a:solidFill>
                <a:latin typeface="Calibri"/>
                <a:ea typeface="Calibri"/>
                <a:cs typeface="Calibri"/>
                <a:sym typeface="Calibri"/>
              </a:rPr>
              <a:t>……………………………………</a:t>
            </a:r>
            <a:endParaRPr sz="2000">
              <a:solidFill>
                <a:schemeClr val="dk1"/>
              </a:solidFill>
              <a:latin typeface="Calibri"/>
              <a:ea typeface="Calibri"/>
              <a:cs typeface="Calibri"/>
              <a:sym typeface="Calibri"/>
            </a:endParaRPr>
          </a:p>
        </p:txBody>
      </p:sp>
      <p:cxnSp>
        <p:nvCxnSpPr>
          <p:cNvPr id="1489" name="Google Shape;1489;p67"/>
          <p:cNvCxnSpPr/>
          <p:nvPr/>
        </p:nvCxnSpPr>
        <p:spPr>
          <a:xfrm>
            <a:off x="3187822" y="3050888"/>
            <a:ext cx="0" cy="336199"/>
          </a:xfrm>
          <a:prstGeom prst="straightConnector1">
            <a:avLst/>
          </a:prstGeom>
          <a:noFill/>
          <a:ln cap="flat" cmpd="sng" w="76200">
            <a:solidFill>
              <a:schemeClr val="accent1"/>
            </a:solidFill>
            <a:prstDash val="solid"/>
            <a:miter lim="800000"/>
            <a:headEnd len="sm" w="sm" type="none"/>
            <a:tailEnd len="med" w="med" type="stealth"/>
          </a:ln>
        </p:spPr>
      </p:cxnSp>
      <p:sp>
        <p:nvSpPr>
          <p:cNvPr id="1490" name="Google Shape;1490;p67"/>
          <p:cNvSpPr/>
          <p:nvPr/>
        </p:nvSpPr>
        <p:spPr>
          <a:xfrm>
            <a:off x="2148274" y="5305804"/>
            <a:ext cx="2079095" cy="408623"/>
          </a:xfrm>
          <a:prstGeom prst="roundRect">
            <a:avLst>
              <a:gd fmla="val 16667" name="adj"/>
            </a:avLst>
          </a:prstGeom>
          <a:solidFill>
            <a:schemeClr val="lt1"/>
          </a:solidFill>
          <a:ln cap="flat" cmpd="sng" w="12700">
            <a:solidFill>
              <a:schemeClr val="accent3"/>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1800">
                <a:solidFill>
                  <a:schemeClr val="dk1"/>
                </a:solidFill>
                <a:latin typeface="Calibri"/>
                <a:ea typeface="Calibri"/>
                <a:cs typeface="Calibri"/>
                <a:sym typeface="Calibri"/>
              </a:rPr>
              <a:t>……………………………</a:t>
            </a:r>
            <a:endParaRPr b="1" sz="1800">
              <a:solidFill>
                <a:schemeClr val="dk1"/>
              </a:solidFill>
              <a:latin typeface="Calibri"/>
              <a:ea typeface="Calibri"/>
              <a:cs typeface="Calibri"/>
              <a:sym typeface="Calibri"/>
            </a:endParaRPr>
          </a:p>
        </p:txBody>
      </p:sp>
      <p:sp>
        <p:nvSpPr>
          <p:cNvPr id="1491" name="Google Shape;1491;p67"/>
          <p:cNvSpPr/>
          <p:nvPr/>
        </p:nvSpPr>
        <p:spPr>
          <a:xfrm>
            <a:off x="4015823" y="4682187"/>
            <a:ext cx="2380294" cy="408623"/>
          </a:xfrm>
          <a:prstGeom prst="roundRect">
            <a:avLst>
              <a:gd fmla="val 16667" name="adj"/>
            </a:avLst>
          </a:prstGeom>
          <a:solidFill>
            <a:schemeClr val="lt1"/>
          </a:solidFill>
          <a:ln cap="flat" cmpd="sng" w="12700">
            <a:solidFill>
              <a:schemeClr val="accent3"/>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0" lang="fr-FR" sz="1800">
                <a:solidFill>
                  <a:schemeClr val="dk1"/>
                </a:solidFill>
                <a:latin typeface="Calibri"/>
                <a:ea typeface="Calibri"/>
                <a:cs typeface="Calibri"/>
                <a:sym typeface="Calibri"/>
              </a:rPr>
              <a:t>……………………………</a:t>
            </a:r>
            <a:endParaRPr/>
          </a:p>
        </p:txBody>
      </p:sp>
      <p:sp>
        <p:nvSpPr>
          <p:cNvPr id="1492" name="Google Shape;1492;p67"/>
          <p:cNvSpPr/>
          <p:nvPr/>
        </p:nvSpPr>
        <p:spPr>
          <a:xfrm>
            <a:off x="280726" y="4682187"/>
            <a:ext cx="2079095" cy="408623"/>
          </a:xfrm>
          <a:prstGeom prst="roundRect">
            <a:avLst>
              <a:gd fmla="val 16667" name="adj"/>
            </a:avLst>
          </a:prstGeom>
          <a:solidFill>
            <a:schemeClr val="lt1"/>
          </a:solidFill>
          <a:ln cap="flat" cmpd="sng" w="12700">
            <a:solidFill>
              <a:schemeClr val="accent3"/>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0" lang="fr-FR" sz="1800">
                <a:solidFill>
                  <a:schemeClr val="dk1"/>
                </a:solidFill>
                <a:latin typeface="Calibri"/>
                <a:ea typeface="Calibri"/>
                <a:cs typeface="Calibri"/>
                <a:sym typeface="Calibri"/>
              </a:rPr>
              <a:t>……………………………</a:t>
            </a:r>
            <a:endParaRPr/>
          </a:p>
        </p:txBody>
      </p:sp>
      <p:cxnSp>
        <p:nvCxnSpPr>
          <p:cNvPr id="1493" name="Google Shape;1493;p67"/>
          <p:cNvCxnSpPr/>
          <p:nvPr/>
        </p:nvCxnSpPr>
        <p:spPr>
          <a:xfrm rot="5400000">
            <a:off x="2324722" y="4006824"/>
            <a:ext cx="898200" cy="828000"/>
          </a:xfrm>
          <a:prstGeom prst="curvedConnector2">
            <a:avLst/>
          </a:prstGeom>
          <a:noFill/>
          <a:ln cap="flat" cmpd="sng" w="9525">
            <a:solidFill>
              <a:schemeClr val="accent1"/>
            </a:solidFill>
            <a:prstDash val="solid"/>
            <a:miter lim="800000"/>
            <a:headEnd len="med" w="med" type="oval"/>
            <a:tailEnd len="med" w="med" type="oval"/>
          </a:ln>
        </p:spPr>
      </p:cxnSp>
      <p:cxnSp>
        <p:nvCxnSpPr>
          <p:cNvPr id="1494" name="Google Shape;1494;p67"/>
          <p:cNvCxnSpPr/>
          <p:nvPr/>
        </p:nvCxnSpPr>
        <p:spPr>
          <a:xfrm flipH="1" rot="-5400000">
            <a:off x="3152723" y="4006825"/>
            <a:ext cx="898200" cy="828000"/>
          </a:xfrm>
          <a:prstGeom prst="curvedConnector2">
            <a:avLst/>
          </a:prstGeom>
          <a:noFill/>
          <a:ln cap="flat" cmpd="sng" w="9525">
            <a:solidFill>
              <a:schemeClr val="accent1"/>
            </a:solidFill>
            <a:prstDash val="solid"/>
            <a:miter lim="800000"/>
            <a:headEnd len="med" w="med" type="oval"/>
            <a:tailEnd len="med" w="med" type="oval"/>
          </a:ln>
        </p:spPr>
      </p:cxnSp>
      <p:cxnSp>
        <p:nvCxnSpPr>
          <p:cNvPr id="1495" name="Google Shape;1495;p67"/>
          <p:cNvCxnSpPr/>
          <p:nvPr/>
        </p:nvCxnSpPr>
        <p:spPr>
          <a:xfrm flipH="1" rot="-5400000">
            <a:off x="2540124" y="4630335"/>
            <a:ext cx="1296000" cy="600"/>
          </a:xfrm>
          <a:prstGeom prst="curvedConnector3">
            <a:avLst>
              <a:gd fmla="val 50000" name="adj1"/>
            </a:avLst>
          </a:prstGeom>
          <a:noFill/>
          <a:ln cap="flat" cmpd="sng" w="9525">
            <a:solidFill>
              <a:schemeClr val="accent1"/>
            </a:solidFill>
            <a:prstDash val="solid"/>
            <a:miter lim="800000"/>
            <a:headEnd len="med" w="med" type="oval"/>
            <a:tailEnd len="med" w="med" type="oval"/>
          </a:ln>
        </p:spPr>
      </p:cxnSp>
      <p:sp>
        <p:nvSpPr>
          <p:cNvPr id="1496" name="Google Shape;1496;p67"/>
          <p:cNvSpPr/>
          <p:nvPr/>
        </p:nvSpPr>
        <p:spPr>
          <a:xfrm>
            <a:off x="1463799" y="3421256"/>
            <a:ext cx="3448046" cy="450753"/>
          </a:xfrm>
          <a:prstGeom prst="roundRect">
            <a:avLst>
              <a:gd fmla="val 50000" name="adj"/>
            </a:avLst>
          </a:prstGeom>
          <a:solidFill>
            <a:schemeClr val="lt1"/>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000">
                <a:solidFill>
                  <a:schemeClr val="dk1"/>
                </a:solidFill>
                <a:latin typeface="Calibri"/>
                <a:ea typeface="Calibri"/>
                <a:cs typeface="Calibri"/>
                <a:sym typeface="Calibri"/>
              </a:rPr>
              <a:t>…………………………………………….</a:t>
            </a:r>
            <a:endParaRPr/>
          </a:p>
        </p:txBody>
      </p:sp>
      <p:cxnSp>
        <p:nvCxnSpPr>
          <p:cNvPr id="1497" name="Google Shape;1497;p67"/>
          <p:cNvCxnSpPr/>
          <p:nvPr/>
        </p:nvCxnSpPr>
        <p:spPr>
          <a:xfrm>
            <a:off x="9007695" y="3050888"/>
            <a:ext cx="0" cy="336199"/>
          </a:xfrm>
          <a:prstGeom prst="straightConnector1">
            <a:avLst/>
          </a:prstGeom>
          <a:noFill/>
          <a:ln cap="flat" cmpd="sng" w="76200">
            <a:solidFill>
              <a:schemeClr val="accent1"/>
            </a:solidFill>
            <a:prstDash val="solid"/>
            <a:miter lim="800000"/>
            <a:headEnd len="sm" w="sm" type="none"/>
            <a:tailEnd len="med" w="med" type="stealth"/>
          </a:ln>
        </p:spPr>
      </p:cxnSp>
      <p:sp>
        <p:nvSpPr>
          <p:cNvPr id="1498" name="Google Shape;1498;p67"/>
          <p:cNvSpPr txBox="1"/>
          <p:nvPr/>
        </p:nvSpPr>
        <p:spPr>
          <a:xfrm>
            <a:off x="1627325" y="2578984"/>
            <a:ext cx="3120991"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rgbClr val="00B050"/>
                </a:solidFill>
                <a:latin typeface="Calibri"/>
                <a:ea typeface="Calibri"/>
                <a:cs typeface="Calibri"/>
                <a:sym typeface="Calibri"/>
              </a:rPr>
              <a:t>Garde la même orientation</a:t>
            </a:r>
            <a:r>
              <a:rPr lang="fr-FR" sz="1800">
                <a:solidFill>
                  <a:srgbClr val="00B050"/>
                </a:solidFill>
                <a:latin typeface="Calibri"/>
                <a:ea typeface="Calibri"/>
                <a:cs typeface="Calibri"/>
                <a:sym typeface="Calibri"/>
              </a:rPr>
              <a:t> </a:t>
            </a:r>
            <a:endParaRPr/>
          </a:p>
        </p:txBody>
      </p:sp>
      <p:sp>
        <p:nvSpPr>
          <p:cNvPr id="1499" name="Google Shape;1499;p67"/>
          <p:cNvSpPr txBox="1"/>
          <p:nvPr/>
        </p:nvSpPr>
        <p:spPr>
          <a:xfrm>
            <a:off x="1627325" y="3442534"/>
            <a:ext cx="2966986"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rgbClr val="00B050"/>
                </a:solidFill>
                <a:latin typeface="Calibri"/>
                <a:ea typeface="Calibri"/>
                <a:cs typeface="Calibri"/>
                <a:sym typeface="Calibri"/>
              </a:rPr>
              <a:t>Mouvement de translation</a:t>
            </a:r>
            <a:endParaRPr sz="1800">
              <a:solidFill>
                <a:srgbClr val="00B050"/>
              </a:solidFill>
              <a:latin typeface="Calibri"/>
              <a:ea typeface="Calibri"/>
              <a:cs typeface="Calibri"/>
              <a:sym typeface="Calibri"/>
            </a:endParaRPr>
          </a:p>
        </p:txBody>
      </p:sp>
      <p:sp>
        <p:nvSpPr>
          <p:cNvPr id="1500" name="Google Shape;1500;p67"/>
          <p:cNvSpPr txBox="1"/>
          <p:nvPr/>
        </p:nvSpPr>
        <p:spPr>
          <a:xfrm>
            <a:off x="223058" y="4663638"/>
            <a:ext cx="219443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00B050"/>
                </a:solidFill>
                <a:latin typeface="Calibri"/>
                <a:ea typeface="Calibri"/>
                <a:cs typeface="Calibri"/>
                <a:sym typeface="Calibri"/>
              </a:rPr>
              <a:t>Translation rectiligne</a:t>
            </a:r>
            <a:endParaRPr/>
          </a:p>
        </p:txBody>
      </p:sp>
      <p:sp>
        <p:nvSpPr>
          <p:cNvPr id="1501" name="Google Shape;1501;p67"/>
          <p:cNvSpPr txBox="1"/>
          <p:nvPr/>
        </p:nvSpPr>
        <p:spPr>
          <a:xfrm>
            <a:off x="4227371" y="4718576"/>
            <a:ext cx="219443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00B050"/>
                </a:solidFill>
                <a:latin typeface="Calibri"/>
                <a:ea typeface="Calibri"/>
                <a:cs typeface="Calibri"/>
                <a:sym typeface="Calibri"/>
              </a:rPr>
              <a:t>Translation circulaire</a:t>
            </a:r>
            <a:endParaRPr/>
          </a:p>
        </p:txBody>
      </p:sp>
      <p:sp>
        <p:nvSpPr>
          <p:cNvPr id="1502" name="Google Shape;1502;p67"/>
          <p:cNvSpPr txBox="1"/>
          <p:nvPr/>
        </p:nvSpPr>
        <p:spPr>
          <a:xfrm>
            <a:off x="2075666" y="5278635"/>
            <a:ext cx="222430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00B050"/>
                </a:solidFill>
                <a:latin typeface="Calibri"/>
                <a:ea typeface="Calibri"/>
                <a:cs typeface="Calibri"/>
                <a:sym typeface="Calibri"/>
              </a:rPr>
              <a:t>Translation curviligne</a:t>
            </a:r>
            <a:endParaRPr/>
          </a:p>
        </p:txBody>
      </p:sp>
      <p:sp>
        <p:nvSpPr>
          <p:cNvPr id="1503" name="Google Shape;1503;p67"/>
          <p:cNvSpPr/>
          <p:nvPr/>
        </p:nvSpPr>
        <p:spPr>
          <a:xfrm>
            <a:off x="7385729" y="2514751"/>
            <a:ext cx="3342474" cy="450753"/>
          </a:xfrm>
          <a:prstGeom prst="roundRect">
            <a:avLst>
              <a:gd fmla="val 50000" name="adj"/>
            </a:avLst>
          </a:prstGeom>
          <a:solidFill>
            <a:schemeClr val="lt1"/>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000">
                <a:solidFill>
                  <a:schemeClr val="dk1"/>
                </a:solidFill>
                <a:latin typeface="Calibri"/>
                <a:ea typeface="Calibri"/>
                <a:cs typeface="Calibri"/>
                <a:sym typeface="Calibri"/>
              </a:rPr>
              <a:t>……………………………………</a:t>
            </a:r>
            <a:endParaRPr sz="2000">
              <a:solidFill>
                <a:schemeClr val="dk1"/>
              </a:solidFill>
              <a:latin typeface="Calibri"/>
              <a:ea typeface="Calibri"/>
              <a:cs typeface="Calibri"/>
              <a:sym typeface="Calibri"/>
            </a:endParaRPr>
          </a:p>
        </p:txBody>
      </p:sp>
      <p:sp>
        <p:nvSpPr>
          <p:cNvPr id="1504" name="Google Shape;1504;p67"/>
          <p:cNvSpPr/>
          <p:nvPr/>
        </p:nvSpPr>
        <p:spPr>
          <a:xfrm>
            <a:off x="7332943" y="3378301"/>
            <a:ext cx="3448046" cy="450753"/>
          </a:xfrm>
          <a:prstGeom prst="roundRect">
            <a:avLst>
              <a:gd fmla="val 50000" name="adj"/>
            </a:avLst>
          </a:prstGeom>
          <a:solidFill>
            <a:schemeClr val="lt1"/>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000">
                <a:solidFill>
                  <a:schemeClr val="dk1"/>
                </a:solidFill>
                <a:latin typeface="Calibri"/>
                <a:ea typeface="Calibri"/>
                <a:cs typeface="Calibri"/>
                <a:sym typeface="Calibri"/>
              </a:rPr>
              <a:t>…………………………………………….</a:t>
            </a:r>
            <a:endParaRPr/>
          </a:p>
        </p:txBody>
      </p:sp>
      <p:sp>
        <p:nvSpPr>
          <p:cNvPr id="1505" name="Google Shape;1505;p67"/>
          <p:cNvSpPr txBox="1"/>
          <p:nvPr/>
        </p:nvSpPr>
        <p:spPr>
          <a:xfrm>
            <a:off x="7496469" y="2536029"/>
            <a:ext cx="3120991"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rgbClr val="0070C0"/>
                </a:solidFill>
                <a:latin typeface="Calibri"/>
                <a:ea typeface="Calibri"/>
                <a:cs typeface="Calibri"/>
                <a:sym typeface="Calibri"/>
              </a:rPr>
              <a:t>Change d’orientation</a:t>
            </a:r>
            <a:r>
              <a:rPr lang="fr-FR" sz="1800">
                <a:solidFill>
                  <a:srgbClr val="0070C0"/>
                </a:solidFill>
                <a:latin typeface="Calibri"/>
                <a:ea typeface="Calibri"/>
                <a:cs typeface="Calibri"/>
                <a:sym typeface="Calibri"/>
              </a:rPr>
              <a:t> </a:t>
            </a:r>
            <a:endParaRPr/>
          </a:p>
        </p:txBody>
      </p:sp>
      <p:sp>
        <p:nvSpPr>
          <p:cNvPr id="1506" name="Google Shape;1506;p67"/>
          <p:cNvSpPr txBox="1"/>
          <p:nvPr/>
        </p:nvSpPr>
        <p:spPr>
          <a:xfrm>
            <a:off x="7496469" y="3399579"/>
            <a:ext cx="2966986"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rgbClr val="0070C0"/>
                </a:solidFill>
                <a:latin typeface="Calibri"/>
                <a:ea typeface="Calibri"/>
                <a:cs typeface="Calibri"/>
                <a:sym typeface="Calibri"/>
              </a:rPr>
              <a:t>Mouvement de rotation</a:t>
            </a:r>
            <a:endParaRPr sz="1800">
              <a:solidFill>
                <a:srgbClr val="0070C0"/>
              </a:solidFill>
              <a:latin typeface="Calibri"/>
              <a:ea typeface="Calibri"/>
              <a:cs typeface="Calibri"/>
              <a:sym typeface="Calibri"/>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1" name="Shape 1511"/>
        <p:cNvGrpSpPr/>
        <p:nvPr/>
      </p:nvGrpSpPr>
      <p:grpSpPr>
        <a:xfrm>
          <a:off x="0" y="0"/>
          <a:ext cx="0" cy="0"/>
          <a:chOff x="0" y="0"/>
          <a:chExt cx="0" cy="0"/>
        </a:xfrm>
      </p:grpSpPr>
      <p:sp>
        <p:nvSpPr>
          <p:cNvPr id="1512" name="Google Shape;1512;p68"/>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On termine par la carte lexicale suivante.</a:t>
            </a:r>
            <a:endParaRPr/>
          </a:p>
        </p:txBody>
      </p:sp>
      <p:sp>
        <p:nvSpPr>
          <p:cNvPr id="1513" name="Google Shape;1513;p68"/>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rgbClr val="A5A5A5"/>
              </a:buClr>
              <a:buSzPts val="1400"/>
              <a:buNone/>
            </a:pPr>
            <a:r>
              <a:rPr i="1" lang="fr-FR" sz="1400">
                <a:solidFill>
                  <a:srgbClr val="A5A5A5"/>
                </a:solidFill>
                <a:latin typeface="Calibri"/>
                <a:ea typeface="Calibri"/>
                <a:cs typeface="Calibri"/>
                <a:sym typeface="Calibri"/>
              </a:rPr>
              <a:t>Faire participer les élèves à la lecture de la carte.</a:t>
            </a:r>
            <a:endParaRPr/>
          </a:p>
        </p:txBody>
      </p:sp>
      <p:pic>
        <p:nvPicPr>
          <p:cNvPr id="1514" name="Google Shape;1514;p68"/>
          <p:cNvPicPr preferRelativeResize="0"/>
          <p:nvPr/>
        </p:nvPicPr>
        <p:blipFill rotWithShape="1">
          <a:blip r:embed="rId3">
            <a:alphaModFix/>
          </a:blip>
          <a:srcRect b="0" l="0" r="0" t="0"/>
          <a:stretch/>
        </p:blipFill>
        <p:spPr>
          <a:xfrm>
            <a:off x="11176808" y="212713"/>
            <a:ext cx="583170" cy="583170"/>
          </a:xfrm>
          <a:prstGeom prst="rect">
            <a:avLst/>
          </a:prstGeom>
          <a:noFill/>
          <a:ln>
            <a:noFill/>
          </a:ln>
        </p:spPr>
      </p:pic>
      <p:grpSp>
        <p:nvGrpSpPr>
          <p:cNvPr id="1515" name="Google Shape;1515;p68"/>
          <p:cNvGrpSpPr/>
          <p:nvPr/>
        </p:nvGrpSpPr>
        <p:grpSpPr>
          <a:xfrm>
            <a:off x="308618" y="1122128"/>
            <a:ext cx="11574764" cy="4918839"/>
            <a:chOff x="269303" y="1602971"/>
            <a:chExt cx="11574764" cy="4918839"/>
          </a:xfrm>
        </p:grpSpPr>
        <p:sp>
          <p:nvSpPr>
            <p:cNvPr id="1516" name="Google Shape;1516;p68"/>
            <p:cNvSpPr/>
            <p:nvPr/>
          </p:nvSpPr>
          <p:spPr>
            <a:xfrm>
              <a:off x="269303" y="1990450"/>
              <a:ext cx="11428467" cy="4531360"/>
            </a:xfrm>
            <a:prstGeom prst="rect">
              <a:avLst/>
            </a:prstGeom>
            <a:solidFill>
              <a:srgbClr val="F2F2F2"/>
            </a:solidFill>
            <a:ln cap="flat" cmpd="sng" w="25400">
              <a:solidFill>
                <a:srgbClr val="0097A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1" i="0" sz="1800" u="none" cap="none" strike="noStrike">
                <a:solidFill>
                  <a:srgbClr val="FFFFFF"/>
                </a:solidFill>
                <a:latin typeface="Arial"/>
                <a:ea typeface="Arial"/>
                <a:cs typeface="Arial"/>
                <a:sym typeface="Arial"/>
              </a:endParaRPr>
            </a:p>
          </p:txBody>
        </p:sp>
        <p:sp>
          <p:nvSpPr>
            <p:cNvPr id="1517" name="Google Shape;1517;p68"/>
            <p:cNvSpPr/>
            <p:nvPr/>
          </p:nvSpPr>
          <p:spPr>
            <a:xfrm>
              <a:off x="4607396" y="2985759"/>
              <a:ext cx="2834967" cy="1307062"/>
            </a:xfrm>
            <a:prstGeom prst="roundRect">
              <a:avLst>
                <a:gd fmla="val 16667" name="adj"/>
              </a:avLst>
            </a:prstGeom>
            <a:solidFill>
              <a:srgbClr val="FEEDD8"/>
            </a:solidFill>
            <a:ln cap="flat" cmpd="sng" w="254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1800">
                  <a:solidFill>
                    <a:srgbClr val="FF0000"/>
                  </a:solidFill>
                  <a:latin typeface="Calibri"/>
                  <a:ea typeface="Calibri"/>
                  <a:cs typeface="Calibri"/>
                  <a:sym typeface="Calibri"/>
                </a:rPr>
                <a:t>Déterminer</a:t>
              </a:r>
              <a:r>
                <a:rPr b="1" lang="fr-FR" sz="1800">
                  <a:solidFill>
                    <a:schemeClr val="dk1"/>
                  </a:solidFill>
                  <a:latin typeface="Calibri"/>
                  <a:ea typeface="Calibri"/>
                  <a:cs typeface="Calibri"/>
                  <a:sym typeface="Calibri"/>
                </a:rPr>
                <a:t> le type </a:t>
              </a:r>
              <a:r>
                <a:rPr b="1" lang="fr-FR" sz="1800">
                  <a:solidFill>
                    <a:srgbClr val="FF0000"/>
                  </a:solidFill>
                  <a:latin typeface="Calibri"/>
                  <a:ea typeface="Calibri"/>
                  <a:cs typeface="Calibri"/>
                  <a:sym typeface="Calibri"/>
                </a:rPr>
                <a:t>de mouvement</a:t>
              </a:r>
              <a:r>
                <a:rPr b="1" lang="fr-FR" sz="1800">
                  <a:solidFill>
                    <a:schemeClr val="dk1"/>
                  </a:solidFill>
                  <a:latin typeface="Calibri"/>
                  <a:ea typeface="Calibri"/>
                  <a:cs typeface="Calibri"/>
                  <a:sym typeface="Calibri"/>
                </a:rPr>
                <a:t> d’un corps mobile </a:t>
              </a:r>
              <a:endParaRPr sz="1800">
                <a:solidFill>
                  <a:schemeClr val="dk1"/>
                </a:solidFill>
                <a:latin typeface="Calibri"/>
                <a:ea typeface="Calibri"/>
                <a:cs typeface="Calibri"/>
                <a:sym typeface="Calibri"/>
              </a:endParaRPr>
            </a:p>
          </p:txBody>
        </p:sp>
        <p:sp>
          <p:nvSpPr>
            <p:cNvPr id="1518" name="Google Shape;1518;p68"/>
            <p:cNvSpPr/>
            <p:nvPr/>
          </p:nvSpPr>
          <p:spPr>
            <a:xfrm>
              <a:off x="680393" y="2624587"/>
              <a:ext cx="2834967" cy="1307061"/>
            </a:xfrm>
            <a:prstGeom prst="roundRect">
              <a:avLst>
                <a:gd fmla="val 8096" name="adj"/>
              </a:avLst>
            </a:prstGeom>
            <a:solidFill>
              <a:srgbClr val="FEEDD8"/>
            </a:solidFill>
            <a:ln cap="flat" cmpd="sng" w="254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000"/>
                <a:buFont typeface="Calibri"/>
                <a:buNone/>
              </a:pPr>
              <a:r>
                <a:t/>
              </a:r>
              <a:endParaRPr b="1" i="0" sz="2000" u="none" cap="none" strike="noStrike">
                <a:solidFill>
                  <a:srgbClr val="000000"/>
                </a:solidFill>
                <a:latin typeface="Arial"/>
                <a:ea typeface="Arial"/>
                <a:cs typeface="Arial"/>
                <a:sym typeface="Arial"/>
              </a:endParaRPr>
            </a:p>
          </p:txBody>
        </p:sp>
        <p:sp>
          <p:nvSpPr>
            <p:cNvPr id="1519" name="Google Shape;1519;p68"/>
            <p:cNvSpPr txBox="1"/>
            <p:nvPr/>
          </p:nvSpPr>
          <p:spPr>
            <a:xfrm>
              <a:off x="4881880" y="2610818"/>
              <a:ext cx="2286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Ma </a:t>
              </a:r>
              <a:r>
                <a:rPr i="1" lang="fr-FR" sz="1400">
                  <a:solidFill>
                    <a:srgbClr val="000000"/>
                  </a:solidFill>
                  <a:latin typeface="Arial"/>
                  <a:ea typeface="Arial"/>
                  <a:cs typeface="Arial"/>
                  <a:sym typeface="Arial"/>
                </a:rPr>
                <a:t>tâche</a:t>
              </a:r>
              <a:endParaRPr b="0" i="1" sz="1400" u="none" cap="none" strike="noStrike">
                <a:solidFill>
                  <a:srgbClr val="000000"/>
                </a:solidFill>
                <a:latin typeface="Arial"/>
                <a:ea typeface="Arial"/>
                <a:cs typeface="Arial"/>
                <a:sym typeface="Arial"/>
              </a:endParaRPr>
            </a:p>
          </p:txBody>
        </p:sp>
        <p:sp>
          <p:nvSpPr>
            <p:cNvPr id="1520" name="Google Shape;1520;p68"/>
            <p:cNvSpPr txBox="1"/>
            <p:nvPr/>
          </p:nvSpPr>
          <p:spPr>
            <a:xfrm>
              <a:off x="1021080" y="2308315"/>
              <a:ext cx="2286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i="1" lang="fr-FR" sz="1400">
                  <a:solidFill>
                    <a:srgbClr val="000000"/>
                  </a:solidFill>
                  <a:latin typeface="Arial"/>
                  <a:ea typeface="Arial"/>
                  <a:cs typeface="Arial"/>
                  <a:sym typeface="Arial"/>
                </a:rPr>
                <a:t>Termes thématiques</a:t>
              </a:r>
              <a:endParaRPr b="0" i="1" sz="1400" u="none" cap="none" strike="noStrike">
                <a:solidFill>
                  <a:srgbClr val="000000"/>
                </a:solidFill>
                <a:latin typeface="Arial"/>
                <a:ea typeface="Arial"/>
                <a:cs typeface="Arial"/>
                <a:sym typeface="Arial"/>
              </a:endParaRPr>
            </a:p>
          </p:txBody>
        </p:sp>
        <p:sp>
          <p:nvSpPr>
            <p:cNvPr id="1521" name="Google Shape;1521;p68"/>
            <p:cNvSpPr/>
            <p:nvPr/>
          </p:nvSpPr>
          <p:spPr>
            <a:xfrm>
              <a:off x="8415759" y="3696003"/>
              <a:ext cx="2824480" cy="1226935"/>
            </a:xfrm>
            <a:prstGeom prst="roundRect">
              <a:avLst>
                <a:gd fmla="val 16667" name="adj"/>
              </a:avLst>
            </a:prstGeom>
            <a:solidFill>
              <a:srgbClr val="0097A7">
                <a:alpha val="30196"/>
              </a:srgbClr>
            </a:solidFill>
            <a:ln cap="flat" cmpd="sng" w="25400">
              <a:solidFill>
                <a:srgbClr val="0097A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Calibri"/>
                <a:buNone/>
              </a:pPr>
              <a:r>
                <a:t/>
              </a:r>
              <a:endParaRPr b="1" i="0" sz="1600" u="none" cap="none" strike="noStrike">
                <a:solidFill>
                  <a:srgbClr val="000000"/>
                </a:solidFill>
                <a:latin typeface="Arial"/>
                <a:ea typeface="Arial"/>
                <a:cs typeface="Arial"/>
                <a:sym typeface="Arial"/>
              </a:endParaRPr>
            </a:p>
          </p:txBody>
        </p:sp>
        <p:sp>
          <p:nvSpPr>
            <p:cNvPr id="1522" name="Google Shape;1522;p68"/>
            <p:cNvSpPr txBox="1"/>
            <p:nvPr/>
          </p:nvSpPr>
          <p:spPr>
            <a:xfrm>
              <a:off x="8605035" y="3301626"/>
              <a:ext cx="2286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Verbes de consigne</a:t>
              </a:r>
              <a:endParaRPr/>
            </a:p>
          </p:txBody>
        </p:sp>
        <p:sp>
          <p:nvSpPr>
            <p:cNvPr id="1523" name="Google Shape;1523;p68"/>
            <p:cNvSpPr/>
            <p:nvPr/>
          </p:nvSpPr>
          <p:spPr>
            <a:xfrm>
              <a:off x="904238" y="5461789"/>
              <a:ext cx="10524547" cy="913153"/>
            </a:xfrm>
            <a:prstGeom prst="roundRect">
              <a:avLst>
                <a:gd fmla="val 16667" name="adj"/>
              </a:avLst>
            </a:prstGeom>
            <a:solidFill>
              <a:srgbClr val="D8E6FC"/>
            </a:solidFill>
            <a:ln cap="flat" cmpd="sng" w="25400">
              <a:solidFill>
                <a:srgbClr val="4285F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Calibri"/>
                <a:buNone/>
              </a:pPr>
              <a:r>
                <a:t/>
              </a:r>
              <a:endParaRPr b="1" i="0" sz="1600" u="none" cap="none" strike="noStrike">
                <a:solidFill>
                  <a:srgbClr val="000000"/>
                </a:solidFill>
                <a:latin typeface="Arial"/>
                <a:ea typeface="Arial"/>
                <a:cs typeface="Arial"/>
                <a:sym typeface="Arial"/>
              </a:endParaRPr>
            </a:p>
          </p:txBody>
        </p:sp>
        <p:sp>
          <p:nvSpPr>
            <p:cNvPr id="1524" name="Google Shape;1524;p68"/>
            <p:cNvSpPr txBox="1"/>
            <p:nvPr/>
          </p:nvSpPr>
          <p:spPr>
            <a:xfrm>
              <a:off x="904240" y="5160584"/>
              <a:ext cx="338702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1" lang="fr-FR" sz="1400" u="none" cap="none" strike="noStrike">
                  <a:solidFill>
                    <a:srgbClr val="000000"/>
                  </a:solidFill>
                  <a:latin typeface="Arial"/>
                  <a:ea typeface="Arial"/>
                  <a:cs typeface="Arial"/>
                  <a:sym typeface="Arial"/>
                </a:rPr>
                <a:t>Structures pour répondre</a:t>
              </a:r>
              <a:endParaRPr/>
            </a:p>
          </p:txBody>
        </p:sp>
        <p:cxnSp>
          <p:nvCxnSpPr>
            <p:cNvPr id="1525" name="Google Shape;1525;p68"/>
            <p:cNvCxnSpPr>
              <a:stCxn id="1518" idx="3"/>
              <a:endCxn id="1517" idx="1"/>
            </p:cNvCxnSpPr>
            <p:nvPr/>
          </p:nvCxnSpPr>
          <p:spPr>
            <a:xfrm>
              <a:off x="3515360" y="3278118"/>
              <a:ext cx="1092000" cy="361200"/>
            </a:xfrm>
            <a:prstGeom prst="bentConnector3">
              <a:avLst>
                <a:gd fmla="val 50000" name="adj1"/>
              </a:avLst>
            </a:prstGeom>
            <a:noFill/>
            <a:ln cap="flat" cmpd="sng" w="9525">
              <a:solidFill>
                <a:srgbClr val="FFAB40"/>
              </a:solidFill>
              <a:prstDash val="solid"/>
              <a:round/>
              <a:headEnd len="sm" w="sm" type="none"/>
              <a:tailEnd len="sm" w="sm" type="none"/>
            </a:ln>
          </p:spPr>
        </p:cxnSp>
        <p:sp>
          <p:nvSpPr>
            <p:cNvPr id="1526" name="Google Shape;1526;p68"/>
            <p:cNvSpPr txBox="1"/>
            <p:nvPr/>
          </p:nvSpPr>
          <p:spPr>
            <a:xfrm>
              <a:off x="753542" y="2762097"/>
              <a:ext cx="2688670" cy="1169551"/>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Translation  </a:t>
              </a:r>
              <a:endParaRPr/>
            </a:p>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Rotation  </a:t>
              </a:r>
              <a:endParaRPr sz="1400">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Translation rectiligne </a:t>
              </a:r>
              <a:endParaRPr/>
            </a:p>
            <a:p>
              <a:pPr indent="-285750" lvl="0" marL="285750" marR="0" rtl="0" algn="l">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Arial"/>
                  <a:ea typeface="Arial"/>
                  <a:cs typeface="Arial"/>
                  <a:sym typeface="Arial"/>
                </a:rPr>
                <a:t> translation circulaire</a:t>
              </a:r>
              <a:endParaRPr/>
            </a:p>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Translation curviligne</a:t>
              </a:r>
              <a:endParaRPr b="0" i="0" sz="1400" u="none" cap="none" strike="noStrike">
                <a:solidFill>
                  <a:srgbClr val="000000"/>
                </a:solidFill>
                <a:latin typeface="Arial"/>
                <a:ea typeface="Arial"/>
                <a:cs typeface="Arial"/>
                <a:sym typeface="Arial"/>
              </a:endParaRPr>
            </a:p>
          </p:txBody>
        </p:sp>
        <p:sp>
          <p:nvSpPr>
            <p:cNvPr id="1527" name="Google Shape;1527;p68"/>
            <p:cNvSpPr txBox="1"/>
            <p:nvPr/>
          </p:nvSpPr>
          <p:spPr>
            <a:xfrm>
              <a:off x="8761199" y="3869203"/>
              <a:ext cx="2297370" cy="738664"/>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Déterminer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Identifier </a:t>
              </a:r>
              <a:endParaRPr/>
            </a:p>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Préciser</a:t>
              </a:r>
              <a:endParaRPr sz="1400">
                <a:solidFill>
                  <a:srgbClr val="000000"/>
                </a:solidFill>
                <a:latin typeface="Arial"/>
                <a:ea typeface="Arial"/>
                <a:cs typeface="Arial"/>
                <a:sym typeface="Arial"/>
              </a:endParaRPr>
            </a:p>
          </p:txBody>
        </p:sp>
        <p:cxnSp>
          <p:nvCxnSpPr>
            <p:cNvPr id="1528" name="Google Shape;1528;p68"/>
            <p:cNvCxnSpPr>
              <a:stCxn id="1517" idx="3"/>
              <a:endCxn id="1521" idx="1"/>
            </p:cNvCxnSpPr>
            <p:nvPr/>
          </p:nvCxnSpPr>
          <p:spPr>
            <a:xfrm>
              <a:off x="7442363" y="3639290"/>
              <a:ext cx="973500" cy="670200"/>
            </a:xfrm>
            <a:prstGeom prst="bentConnector3">
              <a:avLst>
                <a:gd fmla="val 45961" name="adj1"/>
              </a:avLst>
            </a:prstGeom>
            <a:noFill/>
            <a:ln cap="flat" cmpd="sng" w="9525">
              <a:solidFill>
                <a:srgbClr val="FFAB40"/>
              </a:solidFill>
              <a:prstDash val="solid"/>
              <a:round/>
              <a:headEnd len="sm" w="sm" type="none"/>
              <a:tailEnd len="sm" w="sm" type="none"/>
            </a:ln>
          </p:spPr>
        </p:cxnSp>
        <p:sp>
          <p:nvSpPr>
            <p:cNvPr id="1529" name="Google Shape;1529;p68"/>
            <p:cNvSpPr txBox="1"/>
            <p:nvPr/>
          </p:nvSpPr>
          <p:spPr>
            <a:xfrm>
              <a:off x="849783" y="5700716"/>
              <a:ext cx="8115202" cy="318155"/>
            </a:xfrm>
            <a:prstGeom prst="rect">
              <a:avLst/>
            </a:prstGeom>
            <a:noFill/>
            <a:ln>
              <a:noFill/>
            </a:ln>
          </p:spPr>
          <p:txBody>
            <a:bodyPr anchorCtr="0" anchor="t" bIns="45700" lIns="91425" spcFirstLastPara="1" rIns="91425" wrap="square" tIns="45700">
              <a:spAutoFit/>
            </a:bodyPr>
            <a:lstStyle/>
            <a:p>
              <a:pPr indent="-90488" lvl="0" marL="179388" marR="0" rtl="0" algn="l">
                <a:spcBef>
                  <a:spcPts val="0"/>
                </a:spcBef>
                <a:spcAft>
                  <a:spcPts val="0"/>
                </a:spcAft>
                <a:buClr>
                  <a:schemeClr val="dk1"/>
                </a:buClr>
                <a:buSzPts val="1400"/>
                <a:buFont typeface="Arial"/>
                <a:buNone/>
              </a:pPr>
              <a:r>
                <a:t/>
              </a:r>
              <a:endParaRPr i="1" sz="1400">
                <a:solidFill>
                  <a:srgbClr val="000000"/>
                </a:solidFill>
                <a:latin typeface="Arial"/>
                <a:ea typeface="Arial"/>
                <a:cs typeface="Arial"/>
                <a:sym typeface="Arial"/>
              </a:endParaRPr>
            </a:p>
          </p:txBody>
        </p:sp>
        <p:cxnSp>
          <p:nvCxnSpPr>
            <p:cNvPr id="1530" name="Google Shape;1530;p68"/>
            <p:cNvCxnSpPr>
              <a:stCxn id="1517" idx="2"/>
              <a:endCxn id="1523" idx="0"/>
            </p:cNvCxnSpPr>
            <p:nvPr/>
          </p:nvCxnSpPr>
          <p:spPr>
            <a:xfrm flipH="1" rot="-5400000">
              <a:off x="5511130" y="4806571"/>
              <a:ext cx="1169100" cy="141600"/>
            </a:xfrm>
            <a:prstGeom prst="bentConnector3">
              <a:avLst>
                <a:gd fmla="val 50000" name="adj1"/>
              </a:avLst>
            </a:prstGeom>
            <a:noFill/>
            <a:ln cap="flat" cmpd="sng" w="9525">
              <a:solidFill>
                <a:srgbClr val="FFAB40"/>
              </a:solidFill>
              <a:prstDash val="solid"/>
              <a:round/>
              <a:headEnd len="sm" w="sm" type="none"/>
              <a:tailEnd len="sm" w="sm" type="none"/>
            </a:ln>
          </p:spPr>
        </p:cxnSp>
        <p:sp>
          <p:nvSpPr>
            <p:cNvPr id="1531" name="Google Shape;1531;p68"/>
            <p:cNvSpPr/>
            <p:nvPr/>
          </p:nvSpPr>
          <p:spPr>
            <a:xfrm>
              <a:off x="415600" y="1645615"/>
              <a:ext cx="11428467" cy="344835"/>
            </a:xfrm>
            <a:prstGeom prst="rect">
              <a:avLst/>
            </a:prstGeom>
            <a:solidFill>
              <a:srgbClr val="0071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FFF"/>
                </a:buClr>
                <a:buSzPts val="1400"/>
                <a:buFont typeface="Arial"/>
                <a:buNone/>
              </a:pPr>
              <a:r>
                <a:rPr b="1" i="0" lang="fr-FR" sz="1400" u="none" cap="none" strike="noStrike">
                  <a:solidFill>
                    <a:srgbClr val="FFFFFF"/>
                  </a:solidFill>
                  <a:latin typeface="Arial"/>
                  <a:ea typeface="Arial"/>
                  <a:cs typeface="Arial"/>
                  <a:sym typeface="Arial"/>
                </a:rPr>
                <a:t>MA CARTE LEXICALE</a:t>
              </a:r>
              <a:endParaRPr b="1" i="0" sz="1200" u="none" cap="none" strike="noStrike">
                <a:solidFill>
                  <a:srgbClr val="FFFFFF"/>
                </a:solidFill>
                <a:latin typeface="Arial"/>
                <a:ea typeface="Arial"/>
                <a:cs typeface="Arial"/>
                <a:sym typeface="Arial"/>
              </a:endParaRPr>
            </a:p>
          </p:txBody>
        </p:sp>
        <p:sp>
          <p:nvSpPr>
            <p:cNvPr id="1532" name="Google Shape;1532;p68"/>
            <p:cNvSpPr/>
            <p:nvPr/>
          </p:nvSpPr>
          <p:spPr>
            <a:xfrm>
              <a:off x="10723502" y="1602971"/>
              <a:ext cx="335067" cy="461818"/>
            </a:xfrm>
            <a:prstGeom prst="roundRect">
              <a:avLst>
                <a:gd fmla="val 16667" name="adj"/>
              </a:avLst>
            </a:prstGeom>
            <a:solidFill>
              <a:srgbClr val="FEEDD8"/>
            </a:solidFill>
            <a:ln cap="flat" cmpd="sng" w="25400">
              <a:solidFill>
                <a:srgbClr val="FCBF18"/>
              </a:solidFill>
              <a:prstDash val="solid"/>
              <a:round/>
              <a:headEnd len="sm" w="sm" type="none"/>
              <a:tailEnd len="sm" w="sm" type="none"/>
            </a:ln>
          </p:spPr>
          <p:txBody>
            <a:bodyPr anchorCtr="0" anchor="ctr" bIns="45700" lIns="0" spcFirstLastPara="1" rIns="0"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fr-FR" sz="2000" u="none" cap="none" strike="noStrike">
                  <a:solidFill>
                    <a:srgbClr val="000000"/>
                  </a:solidFill>
                  <a:latin typeface="Arial"/>
                  <a:ea typeface="Arial"/>
                  <a:cs typeface="Arial"/>
                  <a:sym typeface="Arial"/>
                </a:rPr>
                <a:t>4</a:t>
              </a:r>
              <a:endParaRPr/>
            </a:p>
          </p:txBody>
        </p:sp>
        <p:sp>
          <p:nvSpPr>
            <p:cNvPr id="1533" name="Google Shape;1533;p68"/>
            <p:cNvSpPr txBox="1"/>
            <p:nvPr/>
          </p:nvSpPr>
          <p:spPr>
            <a:xfrm>
              <a:off x="11058569" y="1659151"/>
              <a:ext cx="62580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400"/>
                <a:buFont typeface="Arial"/>
                <a:buNone/>
              </a:pPr>
              <a:r>
                <a:rPr b="1" i="1" lang="fr-FR" sz="1400" u="none" cap="none" strike="noStrike">
                  <a:solidFill>
                    <a:srgbClr val="FFFFFF"/>
                  </a:solidFill>
                  <a:latin typeface="Arial"/>
                  <a:ea typeface="Arial"/>
                  <a:cs typeface="Arial"/>
                  <a:sym typeface="Arial"/>
                </a:rPr>
                <a:t>mots</a:t>
              </a:r>
              <a:endParaRPr/>
            </a:p>
          </p:txBody>
        </p:sp>
        <p:sp>
          <p:nvSpPr>
            <p:cNvPr id="1534" name="Google Shape;1534;p68"/>
            <p:cNvSpPr txBox="1"/>
            <p:nvPr/>
          </p:nvSpPr>
          <p:spPr>
            <a:xfrm>
              <a:off x="9682480" y="1670773"/>
              <a:ext cx="1041022"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400"/>
                <a:buFont typeface="Arial"/>
                <a:buNone/>
              </a:pPr>
              <a:r>
                <a:rPr b="1" i="1" lang="fr-FR" sz="1400" u="none" cap="none" strike="noStrike">
                  <a:solidFill>
                    <a:srgbClr val="FFFFFF"/>
                  </a:solidFill>
                  <a:latin typeface="Arial"/>
                  <a:ea typeface="Arial"/>
                  <a:cs typeface="Arial"/>
                  <a:sym typeface="Arial"/>
                </a:rPr>
                <a:t>Je retiens</a:t>
              </a:r>
              <a:endParaRPr/>
            </a:p>
          </p:txBody>
        </p:sp>
      </p:grpSp>
      <p:sp>
        <p:nvSpPr>
          <p:cNvPr id="1535" name="Google Shape;1535;p68"/>
          <p:cNvSpPr txBox="1"/>
          <p:nvPr/>
        </p:nvSpPr>
        <p:spPr>
          <a:xfrm>
            <a:off x="1053871" y="5512341"/>
            <a:ext cx="8667924" cy="307777"/>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400"/>
              <a:buFont typeface="Noto Sans Symbols"/>
              <a:buChar char="▪"/>
            </a:pPr>
            <a:r>
              <a:rPr lang="fr-FR" sz="1400">
                <a:solidFill>
                  <a:schemeClr val="dk1"/>
                </a:solidFill>
                <a:latin typeface="Calibri"/>
                <a:ea typeface="Calibri"/>
                <a:cs typeface="Calibri"/>
                <a:sym typeface="Calibri"/>
              </a:rPr>
              <a:t>La trajectoire est ………….. et le mouvement est ……………….. . Le type de mouvement est </a:t>
            </a:r>
            <a:endParaRPr i="1" sz="1400">
              <a:solidFill>
                <a:srgbClr val="000000"/>
              </a:solidFill>
              <a:latin typeface="Arial"/>
              <a:ea typeface="Arial"/>
              <a:cs typeface="Arial"/>
              <a:sym typeface="Arial"/>
            </a:endParaRPr>
          </a:p>
        </p:txBody>
      </p:sp>
      <p:sp>
        <p:nvSpPr>
          <p:cNvPr id="1536" name="Google Shape;1536;p68"/>
          <p:cNvSpPr txBox="1"/>
          <p:nvPr/>
        </p:nvSpPr>
        <p:spPr>
          <a:xfrm>
            <a:off x="1053871" y="5106623"/>
            <a:ext cx="10524547" cy="338554"/>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600"/>
              <a:buFont typeface="Arial"/>
              <a:buChar char="•"/>
            </a:pPr>
            <a:r>
              <a:rPr lang="fr-FR" sz="1600">
                <a:solidFill>
                  <a:schemeClr val="dk1"/>
                </a:solidFill>
                <a:latin typeface="Calibri"/>
                <a:ea typeface="Calibri"/>
                <a:cs typeface="Calibri"/>
                <a:sym typeface="Calibri"/>
              </a:rPr>
              <a:t>La flèche qui relie deux points d’un corps . . . . . . . .. . . ; alors le corps a un mouvement de …………... </a:t>
            </a:r>
            <a:endParaRPr i="1" sz="1200">
              <a:solidFill>
                <a:srgbClr val="000000"/>
              </a:solidFill>
              <a:latin typeface="Arial"/>
              <a:ea typeface="Arial"/>
              <a:cs typeface="Arial"/>
              <a:sym typeface="Arial"/>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0" name="Shape 1540"/>
        <p:cNvGrpSpPr/>
        <p:nvPr/>
      </p:nvGrpSpPr>
      <p:grpSpPr>
        <a:xfrm>
          <a:off x="0" y="0"/>
          <a:ext cx="0" cy="0"/>
          <a:chOff x="0" y="0"/>
          <a:chExt cx="0" cy="0"/>
        </a:xfrm>
      </p:grpSpPr>
      <p:pic>
        <p:nvPicPr>
          <p:cNvPr id="1541" name="Google Shape;1541;p69"/>
          <p:cNvPicPr preferRelativeResize="0"/>
          <p:nvPr/>
        </p:nvPicPr>
        <p:blipFill rotWithShape="1">
          <a:blip r:embed="rId3">
            <a:alphaModFix/>
          </a:blip>
          <a:srcRect b="0" l="0" r="0" t="0"/>
          <a:stretch/>
        </p:blipFill>
        <p:spPr>
          <a:xfrm>
            <a:off x="11492688" y="427833"/>
            <a:ext cx="481009" cy="481009"/>
          </a:xfrm>
          <a:prstGeom prst="rect">
            <a:avLst/>
          </a:prstGeom>
          <a:noFill/>
          <a:ln>
            <a:noFill/>
          </a:ln>
        </p:spPr>
      </p:pic>
      <p:sp>
        <p:nvSpPr>
          <p:cNvPr id="1542" name="Google Shape;1542;p69"/>
          <p:cNvSpPr txBox="1"/>
          <p:nvPr/>
        </p:nvSpPr>
        <p:spPr>
          <a:xfrm>
            <a:off x="2809172" y="2910362"/>
            <a:ext cx="6573659" cy="1493358"/>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1" i="1" lang="fr-FR" sz="3200">
                <a:solidFill>
                  <a:schemeClr val="dk1"/>
                </a:solidFill>
                <a:latin typeface="Calibri"/>
                <a:ea typeface="Calibri"/>
                <a:cs typeface="Calibri"/>
                <a:sym typeface="Calibri"/>
              </a:rPr>
              <a:t>Exercices de consolidation : 2,3,4 p.50</a:t>
            </a:r>
            <a:endParaRPr b="1" i="1" sz="3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rPr b="1" i="1" lang="fr-FR" sz="3200">
                <a:solidFill>
                  <a:schemeClr val="dk1"/>
                </a:solidFill>
                <a:latin typeface="Calibri"/>
                <a:ea typeface="Calibri"/>
                <a:cs typeface="Calibri"/>
                <a:sym typeface="Calibri"/>
              </a:rPr>
              <a:t>Exercices défis: 3 p.52 et 4,5 ,6 p.53</a:t>
            </a:r>
            <a:endParaRPr b="1" i="1" sz="3200">
              <a:solidFill>
                <a:schemeClr val="dk1"/>
              </a:solidFill>
              <a:latin typeface="Calibri"/>
              <a:ea typeface="Calibri"/>
              <a:cs typeface="Calibri"/>
              <a:sym typeface="Calibri"/>
            </a:endParaRPr>
          </a:p>
        </p:txBody>
      </p:sp>
      <p:sp>
        <p:nvSpPr>
          <p:cNvPr id="1543" name="Google Shape;1543;p69"/>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Bravo à tous ! Révisez dans le livret  ce qu’on a vu aujourd'hui  et faire les exercices suivants: </a:t>
            </a:r>
            <a:endParaRPr/>
          </a:p>
        </p:txBody>
      </p:sp>
      <p:sp>
        <p:nvSpPr>
          <p:cNvPr id="1544" name="Google Shape;1544;p69"/>
          <p:cNvSpPr txBox="1"/>
          <p:nvPr>
            <p:ph idx="1" type="body"/>
          </p:nvPr>
        </p:nvSpPr>
        <p:spPr>
          <a:xfrm>
            <a:off x="1030246" y="640555"/>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incite les élèves à faire l’exercice à la maison et clore la séance.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7"/>
          <p:cNvSpPr/>
          <p:nvPr/>
        </p:nvSpPr>
        <p:spPr>
          <a:xfrm>
            <a:off x="2194170" y="1177151"/>
            <a:ext cx="7803661" cy="4892976"/>
          </a:xfrm>
          <a:prstGeom prst="rect">
            <a:avLst/>
          </a:prstGeom>
          <a:solidFill>
            <a:srgbClr val="E3EEF2"/>
          </a:solidFill>
          <a:ln>
            <a:noFill/>
          </a:ln>
        </p:spPr>
        <p:txBody>
          <a:bodyPr anchorCtr="1" anchor="ctr" bIns="45675" lIns="91425" spcFirstLastPara="1" rIns="91425" wrap="square" tIns="45675">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416" name="Google Shape;416;p7"/>
          <p:cNvSpPr/>
          <p:nvPr/>
        </p:nvSpPr>
        <p:spPr>
          <a:xfrm>
            <a:off x="963315" y="165261"/>
            <a:ext cx="3947196" cy="584801"/>
          </a:xfrm>
          <a:prstGeom prst="rect">
            <a:avLst/>
          </a:prstGeom>
          <a:noFill/>
          <a:ln>
            <a:noFill/>
          </a:ln>
        </p:spPr>
        <p:txBody>
          <a:bodyPr anchorCtr="0" anchor="t" bIns="45675" lIns="91425" spcFirstLastPara="1" rIns="91425" wrap="square" tIns="45675">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Structure de la séance</a:t>
            </a:r>
            <a:endParaRPr sz="1465">
              <a:solidFill>
                <a:srgbClr val="000000"/>
              </a:solidFill>
              <a:latin typeface="Arial"/>
              <a:ea typeface="Arial"/>
              <a:cs typeface="Arial"/>
              <a:sym typeface="Arial"/>
            </a:endParaRPr>
          </a:p>
        </p:txBody>
      </p:sp>
      <p:pic>
        <p:nvPicPr>
          <p:cNvPr descr="Image générée" id="417" name="Google Shape;417;p7"/>
          <p:cNvPicPr preferRelativeResize="0"/>
          <p:nvPr/>
        </p:nvPicPr>
        <p:blipFill rotWithShape="1">
          <a:blip r:embed="rId3">
            <a:alphaModFix/>
          </a:blip>
          <a:srcRect b="10678" l="0" r="0" t="11064"/>
          <a:stretch/>
        </p:blipFill>
        <p:spPr>
          <a:xfrm>
            <a:off x="220261" y="30482"/>
            <a:ext cx="727815" cy="854359"/>
          </a:xfrm>
          <a:prstGeom prst="rect">
            <a:avLst/>
          </a:prstGeom>
          <a:noFill/>
          <a:ln>
            <a:noFill/>
          </a:ln>
        </p:spPr>
      </p:pic>
      <p:grpSp>
        <p:nvGrpSpPr>
          <p:cNvPr id="418" name="Google Shape;418;p7"/>
          <p:cNvGrpSpPr/>
          <p:nvPr/>
        </p:nvGrpSpPr>
        <p:grpSpPr>
          <a:xfrm>
            <a:off x="2336945" y="1288057"/>
            <a:ext cx="7518111" cy="548005"/>
            <a:chOff x="1764463" y="1060636"/>
            <a:chExt cx="5638583" cy="411004"/>
          </a:xfrm>
        </p:grpSpPr>
        <p:sp>
          <p:nvSpPr>
            <p:cNvPr id="419" name="Google Shape;419;p7"/>
            <p:cNvSpPr/>
            <p:nvPr/>
          </p:nvSpPr>
          <p:spPr>
            <a:xfrm>
              <a:off x="1764463" y="1117937"/>
              <a:ext cx="296402" cy="296402"/>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98A8BD"/>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5" u="none" cap="none" strike="noStrike">
                  <a:solidFill>
                    <a:srgbClr val="FFFFFF"/>
                  </a:solidFill>
                  <a:latin typeface="Calibri"/>
                  <a:ea typeface="Calibri"/>
                  <a:cs typeface="Calibri"/>
                  <a:sym typeface="Calibri"/>
                </a:rPr>
                <a:t>1</a:t>
              </a:r>
              <a:endParaRPr sz="1465">
                <a:solidFill>
                  <a:srgbClr val="000000"/>
                </a:solidFill>
                <a:latin typeface="Arial"/>
                <a:ea typeface="Arial"/>
                <a:cs typeface="Arial"/>
                <a:sym typeface="Arial"/>
              </a:endParaRPr>
            </a:p>
          </p:txBody>
        </p:sp>
        <p:sp>
          <p:nvSpPr>
            <p:cNvPr id="420" name="Google Shape;420;p7"/>
            <p:cNvSpPr/>
            <p:nvPr/>
          </p:nvSpPr>
          <p:spPr>
            <a:xfrm>
              <a:off x="2156845" y="1060636"/>
              <a:ext cx="5246201" cy="411004"/>
            </a:xfrm>
            <a:custGeom>
              <a:rect b="b" l="l" r="r" t="t"/>
              <a:pathLst>
                <a:path extrusionOk="0" h="120000" w="120000">
                  <a:moveTo>
                    <a:pt x="0" y="20000"/>
                  </a:move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98A8BD"/>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421" name="Google Shape;421;p7"/>
            <p:cNvSpPr txBox="1"/>
            <p:nvPr/>
          </p:nvSpPr>
          <p:spPr>
            <a:xfrm>
              <a:off x="6181715" y="1123811"/>
              <a:ext cx="777898" cy="284704"/>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1865" u="none" cap="none" strike="noStrike">
                  <a:solidFill>
                    <a:srgbClr val="44546A"/>
                  </a:solidFill>
                  <a:latin typeface="Poppins ExtraBold"/>
                  <a:ea typeface="Poppins ExtraBold"/>
                  <a:cs typeface="Poppins ExtraBold"/>
                  <a:sym typeface="Poppins ExtraBold"/>
                </a:rPr>
                <a:t>10 min</a:t>
              </a:r>
              <a:endParaRPr b="1" sz="1465">
                <a:solidFill>
                  <a:srgbClr val="000000"/>
                </a:solidFill>
                <a:latin typeface="Arial"/>
                <a:ea typeface="Arial"/>
                <a:cs typeface="Arial"/>
                <a:sym typeface="Arial"/>
              </a:endParaRPr>
            </a:p>
          </p:txBody>
        </p:sp>
        <p:sp>
          <p:nvSpPr>
            <p:cNvPr id="422" name="Google Shape;422;p7"/>
            <p:cNvSpPr/>
            <p:nvPr/>
          </p:nvSpPr>
          <p:spPr>
            <a:xfrm>
              <a:off x="6987777" y="1071289"/>
              <a:ext cx="389698" cy="389698"/>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423" name="Google Shape;423;p7"/>
            <p:cNvSpPr txBox="1"/>
            <p:nvPr/>
          </p:nvSpPr>
          <p:spPr>
            <a:xfrm>
              <a:off x="2209285" y="1123811"/>
              <a:ext cx="3972429" cy="284704"/>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1865" u="none" cap="none" strike="noStrike">
                  <a:solidFill>
                    <a:srgbClr val="44546A"/>
                  </a:solidFill>
                  <a:latin typeface="Poppins ExtraBold"/>
                  <a:ea typeface="Poppins ExtraBold"/>
                  <a:cs typeface="Poppins ExtraBold"/>
                  <a:sym typeface="Poppins ExtraBold"/>
                </a:rPr>
                <a:t>Ouverture de la séance</a:t>
              </a:r>
              <a:endParaRPr/>
            </a:p>
          </p:txBody>
        </p:sp>
      </p:grpSp>
      <p:grpSp>
        <p:nvGrpSpPr>
          <p:cNvPr id="424" name="Google Shape;424;p7"/>
          <p:cNvGrpSpPr/>
          <p:nvPr/>
        </p:nvGrpSpPr>
        <p:grpSpPr>
          <a:xfrm>
            <a:off x="2336945" y="2114436"/>
            <a:ext cx="7518111" cy="548005"/>
            <a:chOff x="1764463" y="1060636"/>
            <a:chExt cx="5638583" cy="411004"/>
          </a:xfrm>
        </p:grpSpPr>
        <p:sp>
          <p:nvSpPr>
            <p:cNvPr id="425" name="Google Shape;425;p7"/>
            <p:cNvSpPr/>
            <p:nvPr/>
          </p:nvSpPr>
          <p:spPr>
            <a:xfrm>
              <a:off x="1764463" y="1117937"/>
              <a:ext cx="296402" cy="296402"/>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E55D19"/>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5" u="none" cap="none" strike="noStrike">
                  <a:solidFill>
                    <a:srgbClr val="FFFFFF"/>
                  </a:solidFill>
                  <a:latin typeface="Calibri"/>
                  <a:ea typeface="Calibri"/>
                  <a:cs typeface="Calibri"/>
                  <a:sym typeface="Calibri"/>
                </a:rPr>
                <a:t>2</a:t>
              </a:r>
              <a:endParaRPr sz="1465">
                <a:solidFill>
                  <a:srgbClr val="000000"/>
                </a:solidFill>
                <a:latin typeface="Arial"/>
                <a:ea typeface="Arial"/>
                <a:cs typeface="Arial"/>
                <a:sym typeface="Arial"/>
              </a:endParaRPr>
            </a:p>
          </p:txBody>
        </p:sp>
        <p:sp>
          <p:nvSpPr>
            <p:cNvPr id="426" name="Google Shape;426;p7"/>
            <p:cNvSpPr/>
            <p:nvPr/>
          </p:nvSpPr>
          <p:spPr>
            <a:xfrm>
              <a:off x="2156845" y="1060636"/>
              <a:ext cx="5246201" cy="411004"/>
            </a:xfrm>
            <a:custGeom>
              <a:rect b="b" l="l" r="r" t="t"/>
              <a:pathLst>
                <a:path extrusionOk="0" h="120000" w="120000">
                  <a:moveTo>
                    <a:pt x="0" y="20000"/>
                  </a:move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E55D19"/>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427" name="Google Shape;427;p7"/>
            <p:cNvSpPr txBox="1"/>
            <p:nvPr/>
          </p:nvSpPr>
          <p:spPr>
            <a:xfrm>
              <a:off x="6181715" y="1123811"/>
              <a:ext cx="777898" cy="284704"/>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1865" u="none" cap="none" strike="noStrike">
                  <a:solidFill>
                    <a:srgbClr val="44546A"/>
                  </a:solidFill>
                  <a:latin typeface="Poppins ExtraBold"/>
                  <a:ea typeface="Poppins ExtraBold"/>
                  <a:cs typeface="Poppins ExtraBold"/>
                  <a:sym typeface="Poppins ExtraBold"/>
                </a:rPr>
                <a:t>10 min</a:t>
              </a:r>
              <a:endParaRPr b="1" sz="1465">
                <a:solidFill>
                  <a:srgbClr val="000000"/>
                </a:solidFill>
                <a:latin typeface="Arial"/>
                <a:ea typeface="Arial"/>
                <a:cs typeface="Arial"/>
                <a:sym typeface="Arial"/>
              </a:endParaRPr>
            </a:p>
          </p:txBody>
        </p:sp>
        <p:sp>
          <p:nvSpPr>
            <p:cNvPr id="428" name="Google Shape;428;p7"/>
            <p:cNvSpPr/>
            <p:nvPr/>
          </p:nvSpPr>
          <p:spPr>
            <a:xfrm>
              <a:off x="6987777" y="1071289"/>
              <a:ext cx="389698" cy="389698"/>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429" name="Google Shape;429;p7"/>
            <p:cNvSpPr txBox="1"/>
            <p:nvPr/>
          </p:nvSpPr>
          <p:spPr>
            <a:xfrm>
              <a:off x="2209285" y="1123811"/>
              <a:ext cx="3972429" cy="284704"/>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1865" u="none" cap="none" strike="noStrike">
                  <a:solidFill>
                    <a:srgbClr val="44546A"/>
                  </a:solidFill>
                  <a:latin typeface="Poppins ExtraBold"/>
                  <a:ea typeface="Poppins ExtraBold"/>
                  <a:cs typeface="Poppins ExtraBold"/>
                  <a:sym typeface="Poppins ExtraBold"/>
                </a:rPr>
                <a:t>Modelage</a:t>
              </a:r>
              <a:endParaRPr/>
            </a:p>
          </p:txBody>
        </p:sp>
      </p:grpSp>
      <p:grpSp>
        <p:nvGrpSpPr>
          <p:cNvPr id="430" name="Google Shape;430;p7"/>
          <p:cNvGrpSpPr/>
          <p:nvPr/>
        </p:nvGrpSpPr>
        <p:grpSpPr>
          <a:xfrm>
            <a:off x="2336945" y="2940814"/>
            <a:ext cx="7518111" cy="548005"/>
            <a:chOff x="1764463" y="1060636"/>
            <a:chExt cx="5638583" cy="411004"/>
          </a:xfrm>
        </p:grpSpPr>
        <p:sp>
          <p:nvSpPr>
            <p:cNvPr id="431" name="Google Shape;431;p7"/>
            <p:cNvSpPr/>
            <p:nvPr/>
          </p:nvSpPr>
          <p:spPr>
            <a:xfrm>
              <a:off x="1764463" y="1117937"/>
              <a:ext cx="296402" cy="296402"/>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7030A0"/>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5" u="none" cap="none" strike="noStrike">
                  <a:solidFill>
                    <a:srgbClr val="FFFFFF"/>
                  </a:solidFill>
                  <a:latin typeface="Calibri"/>
                  <a:ea typeface="Calibri"/>
                  <a:cs typeface="Calibri"/>
                  <a:sym typeface="Calibri"/>
                </a:rPr>
                <a:t>3</a:t>
              </a:r>
              <a:endParaRPr sz="1465">
                <a:solidFill>
                  <a:srgbClr val="000000"/>
                </a:solidFill>
                <a:latin typeface="Arial"/>
                <a:ea typeface="Arial"/>
                <a:cs typeface="Arial"/>
                <a:sym typeface="Arial"/>
              </a:endParaRPr>
            </a:p>
          </p:txBody>
        </p:sp>
        <p:sp>
          <p:nvSpPr>
            <p:cNvPr id="432" name="Google Shape;432;p7"/>
            <p:cNvSpPr/>
            <p:nvPr/>
          </p:nvSpPr>
          <p:spPr>
            <a:xfrm>
              <a:off x="2156845" y="1060636"/>
              <a:ext cx="5246201" cy="411004"/>
            </a:xfrm>
            <a:custGeom>
              <a:rect b="b" l="l" r="r" t="t"/>
              <a:pathLst>
                <a:path extrusionOk="0" h="120000" w="120000">
                  <a:moveTo>
                    <a:pt x="0" y="20000"/>
                  </a:move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7030A0"/>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433" name="Google Shape;433;p7"/>
            <p:cNvSpPr txBox="1"/>
            <p:nvPr/>
          </p:nvSpPr>
          <p:spPr>
            <a:xfrm>
              <a:off x="6181715" y="1123811"/>
              <a:ext cx="777898" cy="284704"/>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1865" u="none" cap="none" strike="noStrike">
                  <a:solidFill>
                    <a:srgbClr val="44546A"/>
                  </a:solidFill>
                  <a:latin typeface="Poppins ExtraBold"/>
                  <a:ea typeface="Poppins ExtraBold"/>
                  <a:cs typeface="Poppins ExtraBold"/>
                  <a:sym typeface="Poppins ExtraBold"/>
                </a:rPr>
                <a:t>10 min</a:t>
              </a:r>
              <a:endParaRPr b="1" sz="1465">
                <a:solidFill>
                  <a:srgbClr val="000000"/>
                </a:solidFill>
                <a:latin typeface="Arial"/>
                <a:ea typeface="Arial"/>
                <a:cs typeface="Arial"/>
                <a:sym typeface="Arial"/>
              </a:endParaRPr>
            </a:p>
          </p:txBody>
        </p:sp>
        <p:sp>
          <p:nvSpPr>
            <p:cNvPr id="434" name="Google Shape;434;p7"/>
            <p:cNvSpPr/>
            <p:nvPr/>
          </p:nvSpPr>
          <p:spPr>
            <a:xfrm>
              <a:off x="6987777" y="1071289"/>
              <a:ext cx="389698" cy="389698"/>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435" name="Google Shape;435;p7"/>
            <p:cNvSpPr txBox="1"/>
            <p:nvPr/>
          </p:nvSpPr>
          <p:spPr>
            <a:xfrm>
              <a:off x="2209285" y="1123811"/>
              <a:ext cx="3972429" cy="284704"/>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1865" u="none" cap="none" strike="noStrike">
                  <a:solidFill>
                    <a:srgbClr val="44546A"/>
                  </a:solidFill>
                  <a:latin typeface="Poppins ExtraBold"/>
                  <a:ea typeface="Poppins ExtraBold"/>
                  <a:cs typeface="Poppins ExtraBold"/>
                  <a:sym typeface="Poppins ExtraBold"/>
                </a:rPr>
                <a:t>Pratique collective</a:t>
              </a:r>
              <a:endParaRPr/>
            </a:p>
          </p:txBody>
        </p:sp>
      </p:grpSp>
      <p:grpSp>
        <p:nvGrpSpPr>
          <p:cNvPr id="436" name="Google Shape;436;p7"/>
          <p:cNvGrpSpPr/>
          <p:nvPr/>
        </p:nvGrpSpPr>
        <p:grpSpPr>
          <a:xfrm>
            <a:off x="2336945" y="3767193"/>
            <a:ext cx="7518111" cy="548005"/>
            <a:chOff x="1764463" y="1060636"/>
            <a:chExt cx="5638583" cy="411004"/>
          </a:xfrm>
        </p:grpSpPr>
        <p:sp>
          <p:nvSpPr>
            <p:cNvPr id="437" name="Google Shape;437;p7"/>
            <p:cNvSpPr/>
            <p:nvPr/>
          </p:nvSpPr>
          <p:spPr>
            <a:xfrm>
              <a:off x="1764463" y="1117937"/>
              <a:ext cx="296402" cy="296402"/>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BEB07D"/>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5" u="none" cap="none" strike="noStrike">
                  <a:solidFill>
                    <a:srgbClr val="FFFFFF"/>
                  </a:solidFill>
                  <a:latin typeface="Calibri"/>
                  <a:ea typeface="Calibri"/>
                  <a:cs typeface="Calibri"/>
                  <a:sym typeface="Calibri"/>
                </a:rPr>
                <a:t>4</a:t>
              </a:r>
              <a:endParaRPr sz="1465">
                <a:solidFill>
                  <a:srgbClr val="000000"/>
                </a:solidFill>
                <a:latin typeface="Arial"/>
                <a:ea typeface="Arial"/>
                <a:cs typeface="Arial"/>
                <a:sym typeface="Arial"/>
              </a:endParaRPr>
            </a:p>
          </p:txBody>
        </p:sp>
        <p:sp>
          <p:nvSpPr>
            <p:cNvPr id="438" name="Google Shape;438;p7"/>
            <p:cNvSpPr/>
            <p:nvPr/>
          </p:nvSpPr>
          <p:spPr>
            <a:xfrm>
              <a:off x="2156845" y="1060636"/>
              <a:ext cx="5246201" cy="411004"/>
            </a:xfrm>
            <a:custGeom>
              <a:rect b="b" l="l" r="r" t="t"/>
              <a:pathLst>
                <a:path extrusionOk="0" h="120000" w="120000">
                  <a:moveTo>
                    <a:pt x="0" y="20000"/>
                  </a:move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BEB07D"/>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439" name="Google Shape;439;p7"/>
            <p:cNvSpPr txBox="1"/>
            <p:nvPr/>
          </p:nvSpPr>
          <p:spPr>
            <a:xfrm>
              <a:off x="6181715" y="1123811"/>
              <a:ext cx="777898" cy="284704"/>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1865" u="none" cap="none" strike="noStrike">
                  <a:solidFill>
                    <a:srgbClr val="44546A"/>
                  </a:solidFill>
                  <a:latin typeface="Poppins ExtraBold"/>
                  <a:ea typeface="Poppins ExtraBold"/>
                  <a:cs typeface="Poppins ExtraBold"/>
                  <a:sym typeface="Poppins ExtraBold"/>
                </a:rPr>
                <a:t>12 min</a:t>
              </a:r>
              <a:endParaRPr b="1" sz="1465">
                <a:solidFill>
                  <a:srgbClr val="000000"/>
                </a:solidFill>
                <a:latin typeface="Arial"/>
                <a:ea typeface="Arial"/>
                <a:cs typeface="Arial"/>
                <a:sym typeface="Arial"/>
              </a:endParaRPr>
            </a:p>
          </p:txBody>
        </p:sp>
        <p:sp>
          <p:nvSpPr>
            <p:cNvPr id="440" name="Google Shape;440;p7"/>
            <p:cNvSpPr/>
            <p:nvPr/>
          </p:nvSpPr>
          <p:spPr>
            <a:xfrm>
              <a:off x="6987777" y="1071289"/>
              <a:ext cx="389698" cy="389698"/>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441" name="Google Shape;441;p7"/>
            <p:cNvSpPr txBox="1"/>
            <p:nvPr/>
          </p:nvSpPr>
          <p:spPr>
            <a:xfrm>
              <a:off x="2209285" y="1123811"/>
              <a:ext cx="3972429" cy="284704"/>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1865" u="none" cap="none" strike="noStrike">
                  <a:solidFill>
                    <a:srgbClr val="44546A"/>
                  </a:solidFill>
                  <a:latin typeface="Poppins ExtraBold"/>
                  <a:ea typeface="Poppins ExtraBold"/>
                  <a:cs typeface="Poppins ExtraBold"/>
                  <a:sym typeface="Poppins ExtraBold"/>
                </a:rPr>
                <a:t>Pratique en binôme</a:t>
              </a:r>
              <a:endParaRPr/>
            </a:p>
          </p:txBody>
        </p:sp>
      </p:grpSp>
      <p:grpSp>
        <p:nvGrpSpPr>
          <p:cNvPr id="442" name="Google Shape;442;p7"/>
          <p:cNvGrpSpPr/>
          <p:nvPr/>
        </p:nvGrpSpPr>
        <p:grpSpPr>
          <a:xfrm>
            <a:off x="2336945" y="4593572"/>
            <a:ext cx="7518111" cy="548005"/>
            <a:chOff x="1764463" y="1060636"/>
            <a:chExt cx="5638583" cy="411004"/>
          </a:xfrm>
        </p:grpSpPr>
        <p:sp>
          <p:nvSpPr>
            <p:cNvPr id="443" name="Google Shape;443;p7"/>
            <p:cNvSpPr/>
            <p:nvPr/>
          </p:nvSpPr>
          <p:spPr>
            <a:xfrm>
              <a:off x="1764463" y="1117937"/>
              <a:ext cx="296402" cy="296402"/>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C00000"/>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5" u="none" cap="none" strike="noStrike">
                  <a:solidFill>
                    <a:srgbClr val="FFFFFF"/>
                  </a:solidFill>
                  <a:latin typeface="Calibri"/>
                  <a:ea typeface="Calibri"/>
                  <a:cs typeface="Calibri"/>
                  <a:sym typeface="Calibri"/>
                </a:rPr>
                <a:t>5</a:t>
              </a:r>
              <a:endParaRPr sz="1465">
                <a:solidFill>
                  <a:srgbClr val="000000"/>
                </a:solidFill>
                <a:latin typeface="Arial"/>
                <a:ea typeface="Arial"/>
                <a:cs typeface="Arial"/>
                <a:sym typeface="Arial"/>
              </a:endParaRPr>
            </a:p>
          </p:txBody>
        </p:sp>
        <p:sp>
          <p:nvSpPr>
            <p:cNvPr id="444" name="Google Shape;444;p7"/>
            <p:cNvSpPr/>
            <p:nvPr/>
          </p:nvSpPr>
          <p:spPr>
            <a:xfrm>
              <a:off x="2156845" y="1060636"/>
              <a:ext cx="5246201" cy="411004"/>
            </a:xfrm>
            <a:custGeom>
              <a:rect b="b" l="l" r="r" t="t"/>
              <a:pathLst>
                <a:path extrusionOk="0" h="120000" w="120000">
                  <a:moveTo>
                    <a:pt x="0" y="20000"/>
                  </a:move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C00000"/>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445" name="Google Shape;445;p7"/>
            <p:cNvSpPr txBox="1"/>
            <p:nvPr/>
          </p:nvSpPr>
          <p:spPr>
            <a:xfrm>
              <a:off x="6181715" y="1123811"/>
              <a:ext cx="777898" cy="284704"/>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1865" u="none" cap="none" strike="noStrike">
                  <a:solidFill>
                    <a:srgbClr val="44546A"/>
                  </a:solidFill>
                  <a:latin typeface="Poppins ExtraBold"/>
                  <a:ea typeface="Poppins ExtraBold"/>
                  <a:cs typeface="Poppins ExtraBold"/>
                  <a:sym typeface="Poppins ExtraBold"/>
                </a:rPr>
                <a:t>10 min</a:t>
              </a:r>
              <a:endParaRPr b="1" sz="1465">
                <a:solidFill>
                  <a:srgbClr val="000000"/>
                </a:solidFill>
                <a:latin typeface="Arial"/>
                <a:ea typeface="Arial"/>
                <a:cs typeface="Arial"/>
                <a:sym typeface="Arial"/>
              </a:endParaRPr>
            </a:p>
          </p:txBody>
        </p:sp>
        <p:sp>
          <p:nvSpPr>
            <p:cNvPr id="446" name="Google Shape;446;p7"/>
            <p:cNvSpPr/>
            <p:nvPr/>
          </p:nvSpPr>
          <p:spPr>
            <a:xfrm>
              <a:off x="6987777" y="1071289"/>
              <a:ext cx="389698" cy="389698"/>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447" name="Google Shape;447;p7"/>
            <p:cNvSpPr txBox="1"/>
            <p:nvPr/>
          </p:nvSpPr>
          <p:spPr>
            <a:xfrm>
              <a:off x="2209285" y="1123811"/>
              <a:ext cx="3972429" cy="284704"/>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1865" u="none" cap="none" strike="noStrike">
                  <a:solidFill>
                    <a:srgbClr val="44546A"/>
                  </a:solidFill>
                  <a:latin typeface="Poppins ExtraBold"/>
                  <a:ea typeface="Poppins ExtraBold"/>
                  <a:cs typeface="Poppins ExtraBold"/>
                  <a:sym typeface="Poppins ExtraBold"/>
                </a:rPr>
                <a:t>Pratique autonome</a:t>
              </a:r>
              <a:endParaRPr/>
            </a:p>
          </p:txBody>
        </p:sp>
      </p:grpSp>
      <p:grpSp>
        <p:nvGrpSpPr>
          <p:cNvPr id="448" name="Google Shape;448;p7"/>
          <p:cNvGrpSpPr/>
          <p:nvPr/>
        </p:nvGrpSpPr>
        <p:grpSpPr>
          <a:xfrm>
            <a:off x="2336945" y="5419952"/>
            <a:ext cx="7518111" cy="548005"/>
            <a:chOff x="1764463" y="1060636"/>
            <a:chExt cx="5638583" cy="411004"/>
          </a:xfrm>
        </p:grpSpPr>
        <p:sp>
          <p:nvSpPr>
            <p:cNvPr id="449" name="Google Shape;449;p7"/>
            <p:cNvSpPr/>
            <p:nvPr/>
          </p:nvSpPr>
          <p:spPr>
            <a:xfrm>
              <a:off x="1764463" y="1117937"/>
              <a:ext cx="296402" cy="296402"/>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6CA6A2"/>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5" u="none" cap="none" strike="noStrike">
                  <a:solidFill>
                    <a:srgbClr val="FFFFFF"/>
                  </a:solidFill>
                  <a:latin typeface="Calibri"/>
                  <a:ea typeface="Calibri"/>
                  <a:cs typeface="Calibri"/>
                  <a:sym typeface="Calibri"/>
                </a:rPr>
                <a:t>6</a:t>
              </a:r>
              <a:endParaRPr sz="1465">
                <a:solidFill>
                  <a:srgbClr val="000000"/>
                </a:solidFill>
                <a:latin typeface="Arial"/>
                <a:ea typeface="Arial"/>
                <a:cs typeface="Arial"/>
                <a:sym typeface="Arial"/>
              </a:endParaRPr>
            </a:p>
          </p:txBody>
        </p:sp>
        <p:sp>
          <p:nvSpPr>
            <p:cNvPr id="450" name="Google Shape;450;p7"/>
            <p:cNvSpPr/>
            <p:nvPr/>
          </p:nvSpPr>
          <p:spPr>
            <a:xfrm>
              <a:off x="2156845" y="1060636"/>
              <a:ext cx="5246201" cy="411004"/>
            </a:xfrm>
            <a:custGeom>
              <a:rect b="b" l="l" r="r" t="t"/>
              <a:pathLst>
                <a:path extrusionOk="0" h="120000" w="120000">
                  <a:moveTo>
                    <a:pt x="0" y="20000"/>
                  </a:move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6CA6A2"/>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451" name="Google Shape;451;p7"/>
            <p:cNvSpPr txBox="1"/>
            <p:nvPr/>
          </p:nvSpPr>
          <p:spPr>
            <a:xfrm>
              <a:off x="6181715" y="1123811"/>
              <a:ext cx="777898" cy="284704"/>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1865" u="none" cap="none" strike="noStrike">
                  <a:solidFill>
                    <a:srgbClr val="44546A"/>
                  </a:solidFill>
                  <a:latin typeface="Poppins ExtraBold"/>
                  <a:ea typeface="Poppins ExtraBold"/>
                  <a:cs typeface="Poppins ExtraBold"/>
                  <a:sym typeface="Poppins ExtraBold"/>
                </a:rPr>
                <a:t>3 min</a:t>
              </a:r>
              <a:endParaRPr b="1" sz="1465">
                <a:solidFill>
                  <a:srgbClr val="000000"/>
                </a:solidFill>
                <a:latin typeface="Arial"/>
                <a:ea typeface="Arial"/>
                <a:cs typeface="Arial"/>
                <a:sym typeface="Arial"/>
              </a:endParaRPr>
            </a:p>
          </p:txBody>
        </p:sp>
        <p:sp>
          <p:nvSpPr>
            <p:cNvPr id="452" name="Google Shape;452;p7"/>
            <p:cNvSpPr/>
            <p:nvPr/>
          </p:nvSpPr>
          <p:spPr>
            <a:xfrm>
              <a:off x="6987777" y="1071289"/>
              <a:ext cx="389698" cy="389698"/>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453" name="Google Shape;453;p7"/>
            <p:cNvSpPr txBox="1"/>
            <p:nvPr/>
          </p:nvSpPr>
          <p:spPr>
            <a:xfrm>
              <a:off x="2209285" y="1123811"/>
              <a:ext cx="3972429" cy="284704"/>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1865" u="none" cap="none" strike="noStrike">
                  <a:solidFill>
                    <a:srgbClr val="44546A"/>
                  </a:solidFill>
                  <a:latin typeface="Poppins ExtraBold"/>
                  <a:ea typeface="Poppins ExtraBold"/>
                  <a:cs typeface="Poppins ExtraBold"/>
                  <a:sym typeface="Poppins ExtraBold"/>
                </a:rPr>
                <a:t>Clôture</a:t>
              </a:r>
              <a:endParaRPr/>
            </a:p>
          </p:txBody>
        </p:sp>
      </p:gr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8" name="Shape 1548"/>
        <p:cNvGrpSpPr/>
        <p:nvPr/>
      </p:nvGrpSpPr>
      <p:grpSpPr>
        <a:xfrm>
          <a:off x="0" y="0"/>
          <a:ext cx="0" cy="0"/>
          <a:chOff x="0" y="0"/>
          <a:chExt cx="0" cy="0"/>
        </a:xfrm>
      </p:grpSpPr>
      <p:grpSp>
        <p:nvGrpSpPr>
          <p:cNvPr id="1549" name="Google Shape;1549;p70"/>
          <p:cNvGrpSpPr/>
          <p:nvPr/>
        </p:nvGrpSpPr>
        <p:grpSpPr>
          <a:xfrm>
            <a:off x="812158" y="844906"/>
            <a:ext cx="10567685" cy="5198169"/>
            <a:chOff x="2184399" y="1402024"/>
            <a:chExt cx="7823200" cy="4942038"/>
          </a:xfrm>
        </p:grpSpPr>
        <p:sp>
          <p:nvSpPr>
            <p:cNvPr id="1550" name="Google Shape;1550;p70"/>
            <p:cNvSpPr/>
            <p:nvPr/>
          </p:nvSpPr>
          <p:spPr>
            <a:xfrm>
              <a:off x="2184399" y="1402024"/>
              <a:ext cx="7823200" cy="4942038"/>
            </a:xfrm>
            <a:prstGeom prst="roundRect">
              <a:avLst>
                <a:gd fmla="val 2665" name="adj"/>
              </a:avLst>
            </a:prstGeom>
            <a:solidFill>
              <a:srgbClr val="F9D7A2"/>
            </a:solidFill>
            <a:ln cap="flat" cmpd="sng" w="12700">
              <a:solidFill>
                <a:srgbClr val="F9D7A2"/>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551" name="Google Shape;1551;p70"/>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grpSp>
        <p:nvGrpSpPr>
          <p:cNvPr id="1552" name="Google Shape;1552;p70"/>
          <p:cNvGrpSpPr/>
          <p:nvPr/>
        </p:nvGrpSpPr>
        <p:grpSpPr>
          <a:xfrm>
            <a:off x="812159" y="829917"/>
            <a:ext cx="10567685" cy="5198169"/>
            <a:chOff x="2184400" y="1402025"/>
            <a:chExt cx="7823200" cy="4942038"/>
          </a:xfrm>
        </p:grpSpPr>
        <p:sp>
          <p:nvSpPr>
            <p:cNvPr id="1553" name="Google Shape;1553;p70"/>
            <p:cNvSpPr/>
            <p:nvPr/>
          </p:nvSpPr>
          <p:spPr>
            <a:xfrm>
              <a:off x="2184400" y="1402025"/>
              <a:ext cx="7823200" cy="4942038"/>
            </a:xfrm>
            <a:prstGeom prst="roundRect">
              <a:avLst>
                <a:gd fmla="val 2665" name="adj"/>
              </a:avLst>
            </a:prstGeom>
            <a:solidFill>
              <a:srgbClr val="F6C374"/>
            </a:solidFill>
            <a:ln cap="flat" cmpd="sng" w="12700">
              <a:solidFill>
                <a:srgbClr val="F6C374"/>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highlight>
                  <a:srgbClr val="FFFF00"/>
                </a:highlight>
                <a:latin typeface="Calibri"/>
                <a:ea typeface="Calibri"/>
                <a:cs typeface="Calibri"/>
                <a:sym typeface="Calibri"/>
              </a:endParaRPr>
            </a:p>
          </p:txBody>
        </p:sp>
        <p:sp>
          <p:nvSpPr>
            <p:cNvPr id="1554" name="Google Shape;1554;p70"/>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i="1" sz="4800">
                <a:solidFill>
                  <a:srgbClr val="000000"/>
                </a:solidFill>
                <a:latin typeface="Calibri"/>
                <a:ea typeface="Calibri"/>
                <a:cs typeface="Calibri"/>
                <a:sym typeface="Calibri"/>
              </a:endParaRPr>
            </a:p>
            <a:p>
              <a:pPr indent="0" lvl="0" marL="0" marR="0" rtl="0" algn="ctr">
                <a:spcBef>
                  <a:spcPts val="0"/>
                </a:spcBef>
                <a:spcAft>
                  <a:spcPts val="0"/>
                </a:spcAft>
                <a:buNone/>
              </a:pPr>
              <a:r>
                <a:rPr i="1" lang="fr-FR" sz="4800">
                  <a:solidFill>
                    <a:srgbClr val="000000"/>
                  </a:solidFill>
                  <a:latin typeface="Calibri"/>
                  <a:ea typeface="Calibri"/>
                  <a:cs typeface="Calibri"/>
                  <a:sym typeface="Calibri"/>
                </a:rPr>
                <a:t>A la prochaine séance!</a:t>
              </a:r>
              <a:endParaRPr/>
            </a:p>
          </p:txBody>
        </p:sp>
      </p:grpSp>
      <p:pic>
        <p:nvPicPr>
          <p:cNvPr id="1555" name="Google Shape;1555;p70"/>
          <p:cNvPicPr preferRelativeResize="0"/>
          <p:nvPr/>
        </p:nvPicPr>
        <p:blipFill rotWithShape="1">
          <a:blip r:embed="rId3">
            <a:alphaModFix/>
          </a:blip>
          <a:srcRect b="0" l="0" r="0" t="0"/>
          <a:stretch/>
        </p:blipFill>
        <p:spPr>
          <a:xfrm>
            <a:off x="4632837" y="1903731"/>
            <a:ext cx="2783680" cy="278368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sp>
        <p:nvSpPr>
          <p:cNvPr id="458" name="Google Shape;458;p8"/>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None/>
            </a:pPr>
            <a:r>
              <a:rPr lang="fr-FR"/>
              <a:t>10 min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9"/>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latin typeface="Calibri"/>
                <a:ea typeface="Calibri"/>
                <a:cs typeface="Calibri"/>
                <a:sym typeface="Calibri"/>
              </a:rPr>
              <a:t>Bonjour ! Prêts à démarrer notre séance ? Allons-y</a:t>
            </a:r>
            <a:endParaRPr/>
          </a:p>
        </p:txBody>
      </p:sp>
      <p:pic>
        <p:nvPicPr>
          <p:cNvPr descr="Une fusée Soyouz décolle vers l'ISS avec un Russe et un Américain à bord, fusée  qui décolle - heartfeltfuneralcompany.co.uk" id="464" name="Google Shape;464;p9"/>
          <p:cNvPicPr preferRelativeResize="0"/>
          <p:nvPr/>
        </p:nvPicPr>
        <p:blipFill rotWithShape="1">
          <a:blip r:embed="rId3">
            <a:alphaModFix/>
          </a:blip>
          <a:srcRect b="0" l="12628" r="42945" t="0"/>
          <a:stretch/>
        </p:blipFill>
        <p:spPr>
          <a:xfrm>
            <a:off x="3948453" y="1699037"/>
            <a:ext cx="4295093" cy="3951537"/>
          </a:xfrm>
          <a:prstGeom prst="ellipse">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2024-05-28T10:13:00Z</dcterms:created>
  <dc:creator>D_Abdellah</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07BCFC6302C549B0B0C2BCAF22236F3C_12</vt:lpwstr>
  </property>
  <property fmtid="{D5CDD505-2E9C-101B-9397-08002B2CF9AE}" pid="3" name="KSOProductBuildVer">
    <vt:lpwstr>1036-12.9.0.21549</vt:lpwstr>
  </property>
</Properties>
</file>