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sldIdLst>
    <p:sldId id="275" r:id="rId3"/>
    <p:sldId id="276" r:id="rId4"/>
    <p:sldId id="277" r:id="rId5"/>
    <p:sldId id="278" r:id="rId6"/>
    <p:sldId id="318" r:id="rId7"/>
    <p:sldId id="279" r:id="rId8"/>
    <p:sldId id="280" r:id="rId9"/>
    <p:sldId id="317" r:id="rId10"/>
    <p:sldId id="319" r:id="rId11"/>
    <p:sldId id="323" r:id="rId12"/>
    <p:sldId id="324" r:id="rId13"/>
    <p:sldId id="325" r:id="rId14"/>
    <p:sldId id="326" r:id="rId15"/>
    <p:sldId id="327" r:id="rId16"/>
    <p:sldId id="330" r:id="rId17"/>
    <p:sldId id="331" r:id="rId18"/>
    <p:sldId id="328" r:id="rId19"/>
    <p:sldId id="333" r:id="rId20"/>
    <p:sldId id="273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2CC"/>
    <a:srgbClr val="993366"/>
    <a:srgbClr val="990033"/>
    <a:srgbClr val="FBCD81"/>
    <a:srgbClr val="F9A825"/>
    <a:srgbClr val="FBC02D"/>
    <a:srgbClr val="FFAB2F"/>
    <a:srgbClr val="FF9900"/>
    <a:srgbClr val="FF9933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86" autoAdjust="0"/>
    <p:restoredTop sz="94660"/>
  </p:normalViewPr>
  <p:slideViewPr>
    <p:cSldViewPr snapToGrid="0">
      <p:cViewPr varScale="1">
        <p:scale>
          <a:sx n="71" d="100"/>
          <a:sy n="71" d="100"/>
        </p:scale>
        <p:origin x="60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65D5B-1885-4CA6-8306-11EF47257489}" type="datetimeFigureOut">
              <a:rPr lang="fr-FR" smtClean="0"/>
              <a:t>06/06/2026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B38936-26E3-4A0D-AD92-84EA851A95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4594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44726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C565B-09FE-2D28-6A30-D2CD7AC01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BF88668-13F4-93D9-84AC-078D0A88E6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B29E344-71D9-89BA-3492-496F762D39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1EB1FEA-2932-157C-044E-7CF2F1ECD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91110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EB39C-0E10-E9B4-A898-13B6308F5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7CA8A87-B18A-D41A-E91E-B3BBED5ED6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0B89EF1-BF62-9C41-2F3C-E9262B6650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51024F-0178-D6AD-FE3F-A221BD39B5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52100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1FCAA-B474-5938-8624-9C9020B98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9345477-DB47-E761-7C57-177B1D49F0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B8AB387-8114-D6A0-8C48-6AC1A7B081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BC4EF4-4196-CCFC-2013-411833A327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132171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501DD-E927-47BC-6A2C-F3FDCE2E3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E9913E2-5CE2-9853-51BF-D255C26E22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60CBB24-E6F3-C983-4C93-880DBF6794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586136C-146C-36B4-E1E2-848B4E9B04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523244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64FB1-3E66-8B78-07AB-0E672DC9A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C8CD3F2-44B8-DB75-2547-2FB8E2DE9D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0237E39-D562-8B75-F64B-3CB89417DD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8801D9-2B98-F945-836C-49BBD4E77B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34435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091FE-A145-3C05-DC2D-0CC08BD16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75F3B0-93FA-C803-488F-2EA5CC4345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9EC1024-8F23-8DC8-1CB4-59FCFC9DB4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047791-BC75-BFCF-0D52-E7643B23BA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7098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0" name="Google Shape;470;p4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4:notes"/>
          <p:cNvSpPr txBox="1">
            <a:spLocks noGrp="1"/>
          </p:cNvSpPr>
          <p:nvPr>
            <p:ph type="sldNum" idx="12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fr-F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6764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>
          <a:extLst>
            <a:ext uri="{FF2B5EF4-FFF2-40B4-BE49-F238E27FC236}">
              <a16:creationId xmlns:a16="http://schemas.microsoft.com/office/drawing/2014/main" id="{51996637-EBE5-E5F2-2ACF-2E58B633D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4:notes">
            <a:extLst>
              <a:ext uri="{FF2B5EF4-FFF2-40B4-BE49-F238E27FC236}">
                <a16:creationId xmlns:a16="http://schemas.microsoft.com/office/drawing/2014/main" id="{0B3B08E0-BF26-642A-E03F-8BAC6479EC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0" name="Google Shape;470;p4:notes">
            <a:extLst>
              <a:ext uri="{FF2B5EF4-FFF2-40B4-BE49-F238E27FC236}">
                <a16:creationId xmlns:a16="http://schemas.microsoft.com/office/drawing/2014/main" id="{D0B31EE7-6AA0-3C89-7F30-6CB4097B6A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4:notes">
            <a:extLst>
              <a:ext uri="{FF2B5EF4-FFF2-40B4-BE49-F238E27FC236}">
                <a16:creationId xmlns:a16="http://schemas.microsoft.com/office/drawing/2014/main" id="{8482D151-6C0C-2AA3-8B4E-1422F6559B6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fr-F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75519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7C472-90EE-3493-612A-0BA214C06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0CD9C5D-5410-EEBE-4987-C3FF696B57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59125A7-96DC-4D28-5772-04C231E14A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1CD996-9249-C230-FE25-309EDC6A3B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7498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18D93-9A70-0BA4-54DC-6895025B4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8AADD26-5E10-82B2-0620-3C85808A23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A57AD0B-5C79-6DEC-5872-585B5FBCFF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D3DD951-3586-A765-71AD-33F2735726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794812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4D07B-1D43-926E-1BCE-B6D5E4E6A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1E782D-4E1C-6976-1FD3-0680A643EF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B4AF76-E52F-08D5-E5AD-72E8432DCE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DA515E3-7A05-8894-6585-AF95D0556A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97395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9D9F2-15C2-CBB4-9BFD-9935D1424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E9FF52-83A9-D5FA-BFEF-7C1BB2E28A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32C5100-BCD7-3F5A-514B-3686D05BD7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4FB6C6B-E89B-F546-6E25-7C7CEBE19C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14440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5D95D-FFBF-028F-EB0A-4F6A188A1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4BADDD9-90CD-0F53-CCBB-A104A5F902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CE04293-A225-1086-4D08-DB9807ACFD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D45F76-83F0-1409-8F03-6F5C62A3BA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294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189B2-7C3F-2AD0-0BAB-B4F6BF727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E64C7F7-86B6-025B-F576-5E013321FA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5956637-8C73-2C1B-53B9-9DD6E76504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487EA7F-570E-E536-35BE-B2F7273B5B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7508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06/06/2026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0686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06/06/2026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6469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06/06/2026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0391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5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5"/>
          <p:cNvSpPr txBox="1">
            <a:spLocks noGrp="1"/>
          </p:cNvSpPr>
          <p:nvPr>
            <p:ph type="subTitle" idx="1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5"/>
          <p:cNvSpPr txBox="1">
            <a:spLocks noGrp="1"/>
          </p:cNvSpPr>
          <p:nvPr>
            <p:ph type="subTitle" idx="2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title" idx="3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subTitle" idx="4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5"/>
          <p:cNvSpPr txBox="1">
            <a:spLocks noGrp="1"/>
          </p:cNvSpPr>
          <p:nvPr>
            <p:ph type="subTitle" idx="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35"/>
          <p:cNvSpPr txBox="1">
            <a:spLocks noGrp="1"/>
          </p:cNvSpPr>
          <p:nvPr>
            <p:ph type="title" idx="6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5"/>
          <p:cNvSpPr txBox="1">
            <a:spLocks noGrp="1"/>
          </p:cNvSpPr>
          <p:nvPr>
            <p:ph type="title" idx="7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5"/>
          <p:cNvSpPr txBox="1">
            <a:spLocks noGrp="1"/>
          </p:cNvSpPr>
          <p:nvPr>
            <p:ph type="title" idx="8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5"/>
          <p:cNvSpPr txBox="1">
            <a:spLocks noGrp="1"/>
          </p:cNvSpPr>
          <p:nvPr>
            <p:ph type="title" idx="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5"/>
          <p:cNvSpPr txBox="1">
            <a:spLocks noGrp="1"/>
          </p:cNvSpPr>
          <p:nvPr>
            <p:ph type="title" idx="13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5"/>
          <p:cNvSpPr txBox="1">
            <a:spLocks noGrp="1"/>
          </p:cNvSpPr>
          <p:nvPr>
            <p:ph type="title" idx="14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5"/>
          <p:cNvSpPr txBox="1">
            <a:spLocks noGrp="1"/>
          </p:cNvSpPr>
          <p:nvPr>
            <p:ph type="title" idx="1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8281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32770D0A-440D-6788-012E-E21D5049F778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1BC852F-D2D4-4CAE-41C2-7A8B69F4919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C4C74153-EDBD-D965-31E0-857EA663AA76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7D3E759-81FE-38B9-A467-58E2D95646BB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6" name="Titre 10">
            <a:extLst>
              <a:ext uri="{FF2B5EF4-FFF2-40B4-BE49-F238E27FC236}">
                <a16:creationId xmlns:a16="http://schemas.microsoft.com/office/drawing/2014/main" id="{90E2233B-6F5E-E966-578C-9C2CB66A9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7" name="Espace réservé du contenu 14">
            <a:extLst>
              <a:ext uri="{FF2B5EF4-FFF2-40B4-BE49-F238E27FC236}">
                <a16:creationId xmlns:a16="http://schemas.microsoft.com/office/drawing/2014/main" id="{EEA56129-3AF9-B8DB-D58C-400B60AE4BD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8" name="Picture 3" descr="Image générée">
            <a:extLst>
              <a:ext uri="{FF2B5EF4-FFF2-40B4-BE49-F238E27FC236}">
                <a16:creationId xmlns:a16="http://schemas.microsoft.com/office/drawing/2014/main" id="{22BB633E-8E5D-4336-9118-0D431C5D9F3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800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06/06/2026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1125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06/06/2026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082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06/06/2026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5201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06/06/2026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1633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06/06/2026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6429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06/06/2026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349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06/06/2026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20813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06/06/2026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71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06/06/2026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6047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4511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3432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2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52B5C6E-9FDA-4B34-546A-70E09E346370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B14206E-D288-5E95-4139-6D64698D3EB6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5DB11659-69EC-9A3F-D41F-C151287DB460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755DCD4-7A15-5236-19F9-D68857CC971E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4DF57A9B-03F7-FBAC-96D5-C17555276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AE9010EA-3F23-300F-1A44-BA752A90529C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471E58F1-BA3A-7ABE-CD6F-EE6F36CFFEE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6952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6266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9169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295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547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956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06/06/2026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92273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957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4225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5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5"/>
          <p:cNvSpPr txBox="1">
            <a:spLocks noGrp="1"/>
          </p:cNvSpPr>
          <p:nvPr>
            <p:ph type="subTitle" idx="1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5"/>
          <p:cNvSpPr txBox="1">
            <a:spLocks noGrp="1"/>
          </p:cNvSpPr>
          <p:nvPr>
            <p:ph type="subTitle" idx="2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title" idx="3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subTitle" idx="4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5"/>
          <p:cNvSpPr txBox="1">
            <a:spLocks noGrp="1"/>
          </p:cNvSpPr>
          <p:nvPr>
            <p:ph type="subTitle" idx="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35"/>
          <p:cNvSpPr txBox="1">
            <a:spLocks noGrp="1"/>
          </p:cNvSpPr>
          <p:nvPr>
            <p:ph type="title" idx="6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5"/>
          <p:cNvSpPr txBox="1">
            <a:spLocks noGrp="1"/>
          </p:cNvSpPr>
          <p:nvPr>
            <p:ph type="title" idx="7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5"/>
          <p:cNvSpPr txBox="1">
            <a:spLocks noGrp="1"/>
          </p:cNvSpPr>
          <p:nvPr>
            <p:ph type="title" idx="8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5"/>
          <p:cNvSpPr txBox="1">
            <a:spLocks noGrp="1"/>
          </p:cNvSpPr>
          <p:nvPr>
            <p:ph type="title" idx="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5"/>
          <p:cNvSpPr txBox="1">
            <a:spLocks noGrp="1"/>
          </p:cNvSpPr>
          <p:nvPr>
            <p:ph type="title" idx="13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5"/>
          <p:cNvSpPr txBox="1">
            <a:spLocks noGrp="1"/>
          </p:cNvSpPr>
          <p:nvPr>
            <p:ph type="title" idx="14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5"/>
          <p:cNvSpPr txBox="1">
            <a:spLocks noGrp="1"/>
          </p:cNvSpPr>
          <p:nvPr>
            <p:ph type="title" idx="1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1144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06/06/2026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2219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06/06/2026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3433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06/06/2026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563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06/06/2026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6260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06/06/2026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5794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06/06/2026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8172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32973-F66C-43F1-94CB-8C73CA6CECC2}" type="datetimeFigureOut">
              <a:rPr lang="fr-FR" smtClean="0"/>
              <a:t>06/06/2026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057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0" r:id="rId12"/>
    <p:sldLayoutId id="214748370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06/06/2026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134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png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emf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png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emf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emf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emf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389293" y="1564732"/>
            <a:ext cx="7416776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noProof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Physique chimie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2602344" y="2873796"/>
            <a:ext cx="3248840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5 </a:t>
            </a:r>
            <a:endParaRPr lang="fr-FR" sz="3200" b="1" kern="0" noProof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278767" y="3684994"/>
            <a:ext cx="7978178" cy="696796"/>
            <a:chOff x="2535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2535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Thème 4</a:t>
              </a: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689327"/>
            <a:ext cx="7952634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Séance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91298" y="5693659"/>
            <a:ext cx="7952635" cy="696796"/>
            <a:chOff x="304312" y="5304657"/>
            <a:chExt cx="5817809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817809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36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703734" y="5365055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32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635632" y="371607"/>
            <a:ext cx="4729061" cy="8915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91;p1">
            <a:extLst>
              <a:ext uri="{FF2B5EF4-FFF2-40B4-BE49-F238E27FC236}">
                <a16:creationId xmlns:a16="http://schemas.microsoft.com/office/drawing/2014/main" id="{11B7DF38-B518-FE40-DACC-62F9E20B3DF9}"/>
              </a:ext>
            </a:extLst>
          </p:cNvPr>
          <p:cNvSpPr txBox="1"/>
          <p:nvPr/>
        </p:nvSpPr>
        <p:spPr>
          <a:xfrm>
            <a:off x="3311131" y="4875416"/>
            <a:ext cx="23483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400" b="1" i="1" u="none" strike="noStrike" cap="none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Séance 4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CB29DF8-DA9E-E2F5-BC42-B056D8414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1388" y="3810759"/>
            <a:ext cx="3524244" cy="260903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C564AAE-846C-10F1-DB44-2D2D7D25B48F}"/>
              </a:ext>
            </a:extLst>
          </p:cNvPr>
          <p:cNvSpPr txBox="1"/>
          <p:nvPr/>
        </p:nvSpPr>
        <p:spPr>
          <a:xfrm>
            <a:off x="2528489" y="5728520"/>
            <a:ext cx="3913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Devoir maison 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28477CE7-FA33-40AD-B047-4DD1939E0C01}"/>
              </a:ext>
            </a:extLst>
          </p:cNvPr>
          <p:cNvSpPr txBox="1">
            <a:spLocks/>
          </p:cNvSpPr>
          <p:nvPr/>
        </p:nvSpPr>
        <p:spPr>
          <a:xfrm>
            <a:off x="2623850" y="3810759"/>
            <a:ext cx="4799508" cy="7229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fr-FR" sz="2400" b="1" i="1" dirty="0">
                <a:solidFill>
                  <a:schemeClr val="bg1"/>
                </a:solidFill>
                <a:sym typeface="Calibri"/>
              </a:rPr>
              <a:t>Mouvement et interactions </a:t>
            </a:r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DE8CE51D-03FE-931D-DD57-6757ADD4E8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11814" y="1495548"/>
            <a:ext cx="2024047" cy="16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4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D97C3-3CA1-79CA-C7E9-03F47FB99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DB4372-EA66-27E1-1F85-ACF2D4B0B020}"/>
              </a:ext>
            </a:extLst>
          </p:cNvPr>
          <p:cNvSpPr/>
          <p:nvPr/>
        </p:nvSpPr>
        <p:spPr>
          <a:xfrm>
            <a:off x="1869555" y="4809594"/>
            <a:ext cx="8600155" cy="16953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DE83FE2-5417-1998-05C4-5B061229627D}"/>
              </a:ext>
            </a:extLst>
          </p:cNvPr>
          <p:cNvSpPr/>
          <p:nvPr/>
        </p:nvSpPr>
        <p:spPr>
          <a:xfrm>
            <a:off x="1849348" y="1088406"/>
            <a:ext cx="8640568" cy="4201224"/>
          </a:xfrm>
          <a:prstGeom prst="roundRect">
            <a:avLst>
              <a:gd name="adj" fmla="val 373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99965911-D00F-D7C8-EF59-B7DFE2543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14" y="257728"/>
            <a:ext cx="549808" cy="54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EE2513ED-C1E6-44AE-4B11-AA05845F7AC6}"/>
              </a:ext>
            </a:extLst>
          </p:cNvPr>
          <p:cNvSpPr txBox="1"/>
          <p:nvPr/>
        </p:nvSpPr>
        <p:spPr>
          <a:xfrm>
            <a:off x="2186181" y="1164206"/>
            <a:ext cx="79669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/>
              <a:t>À l’aide d’une caméra immobile par rapport au sol, on a filmé les positions de la boule dans une séance de «lancé du poids»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8" name="Rectangle : avec coins arrondis en haut 7">
            <a:extLst>
              <a:ext uri="{FF2B5EF4-FFF2-40B4-BE49-F238E27FC236}">
                <a16:creationId xmlns:a16="http://schemas.microsoft.com/office/drawing/2014/main" id="{D5EEC368-3640-7617-CFD8-3E2B652F7BC3}"/>
              </a:ext>
            </a:extLst>
          </p:cNvPr>
          <p:cNvSpPr/>
          <p:nvPr/>
        </p:nvSpPr>
        <p:spPr>
          <a:xfrm>
            <a:off x="293072" y="1143121"/>
            <a:ext cx="1337759" cy="428444"/>
          </a:xfrm>
          <a:prstGeom prst="round2SameRect">
            <a:avLst/>
          </a:prstGeom>
          <a:solidFill>
            <a:srgbClr val="FBCD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rgbClr val="7030A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766F36E-6C85-1F46-02BF-2C56C8473803}"/>
              </a:ext>
            </a:extLst>
          </p:cNvPr>
          <p:cNvSpPr txBox="1"/>
          <p:nvPr/>
        </p:nvSpPr>
        <p:spPr>
          <a:xfrm>
            <a:off x="361427" y="1126511"/>
            <a:ext cx="12114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7030A0"/>
                </a:solidFill>
              </a:rPr>
              <a:t>Exercice</a:t>
            </a:r>
          </a:p>
        </p:txBody>
      </p:sp>
      <p:sp>
        <p:nvSpPr>
          <p:cNvPr id="10" name="Rectangle : avec coins arrondis en haut 9">
            <a:extLst>
              <a:ext uri="{FF2B5EF4-FFF2-40B4-BE49-F238E27FC236}">
                <a16:creationId xmlns:a16="http://schemas.microsoft.com/office/drawing/2014/main" id="{E78129C7-BF03-FC0D-0662-AF33B018DAA8}"/>
              </a:ext>
            </a:extLst>
          </p:cNvPr>
          <p:cNvSpPr/>
          <p:nvPr/>
        </p:nvSpPr>
        <p:spPr>
          <a:xfrm>
            <a:off x="1582730" y="1143120"/>
            <a:ext cx="430541" cy="428443"/>
          </a:xfrm>
          <a:prstGeom prst="round2Same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2</a:t>
            </a:r>
          </a:p>
        </p:txBody>
      </p:sp>
      <p:sp>
        <p:nvSpPr>
          <p:cNvPr id="12" name="Titre 2">
            <a:extLst>
              <a:ext uri="{FF2B5EF4-FFF2-40B4-BE49-F238E27FC236}">
                <a16:creationId xmlns:a16="http://schemas.microsoft.com/office/drawing/2014/main" id="{22410BE1-3C6E-1A4B-75B5-0D5F1D4B4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699" y="257727"/>
            <a:ext cx="10529279" cy="549809"/>
          </a:xfrm>
        </p:spPr>
        <p:txBody>
          <a:bodyPr/>
          <a:lstStyle/>
          <a:p>
            <a:pPr fontAlgn="t">
              <a:lnSpc>
                <a:spcPct val="100000"/>
              </a:lnSpc>
            </a:pPr>
            <a:r>
              <a:rPr lang="fr-FR" dirty="0">
                <a:latin typeface="+mn-lt"/>
              </a:rPr>
              <a:t>Pour identifier la trajectoire, je relie les positions par une ligne : si elle est droite, elle est rectiligne ; si elle forme un cercle, elle est circulaire ; sinon, elle est curviligne. </a:t>
            </a:r>
          </a:p>
        </p:txBody>
      </p:sp>
      <p:sp>
        <p:nvSpPr>
          <p:cNvPr id="14" name="Espace réservé du contenu 4">
            <a:extLst>
              <a:ext uri="{FF2B5EF4-FFF2-40B4-BE49-F238E27FC236}">
                <a16:creationId xmlns:a16="http://schemas.microsoft.com/office/drawing/2014/main" id="{EBED980B-9757-98D9-342F-4753C33C798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147" y="807536"/>
            <a:ext cx="10529705" cy="337011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L’enseignant demande de rappeler la structure de phrases utilisée pour répondre. Il insiste sur la procédure et demande aux élèves de justifier leurs réponses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0DB0ADF-CFDB-7250-2C60-1FCFC78FC336}"/>
              </a:ext>
            </a:extLst>
          </p:cNvPr>
          <p:cNvSpPr txBox="1"/>
          <p:nvPr/>
        </p:nvSpPr>
        <p:spPr>
          <a:xfrm>
            <a:off x="1869555" y="5360826"/>
            <a:ext cx="8640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/>
              <a:t>Les positions forment : </a:t>
            </a:r>
            <a:r>
              <a:rPr lang="fr-FR" sz="2400" b="1" dirty="0">
                <a:solidFill>
                  <a:srgbClr val="FF0000"/>
                </a:solidFill>
              </a:rPr>
              <a:t>une ligne curviligne (ni cercle , ni droite)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09E83CF-EE34-8AF7-E110-6AAC8F538A75}"/>
              </a:ext>
            </a:extLst>
          </p:cNvPr>
          <p:cNvSpPr txBox="1"/>
          <p:nvPr/>
        </p:nvSpPr>
        <p:spPr>
          <a:xfrm>
            <a:off x="1889760" y="5965441"/>
            <a:ext cx="8165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/>
              <a:t>La trajectoire de la boule est </a:t>
            </a:r>
            <a:r>
              <a:rPr lang="fr-FR" sz="2400" b="1" dirty="0">
                <a:solidFill>
                  <a:srgbClr val="FF0000"/>
                </a:solidFill>
              </a:rPr>
              <a:t>: curviligne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5CAC859-1335-DA68-094A-395453C93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3392" y="1815525"/>
            <a:ext cx="5872480" cy="2827595"/>
          </a:xfrm>
          <a:prstGeom prst="rect">
            <a:avLst/>
          </a:prstGeom>
        </p:spPr>
      </p:pic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2460CC97-0783-F9FA-7146-D35BBB34832D}"/>
              </a:ext>
            </a:extLst>
          </p:cNvPr>
          <p:cNvSpPr/>
          <p:nvPr/>
        </p:nvSpPr>
        <p:spPr>
          <a:xfrm>
            <a:off x="4293091" y="1988512"/>
            <a:ext cx="4421529" cy="2408853"/>
          </a:xfrm>
          <a:custGeom>
            <a:avLst/>
            <a:gdLst>
              <a:gd name="csX0" fmla="*/ 0 w 4421529"/>
              <a:gd name="csY0" fmla="*/ 927294 h 2408853"/>
              <a:gd name="csX1" fmla="*/ 260430 w 4421529"/>
              <a:gd name="csY1" fmla="*/ 608990 h 2408853"/>
              <a:gd name="csX2" fmla="*/ 497711 w 4421529"/>
              <a:gd name="csY2" fmla="*/ 377496 h 2408853"/>
              <a:gd name="csX3" fmla="*/ 746567 w 4421529"/>
              <a:gd name="csY3" fmla="*/ 180727 h 2408853"/>
              <a:gd name="csX4" fmla="*/ 1082233 w 4421529"/>
              <a:gd name="csY4" fmla="*/ 64980 h 2408853"/>
              <a:gd name="csX5" fmla="*/ 1446835 w 4421529"/>
              <a:gd name="csY5" fmla="*/ 12894 h 2408853"/>
              <a:gd name="csX6" fmla="*/ 1788288 w 4421529"/>
              <a:gd name="csY6" fmla="*/ 1319 h 2408853"/>
              <a:gd name="csX7" fmla="*/ 2123954 w 4421529"/>
              <a:gd name="csY7" fmla="*/ 36043 h 2408853"/>
              <a:gd name="csX8" fmla="*/ 2511706 w 4421529"/>
              <a:gd name="csY8" fmla="*/ 128641 h 2408853"/>
              <a:gd name="csX9" fmla="*/ 2783711 w 4421529"/>
              <a:gd name="csY9" fmla="*/ 255962 h 2408853"/>
              <a:gd name="csX10" fmla="*/ 3113590 w 4421529"/>
              <a:gd name="csY10" fmla="*/ 441157 h 2408853"/>
              <a:gd name="csX11" fmla="*/ 3397169 w 4421529"/>
              <a:gd name="csY11" fmla="*/ 626352 h 2408853"/>
              <a:gd name="csX12" fmla="*/ 3593939 w 4421529"/>
              <a:gd name="csY12" fmla="*/ 846271 h 2408853"/>
              <a:gd name="csX13" fmla="*/ 3738623 w 4421529"/>
              <a:gd name="csY13" fmla="*/ 1071977 h 2408853"/>
              <a:gd name="csX14" fmla="*/ 3906455 w 4421529"/>
              <a:gd name="csY14" fmla="*/ 1332408 h 2408853"/>
              <a:gd name="csX15" fmla="*/ 4051139 w 4421529"/>
              <a:gd name="csY15" fmla="*/ 1581264 h 2408853"/>
              <a:gd name="csX16" fmla="*/ 4213185 w 4421529"/>
              <a:gd name="csY16" fmla="*/ 1870631 h 2408853"/>
              <a:gd name="csX17" fmla="*/ 4323144 w 4421529"/>
              <a:gd name="csY17" fmla="*/ 2125274 h 2408853"/>
              <a:gd name="csX18" fmla="*/ 4421529 w 4421529"/>
              <a:gd name="csY18" fmla="*/ 2408853 h 24088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4421529" h="2408853">
                <a:moveTo>
                  <a:pt x="0" y="927294"/>
                </a:moveTo>
                <a:cubicBezTo>
                  <a:pt x="88739" y="813958"/>
                  <a:pt x="177478" y="700623"/>
                  <a:pt x="260430" y="608990"/>
                </a:cubicBezTo>
                <a:cubicBezTo>
                  <a:pt x="343382" y="517357"/>
                  <a:pt x="416688" y="448873"/>
                  <a:pt x="497711" y="377496"/>
                </a:cubicBezTo>
                <a:cubicBezTo>
                  <a:pt x="578734" y="306119"/>
                  <a:pt x="649147" y="232813"/>
                  <a:pt x="746567" y="180727"/>
                </a:cubicBezTo>
                <a:cubicBezTo>
                  <a:pt x="843987" y="128641"/>
                  <a:pt x="965522" y="92952"/>
                  <a:pt x="1082233" y="64980"/>
                </a:cubicBezTo>
                <a:cubicBezTo>
                  <a:pt x="1198944" y="37008"/>
                  <a:pt x="1329159" y="23504"/>
                  <a:pt x="1446835" y="12894"/>
                </a:cubicBezTo>
                <a:cubicBezTo>
                  <a:pt x="1564511" y="2284"/>
                  <a:pt x="1675435" y="-2539"/>
                  <a:pt x="1788288" y="1319"/>
                </a:cubicBezTo>
                <a:cubicBezTo>
                  <a:pt x="1901141" y="5177"/>
                  <a:pt x="2003384" y="14823"/>
                  <a:pt x="2123954" y="36043"/>
                </a:cubicBezTo>
                <a:cubicBezTo>
                  <a:pt x="2244524" y="57263"/>
                  <a:pt x="2401747" y="91988"/>
                  <a:pt x="2511706" y="128641"/>
                </a:cubicBezTo>
                <a:cubicBezTo>
                  <a:pt x="2621665" y="165294"/>
                  <a:pt x="2683397" y="203876"/>
                  <a:pt x="2783711" y="255962"/>
                </a:cubicBezTo>
                <a:cubicBezTo>
                  <a:pt x="2884025" y="308048"/>
                  <a:pt x="3011347" y="379425"/>
                  <a:pt x="3113590" y="441157"/>
                </a:cubicBezTo>
                <a:cubicBezTo>
                  <a:pt x="3215833" y="502889"/>
                  <a:pt x="3317111" y="558833"/>
                  <a:pt x="3397169" y="626352"/>
                </a:cubicBezTo>
                <a:cubicBezTo>
                  <a:pt x="3477227" y="693871"/>
                  <a:pt x="3537030" y="772000"/>
                  <a:pt x="3593939" y="846271"/>
                </a:cubicBezTo>
                <a:cubicBezTo>
                  <a:pt x="3650848" y="920542"/>
                  <a:pt x="3686537" y="990954"/>
                  <a:pt x="3738623" y="1071977"/>
                </a:cubicBezTo>
                <a:cubicBezTo>
                  <a:pt x="3790709" y="1153000"/>
                  <a:pt x="3854369" y="1247527"/>
                  <a:pt x="3906455" y="1332408"/>
                </a:cubicBezTo>
                <a:cubicBezTo>
                  <a:pt x="3958541" y="1417289"/>
                  <a:pt x="4000017" y="1491560"/>
                  <a:pt x="4051139" y="1581264"/>
                </a:cubicBezTo>
                <a:cubicBezTo>
                  <a:pt x="4102261" y="1670968"/>
                  <a:pt x="4167851" y="1779963"/>
                  <a:pt x="4213185" y="1870631"/>
                </a:cubicBezTo>
                <a:cubicBezTo>
                  <a:pt x="4258519" y="1961299"/>
                  <a:pt x="4288420" y="2035570"/>
                  <a:pt x="4323144" y="2125274"/>
                </a:cubicBezTo>
                <a:cubicBezTo>
                  <a:pt x="4357868" y="2214978"/>
                  <a:pt x="4389698" y="2311915"/>
                  <a:pt x="4421529" y="2408853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DB0B020-46EF-B936-A8F8-B8F2E95E69B9}"/>
              </a:ext>
            </a:extLst>
          </p:cNvPr>
          <p:cNvSpPr txBox="1"/>
          <p:nvPr/>
        </p:nvSpPr>
        <p:spPr>
          <a:xfrm>
            <a:off x="1827159" y="5191509"/>
            <a:ext cx="8424357" cy="1170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1200" b="0" i="0" u="none" strike="noStrike" baseline="0" dirty="0">
                <a:solidFill>
                  <a:srgbClr val="211D1E"/>
                </a:solidFill>
                <a:latin typeface="Arial MT Light"/>
              </a:rPr>
              <a:t>........................................................................................................................................................................................</a:t>
            </a:r>
            <a:r>
              <a:rPr lang="fr-FR" sz="1200" dirty="0">
                <a:solidFill>
                  <a:srgbClr val="211D1E"/>
                </a:solidFill>
                <a:latin typeface="Arial MT Light"/>
              </a:rPr>
              <a:t>........................................................................................................................................................................................................</a:t>
            </a:r>
            <a:r>
              <a:rPr lang="fr-FR" sz="1200" b="0" i="0" u="none" strike="noStrike" baseline="0" dirty="0">
                <a:solidFill>
                  <a:srgbClr val="211D1E"/>
                </a:solidFill>
                <a:latin typeface="Arial MT Light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fr-FR" sz="1200" dirty="0">
                <a:solidFill>
                  <a:srgbClr val="211D1E"/>
                </a:solidFill>
                <a:latin typeface="Arial MT Light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 </a:t>
            </a:r>
            <a:endParaRPr lang="fr-FR" sz="1200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9CA9D89-91E8-FA97-E831-867843968B1C}"/>
              </a:ext>
            </a:extLst>
          </p:cNvPr>
          <p:cNvSpPr txBox="1"/>
          <p:nvPr/>
        </p:nvSpPr>
        <p:spPr>
          <a:xfrm>
            <a:off x="1869555" y="4679227"/>
            <a:ext cx="64757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Identifier le type de la trajectoire de la boule. </a:t>
            </a:r>
          </a:p>
        </p:txBody>
      </p:sp>
    </p:spTree>
    <p:extLst>
      <p:ext uri="{BB962C8B-B14F-4D97-AF65-F5344CB8AC3E}">
        <p14:creationId xmlns:p14="http://schemas.microsoft.com/office/powerpoint/2010/main" val="338853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1"/>
      <p:bldP spid="21" grpId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79C0F-0171-876B-2D33-D4267B477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4E0621A7-6D07-9690-55AE-D7868E8C3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14" y="257728"/>
            <a:ext cx="549808" cy="54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C98D0F81-AC6C-CF7A-64D0-09CE33893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699" y="257728"/>
            <a:ext cx="10529279" cy="54980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dirty="0"/>
              <a:t> Faisons  l’exercice 3 p.78 du livret . Vous avez 5 min pour répondre </a:t>
            </a:r>
          </a:p>
        </p:txBody>
      </p:sp>
      <p:sp>
        <p:nvSpPr>
          <p:cNvPr id="15" name="Espace réservé du contenu 4">
            <a:extLst>
              <a:ext uri="{FF2B5EF4-FFF2-40B4-BE49-F238E27FC236}">
                <a16:creationId xmlns:a16="http://schemas.microsoft.com/office/drawing/2014/main" id="{9D968800-940F-27A6-AEA9-9C07E8E6180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4501" y="807536"/>
            <a:ext cx="10529705" cy="268287"/>
          </a:xfrm>
        </p:spPr>
        <p:txBody>
          <a:bodyPr/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L’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enseignant.e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 demande aux élèves de faire l’exercice sur le livret. Il surveille et soutient les élèves en difficulté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5D9257D-ED1E-0953-C69C-A4E428A8C4DA}"/>
              </a:ext>
            </a:extLst>
          </p:cNvPr>
          <p:cNvSpPr/>
          <p:nvPr/>
        </p:nvSpPr>
        <p:spPr>
          <a:xfrm>
            <a:off x="1849348" y="1088407"/>
            <a:ext cx="8640568" cy="2863833"/>
          </a:xfrm>
          <a:prstGeom prst="roundRect">
            <a:avLst>
              <a:gd name="adj" fmla="val 373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6D6FF9A-9BF6-7FFF-273F-B90D1437E51E}"/>
              </a:ext>
            </a:extLst>
          </p:cNvPr>
          <p:cNvSpPr txBox="1"/>
          <p:nvPr/>
        </p:nvSpPr>
        <p:spPr>
          <a:xfrm>
            <a:off x="2186181" y="1164206"/>
            <a:ext cx="83037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L’image ci-dessous, montre un verre en mouvement dans deux positions différentes. 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8" name="Rectangle : avec coins arrondis en haut 7">
            <a:extLst>
              <a:ext uri="{FF2B5EF4-FFF2-40B4-BE49-F238E27FC236}">
                <a16:creationId xmlns:a16="http://schemas.microsoft.com/office/drawing/2014/main" id="{D69C61E6-9E4D-88BC-8B9B-22E4A972A932}"/>
              </a:ext>
            </a:extLst>
          </p:cNvPr>
          <p:cNvSpPr/>
          <p:nvPr/>
        </p:nvSpPr>
        <p:spPr>
          <a:xfrm>
            <a:off x="293072" y="1143121"/>
            <a:ext cx="1337759" cy="428444"/>
          </a:xfrm>
          <a:prstGeom prst="round2SameRect">
            <a:avLst/>
          </a:prstGeom>
          <a:solidFill>
            <a:srgbClr val="FBCD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rgbClr val="7030A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6540FF4-D121-D172-3C65-FF1048FC5DE8}"/>
              </a:ext>
            </a:extLst>
          </p:cNvPr>
          <p:cNvSpPr txBox="1"/>
          <p:nvPr/>
        </p:nvSpPr>
        <p:spPr>
          <a:xfrm>
            <a:off x="361427" y="1126511"/>
            <a:ext cx="12114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7030A0"/>
                </a:solidFill>
              </a:rPr>
              <a:t>Exercice</a:t>
            </a:r>
          </a:p>
        </p:txBody>
      </p:sp>
      <p:sp>
        <p:nvSpPr>
          <p:cNvPr id="10" name="Rectangle : avec coins arrondis en haut 9">
            <a:extLst>
              <a:ext uri="{FF2B5EF4-FFF2-40B4-BE49-F238E27FC236}">
                <a16:creationId xmlns:a16="http://schemas.microsoft.com/office/drawing/2014/main" id="{1DEFE43D-E077-8CF1-4960-632DEFDEF1D5}"/>
              </a:ext>
            </a:extLst>
          </p:cNvPr>
          <p:cNvSpPr/>
          <p:nvPr/>
        </p:nvSpPr>
        <p:spPr>
          <a:xfrm>
            <a:off x="1582730" y="1143120"/>
            <a:ext cx="430541" cy="428443"/>
          </a:xfrm>
          <a:prstGeom prst="round2Same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822C867-3330-60A7-DFA4-A83B012875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4000" y="1588176"/>
            <a:ext cx="3328428" cy="221238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6BCCC1F-D6F2-1854-53A0-31728A642D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473" y="3952100"/>
            <a:ext cx="11353053" cy="263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17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AF224-D462-AD2D-4164-8F309D783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 29">
            <a:extLst>
              <a:ext uri="{FF2B5EF4-FFF2-40B4-BE49-F238E27FC236}">
                <a16:creationId xmlns:a16="http://schemas.microsoft.com/office/drawing/2014/main" id="{CBB5BE8E-8734-9CBC-CC1F-6DCFE776E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473" y="3952100"/>
            <a:ext cx="11353053" cy="2635448"/>
          </a:xfrm>
          <a:prstGeom prst="rect">
            <a:avLst/>
          </a:prstGeom>
        </p:spPr>
      </p:pic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3430D5D5-22D6-C800-ACF6-F8FBC1481B4B}"/>
              </a:ext>
            </a:extLst>
          </p:cNvPr>
          <p:cNvSpPr/>
          <p:nvPr/>
        </p:nvSpPr>
        <p:spPr>
          <a:xfrm>
            <a:off x="1849348" y="1088407"/>
            <a:ext cx="8640568" cy="2863833"/>
          </a:xfrm>
          <a:prstGeom prst="roundRect">
            <a:avLst>
              <a:gd name="adj" fmla="val 373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4422FA97-C5CE-3D04-5B28-578AA6206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14" y="257728"/>
            <a:ext cx="549808" cy="54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re 2">
            <a:extLst>
              <a:ext uri="{FF2B5EF4-FFF2-40B4-BE49-F238E27FC236}">
                <a16:creationId xmlns:a16="http://schemas.microsoft.com/office/drawing/2014/main" id="{E8E3DEB9-54FA-6CF8-8CC2-565A4B40F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699" y="257727"/>
            <a:ext cx="10529279" cy="549809"/>
          </a:xfrm>
        </p:spPr>
        <p:txBody>
          <a:bodyPr/>
          <a:lstStyle/>
          <a:p>
            <a:pPr fontAlgn="t">
              <a:lnSpc>
                <a:spcPct val="100000"/>
              </a:lnSpc>
            </a:pPr>
            <a:r>
              <a:rPr lang="fr-FR" dirty="0">
                <a:latin typeface="+mn-lt"/>
              </a:rPr>
              <a:t>Pour identifier le type de mouvement , j’identifie s’il s’agit d’une translation ou d’une rotation en comparant l’orientation de la flèche reliant deux points du corps . Puis j’identifie le type de la trajectoire. </a:t>
            </a:r>
          </a:p>
        </p:txBody>
      </p:sp>
      <p:sp>
        <p:nvSpPr>
          <p:cNvPr id="14" name="Espace réservé du contenu 4">
            <a:extLst>
              <a:ext uri="{FF2B5EF4-FFF2-40B4-BE49-F238E27FC236}">
                <a16:creationId xmlns:a16="http://schemas.microsoft.com/office/drawing/2014/main" id="{772137F1-D0AC-A32B-EE9B-8045E3999AE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147" y="807536"/>
            <a:ext cx="10529705" cy="337011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L’enseignant demande de rappeler la structure de phrases utilisée pour répondre. Il insiste sur la procédure et demande aux élèves de justifier leurs réponses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754BD9A-270B-3A23-3B2D-442E8CE69CA9}"/>
              </a:ext>
            </a:extLst>
          </p:cNvPr>
          <p:cNvSpPr txBox="1"/>
          <p:nvPr/>
        </p:nvSpPr>
        <p:spPr>
          <a:xfrm>
            <a:off x="2186181" y="1164206"/>
            <a:ext cx="83037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L’image ci-dessous, montre un verre en mouvement dans deux positions différentes. </a:t>
            </a:r>
            <a:endParaRPr lang="fr-FR" sz="3200" b="1" dirty="0">
              <a:solidFill>
                <a:schemeClr val="tx1"/>
              </a:solidFill>
            </a:endParaRPr>
          </a:p>
        </p:txBody>
      </p:sp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4451B146-114D-E48C-729A-E0BF0EB79EFC}"/>
              </a:ext>
            </a:extLst>
          </p:cNvPr>
          <p:cNvSpPr/>
          <p:nvPr/>
        </p:nvSpPr>
        <p:spPr>
          <a:xfrm>
            <a:off x="293072" y="1143121"/>
            <a:ext cx="1337759" cy="428444"/>
          </a:xfrm>
          <a:prstGeom prst="round2SameRect">
            <a:avLst/>
          </a:prstGeom>
          <a:solidFill>
            <a:srgbClr val="FBCD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rgbClr val="7030A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C1B14B5-FC7D-0318-8F76-73FCEB630F33}"/>
              </a:ext>
            </a:extLst>
          </p:cNvPr>
          <p:cNvSpPr txBox="1"/>
          <p:nvPr/>
        </p:nvSpPr>
        <p:spPr>
          <a:xfrm>
            <a:off x="361427" y="1126511"/>
            <a:ext cx="12114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7030A0"/>
                </a:solidFill>
              </a:rPr>
              <a:t>Exercice</a:t>
            </a:r>
          </a:p>
        </p:txBody>
      </p:sp>
      <p:sp>
        <p:nvSpPr>
          <p:cNvPr id="7" name="Rectangle : avec coins arrondis en haut 6">
            <a:extLst>
              <a:ext uri="{FF2B5EF4-FFF2-40B4-BE49-F238E27FC236}">
                <a16:creationId xmlns:a16="http://schemas.microsoft.com/office/drawing/2014/main" id="{BA9F966F-52EA-07D0-8316-C82A5F7E103F}"/>
              </a:ext>
            </a:extLst>
          </p:cNvPr>
          <p:cNvSpPr/>
          <p:nvPr/>
        </p:nvSpPr>
        <p:spPr>
          <a:xfrm>
            <a:off x="1582730" y="1143120"/>
            <a:ext cx="430541" cy="428443"/>
          </a:xfrm>
          <a:prstGeom prst="round2Same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3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3FFC750-FDE5-1756-E62B-412BFE5A51C6}"/>
              </a:ext>
            </a:extLst>
          </p:cNvPr>
          <p:cNvSpPr txBox="1"/>
          <p:nvPr/>
        </p:nvSpPr>
        <p:spPr>
          <a:xfrm>
            <a:off x="4277382" y="4359127"/>
            <a:ext cx="3149622" cy="402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garde la même orientation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111ECBC-BFF3-05F7-6988-4D526806AE79}"/>
              </a:ext>
            </a:extLst>
          </p:cNvPr>
          <p:cNvSpPr txBox="1"/>
          <p:nvPr/>
        </p:nvSpPr>
        <p:spPr>
          <a:xfrm>
            <a:off x="1261599" y="4760253"/>
            <a:ext cx="1483382" cy="402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translation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686B682-9081-1E4B-7366-CAA213CCB7D9}"/>
              </a:ext>
            </a:extLst>
          </p:cNvPr>
          <p:cNvSpPr txBox="1"/>
          <p:nvPr/>
        </p:nvSpPr>
        <p:spPr>
          <a:xfrm>
            <a:off x="2966720" y="5754406"/>
            <a:ext cx="1483382" cy="402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curviligne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03A7A77-42BD-A290-1EFE-18B55A32ECD0}"/>
              </a:ext>
            </a:extLst>
          </p:cNvPr>
          <p:cNvSpPr txBox="1"/>
          <p:nvPr/>
        </p:nvSpPr>
        <p:spPr>
          <a:xfrm>
            <a:off x="2966720" y="6170977"/>
            <a:ext cx="1483382" cy="402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translation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1601EA-EE0E-F322-6934-3C3249E84D5D}"/>
              </a:ext>
            </a:extLst>
          </p:cNvPr>
          <p:cNvSpPr txBox="1"/>
          <p:nvPr/>
        </p:nvSpPr>
        <p:spPr>
          <a:xfrm>
            <a:off x="9135941" y="5981036"/>
            <a:ext cx="27079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translation curviligne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64A272DA-A1C3-7BD7-123A-D52A21578B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4000" y="1588176"/>
            <a:ext cx="3328428" cy="221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9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6CC0F-459E-5236-2AE9-951FEA1C8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45F34F30-BA79-F1F3-1FDB-A3B6C58A2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14" y="257728"/>
            <a:ext cx="549808" cy="54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2FA7CCD3-87AB-3366-37C7-7AC64E5C3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699" y="257728"/>
            <a:ext cx="10529279" cy="54980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dirty="0"/>
              <a:t> Faisons  l’exercice 4 p.78 du livret . Vous avez 5 min pour répondre </a:t>
            </a:r>
          </a:p>
        </p:txBody>
      </p:sp>
      <p:sp>
        <p:nvSpPr>
          <p:cNvPr id="15" name="Espace réservé du contenu 4">
            <a:extLst>
              <a:ext uri="{FF2B5EF4-FFF2-40B4-BE49-F238E27FC236}">
                <a16:creationId xmlns:a16="http://schemas.microsoft.com/office/drawing/2014/main" id="{E908AB59-1903-7A9A-C51B-6C2F30295D7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4501" y="807536"/>
            <a:ext cx="10529705" cy="268287"/>
          </a:xfrm>
        </p:spPr>
        <p:txBody>
          <a:bodyPr/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L’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enseignant.e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 demande aux élèves de faire l’exercice sur le livret. Il surveille et soutient les élèves en difficulté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F62B1BCB-CB77-3F25-38A9-923F0BEE8193}"/>
              </a:ext>
            </a:extLst>
          </p:cNvPr>
          <p:cNvSpPr/>
          <p:nvPr/>
        </p:nvSpPr>
        <p:spPr>
          <a:xfrm>
            <a:off x="1849347" y="1088407"/>
            <a:ext cx="9981225" cy="2863833"/>
          </a:xfrm>
          <a:prstGeom prst="roundRect">
            <a:avLst>
              <a:gd name="adj" fmla="val 373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5BD3D00-57CD-7879-457A-9DBEFAF30573}"/>
              </a:ext>
            </a:extLst>
          </p:cNvPr>
          <p:cNvSpPr txBox="1"/>
          <p:nvPr/>
        </p:nvSpPr>
        <p:spPr>
          <a:xfrm>
            <a:off x="2186180" y="1164206"/>
            <a:ext cx="94165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/>
              <a:t>Le graphique distance-temps ci-dessous est celui d’un objet en mouvement uniforme. </a:t>
            </a:r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8" name="Rectangle : avec coins arrondis en haut 7">
            <a:extLst>
              <a:ext uri="{FF2B5EF4-FFF2-40B4-BE49-F238E27FC236}">
                <a16:creationId xmlns:a16="http://schemas.microsoft.com/office/drawing/2014/main" id="{96CD7991-E096-CB5E-DA3F-F90F18911B63}"/>
              </a:ext>
            </a:extLst>
          </p:cNvPr>
          <p:cNvSpPr/>
          <p:nvPr/>
        </p:nvSpPr>
        <p:spPr>
          <a:xfrm>
            <a:off x="293072" y="1143121"/>
            <a:ext cx="1337759" cy="428444"/>
          </a:xfrm>
          <a:prstGeom prst="round2SameRect">
            <a:avLst/>
          </a:prstGeom>
          <a:solidFill>
            <a:srgbClr val="FBCD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rgbClr val="7030A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FC8A0DC-A70E-805C-260B-80C78719BA5D}"/>
              </a:ext>
            </a:extLst>
          </p:cNvPr>
          <p:cNvSpPr txBox="1"/>
          <p:nvPr/>
        </p:nvSpPr>
        <p:spPr>
          <a:xfrm>
            <a:off x="361427" y="1126511"/>
            <a:ext cx="12114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7030A0"/>
                </a:solidFill>
              </a:rPr>
              <a:t>Exercice</a:t>
            </a:r>
          </a:p>
        </p:txBody>
      </p:sp>
      <p:sp>
        <p:nvSpPr>
          <p:cNvPr id="10" name="Rectangle : avec coins arrondis en haut 9">
            <a:extLst>
              <a:ext uri="{FF2B5EF4-FFF2-40B4-BE49-F238E27FC236}">
                <a16:creationId xmlns:a16="http://schemas.microsoft.com/office/drawing/2014/main" id="{A02C72D0-C2CB-466F-D120-409DD97BEE6F}"/>
              </a:ext>
            </a:extLst>
          </p:cNvPr>
          <p:cNvSpPr/>
          <p:nvPr/>
        </p:nvSpPr>
        <p:spPr>
          <a:xfrm>
            <a:off x="1582730" y="1143120"/>
            <a:ext cx="430541" cy="428443"/>
          </a:xfrm>
          <a:prstGeom prst="round2Same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4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AA7D43E-CE5D-303B-D1D1-2F68302298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9576" y="1511106"/>
            <a:ext cx="2500132" cy="249434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F81774D-AA2A-1DD2-2752-35B8D184E3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9347" y="3916941"/>
            <a:ext cx="7812180" cy="2779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92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F751E-7A34-B773-0BAD-9C3D96C18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990E4161-2F8E-3CD4-AA98-0F4C29D237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136" b="61808"/>
          <a:stretch>
            <a:fillRect/>
          </a:stretch>
        </p:blipFill>
        <p:spPr>
          <a:xfrm>
            <a:off x="293072" y="1923760"/>
            <a:ext cx="7414775" cy="1965334"/>
          </a:xfrm>
          <a:prstGeom prst="rect">
            <a:avLst/>
          </a:prstGeom>
        </p:spPr>
      </p:pic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0D4D6CBA-67D9-F793-EABF-2754E36AB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14" y="257728"/>
            <a:ext cx="549808" cy="54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re 2">
            <a:extLst>
              <a:ext uri="{FF2B5EF4-FFF2-40B4-BE49-F238E27FC236}">
                <a16:creationId xmlns:a16="http://schemas.microsoft.com/office/drawing/2014/main" id="{9FEFADED-EF07-A551-0422-527DF260D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699" y="257727"/>
            <a:ext cx="10529279" cy="549809"/>
          </a:xfrm>
        </p:spPr>
        <p:txBody>
          <a:bodyPr/>
          <a:lstStyle/>
          <a:p>
            <a:pPr fontAlgn="t">
              <a:lnSpc>
                <a:spcPct val="100000"/>
              </a:lnSpc>
            </a:pPr>
            <a:r>
              <a:rPr lang="fr-FR" dirty="0">
                <a:latin typeface="+mn-lt"/>
              </a:rPr>
              <a:t>Pour calculer la vitesse dans un mouvement uniforme, je détermine a partir du graphique la distance parcourue entre deux positions  et le temps </a:t>
            </a:r>
            <a:r>
              <a:rPr lang="fr-FR" dirty="0" err="1">
                <a:latin typeface="+mn-lt"/>
              </a:rPr>
              <a:t>ecolue</a:t>
            </a:r>
            <a:r>
              <a:rPr lang="fr-FR" dirty="0">
                <a:latin typeface="+mn-lt"/>
              </a:rPr>
              <a:t>, puis j’applique la relation v = d /t.  Je dois faire attention aux unités </a:t>
            </a:r>
          </a:p>
        </p:txBody>
      </p:sp>
      <p:sp>
        <p:nvSpPr>
          <p:cNvPr id="14" name="Espace réservé du contenu 4">
            <a:extLst>
              <a:ext uri="{FF2B5EF4-FFF2-40B4-BE49-F238E27FC236}">
                <a16:creationId xmlns:a16="http://schemas.microsoft.com/office/drawing/2014/main" id="{C1C23D70-BCDA-C576-7E96-9F4CD39879A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147" y="807536"/>
            <a:ext cx="10529705" cy="337011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L’enseignant fait passer quelques élèves au tableau et met l’accent sur la démarche, en insistant sur les unités et les conversions nécessaires</a:t>
            </a:r>
          </a:p>
          <a:p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ctangle : avec coins arrondis en haut 7">
            <a:extLst>
              <a:ext uri="{FF2B5EF4-FFF2-40B4-BE49-F238E27FC236}">
                <a16:creationId xmlns:a16="http://schemas.microsoft.com/office/drawing/2014/main" id="{32E08454-9B29-57D2-F030-C10284F5D4ED}"/>
              </a:ext>
            </a:extLst>
          </p:cNvPr>
          <p:cNvSpPr/>
          <p:nvPr/>
        </p:nvSpPr>
        <p:spPr>
          <a:xfrm>
            <a:off x="293072" y="1143121"/>
            <a:ext cx="1337759" cy="428444"/>
          </a:xfrm>
          <a:prstGeom prst="round2SameRect">
            <a:avLst/>
          </a:prstGeom>
          <a:solidFill>
            <a:srgbClr val="FBCD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rgbClr val="7030A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FF1CC34-254F-25DE-850A-A588FB305774}"/>
              </a:ext>
            </a:extLst>
          </p:cNvPr>
          <p:cNvSpPr txBox="1"/>
          <p:nvPr/>
        </p:nvSpPr>
        <p:spPr>
          <a:xfrm>
            <a:off x="361427" y="1126511"/>
            <a:ext cx="12114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7030A0"/>
                </a:solidFill>
              </a:rPr>
              <a:t>Exercice</a:t>
            </a:r>
          </a:p>
        </p:txBody>
      </p:sp>
      <p:sp>
        <p:nvSpPr>
          <p:cNvPr id="10" name="Rectangle : avec coins arrondis en haut 9">
            <a:extLst>
              <a:ext uri="{FF2B5EF4-FFF2-40B4-BE49-F238E27FC236}">
                <a16:creationId xmlns:a16="http://schemas.microsoft.com/office/drawing/2014/main" id="{AFAA1F38-00DF-4D19-41D2-D242A4203E32}"/>
              </a:ext>
            </a:extLst>
          </p:cNvPr>
          <p:cNvSpPr/>
          <p:nvPr/>
        </p:nvSpPr>
        <p:spPr>
          <a:xfrm>
            <a:off x="1582730" y="1143120"/>
            <a:ext cx="430541" cy="428443"/>
          </a:xfrm>
          <a:prstGeom prst="round2Same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4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683D084-F529-9A71-E36C-3F76740ED721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8047605" y="1571563"/>
            <a:ext cx="3803163" cy="3794359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8536AD3-B785-0545-4285-BCEDFE129455}"/>
              </a:ext>
            </a:extLst>
          </p:cNvPr>
          <p:cNvSpPr txBox="1"/>
          <p:nvPr/>
        </p:nvSpPr>
        <p:spPr>
          <a:xfrm>
            <a:off x="4721276" y="2707880"/>
            <a:ext cx="1775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horizontale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01F0FA0B-F468-C993-87C2-2BCA2E3E6350}"/>
              </a:ext>
            </a:extLst>
          </p:cNvPr>
          <p:cNvCxnSpPr/>
          <p:nvPr/>
        </p:nvCxnSpPr>
        <p:spPr>
          <a:xfrm>
            <a:off x="8579030" y="4805680"/>
            <a:ext cx="312928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FD3FE357-ECD7-D000-C820-51A772937A9D}"/>
              </a:ext>
            </a:extLst>
          </p:cNvPr>
          <p:cNvCxnSpPr>
            <a:cxnSpLocks/>
          </p:cNvCxnSpPr>
          <p:nvPr/>
        </p:nvCxnSpPr>
        <p:spPr>
          <a:xfrm>
            <a:off x="11383679" y="2919819"/>
            <a:ext cx="0" cy="1937302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161E915B-CC40-946C-1149-1A7EE20710D1}"/>
              </a:ext>
            </a:extLst>
          </p:cNvPr>
          <p:cNvSpPr txBox="1"/>
          <p:nvPr/>
        </p:nvSpPr>
        <p:spPr>
          <a:xfrm>
            <a:off x="11231768" y="2555565"/>
            <a:ext cx="37592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607D111C-C2DA-8D13-C3A8-FF0D72FAB4FD}"/>
              </a:ext>
            </a:extLst>
          </p:cNvPr>
          <p:cNvSpPr txBox="1"/>
          <p:nvPr/>
        </p:nvSpPr>
        <p:spPr>
          <a:xfrm>
            <a:off x="9573266" y="4060773"/>
            <a:ext cx="37592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AC62E591-7EB3-6DA9-70FF-11BD0183BE46}"/>
              </a:ext>
            </a:extLst>
          </p:cNvPr>
          <p:cNvSpPr/>
          <p:nvPr/>
        </p:nvSpPr>
        <p:spPr>
          <a:xfrm>
            <a:off x="11159671" y="4551680"/>
            <a:ext cx="448017" cy="548638"/>
          </a:xfrm>
          <a:prstGeom prst="ellipse">
            <a:avLst/>
          </a:prstGeom>
          <a:solidFill>
            <a:srgbClr val="FFF2CC">
              <a:alpha val="69804"/>
            </a:srgbClr>
          </a:solidFill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824D2C88-ABE7-005A-4E4B-68E7F2E17D0B}"/>
              </a:ext>
            </a:extLst>
          </p:cNvPr>
          <p:cNvSpPr/>
          <p:nvPr/>
        </p:nvSpPr>
        <p:spPr>
          <a:xfrm>
            <a:off x="9294333" y="4582802"/>
            <a:ext cx="448017" cy="548638"/>
          </a:xfrm>
          <a:prstGeom prst="ellipse">
            <a:avLst/>
          </a:prstGeom>
          <a:solidFill>
            <a:srgbClr val="FFF2CC">
              <a:alpha val="69804"/>
            </a:srgbClr>
          </a:solidFill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DB5C3222-0D9E-F4A5-3229-F042DFC73A57}"/>
              </a:ext>
            </a:extLst>
          </p:cNvPr>
          <p:cNvCxnSpPr>
            <a:cxnSpLocks/>
          </p:cNvCxnSpPr>
          <p:nvPr/>
        </p:nvCxnSpPr>
        <p:spPr>
          <a:xfrm flipH="1">
            <a:off x="9518341" y="4170941"/>
            <a:ext cx="4614" cy="655058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>
            <a:extLst>
              <a:ext uri="{FF2B5EF4-FFF2-40B4-BE49-F238E27FC236}">
                <a16:creationId xmlns:a16="http://schemas.microsoft.com/office/drawing/2014/main" id="{DDB6C191-6EFA-ECA4-4B46-5412B1502712}"/>
              </a:ext>
            </a:extLst>
          </p:cNvPr>
          <p:cNvSpPr txBox="1"/>
          <p:nvPr/>
        </p:nvSpPr>
        <p:spPr>
          <a:xfrm>
            <a:off x="4112737" y="3298487"/>
            <a:ext cx="3352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FF0000"/>
                </a:solidFill>
              </a:rPr>
              <a:t>t = 9 s – 3 s  = 6 s   </a:t>
            </a: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E668A91F-672C-E6B2-5ED1-009E2C2CDAC7}"/>
              </a:ext>
            </a:extLst>
          </p:cNvPr>
          <p:cNvSpPr/>
          <p:nvPr/>
        </p:nvSpPr>
        <p:spPr>
          <a:xfrm>
            <a:off x="6397444" y="3292655"/>
            <a:ext cx="825158" cy="768118"/>
          </a:xfrm>
          <a:prstGeom prst="ellipse">
            <a:avLst/>
          </a:prstGeom>
          <a:solidFill>
            <a:srgbClr val="FFF2CC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677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75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1" grpId="0" animBg="1"/>
      <p:bldP spid="32" grpId="0" animBg="1"/>
      <p:bldP spid="33" grpId="0" animBg="1"/>
      <p:bldP spid="35" grpId="0" animBg="1"/>
      <p:bldP spid="39" grpId="0"/>
      <p:bldP spid="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5AAE0-9728-E49C-5B85-B4DFCD58E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014C871D-CBEC-C439-6DB3-6B58B9322E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0763" r="3136" b="37108"/>
          <a:stretch>
            <a:fillRect/>
          </a:stretch>
        </p:blipFill>
        <p:spPr>
          <a:xfrm>
            <a:off x="216035" y="2418289"/>
            <a:ext cx="7998564" cy="1042897"/>
          </a:xfrm>
          <a:prstGeom prst="rect">
            <a:avLst/>
          </a:prstGeom>
        </p:spPr>
      </p:pic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9FFE1D20-6384-DC54-DB04-83263363A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14" y="257728"/>
            <a:ext cx="549808" cy="54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re 2">
            <a:extLst>
              <a:ext uri="{FF2B5EF4-FFF2-40B4-BE49-F238E27FC236}">
                <a16:creationId xmlns:a16="http://schemas.microsoft.com/office/drawing/2014/main" id="{78F25EEE-1FE6-B589-CFFD-2E1F3FD3C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699" y="257727"/>
            <a:ext cx="10529279" cy="549809"/>
          </a:xfrm>
        </p:spPr>
        <p:txBody>
          <a:bodyPr/>
          <a:lstStyle/>
          <a:p>
            <a:pPr fontAlgn="t">
              <a:lnSpc>
                <a:spcPct val="100000"/>
              </a:lnSpc>
            </a:pPr>
            <a:r>
              <a:rPr lang="fr-FR" dirty="0">
                <a:latin typeface="+mn-lt"/>
              </a:rPr>
              <a:t>Pour calculer la vitesse dans un mouvement uniforme, je détermine a partir du graphique la distance parcourue entre deux positions  et le temps </a:t>
            </a:r>
            <a:r>
              <a:rPr lang="fr-FR" dirty="0" err="1">
                <a:latin typeface="+mn-lt"/>
              </a:rPr>
              <a:t>ecolue</a:t>
            </a:r>
            <a:r>
              <a:rPr lang="fr-FR" dirty="0">
                <a:latin typeface="+mn-lt"/>
              </a:rPr>
              <a:t>, puis j’applique la relation v = d /t.  Je dois faire attention aux unités </a:t>
            </a:r>
          </a:p>
        </p:txBody>
      </p:sp>
      <p:sp>
        <p:nvSpPr>
          <p:cNvPr id="14" name="Espace réservé du contenu 4">
            <a:extLst>
              <a:ext uri="{FF2B5EF4-FFF2-40B4-BE49-F238E27FC236}">
                <a16:creationId xmlns:a16="http://schemas.microsoft.com/office/drawing/2014/main" id="{86F604D9-AFF9-7BFB-22A2-A5BE70EF6A7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147" y="807536"/>
            <a:ext cx="10529705" cy="337011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L’enseignant fait passer quelques élèves au tableau et met l’accent sur la démarche, en insistant sur les unités et les conversions nécessaires</a:t>
            </a:r>
          </a:p>
          <a:p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ctangle : avec coins arrondis en haut 7">
            <a:extLst>
              <a:ext uri="{FF2B5EF4-FFF2-40B4-BE49-F238E27FC236}">
                <a16:creationId xmlns:a16="http://schemas.microsoft.com/office/drawing/2014/main" id="{44C2AA32-39B6-0004-7DA3-06766B51BA2C}"/>
              </a:ext>
            </a:extLst>
          </p:cNvPr>
          <p:cNvSpPr/>
          <p:nvPr/>
        </p:nvSpPr>
        <p:spPr>
          <a:xfrm>
            <a:off x="293072" y="1143121"/>
            <a:ext cx="1337759" cy="428444"/>
          </a:xfrm>
          <a:prstGeom prst="round2SameRect">
            <a:avLst/>
          </a:prstGeom>
          <a:solidFill>
            <a:srgbClr val="FBCD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rgbClr val="7030A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70F1BA9-D0BF-F018-34E7-9A3E7C48DF0C}"/>
              </a:ext>
            </a:extLst>
          </p:cNvPr>
          <p:cNvSpPr txBox="1"/>
          <p:nvPr/>
        </p:nvSpPr>
        <p:spPr>
          <a:xfrm>
            <a:off x="361427" y="1126511"/>
            <a:ext cx="12114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7030A0"/>
                </a:solidFill>
              </a:rPr>
              <a:t>Exercice</a:t>
            </a:r>
          </a:p>
        </p:txBody>
      </p:sp>
      <p:sp>
        <p:nvSpPr>
          <p:cNvPr id="10" name="Rectangle : avec coins arrondis en haut 9">
            <a:extLst>
              <a:ext uri="{FF2B5EF4-FFF2-40B4-BE49-F238E27FC236}">
                <a16:creationId xmlns:a16="http://schemas.microsoft.com/office/drawing/2014/main" id="{C82648EF-631E-6F8B-E5D1-9F0C7BF46213}"/>
              </a:ext>
            </a:extLst>
          </p:cNvPr>
          <p:cNvSpPr/>
          <p:nvPr/>
        </p:nvSpPr>
        <p:spPr>
          <a:xfrm>
            <a:off x="1582730" y="1143120"/>
            <a:ext cx="430541" cy="428443"/>
          </a:xfrm>
          <a:prstGeom prst="round2Same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4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1D06083-32EA-9CBB-B433-F1A4BA599F4A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8047601" y="1571563"/>
            <a:ext cx="3803163" cy="3794359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9657078F-B4AD-A464-545C-B2C57309E0F0}"/>
              </a:ext>
            </a:extLst>
          </p:cNvPr>
          <p:cNvSpPr txBox="1"/>
          <p:nvPr/>
        </p:nvSpPr>
        <p:spPr>
          <a:xfrm>
            <a:off x="11231764" y="2555565"/>
            <a:ext cx="37592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3AFF773-BCA2-7201-BCD2-EC1AED7C8A92}"/>
              </a:ext>
            </a:extLst>
          </p:cNvPr>
          <p:cNvSpPr txBox="1"/>
          <p:nvPr/>
        </p:nvSpPr>
        <p:spPr>
          <a:xfrm>
            <a:off x="9573262" y="4060773"/>
            <a:ext cx="37592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135272E0-AA28-9823-BB4F-59812AEC0969}"/>
              </a:ext>
            </a:extLst>
          </p:cNvPr>
          <p:cNvSpPr/>
          <p:nvPr/>
        </p:nvSpPr>
        <p:spPr>
          <a:xfrm>
            <a:off x="8267973" y="3949832"/>
            <a:ext cx="448017" cy="480271"/>
          </a:xfrm>
          <a:prstGeom prst="ellipse">
            <a:avLst/>
          </a:prstGeom>
          <a:solidFill>
            <a:srgbClr val="FFF2CC">
              <a:alpha val="69804"/>
            </a:srgbClr>
          </a:solidFill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DFD42A1B-4049-281D-8618-E1E8D0717CC8}"/>
              </a:ext>
            </a:extLst>
          </p:cNvPr>
          <p:cNvCxnSpPr>
            <a:cxnSpLocks/>
          </p:cNvCxnSpPr>
          <p:nvPr/>
        </p:nvCxnSpPr>
        <p:spPr>
          <a:xfrm>
            <a:off x="8574411" y="4155786"/>
            <a:ext cx="943926" cy="19769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AA8A2318-E910-3685-98D5-61CBF12659ED}"/>
              </a:ext>
            </a:extLst>
          </p:cNvPr>
          <p:cNvCxnSpPr>
            <a:cxnSpLocks/>
          </p:cNvCxnSpPr>
          <p:nvPr/>
        </p:nvCxnSpPr>
        <p:spPr>
          <a:xfrm>
            <a:off x="8585669" y="2939738"/>
            <a:ext cx="2798006" cy="0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lipse 45">
            <a:extLst>
              <a:ext uri="{FF2B5EF4-FFF2-40B4-BE49-F238E27FC236}">
                <a16:creationId xmlns:a16="http://schemas.microsoft.com/office/drawing/2014/main" id="{B67FB9EA-A4A4-5FFB-FD8D-0DDAECAB80B7}"/>
              </a:ext>
            </a:extLst>
          </p:cNvPr>
          <p:cNvSpPr/>
          <p:nvPr/>
        </p:nvSpPr>
        <p:spPr>
          <a:xfrm>
            <a:off x="8357100" y="2633849"/>
            <a:ext cx="448017" cy="548638"/>
          </a:xfrm>
          <a:prstGeom prst="ellipse">
            <a:avLst/>
          </a:prstGeom>
          <a:solidFill>
            <a:srgbClr val="FFF2CC">
              <a:alpha val="69804"/>
            </a:srgbClr>
          </a:solidFill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2177571F-24C4-5090-4900-B297ECDD8285}"/>
              </a:ext>
            </a:extLst>
          </p:cNvPr>
          <p:cNvCxnSpPr>
            <a:cxnSpLocks/>
          </p:cNvCxnSpPr>
          <p:nvPr/>
        </p:nvCxnSpPr>
        <p:spPr>
          <a:xfrm flipH="1" flipV="1">
            <a:off x="8574411" y="1666240"/>
            <a:ext cx="11258" cy="315975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ZoneTexte 50">
            <a:extLst>
              <a:ext uri="{FF2B5EF4-FFF2-40B4-BE49-F238E27FC236}">
                <a16:creationId xmlns:a16="http://schemas.microsoft.com/office/drawing/2014/main" id="{DFC0EEC9-F97F-080D-9B8C-E6E960EDACD4}"/>
              </a:ext>
            </a:extLst>
          </p:cNvPr>
          <p:cNvSpPr txBox="1"/>
          <p:nvPr/>
        </p:nvSpPr>
        <p:spPr>
          <a:xfrm>
            <a:off x="4957973" y="2962026"/>
            <a:ext cx="31472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d = 6 m – 2 m  = 4 m   </a:t>
            </a:r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33AA90FF-5408-46C4-B1AA-FCEB21859312}"/>
              </a:ext>
            </a:extLst>
          </p:cNvPr>
          <p:cNvSpPr/>
          <p:nvPr/>
        </p:nvSpPr>
        <p:spPr>
          <a:xfrm>
            <a:off x="7352876" y="2927844"/>
            <a:ext cx="748054" cy="557401"/>
          </a:xfrm>
          <a:prstGeom prst="ellipse">
            <a:avLst/>
          </a:prstGeom>
          <a:solidFill>
            <a:srgbClr val="FFF2CC">
              <a:alpha val="76863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050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6" grpId="0" animBg="1"/>
      <p:bldP spid="51" grpId="0"/>
      <p:bldP spid="5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D0492-D6A7-C117-A4FB-A89005229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C62D5EAA-1E40-DD4E-3020-8CBE016DAB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2891" r="3136" b="-5744"/>
          <a:stretch>
            <a:fillRect/>
          </a:stretch>
        </p:blipFill>
        <p:spPr>
          <a:xfrm>
            <a:off x="216037" y="2555565"/>
            <a:ext cx="7998564" cy="2019582"/>
          </a:xfrm>
          <a:prstGeom prst="rect">
            <a:avLst/>
          </a:prstGeom>
        </p:spPr>
      </p:pic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3CCE1492-ACDA-CBBD-130F-AEEF95F39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14" y="257728"/>
            <a:ext cx="549808" cy="54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re 2">
            <a:extLst>
              <a:ext uri="{FF2B5EF4-FFF2-40B4-BE49-F238E27FC236}">
                <a16:creationId xmlns:a16="http://schemas.microsoft.com/office/drawing/2014/main" id="{A0615153-28B5-0632-710A-12A69D095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699" y="257727"/>
            <a:ext cx="10529279" cy="549809"/>
          </a:xfrm>
        </p:spPr>
        <p:txBody>
          <a:bodyPr/>
          <a:lstStyle/>
          <a:p>
            <a:pPr fontAlgn="t">
              <a:lnSpc>
                <a:spcPct val="100000"/>
              </a:lnSpc>
            </a:pPr>
            <a:r>
              <a:rPr lang="fr-FR" dirty="0">
                <a:latin typeface="+mn-lt"/>
              </a:rPr>
              <a:t>Pour calculer la vitesse dans un mouvement uniforme, je détermine a partir du graphique la distance parcourue entre deux positions  et le temps écoulé, puis j’applique la relation v = d /t.  </a:t>
            </a:r>
          </a:p>
        </p:txBody>
      </p:sp>
      <p:sp>
        <p:nvSpPr>
          <p:cNvPr id="14" name="Espace réservé du contenu 4">
            <a:extLst>
              <a:ext uri="{FF2B5EF4-FFF2-40B4-BE49-F238E27FC236}">
                <a16:creationId xmlns:a16="http://schemas.microsoft.com/office/drawing/2014/main" id="{67531C95-CABB-0F56-B4AC-1A94E5A65A7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147" y="807536"/>
            <a:ext cx="10529705" cy="337011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L’enseignant fait passer quelques élèves au tableau et met l’accent sur la démarche, en insistant sur les unités et les conversions nécessaires</a:t>
            </a:r>
          </a:p>
          <a:p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ctangle : avec coins arrondis en haut 7">
            <a:extLst>
              <a:ext uri="{FF2B5EF4-FFF2-40B4-BE49-F238E27FC236}">
                <a16:creationId xmlns:a16="http://schemas.microsoft.com/office/drawing/2014/main" id="{85F02599-4065-4BBC-9986-853FC5C36B63}"/>
              </a:ext>
            </a:extLst>
          </p:cNvPr>
          <p:cNvSpPr/>
          <p:nvPr/>
        </p:nvSpPr>
        <p:spPr>
          <a:xfrm>
            <a:off x="293072" y="1143121"/>
            <a:ext cx="1337759" cy="428444"/>
          </a:xfrm>
          <a:prstGeom prst="round2SameRect">
            <a:avLst/>
          </a:prstGeom>
          <a:solidFill>
            <a:srgbClr val="FBCD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rgbClr val="7030A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340FF3E-719D-8EF3-2F10-0054C0D66E4B}"/>
              </a:ext>
            </a:extLst>
          </p:cNvPr>
          <p:cNvSpPr txBox="1"/>
          <p:nvPr/>
        </p:nvSpPr>
        <p:spPr>
          <a:xfrm>
            <a:off x="361427" y="1126511"/>
            <a:ext cx="12114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7030A0"/>
                </a:solidFill>
              </a:rPr>
              <a:t>Exercice</a:t>
            </a:r>
          </a:p>
        </p:txBody>
      </p:sp>
      <p:sp>
        <p:nvSpPr>
          <p:cNvPr id="10" name="Rectangle : avec coins arrondis en haut 9">
            <a:extLst>
              <a:ext uri="{FF2B5EF4-FFF2-40B4-BE49-F238E27FC236}">
                <a16:creationId xmlns:a16="http://schemas.microsoft.com/office/drawing/2014/main" id="{3E527465-94B0-C025-CD7D-79F508BD1ADC}"/>
              </a:ext>
            </a:extLst>
          </p:cNvPr>
          <p:cNvSpPr/>
          <p:nvPr/>
        </p:nvSpPr>
        <p:spPr>
          <a:xfrm>
            <a:off x="1582730" y="1143120"/>
            <a:ext cx="430541" cy="428443"/>
          </a:xfrm>
          <a:prstGeom prst="round2Same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4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34601C4-1735-E86F-995A-7ABBB30F8D72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8047604" y="1571563"/>
            <a:ext cx="3803163" cy="3794359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ADCC9021-09BB-80EA-EFE2-14DBFF11DF31}"/>
              </a:ext>
            </a:extLst>
          </p:cNvPr>
          <p:cNvSpPr txBox="1"/>
          <p:nvPr/>
        </p:nvSpPr>
        <p:spPr>
          <a:xfrm>
            <a:off x="11231767" y="2555565"/>
            <a:ext cx="37592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E3BD2B93-37E6-A382-4593-9896B636CC27}"/>
              </a:ext>
            </a:extLst>
          </p:cNvPr>
          <p:cNvSpPr txBox="1"/>
          <p:nvPr/>
        </p:nvSpPr>
        <p:spPr>
          <a:xfrm>
            <a:off x="9573265" y="4060773"/>
            <a:ext cx="37592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825D0B9E-A390-F39B-A22D-4F4FCA68BDB0}"/>
              </a:ext>
            </a:extLst>
          </p:cNvPr>
          <p:cNvSpPr txBox="1"/>
          <p:nvPr/>
        </p:nvSpPr>
        <p:spPr>
          <a:xfrm>
            <a:off x="1801630" y="3453970"/>
            <a:ext cx="756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4 m   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D899338A-2BB3-A243-730C-9B9D2C7E2CD8}"/>
              </a:ext>
            </a:extLst>
          </p:cNvPr>
          <p:cNvSpPr txBox="1"/>
          <p:nvPr/>
        </p:nvSpPr>
        <p:spPr>
          <a:xfrm>
            <a:off x="1801630" y="3879188"/>
            <a:ext cx="756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6 m   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EE523E79-A58B-984E-7EBC-3B865B0252EB}"/>
              </a:ext>
            </a:extLst>
          </p:cNvPr>
          <p:cNvSpPr txBox="1"/>
          <p:nvPr/>
        </p:nvSpPr>
        <p:spPr>
          <a:xfrm>
            <a:off x="3765607" y="3630132"/>
            <a:ext cx="756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0,67   </a:t>
            </a:r>
          </a:p>
        </p:txBody>
      </p:sp>
    </p:spTree>
    <p:extLst>
      <p:ext uri="{BB962C8B-B14F-4D97-AF65-F5344CB8AC3E}">
        <p14:creationId xmlns:p14="http://schemas.microsoft.com/office/powerpoint/2010/main" val="158221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53" grpId="0"/>
      <p:bldP spid="54" grpId="0"/>
      <p:bldP spid="5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82408-B6E4-E021-8D03-0AFFEEF25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851187-D717-4C79-6671-FACAEF375CDA}"/>
              </a:ext>
            </a:extLst>
          </p:cNvPr>
          <p:cNvSpPr/>
          <p:nvPr/>
        </p:nvSpPr>
        <p:spPr>
          <a:xfrm>
            <a:off x="1849347" y="4209869"/>
            <a:ext cx="9981225" cy="16953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9BCC2416-B5CD-E9A7-C67B-CDB09F5BC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14" y="257728"/>
            <a:ext cx="549808" cy="54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76F4A126-BB9A-556E-A297-1EB119C59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699" y="257728"/>
            <a:ext cx="10529279" cy="54980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dirty="0"/>
              <a:t>  Faisons  l’exercice 5 p.79 du livret . Vous avez 5 min pour répondre </a:t>
            </a:r>
          </a:p>
        </p:txBody>
      </p:sp>
      <p:sp>
        <p:nvSpPr>
          <p:cNvPr id="15" name="Espace réservé du contenu 4">
            <a:extLst>
              <a:ext uri="{FF2B5EF4-FFF2-40B4-BE49-F238E27FC236}">
                <a16:creationId xmlns:a16="http://schemas.microsoft.com/office/drawing/2014/main" id="{6CC3B5C3-4E56-A236-D803-C38DAD76092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4501" y="807536"/>
            <a:ext cx="10529705" cy="268287"/>
          </a:xfrm>
        </p:spPr>
        <p:txBody>
          <a:bodyPr/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L’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enseignant.e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 demande aux élèves de faire l’exercice sur le livret. Il surveille et soutient les élèves en difficulté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2399C942-08AF-AF57-95CA-AD22C3E8DE9F}"/>
              </a:ext>
            </a:extLst>
          </p:cNvPr>
          <p:cNvSpPr/>
          <p:nvPr/>
        </p:nvSpPr>
        <p:spPr>
          <a:xfrm>
            <a:off x="1849347" y="1088407"/>
            <a:ext cx="9981225" cy="2863833"/>
          </a:xfrm>
          <a:prstGeom prst="roundRect">
            <a:avLst>
              <a:gd name="adj" fmla="val 373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" name="Rectangle : avec coins arrondis en haut 7">
            <a:extLst>
              <a:ext uri="{FF2B5EF4-FFF2-40B4-BE49-F238E27FC236}">
                <a16:creationId xmlns:a16="http://schemas.microsoft.com/office/drawing/2014/main" id="{2EE1D8D7-87EF-75E3-6952-CD2C3EDC8D43}"/>
              </a:ext>
            </a:extLst>
          </p:cNvPr>
          <p:cNvSpPr/>
          <p:nvPr/>
        </p:nvSpPr>
        <p:spPr>
          <a:xfrm>
            <a:off x="293072" y="1143121"/>
            <a:ext cx="1337759" cy="428444"/>
          </a:xfrm>
          <a:prstGeom prst="round2SameRect">
            <a:avLst/>
          </a:prstGeom>
          <a:solidFill>
            <a:srgbClr val="FBCD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rgbClr val="7030A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08E43EE-41AF-E15D-4595-5767FB730DFA}"/>
              </a:ext>
            </a:extLst>
          </p:cNvPr>
          <p:cNvSpPr txBox="1"/>
          <p:nvPr/>
        </p:nvSpPr>
        <p:spPr>
          <a:xfrm>
            <a:off x="361427" y="1126511"/>
            <a:ext cx="12114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7030A0"/>
                </a:solidFill>
              </a:rPr>
              <a:t>Exercice</a:t>
            </a:r>
          </a:p>
        </p:txBody>
      </p:sp>
      <p:sp>
        <p:nvSpPr>
          <p:cNvPr id="10" name="Rectangle : avec coins arrondis en haut 9">
            <a:extLst>
              <a:ext uri="{FF2B5EF4-FFF2-40B4-BE49-F238E27FC236}">
                <a16:creationId xmlns:a16="http://schemas.microsoft.com/office/drawing/2014/main" id="{C335499C-9505-31BE-EDF0-979D8618A1A5}"/>
              </a:ext>
            </a:extLst>
          </p:cNvPr>
          <p:cNvSpPr/>
          <p:nvPr/>
        </p:nvSpPr>
        <p:spPr>
          <a:xfrm>
            <a:off x="1582730" y="1143120"/>
            <a:ext cx="430541" cy="428443"/>
          </a:xfrm>
          <a:prstGeom prst="round2Same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5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1A0CC64-7EE8-4B3B-609E-CB3DFA19E66A}"/>
              </a:ext>
            </a:extLst>
          </p:cNvPr>
          <p:cNvSpPr txBox="1"/>
          <p:nvPr/>
        </p:nvSpPr>
        <p:spPr>
          <a:xfrm>
            <a:off x="2231786" y="1126511"/>
            <a:ext cx="93810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La chronophotographie ci-dessous est celle d’une moto pendant des durées égales. </a:t>
            </a:r>
            <a:endParaRPr lang="fr-FR" sz="2000" b="1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CD7A2C8-52B0-6129-4AAD-9CF72C965B3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2889"/>
          <a:stretch>
            <a:fillRect/>
          </a:stretch>
        </p:blipFill>
        <p:spPr>
          <a:xfrm>
            <a:off x="2407920" y="1807491"/>
            <a:ext cx="8524240" cy="1133567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89BDC11F-5F9F-5E3A-B6FB-0CA20A3B4DB9}"/>
              </a:ext>
            </a:extLst>
          </p:cNvPr>
          <p:cNvSpPr txBox="1"/>
          <p:nvPr/>
        </p:nvSpPr>
        <p:spPr>
          <a:xfrm>
            <a:off x="1849347" y="4464345"/>
            <a:ext cx="9981226" cy="1162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b="0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La distance parcourue dans des durées égales </a:t>
            </a:r>
            <a:r>
              <a:rPr lang="fr-FR" sz="1600" b="0" i="0" u="none" strike="noStrike" baseline="0" dirty="0">
                <a:solidFill>
                  <a:srgbClr val="211D1E"/>
                </a:solidFill>
                <a:latin typeface="Arial MT Light"/>
              </a:rPr>
              <a:t>....................................................</a:t>
            </a:r>
            <a:r>
              <a:rPr lang="fr-FR" sz="2000" b="0" i="0" u="none" strike="noStrike" baseline="0" dirty="0">
                <a:solidFill>
                  <a:srgbClr val="211D1E"/>
                </a:solidFill>
                <a:latin typeface="Arial MT Light"/>
              </a:rPr>
              <a:t> </a:t>
            </a:r>
          </a:p>
          <a:p>
            <a:pPr marL="342900" indent="-3429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fr-FR" sz="2000" b="0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Alors le mouvement est </a:t>
            </a:r>
            <a:r>
              <a:rPr lang="fr-FR" b="0" i="0" u="none" strike="noStrike" baseline="0" dirty="0">
                <a:solidFill>
                  <a:srgbClr val="211D1E"/>
                </a:solidFill>
                <a:latin typeface="Arial MT Light"/>
              </a:rPr>
              <a:t>....................................................</a:t>
            </a:r>
            <a:r>
              <a:rPr lang="fr-FR" sz="2400" b="0" i="0" u="none" strike="noStrike" baseline="0" dirty="0">
                <a:solidFill>
                  <a:srgbClr val="211D1E"/>
                </a:solidFill>
                <a:latin typeface="Arial MT Light"/>
              </a:rPr>
              <a:t>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E36F4E9-B904-E175-58FB-18883959772A}"/>
              </a:ext>
            </a:extLst>
          </p:cNvPr>
          <p:cNvSpPr txBox="1"/>
          <p:nvPr/>
        </p:nvSpPr>
        <p:spPr>
          <a:xfrm>
            <a:off x="1849347" y="3465732"/>
            <a:ext cx="72678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Déterminer la nature du mouvement de cette moto. </a:t>
            </a:r>
          </a:p>
        </p:txBody>
      </p:sp>
    </p:spTree>
    <p:extLst>
      <p:ext uri="{BB962C8B-B14F-4D97-AF65-F5344CB8AC3E}">
        <p14:creationId xmlns:p14="http://schemas.microsoft.com/office/powerpoint/2010/main" val="338299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7FD69-33A7-0654-7C07-AF96B373B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AA40E9-E28C-D55F-8748-01D0C2FFA522}"/>
              </a:ext>
            </a:extLst>
          </p:cNvPr>
          <p:cNvSpPr/>
          <p:nvPr/>
        </p:nvSpPr>
        <p:spPr>
          <a:xfrm>
            <a:off x="1849347" y="4209869"/>
            <a:ext cx="9981225" cy="16953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8A35F43-3022-8195-A92A-12ACEC758F0E}"/>
              </a:ext>
            </a:extLst>
          </p:cNvPr>
          <p:cNvSpPr txBox="1"/>
          <p:nvPr/>
        </p:nvSpPr>
        <p:spPr>
          <a:xfrm>
            <a:off x="1849347" y="4464345"/>
            <a:ext cx="9981226" cy="1162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b="0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La distance parcourue dans des durées égales </a:t>
            </a:r>
            <a:r>
              <a:rPr lang="fr-FR" sz="1600" b="0" i="0" u="none" strike="noStrike" baseline="0" dirty="0">
                <a:solidFill>
                  <a:srgbClr val="211D1E"/>
                </a:solidFill>
                <a:latin typeface="Arial MT Light"/>
              </a:rPr>
              <a:t>....................................................</a:t>
            </a:r>
            <a:r>
              <a:rPr lang="fr-FR" sz="2000" b="0" i="0" u="none" strike="noStrike" baseline="0" dirty="0">
                <a:solidFill>
                  <a:srgbClr val="211D1E"/>
                </a:solidFill>
                <a:latin typeface="Arial MT Light"/>
              </a:rPr>
              <a:t> </a:t>
            </a:r>
          </a:p>
          <a:p>
            <a:pPr marL="342900" indent="-342900" algn="just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fr-FR" sz="2000" b="0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Alors le mouvement est </a:t>
            </a:r>
            <a:r>
              <a:rPr lang="fr-FR" b="0" i="0" u="none" strike="noStrike" baseline="0" dirty="0">
                <a:solidFill>
                  <a:srgbClr val="211D1E"/>
                </a:solidFill>
                <a:latin typeface="Arial MT Light"/>
              </a:rPr>
              <a:t>....................................................</a:t>
            </a:r>
            <a:r>
              <a:rPr lang="fr-FR" sz="2400" b="0" i="0" u="none" strike="noStrike" baseline="0" dirty="0">
                <a:solidFill>
                  <a:srgbClr val="211D1E"/>
                </a:solidFill>
                <a:latin typeface="Arial MT Light"/>
              </a:rPr>
              <a:t> 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653E4ECC-4DD8-9E33-0210-E5F7A967F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14" y="257728"/>
            <a:ext cx="549808" cy="54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re 2">
            <a:extLst>
              <a:ext uri="{FF2B5EF4-FFF2-40B4-BE49-F238E27FC236}">
                <a16:creationId xmlns:a16="http://schemas.microsoft.com/office/drawing/2014/main" id="{06BD7C91-5B2C-E104-9076-AD5098403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699" y="257727"/>
            <a:ext cx="10529279" cy="549809"/>
          </a:xfrm>
        </p:spPr>
        <p:txBody>
          <a:bodyPr/>
          <a:lstStyle/>
          <a:p>
            <a:pPr fontAlgn="t">
              <a:lnSpc>
                <a:spcPct val="100000"/>
              </a:lnSpc>
            </a:pPr>
            <a:r>
              <a:rPr lang="fr-FR" dirty="0">
                <a:latin typeface="+mn-lt"/>
              </a:rPr>
              <a:t>Je compare les distances entre deux positions successives : si elles restent constantes, le mouvement est uniforme ; si elles augmentent, il est accéléré ; si elles diminuent, le mouvement est ralenti.</a:t>
            </a:r>
          </a:p>
        </p:txBody>
      </p:sp>
      <p:sp>
        <p:nvSpPr>
          <p:cNvPr id="14" name="Espace réservé du contenu 4">
            <a:extLst>
              <a:ext uri="{FF2B5EF4-FFF2-40B4-BE49-F238E27FC236}">
                <a16:creationId xmlns:a16="http://schemas.microsoft.com/office/drawing/2014/main" id="{7F2564F7-449C-6DB7-113B-30A67B905B9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147" y="807536"/>
            <a:ext cx="10529705" cy="337011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L’enseignant fait passer quelques élèves au tableau et met l’accent sur la démarche, en insistant sur les unités et les conversions nécessaires</a:t>
            </a:r>
          </a:p>
          <a:p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6312C25-FF03-7750-02E9-E6C5EC5AEC29}"/>
              </a:ext>
            </a:extLst>
          </p:cNvPr>
          <p:cNvSpPr txBox="1"/>
          <p:nvPr/>
        </p:nvSpPr>
        <p:spPr>
          <a:xfrm>
            <a:off x="6922333" y="4361065"/>
            <a:ext cx="2755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 </a:t>
            </a:r>
            <a:r>
              <a:rPr lang="fr-FR" sz="2400" dirty="0">
                <a:solidFill>
                  <a:srgbClr val="211D1E"/>
                </a:solidFill>
                <a:latin typeface="Calibri" panose="020F0502020204030204" pitchFamily="34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reste</a:t>
            </a:r>
            <a:r>
              <a:rPr lang="fr-FR" sz="2400" dirty="0">
                <a:solidFill>
                  <a:srgbClr val="211D1E"/>
                </a:solidFill>
                <a:latin typeface="Calibri" panose="020F0502020204030204" pitchFamily="34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</a:rPr>
              <a:t>constante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4DC9111-D789-534F-8FA9-3E36A47CC9C6}"/>
              </a:ext>
            </a:extLst>
          </p:cNvPr>
          <p:cNvSpPr/>
          <p:nvPr/>
        </p:nvSpPr>
        <p:spPr>
          <a:xfrm>
            <a:off x="1849347" y="1088407"/>
            <a:ext cx="9981225" cy="2863833"/>
          </a:xfrm>
          <a:prstGeom prst="roundRect">
            <a:avLst>
              <a:gd name="adj" fmla="val 373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FE3880-C2F6-E3FB-8B48-AAFDFD70A422}"/>
              </a:ext>
            </a:extLst>
          </p:cNvPr>
          <p:cNvSpPr txBox="1"/>
          <p:nvPr/>
        </p:nvSpPr>
        <p:spPr>
          <a:xfrm>
            <a:off x="2231786" y="1126511"/>
            <a:ext cx="93810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La chronophotographie ci-dessous est celle d’une moto pendant des durées égales. </a:t>
            </a:r>
            <a:endParaRPr lang="fr-FR" sz="2000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C3A94C0-B4CE-927D-F96E-8FC1C08E2C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2889"/>
          <a:stretch>
            <a:fillRect/>
          </a:stretch>
        </p:blipFill>
        <p:spPr>
          <a:xfrm>
            <a:off x="2407920" y="1807491"/>
            <a:ext cx="8524240" cy="11335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EDCD193-6739-9FE0-0E99-2A0FC1615FFF}"/>
              </a:ext>
            </a:extLst>
          </p:cNvPr>
          <p:cNvSpPr txBox="1"/>
          <p:nvPr/>
        </p:nvSpPr>
        <p:spPr>
          <a:xfrm>
            <a:off x="1849347" y="3465732"/>
            <a:ext cx="72678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Déterminer la nature du mouvement de cette moto. </a:t>
            </a:r>
          </a:p>
        </p:txBody>
      </p:sp>
      <p:sp>
        <p:nvSpPr>
          <p:cNvPr id="7" name="Rectangle : avec coins arrondis en haut 6">
            <a:extLst>
              <a:ext uri="{FF2B5EF4-FFF2-40B4-BE49-F238E27FC236}">
                <a16:creationId xmlns:a16="http://schemas.microsoft.com/office/drawing/2014/main" id="{27925922-0249-2780-3CC7-2469437E3D73}"/>
              </a:ext>
            </a:extLst>
          </p:cNvPr>
          <p:cNvSpPr/>
          <p:nvPr/>
        </p:nvSpPr>
        <p:spPr>
          <a:xfrm>
            <a:off x="293072" y="1143121"/>
            <a:ext cx="1337759" cy="428444"/>
          </a:xfrm>
          <a:prstGeom prst="round2SameRect">
            <a:avLst/>
          </a:prstGeom>
          <a:solidFill>
            <a:srgbClr val="FBCD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rgbClr val="7030A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B943FAE-ED44-ABBB-BA4F-40930671F753}"/>
              </a:ext>
            </a:extLst>
          </p:cNvPr>
          <p:cNvSpPr txBox="1"/>
          <p:nvPr/>
        </p:nvSpPr>
        <p:spPr>
          <a:xfrm>
            <a:off x="361427" y="1126511"/>
            <a:ext cx="12114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7030A0"/>
                </a:solidFill>
              </a:rPr>
              <a:t>Exercice</a:t>
            </a:r>
          </a:p>
        </p:txBody>
      </p:sp>
      <p:sp>
        <p:nvSpPr>
          <p:cNvPr id="16" name="Rectangle : avec coins arrondis en haut 15">
            <a:extLst>
              <a:ext uri="{FF2B5EF4-FFF2-40B4-BE49-F238E27FC236}">
                <a16:creationId xmlns:a16="http://schemas.microsoft.com/office/drawing/2014/main" id="{136C9521-6314-549A-A49D-9CCA8FE500E1}"/>
              </a:ext>
            </a:extLst>
          </p:cNvPr>
          <p:cNvSpPr/>
          <p:nvPr/>
        </p:nvSpPr>
        <p:spPr>
          <a:xfrm>
            <a:off x="1582730" y="1143120"/>
            <a:ext cx="430541" cy="428443"/>
          </a:xfrm>
          <a:prstGeom prst="round2Same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5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F656687-C959-E2FA-F14B-967D914CDFD7}"/>
              </a:ext>
            </a:extLst>
          </p:cNvPr>
          <p:cNvSpPr txBox="1"/>
          <p:nvPr/>
        </p:nvSpPr>
        <p:spPr>
          <a:xfrm>
            <a:off x="5080000" y="5152390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>
                <a:solidFill>
                  <a:srgbClr val="FF0000"/>
                </a:solidFill>
              </a:rPr>
              <a:t>uniforme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782E2924-AD41-63A2-F847-7725C03FB2F9}"/>
              </a:ext>
            </a:extLst>
          </p:cNvPr>
          <p:cNvSpPr/>
          <p:nvPr/>
        </p:nvSpPr>
        <p:spPr>
          <a:xfrm>
            <a:off x="3362960" y="2512703"/>
            <a:ext cx="216000" cy="216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F7A3E539-0D67-4C26-E81D-944655321C97}"/>
              </a:ext>
            </a:extLst>
          </p:cNvPr>
          <p:cNvSpPr/>
          <p:nvPr/>
        </p:nvSpPr>
        <p:spPr>
          <a:xfrm>
            <a:off x="5571066" y="2512703"/>
            <a:ext cx="216000" cy="216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2C80A217-B5F3-C3D9-B0A2-B2F3ED76B022}"/>
              </a:ext>
            </a:extLst>
          </p:cNvPr>
          <p:cNvSpPr/>
          <p:nvPr/>
        </p:nvSpPr>
        <p:spPr>
          <a:xfrm>
            <a:off x="7779172" y="2512703"/>
            <a:ext cx="216000" cy="216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1B0D8358-56E9-2A0C-5F4C-0AB043976F75}"/>
              </a:ext>
            </a:extLst>
          </p:cNvPr>
          <p:cNvSpPr/>
          <p:nvPr/>
        </p:nvSpPr>
        <p:spPr>
          <a:xfrm>
            <a:off x="9987280" y="2512703"/>
            <a:ext cx="216000" cy="216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5E34324C-FA6E-9473-1D19-12BFBD9A591B}"/>
              </a:ext>
            </a:extLst>
          </p:cNvPr>
          <p:cNvCxnSpPr>
            <a:cxnSpLocks/>
          </p:cNvCxnSpPr>
          <p:nvPr/>
        </p:nvCxnSpPr>
        <p:spPr>
          <a:xfrm flipV="1">
            <a:off x="5665519" y="2620703"/>
            <a:ext cx="2235200" cy="0"/>
          </a:xfrm>
          <a:prstGeom prst="straightConnector1">
            <a:avLst/>
          </a:prstGeom>
          <a:ln w="5715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DDB43C8D-23BC-B352-F7E3-64C2088A760B}"/>
              </a:ext>
            </a:extLst>
          </p:cNvPr>
          <p:cNvCxnSpPr>
            <a:cxnSpLocks/>
          </p:cNvCxnSpPr>
          <p:nvPr/>
        </p:nvCxnSpPr>
        <p:spPr>
          <a:xfrm flipV="1">
            <a:off x="7873625" y="2620703"/>
            <a:ext cx="2235200" cy="0"/>
          </a:xfrm>
          <a:prstGeom prst="straightConnector1">
            <a:avLst/>
          </a:prstGeom>
          <a:ln w="5715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DF27AD2B-3212-DF9D-5D71-B273A49B6892}"/>
              </a:ext>
            </a:extLst>
          </p:cNvPr>
          <p:cNvCxnSpPr>
            <a:cxnSpLocks/>
          </p:cNvCxnSpPr>
          <p:nvPr/>
        </p:nvCxnSpPr>
        <p:spPr>
          <a:xfrm flipV="1">
            <a:off x="3457413" y="2620703"/>
            <a:ext cx="2235200" cy="0"/>
          </a:xfrm>
          <a:prstGeom prst="straightConnector1">
            <a:avLst/>
          </a:prstGeom>
          <a:ln w="5715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989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3" grpId="0" animBg="1"/>
      <p:bldP spid="24" grpId="0" animBg="1"/>
      <p:bldP spid="25" grpId="0" animBg="1"/>
      <p:bldP spid="2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63520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832900" y="2867633"/>
            <a:ext cx="9426053" cy="481959"/>
            <a:chOff x="641607" y="3874674"/>
            <a:chExt cx="9840707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375630" y="391562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330531" y="545591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icônes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832900" y="3590615"/>
            <a:ext cx="9433517" cy="527905"/>
            <a:chOff x="633815" y="5937939"/>
            <a:chExt cx="9848499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375630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832900" y="1984717"/>
            <a:ext cx="9426053" cy="641893"/>
            <a:chOff x="605726" y="736482"/>
            <a:chExt cx="9840707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339749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144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948074" y="901061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4510568" y="4004535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7428" y="1440609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05584" y="4499741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3885544" y="4917606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16365" y="5271042"/>
            <a:ext cx="894928" cy="86045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E5452D4-2657-8719-2E0C-E56E3158AF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 flipH="1" flipV="1">
            <a:off x="6886706" y="1616522"/>
            <a:ext cx="3277607" cy="394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21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"/>
          <p:cNvSpPr txBox="1"/>
          <p:nvPr/>
        </p:nvSpPr>
        <p:spPr>
          <a:xfrm>
            <a:off x="-310153" y="261403"/>
            <a:ext cx="522972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Orientations didactiques</a:t>
            </a:r>
            <a:endParaRPr dirty="0"/>
          </a:p>
        </p:txBody>
      </p:sp>
      <p:sp>
        <p:nvSpPr>
          <p:cNvPr id="474" name="Google Shape;474;p4"/>
          <p:cNvSpPr txBox="1"/>
          <p:nvPr/>
        </p:nvSpPr>
        <p:spPr>
          <a:xfrm>
            <a:off x="370391" y="887596"/>
            <a:ext cx="11076972" cy="5493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50000"/>
              </a:lnSpc>
              <a:buClr>
                <a:schemeClr val="dk1"/>
              </a:buClr>
              <a:buSzPts val="2000"/>
            </a:pPr>
            <a:r>
              <a:rPr lang="fr-FR" dirty="0">
                <a:latin typeface="Segoe UI" panose="020B0502040204020203" pitchFamily="34" charset="0"/>
              </a:rPr>
              <a:t>Une séance de révision efficace repose sur une </a:t>
            </a:r>
            <a:r>
              <a:rPr lang="fr-FR" b="1" dirty="0">
                <a:latin typeface="Segoe UI" panose="020B0502040204020203" pitchFamily="34" charset="0"/>
              </a:rPr>
              <a:t>activité cognitive active</a:t>
            </a:r>
            <a:r>
              <a:rPr lang="fr-FR" dirty="0">
                <a:latin typeface="Segoe UI" panose="020B0502040204020203" pitchFamily="34" charset="0"/>
              </a:rPr>
              <a:t>, où l’élève comprend ses erreurs, reconstruit les savoirs et développe son autonomie d’apprentissage.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Avant de corriger  l’item correspondant à chaque tâche, </a:t>
            </a:r>
            <a:r>
              <a:rPr lang="fr-F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l’enseignant·e rappelle la procédure de résolution</a:t>
            </a: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</a:t>
            </a:r>
            <a:r>
              <a:rPr lang="fr-F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faisant participer les élèves</a:t>
            </a: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Ces derniers complètent les </a:t>
            </a:r>
            <a:r>
              <a:rPr lang="fr-F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espaces en pointillés</a:t>
            </a: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qui s’affichent sur les diapositives en utilisant les ardoises ou oralement. 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Lors de la correction d’un exercice, </a:t>
            </a:r>
            <a:r>
              <a:rPr lang="fr-F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l’enseignant·e sollicite la participation active des élèves</a:t>
            </a: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en choisissant </a:t>
            </a:r>
            <a:r>
              <a:rPr lang="fr-F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deux ou trois au hasard</a:t>
            </a: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pour répondre à chaque question, tout en les invitant à </a:t>
            </a:r>
            <a:r>
              <a:rPr lang="fr-F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expliciter leur raisonnement</a:t>
            </a: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veille à fournir un feed-back immédiat et précis</a:t>
            </a: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afin de </a:t>
            </a:r>
            <a:r>
              <a:rPr lang="fr-F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corriger les erreurs conceptuelles ou procédurales</a:t>
            </a: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de </a:t>
            </a:r>
            <a:r>
              <a:rPr lang="fr-F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renforcer les acquis</a:t>
            </a: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tableau est utilisé pour expliciter les explications</a:t>
            </a: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et </a:t>
            </a:r>
            <a:r>
              <a:rPr lang="fr-F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peut recourir à l’alternance linguistique</a:t>
            </a: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 nécessaire, afin de favoriser la compréhension de tous les élèves.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fr-FR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Si, après avoir corrigé le devoir maison, il reste du temps, l’enseignant·e peut mettre l’accent sur les erreurs fréquentes et propose des exercices de consolidation. </a:t>
            </a:r>
            <a:endParaRPr dirty="0"/>
          </a:p>
        </p:txBody>
      </p:sp>
      <p:pic>
        <p:nvPicPr>
          <p:cNvPr id="475" name="Google Shape;475;p4" descr="Image générée"/>
          <p:cNvPicPr preferRelativeResize="0"/>
          <p:nvPr/>
        </p:nvPicPr>
        <p:blipFill rotWithShape="1">
          <a:blip r:embed="rId3">
            <a:alphaModFix/>
          </a:blip>
          <a:srcRect t="11064" b="10678"/>
          <a:stretch/>
        </p:blipFill>
        <p:spPr>
          <a:xfrm>
            <a:off x="101717" y="81175"/>
            <a:ext cx="546818" cy="6418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951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72">
          <a:extLst>
            <a:ext uri="{FF2B5EF4-FFF2-40B4-BE49-F238E27FC236}">
              <a16:creationId xmlns:a16="http://schemas.microsoft.com/office/drawing/2014/main" id="{46578EC7-1517-9D9C-BA87-C082A6A10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">
            <a:extLst>
              <a:ext uri="{FF2B5EF4-FFF2-40B4-BE49-F238E27FC236}">
                <a16:creationId xmlns:a16="http://schemas.microsoft.com/office/drawing/2014/main" id="{26B37063-6AEB-A59A-BBF1-1BB45572A299}"/>
              </a:ext>
            </a:extLst>
          </p:cNvPr>
          <p:cNvSpPr txBox="1"/>
          <p:nvPr/>
        </p:nvSpPr>
        <p:spPr>
          <a:xfrm>
            <a:off x="178098" y="287443"/>
            <a:ext cx="522972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Tâche cible du devoir – Période 5 </a:t>
            </a:r>
            <a:endParaRPr dirty="0"/>
          </a:p>
        </p:txBody>
      </p:sp>
      <p:pic>
        <p:nvPicPr>
          <p:cNvPr id="475" name="Google Shape;475;p4" descr="Image générée">
            <a:extLst>
              <a:ext uri="{FF2B5EF4-FFF2-40B4-BE49-F238E27FC236}">
                <a16:creationId xmlns:a16="http://schemas.microsoft.com/office/drawing/2014/main" id="{6A9ED74A-43B4-6B05-E51A-8C1CE72770B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1064" b="10678"/>
          <a:stretch/>
        </p:blipFill>
        <p:spPr>
          <a:xfrm>
            <a:off x="101717" y="81175"/>
            <a:ext cx="546818" cy="6418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473;p4">
            <a:extLst>
              <a:ext uri="{FF2B5EF4-FFF2-40B4-BE49-F238E27FC236}">
                <a16:creationId xmlns:a16="http://schemas.microsoft.com/office/drawing/2014/main" id="{DF9EBC27-AD44-3210-D115-889206D95426}"/>
              </a:ext>
            </a:extLst>
          </p:cNvPr>
          <p:cNvSpPr txBox="1"/>
          <p:nvPr/>
        </p:nvSpPr>
        <p:spPr>
          <a:xfrm>
            <a:off x="375126" y="1709232"/>
            <a:ext cx="11450429" cy="461624"/>
          </a:xfrm>
          <a:prstGeom prst="rect">
            <a:avLst/>
          </a:prstGeom>
          <a:solidFill>
            <a:srgbClr val="33CCF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Chapitre 1 : mouvement d’un corps 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4" name="Google Shape;473;p4">
            <a:extLst>
              <a:ext uri="{FF2B5EF4-FFF2-40B4-BE49-F238E27FC236}">
                <a16:creationId xmlns:a16="http://schemas.microsoft.com/office/drawing/2014/main" id="{D4494044-6F5D-D38F-273B-6DDFB64E1668}"/>
              </a:ext>
            </a:extLst>
          </p:cNvPr>
          <p:cNvSpPr txBox="1"/>
          <p:nvPr/>
        </p:nvSpPr>
        <p:spPr>
          <a:xfrm>
            <a:off x="965794" y="2384908"/>
            <a:ext cx="10005766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dirty="0">
                <a:solidFill>
                  <a:srgbClr val="7030A0"/>
                </a:solidFill>
              </a:rPr>
              <a:t>Tâche 1.  </a:t>
            </a:r>
            <a:r>
              <a:rPr lang="fr-FR" sz="2400" b="1" dirty="0"/>
              <a:t>Identifier l’état d’un corps par rapport à un corps de référence. </a:t>
            </a:r>
            <a:r>
              <a:rPr lang="fr-FR" sz="2400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fr-FR" sz="2400" b="1" dirty="0">
                <a:solidFill>
                  <a:srgbClr val="7030A0"/>
                </a:solidFill>
              </a:rPr>
              <a:t>Tâche 2.  </a:t>
            </a:r>
            <a:r>
              <a:rPr lang="fr-FR" sz="2400" b="1" dirty="0"/>
              <a:t>Déterminer le type de trajectoire d’un corps en mouvement. </a:t>
            </a:r>
            <a:r>
              <a:rPr lang="fr-FR" sz="2400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fr-FR" sz="2400" b="1" dirty="0">
                <a:solidFill>
                  <a:srgbClr val="7030A0"/>
                </a:solidFill>
              </a:rPr>
              <a:t>Tâche 3.  </a:t>
            </a:r>
            <a:r>
              <a:rPr lang="fr-FR" sz="2400" b="1" dirty="0"/>
              <a:t>Déterminer le type le mouvement d’un corps mobile. </a:t>
            </a:r>
            <a:endParaRPr sz="2400" dirty="0"/>
          </a:p>
        </p:txBody>
      </p:sp>
      <p:sp>
        <p:nvSpPr>
          <p:cNvPr id="5" name="Google Shape;473;p4">
            <a:extLst>
              <a:ext uri="{FF2B5EF4-FFF2-40B4-BE49-F238E27FC236}">
                <a16:creationId xmlns:a16="http://schemas.microsoft.com/office/drawing/2014/main" id="{24FE68AF-30F2-99CA-704A-05FB8DD51312}"/>
              </a:ext>
            </a:extLst>
          </p:cNvPr>
          <p:cNvSpPr txBox="1"/>
          <p:nvPr/>
        </p:nvSpPr>
        <p:spPr>
          <a:xfrm>
            <a:off x="370784" y="4456333"/>
            <a:ext cx="11450429" cy="461624"/>
          </a:xfrm>
          <a:prstGeom prst="rect">
            <a:avLst/>
          </a:prstGeom>
          <a:solidFill>
            <a:srgbClr val="99003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Chapitre 2 : Vitesse d’un corps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6" name="Google Shape;473;p4">
            <a:extLst>
              <a:ext uri="{FF2B5EF4-FFF2-40B4-BE49-F238E27FC236}">
                <a16:creationId xmlns:a16="http://schemas.microsoft.com/office/drawing/2014/main" id="{644C13FD-48FA-5A20-FF43-E56C95826617}"/>
              </a:ext>
            </a:extLst>
          </p:cNvPr>
          <p:cNvSpPr txBox="1"/>
          <p:nvPr/>
        </p:nvSpPr>
        <p:spPr>
          <a:xfrm>
            <a:off x="1093115" y="5148768"/>
            <a:ext cx="10005766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>
                <a:solidFill>
                  <a:srgbClr val="7030A0"/>
                </a:solidFill>
              </a:rPr>
              <a:t>Tâche 1.  </a:t>
            </a:r>
            <a:r>
              <a:rPr lang="fr-FR" sz="2400" b="1" dirty="0"/>
              <a:t>Déterminer la nature du mouvement d’un corps mobile. </a:t>
            </a:r>
            <a:endParaRPr lang="fr-FR" sz="2400" dirty="0"/>
          </a:p>
          <a:p>
            <a:pPr>
              <a:lnSpc>
                <a:spcPct val="150000"/>
              </a:lnSpc>
            </a:pPr>
            <a:r>
              <a:rPr lang="fr-FR" sz="2400" b="1" dirty="0">
                <a:solidFill>
                  <a:srgbClr val="7030A0"/>
                </a:solidFill>
              </a:rPr>
              <a:t>Tâche 2.  </a:t>
            </a:r>
            <a:r>
              <a:rPr lang="fr-FR" sz="2400" b="1" dirty="0"/>
              <a:t>Déterminer la vitesse d’un corps mobile.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46264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26873-17F5-B392-93CF-34F7F836D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BBB253E-7715-E698-FC32-01AFDCE5BC77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336DA-21FA-7507-AC08-0B4424D6723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B05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46D18EA-87D9-4042-A148-650F79141D2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6000" b="1" noProof="0" dirty="0">
                <a:solidFill>
                  <a:schemeClr val="tx1"/>
                </a:solidFill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CA08DB21-B084-9768-767C-5A434955D087}"/>
              </a:ext>
            </a:extLst>
          </p:cNvPr>
          <p:cNvSpPr txBox="1"/>
          <p:nvPr/>
        </p:nvSpPr>
        <p:spPr>
          <a:xfrm>
            <a:off x="2866490" y="3104504"/>
            <a:ext cx="7739863" cy="783193"/>
          </a:xfrm>
          <a:prstGeom prst="round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fr-FR" sz="4000" b="1" noProof="0" dirty="0">
                <a:solidFill>
                  <a:schemeClr val="bg1"/>
                </a:solidFill>
              </a:rPr>
              <a:t>Correction du devoir maison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5125902E-2215-09C5-B0A4-47B2125DB9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228" t="23202" r="6044" b="29962"/>
          <a:stretch>
            <a:fillRect/>
          </a:stretch>
        </p:blipFill>
        <p:spPr>
          <a:xfrm>
            <a:off x="9604572" y="2559556"/>
            <a:ext cx="1037690" cy="1089896"/>
          </a:xfrm>
          <a:prstGeom prst="ellipse">
            <a:avLst/>
          </a:prstGeom>
        </p:spPr>
      </p:pic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E1304C77-2AA0-C91F-A576-D461B8D45CB2}"/>
              </a:ext>
            </a:extLst>
          </p:cNvPr>
          <p:cNvSpPr/>
          <p:nvPr/>
        </p:nvSpPr>
        <p:spPr>
          <a:xfrm>
            <a:off x="886462" y="3279459"/>
            <a:ext cx="2319075" cy="433282"/>
          </a:xfrm>
          <a:prstGeom prst="roundRect">
            <a:avLst>
              <a:gd name="adj" fmla="val 14287"/>
            </a:avLst>
          </a:prstGeom>
          <a:solidFill>
            <a:srgbClr val="FFAB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Période 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3F128CA-4F51-C65A-229B-78275D3D7E0F}"/>
              </a:ext>
            </a:extLst>
          </p:cNvPr>
          <p:cNvSpPr/>
          <p:nvPr/>
        </p:nvSpPr>
        <p:spPr>
          <a:xfrm>
            <a:off x="819068" y="2866367"/>
            <a:ext cx="134789" cy="151300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944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F93B8-D94D-A9B0-642E-8C7534659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D87A9375-4965-0013-8BF2-466654575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14" y="257728"/>
            <a:ext cx="549808" cy="54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0198F522-14E1-5798-04C7-81ACB4D18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699" y="257728"/>
            <a:ext cx="10529279" cy="54980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dirty="0"/>
              <a:t>Nous allons commencer par la correction du devoir maison . Prenez votre livret page 77 . </a:t>
            </a:r>
            <a:br>
              <a:rPr lang="fr-FR" dirty="0"/>
            </a:br>
            <a:r>
              <a:rPr lang="fr-FR" dirty="0"/>
              <a:t>On commence par l’exercice 1, vous avez 5 min pour répondre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4F79265-A8AD-B374-C409-485A97B10313}"/>
              </a:ext>
            </a:extLst>
          </p:cNvPr>
          <p:cNvSpPr txBox="1"/>
          <p:nvPr/>
        </p:nvSpPr>
        <p:spPr>
          <a:xfrm>
            <a:off x="1852772" y="4549583"/>
            <a:ext cx="9977801" cy="18893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Pendant la période 1, le cycliste est </a:t>
            </a:r>
            <a:r>
              <a:rPr lang="fr-FR" sz="2000" i="0" u="none" strike="noStrike" baseline="0" dirty="0">
                <a:solidFill>
                  <a:srgbClr val="211D1E"/>
                </a:solidFill>
                <a:latin typeface="Arial MT Light"/>
              </a:rPr>
              <a:t>........................................................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Pendant la période 2, le cycliste est </a:t>
            </a:r>
            <a:r>
              <a:rPr lang="fr-FR" sz="2000" dirty="0">
                <a:solidFill>
                  <a:srgbClr val="211D1E"/>
                </a:solidFill>
                <a:latin typeface="Arial MT Light"/>
              </a:rPr>
              <a:t>........................................................</a:t>
            </a:r>
            <a:r>
              <a:rPr lang="fr-FR" sz="2000" i="0" u="none" strike="noStrike" baseline="0" dirty="0">
                <a:solidFill>
                  <a:srgbClr val="211D1E"/>
                </a:solidFill>
                <a:latin typeface="Arial MT Light"/>
              </a:rPr>
              <a:t>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Pendant la période 3, le cycliste est </a:t>
            </a:r>
            <a:r>
              <a:rPr lang="fr-FR" sz="2000" dirty="0">
                <a:solidFill>
                  <a:srgbClr val="211D1E"/>
                </a:solidFill>
                <a:latin typeface="Arial MT Light"/>
              </a:rPr>
              <a:t>........................................................</a:t>
            </a:r>
            <a:r>
              <a:rPr lang="fr-FR" sz="2000" i="0" u="none" strike="noStrike" baseline="0" dirty="0">
                <a:solidFill>
                  <a:srgbClr val="211D1E"/>
                </a:solidFill>
                <a:latin typeface="Arial MT Light"/>
              </a:rPr>
              <a:t>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Pendant la période 4, le cycliste est </a:t>
            </a:r>
            <a:r>
              <a:rPr lang="fr-FR" sz="2000" dirty="0">
                <a:solidFill>
                  <a:srgbClr val="211D1E"/>
                </a:solidFill>
                <a:latin typeface="Arial MT Light"/>
              </a:rPr>
              <a:t>........................................................</a:t>
            </a:r>
            <a:r>
              <a:rPr lang="fr-FR" sz="2000" i="0" u="none" strike="noStrike" baseline="0" dirty="0">
                <a:solidFill>
                  <a:srgbClr val="211D1E"/>
                </a:solidFill>
                <a:latin typeface="Arial MT Light"/>
              </a:rPr>
              <a:t> </a:t>
            </a:r>
            <a:endParaRPr lang="fr-FR" sz="2000" dirty="0"/>
          </a:p>
        </p:txBody>
      </p:sp>
      <p:sp>
        <p:nvSpPr>
          <p:cNvPr id="15" name="Espace réservé du contenu 4">
            <a:extLst>
              <a:ext uri="{FF2B5EF4-FFF2-40B4-BE49-F238E27FC236}">
                <a16:creationId xmlns:a16="http://schemas.microsoft.com/office/drawing/2014/main" id="{F7076420-52DB-AA45-57CA-EE6DF1FF3DD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4501" y="807536"/>
            <a:ext cx="10529705" cy="268287"/>
          </a:xfrm>
        </p:spPr>
        <p:txBody>
          <a:bodyPr/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L’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enseignant.e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 demande aux élèves de faire l’exercice sur le livret. Il surveille et soutient les élèves en difficulté.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E3D1CCF2-8566-4463-E5E4-912EB1EDDB9A}"/>
              </a:ext>
            </a:extLst>
          </p:cNvPr>
          <p:cNvSpPr/>
          <p:nvPr/>
        </p:nvSpPr>
        <p:spPr>
          <a:xfrm>
            <a:off x="1849348" y="1088406"/>
            <a:ext cx="10049580" cy="3360139"/>
          </a:xfrm>
          <a:prstGeom prst="roundRect">
            <a:avLst>
              <a:gd name="adj" fmla="val 373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98F9C59-520A-D954-EE74-A2B5E3F58F72}"/>
              </a:ext>
            </a:extLst>
          </p:cNvPr>
          <p:cNvSpPr txBox="1"/>
          <p:nvPr/>
        </p:nvSpPr>
        <p:spPr>
          <a:xfrm>
            <a:off x="2221638" y="1111900"/>
            <a:ext cx="96089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/>
                </a:solidFill>
              </a:rPr>
              <a:t>Le graphique ci-dessous représente l’évolution de la distance parcourue par un cycliste en fonction du temps.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B11F23A2-C74B-8B01-0F9D-2ED00B00B4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6173" y="1563364"/>
            <a:ext cx="7058846" cy="2615097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D1ECA53-D63E-BC3B-63BD-4AC78CAB128B}"/>
              </a:ext>
            </a:extLst>
          </p:cNvPr>
          <p:cNvSpPr txBox="1"/>
          <p:nvPr/>
        </p:nvSpPr>
        <p:spPr>
          <a:xfrm>
            <a:off x="2013271" y="4048435"/>
            <a:ext cx="60940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Identifier l’état de repos et de mouvement du cycliste. </a:t>
            </a:r>
            <a:endParaRPr lang="fr-FR" sz="2000" b="1" dirty="0"/>
          </a:p>
        </p:txBody>
      </p:sp>
      <p:sp>
        <p:nvSpPr>
          <p:cNvPr id="26" name="Rectangle : avec coins arrondis en haut 25">
            <a:extLst>
              <a:ext uri="{FF2B5EF4-FFF2-40B4-BE49-F238E27FC236}">
                <a16:creationId xmlns:a16="http://schemas.microsoft.com/office/drawing/2014/main" id="{8D818F47-08A7-BF95-AA42-93C00670751F}"/>
              </a:ext>
            </a:extLst>
          </p:cNvPr>
          <p:cNvSpPr/>
          <p:nvPr/>
        </p:nvSpPr>
        <p:spPr>
          <a:xfrm>
            <a:off x="293072" y="1143121"/>
            <a:ext cx="1337759" cy="428444"/>
          </a:xfrm>
          <a:prstGeom prst="round2SameRect">
            <a:avLst/>
          </a:prstGeom>
          <a:solidFill>
            <a:srgbClr val="FBCD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rgbClr val="7030A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5EACFFA5-AF6A-F5B0-7310-1320417B6B9E}"/>
              </a:ext>
            </a:extLst>
          </p:cNvPr>
          <p:cNvSpPr txBox="1"/>
          <p:nvPr/>
        </p:nvSpPr>
        <p:spPr>
          <a:xfrm>
            <a:off x="361427" y="1126511"/>
            <a:ext cx="12114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7030A0"/>
                </a:solidFill>
              </a:rPr>
              <a:t>Exercice</a:t>
            </a:r>
          </a:p>
        </p:txBody>
      </p:sp>
      <p:sp>
        <p:nvSpPr>
          <p:cNvPr id="29" name="Rectangle : avec coins arrondis en haut 28">
            <a:extLst>
              <a:ext uri="{FF2B5EF4-FFF2-40B4-BE49-F238E27FC236}">
                <a16:creationId xmlns:a16="http://schemas.microsoft.com/office/drawing/2014/main" id="{C084577C-1ACD-5EC7-D5D0-D5F67FA5CB6F}"/>
              </a:ext>
            </a:extLst>
          </p:cNvPr>
          <p:cNvSpPr/>
          <p:nvPr/>
        </p:nvSpPr>
        <p:spPr>
          <a:xfrm>
            <a:off x="1582730" y="1143120"/>
            <a:ext cx="430541" cy="428443"/>
          </a:xfrm>
          <a:prstGeom prst="round2Same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5224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73BCB-4980-7CD9-7036-350A3EF80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5">
            <a:extLst>
              <a:ext uri="{FF2B5EF4-FFF2-40B4-BE49-F238E27FC236}">
                <a16:creationId xmlns:a16="http://schemas.microsoft.com/office/drawing/2014/main" id="{945295BA-EC16-1DCF-EF3A-BB9DC95FB7D6}"/>
              </a:ext>
            </a:extLst>
          </p:cNvPr>
          <p:cNvSpPr txBox="1"/>
          <p:nvPr/>
        </p:nvSpPr>
        <p:spPr>
          <a:xfrm>
            <a:off x="1852772" y="4549583"/>
            <a:ext cx="9977801" cy="18893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Pendant la période 1, le cycliste est </a:t>
            </a:r>
            <a:r>
              <a:rPr lang="fr-FR" sz="2000" i="0" u="none" strike="noStrike" baseline="0" dirty="0">
                <a:solidFill>
                  <a:srgbClr val="211D1E"/>
                </a:solidFill>
                <a:latin typeface="Arial MT Light"/>
              </a:rPr>
              <a:t>........................................................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Pendant la période 2, le cycliste est </a:t>
            </a:r>
            <a:r>
              <a:rPr lang="fr-FR" sz="2000" dirty="0">
                <a:solidFill>
                  <a:srgbClr val="211D1E"/>
                </a:solidFill>
                <a:latin typeface="Arial MT Light"/>
              </a:rPr>
              <a:t>........................................................</a:t>
            </a:r>
            <a:r>
              <a:rPr lang="fr-FR" sz="2000" i="0" u="none" strike="noStrike" baseline="0" dirty="0">
                <a:solidFill>
                  <a:srgbClr val="211D1E"/>
                </a:solidFill>
                <a:latin typeface="Arial MT Light"/>
              </a:rPr>
              <a:t>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Pendant la période 3, le cycliste est </a:t>
            </a:r>
            <a:r>
              <a:rPr lang="fr-FR" sz="2000" dirty="0">
                <a:solidFill>
                  <a:srgbClr val="211D1E"/>
                </a:solidFill>
                <a:latin typeface="Arial MT Light"/>
              </a:rPr>
              <a:t>........................................................</a:t>
            </a:r>
            <a:r>
              <a:rPr lang="fr-FR" sz="2000" i="0" u="none" strike="noStrike" baseline="0" dirty="0">
                <a:solidFill>
                  <a:srgbClr val="211D1E"/>
                </a:solidFill>
                <a:latin typeface="Arial MT Light"/>
              </a:rPr>
              <a:t>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Pendant la période 4, le cycliste est </a:t>
            </a:r>
            <a:r>
              <a:rPr lang="fr-FR" sz="2000" dirty="0">
                <a:solidFill>
                  <a:srgbClr val="211D1E"/>
                </a:solidFill>
                <a:latin typeface="Arial MT Light"/>
              </a:rPr>
              <a:t>........................................................</a:t>
            </a:r>
            <a:r>
              <a:rPr lang="fr-FR" sz="2000" i="0" u="none" strike="noStrike" baseline="0" dirty="0">
                <a:solidFill>
                  <a:srgbClr val="211D1E"/>
                </a:solidFill>
                <a:latin typeface="Arial MT Light"/>
              </a:rPr>
              <a:t> </a:t>
            </a:r>
            <a:endParaRPr lang="fr-FR" sz="2000" dirty="0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20729B3-3CB0-25F0-A912-210C510E0465}"/>
              </a:ext>
            </a:extLst>
          </p:cNvPr>
          <p:cNvSpPr/>
          <p:nvPr/>
        </p:nvSpPr>
        <p:spPr>
          <a:xfrm>
            <a:off x="1849348" y="1088406"/>
            <a:ext cx="10049580" cy="3360139"/>
          </a:xfrm>
          <a:prstGeom prst="roundRect">
            <a:avLst>
              <a:gd name="adj" fmla="val 373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5019042-4BC8-C895-0BE9-7344DE542425}"/>
              </a:ext>
            </a:extLst>
          </p:cNvPr>
          <p:cNvSpPr txBox="1"/>
          <p:nvPr/>
        </p:nvSpPr>
        <p:spPr>
          <a:xfrm>
            <a:off x="2013271" y="4048435"/>
            <a:ext cx="60940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000" b="1" i="0" u="none" strike="noStrike" baseline="0" dirty="0">
                <a:solidFill>
                  <a:srgbClr val="211D1E"/>
                </a:solidFill>
                <a:latin typeface="Calibri" panose="020F0502020204030204" pitchFamily="34" charset="0"/>
              </a:rPr>
              <a:t>Identifier l’état de repos et de mouvement du cycliste. </a:t>
            </a:r>
            <a:endParaRPr lang="fr-FR" sz="2000" b="1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C850D4C-6FA8-E4EE-DB08-F3E2E8CEE8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6173" y="1563364"/>
            <a:ext cx="7058846" cy="2615097"/>
          </a:xfrm>
          <a:prstGeom prst="rect">
            <a:avLst/>
          </a:prstGeom>
        </p:spPr>
      </p:pic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811EBF62-D50A-36EA-E291-323DEBEFB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1594" y="512371"/>
            <a:ext cx="390454" cy="390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6DDA5C6C-BE0B-E521-672A-142142ACD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699" y="257727"/>
            <a:ext cx="10529279" cy="549809"/>
          </a:xfrm>
        </p:spPr>
        <p:txBody>
          <a:bodyPr/>
          <a:lstStyle/>
          <a:p>
            <a:pPr fontAlgn="t">
              <a:lnSpc>
                <a:spcPct val="100000"/>
              </a:lnSpc>
            </a:pPr>
            <a:r>
              <a:rPr lang="fr-FR" dirty="0">
                <a:latin typeface="+mn-lt"/>
              </a:rPr>
              <a:t>Je vous rappelle qu’un corps est en mouvement lorsqu’il change de position (distance augmente ou diminue) et s’il garde la même position (distance constante), il est au repos.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A3449D5-9E54-CEE9-D74F-F3D2570886F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147" y="807536"/>
            <a:ext cx="10529705" cy="337011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L’enseignant choisit 4 élèves; au hasard;  à répondre et insiste surtout sur la justification et l’explication de leur raisonnement.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1C9FF35-B44C-3327-6886-C38D38BFB58D}"/>
              </a:ext>
            </a:extLst>
          </p:cNvPr>
          <p:cNvSpPr txBox="1"/>
          <p:nvPr/>
        </p:nvSpPr>
        <p:spPr>
          <a:xfrm>
            <a:off x="6421348" y="4646489"/>
            <a:ext cx="2172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en mouvement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472B701-A8BA-9D01-55DA-04F555C53D74}"/>
              </a:ext>
            </a:extLst>
          </p:cNvPr>
          <p:cNvSpPr txBox="1"/>
          <p:nvPr/>
        </p:nvSpPr>
        <p:spPr>
          <a:xfrm>
            <a:off x="6421348" y="5102813"/>
            <a:ext cx="2172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au repos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5C455B7-D38C-F15B-F954-74C8C1199E97}"/>
              </a:ext>
            </a:extLst>
          </p:cNvPr>
          <p:cNvSpPr txBox="1"/>
          <p:nvPr/>
        </p:nvSpPr>
        <p:spPr>
          <a:xfrm>
            <a:off x="6421348" y="5564478"/>
            <a:ext cx="2172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en mouvement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878991A-13DF-B861-4EF4-1BD7DC21DCD3}"/>
              </a:ext>
            </a:extLst>
          </p:cNvPr>
          <p:cNvSpPr txBox="1"/>
          <p:nvPr/>
        </p:nvSpPr>
        <p:spPr>
          <a:xfrm>
            <a:off x="6421348" y="6018132"/>
            <a:ext cx="2172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au repos</a:t>
            </a:r>
          </a:p>
        </p:txBody>
      </p:sp>
      <p:sp>
        <p:nvSpPr>
          <p:cNvPr id="25" name="Rectangle : avec coins arrondis en haut 24">
            <a:extLst>
              <a:ext uri="{FF2B5EF4-FFF2-40B4-BE49-F238E27FC236}">
                <a16:creationId xmlns:a16="http://schemas.microsoft.com/office/drawing/2014/main" id="{4382800C-FC1F-F0F3-B9CB-53D3E059F1EB}"/>
              </a:ext>
            </a:extLst>
          </p:cNvPr>
          <p:cNvSpPr/>
          <p:nvPr/>
        </p:nvSpPr>
        <p:spPr>
          <a:xfrm>
            <a:off x="293072" y="1143121"/>
            <a:ext cx="1337759" cy="428444"/>
          </a:xfrm>
          <a:prstGeom prst="round2SameRect">
            <a:avLst/>
          </a:prstGeom>
          <a:solidFill>
            <a:srgbClr val="FBCD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rgbClr val="7030A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54DA358-EFC5-D95E-6D3B-3BD55602133D}"/>
              </a:ext>
            </a:extLst>
          </p:cNvPr>
          <p:cNvSpPr txBox="1"/>
          <p:nvPr/>
        </p:nvSpPr>
        <p:spPr>
          <a:xfrm>
            <a:off x="361427" y="1126511"/>
            <a:ext cx="12114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7030A0"/>
                </a:solidFill>
              </a:rPr>
              <a:t>Exercice</a:t>
            </a:r>
          </a:p>
        </p:txBody>
      </p:sp>
      <p:sp>
        <p:nvSpPr>
          <p:cNvPr id="27" name="Rectangle : avec coins arrondis en haut 26">
            <a:extLst>
              <a:ext uri="{FF2B5EF4-FFF2-40B4-BE49-F238E27FC236}">
                <a16:creationId xmlns:a16="http://schemas.microsoft.com/office/drawing/2014/main" id="{90ABE637-D3B2-17DC-D00E-E2E1961063B5}"/>
              </a:ext>
            </a:extLst>
          </p:cNvPr>
          <p:cNvSpPr/>
          <p:nvPr/>
        </p:nvSpPr>
        <p:spPr>
          <a:xfrm>
            <a:off x="1582730" y="1143120"/>
            <a:ext cx="430541" cy="428443"/>
          </a:xfrm>
          <a:prstGeom prst="round2Same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1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061CDA3B-2485-5BDB-312A-ACE18079A521}"/>
              </a:ext>
            </a:extLst>
          </p:cNvPr>
          <p:cNvSpPr txBox="1"/>
          <p:nvPr/>
        </p:nvSpPr>
        <p:spPr>
          <a:xfrm>
            <a:off x="2221638" y="1111900"/>
            <a:ext cx="96089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/>
                </a:solidFill>
              </a:rPr>
              <a:t>Le graphique ci-dessous représente l’évolution de la distance parcourue par un cycliste en fonction du temps.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D59B5416-8902-C7A4-D4B6-48CDE01A7C99}"/>
              </a:ext>
            </a:extLst>
          </p:cNvPr>
          <p:cNvSpPr/>
          <p:nvPr/>
        </p:nvSpPr>
        <p:spPr>
          <a:xfrm>
            <a:off x="5650590" y="2920822"/>
            <a:ext cx="358815" cy="384862"/>
          </a:xfrm>
          <a:prstGeom prst="ellipse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E01F571-D931-E3EF-A068-1A9F81D1FE81}"/>
              </a:ext>
            </a:extLst>
          </p:cNvPr>
          <p:cNvSpPr/>
          <p:nvPr/>
        </p:nvSpPr>
        <p:spPr>
          <a:xfrm>
            <a:off x="7351697" y="2613047"/>
            <a:ext cx="358815" cy="384862"/>
          </a:xfrm>
          <a:prstGeom prst="ellipse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6E7E86D3-9779-982C-C4D4-B47FC0DC1B41}"/>
              </a:ext>
            </a:extLst>
          </p:cNvPr>
          <p:cNvSpPr/>
          <p:nvPr/>
        </p:nvSpPr>
        <p:spPr>
          <a:xfrm>
            <a:off x="9227394" y="2336207"/>
            <a:ext cx="358815" cy="384862"/>
          </a:xfrm>
          <a:prstGeom prst="ellipse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FD960F57-BDDA-E525-3882-10AB819E742D}"/>
              </a:ext>
            </a:extLst>
          </p:cNvPr>
          <p:cNvSpPr/>
          <p:nvPr/>
        </p:nvSpPr>
        <p:spPr>
          <a:xfrm>
            <a:off x="10245595" y="1951345"/>
            <a:ext cx="358815" cy="384862"/>
          </a:xfrm>
          <a:prstGeom prst="ellipse">
            <a:avLst/>
          </a:prstGeom>
          <a:noFill/>
          <a:ln w="2857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96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3" grpId="0"/>
      <p:bldP spid="4" grpId="0" animBg="1"/>
      <p:bldP spid="6" grpId="0" animBg="1"/>
      <p:bldP spid="7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3FC98-9C1D-E910-900F-64CD7FCE2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36F946DA-BB90-D6BF-DF6A-E61A83AA7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114" y="257728"/>
            <a:ext cx="549808" cy="54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8A7B8481-357F-F34F-2C96-0B0BF9A39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699" y="257728"/>
            <a:ext cx="10529279" cy="54980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dirty="0"/>
              <a:t> Faisons  l’exercice 2 p.77 du livret. Vous avez 5 min pour répondre </a:t>
            </a:r>
          </a:p>
        </p:txBody>
      </p:sp>
      <p:sp>
        <p:nvSpPr>
          <p:cNvPr id="15" name="Espace réservé du contenu 4">
            <a:extLst>
              <a:ext uri="{FF2B5EF4-FFF2-40B4-BE49-F238E27FC236}">
                <a16:creationId xmlns:a16="http://schemas.microsoft.com/office/drawing/2014/main" id="{8BBD746D-BD50-E208-9EC9-5168888BDB3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4501" y="807536"/>
            <a:ext cx="10529705" cy="268287"/>
          </a:xfrm>
        </p:spPr>
        <p:txBody>
          <a:bodyPr/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L’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enseignant.e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 demande aux élèves de faire l’exercice sur le livret. Il surveille et soutient les élèves en difficulté. 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BB81F60-9A23-2F1D-ECF9-A21336602AB6}"/>
              </a:ext>
            </a:extLst>
          </p:cNvPr>
          <p:cNvSpPr/>
          <p:nvPr/>
        </p:nvSpPr>
        <p:spPr>
          <a:xfrm>
            <a:off x="1849348" y="1088406"/>
            <a:ext cx="8640568" cy="4201224"/>
          </a:xfrm>
          <a:prstGeom prst="roundRect">
            <a:avLst>
              <a:gd name="adj" fmla="val 3734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A77E0FA-C62C-4600-800E-A6D9166485B6}"/>
              </a:ext>
            </a:extLst>
          </p:cNvPr>
          <p:cNvSpPr txBox="1"/>
          <p:nvPr/>
        </p:nvSpPr>
        <p:spPr>
          <a:xfrm>
            <a:off x="2186181" y="1164206"/>
            <a:ext cx="79669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/>
              <a:t>À l’aide d’une caméra immobile par rapport au sol, on a filmé les positions de la boule dans une séance de «lancé du poids»</a:t>
            </a:r>
            <a:endParaRPr lang="fr-FR" sz="2400" b="1" dirty="0">
              <a:solidFill>
                <a:schemeClr val="tx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BA95393-CBC3-1B8A-CE9E-9DA23C7B2A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3392" y="1815525"/>
            <a:ext cx="5872480" cy="2827595"/>
          </a:xfrm>
          <a:prstGeom prst="rect">
            <a:avLst/>
          </a:prstGeom>
        </p:spPr>
      </p:pic>
      <p:sp>
        <p:nvSpPr>
          <p:cNvPr id="8" name="Rectangle : avec coins arrondis en haut 7">
            <a:extLst>
              <a:ext uri="{FF2B5EF4-FFF2-40B4-BE49-F238E27FC236}">
                <a16:creationId xmlns:a16="http://schemas.microsoft.com/office/drawing/2014/main" id="{73E0A596-191B-A700-4942-DDB7338AF2DA}"/>
              </a:ext>
            </a:extLst>
          </p:cNvPr>
          <p:cNvSpPr/>
          <p:nvPr/>
        </p:nvSpPr>
        <p:spPr>
          <a:xfrm>
            <a:off x="293072" y="1143121"/>
            <a:ext cx="1337759" cy="428444"/>
          </a:xfrm>
          <a:prstGeom prst="round2SameRect">
            <a:avLst/>
          </a:prstGeom>
          <a:solidFill>
            <a:srgbClr val="FBCD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rgbClr val="7030A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27CE73E-6E42-1D02-9160-7CE0A6093B4F}"/>
              </a:ext>
            </a:extLst>
          </p:cNvPr>
          <p:cNvSpPr txBox="1"/>
          <p:nvPr/>
        </p:nvSpPr>
        <p:spPr>
          <a:xfrm>
            <a:off x="361427" y="1126511"/>
            <a:ext cx="12114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7030A0"/>
                </a:solidFill>
              </a:rPr>
              <a:t>Exercice</a:t>
            </a:r>
          </a:p>
        </p:txBody>
      </p:sp>
      <p:sp>
        <p:nvSpPr>
          <p:cNvPr id="10" name="Rectangle : avec coins arrondis en haut 9">
            <a:extLst>
              <a:ext uri="{FF2B5EF4-FFF2-40B4-BE49-F238E27FC236}">
                <a16:creationId xmlns:a16="http://schemas.microsoft.com/office/drawing/2014/main" id="{7DCCDAAA-09D4-40A1-0B5B-5C73F4B235A2}"/>
              </a:ext>
            </a:extLst>
          </p:cNvPr>
          <p:cNvSpPr/>
          <p:nvPr/>
        </p:nvSpPr>
        <p:spPr>
          <a:xfrm>
            <a:off x="1582730" y="1143120"/>
            <a:ext cx="430541" cy="428443"/>
          </a:xfrm>
          <a:prstGeom prst="round2Same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DFFF9D-8EC5-C060-23FD-1BE5A73F773A}"/>
              </a:ext>
            </a:extLst>
          </p:cNvPr>
          <p:cNvSpPr/>
          <p:nvPr/>
        </p:nvSpPr>
        <p:spPr>
          <a:xfrm>
            <a:off x="1869555" y="5289630"/>
            <a:ext cx="8600155" cy="12153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0439567-2B56-C1AA-73B8-991A41C7AF24}"/>
              </a:ext>
            </a:extLst>
          </p:cNvPr>
          <p:cNvSpPr txBox="1"/>
          <p:nvPr/>
        </p:nvSpPr>
        <p:spPr>
          <a:xfrm>
            <a:off x="1827159" y="5191509"/>
            <a:ext cx="8424357" cy="11705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1200" b="0" i="0" u="none" strike="noStrike" baseline="0" dirty="0">
                <a:solidFill>
                  <a:srgbClr val="211D1E"/>
                </a:solidFill>
                <a:latin typeface="Arial MT Light"/>
              </a:rPr>
              <a:t>........................................................................................................................................................................................</a:t>
            </a:r>
            <a:r>
              <a:rPr lang="fr-FR" sz="1200" dirty="0">
                <a:solidFill>
                  <a:srgbClr val="211D1E"/>
                </a:solidFill>
                <a:latin typeface="Arial MT Light"/>
              </a:rPr>
              <a:t>........................................................................................................................................................................................................</a:t>
            </a:r>
            <a:r>
              <a:rPr lang="fr-FR" sz="1200" b="0" i="0" u="none" strike="noStrike" baseline="0" dirty="0">
                <a:solidFill>
                  <a:srgbClr val="211D1E"/>
                </a:solidFill>
                <a:latin typeface="Arial MT Light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fr-FR" sz="1200" dirty="0">
                <a:solidFill>
                  <a:srgbClr val="211D1E"/>
                </a:solidFill>
                <a:latin typeface="Arial MT Light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 </a:t>
            </a:r>
            <a:endParaRPr lang="fr-FR" sz="12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40DC9A8-D176-B566-E19A-12ABD2445765}"/>
              </a:ext>
            </a:extLst>
          </p:cNvPr>
          <p:cNvSpPr txBox="1"/>
          <p:nvPr/>
        </p:nvSpPr>
        <p:spPr>
          <a:xfrm>
            <a:off x="1869555" y="4679227"/>
            <a:ext cx="64757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Identifier le type de la trajectoire de la boule. </a:t>
            </a:r>
          </a:p>
        </p:txBody>
      </p:sp>
    </p:spTree>
    <p:extLst>
      <p:ext uri="{BB962C8B-B14F-4D97-AF65-F5344CB8AC3E}">
        <p14:creationId xmlns:p14="http://schemas.microsoft.com/office/powerpoint/2010/main" val="136226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35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3F07CCA-ADC5-4B8E-923F-FA86E274E4D3}">
  <we:reference id="wa200010215" version="2.0.0.0" store="en-US" storeType="OMEX"/>
  <we:alternateReferences>
    <we:reference id="wa200010215" version="2.0.0.0" store="en-US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2295</TotalTime>
  <Words>1378</Words>
  <Application>Microsoft Office PowerPoint</Application>
  <PresentationFormat>Grand écran</PresentationFormat>
  <Paragraphs>149</Paragraphs>
  <Slides>19</Slides>
  <Notes>15</Notes>
  <HiddenSlides>4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19</vt:i4>
      </vt:variant>
    </vt:vector>
  </HeadingPairs>
  <TitlesOfParts>
    <vt:vector size="27" baseType="lpstr">
      <vt:lpstr>Arial</vt:lpstr>
      <vt:lpstr>Arial MT Light</vt:lpstr>
      <vt:lpstr>Calibri</vt:lpstr>
      <vt:lpstr>Calibri Light</vt:lpstr>
      <vt:lpstr>Dosis</vt:lpstr>
      <vt:lpstr>Segoe UI</vt:lpstr>
      <vt:lpstr>Thème Office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Nous allons commencer par la correction du devoir maison . Prenez votre livret page 77 .  On commence par l’exercice 1, vous avez 5 min pour répondre </vt:lpstr>
      <vt:lpstr>Je vous rappelle qu’un corps est en mouvement lorsqu’il change de position (distance augmente ou diminue) et s’il garde la même position (distance constante), il est au repos.</vt:lpstr>
      <vt:lpstr> Faisons  l’exercice 2 p.77 du livret. Vous avez 5 min pour répondre </vt:lpstr>
      <vt:lpstr>Pour identifier la trajectoire, je relie les positions par une ligne : si elle est droite, elle est rectiligne ; si elle forme un cercle, elle est circulaire ; sinon, elle est curviligne. </vt:lpstr>
      <vt:lpstr> Faisons  l’exercice 3 p.78 du livret . Vous avez 5 min pour répondre </vt:lpstr>
      <vt:lpstr>Pour identifier le type de mouvement , j’identifie s’il s’agit d’une translation ou d’une rotation en comparant l’orientation de la flèche reliant deux points du corps . Puis j’identifie le type de la trajectoire. </vt:lpstr>
      <vt:lpstr> Faisons  l’exercice 4 p.78 du livret . Vous avez 5 min pour répondre </vt:lpstr>
      <vt:lpstr>Pour calculer la vitesse dans un mouvement uniforme, je détermine a partir du graphique la distance parcourue entre deux positions  et le temps ecolue, puis j’applique la relation v = d /t.  Je dois faire attention aux unités </vt:lpstr>
      <vt:lpstr>Pour calculer la vitesse dans un mouvement uniforme, je détermine a partir du graphique la distance parcourue entre deux positions  et le temps ecolue, puis j’applique la relation v = d /t.  Je dois faire attention aux unités </vt:lpstr>
      <vt:lpstr>Pour calculer la vitesse dans un mouvement uniforme, je détermine a partir du graphique la distance parcourue entre deux positions  et le temps écoulé, puis j’applique la relation v = d /t.  </vt:lpstr>
      <vt:lpstr>  Faisons  l’exercice 5 p.79 du livret . Vous avez 5 min pour répondre </vt:lpstr>
      <vt:lpstr>Je compare les distances entre deux positions successives : si elles restent constantes, le mouvement est uniforme ; si elles augmentent, il est accéléré ; si elles diminuent, le mouvement est ralenti.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lenovo</dc:creator>
  <cp:lastModifiedBy>salim elmokhtar</cp:lastModifiedBy>
  <cp:revision>130</cp:revision>
  <dcterms:created xsi:type="dcterms:W3CDTF">2025-12-06T09:32:16Z</dcterms:created>
  <dcterms:modified xsi:type="dcterms:W3CDTF">2026-06-06T15:59:53Z</dcterms:modified>
</cp:coreProperties>
</file>