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61"/>
  </p:notesMasterIdLst>
  <p:handoutMasterIdLst>
    <p:handoutMasterId r:id="rId62"/>
  </p:handoutMasterIdLst>
  <p:sldIdLst>
    <p:sldId id="2147483553" r:id="rId4"/>
    <p:sldId id="2147483635" r:id="rId5"/>
    <p:sldId id="2147483636" r:id="rId6"/>
    <p:sldId id="2147483396" r:id="rId7"/>
    <p:sldId id="297" r:id="rId8"/>
    <p:sldId id="2147483552" r:id="rId9"/>
    <p:sldId id="292" r:id="rId10"/>
    <p:sldId id="2134806039" r:id="rId11"/>
    <p:sldId id="2147483537" r:id="rId12"/>
    <p:sldId id="281" r:id="rId13"/>
    <p:sldId id="284" r:id="rId14"/>
    <p:sldId id="293" r:id="rId15"/>
    <p:sldId id="2134806558" r:id="rId16"/>
    <p:sldId id="260" r:id="rId17"/>
    <p:sldId id="2147483647" r:id="rId18"/>
    <p:sldId id="261" r:id="rId19"/>
    <p:sldId id="257" r:id="rId20"/>
    <p:sldId id="258" r:id="rId21"/>
    <p:sldId id="259" r:id="rId22"/>
    <p:sldId id="256" r:id="rId23"/>
    <p:sldId id="299" r:id="rId24"/>
    <p:sldId id="288" r:id="rId25"/>
    <p:sldId id="294" r:id="rId26"/>
    <p:sldId id="295" r:id="rId27"/>
    <p:sldId id="287" r:id="rId28"/>
    <p:sldId id="2147483624" r:id="rId29"/>
    <p:sldId id="289" r:id="rId30"/>
    <p:sldId id="262" r:id="rId31"/>
    <p:sldId id="290" r:id="rId32"/>
    <p:sldId id="265" r:id="rId33"/>
    <p:sldId id="263" r:id="rId34"/>
    <p:sldId id="269" r:id="rId35"/>
    <p:sldId id="2134806108" r:id="rId36"/>
    <p:sldId id="268" r:id="rId37"/>
    <p:sldId id="267" r:id="rId38"/>
    <p:sldId id="264" r:id="rId39"/>
    <p:sldId id="2147483569" r:id="rId40"/>
    <p:sldId id="266" r:id="rId41"/>
    <p:sldId id="2134806577" r:id="rId42"/>
    <p:sldId id="2134806551" r:id="rId43"/>
    <p:sldId id="271" r:id="rId44"/>
    <p:sldId id="270" r:id="rId45"/>
    <p:sldId id="272" r:id="rId46"/>
    <p:sldId id="273" r:id="rId47"/>
    <p:sldId id="274" r:id="rId48"/>
    <p:sldId id="2134806579" r:id="rId49"/>
    <p:sldId id="2134806581" r:id="rId50"/>
    <p:sldId id="2134806580" r:id="rId51"/>
    <p:sldId id="280" r:id="rId52"/>
    <p:sldId id="2134806582" r:id="rId53"/>
    <p:sldId id="2134806536" r:id="rId54"/>
    <p:sldId id="285" r:id="rId55"/>
    <p:sldId id="2147483602" r:id="rId56"/>
    <p:sldId id="286" r:id="rId57"/>
    <p:sldId id="2134806685" r:id="rId58"/>
    <p:sldId id="2134806535" r:id="rId59"/>
    <p:sldId id="2134806584"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635"/>
            <p14:sldId id="2147483636"/>
            <p14:sldId id="2147483396"/>
            <p14:sldId id="297"/>
            <p14:sldId id="2147483552"/>
          </p14:sldIdLst>
        </p14:section>
        <p14:section name="Activité rituelle" id="{79315A69-A635-48A2-B9BA-98FE67B817D4}">
          <p14:sldIdLst>
            <p14:sldId id="292"/>
            <p14:sldId id="2134806039"/>
            <p14:sldId id="2147483537"/>
            <p14:sldId id="281"/>
            <p14:sldId id="284"/>
            <p14:sldId id="293"/>
            <p14:sldId id="2134806558"/>
            <p14:sldId id="260"/>
            <p14:sldId id="2147483647"/>
            <p14:sldId id="261"/>
          </p14:sldIdLst>
        </p14:section>
        <p14:section name="Déclaration de l’objectif de la séance" id="{1F7A1ED2-DD19-4DF3-BC26-A1D65FFD1118}">
          <p14:sldIdLst>
            <p14:sldId id="257"/>
            <p14:sldId id="258"/>
            <p14:sldId id="259"/>
          </p14:sldIdLst>
        </p14:section>
        <p14:section name="Tâche principale" id="{A2A5D278-252D-471E-A046-E0EEBB7C2D2B}">
          <p14:sldIdLst>
            <p14:sldId id="256"/>
            <p14:sldId id="299"/>
            <p14:sldId id="288"/>
            <p14:sldId id="294"/>
            <p14:sldId id="295"/>
            <p14:sldId id="287"/>
            <p14:sldId id="2147483624"/>
            <p14:sldId id="289"/>
            <p14:sldId id="262"/>
            <p14:sldId id="290"/>
            <p14:sldId id="265"/>
            <p14:sldId id="263"/>
            <p14:sldId id="269"/>
            <p14:sldId id="2134806108"/>
            <p14:sldId id="268"/>
            <p14:sldId id="267"/>
            <p14:sldId id="264"/>
            <p14:sldId id="2147483569"/>
            <p14:sldId id="266"/>
          </p14:sldIdLst>
        </p14:section>
        <p14:section name="Pratique en binôme" id="{FBF6C3DA-BDD6-43C8-8043-82F3BE3C64FD}">
          <p14:sldIdLst>
            <p14:sldId id="2134806577"/>
            <p14:sldId id="2134806551"/>
            <p14:sldId id="271"/>
            <p14:sldId id="270"/>
            <p14:sldId id="272"/>
            <p14:sldId id="273"/>
            <p14:sldId id="274"/>
          </p14:sldIdLst>
        </p14:section>
        <p14:section name="Pratique autonome" id="{40CD8AAE-F9F0-47C4-A7F7-0976D79B8EC9}">
          <p14:sldIdLst>
            <p14:sldId id="2134806579"/>
            <p14:sldId id="2134806581"/>
            <p14:sldId id="2134806580"/>
            <p14:sldId id="280"/>
          </p14:sldIdLst>
        </p14:section>
        <p14:section name="Clôture" id="{8EB5D3A0-81F1-4DE6-BEB2-58DE24DBB138}">
          <p14:sldIdLst>
            <p14:sldId id="2134806582"/>
            <p14:sldId id="2134806536"/>
            <p14:sldId id="285"/>
            <p14:sldId id="2147483602"/>
            <p14:sldId id="286"/>
            <p14:sldId id="2134806685"/>
            <p14:sldId id="2134806535"/>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565"/>
    <a:srgbClr val="0040C0"/>
    <a:srgbClr val="AB20B6"/>
    <a:srgbClr val="DC94DE"/>
    <a:srgbClr val="B27096"/>
    <a:srgbClr val="FDDF43"/>
    <a:srgbClr val="EB926C"/>
    <a:srgbClr val="5FADE4"/>
    <a:srgbClr val="767171"/>
    <a:srgbClr val="F58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0" autoAdjust="0"/>
  </p:normalViewPr>
  <p:slideViewPr>
    <p:cSldViewPr snapToGrid="0">
      <p:cViewPr varScale="1">
        <p:scale>
          <a:sx n="75" d="100"/>
          <a:sy n="75" d="100"/>
        </p:scale>
        <p:origin x="341" y="4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20/11/2025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20/11/2025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a:extLst>
            <a:ext uri="{FF2B5EF4-FFF2-40B4-BE49-F238E27FC236}">
              <a16:creationId xmlns:a16="http://schemas.microsoft.com/office/drawing/2014/main" id="{20E3F636-8058-EA46-D740-08E566F96EF4}"/>
            </a:ext>
          </a:extLst>
        </p:cNvPr>
        <p:cNvGrpSpPr/>
        <p:nvPr/>
      </p:nvGrpSpPr>
      <p:grpSpPr>
        <a:xfrm>
          <a:off x="0" y="0"/>
          <a:ext cx="0" cy="0"/>
          <a:chOff x="0" y="0"/>
          <a:chExt cx="0" cy="0"/>
        </a:xfrm>
      </p:grpSpPr>
      <p:sp>
        <p:nvSpPr>
          <p:cNvPr id="313" name="Google Shape;313;g39d66b1cee0_0_447:notes">
            <a:extLst>
              <a:ext uri="{FF2B5EF4-FFF2-40B4-BE49-F238E27FC236}">
                <a16:creationId xmlns:a16="http://schemas.microsoft.com/office/drawing/2014/main" id="{74615894-7D1A-8726-6249-EB36FEFAFF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g39d66b1cee0_0_447:notes">
            <a:extLst>
              <a:ext uri="{FF2B5EF4-FFF2-40B4-BE49-F238E27FC236}">
                <a16:creationId xmlns:a16="http://schemas.microsoft.com/office/drawing/2014/main" id="{8CCBA26A-67C8-F8BF-54D8-09DA197D2A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extLst>
      <p:ext uri="{BB962C8B-B14F-4D97-AF65-F5344CB8AC3E}">
        <p14:creationId xmlns:p14="http://schemas.microsoft.com/office/powerpoint/2010/main" val="248609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4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400" b="0" i="0" u="none" strike="noStrike" kern="0" cap="none" spc="0" normalizeH="0" baseline="0" noProof="0" dirty="0">
              <a:ln>
                <a:noFill/>
              </a:ln>
              <a:solidFill>
                <a:srgbClr val="000000"/>
              </a:solidFill>
              <a:effectLst/>
              <a:uLnTx/>
              <a:uFillTx/>
              <a:latin typeface="Arial"/>
              <a:ea typeface="+mn-ea"/>
              <a:cs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28</a:t>
            </a:fld>
            <a:endParaRPr lang="fr-FR" dirty="0"/>
          </a:p>
        </p:txBody>
      </p:sp>
    </p:spTree>
    <p:extLst>
      <p:ext uri="{BB962C8B-B14F-4D97-AF65-F5344CB8AC3E}">
        <p14:creationId xmlns:p14="http://schemas.microsoft.com/office/powerpoint/2010/main" val="238581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55</a:t>
            </a:fld>
            <a:endParaRPr lang="fr-FR" dirty="0"/>
          </a:p>
        </p:txBody>
      </p:sp>
    </p:spTree>
    <p:extLst>
      <p:ext uri="{BB962C8B-B14F-4D97-AF65-F5344CB8AC3E}">
        <p14:creationId xmlns:p14="http://schemas.microsoft.com/office/powerpoint/2010/main" val="350973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422994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401566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6558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6581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189483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900130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447129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0812396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545902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045041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98767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60133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819405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8883272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737740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009608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9300322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836697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489743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073896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865328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500816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8383137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412328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20/11/2025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20/11/2025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803" r:id="rId19"/>
    <p:sldLayoutId id="2147483802" r:id="rId20"/>
    <p:sldLayoutId id="2147483801" r:id="rId21"/>
    <p:sldLayoutId id="2147483800" r:id="rId22"/>
    <p:sldLayoutId id="2147483799" r:id="rId23"/>
    <p:sldLayoutId id="2147483798" r:id="rId24"/>
    <p:sldLayoutId id="2147483797" r:id="rId25"/>
    <p:sldLayoutId id="2147483796" r:id="rId26"/>
    <p:sldLayoutId id="2147483795" r:id="rId27"/>
    <p:sldLayoutId id="2147483794" r:id="rId28"/>
    <p:sldLayoutId id="2147483793" r:id="rId29"/>
    <p:sldLayoutId id="2147483792" r:id="rId30"/>
    <p:sldLayoutId id="2147483791" r:id="rId31"/>
    <p:sldLayoutId id="2147483790" r:id="rId32"/>
    <p:sldLayoutId id="2147483789" r:id="rId33"/>
    <p:sldLayoutId id="2147483788" r:id="rId34"/>
    <p:sldLayoutId id="2147483787" r:id="rId35"/>
    <p:sldLayoutId id="2147483786" r:id="rId36"/>
    <p:sldLayoutId id="2147483785" r:id="rId37"/>
    <p:sldLayoutId id="2147483784" r:id="rId38"/>
    <p:sldLayoutId id="2147483783" r:id="rId39"/>
    <p:sldLayoutId id="2147483782" r:id="rId40"/>
    <p:sldLayoutId id="2147483781" r:id="rId41"/>
    <p:sldLayoutId id="2147483778" r:id="rId42"/>
    <p:sldLayoutId id="2147483779" r:id="rId43"/>
    <p:sldLayoutId id="2147483780"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jpeg"/><Relationship Id="rId3" Type="http://schemas.openxmlformats.org/officeDocument/2006/relationships/image" Target="../media/image7.png"/><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5.gif"/><Relationship Id="rId1" Type="http://schemas.openxmlformats.org/officeDocument/2006/relationships/slideLayout" Target="../slideLayouts/slideLayout6.xml"/><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41.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5.gi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31.sv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5.gi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1.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1.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gif"/><Relationship Id="rId1" Type="http://schemas.openxmlformats.org/officeDocument/2006/relationships/slideLayout" Target="../slideLayouts/slideLayout6.xml"/><Relationship Id="rId4" Type="http://schemas.microsoft.com/office/2007/relationships/hdphoto" Target="../media/hdphoto5.wdp"/></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3.png"/><Relationship Id="rId1" Type="http://schemas.openxmlformats.org/officeDocument/2006/relationships/slideLayout" Target="../slideLayouts/slideLayout18.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5.gi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25.gif"/></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Layout" Target="../slideLayouts/slideLayout6.xml"/><Relationship Id="rId5" Type="http://schemas.openxmlformats.org/officeDocument/2006/relationships/image" Target="../media/image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002060"/>
                </a:solidFill>
                <a:latin typeface="Calibri"/>
                <a:ea typeface="Calibri"/>
                <a:cs typeface="Calibri"/>
              </a:rPr>
              <a:t>Physique chimie</a:t>
            </a:r>
            <a:endParaRPr lang="fr-FR" sz="1867" kern="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dirty="0">
                <a:solidFill>
                  <a:srgbClr val="FFFFFF"/>
                </a:solidFill>
                <a:latin typeface="Calibri"/>
                <a:ea typeface="Calibri"/>
                <a:cs typeface="Calibri"/>
              </a:rPr>
              <a:t>Niveau</a:t>
            </a:r>
            <a:r>
              <a:rPr lang="fr-FR" sz="1600" b="1" kern="0" dirty="0">
                <a:solidFill>
                  <a:srgbClr val="FFFFFF"/>
                </a:solidFill>
                <a:latin typeface="Dosis"/>
                <a:ea typeface="Dosis"/>
                <a:cs typeface="Dosis"/>
              </a:rPr>
              <a:t>    </a:t>
            </a:r>
            <a:r>
              <a:rPr lang="fr-FR" sz="1333" b="1" kern="0" dirty="0">
                <a:solidFill>
                  <a:srgbClr val="FFFFFF"/>
                </a:solidFill>
                <a:latin typeface="Dosis"/>
                <a:ea typeface="Dosis"/>
                <a:cs typeface="Dosis"/>
              </a:rPr>
              <a:t>            </a:t>
            </a:r>
            <a:r>
              <a:rPr lang="fr-FR" sz="1600" b="1" kern="0" dirty="0">
                <a:solidFill>
                  <a:srgbClr val="FFFFFF"/>
                </a:solidFill>
                <a:latin typeface="Dosis"/>
                <a:ea typeface="Dosis"/>
                <a:cs typeface="Dosis"/>
              </a:rPr>
              <a:t>             </a:t>
            </a:r>
            <a:endParaRPr lang="fr-FR" sz="1467" kern="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283992" y="297785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1</a:t>
            </a:r>
            <a:endParaRPr lang="fr-FR" sz="3200" b="1" i="1" kern="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283992" y="4452145"/>
            <a:ext cx="7518888"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Chapitre 2</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511289" y="3819441"/>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3623958"/>
            <a:ext cx="7498568"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dirty="0">
                  <a:solidFill>
                    <a:srgbClr val="FFFFFF"/>
                  </a:solidFill>
                  <a:latin typeface="Calibri"/>
                  <a:ea typeface="Calibri"/>
                  <a:cs typeface="Calibri"/>
                </a:rPr>
                <a:t>Thème 1 </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532596" y="4618418"/>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24134"/>
            <a:ext cx="7474496"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523494" y="5395586"/>
              <a:ext cx="87741"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117595" y="4631816"/>
            <a:ext cx="4785360" cy="369332"/>
          </a:xfrm>
          <a:prstGeom prst="rect">
            <a:avLst/>
          </a:prstGeom>
          <a:noFill/>
          <a:ln>
            <a:noFill/>
          </a:ln>
        </p:spPr>
        <p:txBody>
          <a:bodyPr spcFirstLastPara="1" wrap="square" lIns="0" tIns="0" rIns="0" bIns="0" anchor="t" anchorCtr="0">
            <a:spAutoFit/>
          </a:bodyPr>
          <a:lstStyle/>
          <a:p>
            <a:pPr lvl="0">
              <a:buClr>
                <a:srgbClr val="000000"/>
              </a:buClr>
              <a:buSzPts val="2800"/>
            </a:pPr>
            <a:r>
              <a:rPr lang="fr-FR" sz="2400" b="1" i="1" dirty="0">
                <a:solidFill>
                  <a:srgbClr val="FFFFFF"/>
                </a:solidFill>
                <a:ea typeface="Calibri"/>
                <a:cs typeface="Calibri"/>
                <a:sym typeface="Calibri"/>
              </a:rPr>
              <a:t>Les changements d’état physique</a:t>
            </a:r>
            <a:endParaRPr sz="1400" b="0" i="0" u="none" strike="noStrike" cap="none" dirty="0">
              <a:solidFill>
                <a:srgbClr val="000000"/>
              </a:solidFill>
              <a:ea typeface="Arial"/>
              <a:cs typeface="Arial"/>
              <a:sym typeface="Arial"/>
            </a:endParaRPr>
          </a:p>
        </p:txBody>
      </p:sp>
      <p:sp>
        <p:nvSpPr>
          <p:cNvPr id="4" name="Google Shape;91;p1">
            <a:extLst>
              <a:ext uri="{FF2B5EF4-FFF2-40B4-BE49-F238E27FC236}">
                <a16:creationId xmlns:a16="http://schemas.microsoft.com/office/drawing/2014/main" id="{11B7DF38-B518-FE40-DACC-62F9E20B3DF9}"/>
              </a:ext>
            </a:extLst>
          </p:cNvPr>
          <p:cNvSpPr txBox="1"/>
          <p:nvPr/>
        </p:nvSpPr>
        <p:spPr>
          <a:xfrm>
            <a:off x="1841937" y="3788649"/>
            <a:ext cx="521782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dirty="0">
                <a:solidFill>
                  <a:srgbClr val="FFFFFF"/>
                </a:solidFill>
                <a:latin typeface="Calibri"/>
                <a:ea typeface="Calibri"/>
                <a:cs typeface="Calibri"/>
                <a:sym typeface="Calibri"/>
              </a:rPr>
              <a:t>  Matière: structure et transformations </a:t>
            </a:r>
            <a:endParaRPr sz="1400" b="0" i="0" u="none" strike="noStrike" cap="none" dirty="0">
              <a:solidFill>
                <a:srgbClr val="000000"/>
              </a:solidFill>
              <a:latin typeface="Arial"/>
              <a:ea typeface="Arial"/>
              <a:cs typeface="Arial"/>
              <a:sym typeface="Arial"/>
            </a:endParaRPr>
          </a:p>
        </p:txBody>
      </p:sp>
      <p:sp>
        <p:nvSpPr>
          <p:cNvPr id="5" name="Google Shape;91;p1">
            <a:extLst>
              <a:ext uri="{FF2B5EF4-FFF2-40B4-BE49-F238E27FC236}">
                <a16:creationId xmlns:a16="http://schemas.microsoft.com/office/drawing/2014/main" id="{23313C99-09DE-B7E5-4910-F4B4001559D6}"/>
              </a:ext>
            </a:extLst>
          </p:cNvPr>
          <p:cNvSpPr txBox="1"/>
          <p:nvPr/>
        </p:nvSpPr>
        <p:spPr>
          <a:xfrm>
            <a:off x="2018305" y="5378711"/>
            <a:ext cx="5696973"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000" b="1" i="1" u="none" strike="noStrike" cap="none" dirty="0">
                <a:solidFill>
                  <a:srgbClr val="FFFFFF"/>
                </a:solidFill>
                <a:latin typeface="Calibri"/>
                <a:ea typeface="Calibri"/>
                <a:cs typeface="Calibri"/>
                <a:sym typeface="Calibri"/>
              </a:rPr>
              <a:t>Identifier la température de fusion et d’ébullition lors d’un changement d’état</a:t>
            </a: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461345" y="5439941"/>
            <a:ext cx="1383711" cy="395173"/>
          </a:xfrm>
          <a:prstGeom prst="rect">
            <a:avLst/>
          </a:prstGeom>
          <a:noFill/>
          <a:ln>
            <a:noFill/>
          </a:ln>
        </p:spPr>
        <p:txBody>
          <a:bodyPr spcFirstLastPara="1" wrap="square" lIns="0" tIns="0" rIns="0" bIns="0" anchor="t" anchorCtr="0">
            <a:spAutoFit/>
          </a:bodyPr>
          <a:lstStyle/>
          <a:p>
            <a:pPr marL="0" marR="0" lvl="0" indent="0" algn="l" rtl="0">
              <a:lnSpc>
                <a:spcPct val="107041"/>
              </a:lnSpc>
              <a:spcBef>
                <a:spcPts val="0"/>
              </a:spcBef>
              <a:spcAft>
                <a:spcPts val="0"/>
              </a:spcAft>
              <a:buClr>
                <a:srgbClr val="000000"/>
              </a:buClr>
              <a:buSzPts val="2400"/>
              <a:buFont typeface="Arial"/>
              <a:buNone/>
            </a:pPr>
            <a:r>
              <a:rPr lang="fr-FR" sz="2400" b="1" dirty="0">
                <a:solidFill>
                  <a:srgbClr val="FFFFFF"/>
                </a:solidFill>
                <a:latin typeface="Calibri"/>
                <a:ea typeface="Calibri"/>
                <a:cs typeface="Calibri"/>
                <a:sym typeface="Calibri"/>
              </a:rPr>
              <a:t>Tâche 2</a:t>
            </a:r>
            <a:r>
              <a:rPr lang="fr-FR" sz="2400" b="1" i="0" u="none" strike="noStrike" cap="none" dirty="0">
                <a:solidFill>
                  <a:srgbClr val="FFFFFF"/>
                </a:solidFill>
                <a:latin typeface="Calibri"/>
                <a:ea typeface="Calibri"/>
                <a:cs typeface="Calibri"/>
                <a:sym typeface="Calibri"/>
              </a:rPr>
              <a:t> </a:t>
            </a:r>
            <a:endParaRPr sz="2400" b="0" i="0" u="none" strike="noStrike" cap="none" dirty="0">
              <a:solidFill>
                <a:srgbClr val="FFFFFF"/>
              </a:solidFill>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06843-20BD-414E-4E5D-9A7341B6FA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243B037-1F4C-D530-B71B-CF5B381045B5}"/>
              </a:ext>
            </a:extLst>
          </p:cNvPr>
          <p:cNvSpPr/>
          <p:nvPr/>
        </p:nvSpPr>
        <p:spPr>
          <a:xfrm>
            <a:off x="343231" y="1142796"/>
            <a:ext cx="6686834" cy="6027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133"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 name="Groupe 4">
            <a:extLst>
              <a:ext uri="{FF2B5EF4-FFF2-40B4-BE49-F238E27FC236}">
                <a16:creationId xmlns:a16="http://schemas.microsoft.com/office/drawing/2014/main" id="{5FE34986-B30C-A7C4-D714-375732712ABD}"/>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EEB1DC1-9BD8-BE3C-680B-1B1321CCED7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89937ADC-EEB3-50C7-6B43-399E93BDCC2D}"/>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79469EF4-0167-E81F-240C-236DECEFAC19}"/>
              </a:ext>
            </a:extLst>
          </p:cNvPr>
          <p:cNvSpPr/>
          <p:nvPr/>
        </p:nvSpPr>
        <p:spPr>
          <a:xfrm>
            <a:off x="983520" y="208343"/>
            <a:ext cx="10470127" cy="602723"/>
          </a:xfrm>
          <a:prstGeom prst="rect">
            <a:avLst/>
          </a:prstGeom>
          <a:noFill/>
          <a:ln cap="flat">
            <a:noFill/>
            <a:prstDash val="solid"/>
          </a:ln>
        </p:spPr>
        <p:txBody>
          <a:bodyPr vert="horz" wrap="square" lIns="91427" tIns="45695" rIns="91427" bIns="45695" anchor="t" anchorCtr="0" compatLnSpc="1">
            <a:noAutofit/>
          </a:bodyPr>
          <a:lstStyle/>
          <a:p>
            <a:pPr>
              <a:spcAft>
                <a:spcPts val="400"/>
              </a:spcAft>
            </a:pPr>
            <a:r>
              <a:rPr lang="fr-FR" sz="1600" b="1" dirty="0">
                <a:solidFill>
                  <a:schemeClr val="bg1">
                    <a:lumMod val="65000"/>
                  </a:schemeClr>
                </a:solidFill>
              </a:rPr>
              <a:t>Observez cette image : à votre avis, quel comportement doit-on adopter lors de la phase du modelage ?</a:t>
            </a:r>
          </a:p>
        </p:txBody>
      </p:sp>
      <p:sp>
        <p:nvSpPr>
          <p:cNvPr id="4" name="D_A_02">
            <a:extLst>
              <a:ext uri="{FF2B5EF4-FFF2-40B4-BE49-F238E27FC236}">
                <a16:creationId xmlns:a16="http://schemas.microsoft.com/office/drawing/2014/main" id="{12FAD0F0-13B1-B70A-8632-F5D4C9295A33}"/>
              </a:ext>
            </a:extLst>
          </p:cNvPr>
          <p:cNvSpPr txBox="1"/>
          <p:nvPr/>
        </p:nvSpPr>
        <p:spPr>
          <a:xfrm>
            <a:off x="882588" y="606618"/>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fait participer les élèves pour qu’ils expriment ce qu’ils comprennent de l’image.</a:t>
            </a:r>
          </a:p>
        </p:txBody>
      </p:sp>
      <p:pic>
        <p:nvPicPr>
          <p:cNvPr id="6" name="Image 5">
            <a:extLst>
              <a:ext uri="{FF2B5EF4-FFF2-40B4-BE49-F238E27FC236}">
                <a16:creationId xmlns:a16="http://schemas.microsoft.com/office/drawing/2014/main" id="{05266DEC-8A6D-99EF-F478-07564DE6B9F2}"/>
              </a:ext>
            </a:extLst>
          </p:cNvPr>
          <p:cNvPicPr>
            <a:picLocks noChangeAspect="1"/>
          </p:cNvPicPr>
          <p:nvPr/>
        </p:nvPicPr>
        <p:blipFill>
          <a:blip r:embed="rId2"/>
          <a:stretch>
            <a:fillRect/>
          </a:stretch>
        </p:blipFill>
        <p:spPr>
          <a:xfrm>
            <a:off x="2517140" y="1480679"/>
            <a:ext cx="6351788" cy="4234525"/>
          </a:xfrm>
          <a:prstGeom prst="rect">
            <a:avLst/>
          </a:prstGeom>
        </p:spPr>
      </p:pic>
    </p:spTree>
    <p:extLst>
      <p:ext uri="{BB962C8B-B14F-4D97-AF65-F5344CB8AC3E}">
        <p14:creationId xmlns:p14="http://schemas.microsoft.com/office/powerpoint/2010/main" val="3464212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2C774-10DC-2BBA-1A14-E7E1844F0B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3FCDC7-A90E-5464-1C76-17649261D0E2}"/>
              </a:ext>
            </a:extLst>
          </p:cNvPr>
          <p:cNvSpPr/>
          <p:nvPr/>
        </p:nvSpPr>
        <p:spPr>
          <a:xfrm>
            <a:off x="343231" y="1142796"/>
            <a:ext cx="6686834" cy="6027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133"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 name="Groupe 4">
            <a:extLst>
              <a:ext uri="{FF2B5EF4-FFF2-40B4-BE49-F238E27FC236}">
                <a16:creationId xmlns:a16="http://schemas.microsoft.com/office/drawing/2014/main" id="{EEC7DB3E-1AB0-CD50-C3E1-C22CC0B15EE3}"/>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4C616E2-D1A1-2B07-2621-00910A2B2EBA}"/>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AE9B6BEA-950D-7033-8C39-C88355ED8AE0}"/>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0369A1AC-9EFC-97F9-AD90-46152841B529}"/>
              </a:ext>
            </a:extLst>
          </p:cNvPr>
          <p:cNvSpPr/>
          <p:nvPr/>
        </p:nvSpPr>
        <p:spPr>
          <a:xfrm>
            <a:off x="983520" y="208343"/>
            <a:ext cx="10470127" cy="602723"/>
          </a:xfrm>
          <a:prstGeom prst="rect">
            <a:avLst/>
          </a:prstGeom>
          <a:noFill/>
          <a:ln cap="flat">
            <a:noFill/>
            <a:prstDash val="solid"/>
          </a:ln>
        </p:spPr>
        <p:txBody>
          <a:bodyPr vert="horz" wrap="square" lIns="91427" tIns="45695" rIns="91427" bIns="45695" anchor="t" anchorCtr="0" compatLnSpc="1">
            <a:noAutofit/>
          </a:bodyPr>
          <a:lstStyle/>
          <a:p>
            <a:pPr>
              <a:spcAft>
                <a:spcPts val="400"/>
              </a:spcAft>
            </a:pPr>
            <a:r>
              <a:rPr lang="fr-FR" sz="1600" b="1" dirty="0">
                <a:solidFill>
                  <a:schemeClr val="bg1">
                    <a:lumMod val="65000"/>
                  </a:schemeClr>
                </a:solidFill>
              </a:rPr>
              <a:t>Faites attention, lors de la phase du modelage et garder les discussions après. </a:t>
            </a:r>
          </a:p>
        </p:txBody>
      </p:sp>
      <p:sp>
        <p:nvSpPr>
          <p:cNvPr id="4" name="D_A_02">
            <a:extLst>
              <a:ext uri="{FF2B5EF4-FFF2-40B4-BE49-F238E27FC236}">
                <a16:creationId xmlns:a16="http://schemas.microsoft.com/office/drawing/2014/main" id="{14242E04-B887-3C34-474A-D2787E27572D}"/>
              </a:ext>
            </a:extLst>
          </p:cNvPr>
          <p:cNvSpPr txBox="1"/>
          <p:nvPr/>
        </p:nvSpPr>
        <p:spPr>
          <a:xfrm>
            <a:off x="882588" y="606618"/>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fait participer les élèves pour qu’ils expriment ce qu’ils comprennent de l’image.</a:t>
            </a:r>
          </a:p>
        </p:txBody>
      </p:sp>
      <p:pic>
        <p:nvPicPr>
          <p:cNvPr id="6" name="Image 5">
            <a:extLst>
              <a:ext uri="{FF2B5EF4-FFF2-40B4-BE49-F238E27FC236}">
                <a16:creationId xmlns:a16="http://schemas.microsoft.com/office/drawing/2014/main" id="{94FAABBF-8E60-634E-A7BE-7B1257AFA22A}"/>
              </a:ext>
            </a:extLst>
          </p:cNvPr>
          <p:cNvPicPr>
            <a:picLocks noChangeAspect="1"/>
          </p:cNvPicPr>
          <p:nvPr/>
        </p:nvPicPr>
        <p:blipFill>
          <a:blip r:embed="rId2"/>
          <a:stretch>
            <a:fillRect/>
          </a:stretch>
        </p:blipFill>
        <p:spPr>
          <a:xfrm>
            <a:off x="2598420" y="1118717"/>
            <a:ext cx="6351788" cy="4234525"/>
          </a:xfrm>
          <a:prstGeom prst="rect">
            <a:avLst/>
          </a:prstGeom>
        </p:spPr>
      </p:pic>
      <p:sp>
        <p:nvSpPr>
          <p:cNvPr id="7" name="Rectangle 6">
            <a:extLst>
              <a:ext uri="{FF2B5EF4-FFF2-40B4-BE49-F238E27FC236}">
                <a16:creationId xmlns:a16="http://schemas.microsoft.com/office/drawing/2014/main" id="{BE397542-9282-C8CB-304E-ED1A389C4BF8}"/>
              </a:ext>
            </a:extLst>
          </p:cNvPr>
          <p:cNvSpPr/>
          <p:nvPr/>
        </p:nvSpPr>
        <p:spPr>
          <a:xfrm>
            <a:off x="1840901" y="5453594"/>
            <a:ext cx="8510198" cy="523220"/>
          </a:xfrm>
          <a:prstGeom prst="rect">
            <a:avLst/>
          </a:prstGeom>
          <a:solidFill>
            <a:schemeClr val="accent3">
              <a:lumMod val="20000"/>
              <a:lumOff val="80000"/>
            </a:schemeClr>
          </a:solidFill>
        </p:spPr>
        <p:txBody>
          <a:bodyPr wrap="square">
            <a:spAutoFit/>
          </a:bodyPr>
          <a:lstStyle/>
          <a:p>
            <a:pPr algn="ctr"/>
            <a:r>
              <a:rPr lang="fr-FR" sz="2800" b="1" noProof="0" dirty="0"/>
              <a:t>Soyez attentifs !</a:t>
            </a:r>
            <a:endParaRPr lang="fr-FR" sz="2800" b="1" noProof="0" dirty="0">
              <a:cs typeface="Calibri" pitchFamily="34" charset="0"/>
            </a:endParaRPr>
          </a:p>
        </p:txBody>
      </p:sp>
    </p:spTree>
    <p:extLst>
      <p:ext uri="{BB962C8B-B14F-4D97-AF65-F5344CB8AC3E}">
        <p14:creationId xmlns:p14="http://schemas.microsoft.com/office/powerpoint/2010/main" val="141294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4234B-F342-87F1-9CD5-6234C9634065}"/>
            </a:ext>
          </a:extLst>
        </p:cNvPr>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a:extLst>
              <a:ext uri="{FF2B5EF4-FFF2-40B4-BE49-F238E27FC236}">
                <a16:creationId xmlns:a16="http://schemas.microsoft.com/office/drawing/2014/main" id="{E96610E4-FC39-4369-F37C-A37857C90886}"/>
              </a:ext>
            </a:extLst>
          </p:cNvPr>
          <p:cNvPicPr>
            <a:picLocks noChangeAspect="1"/>
          </p:cNvPicPr>
          <p:nvPr/>
        </p:nvPicPr>
        <p:blipFill>
          <a:blip r:embed="rId2"/>
          <a:stretch>
            <a:fillRect/>
          </a:stretch>
        </p:blipFill>
        <p:spPr>
          <a:xfrm>
            <a:off x="258072" y="1056200"/>
            <a:ext cx="4550664" cy="4550664"/>
          </a:xfrm>
          <a:prstGeom prst="rect">
            <a:avLst/>
          </a:prstGeom>
        </p:spPr>
      </p:pic>
      <p:grpSp>
        <p:nvGrpSpPr>
          <p:cNvPr id="2" name="Group 14">
            <a:extLst>
              <a:ext uri="{FF2B5EF4-FFF2-40B4-BE49-F238E27FC236}">
                <a16:creationId xmlns:a16="http://schemas.microsoft.com/office/drawing/2014/main" id="{CB79046D-737D-322B-356A-0AF60D50AAF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DDB02709-161F-4050-C472-D5ED998FBC5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7BC7B82-6DA2-7E64-D358-0436D89696EF}"/>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F9161C1F-3A8A-602B-6DC1-ED9E89168729}"/>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49960E37-F66C-C73E-7A6A-7C589EF4CAEB}"/>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1A2C99BB-7025-455D-013D-B493CE2B5207}"/>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726B437-B67A-6D42-AA8E-E089635A01E4}"/>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5664D9FB-A8B6-B401-F0D7-81226CB12928}"/>
              </a:ext>
            </a:extLst>
          </p:cNvPr>
          <p:cNvSpPr txBox="1"/>
          <p:nvPr/>
        </p:nvSpPr>
        <p:spPr>
          <a:xfrm>
            <a:off x="5147892" y="2280492"/>
            <a:ext cx="5869201" cy="1833515"/>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Réactivation des prérequis</a:t>
            </a:r>
          </a:p>
        </p:txBody>
      </p:sp>
    </p:spTree>
    <p:extLst>
      <p:ext uri="{BB962C8B-B14F-4D97-AF65-F5344CB8AC3E}">
        <p14:creationId xmlns:p14="http://schemas.microsoft.com/office/powerpoint/2010/main" val="67798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0FC3C22-6006-D67F-A2F0-60E0479D4A37}"/>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Sur leur ardoise, les élèves </a:t>
            </a:r>
            <a:r>
              <a:rPr lang="fr-FR" sz="1400" i="1" dirty="0">
                <a:solidFill>
                  <a:schemeClr val="bg1">
                    <a:lumMod val="65000"/>
                  </a:schemeClr>
                </a:solidFill>
              </a:rPr>
              <a:t>répondent par </a:t>
            </a:r>
            <a:r>
              <a:rPr lang="fr-FR" sz="1400" b="1" i="1" dirty="0">
                <a:solidFill>
                  <a:schemeClr val="bg1">
                    <a:lumMod val="65000"/>
                  </a:schemeClr>
                </a:solidFill>
              </a:rPr>
              <a:t>A, B ou C</a:t>
            </a:r>
            <a:r>
              <a:rPr lang="fr-FR" sz="1400" i="1" dirty="0">
                <a:solidFill>
                  <a:schemeClr val="bg1">
                    <a:lumMod val="65000"/>
                  </a:schemeClr>
                </a:solidFill>
              </a:rPr>
              <a:t>.</a:t>
            </a:r>
            <a:r>
              <a:rPr lang="fr-FR" sz="1400" i="1" noProof="0" dirty="0">
                <a:solidFill>
                  <a:schemeClr val="bg1">
                    <a:lumMod val="65000"/>
                  </a:schemeClr>
                </a:solidFill>
              </a:rPr>
              <a:t>.</a:t>
            </a:r>
          </a:p>
        </p:txBody>
      </p:sp>
      <p:sp>
        <p:nvSpPr>
          <p:cNvPr id="22" name="D_A_01">
            <a:extLst>
              <a:ext uri="{FF2B5EF4-FFF2-40B4-BE49-F238E27FC236}">
                <a16:creationId xmlns:a16="http://schemas.microsoft.com/office/drawing/2014/main" id="{7E33F42F-52A7-03A7-6B9C-BDD34F0C0FDB}"/>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 bonne réponse.</a:t>
            </a:r>
          </a:p>
        </p:txBody>
      </p:sp>
      <p:sp>
        <p:nvSpPr>
          <p:cNvPr id="18" name="Rectangle : coins arrondis 17">
            <a:extLst>
              <a:ext uri="{FF2B5EF4-FFF2-40B4-BE49-F238E27FC236}">
                <a16:creationId xmlns:a16="http://schemas.microsoft.com/office/drawing/2014/main" id="{F7494101-4925-72CB-ECBB-A30CDFBB9D7E}"/>
              </a:ext>
            </a:extLst>
          </p:cNvPr>
          <p:cNvSpPr/>
          <p:nvPr/>
        </p:nvSpPr>
        <p:spPr>
          <a:xfrm>
            <a:off x="2188986" y="3527666"/>
            <a:ext cx="197661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augmente</a:t>
            </a:r>
          </a:p>
        </p:txBody>
      </p:sp>
      <p:sp>
        <p:nvSpPr>
          <p:cNvPr id="19" name="Rectangle : coins arrondis 18">
            <a:extLst>
              <a:ext uri="{FF2B5EF4-FFF2-40B4-BE49-F238E27FC236}">
                <a16:creationId xmlns:a16="http://schemas.microsoft.com/office/drawing/2014/main" id="{A3E46259-19F4-AAB9-DD6A-92B5B77028EB}"/>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0" name="Rectangle : coins arrondis 19">
            <a:extLst>
              <a:ext uri="{FF2B5EF4-FFF2-40B4-BE49-F238E27FC236}">
                <a16:creationId xmlns:a16="http://schemas.microsoft.com/office/drawing/2014/main" id="{9D4FCAD7-2D4F-5D62-8175-C9FAC9F592EF}"/>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endParaRPr lang="fr-FR" sz="2400" noProof="0" dirty="0">
              <a:solidFill>
                <a:schemeClr val="tx1"/>
              </a:solidFill>
            </a:endParaRPr>
          </a:p>
        </p:txBody>
      </p:sp>
      <p:sp>
        <p:nvSpPr>
          <p:cNvPr id="21" name="Rectangle : coins arrondis 20">
            <a:extLst>
              <a:ext uri="{FF2B5EF4-FFF2-40B4-BE49-F238E27FC236}">
                <a16:creationId xmlns:a16="http://schemas.microsoft.com/office/drawing/2014/main" id="{43BA6EAF-4EA0-9F2A-9EF5-1F6CFEADC9D7}"/>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diminue</a:t>
            </a:r>
          </a:p>
        </p:txBody>
      </p:sp>
      <p:sp>
        <p:nvSpPr>
          <p:cNvPr id="23" name="Rectangle : coins arrondis 22">
            <a:extLst>
              <a:ext uri="{FF2B5EF4-FFF2-40B4-BE49-F238E27FC236}">
                <a16:creationId xmlns:a16="http://schemas.microsoft.com/office/drawing/2014/main" id="{EAEB78D7-8958-E256-BCE0-031368D72861}"/>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4" name="Rectangle : coins arrondis 23">
            <a:extLst>
              <a:ext uri="{FF2B5EF4-FFF2-40B4-BE49-F238E27FC236}">
                <a16:creationId xmlns:a16="http://schemas.microsoft.com/office/drawing/2014/main" id="{405D97AA-624A-3822-CCA2-DD60C1338324}"/>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0C38DC37-9AAB-CDBD-4373-D038135986CD}"/>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6E8241CD-D762-9820-38E5-99C662650D6D}"/>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AB8004C9-A626-EC8F-B540-4D4FBF72F2DC}"/>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10" name="Groupe 9">
            <a:extLst>
              <a:ext uri="{FF2B5EF4-FFF2-40B4-BE49-F238E27FC236}">
                <a16:creationId xmlns:a16="http://schemas.microsoft.com/office/drawing/2014/main" id="{98C6FC52-6776-BD56-311E-7B74AA91548B}"/>
              </a:ext>
            </a:extLst>
          </p:cNvPr>
          <p:cNvGrpSpPr/>
          <p:nvPr/>
        </p:nvGrpSpPr>
        <p:grpSpPr>
          <a:xfrm>
            <a:off x="11079172" y="251003"/>
            <a:ext cx="724840" cy="625508"/>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E3F529DB-03A0-2FDB-6BEF-BCC695EA64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6" name="Rectangle 15">
              <a:extLst>
                <a:ext uri="{FF2B5EF4-FFF2-40B4-BE49-F238E27FC236}">
                  <a16:creationId xmlns:a16="http://schemas.microsoft.com/office/drawing/2014/main" id="{D7C87508-5C08-950F-67FC-7A02ACD9FA7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Rectangle 1">
            <a:extLst>
              <a:ext uri="{FF2B5EF4-FFF2-40B4-BE49-F238E27FC236}">
                <a16:creationId xmlns:a16="http://schemas.microsoft.com/office/drawing/2014/main" id="{491EE5AD-BA63-1670-E7CD-F8181BF9756C}"/>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Pendant le changement d’état d’un corps pur, la température  </a:t>
            </a:r>
          </a:p>
        </p:txBody>
      </p:sp>
    </p:spTree>
    <p:extLst>
      <p:ext uri="{BB962C8B-B14F-4D97-AF65-F5344CB8AC3E}">
        <p14:creationId xmlns:p14="http://schemas.microsoft.com/office/powerpoint/2010/main" val="495167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022E-D4C5-2C12-87F2-A0028D9425F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40E6978-8582-37CB-7BF0-E1D0F44890A9}"/>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sp>
        <p:nvSpPr>
          <p:cNvPr id="22" name="D_A_01">
            <a:extLst>
              <a:ext uri="{FF2B5EF4-FFF2-40B4-BE49-F238E27FC236}">
                <a16:creationId xmlns:a16="http://schemas.microsoft.com/office/drawing/2014/main" id="{780E537D-3E89-BE69-9F67-DED296A06444}"/>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Pendant un changement d’état comme la fusion ou la vaporisation, la température reste constante.</a:t>
            </a:r>
          </a:p>
        </p:txBody>
      </p:sp>
      <p:sp>
        <p:nvSpPr>
          <p:cNvPr id="18" name="Rectangle : coins arrondis 17">
            <a:extLst>
              <a:ext uri="{FF2B5EF4-FFF2-40B4-BE49-F238E27FC236}">
                <a16:creationId xmlns:a16="http://schemas.microsoft.com/office/drawing/2014/main" id="{05FD05A1-E6CD-9FEF-DF94-70E1A00A1EC2}"/>
              </a:ext>
            </a:extLst>
          </p:cNvPr>
          <p:cNvSpPr/>
          <p:nvPr/>
        </p:nvSpPr>
        <p:spPr>
          <a:xfrm>
            <a:off x="2188986" y="3527666"/>
            <a:ext cx="197661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augmente</a:t>
            </a:r>
          </a:p>
        </p:txBody>
      </p:sp>
      <p:sp>
        <p:nvSpPr>
          <p:cNvPr id="19" name="Rectangle : coins arrondis 18">
            <a:extLst>
              <a:ext uri="{FF2B5EF4-FFF2-40B4-BE49-F238E27FC236}">
                <a16:creationId xmlns:a16="http://schemas.microsoft.com/office/drawing/2014/main" id="{E1396392-DA52-715C-A4EC-6CDD1AAC982D}"/>
              </a:ext>
            </a:extLst>
          </p:cNvPr>
          <p:cNvSpPr/>
          <p:nvPr/>
        </p:nvSpPr>
        <p:spPr>
          <a:xfrm>
            <a:off x="1743908"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0" name="Rectangle : coins arrondis 19">
            <a:extLst>
              <a:ext uri="{FF2B5EF4-FFF2-40B4-BE49-F238E27FC236}">
                <a16:creationId xmlns:a16="http://schemas.microsoft.com/office/drawing/2014/main" id="{BE14E1D2-3A3F-5F1E-DF63-C4D5D43FAF02}"/>
              </a:ext>
            </a:extLst>
          </p:cNvPr>
          <p:cNvSpPr/>
          <p:nvPr/>
        </p:nvSpPr>
        <p:spPr>
          <a:xfrm>
            <a:off x="8824713" y="3526590"/>
            <a:ext cx="225445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reste constante</a:t>
            </a:r>
            <a:endParaRPr lang="fr-FR" sz="2400" noProof="0" dirty="0">
              <a:solidFill>
                <a:schemeClr val="tx1"/>
              </a:solidFill>
            </a:endParaRPr>
          </a:p>
        </p:txBody>
      </p:sp>
      <p:sp>
        <p:nvSpPr>
          <p:cNvPr id="21" name="Rectangle : coins arrondis 20">
            <a:extLst>
              <a:ext uri="{FF2B5EF4-FFF2-40B4-BE49-F238E27FC236}">
                <a16:creationId xmlns:a16="http://schemas.microsoft.com/office/drawing/2014/main" id="{04E3D0D4-E358-14D6-F032-1D6346928D1E}"/>
              </a:ext>
            </a:extLst>
          </p:cNvPr>
          <p:cNvSpPr/>
          <p:nvPr/>
        </p:nvSpPr>
        <p:spPr>
          <a:xfrm>
            <a:off x="5410954" y="3527666"/>
            <a:ext cx="187376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diminue</a:t>
            </a:r>
          </a:p>
        </p:txBody>
      </p:sp>
      <p:sp>
        <p:nvSpPr>
          <p:cNvPr id="23" name="Rectangle : coins arrondis 22">
            <a:extLst>
              <a:ext uri="{FF2B5EF4-FFF2-40B4-BE49-F238E27FC236}">
                <a16:creationId xmlns:a16="http://schemas.microsoft.com/office/drawing/2014/main" id="{4DD2DCA4-4077-E057-1C71-554FEC15DA55}"/>
              </a:ext>
            </a:extLst>
          </p:cNvPr>
          <p:cNvSpPr/>
          <p:nvPr/>
        </p:nvSpPr>
        <p:spPr>
          <a:xfrm>
            <a:off x="828724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4" name="Rectangle : coins arrondis 23">
            <a:extLst>
              <a:ext uri="{FF2B5EF4-FFF2-40B4-BE49-F238E27FC236}">
                <a16:creationId xmlns:a16="http://schemas.microsoft.com/office/drawing/2014/main" id="{4CF647F5-4F6E-0EE8-173B-B8FA8949326B}"/>
              </a:ext>
            </a:extLst>
          </p:cNvPr>
          <p:cNvSpPr/>
          <p:nvPr/>
        </p:nvSpPr>
        <p:spPr>
          <a:xfrm>
            <a:off x="4978955" y="35276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8C2363D9-2F46-D95E-1DE5-2E630DF12F1E}"/>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8E520A2F-B89F-E5FD-FEC4-6FA820E9DD3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5ACDC512-8ECC-BE82-B0D8-20375E8CBCD4}"/>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 name="Rectangle 1">
            <a:extLst>
              <a:ext uri="{FF2B5EF4-FFF2-40B4-BE49-F238E27FC236}">
                <a16:creationId xmlns:a16="http://schemas.microsoft.com/office/drawing/2014/main" id="{EEF3FBB4-2E17-3975-F480-A792E3992C6D}"/>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Pendant le changement d’état d’un corps pur, la température  </a:t>
            </a:r>
          </a:p>
        </p:txBody>
      </p:sp>
      <p:pic>
        <p:nvPicPr>
          <p:cNvPr id="4" name="Graphique 3" descr="Coche avec un remplissage uni">
            <a:extLst>
              <a:ext uri="{FF2B5EF4-FFF2-40B4-BE49-F238E27FC236}">
                <a16:creationId xmlns:a16="http://schemas.microsoft.com/office/drawing/2014/main" id="{DE615C6B-6623-0EFE-CD8E-602A39D2C7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58824" y="3871267"/>
            <a:ext cx="684830" cy="684830"/>
          </a:xfrm>
          <a:prstGeom prst="rect">
            <a:avLst/>
          </a:prstGeom>
        </p:spPr>
      </p:pic>
      <p:pic>
        <p:nvPicPr>
          <p:cNvPr id="6" name="Image 8">
            <a:extLst>
              <a:ext uri="{FF2B5EF4-FFF2-40B4-BE49-F238E27FC236}">
                <a16:creationId xmlns:a16="http://schemas.microsoft.com/office/drawing/2014/main" id="{A6535F9E-A08F-9358-CE24-796CC7AF4AC8}"/>
              </a:ext>
            </a:extLst>
          </p:cNvPr>
          <p:cNvPicPr>
            <a:picLocks noChangeAspect="1"/>
          </p:cNvPicPr>
          <p:nvPr/>
        </p:nvPicPr>
        <p:blipFill>
          <a:blip r:embed="rId4"/>
          <a:stretch>
            <a:fillRect/>
          </a:stretch>
        </p:blipFill>
        <p:spPr>
          <a:xfrm>
            <a:off x="11231930" y="186939"/>
            <a:ext cx="583170" cy="583170"/>
          </a:xfrm>
          <a:prstGeom prst="rect">
            <a:avLst/>
          </a:prstGeom>
        </p:spPr>
      </p:pic>
    </p:spTree>
    <p:extLst>
      <p:ext uri="{BB962C8B-B14F-4D97-AF65-F5344CB8AC3E}">
        <p14:creationId xmlns:p14="http://schemas.microsoft.com/office/powerpoint/2010/main" val="889448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54335-4C91-30F7-DDC1-8B51E68136BA}"/>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6DDD4766-6F01-13B5-CD73-2643B07A9012}"/>
              </a:ext>
            </a:extLst>
          </p:cNvPr>
          <p:cNvSpPr txBox="1"/>
          <p:nvPr/>
        </p:nvSpPr>
        <p:spPr>
          <a:xfrm>
            <a:off x="464283" y="563757"/>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Sur leur ardoise, les élèves </a:t>
            </a:r>
            <a:r>
              <a:rPr lang="fr-FR" sz="1400" i="1" dirty="0">
                <a:solidFill>
                  <a:schemeClr val="bg1">
                    <a:lumMod val="65000"/>
                  </a:schemeClr>
                </a:solidFill>
              </a:rPr>
              <a:t>répondent par </a:t>
            </a:r>
            <a:r>
              <a:rPr lang="fr-FR" sz="1400" b="1" i="1" dirty="0">
                <a:solidFill>
                  <a:schemeClr val="bg1">
                    <a:lumMod val="65000"/>
                  </a:schemeClr>
                </a:solidFill>
              </a:rPr>
              <a:t>A ou B </a:t>
            </a:r>
            <a:r>
              <a:rPr lang="fr-FR" sz="1400" i="1" noProof="0" dirty="0">
                <a:solidFill>
                  <a:schemeClr val="bg1">
                    <a:lumMod val="65000"/>
                  </a:schemeClr>
                </a:solidFill>
              </a:rPr>
              <a:t>.</a:t>
            </a:r>
          </a:p>
        </p:txBody>
      </p:sp>
      <p:sp>
        <p:nvSpPr>
          <p:cNvPr id="22" name="D_A_01">
            <a:extLst>
              <a:ext uri="{FF2B5EF4-FFF2-40B4-BE49-F238E27FC236}">
                <a16:creationId xmlns:a16="http://schemas.microsoft.com/office/drawing/2014/main" id="{69D56839-6C77-B774-0A5B-AD56DC0BEC34}"/>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 bonne réponse.</a:t>
            </a:r>
          </a:p>
        </p:txBody>
      </p:sp>
      <p:sp>
        <p:nvSpPr>
          <p:cNvPr id="18" name="Rectangle : coins arrondis 17">
            <a:extLst>
              <a:ext uri="{FF2B5EF4-FFF2-40B4-BE49-F238E27FC236}">
                <a16:creationId xmlns:a16="http://schemas.microsoft.com/office/drawing/2014/main" id="{907C7FA1-617C-3730-37FD-90FA4C9F7222}"/>
              </a:ext>
            </a:extLst>
          </p:cNvPr>
          <p:cNvSpPr/>
          <p:nvPr/>
        </p:nvSpPr>
        <p:spPr>
          <a:xfrm>
            <a:off x="2429926" y="3547986"/>
            <a:ext cx="316823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d’u</a:t>
            </a:r>
            <a:r>
              <a:rPr lang="fr-FR" sz="2400" noProof="0" dirty="0">
                <a:solidFill>
                  <a:schemeClr val="tx1"/>
                </a:solidFill>
              </a:rPr>
              <a:t>n seul constituant</a:t>
            </a:r>
          </a:p>
        </p:txBody>
      </p:sp>
      <p:sp>
        <p:nvSpPr>
          <p:cNvPr id="19" name="Rectangle : coins arrondis 18">
            <a:extLst>
              <a:ext uri="{FF2B5EF4-FFF2-40B4-BE49-F238E27FC236}">
                <a16:creationId xmlns:a16="http://schemas.microsoft.com/office/drawing/2014/main" id="{0A584011-19D6-DA67-63F3-A4F2D7E21F33}"/>
              </a:ext>
            </a:extLst>
          </p:cNvPr>
          <p:cNvSpPr/>
          <p:nvPr/>
        </p:nvSpPr>
        <p:spPr>
          <a:xfrm>
            <a:off x="1984847" y="3547986"/>
            <a:ext cx="621379"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1" name="Rectangle : coins arrondis 20">
            <a:extLst>
              <a:ext uri="{FF2B5EF4-FFF2-40B4-BE49-F238E27FC236}">
                <a16:creationId xmlns:a16="http://schemas.microsoft.com/office/drawing/2014/main" id="{3BE681DA-8011-3275-5144-C60B7F56075A}"/>
              </a:ext>
            </a:extLst>
          </p:cNvPr>
          <p:cNvSpPr/>
          <p:nvPr/>
        </p:nvSpPr>
        <p:spPr>
          <a:xfrm>
            <a:off x="7640590" y="3546910"/>
            <a:ext cx="356589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de plusieurs</a:t>
            </a:r>
            <a:r>
              <a:rPr lang="fr-FR" sz="2400" noProof="0" dirty="0">
                <a:solidFill>
                  <a:schemeClr val="tx1"/>
                </a:solidFill>
              </a:rPr>
              <a:t> constituants</a:t>
            </a:r>
          </a:p>
        </p:txBody>
      </p:sp>
      <p:sp>
        <p:nvSpPr>
          <p:cNvPr id="24" name="Rectangle : coins arrondis 23">
            <a:extLst>
              <a:ext uri="{FF2B5EF4-FFF2-40B4-BE49-F238E27FC236}">
                <a16:creationId xmlns:a16="http://schemas.microsoft.com/office/drawing/2014/main" id="{FE3A7909-E291-1374-952D-18941811CE8D}"/>
              </a:ext>
            </a:extLst>
          </p:cNvPr>
          <p:cNvSpPr/>
          <p:nvPr/>
        </p:nvSpPr>
        <p:spPr>
          <a:xfrm>
            <a:off x="6918962" y="3546910"/>
            <a:ext cx="693553"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91B635F8-7736-D285-BF3A-6A211C54C14D}"/>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EA5E2B92-33C6-D87C-219F-5A1698724B0D}"/>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4FD5B330-4B97-B05A-C659-19DD0F3F351D}"/>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10" name="Groupe 9">
            <a:extLst>
              <a:ext uri="{FF2B5EF4-FFF2-40B4-BE49-F238E27FC236}">
                <a16:creationId xmlns:a16="http://schemas.microsoft.com/office/drawing/2014/main" id="{7BAD2567-1D76-C03D-804E-29943AF5A691}"/>
              </a:ext>
            </a:extLst>
          </p:cNvPr>
          <p:cNvGrpSpPr/>
          <p:nvPr/>
        </p:nvGrpSpPr>
        <p:grpSpPr>
          <a:xfrm>
            <a:off x="11079172" y="251003"/>
            <a:ext cx="724840" cy="625508"/>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70DDF8CA-2915-C4FD-B4C1-BC7C8BB8E05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6" name="Rectangle 15">
              <a:extLst>
                <a:ext uri="{FF2B5EF4-FFF2-40B4-BE49-F238E27FC236}">
                  <a16:creationId xmlns:a16="http://schemas.microsoft.com/office/drawing/2014/main" id="{D05F16E4-51F7-E1D9-AA75-59AF3451D6D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Rectangle 1">
            <a:extLst>
              <a:ext uri="{FF2B5EF4-FFF2-40B4-BE49-F238E27FC236}">
                <a16:creationId xmlns:a16="http://schemas.microsoft.com/office/drawing/2014/main" id="{B50766C7-68DF-4F27-940C-EC4CCABDAA86}"/>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Un corps pur est constitué :</a:t>
            </a:r>
          </a:p>
        </p:txBody>
      </p:sp>
    </p:spTree>
    <p:extLst>
      <p:ext uri="{BB962C8B-B14F-4D97-AF65-F5344CB8AC3E}">
        <p14:creationId xmlns:p14="http://schemas.microsoft.com/office/powerpoint/2010/main" val="1211100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8A53D-F605-ACD4-98D5-66E0AA3D2684}"/>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1F9B1D5-BCC7-68D7-34CD-0B96F75F6AE8}"/>
              </a:ext>
            </a:extLst>
          </p:cNvPr>
          <p:cNvSpPr txBox="1"/>
          <p:nvPr/>
        </p:nvSpPr>
        <p:spPr>
          <a:xfrm>
            <a:off x="486526" y="665983"/>
            <a:ext cx="111039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sp>
        <p:nvSpPr>
          <p:cNvPr id="22" name="D_A_01">
            <a:extLst>
              <a:ext uri="{FF2B5EF4-FFF2-40B4-BE49-F238E27FC236}">
                <a16:creationId xmlns:a16="http://schemas.microsoft.com/office/drawing/2014/main" id="{F46DBD4C-A208-17EE-03C4-B91F8F876F12}"/>
              </a:ext>
            </a:extLst>
          </p:cNvPr>
          <p:cNvSpPr txBox="1"/>
          <p:nvPr/>
        </p:nvSpPr>
        <p:spPr>
          <a:xfrm>
            <a:off x="761646" y="295380"/>
            <a:ext cx="10553700" cy="3048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Un corps pur est constitué d’un seul constituant comme l’eau pure. Alors qu’un mélange est constitué de plusieurs constituants.</a:t>
            </a:r>
          </a:p>
        </p:txBody>
      </p:sp>
      <p:grpSp>
        <p:nvGrpSpPr>
          <p:cNvPr id="3" name="Groupe 2">
            <a:extLst>
              <a:ext uri="{FF2B5EF4-FFF2-40B4-BE49-F238E27FC236}">
                <a16:creationId xmlns:a16="http://schemas.microsoft.com/office/drawing/2014/main" id="{A50F1322-6EAF-007D-30DE-21B84A3D9CC6}"/>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36BAD5EC-9022-BB19-5ECF-595C3E8E85D7}"/>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0C3333BC-4B21-407C-CE2E-1E5C10030857}"/>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 name="Rectangle 1">
            <a:extLst>
              <a:ext uri="{FF2B5EF4-FFF2-40B4-BE49-F238E27FC236}">
                <a16:creationId xmlns:a16="http://schemas.microsoft.com/office/drawing/2014/main" id="{4C46B762-DBBE-B632-0B0C-B555181FD407}"/>
              </a:ext>
            </a:extLst>
          </p:cNvPr>
          <p:cNvSpPr/>
          <p:nvPr/>
        </p:nvSpPr>
        <p:spPr>
          <a:xfrm>
            <a:off x="1973505" y="1915626"/>
            <a:ext cx="8510198" cy="461665"/>
          </a:xfrm>
          <a:prstGeom prst="rect">
            <a:avLst/>
          </a:prstGeom>
          <a:solidFill>
            <a:schemeClr val="accent3">
              <a:lumMod val="20000"/>
              <a:lumOff val="80000"/>
            </a:schemeClr>
          </a:solidFill>
        </p:spPr>
        <p:txBody>
          <a:bodyPr wrap="square">
            <a:spAutoFit/>
          </a:bodyPr>
          <a:lstStyle/>
          <a:p>
            <a:r>
              <a:rPr lang="fr-FR" sz="2400" b="1" dirty="0">
                <a:cs typeface="Calibri" pitchFamily="34" charset="0"/>
              </a:rPr>
              <a:t>Un corps pur est constitué :</a:t>
            </a:r>
          </a:p>
        </p:txBody>
      </p:sp>
      <p:pic>
        <p:nvPicPr>
          <p:cNvPr id="4" name="Graphique 3" descr="Coche avec un remplissage uni">
            <a:extLst>
              <a:ext uri="{FF2B5EF4-FFF2-40B4-BE49-F238E27FC236}">
                <a16:creationId xmlns:a16="http://schemas.microsoft.com/office/drawing/2014/main" id="{E0AC8D19-8448-AA04-E713-8CF90AE2EB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47586" y="3977834"/>
            <a:ext cx="684830" cy="684830"/>
          </a:xfrm>
          <a:prstGeom prst="rect">
            <a:avLst/>
          </a:prstGeom>
        </p:spPr>
      </p:pic>
      <p:sp>
        <p:nvSpPr>
          <p:cNvPr id="6" name="Rectangle : coins arrondis 5">
            <a:extLst>
              <a:ext uri="{FF2B5EF4-FFF2-40B4-BE49-F238E27FC236}">
                <a16:creationId xmlns:a16="http://schemas.microsoft.com/office/drawing/2014/main" id="{D8318776-293E-0445-6A7A-5FD98CB1555D}"/>
              </a:ext>
            </a:extLst>
          </p:cNvPr>
          <p:cNvSpPr/>
          <p:nvPr/>
        </p:nvSpPr>
        <p:spPr>
          <a:xfrm>
            <a:off x="2429926" y="3547986"/>
            <a:ext cx="316823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d’u</a:t>
            </a:r>
            <a:r>
              <a:rPr lang="fr-FR" sz="2400" noProof="0" dirty="0">
                <a:solidFill>
                  <a:schemeClr val="tx1"/>
                </a:solidFill>
              </a:rPr>
              <a:t>n seul constituant</a:t>
            </a:r>
          </a:p>
        </p:txBody>
      </p:sp>
      <p:sp>
        <p:nvSpPr>
          <p:cNvPr id="8" name="Rectangle : coins arrondis 7">
            <a:extLst>
              <a:ext uri="{FF2B5EF4-FFF2-40B4-BE49-F238E27FC236}">
                <a16:creationId xmlns:a16="http://schemas.microsoft.com/office/drawing/2014/main" id="{BC00F8EB-1B10-E23B-8884-5FC5100A179A}"/>
              </a:ext>
            </a:extLst>
          </p:cNvPr>
          <p:cNvSpPr/>
          <p:nvPr/>
        </p:nvSpPr>
        <p:spPr>
          <a:xfrm>
            <a:off x="1984847" y="3547986"/>
            <a:ext cx="621379"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9" name="Rectangle : coins arrondis 8">
            <a:extLst>
              <a:ext uri="{FF2B5EF4-FFF2-40B4-BE49-F238E27FC236}">
                <a16:creationId xmlns:a16="http://schemas.microsoft.com/office/drawing/2014/main" id="{1C15508A-4968-A2E5-833C-6492900CB447}"/>
              </a:ext>
            </a:extLst>
          </p:cNvPr>
          <p:cNvSpPr/>
          <p:nvPr/>
        </p:nvSpPr>
        <p:spPr>
          <a:xfrm>
            <a:off x="7640590" y="3546910"/>
            <a:ext cx="356589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de plusieurs</a:t>
            </a:r>
            <a:r>
              <a:rPr lang="fr-FR" sz="2400" noProof="0" dirty="0">
                <a:solidFill>
                  <a:schemeClr val="tx1"/>
                </a:solidFill>
              </a:rPr>
              <a:t> constituants</a:t>
            </a:r>
          </a:p>
        </p:txBody>
      </p:sp>
      <p:sp>
        <p:nvSpPr>
          <p:cNvPr id="11" name="Rectangle : coins arrondis 10">
            <a:extLst>
              <a:ext uri="{FF2B5EF4-FFF2-40B4-BE49-F238E27FC236}">
                <a16:creationId xmlns:a16="http://schemas.microsoft.com/office/drawing/2014/main" id="{CEE50FC9-332A-4FFC-14D8-2B8E0100813A}"/>
              </a:ext>
            </a:extLst>
          </p:cNvPr>
          <p:cNvSpPr/>
          <p:nvPr/>
        </p:nvSpPr>
        <p:spPr>
          <a:xfrm>
            <a:off x="6918962" y="3546910"/>
            <a:ext cx="693553"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pic>
        <p:nvPicPr>
          <p:cNvPr id="13" name="Image 8">
            <a:extLst>
              <a:ext uri="{FF2B5EF4-FFF2-40B4-BE49-F238E27FC236}">
                <a16:creationId xmlns:a16="http://schemas.microsoft.com/office/drawing/2014/main" id="{06AFDDEE-27D7-0B10-4C7E-9A7914F1F5D9}"/>
              </a:ext>
            </a:extLst>
          </p:cNvPr>
          <p:cNvPicPr>
            <a:picLocks noChangeAspect="1"/>
          </p:cNvPicPr>
          <p:nvPr/>
        </p:nvPicPr>
        <p:blipFill>
          <a:blip r:embed="rId4"/>
          <a:stretch>
            <a:fillRect/>
          </a:stretch>
        </p:blipFill>
        <p:spPr>
          <a:xfrm>
            <a:off x="11231930" y="186939"/>
            <a:ext cx="583170" cy="583170"/>
          </a:xfrm>
          <a:prstGeom prst="rect">
            <a:avLst/>
          </a:prstGeom>
        </p:spPr>
      </p:pic>
    </p:spTree>
    <p:extLst>
      <p:ext uri="{BB962C8B-B14F-4D97-AF65-F5344CB8AC3E}">
        <p14:creationId xmlns:p14="http://schemas.microsoft.com/office/powerpoint/2010/main" val="454049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08BBE-AF5F-50D6-684B-F2D2141F79A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7DEB3746-B94B-EFDD-E5FF-8915E3F2869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6C62AA66-9135-08C5-4525-110643364F0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BE8E0DB3-C9A4-7BAA-6291-2E52FDB99576}"/>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680A3102-5313-D00E-EC63-74A68399A040}"/>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756259FB-049D-A9EC-AE16-664235DDF42A}"/>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FFFFA1A3-F680-79C6-3F86-1C5CBD391089}"/>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9322D99D-1519-4C54-0A93-565DECFE7509}"/>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9680E97D-8935-0D38-3129-ED7259DA1197}"/>
              </a:ext>
            </a:extLst>
          </p:cNvPr>
          <p:cNvSpPr txBox="1"/>
          <p:nvPr/>
        </p:nvSpPr>
        <p:spPr>
          <a:xfrm>
            <a:off x="5103228" y="1686972"/>
            <a:ext cx="5869201" cy="2490169"/>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Déclaration de la tâche </a:t>
            </a:r>
            <a:br>
              <a:rPr lang="fr-FR" sz="4267" b="1" kern="0" dirty="0">
                <a:solidFill>
                  <a:srgbClr val="FFC000"/>
                </a:solidFill>
                <a:latin typeface="Arial"/>
                <a:cs typeface="Arial"/>
                <a:sym typeface="Arial"/>
              </a:rPr>
            </a:br>
            <a:r>
              <a:rPr lang="fr-FR" sz="4267" b="1" kern="0" dirty="0">
                <a:solidFill>
                  <a:srgbClr val="FFC000"/>
                </a:solidFill>
                <a:latin typeface="Arial"/>
                <a:cs typeface="Arial"/>
                <a:sym typeface="Arial"/>
              </a:rPr>
              <a:t>de la séance</a:t>
            </a:r>
          </a:p>
        </p:txBody>
      </p:sp>
      <p:grpSp>
        <p:nvGrpSpPr>
          <p:cNvPr id="8" name="Groupe 7">
            <a:extLst>
              <a:ext uri="{FF2B5EF4-FFF2-40B4-BE49-F238E27FC236}">
                <a16:creationId xmlns:a16="http://schemas.microsoft.com/office/drawing/2014/main" id="{EDE5820C-11FA-472B-954A-C47594D30887}"/>
              </a:ext>
            </a:extLst>
          </p:cNvPr>
          <p:cNvGrpSpPr/>
          <p:nvPr/>
        </p:nvGrpSpPr>
        <p:grpSpPr>
          <a:xfrm>
            <a:off x="1110808" y="1793796"/>
            <a:ext cx="2675209" cy="2958054"/>
            <a:chOff x="1169970" y="1521517"/>
            <a:chExt cx="2675209" cy="2958054"/>
          </a:xfrm>
        </p:grpSpPr>
        <p:pic>
          <p:nvPicPr>
            <p:cNvPr id="12" name="Picture 1">
              <a:extLst>
                <a:ext uri="{FF2B5EF4-FFF2-40B4-BE49-F238E27FC236}">
                  <a16:creationId xmlns:a16="http://schemas.microsoft.com/office/drawing/2014/main" id="{E70A956F-DBFD-3149-2198-BBAACCEBF18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a:extLst>
                <a:ext uri="{FF2B5EF4-FFF2-40B4-BE49-F238E27FC236}">
                  <a16:creationId xmlns:a16="http://schemas.microsoft.com/office/drawing/2014/main" id="{A23ED508-975E-CD10-451F-1562654FC18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408431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BCC9-4FD3-11C6-B9E7-FCE219E2D699}"/>
            </a:ext>
          </a:extLst>
        </p:cNvPr>
        <p:cNvGrpSpPr/>
        <p:nvPr/>
      </p:nvGrpSpPr>
      <p:grpSpPr>
        <a:xfrm>
          <a:off x="0" y="0"/>
          <a:ext cx="0" cy="0"/>
          <a:chOff x="0" y="0"/>
          <a:chExt cx="0" cy="0"/>
        </a:xfrm>
      </p:grpSpPr>
      <p:sp>
        <p:nvSpPr>
          <p:cNvPr id="7" name="Rectangle 6"/>
          <p:cNvSpPr/>
          <p:nvPr/>
        </p:nvSpPr>
        <p:spPr>
          <a:xfrm>
            <a:off x="900567" y="2734627"/>
            <a:ext cx="8385673" cy="200706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D_A_01">
            <a:extLst>
              <a:ext uri="{FF2B5EF4-FFF2-40B4-BE49-F238E27FC236}">
                <a16:creationId xmlns:a16="http://schemas.microsoft.com/office/drawing/2014/main" id="{8E6C74B4-FEC2-B06B-1EB1-05CDC87102B1}"/>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Avant d’entamer notre tâche d’aujourd’hui, lisons cette situation :</a:t>
            </a:r>
          </a:p>
        </p:txBody>
      </p:sp>
      <p:sp>
        <p:nvSpPr>
          <p:cNvPr id="15" name="Rectangle 14">
            <a:extLst>
              <a:ext uri="{FF2B5EF4-FFF2-40B4-BE49-F238E27FC236}">
                <a16:creationId xmlns:a16="http://schemas.microsoft.com/office/drawing/2014/main" id="{32E21D77-F070-3FE8-D4AD-D84E89113A8E}"/>
              </a:ext>
            </a:extLst>
          </p:cNvPr>
          <p:cNvSpPr/>
          <p:nvPr/>
        </p:nvSpPr>
        <p:spPr>
          <a:xfrm>
            <a:off x="1074927" y="2912343"/>
            <a:ext cx="8211313" cy="1200329"/>
          </a:xfrm>
          <a:prstGeom prst="rect">
            <a:avLst/>
          </a:prstGeom>
          <a:noFill/>
        </p:spPr>
        <p:txBody>
          <a:bodyPr wrap="square">
            <a:spAutoFit/>
          </a:bodyPr>
          <a:lstStyle/>
          <a:p>
            <a:r>
              <a:rPr lang="fr-FR" sz="2400" dirty="0"/>
              <a:t>L’eau pure fond à </a:t>
            </a:r>
            <a:r>
              <a:rPr lang="fr-FR" sz="2400" b="1" dirty="0">
                <a:solidFill>
                  <a:srgbClr val="FF0000"/>
                </a:solidFill>
              </a:rPr>
              <a:t>0 °C</a:t>
            </a:r>
            <a:r>
              <a:rPr lang="fr-FR" sz="2400" dirty="0"/>
              <a:t> et bout à </a:t>
            </a:r>
            <a:r>
              <a:rPr lang="fr-FR" sz="2400" b="1" dirty="0">
                <a:solidFill>
                  <a:srgbClr val="FF0000"/>
                </a:solidFill>
              </a:rPr>
              <a:t>100 °C</a:t>
            </a:r>
            <a:r>
              <a:rPr lang="fr-FR" sz="2400" dirty="0"/>
              <a:t>. Et les autres corps ? Ont-ils les mêmes températures fusion et d’ébullition .</a:t>
            </a:r>
          </a:p>
          <a:p>
            <a:r>
              <a:rPr lang="fr-FR" sz="2400" b="1" noProof="0" dirty="0"/>
              <a:t>Comment peut-on déterminer ces températures?</a:t>
            </a:r>
            <a:endParaRPr lang="fr-FR" sz="2400" b="1" i="1" noProof="0" dirty="0">
              <a:cs typeface="Calibri" pitchFamily="34" charset="0"/>
            </a:endParaRPr>
          </a:p>
        </p:txBody>
      </p:sp>
      <p:sp>
        <p:nvSpPr>
          <p:cNvPr id="27" name="D_A_02">
            <a:extLst>
              <a:ext uri="{FF2B5EF4-FFF2-40B4-BE49-F238E27FC236}">
                <a16:creationId xmlns:a16="http://schemas.microsoft.com/office/drawing/2014/main" id="{E8C4BA92-41B8-9CF3-AD4F-2EB85AFC9837}"/>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deviner la variation de la température.</a:t>
            </a:r>
          </a:p>
        </p:txBody>
      </p:sp>
      <p:pic>
        <p:nvPicPr>
          <p:cNvPr id="6" name="Image 5"/>
          <p:cNvPicPr>
            <a:picLocks noChangeAspect="1"/>
          </p:cNvPicPr>
          <p:nvPr/>
        </p:nvPicPr>
        <p:blipFill>
          <a:blip r:embed="rId2"/>
          <a:stretch>
            <a:fillRect/>
          </a:stretch>
        </p:blipFill>
        <p:spPr>
          <a:xfrm>
            <a:off x="589023" y="1327257"/>
            <a:ext cx="1407669" cy="1213984"/>
          </a:xfrm>
          <a:prstGeom prst="rect">
            <a:avLst/>
          </a:prstGeom>
        </p:spPr>
      </p:pic>
      <p:grpSp>
        <p:nvGrpSpPr>
          <p:cNvPr id="11" name="Groupe 10">
            <a:extLst>
              <a:ext uri="{FF2B5EF4-FFF2-40B4-BE49-F238E27FC236}">
                <a16:creationId xmlns:a16="http://schemas.microsoft.com/office/drawing/2014/main" id="{B2D01FA3-17F5-8481-52A3-EEDE4BA24DC8}"/>
              </a:ext>
            </a:extLst>
          </p:cNvPr>
          <p:cNvGrpSpPr/>
          <p:nvPr/>
        </p:nvGrpSpPr>
        <p:grpSpPr>
          <a:xfrm>
            <a:off x="11803806" y="34503"/>
            <a:ext cx="232364" cy="304873"/>
            <a:chOff x="3292012" y="1302714"/>
            <a:chExt cx="867138" cy="384316"/>
          </a:xfrm>
          <a:solidFill>
            <a:srgbClr val="F7C475"/>
          </a:solidFill>
        </p:grpSpPr>
        <p:sp>
          <p:nvSpPr>
            <p:cNvPr id="12" name="Rectangle 21">
              <a:extLst>
                <a:ext uri="{FF2B5EF4-FFF2-40B4-BE49-F238E27FC236}">
                  <a16:creationId xmlns:a16="http://schemas.microsoft.com/office/drawing/2014/main" id="{233CB6BA-83E6-3ABA-3483-9FA9C87DB2E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3" name="Rectangle 23">
              <a:extLst>
                <a:ext uri="{FF2B5EF4-FFF2-40B4-BE49-F238E27FC236}">
                  <a16:creationId xmlns:a16="http://schemas.microsoft.com/office/drawing/2014/main" id="{7BD5DF94-ABB1-184A-2E63-01DBA7989D02}"/>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4" name="Image 8">
            <a:extLst>
              <a:ext uri="{FF2B5EF4-FFF2-40B4-BE49-F238E27FC236}">
                <a16:creationId xmlns:a16="http://schemas.microsoft.com/office/drawing/2014/main" id="{0F3096BA-E867-2B34-8158-09D774182A76}"/>
              </a:ext>
            </a:extLst>
          </p:cNvPr>
          <p:cNvPicPr>
            <a:picLocks noChangeAspect="1"/>
          </p:cNvPicPr>
          <p:nvPr/>
        </p:nvPicPr>
        <p:blipFill>
          <a:blip r:embed="rId3"/>
          <a:stretch>
            <a:fillRect/>
          </a:stretch>
        </p:blipFill>
        <p:spPr>
          <a:xfrm>
            <a:off x="11231930" y="234317"/>
            <a:ext cx="583170" cy="583170"/>
          </a:xfrm>
          <a:prstGeom prst="rect">
            <a:avLst/>
          </a:prstGeom>
        </p:spPr>
      </p:pic>
      <p:sp>
        <p:nvSpPr>
          <p:cNvPr id="8" name="AutoShape 2" descr="Image de ">
            <a:extLst>
              <a:ext uri="{FF2B5EF4-FFF2-40B4-BE49-F238E27FC236}">
                <a16:creationId xmlns:a16="http://schemas.microsoft.com/office/drawing/2014/main" id="{B96C6CE0-36C1-F8F4-A5D0-C74D9E28AB4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Image 8">
            <a:extLst>
              <a:ext uri="{FF2B5EF4-FFF2-40B4-BE49-F238E27FC236}">
                <a16:creationId xmlns:a16="http://schemas.microsoft.com/office/drawing/2014/main" id="{D58C50C7-C262-9BBB-2592-4A0C357A3D2D}"/>
              </a:ext>
            </a:extLst>
          </p:cNvPr>
          <p:cNvPicPr>
            <a:picLocks noChangeAspect="1"/>
          </p:cNvPicPr>
          <p:nvPr/>
        </p:nvPicPr>
        <p:blipFill>
          <a:blip r:embed="rId4"/>
          <a:srcRect t="15852" r="50064" b="20593"/>
          <a:stretch>
            <a:fillRect/>
          </a:stretch>
        </p:blipFill>
        <p:spPr>
          <a:xfrm>
            <a:off x="9537065" y="2316587"/>
            <a:ext cx="1987550" cy="2529625"/>
          </a:xfrm>
          <a:prstGeom prst="rect">
            <a:avLst/>
          </a:prstGeom>
        </p:spPr>
      </p:pic>
    </p:spTree>
    <p:extLst>
      <p:ext uri="{BB962C8B-B14F-4D97-AF65-F5344CB8AC3E}">
        <p14:creationId xmlns:p14="http://schemas.microsoft.com/office/powerpoint/2010/main" val="1218506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_A_01">
            <a:extLst>
              <a:ext uri="{FF2B5EF4-FFF2-40B4-BE49-F238E27FC236}">
                <a16:creationId xmlns:a16="http://schemas.microsoft.com/office/drawing/2014/main" id="{F12169F3-1E1E-5674-AF58-0D9FDBFD6406}"/>
              </a:ext>
            </a:extLst>
          </p:cNvPr>
          <p:cNvSpPr txBox="1"/>
          <p:nvPr/>
        </p:nvSpPr>
        <p:spPr>
          <a:xfrm>
            <a:off x="904723" y="58038"/>
            <a:ext cx="10553700" cy="805544"/>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À la fin de cette séance, vous serez capables de déterminer la température de fusion et d’ébullition d’un corps pur.</a:t>
            </a:r>
          </a:p>
        </p:txBody>
      </p:sp>
      <p:sp>
        <p:nvSpPr>
          <p:cNvPr id="14" name="Google Shape;2054;p38">
            <a:extLst>
              <a:ext uri="{FF2B5EF4-FFF2-40B4-BE49-F238E27FC236}">
                <a16:creationId xmlns:a16="http://schemas.microsoft.com/office/drawing/2014/main" id="{6501D79C-26AF-921E-9B63-CD8E14A565B9}"/>
              </a:ext>
            </a:extLst>
          </p:cNvPr>
          <p:cNvSpPr/>
          <p:nvPr/>
        </p:nvSpPr>
        <p:spPr>
          <a:xfrm>
            <a:off x="774699" y="3191193"/>
            <a:ext cx="10143498"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1273803" y="3283655"/>
            <a:ext cx="995299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noProof="0" dirty="0">
                <a:solidFill>
                  <a:srgbClr val="FF0000"/>
                </a:solidFill>
              </a:rPr>
              <a:t>Identifier </a:t>
            </a:r>
            <a:r>
              <a:rPr lang="fr-FR" b="1" dirty="0">
                <a:solidFill>
                  <a:srgbClr val="106585"/>
                </a:solidFill>
              </a:rPr>
              <a:t>la température de fusion et d’ébullition d’un corps pur  </a:t>
            </a:r>
            <a:r>
              <a:rPr lang="fr-FR" b="1" noProof="0" dirty="0">
                <a:solidFill>
                  <a:srgbClr val="FF0000"/>
                </a:solidFill>
              </a:rPr>
              <a:t>à partir d’un graphique</a:t>
            </a: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grpSp>
        <p:nvGrpSpPr>
          <p:cNvPr id="4" name="Groupe 3">
            <a:extLst>
              <a:ext uri="{FF2B5EF4-FFF2-40B4-BE49-F238E27FC236}">
                <a16:creationId xmlns:a16="http://schemas.microsoft.com/office/drawing/2014/main" id="{08023CF8-1FAE-00BF-BF0C-DA85386D334B}"/>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7D66861B-0DCD-A5FD-2830-C0C1B4218637}"/>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6" name="Rectangle 23">
              <a:extLst>
                <a:ext uri="{FF2B5EF4-FFF2-40B4-BE49-F238E27FC236}">
                  <a16:creationId xmlns:a16="http://schemas.microsoft.com/office/drawing/2014/main" id="{20CE4CE2-F30C-A6DF-221B-052CD1C966F1}"/>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7" name="Image 8">
            <a:extLst>
              <a:ext uri="{FF2B5EF4-FFF2-40B4-BE49-F238E27FC236}">
                <a16:creationId xmlns:a16="http://schemas.microsoft.com/office/drawing/2014/main" id="{32528615-AD0A-65B1-9A5A-015720B48D8E}"/>
              </a:ext>
            </a:extLst>
          </p:cNvPr>
          <p:cNvPicPr>
            <a:picLocks noChangeAspect="1"/>
          </p:cNvPicPr>
          <p:nvPr/>
        </p:nvPicPr>
        <p:blipFill>
          <a:blip r:embed="rId3"/>
          <a:stretch>
            <a:fillRect/>
          </a:stretch>
        </p:blipFill>
        <p:spPr>
          <a:xfrm>
            <a:off x="11231930" y="234317"/>
            <a:ext cx="452987" cy="452987"/>
          </a:xfrm>
          <a:prstGeom prst="rect">
            <a:avLst/>
          </a:prstGeom>
        </p:spPr>
      </p:pic>
    </p:spTree>
    <p:extLst>
      <p:ext uri="{BB962C8B-B14F-4D97-AF65-F5344CB8AC3E}">
        <p14:creationId xmlns:p14="http://schemas.microsoft.com/office/powerpoint/2010/main" val="246100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15">
          <a:extLst>
            <a:ext uri="{FF2B5EF4-FFF2-40B4-BE49-F238E27FC236}">
              <a16:creationId xmlns:a16="http://schemas.microsoft.com/office/drawing/2014/main" id="{77AA73CD-A2B1-A328-3E36-2B727DBACDD9}"/>
            </a:ext>
          </a:extLst>
        </p:cNvPr>
        <p:cNvGrpSpPr/>
        <p:nvPr/>
      </p:nvGrpSpPr>
      <p:grpSpPr>
        <a:xfrm>
          <a:off x="0" y="0"/>
          <a:ext cx="0" cy="0"/>
          <a:chOff x="0" y="0"/>
          <a:chExt cx="0" cy="0"/>
        </a:xfrm>
      </p:grpSpPr>
      <p:sp>
        <p:nvSpPr>
          <p:cNvPr id="316" name="Google Shape;316;p52">
            <a:extLst>
              <a:ext uri="{FF2B5EF4-FFF2-40B4-BE49-F238E27FC236}">
                <a16:creationId xmlns:a16="http://schemas.microsoft.com/office/drawing/2014/main" id="{8033A216-C79F-F668-ED36-526360F05DC0}"/>
              </a:ext>
            </a:extLst>
          </p:cNvPr>
          <p:cNvSpPr/>
          <p:nvPr/>
        </p:nvSpPr>
        <p:spPr>
          <a:xfrm>
            <a:off x="576785" y="782392"/>
            <a:ext cx="5265217"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l’enseignant</a:t>
            </a:r>
            <a:endParaRPr sz="1867" kern="0" dirty="0">
              <a:solidFill>
                <a:srgbClr val="000000"/>
              </a:solidFill>
              <a:latin typeface="Arial"/>
              <a:ea typeface="Arial"/>
              <a:cs typeface="Arial"/>
              <a:sym typeface="Arial"/>
            </a:endParaRPr>
          </a:p>
        </p:txBody>
      </p:sp>
      <p:sp>
        <p:nvSpPr>
          <p:cNvPr id="321" name="Google Shape;321;p52">
            <a:extLst>
              <a:ext uri="{FF2B5EF4-FFF2-40B4-BE49-F238E27FC236}">
                <a16:creationId xmlns:a16="http://schemas.microsoft.com/office/drawing/2014/main" id="{B2883A13-2559-D444-3F7C-E23C270DE28F}"/>
              </a:ext>
            </a:extLst>
          </p:cNvPr>
          <p:cNvSpPr txBox="1"/>
          <p:nvPr/>
        </p:nvSpPr>
        <p:spPr>
          <a:xfrm>
            <a:off x="1571489" y="1948976"/>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Pages réservées à l’enseignant</a:t>
            </a:r>
            <a:endParaRPr sz="1467" kern="0" dirty="0">
              <a:solidFill>
                <a:srgbClr val="000000"/>
              </a:solidFill>
              <a:latin typeface="Arial"/>
              <a:ea typeface="Arial"/>
              <a:cs typeface="Arial"/>
              <a:sym typeface="Arial"/>
            </a:endParaRPr>
          </a:p>
        </p:txBody>
      </p:sp>
      <p:sp>
        <p:nvSpPr>
          <p:cNvPr id="322" name="Google Shape;322;p52">
            <a:extLst>
              <a:ext uri="{FF2B5EF4-FFF2-40B4-BE49-F238E27FC236}">
                <a16:creationId xmlns:a16="http://schemas.microsoft.com/office/drawing/2014/main" id="{D5837EAE-20AD-99EF-2B3E-CEB7C82C0EDD}"/>
              </a:ext>
            </a:extLst>
          </p:cNvPr>
          <p:cNvSpPr txBox="1"/>
          <p:nvPr/>
        </p:nvSpPr>
        <p:spPr>
          <a:xfrm>
            <a:off x="1571489" y="2941729"/>
            <a:ext cx="4239248" cy="707779"/>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Modelage de la tâche par l’enseignant (explicitation à haute voix)</a:t>
            </a:r>
            <a:endParaRPr sz="1467" kern="0" dirty="0">
              <a:solidFill>
                <a:srgbClr val="000000"/>
              </a:solidFill>
              <a:latin typeface="Arial"/>
              <a:ea typeface="Arial"/>
              <a:cs typeface="Arial"/>
              <a:sym typeface="Arial"/>
            </a:endParaRPr>
          </a:p>
        </p:txBody>
      </p:sp>
      <p:pic>
        <p:nvPicPr>
          <p:cNvPr id="326" name="Google Shape;326;p52" descr="Image générée">
            <a:extLst>
              <a:ext uri="{FF2B5EF4-FFF2-40B4-BE49-F238E27FC236}">
                <a16:creationId xmlns:a16="http://schemas.microsoft.com/office/drawing/2014/main" id="{28D9549A-6D76-C9DE-6C09-E149ED701EDD}"/>
              </a:ext>
            </a:extLst>
          </p:cNvPr>
          <p:cNvPicPr preferRelativeResize="0"/>
          <p:nvPr/>
        </p:nvPicPr>
        <p:blipFill rotWithShape="1">
          <a:blip r:embed="rId3">
            <a:alphaModFix/>
          </a:blip>
          <a:srcRect t="11065" b="10674"/>
          <a:stretch/>
        </p:blipFill>
        <p:spPr>
          <a:xfrm>
            <a:off x="704975" y="1609562"/>
            <a:ext cx="765800" cy="898948"/>
          </a:xfrm>
          <a:prstGeom prst="rect">
            <a:avLst/>
          </a:prstGeom>
          <a:noFill/>
          <a:ln>
            <a:noFill/>
          </a:ln>
        </p:spPr>
      </p:pic>
      <p:pic>
        <p:nvPicPr>
          <p:cNvPr id="14" name="Google Shape;318;p52" descr="Image générée">
            <a:extLst>
              <a:ext uri="{FF2B5EF4-FFF2-40B4-BE49-F238E27FC236}">
                <a16:creationId xmlns:a16="http://schemas.microsoft.com/office/drawing/2014/main" id="{D1CD87F2-F7CE-22E5-D7E3-165D0692175B}"/>
              </a:ext>
            </a:extLst>
          </p:cNvPr>
          <p:cNvPicPr preferRelativeResize="0"/>
          <p:nvPr/>
        </p:nvPicPr>
        <p:blipFill rotWithShape="1">
          <a:blip r:embed="rId4">
            <a:alphaModFix/>
          </a:blip>
          <a:srcRect t="23545" r="71114" b="60700"/>
          <a:stretch/>
        </p:blipFill>
        <p:spPr>
          <a:xfrm>
            <a:off x="444662" y="3923292"/>
            <a:ext cx="1264015" cy="1034144"/>
          </a:xfrm>
          <a:prstGeom prst="rect">
            <a:avLst/>
          </a:prstGeom>
          <a:noFill/>
          <a:ln>
            <a:noFill/>
          </a:ln>
        </p:spPr>
      </p:pic>
      <p:sp>
        <p:nvSpPr>
          <p:cNvPr id="15" name="Google Shape;322;p52">
            <a:extLst>
              <a:ext uri="{FF2B5EF4-FFF2-40B4-BE49-F238E27FC236}">
                <a16:creationId xmlns:a16="http://schemas.microsoft.com/office/drawing/2014/main" id="{54E6DE26-E2E1-A2A4-43DE-C403B5362AE2}"/>
              </a:ext>
            </a:extLst>
          </p:cNvPr>
          <p:cNvSpPr txBox="1"/>
          <p:nvPr/>
        </p:nvSpPr>
        <p:spPr>
          <a:xfrm>
            <a:off x="1571489" y="4197037"/>
            <a:ext cx="4239248" cy="1015556"/>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Consignes et explications données aux élèves – hors modelage (à dire à haute voix)</a:t>
            </a:r>
            <a:endParaRPr sz="1467" kern="0" dirty="0">
              <a:solidFill>
                <a:srgbClr val="000000"/>
              </a:solidFill>
              <a:latin typeface="Arial"/>
              <a:ea typeface="Arial"/>
              <a:cs typeface="Arial"/>
              <a:sym typeface="Arial"/>
            </a:endParaRPr>
          </a:p>
        </p:txBody>
      </p:sp>
      <p:sp>
        <p:nvSpPr>
          <p:cNvPr id="17" name="Google Shape;332;p53">
            <a:extLst>
              <a:ext uri="{FF2B5EF4-FFF2-40B4-BE49-F238E27FC236}">
                <a16:creationId xmlns:a16="http://schemas.microsoft.com/office/drawing/2014/main" id="{4CCC0828-7E80-9A7F-53E4-4E9A4213E0B4}"/>
              </a:ext>
            </a:extLst>
          </p:cNvPr>
          <p:cNvSpPr txBox="1"/>
          <p:nvPr/>
        </p:nvSpPr>
        <p:spPr>
          <a:xfrm>
            <a:off x="1839127" y="5574830"/>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Rappel du contrat de classe </a:t>
            </a:r>
            <a:endParaRPr sz="1867" kern="0" dirty="0">
              <a:solidFill>
                <a:srgbClr val="000000"/>
              </a:solidFill>
              <a:latin typeface="Arial"/>
              <a:cs typeface="Arial"/>
              <a:sym typeface="Arial"/>
            </a:endParaRPr>
          </a:p>
        </p:txBody>
      </p:sp>
      <p:pic>
        <p:nvPicPr>
          <p:cNvPr id="18" name="Google Shape;336;p53">
            <a:extLst>
              <a:ext uri="{FF2B5EF4-FFF2-40B4-BE49-F238E27FC236}">
                <a16:creationId xmlns:a16="http://schemas.microsoft.com/office/drawing/2014/main" id="{B50E3D5D-D7AD-F82B-67DC-7DB302EC5C59}"/>
              </a:ext>
            </a:extLst>
          </p:cNvPr>
          <p:cNvPicPr preferRelativeResize="0"/>
          <p:nvPr/>
        </p:nvPicPr>
        <p:blipFill rotWithShape="1">
          <a:blip r:embed="rId5">
            <a:alphaModFix/>
          </a:blip>
          <a:srcRect/>
          <a:stretch/>
        </p:blipFill>
        <p:spPr>
          <a:xfrm>
            <a:off x="528937" y="5231181"/>
            <a:ext cx="991300" cy="991300"/>
          </a:xfrm>
          <a:prstGeom prst="rect">
            <a:avLst/>
          </a:prstGeom>
          <a:noFill/>
          <a:ln>
            <a:noFill/>
          </a:ln>
        </p:spPr>
      </p:pic>
      <p:sp>
        <p:nvSpPr>
          <p:cNvPr id="2" name="Google Shape;333;p53">
            <a:extLst>
              <a:ext uri="{FF2B5EF4-FFF2-40B4-BE49-F238E27FC236}">
                <a16:creationId xmlns:a16="http://schemas.microsoft.com/office/drawing/2014/main" id="{BF6554FF-C2C5-F100-A799-B12BA97D9AF1}"/>
              </a:ext>
            </a:extLst>
          </p:cNvPr>
          <p:cNvSpPr txBox="1"/>
          <p:nvPr/>
        </p:nvSpPr>
        <p:spPr>
          <a:xfrm>
            <a:off x="7064817" y="1609561"/>
            <a:ext cx="5018415"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J’utilise l’ardoise pour répondre </a:t>
            </a:r>
            <a:endParaRPr sz="1867" kern="0" dirty="0">
              <a:solidFill>
                <a:srgbClr val="000000"/>
              </a:solidFill>
              <a:latin typeface="Arial"/>
              <a:cs typeface="Arial"/>
              <a:sym typeface="Arial"/>
            </a:endParaRPr>
          </a:p>
        </p:txBody>
      </p:sp>
      <p:sp>
        <p:nvSpPr>
          <p:cNvPr id="3" name="Google Shape;334;p53">
            <a:extLst>
              <a:ext uri="{FF2B5EF4-FFF2-40B4-BE49-F238E27FC236}">
                <a16:creationId xmlns:a16="http://schemas.microsoft.com/office/drawing/2014/main" id="{A20AE174-B34D-A4DA-DBDB-C60C8F88E730}"/>
              </a:ext>
            </a:extLst>
          </p:cNvPr>
          <p:cNvSpPr txBox="1"/>
          <p:nvPr/>
        </p:nvSpPr>
        <p:spPr>
          <a:xfrm>
            <a:off x="7064817" y="2623405"/>
            <a:ext cx="4793732"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autonome</a:t>
            </a:r>
            <a:endParaRPr sz="1867" kern="0" dirty="0">
              <a:solidFill>
                <a:srgbClr val="000000"/>
              </a:solidFill>
              <a:latin typeface="Arial"/>
              <a:cs typeface="Arial"/>
              <a:sym typeface="Arial"/>
            </a:endParaRPr>
          </a:p>
        </p:txBody>
      </p:sp>
      <p:sp>
        <p:nvSpPr>
          <p:cNvPr id="4" name="Google Shape;335;p53">
            <a:extLst>
              <a:ext uri="{FF2B5EF4-FFF2-40B4-BE49-F238E27FC236}">
                <a16:creationId xmlns:a16="http://schemas.microsoft.com/office/drawing/2014/main" id="{44613A82-4BFD-54AC-7281-862406921DE4}"/>
              </a:ext>
            </a:extLst>
          </p:cNvPr>
          <p:cNvSpPr txBox="1"/>
          <p:nvPr/>
        </p:nvSpPr>
        <p:spPr>
          <a:xfrm>
            <a:off x="7090675" y="3480017"/>
            <a:ext cx="4867240"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guidée en binôme</a:t>
            </a:r>
            <a:endParaRPr sz="1867" kern="0" dirty="0">
              <a:solidFill>
                <a:srgbClr val="000000"/>
              </a:solidFill>
              <a:latin typeface="Arial"/>
              <a:cs typeface="Arial"/>
              <a:sym typeface="Arial"/>
            </a:endParaRPr>
          </a:p>
        </p:txBody>
      </p:sp>
      <p:pic>
        <p:nvPicPr>
          <p:cNvPr id="6" name="Google Shape;338;p53">
            <a:extLst>
              <a:ext uri="{FF2B5EF4-FFF2-40B4-BE49-F238E27FC236}">
                <a16:creationId xmlns:a16="http://schemas.microsoft.com/office/drawing/2014/main" id="{7897F69B-4B15-B41E-600E-2BC9DFACAFA9}"/>
              </a:ext>
            </a:extLst>
          </p:cNvPr>
          <p:cNvPicPr preferRelativeResize="0"/>
          <p:nvPr/>
        </p:nvPicPr>
        <p:blipFill rotWithShape="1">
          <a:blip r:embed="rId6">
            <a:alphaModFix/>
          </a:blip>
          <a:srcRect/>
          <a:stretch/>
        </p:blipFill>
        <p:spPr>
          <a:xfrm>
            <a:off x="6096000" y="2371840"/>
            <a:ext cx="768000" cy="897600"/>
          </a:xfrm>
          <a:prstGeom prst="rect">
            <a:avLst/>
          </a:prstGeom>
          <a:noFill/>
          <a:ln>
            <a:noFill/>
          </a:ln>
        </p:spPr>
      </p:pic>
      <p:pic>
        <p:nvPicPr>
          <p:cNvPr id="7" name="Google Shape;339;p53">
            <a:extLst>
              <a:ext uri="{FF2B5EF4-FFF2-40B4-BE49-F238E27FC236}">
                <a16:creationId xmlns:a16="http://schemas.microsoft.com/office/drawing/2014/main" id="{B2449579-8827-71B0-F177-CC329B75837F}"/>
              </a:ext>
            </a:extLst>
          </p:cNvPr>
          <p:cNvPicPr preferRelativeResize="0"/>
          <p:nvPr/>
        </p:nvPicPr>
        <p:blipFill rotWithShape="1">
          <a:blip r:embed="rId7">
            <a:alphaModFix/>
          </a:blip>
          <a:srcRect/>
          <a:stretch/>
        </p:blipFill>
        <p:spPr>
          <a:xfrm>
            <a:off x="6121857" y="3220281"/>
            <a:ext cx="768000" cy="897600"/>
          </a:xfrm>
          <a:prstGeom prst="rect">
            <a:avLst/>
          </a:prstGeom>
          <a:noFill/>
          <a:ln>
            <a:noFill/>
          </a:ln>
        </p:spPr>
      </p:pic>
      <p:sp>
        <p:nvSpPr>
          <p:cNvPr id="8" name="Google Shape;340;p53">
            <a:extLst>
              <a:ext uri="{FF2B5EF4-FFF2-40B4-BE49-F238E27FC236}">
                <a16:creationId xmlns:a16="http://schemas.microsoft.com/office/drawing/2014/main" id="{C74C9941-C681-801B-6F01-708EA077FFD3}"/>
              </a:ext>
            </a:extLst>
          </p:cNvPr>
          <p:cNvSpPr/>
          <p:nvPr/>
        </p:nvSpPr>
        <p:spPr>
          <a:xfrm>
            <a:off x="6062931" y="789644"/>
            <a:ext cx="5762548"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l’élève</a:t>
            </a:r>
            <a:endParaRPr sz="1867" kern="0" dirty="0">
              <a:solidFill>
                <a:srgbClr val="000000"/>
              </a:solidFill>
              <a:latin typeface="Arial"/>
              <a:ea typeface="Arial"/>
              <a:cs typeface="Arial"/>
              <a:sym typeface="Arial"/>
            </a:endParaRPr>
          </a:p>
        </p:txBody>
      </p:sp>
      <p:pic>
        <p:nvPicPr>
          <p:cNvPr id="10" name="Google Shape;289;p51">
            <a:extLst>
              <a:ext uri="{FF2B5EF4-FFF2-40B4-BE49-F238E27FC236}">
                <a16:creationId xmlns:a16="http://schemas.microsoft.com/office/drawing/2014/main" id="{CD152064-BB7B-1AAF-EA2E-668847753E08}"/>
              </a:ext>
            </a:extLst>
          </p:cNvPr>
          <p:cNvPicPr preferRelativeResize="0"/>
          <p:nvPr/>
        </p:nvPicPr>
        <p:blipFill rotWithShape="1">
          <a:blip r:embed="rId8">
            <a:alphaModFix/>
          </a:blip>
          <a:srcRect/>
          <a:stretch/>
        </p:blipFill>
        <p:spPr>
          <a:xfrm>
            <a:off x="6206302" y="5472534"/>
            <a:ext cx="599111" cy="463077"/>
          </a:xfrm>
          <a:prstGeom prst="rect">
            <a:avLst/>
          </a:prstGeom>
          <a:noFill/>
          <a:ln>
            <a:noFill/>
          </a:ln>
        </p:spPr>
      </p:pic>
      <p:sp>
        <p:nvSpPr>
          <p:cNvPr id="11" name="Google Shape;290;p51">
            <a:extLst>
              <a:ext uri="{FF2B5EF4-FFF2-40B4-BE49-F238E27FC236}">
                <a16:creationId xmlns:a16="http://schemas.microsoft.com/office/drawing/2014/main" id="{30AB91A6-8D3B-D64A-1DDF-C8362A3F9811}"/>
              </a:ext>
            </a:extLst>
          </p:cNvPr>
          <p:cNvSpPr txBox="1"/>
          <p:nvPr/>
        </p:nvSpPr>
        <p:spPr>
          <a:xfrm>
            <a:off x="7090675" y="5504071"/>
            <a:ext cx="4867240"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écoute l’enseignant avec attention</a:t>
            </a:r>
            <a:endParaRPr sz="1467" kern="0" dirty="0">
              <a:solidFill>
                <a:srgbClr val="000000"/>
              </a:solidFill>
              <a:latin typeface="Arial"/>
              <a:ea typeface="Arial"/>
              <a:cs typeface="Arial"/>
              <a:sym typeface="Arial"/>
            </a:endParaRPr>
          </a:p>
        </p:txBody>
      </p:sp>
      <p:sp>
        <p:nvSpPr>
          <p:cNvPr id="13" name="Google Shape;293;p51">
            <a:extLst>
              <a:ext uri="{FF2B5EF4-FFF2-40B4-BE49-F238E27FC236}">
                <a16:creationId xmlns:a16="http://schemas.microsoft.com/office/drawing/2014/main" id="{FB032CDB-6318-28AD-EF00-761F110FFB23}"/>
              </a:ext>
            </a:extLst>
          </p:cNvPr>
          <p:cNvSpPr txBox="1"/>
          <p:nvPr/>
        </p:nvSpPr>
        <p:spPr>
          <a:xfrm>
            <a:off x="7090673" y="4595624"/>
            <a:ext cx="4793732"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Les élèves lèvent la main pour participer</a:t>
            </a:r>
            <a:endParaRPr sz="1467" kern="0" dirty="0">
              <a:solidFill>
                <a:srgbClr val="000000"/>
              </a:solidFill>
              <a:latin typeface="Arial"/>
              <a:ea typeface="Arial"/>
              <a:cs typeface="Arial"/>
              <a:sym typeface="Arial"/>
            </a:endParaRPr>
          </a:p>
        </p:txBody>
      </p:sp>
      <p:pic>
        <p:nvPicPr>
          <p:cNvPr id="16" name="Google Shape;294;p51" descr="Lever la main - Icônes mains et gestes gratuites">
            <a:extLst>
              <a:ext uri="{FF2B5EF4-FFF2-40B4-BE49-F238E27FC236}">
                <a16:creationId xmlns:a16="http://schemas.microsoft.com/office/drawing/2014/main" id="{F09E9F36-041B-0256-22EE-BFF5848CD93C}"/>
              </a:ext>
            </a:extLst>
          </p:cNvPr>
          <p:cNvPicPr preferRelativeResize="0"/>
          <p:nvPr/>
        </p:nvPicPr>
        <p:blipFill rotWithShape="1">
          <a:blip r:embed="rId9">
            <a:alphaModFix/>
          </a:blip>
          <a:srcRect/>
          <a:stretch/>
        </p:blipFill>
        <p:spPr>
          <a:xfrm>
            <a:off x="6121857" y="4510690"/>
            <a:ext cx="768000" cy="569873"/>
          </a:xfrm>
          <a:prstGeom prst="rect">
            <a:avLst/>
          </a:prstGeom>
          <a:noFill/>
          <a:ln>
            <a:noFill/>
          </a:ln>
        </p:spPr>
      </p:pic>
      <p:grpSp>
        <p:nvGrpSpPr>
          <p:cNvPr id="27" name="Groupe 26">
            <a:extLst>
              <a:ext uri="{FF2B5EF4-FFF2-40B4-BE49-F238E27FC236}">
                <a16:creationId xmlns:a16="http://schemas.microsoft.com/office/drawing/2014/main" id="{648C6083-A6EF-743B-167D-7CC68EFF0CB8}"/>
              </a:ext>
            </a:extLst>
          </p:cNvPr>
          <p:cNvGrpSpPr/>
          <p:nvPr/>
        </p:nvGrpSpPr>
        <p:grpSpPr>
          <a:xfrm>
            <a:off x="6096000" y="1446467"/>
            <a:ext cx="750984" cy="767789"/>
            <a:chOff x="779844" y="4335989"/>
            <a:chExt cx="563238" cy="575842"/>
          </a:xfrm>
        </p:grpSpPr>
        <p:pic>
          <p:nvPicPr>
            <p:cNvPr id="25" name="Google Shape;307;p51" descr="Une image contenant Dessin animé, clipart, Animation, illustration&#10;&#10;Description générée automatiquement">
              <a:extLst>
                <a:ext uri="{FF2B5EF4-FFF2-40B4-BE49-F238E27FC236}">
                  <a16:creationId xmlns:a16="http://schemas.microsoft.com/office/drawing/2014/main" id="{CF8E7C51-2C1D-8DDF-F055-806E1B43085D}"/>
                </a:ext>
              </a:extLst>
            </p:cNvPr>
            <p:cNvPicPr preferRelativeResize="0"/>
            <p:nvPr/>
          </p:nvPicPr>
          <p:blipFill rotWithShape="1">
            <a:blip r:embed="rId10">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929B8DED-F164-86A5-893F-08922290FD6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Arial"/>
                <a:sym typeface="Arial"/>
              </a:endParaRPr>
            </a:p>
          </p:txBody>
        </p:sp>
      </p:grpSp>
      <p:pic>
        <p:nvPicPr>
          <p:cNvPr id="34" name="Image 33" descr="Une image contenant cœur, Saint-Valentin, dessin, rose&#10;&#10;Le contenu généré par l’IA peut être incorrect.">
            <a:extLst>
              <a:ext uri="{FF2B5EF4-FFF2-40B4-BE49-F238E27FC236}">
                <a16:creationId xmlns:a16="http://schemas.microsoft.com/office/drawing/2014/main" id="{71F8E761-CB8E-22CB-93FD-FDCD6BA0718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539" b="37500" l="2759" r="27126">
                        <a14:foregroundMark x1="22299" y1="20395" x2="22299" y2="20395"/>
                        <a14:foregroundMark x1="24368" y1="19408" x2="24368" y2="19408"/>
                        <a14:foregroundMark x1="26437" y1="16447" x2="26437" y2="16447"/>
                        <a14:foregroundMark x1="27126" y1="21382" x2="27126" y2="21382"/>
                      </a14:backgroundRemoval>
                    </a14:imgEffect>
                  </a14:imgLayer>
                </a14:imgProps>
              </a:ext>
            </a:extLst>
          </a:blip>
          <a:srcRect t="6733" r="72069" b="58915"/>
          <a:stretch>
            <a:fillRect/>
          </a:stretch>
        </p:blipFill>
        <p:spPr>
          <a:xfrm>
            <a:off x="528937" y="2871185"/>
            <a:ext cx="987599" cy="848865"/>
          </a:xfrm>
          <a:prstGeom prst="rect">
            <a:avLst/>
          </a:prstGeom>
        </p:spPr>
      </p:pic>
      <p:sp>
        <p:nvSpPr>
          <p:cNvPr id="37" name="Google Shape;295;p51">
            <a:extLst>
              <a:ext uri="{FF2B5EF4-FFF2-40B4-BE49-F238E27FC236}">
                <a16:creationId xmlns:a16="http://schemas.microsoft.com/office/drawing/2014/main" id="{77341729-BE3D-C0EB-BFD6-18468E6A9DE6}"/>
              </a:ext>
            </a:extLst>
          </p:cNvPr>
          <p:cNvSpPr txBox="1"/>
          <p:nvPr/>
        </p:nvSpPr>
        <p:spPr>
          <a:xfrm>
            <a:off x="7090672" y="6101495"/>
            <a:ext cx="4681381" cy="707779"/>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garde des traces écrites sur le livret ou son cahier</a:t>
            </a:r>
            <a:endParaRPr sz="1467" kern="0" dirty="0">
              <a:solidFill>
                <a:srgbClr val="000000"/>
              </a:solidFill>
              <a:latin typeface="Arial"/>
              <a:ea typeface="Arial"/>
              <a:cs typeface="Arial"/>
              <a:sym typeface="Arial"/>
            </a:endParaRPr>
          </a:p>
        </p:txBody>
      </p:sp>
      <p:grpSp>
        <p:nvGrpSpPr>
          <p:cNvPr id="38" name="Groupe 37">
            <a:extLst>
              <a:ext uri="{FF2B5EF4-FFF2-40B4-BE49-F238E27FC236}">
                <a16:creationId xmlns:a16="http://schemas.microsoft.com/office/drawing/2014/main" id="{54FC5307-1971-4418-F155-526F656A6298}"/>
              </a:ext>
            </a:extLst>
          </p:cNvPr>
          <p:cNvGrpSpPr/>
          <p:nvPr/>
        </p:nvGrpSpPr>
        <p:grpSpPr>
          <a:xfrm>
            <a:off x="6228710" y="6101495"/>
            <a:ext cx="644132" cy="600471"/>
            <a:chOff x="10280460" y="4850932"/>
            <a:chExt cx="630930" cy="588164"/>
          </a:xfrm>
        </p:grpSpPr>
        <p:pic>
          <p:nvPicPr>
            <p:cNvPr id="39" name="Picture 7">
              <a:extLst>
                <a:ext uri="{FF2B5EF4-FFF2-40B4-BE49-F238E27FC236}">
                  <a16:creationId xmlns:a16="http://schemas.microsoft.com/office/drawing/2014/main" id="{23B90D2D-11F1-BF8C-21EA-8DD9070CD810}"/>
                </a:ext>
              </a:extLst>
            </p:cNvPr>
            <p:cNvPicPr>
              <a:picLocks noChangeAspect="1"/>
            </p:cNvPicPr>
            <p:nvPr/>
          </p:nvPicPr>
          <p:blipFill>
            <a:blip r:embed="rId1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40" name="Picture 7">
              <a:extLst>
                <a:ext uri="{FF2B5EF4-FFF2-40B4-BE49-F238E27FC236}">
                  <a16:creationId xmlns:a16="http://schemas.microsoft.com/office/drawing/2014/main" id="{81038960-220A-3A35-0D02-7EA7D545861E}"/>
                </a:ext>
              </a:extLst>
            </p:cNvPr>
            <p:cNvPicPr>
              <a:picLocks noChangeAspect="1"/>
            </p:cNvPicPr>
            <p:nvPr/>
          </p:nvPicPr>
          <p:blipFill>
            <a:blip r:embed="rId1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sp>
        <p:nvSpPr>
          <p:cNvPr id="41" name="Google Shape;291;p51">
            <a:extLst>
              <a:ext uri="{FF2B5EF4-FFF2-40B4-BE49-F238E27FC236}">
                <a16:creationId xmlns:a16="http://schemas.microsoft.com/office/drawing/2014/main" id="{F00333A0-6453-2E49-949E-6472F7A92683}"/>
              </a:ext>
            </a:extLst>
          </p:cNvPr>
          <p:cNvSpPr/>
          <p:nvPr/>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000000"/>
              </a:buClr>
            </a:pPr>
            <a:r>
              <a:rPr lang="fr" sz="3200" b="1" kern="0" dirty="0">
                <a:solidFill>
                  <a:srgbClr val="44546A"/>
                </a:solidFill>
                <a:latin typeface="Calibri"/>
                <a:ea typeface="Calibri"/>
                <a:cs typeface="Calibri"/>
                <a:sym typeface="Calibri"/>
              </a:rPr>
              <a:t>Banque des icones utilisées dans les slides</a:t>
            </a:r>
            <a:endParaRPr sz="1867" kern="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6021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4D230-AE76-8336-C5F4-3E4A81813771}"/>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4A318D57-07FC-A1D3-84D5-B686223FFBB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6377918A-DE66-D03B-A1E0-88187FBDB24E}"/>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76DAC7AE-AE3E-05C8-6727-B3C0FEA88C49}"/>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EB06974D-C9C0-FBF9-7FAC-5D4D0F7FE320}"/>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428A4532-2174-60A7-C4F1-21867BE6B3B4}"/>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729B2694-7E03-AB7D-86BB-2389A3A8C319}"/>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DFB2289A-5AD2-EDCD-F3BF-76D483F92EED}"/>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982A005D-0CA2-E92E-C93B-32CFAC4289AB}"/>
              </a:ext>
            </a:extLst>
          </p:cNvPr>
          <p:cNvSpPr txBox="1"/>
          <p:nvPr/>
        </p:nvSpPr>
        <p:spPr>
          <a:xfrm>
            <a:off x="5025418" y="2183915"/>
            <a:ext cx="5869201" cy="2490169"/>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Introduction</a:t>
            </a:r>
          </a:p>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 à la tâche </a:t>
            </a:r>
            <a:br>
              <a:rPr lang="fr-FR" sz="4267" b="1" kern="0" dirty="0">
                <a:solidFill>
                  <a:srgbClr val="FFC000"/>
                </a:solidFill>
                <a:latin typeface="Arial"/>
                <a:cs typeface="Arial"/>
                <a:sym typeface="Arial"/>
              </a:rPr>
            </a:br>
            <a:endParaRPr lang="ar-MA" sz="4267" b="1" kern="0" dirty="0">
              <a:solidFill>
                <a:srgbClr val="FFC000"/>
              </a:solidFill>
              <a:latin typeface="Arial"/>
              <a:cs typeface="Arial" panose="020B0604020202020204" pitchFamily="34" charset="0"/>
              <a:sym typeface="Arial"/>
            </a:endParaRPr>
          </a:p>
        </p:txBody>
      </p:sp>
      <p:pic>
        <p:nvPicPr>
          <p:cNvPr id="12" name="Picture 1">
            <a:extLst>
              <a:ext uri="{FF2B5EF4-FFF2-40B4-BE49-F238E27FC236}">
                <a16:creationId xmlns:a16="http://schemas.microsoft.com/office/drawing/2014/main" id="{DE1B217C-CB52-1A22-FEB9-62C684D0C42B}"/>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10808" y="2076641"/>
            <a:ext cx="2675209" cy="2675209"/>
          </a:xfrm>
          <a:prstGeom prst="rect">
            <a:avLst/>
          </a:prstGeom>
        </p:spPr>
      </p:pic>
    </p:spTree>
    <p:extLst>
      <p:ext uri="{BB962C8B-B14F-4D97-AF65-F5344CB8AC3E}">
        <p14:creationId xmlns:p14="http://schemas.microsoft.com/office/powerpoint/2010/main" val="2594249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3FC9-6369-EBEE-1126-7263BF099CD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62BD82D-8442-2FB9-F850-922C544468A5}"/>
              </a:ext>
            </a:extLst>
          </p:cNvPr>
          <p:cNvSpPr/>
          <p:nvPr/>
        </p:nvSpPr>
        <p:spPr>
          <a:xfrm>
            <a:off x="837950" y="286606"/>
            <a:ext cx="10307830" cy="409673"/>
          </a:xfrm>
          <a:prstGeom prst="rect">
            <a:avLst/>
          </a:prstGeom>
          <a:noFill/>
        </p:spPr>
        <p:txBody>
          <a:bodyPr wrap="square" rtlCol="0" anchor="ctr">
            <a:noAutofit/>
          </a:bodyPr>
          <a:lstStyle/>
          <a:p>
            <a:r>
              <a:rPr lang="fr-FR" sz="1600" b="1" dirty="0">
                <a:solidFill>
                  <a:schemeClr val="bg1">
                    <a:lumMod val="65000"/>
                  </a:schemeClr>
                </a:solidFill>
              </a:rPr>
              <a:t>Avant d’entamer notre tâche, je vais vous présenter le graphique de l’évolution de la température de l’eau pure et celui de l’eau salée lors de la fusion.</a:t>
            </a:r>
          </a:p>
        </p:txBody>
      </p:sp>
      <p:sp>
        <p:nvSpPr>
          <p:cNvPr id="15" name="Rectangle 14">
            <a:extLst>
              <a:ext uri="{FF2B5EF4-FFF2-40B4-BE49-F238E27FC236}">
                <a16:creationId xmlns:a16="http://schemas.microsoft.com/office/drawing/2014/main" id="{B5A1B990-F2D6-F54F-C5CF-DD7E62462004}"/>
              </a:ext>
            </a:extLst>
          </p:cNvPr>
          <p:cNvSpPr/>
          <p:nvPr/>
        </p:nvSpPr>
        <p:spPr>
          <a:xfrm>
            <a:off x="766830" y="694287"/>
            <a:ext cx="10307830" cy="323734"/>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la différence entre un corps pur et un mélange .</a:t>
            </a:r>
          </a:p>
        </p:txBody>
      </p:sp>
      <p:pic>
        <p:nvPicPr>
          <p:cNvPr id="5" name="Image 4">
            <a:extLst>
              <a:ext uri="{FF2B5EF4-FFF2-40B4-BE49-F238E27FC236}">
                <a16:creationId xmlns:a16="http://schemas.microsoft.com/office/drawing/2014/main" id="{A7E84EC4-A882-E6A5-61BF-2B5B1239B17E}"/>
              </a:ext>
            </a:extLst>
          </p:cNvPr>
          <p:cNvPicPr>
            <a:picLocks noChangeAspect="1"/>
          </p:cNvPicPr>
          <p:nvPr/>
        </p:nvPicPr>
        <p:blipFill>
          <a:blip r:embed="rId2"/>
          <a:srcRect l="1503" t="2329" r="973" b="26565"/>
          <a:stretch>
            <a:fillRect/>
          </a:stretch>
        </p:blipFill>
        <p:spPr>
          <a:xfrm>
            <a:off x="744400" y="1764075"/>
            <a:ext cx="10764085" cy="4006806"/>
          </a:xfrm>
          <a:prstGeom prst="rect">
            <a:avLst/>
          </a:prstGeom>
        </p:spPr>
      </p:pic>
      <p:pic>
        <p:nvPicPr>
          <p:cNvPr id="2" name="Google Shape;294;p51" descr="Lever la main - Icônes mains et gestes gratuites">
            <a:extLst>
              <a:ext uri="{FF2B5EF4-FFF2-40B4-BE49-F238E27FC236}">
                <a16:creationId xmlns:a16="http://schemas.microsoft.com/office/drawing/2014/main" id="{87F0C852-B47B-F52F-3A3D-924960794974}"/>
              </a:ext>
            </a:extLst>
          </p:cNvPr>
          <p:cNvPicPr preferRelativeResize="0"/>
          <p:nvPr/>
        </p:nvPicPr>
        <p:blipFill rotWithShape="1">
          <a:blip r:embed="rId3">
            <a:alphaModFix/>
          </a:blip>
          <a:srcRect/>
          <a:stretch/>
        </p:blipFill>
        <p:spPr>
          <a:xfrm>
            <a:off x="11124485" y="206505"/>
            <a:ext cx="768000" cy="569873"/>
          </a:xfrm>
          <a:prstGeom prst="rect">
            <a:avLst/>
          </a:prstGeom>
          <a:noFill/>
          <a:ln>
            <a:noFill/>
          </a:ln>
        </p:spPr>
      </p:pic>
    </p:spTree>
    <p:extLst>
      <p:ext uri="{BB962C8B-B14F-4D97-AF65-F5344CB8AC3E}">
        <p14:creationId xmlns:p14="http://schemas.microsoft.com/office/powerpoint/2010/main" val="1300304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3F299-2B4B-894C-8833-B686229116F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B5B5705-E670-5C8F-E875-6A82E33BD710}"/>
              </a:ext>
            </a:extLst>
          </p:cNvPr>
          <p:cNvSpPr/>
          <p:nvPr/>
        </p:nvSpPr>
        <p:spPr>
          <a:xfrm>
            <a:off x="837949" y="286607"/>
            <a:ext cx="10736673" cy="407680"/>
          </a:xfrm>
          <a:prstGeom prst="rect">
            <a:avLst/>
          </a:prstGeom>
          <a:noFill/>
        </p:spPr>
        <p:txBody>
          <a:bodyPr wrap="square" rtlCol="0" anchor="ctr">
            <a:noAutofit/>
          </a:bodyPr>
          <a:lstStyle/>
          <a:p>
            <a:r>
              <a:rPr lang="fr-FR" sz="1600" b="1" dirty="0">
                <a:solidFill>
                  <a:schemeClr val="bg1">
                    <a:lumMod val="65000"/>
                  </a:schemeClr>
                </a:solidFill>
              </a:rPr>
              <a:t>J'observe sur le graphique de l’eau pure, qu'il existe une partie horizontale  cela signifie une température de fusion fixe. Je fais ensuite remarquer que pour l’eau salée, la courbe ne devient jamais plate, ce qui montre qu’un mélange n’a pas de température fixe.</a:t>
            </a:r>
          </a:p>
        </p:txBody>
      </p:sp>
      <p:sp>
        <p:nvSpPr>
          <p:cNvPr id="15" name="Rectangle 14">
            <a:extLst>
              <a:ext uri="{FF2B5EF4-FFF2-40B4-BE49-F238E27FC236}">
                <a16:creationId xmlns:a16="http://schemas.microsoft.com/office/drawing/2014/main" id="{696C08FC-74CD-BC95-C9E6-FB47C6B4A977}"/>
              </a:ext>
            </a:extLst>
          </p:cNvPr>
          <p:cNvSpPr/>
          <p:nvPr/>
        </p:nvSpPr>
        <p:spPr>
          <a:xfrm>
            <a:off x="766830" y="694287"/>
            <a:ext cx="10307830" cy="323734"/>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la différence entre un corps pur et un mélange .</a:t>
            </a:r>
          </a:p>
        </p:txBody>
      </p:sp>
      <p:pic>
        <p:nvPicPr>
          <p:cNvPr id="5" name="Image 4">
            <a:extLst>
              <a:ext uri="{FF2B5EF4-FFF2-40B4-BE49-F238E27FC236}">
                <a16:creationId xmlns:a16="http://schemas.microsoft.com/office/drawing/2014/main" id="{89EB61EE-D8B1-9C34-3896-4DF7F23D1186}"/>
              </a:ext>
            </a:extLst>
          </p:cNvPr>
          <p:cNvPicPr>
            <a:picLocks noChangeAspect="1"/>
          </p:cNvPicPr>
          <p:nvPr/>
        </p:nvPicPr>
        <p:blipFill>
          <a:blip r:embed="rId2"/>
          <a:srcRect l="1503" t="2329" r="973" b="1527"/>
          <a:stretch>
            <a:fillRect/>
          </a:stretch>
        </p:blipFill>
        <p:spPr>
          <a:xfrm>
            <a:off x="744400" y="1103959"/>
            <a:ext cx="10764085" cy="5417697"/>
          </a:xfrm>
          <a:prstGeom prst="rect">
            <a:avLst/>
          </a:prstGeom>
        </p:spPr>
      </p:pic>
      <p:pic>
        <p:nvPicPr>
          <p:cNvPr id="2" name="Google Shape;294;p51" descr="Lever la main - Icônes mains et gestes gratuites">
            <a:extLst>
              <a:ext uri="{FF2B5EF4-FFF2-40B4-BE49-F238E27FC236}">
                <a16:creationId xmlns:a16="http://schemas.microsoft.com/office/drawing/2014/main" id="{C8483D2F-A291-F963-7BB3-294195EC865D}"/>
              </a:ext>
            </a:extLst>
          </p:cNvPr>
          <p:cNvPicPr preferRelativeResize="0"/>
          <p:nvPr/>
        </p:nvPicPr>
        <p:blipFill rotWithShape="1">
          <a:blip r:embed="rId3">
            <a:alphaModFix/>
          </a:blip>
          <a:srcRect/>
          <a:stretch/>
        </p:blipFill>
        <p:spPr>
          <a:xfrm>
            <a:off x="11124485" y="206505"/>
            <a:ext cx="768000" cy="569873"/>
          </a:xfrm>
          <a:prstGeom prst="rect">
            <a:avLst/>
          </a:prstGeom>
          <a:noFill/>
          <a:ln>
            <a:noFill/>
          </a:ln>
        </p:spPr>
      </p:pic>
    </p:spTree>
    <p:extLst>
      <p:ext uri="{BB962C8B-B14F-4D97-AF65-F5344CB8AC3E}">
        <p14:creationId xmlns:p14="http://schemas.microsoft.com/office/powerpoint/2010/main" val="411980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812158" y="829917"/>
            <a:ext cx="10567685" cy="5198169"/>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FF0000"/>
            </a:solidFill>
            <a:ln>
              <a:solidFill>
                <a:srgbClr val="FF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13" name="ZoneTexte 12">
            <a:extLst>
              <a:ext uri="{FF2B5EF4-FFF2-40B4-BE49-F238E27FC236}">
                <a16:creationId xmlns:a16="http://schemas.microsoft.com/office/drawing/2014/main" id="{5A5B5225-83A2-1ADA-6198-02B6A4948A55}"/>
              </a:ext>
            </a:extLst>
          </p:cNvPr>
          <p:cNvSpPr txBox="1"/>
          <p:nvPr/>
        </p:nvSpPr>
        <p:spPr>
          <a:xfrm>
            <a:off x="2858328" y="3738384"/>
            <a:ext cx="6097656"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Modelage</a:t>
            </a:r>
          </a:p>
        </p:txBody>
      </p:sp>
      <p:pic>
        <p:nvPicPr>
          <p:cNvPr id="15" name="Picture 11">
            <a:extLst>
              <a:ext uri="{FF2B5EF4-FFF2-40B4-BE49-F238E27FC236}">
                <a16:creationId xmlns:a16="http://schemas.microsoft.com/office/drawing/2014/main" id="{DD977C4F-0B63-719E-123D-D27CBAE9F18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302393" y="932246"/>
            <a:ext cx="2687484" cy="2687484"/>
          </a:xfrm>
          <a:prstGeom prst="rect">
            <a:avLst/>
          </a:prstGeom>
        </p:spPr>
      </p:pic>
    </p:spTree>
    <p:extLst>
      <p:ext uri="{BB962C8B-B14F-4D97-AF65-F5344CB8AC3E}">
        <p14:creationId xmlns:p14="http://schemas.microsoft.com/office/powerpoint/2010/main" val="667311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3A261-6BCA-5CCF-5318-54474BC43FD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CB425E4A-CF51-87A9-1D00-5C31BCAE235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587741ED-7C0D-861C-F3BB-37DB2B9CD89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6565"/>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D90BF0E-CAC0-EAC7-81EC-C99B24AD9A18}"/>
                </a:ext>
              </a:extLst>
            </p:cNvPr>
            <p:cNvSpPr/>
            <p:nvPr/>
          </p:nvSpPr>
          <p:spPr>
            <a:xfrm>
              <a:off x="1715066" y="1103461"/>
              <a:ext cx="5717724" cy="3124203"/>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55AEA7BE-9D21-5D75-17F9-2B967B03B976}"/>
                </a:ext>
              </a:extLst>
            </p:cNvPr>
            <p:cNvSpPr/>
            <p:nvPr/>
          </p:nvSpPr>
          <p:spPr>
            <a:xfrm>
              <a:off x="1802501" y="1179667"/>
              <a:ext cx="5542845" cy="2971800"/>
            </a:xfrm>
            <a:prstGeom prst="rect">
              <a:avLst/>
            </a:prstGeom>
            <a:solidFill>
              <a:srgbClr val="FFFFFF"/>
            </a:solidFill>
            <a:ln cap="flat">
              <a:solidFill>
                <a:srgbClr val="FF6565"/>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05B5B01E-6031-B6CB-C276-54C5221926CF}"/>
              </a:ext>
            </a:extLst>
          </p:cNvPr>
          <p:cNvSpPr/>
          <p:nvPr/>
        </p:nvSpPr>
        <p:spPr>
          <a:xfrm>
            <a:off x="5141617" y="4829489"/>
            <a:ext cx="5527345" cy="77087"/>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A3EDB10B-9E04-DA7C-057A-A7BCD9D04261}"/>
              </a:ext>
            </a:extLst>
          </p:cNvPr>
          <p:cNvSpPr/>
          <p:nvPr/>
        </p:nvSpPr>
        <p:spPr>
          <a:xfrm>
            <a:off x="4389349" y="1736952"/>
            <a:ext cx="1156184" cy="512421"/>
          </a:xfrm>
          <a:prstGeom prst="rect">
            <a:avLst/>
          </a:prstGeom>
          <a:solidFill>
            <a:srgbClr val="FF6565"/>
          </a:solidFill>
          <a:ln w="25402"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C0C77D5-E771-3349-7C8D-D82F1D4C00C6}"/>
              </a:ext>
            </a:extLst>
          </p:cNvPr>
          <p:cNvSpPr/>
          <p:nvPr/>
        </p:nvSpPr>
        <p:spPr>
          <a:xfrm>
            <a:off x="4469041" y="1746942"/>
            <a:ext cx="1052999" cy="492443"/>
          </a:xfrm>
          <a:prstGeom prst="rect">
            <a:avLst/>
          </a:prstGeom>
          <a:noFill/>
          <a:ln cap="flat">
            <a:solidFill>
              <a:srgbClr val="FF656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M</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0A756E3F-BAE7-02E5-73E4-5CBB6165B194}"/>
              </a:ext>
            </a:extLst>
          </p:cNvPr>
          <p:cNvSpPr txBox="1"/>
          <p:nvPr/>
        </p:nvSpPr>
        <p:spPr>
          <a:xfrm>
            <a:off x="5025418" y="2769733"/>
            <a:ext cx="5869201" cy="769698"/>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0000"/>
                </a:solidFill>
                <a:latin typeface="Arial"/>
                <a:cs typeface="Arial"/>
                <a:sym typeface="Arial"/>
              </a:rPr>
              <a:t>Tâche principale</a:t>
            </a:r>
          </a:p>
        </p:txBody>
      </p:sp>
      <p:pic>
        <p:nvPicPr>
          <p:cNvPr id="11" name="Image 10" descr="Une image contenant texte, Visage humain, habits, garçon&#10;&#10;Le contenu généré par l’IA peut être incorrect.">
            <a:extLst>
              <a:ext uri="{FF2B5EF4-FFF2-40B4-BE49-F238E27FC236}">
                <a16:creationId xmlns:a16="http://schemas.microsoft.com/office/drawing/2014/main" id="{064B609E-0B93-C4A4-5FD3-E9975DBAF4C3}"/>
              </a:ext>
            </a:extLst>
          </p:cNvPr>
          <p:cNvPicPr>
            <a:picLocks noChangeAspect="1"/>
          </p:cNvPicPr>
          <p:nvPr/>
        </p:nvPicPr>
        <p:blipFill>
          <a:blip r:embed="rId2"/>
          <a:srcRect l="6543" t="22389" r="7874" b="21123"/>
          <a:stretch>
            <a:fillRect/>
          </a:stretch>
        </p:blipFill>
        <p:spPr>
          <a:xfrm>
            <a:off x="465154" y="2567829"/>
            <a:ext cx="3426532" cy="2261660"/>
          </a:xfrm>
          <a:prstGeom prst="rect">
            <a:avLst/>
          </a:prstGeom>
        </p:spPr>
      </p:pic>
    </p:spTree>
    <p:extLst>
      <p:ext uri="{BB962C8B-B14F-4D97-AF65-F5344CB8AC3E}">
        <p14:creationId xmlns:p14="http://schemas.microsoft.com/office/powerpoint/2010/main" val="4066980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BD512550-66B6-A4F3-8AD1-8836F230939F}"/>
              </a:ext>
            </a:extLst>
          </p:cNvPr>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a:extLst>
              <a:ext uri="{FF2B5EF4-FFF2-40B4-BE49-F238E27FC236}">
                <a16:creationId xmlns:a16="http://schemas.microsoft.com/office/drawing/2014/main" id="{4F3DA4F9-2DD0-FD38-2D78-98B6D0BC4CE5}"/>
              </a:ext>
            </a:extLst>
          </p:cNvPr>
          <p:cNvSpPr/>
          <p:nvPr/>
        </p:nvSpPr>
        <p:spPr>
          <a:xfrm>
            <a:off x="340469" y="1245003"/>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principale</a:t>
            </a:r>
          </a:p>
        </p:txBody>
      </p:sp>
      <p:sp>
        <p:nvSpPr>
          <p:cNvPr id="14" name="Rectangle 13">
            <a:extLst>
              <a:ext uri="{FF2B5EF4-FFF2-40B4-BE49-F238E27FC236}">
                <a16:creationId xmlns:a16="http://schemas.microsoft.com/office/drawing/2014/main" id="{A5186CCA-E492-CC88-8AE0-DF3305AC24CB}"/>
              </a:ext>
            </a:extLst>
          </p:cNvPr>
          <p:cNvSpPr/>
          <p:nvPr/>
        </p:nvSpPr>
        <p:spPr>
          <a:xfrm>
            <a:off x="848211" y="281686"/>
            <a:ext cx="10584352" cy="409673"/>
          </a:xfrm>
          <a:prstGeom prst="rect">
            <a:avLst/>
          </a:prstGeom>
          <a:noFill/>
        </p:spPr>
        <p:txBody>
          <a:bodyPr wrap="square" rtlCol="0" anchor="ctr">
            <a:noAutofit/>
          </a:bodyPr>
          <a:lstStyle/>
          <a:p>
            <a:r>
              <a:rPr lang="fr-FR" sz="1600" b="1" dirty="0">
                <a:solidFill>
                  <a:schemeClr val="bg1">
                    <a:lumMod val="65000"/>
                  </a:schemeClr>
                </a:solidFill>
              </a:rPr>
              <a:t>Je vais vous montrer comment déterminer la température de fusion de l’eau à partir d’un graphique. </a:t>
            </a:r>
          </a:p>
        </p:txBody>
      </p:sp>
      <p:sp>
        <p:nvSpPr>
          <p:cNvPr id="15" name="Rectangle 14">
            <a:extLst>
              <a:ext uri="{FF2B5EF4-FFF2-40B4-BE49-F238E27FC236}">
                <a16:creationId xmlns:a16="http://schemas.microsoft.com/office/drawing/2014/main" id="{68B3381B-CD69-F7E6-9D34-A28F07FD5772}"/>
              </a:ext>
            </a:extLst>
          </p:cNvPr>
          <p:cNvSpPr/>
          <p:nvPr/>
        </p:nvSpPr>
        <p:spPr>
          <a:xfrm>
            <a:off x="340469" y="722746"/>
            <a:ext cx="10307830" cy="409673"/>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la consigne et présente les supports. Il explique ce qui est demandé.</a:t>
            </a:r>
          </a:p>
        </p:txBody>
      </p:sp>
      <p:sp>
        <p:nvSpPr>
          <p:cNvPr id="3" name="ZoneTexte 2">
            <a:extLst>
              <a:ext uri="{FF2B5EF4-FFF2-40B4-BE49-F238E27FC236}">
                <a16:creationId xmlns:a16="http://schemas.microsoft.com/office/drawing/2014/main" id="{7A00677A-7745-2ED8-C550-C7585FA1D8B3}"/>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5" name="Image 4">
            <a:extLst>
              <a:ext uri="{FF2B5EF4-FFF2-40B4-BE49-F238E27FC236}">
                <a16:creationId xmlns:a16="http://schemas.microsoft.com/office/drawing/2014/main" id="{512B3587-52F2-312A-7393-03DB60722D37}"/>
              </a:ext>
            </a:extLst>
          </p:cNvPr>
          <p:cNvPicPr>
            <a:picLocks noChangeAspect="1"/>
          </p:cNvPicPr>
          <p:nvPr/>
        </p:nvPicPr>
        <p:blipFill>
          <a:blip r:embed="rId3"/>
          <a:stretch>
            <a:fillRect/>
          </a:stretch>
        </p:blipFill>
        <p:spPr>
          <a:xfrm>
            <a:off x="5551957" y="1190486"/>
            <a:ext cx="5664943" cy="4264221"/>
          </a:xfrm>
          <a:prstGeom prst="rect">
            <a:avLst/>
          </a:prstGeom>
        </p:spPr>
      </p:pic>
      <p:sp>
        <p:nvSpPr>
          <p:cNvPr id="7" name="ZoneTexte 6">
            <a:extLst>
              <a:ext uri="{FF2B5EF4-FFF2-40B4-BE49-F238E27FC236}">
                <a16:creationId xmlns:a16="http://schemas.microsoft.com/office/drawing/2014/main" id="{3536090D-46DC-F7BB-2D05-A7DF6C0F560D}"/>
              </a:ext>
            </a:extLst>
          </p:cNvPr>
          <p:cNvSpPr txBox="1"/>
          <p:nvPr/>
        </p:nvSpPr>
        <p:spPr>
          <a:xfrm>
            <a:off x="579120" y="1889577"/>
            <a:ext cx="4836160" cy="3046988"/>
          </a:xfrm>
          <a:prstGeom prst="rect">
            <a:avLst/>
          </a:prstGeom>
          <a:solidFill>
            <a:schemeClr val="accent5">
              <a:lumMod val="20000"/>
              <a:lumOff val="80000"/>
            </a:schemeClr>
          </a:solidFill>
        </p:spPr>
        <p:txBody>
          <a:bodyPr wrap="square" rtlCol="0">
            <a:spAutoFit/>
          </a:bodyPr>
          <a:lstStyle/>
          <a:p>
            <a:r>
              <a:rPr lang="fr-FR" sz="2400" dirty="0"/>
              <a:t>Le graphique ci-contre représente l’évolution de la température lors de la fusion de l’eau pure.</a:t>
            </a:r>
          </a:p>
          <a:p>
            <a:endParaRPr lang="fr-FR" sz="2400" dirty="0"/>
          </a:p>
          <a:p>
            <a:pPr marL="342900" indent="-342900">
              <a:buFont typeface="Wingdings" panose="05000000000000000000" pitchFamily="2" charset="2"/>
              <a:buChar char="Ø"/>
            </a:pPr>
            <a:r>
              <a:rPr lang="fr-FR" sz="2400" b="1" dirty="0"/>
              <a:t> Identifier la température de fusion de l’eau pure à partir de ce graphique</a:t>
            </a:r>
          </a:p>
          <a:p>
            <a:endParaRPr lang="fr-FR" sz="2400" dirty="0"/>
          </a:p>
        </p:txBody>
      </p:sp>
    </p:spTree>
    <p:extLst>
      <p:ext uri="{BB962C8B-B14F-4D97-AF65-F5344CB8AC3E}">
        <p14:creationId xmlns:p14="http://schemas.microsoft.com/office/powerpoint/2010/main" val="2213058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D7CF-00B4-60F7-18BB-2BA18FBB8687}"/>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D450BF3C-632B-5508-B223-E0673EF87CDB}"/>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FADAE403-584B-C821-3468-BED8163BDE80}"/>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p:cNvSpPr/>
          <p:nvPr/>
        </p:nvSpPr>
        <p:spPr>
          <a:xfrm>
            <a:off x="852546" y="229888"/>
            <a:ext cx="10513954" cy="587843"/>
          </a:xfrm>
          <a:prstGeom prst="rect">
            <a:avLst/>
          </a:prstGeom>
          <a:noFill/>
        </p:spPr>
        <p:txBody>
          <a:bodyPr wrap="square" rtlCol="0" anchor="ctr">
            <a:noAutofit/>
          </a:bodyPr>
          <a:lstStyle/>
          <a:p>
            <a:r>
              <a:rPr lang="fr-FR" sz="1600" b="1" dirty="0">
                <a:solidFill>
                  <a:schemeClr val="bg1">
                    <a:lumMod val="65000"/>
                  </a:schemeClr>
                </a:solidFill>
              </a:rPr>
              <a:t>1</a:t>
            </a:r>
            <a:r>
              <a:rPr lang="fr-FR" sz="1600" b="1" baseline="30000" dirty="0">
                <a:solidFill>
                  <a:schemeClr val="bg1">
                    <a:lumMod val="65000"/>
                  </a:schemeClr>
                </a:solidFill>
              </a:rPr>
              <a:t>ère</a:t>
            </a:r>
            <a:r>
              <a:rPr lang="fr-FR" sz="1600" b="1" dirty="0">
                <a:solidFill>
                  <a:schemeClr val="bg1">
                    <a:lumMod val="65000"/>
                  </a:schemeClr>
                </a:solidFill>
              </a:rPr>
              <a:t> étape: On me demande de repérer le palier de température sur la courbe, cad J’observe sur le graphique que la température reste stable entre 2 et 4 minutes.</a:t>
            </a:r>
          </a:p>
        </p:txBody>
      </p:sp>
      <p:sp>
        <p:nvSpPr>
          <p:cNvPr id="10" name="ZoneTexte 9">
            <a:extLst>
              <a:ext uri="{FF2B5EF4-FFF2-40B4-BE49-F238E27FC236}">
                <a16:creationId xmlns:a16="http://schemas.microsoft.com/office/drawing/2014/main" id="{C319718A-F169-8090-F5A4-26205E9E0FD8}"/>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47" name="Rectangle 1172">
            <a:extLst>
              <a:ext uri="{FF2B5EF4-FFF2-40B4-BE49-F238E27FC236}">
                <a16:creationId xmlns:a16="http://schemas.microsoft.com/office/drawing/2014/main" id="{3ACB7613-2A8E-4121-BEB6-F21AAFD3102A}"/>
              </a:ext>
            </a:extLst>
          </p:cNvPr>
          <p:cNvSpPr/>
          <p:nvPr/>
        </p:nvSpPr>
        <p:spPr>
          <a:xfrm>
            <a:off x="1227153" y="5868034"/>
            <a:ext cx="7807294"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le </a:t>
            </a:r>
            <a:r>
              <a:rPr lang="en-US" sz="2400" b="0" i="0" spc="0" baseline="0" dirty="0" err="1">
                <a:solidFill>
                  <a:srgbClr val="231F20"/>
                </a:solidFill>
                <a:latin typeface="Calibri"/>
              </a:rPr>
              <a:t>palier</a:t>
            </a:r>
            <a:r>
              <a:rPr lang="en-US" sz="2400" b="0" i="0" spc="0" baseline="0" dirty="0">
                <a:solidFill>
                  <a:srgbClr val="231F20"/>
                </a:solidFill>
                <a:latin typeface="Calibri"/>
              </a:rPr>
              <a:t> de temperature est: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3" name="Image 2">
            <a:extLst>
              <a:ext uri="{FF2B5EF4-FFF2-40B4-BE49-F238E27FC236}">
                <a16:creationId xmlns:a16="http://schemas.microsoft.com/office/drawing/2014/main" id="{C91453DA-34BA-47FB-CFC5-9B229BE10B7D}"/>
              </a:ext>
            </a:extLst>
          </p:cNvPr>
          <p:cNvPicPr>
            <a:picLocks noChangeAspect="1"/>
          </p:cNvPicPr>
          <p:nvPr/>
        </p:nvPicPr>
        <p:blipFill>
          <a:blip r:embed="rId3"/>
          <a:stretch>
            <a:fillRect/>
          </a:stretch>
        </p:blipFill>
        <p:spPr>
          <a:xfrm>
            <a:off x="3053832" y="1139753"/>
            <a:ext cx="6084335" cy="4578493"/>
          </a:xfrm>
          <a:prstGeom prst="rect">
            <a:avLst/>
          </a:prstGeom>
        </p:spPr>
      </p:pic>
      <p:pic>
        <p:nvPicPr>
          <p:cNvPr id="11" name="Image 10">
            <a:extLst>
              <a:ext uri="{FF2B5EF4-FFF2-40B4-BE49-F238E27FC236}">
                <a16:creationId xmlns:a16="http://schemas.microsoft.com/office/drawing/2014/main" id="{5E040B19-DB71-4A27-D9AE-DECC4C3D9525}"/>
              </a:ext>
            </a:extLst>
          </p:cNvPr>
          <p:cNvPicPr>
            <a:picLocks noChangeAspect="1"/>
          </p:cNvPicPr>
          <p:nvPr/>
        </p:nvPicPr>
        <p:blipFill>
          <a:blip r:embed="rId4"/>
          <a:stretch>
            <a:fillRect/>
          </a:stretch>
        </p:blipFill>
        <p:spPr>
          <a:xfrm>
            <a:off x="348297" y="1127688"/>
            <a:ext cx="9097645" cy="323895"/>
          </a:xfrm>
          <a:prstGeom prst="rect">
            <a:avLst/>
          </a:prstGeom>
        </p:spPr>
      </p:pic>
    </p:spTree>
    <p:extLst>
      <p:ext uri="{BB962C8B-B14F-4D97-AF65-F5344CB8AC3E}">
        <p14:creationId xmlns:p14="http://schemas.microsoft.com/office/powerpoint/2010/main" val="4047630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3E99A-A0DB-E5D9-813D-E47D0455162C}"/>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198BCFD5-B273-EEA7-6694-432C00320706}"/>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7EC66128-1769-5E40-D2D5-FD8D67C417E3}"/>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6464F324-9EE4-82E7-BC74-4738A6094C1E}"/>
              </a:ext>
            </a:extLst>
          </p:cNvPr>
          <p:cNvSpPr/>
          <p:nvPr/>
        </p:nvSpPr>
        <p:spPr>
          <a:xfrm>
            <a:off x="852546" y="229888"/>
            <a:ext cx="10614336" cy="409673"/>
          </a:xfrm>
          <a:prstGeom prst="rect">
            <a:avLst/>
          </a:prstGeom>
          <a:noFill/>
        </p:spPr>
        <p:txBody>
          <a:bodyPr wrap="square" rtlCol="0" anchor="ctr">
            <a:noAutofit/>
          </a:bodyPr>
          <a:lstStyle/>
          <a:p>
            <a:r>
              <a:rPr lang="fr-FR" sz="1600" b="1" dirty="0">
                <a:solidFill>
                  <a:schemeClr val="bg1">
                    <a:lumMod val="65000"/>
                  </a:schemeClr>
                </a:solidFill>
              </a:rPr>
              <a:t>Le palier de température comme son nom l’indique c’est la partie horizontale de la courbe.</a:t>
            </a:r>
          </a:p>
        </p:txBody>
      </p:sp>
      <p:sp>
        <p:nvSpPr>
          <p:cNvPr id="10" name="ZoneTexte 9">
            <a:extLst>
              <a:ext uri="{FF2B5EF4-FFF2-40B4-BE49-F238E27FC236}">
                <a16:creationId xmlns:a16="http://schemas.microsoft.com/office/drawing/2014/main" id="{ADC5A9D9-B62F-A0A8-24F0-A1FED98A7868}"/>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35" name="ZoneTexte 34">
            <a:extLst>
              <a:ext uri="{FF2B5EF4-FFF2-40B4-BE49-F238E27FC236}">
                <a16:creationId xmlns:a16="http://schemas.microsoft.com/office/drawing/2014/main" id="{549791A0-6648-2176-A0DD-9EB852B2F90E}"/>
              </a:ext>
            </a:extLst>
          </p:cNvPr>
          <p:cNvSpPr txBox="1"/>
          <p:nvPr/>
        </p:nvSpPr>
        <p:spPr>
          <a:xfrm>
            <a:off x="504761" y="2713908"/>
            <a:ext cx="1740599" cy="830997"/>
          </a:xfrm>
          <a:prstGeom prst="rect">
            <a:avLst/>
          </a:prstGeom>
          <a:noFill/>
        </p:spPr>
        <p:txBody>
          <a:bodyPr wrap="square" rtlCol="0">
            <a:spAutoFit/>
          </a:bodyPr>
          <a:lstStyle/>
          <a:p>
            <a:r>
              <a:rPr lang="fr-FR" sz="2400" b="1" dirty="0">
                <a:solidFill>
                  <a:srgbClr val="0040C0"/>
                </a:solidFill>
              </a:rPr>
              <a:t>Partie horizontale</a:t>
            </a:r>
          </a:p>
        </p:txBody>
      </p:sp>
      <p:pic>
        <p:nvPicPr>
          <p:cNvPr id="3" name="Image 2">
            <a:extLst>
              <a:ext uri="{FF2B5EF4-FFF2-40B4-BE49-F238E27FC236}">
                <a16:creationId xmlns:a16="http://schemas.microsoft.com/office/drawing/2014/main" id="{F8985B8D-B923-D397-73E6-F1194CE684E7}"/>
              </a:ext>
            </a:extLst>
          </p:cNvPr>
          <p:cNvPicPr>
            <a:picLocks noChangeAspect="1"/>
          </p:cNvPicPr>
          <p:nvPr/>
        </p:nvPicPr>
        <p:blipFill>
          <a:blip r:embed="rId3"/>
          <a:stretch>
            <a:fillRect/>
          </a:stretch>
        </p:blipFill>
        <p:spPr>
          <a:xfrm>
            <a:off x="3053832" y="1139753"/>
            <a:ext cx="6084335" cy="4578493"/>
          </a:xfrm>
          <a:prstGeom prst="rect">
            <a:avLst/>
          </a:prstGeom>
        </p:spPr>
      </p:pic>
      <p:sp>
        <p:nvSpPr>
          <p:cNvPr id="5" name="Ellipse 4">
            <a:extLst>
              <a:ext uri="{FF2B5EF4-FFF2-40B4-BE49-F238E27FC236}">
                <a16:creationId xmlns:a16="http://schemas.microsoft.com/office/drawing/2014/main" id="{74013E1D-A977-64CB-562F-011BF4A81D66}"/>
              </a:ext>
            </a:extLst>
          </p:cNvPr>
          <p:cNvSpPr/>
          <p:nvPr/>
        </p:nvSpPr>
        <p:spPr>
          <a:xfrm>
            <a:off x="5130800" y="3870960"/>
            <a:ext cx="1361440" cy="609600"/>
          </a:xfrm>
          <a:prstGeom prst="ellipse">
            <a:avLst/>
          </a:prstGeom>
          <a:noFill/>
          <a:ln>
            <a:solidFill>
              <a:srgbClr val="004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18837E28-246A-EB03-ABAE-7D518FF4701D}"/>
              </a:ext>
            </a:extLst>
          </p:cNvPr>
          <p:cNvCxnSpPr>
            <a:cxnSpLocks/>
          </p:cNvCxnSpPr>
          <p:nvPr/>
        </p:nvCxnSpPr>
        <p:spPr>
          <a:xfrm>
            <a:off x="2245360" y="3048362"/>
            <a:ext cx="3150820" cy="893507"/>
          </a:xfrm>
          <a:prstGeom prst="straightConnector1">
            <a:avLst/>
          </a:prstGeom>
          <a:ln w="57150">
            <a:solidFill>
              <a:srgbClr val="0040C0"/>
            </a:solidFill>
            <a:tailEnd type="triangle"/>
          </a:ln>
        </p:spPr>
        <p:style>
          <a:lnRef idx="3">
            <a:schemeClr val="dk1"/>
          </a:lnRef>
          <a:fillRef idx="0">
            <a:schemeClr val="dk1"/>
          </a:fillRef>
          <a:effectRef idx="2">
            <a:schemeClr val="dk1"/>
          </a:effectRef>
          <a:fontRef idx="minor">
            <a:schemeClr val="tx1"/>
          </a:fontRef>
        </p:style>
      </p:cxnSp>
      <p:pic>
        <p:nvPicPr>
          <p:cNvPr id="11" name="Image 10">
            <a:extLst>
              <a:ext uri="{FF2B5EF4-FFF2-40B4-BE49-F238E27FC236}">
                <a16:creationId xmlns:a16="http://schemas.microsoft.com/office/drawing/2014/main" id="{E4F27EF5-471A-024A-18FE-88E42D6D6EF4}"/>
              </a:ext>
            </a:extLst>
          </p:cNvPr>
          <p:cNvPicPr>
            <a:picLocks noChangeAspect="1"/>
          </p:cNvPicPr>
          <p:nvPr/>
        </p:nvPicPr>
        <p:blipFill>
          <a:blip r:embed="rId4"/>
          <a:stretch>
            <a:fillRect/>
          </a:stretch>
        </p:blipFill>
        <p:spPr>
          <a:xfrm>
            <a:off x="744537" y="1122197"/>
            <a:ext cx="9097645" cy="323895"/>
          </a:xfrm>
          <a:prstGeom prst="rect">
            <a:avLst/>
          </a:prstGeom>
        </p:spPr>
      </p:pic>
      <p:sp>
        <p:nvSpPr>
          <p:cNvPr id="4" name="Rectangle 1172">
            <a:extLst>
              <a:ext uri="{FF2B5EF4-FFF2-40B4-BE49-F238E27FC236}">
                <a16:creationId xmlns:a16="http://schemas.microsoft.com/office/drawing/2014/main" id="{980AD248-FDCD-7EFC-4C1F-BCCA294FB71D}"/>
              </a:ext>
            </a:extLst>
          </p:cNvPr>
          <p:cNvSpPr/>
          <p:nvPr/>
        </p:nvSpPr>
        <p:spPr>
          <a:xfrm>
            <a:off x="1227153" y="5868034"/>
            <a:ext cx="7807294"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le </a:t>
            </a:r>
            <a:r>
              <a:rPr lang="en-US" sz="2400" b="0" i="0" spc="0" baseline="0" dirty="0" err="1">
                <a:solidFill>
                  <a:srgbClr val="231F20"/>
                </a:solidFill>
                <a:latin typeface="Calibri"/>
              </a:rPr>
              <a:t>palier</a:t>
            </a:r>
            <a:r>
              <a:rPr lang="en-US" sz="2400" b="0" i="0" spc="0" baseline="0" dirty="0">
                <a:solidFill>
                  <a:srgbClr val="231F20"/>
                </a:solidFill>
                <a:latin typeface="Calibri"/>
              </a:rPr>
              <a:t> de temperature est: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
        <p:nvSpPr>
          <p:cNvPr id="8" name="ZoneTexte 7">
            <a:extLst>
              <a:ext uri="{FF2B5EF4-FFF2-40B4-BE49-F238E27FC236}">
                <a16:creationId xmlns:a16="http://schemas.microsoft.com/office/drawing/2014/main" id="{1BFC2266-B80E-6D09-B982-7E0A05635E1F}"/>
              </a:ext>
            </a:extLst>
          </p:cNvPr>
          <p:cNvSpPr txBox="1"/>
          <p:nvPr/>
        </p:nvSpPr>
        <p:spPr>
          <a:xfrm>
            <a:off x="5293359" y="5714146"/>
            <a:ext cx="4230887" cy="523220"/>
          </a:xfrm>
          <a:prstGeom prst="rect">
            <a:avLst/>
          </a:prstGeom>
          <a:noFill/>
        </p:spPr>
        <p:txBody>
          <a:bodyPr wrap="square">
            <a:spAutoFit/>
          </a:bodyPr>
          <a:lstStyle/>
          <a:p>
            <a:r>
              <a:rPr lang="fr-FR" sz="2800" b="1" i="1" dirty="0">
                <a:solidFill>
                  <a:srgbClr val="0040C0"/>
                </a:solidFill>
                <a:latin typeface="+mj-lt"/>
              </a:rPr>
              <a:t>la partie horizontale</a:t>
            </a:r>
          </a:p>
        </p:txBody>
      </p:sp>
      <p:cxnSp>
        <p:nvCxnSpPr>
          <p:cNvPr id="12" name="Connecteur droit avec flèche 11">
            <a:extLst>
              <a:ext uri="{FF2B5EF4-FFF2-40B4-BE49-F238E27FC236}">
                <a16:creationId xmlns:a16="http://schemas.microsoft.com/office/drawing/2014/main" id="{0ADC4643-D39D-4E57-D8A8-F7D3AFAEFD45}"/>
              </a:ext>
            </a:extLst>
          </p:cNvPr>
          <p:cNvCxnSpPr/>
          <p:nvPr/>
        </p:nvCxnSpPr>
        <p:spPr>
          <a:xfrm>
            <a:off x="5130800" y="4155440"/>
            <a:ext cx="1361440" cy="0"/>
          </a:xfrm>
          <a:prstGeom prst="straightConnector1">
            <a:avLst/>
          </a:prstGeom>
          <a:ln w="57150">
            <a:solidFill>
              <a:srgbClr val="0040C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39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63EA7-508D-1BE6-0283-4495DCCF3E9E}"/>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375D1B10-21C9-9DF2-843C-D7359E069557}"/>
              </a:ext>
            </a:extLst>
          </p:cNvPr>
          <p:cNvPicPr>
            <a:picLocks noChangeAspect="1"/>
          </p:cNvPicPr>
          <p:nvPr/>
        </p:nvPicPr>
        <p:blipFill>
          <a:blip r:embed="rId3"/>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43B6A3BC-760D-0B2F-5323-886C080466AA}"/>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5F3495FF-077D-73E1-132A-AD569152829C}"/>
              </a:ext>
            </a:extLst>
          </p:cNvPr>
          <p:cNvSpPr/>
          <p:nvPr/>
        </p:nvSpPr>
        <p:spPr>
          <a:xfrm>
            <a:off x="909070" y="249705"/>
            <a:ext cx="10307830" cy="409673"/>
          </a:xfrm>
          <a:prstGeom prst="rect">
            <a:avLst/>
          </a:prstGeom>
          <a:noFill/>
        </p:spPr>
        <p:txBody>
          <a:bodyPr wrap="square" rtlCol="0" anchor="ctr">
            <a:noAutofit/>
          </a:bodyPr>
          <a:lstStyle/>
          <a:p>
            <a:r>
              <a:rPr lang="fr-FR" sz="1600" b="1">
                <a:solidFill>
                  <a:schemeClr val="bg1">
                    <a:lumMod val="65000"/>
                  </a:schemeClr>
                </a:solidFill>
              </a:rPr>
              <a:t>Deuxième étape : je projette cette partie horizontale sur l’axe vertical pour lire la température.</a:t>
            </a:r>
            <a:endParaRPr lang="fr-FR" sz="1600" b="1" dirty="0">
              <a:solidFill>
                <a:schemeClr val="bg1">
                  <a:lumMod val="65000"/>
                </a:schemeClr>
              </a:solidFill>
            </a:endParaRPr>
          </a:p>
        </p:txBody>
      </p:sp>
      <p:sp>
        <p:nvSpPr>
          <p:cNvPr id="10" name="ZoneTexte 9">
            <a:extLst>
              <a:ext uri="{FF2B5EF4-FFF2-40B4-BE49-F238E27FC236}">
                <a16:creationId xmlns:a16="http://schemas.microsoft.com/office/drawing/2014/main" id="{62854FDF-7914-1D11-B0F9-8B958951348C}"/>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47" name="Rectangle 1172">
            <a:extLst>
              <a:ext uri="{FF2B5EF4-FFF2-40B4-BE49-F238E27FC236}">
                <a16:creationId xmlns:a16="http://schemas.microsoft.com/office/drawing/2014/main" id="{3784232F-2766-612B-E1E8-EBB8978688F8}"/>
              </a:ext>
            </a:extLst>
          </p:cNvPr>
          <p:cNvSpPr/>
          <p:nvPr/>
        </p:nvSpPr>
        <p:spPr>
          <a:xfrm>
            <a:off x="1286775" y="5699750"/>
            <a:ext cx="7807294" cy="369332"/>
          </a:xfrm>
          <a:prstGeom prst="rect">
            <a:avLst/>
          </a:prstGeom>
        </p:spPr>
        <p:txBody>
          <a:bodyPr wrap="square" lIns="0" tIns="0" rIns="0" bIns="0">
            <a:spAutoFit/>
          </a:bodyPr>
          <a:lstStyle/>
          <a:p>
            <a:pPr marL="0">
              <a:tabLst>
                <a:tab pos="1977885" algn="l"/>
              </a:tabLst>
            </a:pPr>
            <a:r>
              <a:rPr lang="en-US" sz="2400" b="0" i="0" spc="0" baseline="0" dirty="0">
                <a:solidFill>
                  <a:srgbClr val="F5821F"/>
                </a:solidFill>
                <a:latin typeface="Calibri"/>
              </a:rPr>
              <a:t>•</a:t>
            </a:r>
            <a:r>
              <a:rPr lang="en-US" sz="2400" b="0" i="0" spc="0" baseline="0" dirty="0">
                <a:solidFill>
                  <a:srgbClr val="231F20"/>
                </a:solidFill>
                <a:latin typeface="Calibri"/>
              </a:rPr>
              <a:t> la projection sur </a:t>
            </a:r>
            <a:r>
              <a:rPr lang="en-US" sz="2400" b="0" i="0" spc="0" baseline="0" dirty="0" err="1">
                <a:solidFill>
                  <a:srgbClr val="231F20"/>
                </a:solidFill>
                <a:latin typeface="Calibri"/>
              </a:rPr>
              <a:t>l’axe</a:t>
            </a:r>
            <a:r>
              <a:rPr lang="en-US" sz="2400" b="0" i="0" spc="0" baseline="0" dirty="0">
                <a:solidFill>
                  <a:srgbClr val="231F20"/>
                </a:solidFill>
                <a:latin typeface="Calibri"/>
              </a:rPr>
              <a:t> vertical: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pic>
        <p:nvPicPr>
          <p:cNvPr id="15" name="Image 14">
            <a:extLst>
              <a:ext uri="{FF2B5EF4-FFF2-40B4-BE49-F238E27FC236}">
                <a16:creationId xmlns:a16="http://schemas.microsoft.com/office/drawing/2014/main" id="{A42D1DAA-EE28-7F8B-F945-0433BAA73FAF}"/>
              </a:ext>
            </a:extLst>
          </p:cNvPr>
          <p:cNvPicPr>
            <a:picLocks noChangeAspect="1"/>
          </p:cNvPicPr>
          <p:nvPr/>
        </p:nvPicPr>
        <p:blipFill>
          <a:blip r:embed="rId4"/>
          <a:stretch>
            <a:fillRect/>
          </a:stretch>
        </p:blipFill>
        <p:spPr>
          <a:xfrm>
            <a:off x="703521" y="999810"/>
            <a:ext cx="8973802" cy="333422"/>
          </a:xfrm>
          <a:prstGeom prst="rect">
            <a:avLst/>
          </a:prstGeom>
        </p:spPr>
      </p:pic>
      <p:pic>
        <p:nvPicPr>
          <p:cNvPr id="3" name="Image 2">
            <a:extLst>
              <a:ext uri="{FF2B5EF4-FFF2-40B4-BE49-F238E27FC236}">
                <a16:creationId xmlns:a16="http://schemas.microsoft.com/office/drawing/2014/main" id="{9BC32ACA-BDE5-9A69-AF4B-4550B5A86C25}"/>
              </a:ext>
            </a:extLst>
          </p:cNvPr>
          <p:cNvPicPr>
            <a:picLocks noChangeAspect="1"/>
          </p:cNvPicPr>
          <p:nvPr/>
        </p:nvPicPr>
        <p:blipFill>
          <a:blip r:embed="rId5"/>
          <a:stretch>
            <a:fillRect/>
          </a:stretch>
        </p:blipFill>
        <p:spPr>
          <a:xfrm>
            <a:off x="3053832" y="1139753"/>
            <a:ext cx="6084335" cy="4578493"/>
          </a:xfrm>
          <a:prstGeom prst="rect">
            <a:avLst/>
          </a:prstGeom>
        </p:spPr>
      </p:pic>
    </p:spTree>
    <p:extLst>
      <p:ext uri="{BB962C8B-B14F-4D97-AF65-F5344CB8AC3E}">
        <p14:creationId xmlns:p14="http://schemas.microsoft.com/office/powerpoint/2010/main" val="4230096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04D0-45A4-BE5C-6D48-611C871468B4}"/>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F4B9ECA3-7BF9-31C9-24E7-43847D57F47F}"/>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2D6FA0B9-0287-1FB8-B2CE-802F2C4C432E}"/>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C39EFBB1-86F2-965E-2364-DFCA2F408242}"/>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La projection sur l’axe vertical (l’axe des ordonnées) est la ligne en pointillée verticale sur cet axe.</a:t>
            </a:r>
          </a:p>
        </p:txBody>
      </p:sp>
      <p:sp>
        <p:nvSpPr>
          <p:cNvPr id="10" name="ZoneTexte 9">
            <a:extLst>
              <a:ext uri="{FF2B5EF4-FFF2-40B4-BE49-F238E27FC236}">
                <a16:creationId xmlns:a16="http://schemas.microsoft.com/office/drawing/2014/main" id="{2CE8F0E3-6B3D-9D9F-BC0D-B1723FB59C01}"/>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6" name="ZoneTexte 5">
            <a:extLst>
              <a:ext uri="{FF2B5EF4-FFF2-40B4-BE49-F238E27FC236}">
                <a16:creationId xmlns:a16="http://schemas.microsoft.com/office/drawing/2014/main" id="{51B55901-7CA4-EF03-4C13-EEF121B04072}"/>
              </a:ext>
            </a:extLst>
          </p:cNvPr>
          <p:cNvSpPr txBox="1"/>
          <p:nvPr/>
        </p:nvSpPr>
        <p:spPr>
          <a:xfrm>
            <a:off x="5307413" y="5357125"/>
            <a:ext cx="4193056" cy="523220"/>
          </a:xfrm>
          <a:prstGeom prst="rect">
            <a:avLst/>
          </a:prstGeom>
          <a:noFill/>
        </p:spPr>
        <p:txBody>
          <a:bodyPr wrap="square" rtlCol="0">
            <a:spAutoFit/>
          </a:bodyPr>
          <a:lstStyle/>
          <a:p>
            <a:r>
              <a:rPr lang="fr-FR" sz="2800" b="1" i="1" dirty="0">
                <a:solidFill>
                  <a:srgbClr val="0040C0"/>
                </a:solidFill>
              </a:rPr>
              <a:t>la ligne en pointillée</a:t>
            </a:r>
          </a:p>
        </p:txBody>
      </p:sp>
      <p:pic>
        <p:nvPicPr>
          <p:cNvPr id="8" name="Image 7">
            <a:extLst>
              <a:ext uri="{FF2B5EF4-FFF2-40B4-BE49-F238E27FC236}">
                <a16:creationId xmlns:a16="http://schemas.microsoft.com/office/drawing/2014/main" id="{50C9333B-5327-3A89-E022-ABB789CD3EB8}"/>
              </a:ext>
            </a:extLst>
          </p:cNvPr>
          <p:cNvPicPr>
            <a:picLocks noChangeAspect="1"/>
          </p:cNvPicPr>
          <p:nvPr/>
        </p:nvPicPr>
        <p:blipFill>
          <a:blip r:embed="rId3"/>
          <a:stretch>
            <a:fillRect/>
          </a:stretch>
        </p:blipFill>
        <p:spPr>
          <a:xfrm>
            <a:off x="3052337" y="630439"/>
            <a:ext cx="6087325" cy="4582164"/>
          </a:xfrm>
          <a:prstGeom prst="rect">
            <a:avLst/>
          </a:prstGeom>
        </p:spPr>
      </p:pic>
      <p:sp>
        <p:nvSpPr>
          <p:cNvPr id="11" name="ZoneTexte 10">
            <a:extLst>
              <a:ext uri="{FF2B5EF4-FFF2-40B4-BE49-F238E27FC236}">
                <a16:creationId xmlns:a16="http://schemas.microsoft.com/office/drawing/2014/main" id="{75E57DFF-FC28-D4D0-6917-E1D559C739D9}"/>
              </a:ext>
            </a:extLst>
          </p:cNvPr>
          <p:cNvSpPr txBox="1"/>
          <p:nvPr/>
        </p:nvSpPr>
        <p:spPr>
          <a:xfrm>
            <a:off x="482734" y="3357736"/>
            <a:ext cx="1628402" cy="400110"/>
          </a:xfrm>
          <a:prstGeom prst="rect">
            <a:avLst/>
          </a:prstGeom>
          <a:noFill/>
          <a:ln>
            <a:noFill/>
          </a:ln>
        </p:spPr>
        <p:txBody>
          <a:bodyPr wrap="square" rtlCol="0">
            <a:spAutoFit/>
          </a:bodyPr>
          <a:lstStyle/>
          <a:p>
            <a:r>
              <a:rPr lang="fr-FR" sz="2000" b="1" i="1" dirty="0">
                <a:solidFill>
                  <a:srgbClr val="0040C0"/>
                </a:solidFill>
              </a:rPr>
              <a:t>La projection</a:t>
            </a:r>
          </a:p>
        </p:txBody>
      </p:sp>
      <p:cxnSp>
        <p:nvCxnSpPr>
          <p:cNvPr id="12" name="Connecteur droit 11">
            <a:extLst>
              <a:ext uri="{FF2B5EF4-FFF2-40B4-BE49-F238E27FC236}">
                <a16:creationId xmlns:a16="http://schemas.microsoft.com/office/drawing/2014/main" id="{2E566561-1EE1-FA76-1B05-26B1C0790B71}"/>
              </a:ext>
            </a:extLst>
          </p:cNvPr>
          <p:cNvCxnSpPr/>
          <p:nvPr/>
        </p:nvCxnSpPr>
        <p:spPr>
          <a:xfrm flipH="1">
            <a:off x="3799840" y="3647961"/>
            <a:ext cx="1290320" cy="0"/>
          </a:xfrm>
          <a:prstGeom prst="line">
            <a:avLst/>
          </a:prstGeom>
          <a:ln w="38100">
            <a:solidFill>
              <a:srgbClr val="0040C0"/>
            </a:solidFill>
            <a:prstDash val="sysDash"/>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ED25840-86DA-FB9A-7184-31E98DA2AD89}"/>
              </a:ext>
            </a:extLst>
          </p:cNvPr>
          <p:cNvCxnSpPr>
            <a:cxnSpLocks/>
          </p:cNvCxnSpPr>
          <p:nvPr/>
        </p:nvCxnSpPr>
        <p:spPr>
          <a:xfrm>
            <a:off x="2143760" y="3647961"/>
            <a:ext cx="1402080" cy="0"/>
          </a:xfrm>
          <a:prstGeom prst="straightConnector1">
            <a:avLst/>
          </a:prstGeom>
          <a:ln w="57150">
            <a:solidFill>
              <a:srgbClr val="0040C0"/>
            </a:solidFill>
            <a:tailEnd type="triangle"/>
          </a:ln>
        </p:spPr>
        <p:style>
          <a:lnRef idx="3">
            <a:schemeClr val="dk1"/>
          </a:lnRef>
          <a:fillRef idx="0">
            <a:schemeClr val="dk1"/>
          </a:fillRef>
          <a:effectRef idx="2">
            <a:schemeClr val="dk1"/>
          </a:effectRef>
          <a:fontRef idx="minor">
            <a:schemeClr val="tx1"/>
          </a:fontRef>
        </p:style>
      </p:cxnSp>
      <p:sp>
        <p:nvSpPr>
          <p:cNvPr id="3" name="Rectangle 1172">
            <a:extLst>
              <a:ext uri="{FF2B5EF4-FFF2-40B4-BE49-F238E27FC236}">
                <a16:creationId xmlns:a16="http://schemas.microsoft.com/office/drawing/2014/main" id="{137CA7B0-4A9C-D5B3-4698-D3B0F37D5AB5}"/>
              </a:ext>
            </a:extLst>
          </p:cNvPr>
          <p:cNvSpPr/>
          <p:nvPr/>
        </p:nvSpPr>
        <p:spPr>
          <a:xfrm>
            <a:off x="1296935" y="5553935"/>
            <a:ext cx="7807294" cy="369332"/>
          </a:xfrm>
          <a:prstGeom prst="rect">
            <a:avLst/>
          </a:prstGeom>
        </p:spPr>
        <p:txBody>
          <a:bodyPr wrap="square" lIns="0" tIns="0" rIns="0" bIns="0">
            <a:spAutoFit/>
          </a:bodyPr>
          <a:lstStyle/>
          <a:p>
            <a:pPr marL="0">
              <a:tabLst>
                <a:tab pos="1977885" algn="l"/>
              </a:tabLst>
            </a:pPr>
            <a:r>
              <a:rPr lang="en-US" sz="2400" dirty="0">
                <a:solidFill>
                  <a:srgbClr val="F5821F"/>
                </a:solidFill>
                <a:latin typeface="Calibri"/>
              </a:rPr>
              <a:t> </a:t>
            </a:r>
            <a:r>
              <a:rPr lang="en-US" sz="2400" dirty="0">
                <a:solidFill>
                  <a:srgbClr val="231F20"/>
                </a:solidFill>
                <a:latin typeface="Calibri"/>
              </a:rPr>
              <a:t>L</a:t>
            </a:r>
            <a:r>
              <a:rPr lang="en-US" sz="2400" b="0" i="0" spc="0" baseline="0" dirty="0">
                <a:solidFill>
                  <a:srgbClr val="231F20"/>
                </a:solidFill>
                <a:latin typeface="Calibri"/>
              </a:rPr>
              <a:t>a projection sur </a:t>
            </a:r>
            <a:r>
              <a:rPr lang="en-US" sz="2400" b="0" i="0" spc="0" baseline="0" dirty="0" err="1">
                <a:solidFill>
                  <a:srgbClr val="231F20"/>
                </a:solidFill>
                <a:latin typeface="Calibri"/>
              </a:rPr>
              <a:t>l’axe</a:t>
            </a:r>
            <a:r>
              <a:rPr lang="en-US" sz="2400" b="0" i="0" spc="0" baseline="0" dirty="0">
                <a:solidFill>
                  <a:srgbClr val="231F20"/>
                </a:solidFill>
                <a:latin typeface="Calibri"/>
              </a:rPr>
              <a:t> vertical: </a:t>
            </a:r>
            <a:r>
              <a:rPr lang="en-US" sz="2400" b="0" i="0" spc="0" baseline="0" dirty="0">
                <a:latin typeface="ArialMT-Light"/>
              </a:rPr>
              <a:t>.....</a:t>
            </a:r>
            <a:r>
              <a:rPr lang="en-US" sz="2400" dirty="0">
                <a:latin typeface="ArialMT-Light"/>
              </a:rPr>
              <a:t>........................</a:t>
            </a:r>
            <a:r>
              <a:rPr lang="en-US" sz="2400" b="0" i="0" spc="0" baseline="0" dirty="0">
                <a:latin typeface="Calibri"/>
              </a:rPr>
              <a:t>……...</a:t>
            </a:r>
          </a:p>
        </p:txBody>
      </p:sp>
    </p:spTree>
    <p:extLst>
      <p:ext uri="{BB962C8B-B14F-4D97-AF65-F5344CB8AC3E}">
        <p14:creationId xmlns:p14="http://schemas.microsoft.com/office/powerpoint/2010/main" val="406317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306286" y="1050554"/>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l’enseignant </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108084" y="4383043"/>
            <a:ext cx="1207308" cy="192558"/>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602203" y="221052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73107" y="4702866"/>
            <a:ext cx="593846" cy="570969"/>
          </a:xfrm>
          <a:prstGeom prst="rect">
            <a:avLst/>
          </a:prstGeom>
        </p:spPr>
      </p:pic>
      <p:pic>
        <p:nvPicPr>
          <p:cNvPr id="11" name="Image 10">
            <a:extLst>
              <a:ext uri="{FF2B5EF4-FFF2-40B4-BE49-F238E27FC236}">
                <a16:creationId xmlns:a16="http://schemas.microsoft.com/office/drawing/2014/main" id="{6D9D656C-8CA4-4D76-B32C-81753BFDBF41}"/>
              </a:ext>
            </a:extLst>
          </p:cNvPr>
          <p:cNvPicPr>
            <a:picLocks noChangeAspect="1"/>
          </p:cNvPicPr>
          <p:nvPr/>
        </p:nvPicPr>
        <p:blipFill>
          <a:blip r:embed="rId6"/>
          <a:stretch>
            <a:fillRect/>
          </a:stretch>
        </p:blipFill>
        <p:spPr>
          <a:xfrm rot="10800000" flipH="1" flipV="1">
            <a:off x="8886488" y="3691696"/>
            <a:ext cx="1497103" cy="1801461"/>
          </a:xfrm>
          <a:prstGeom prst="rect">
            <a:avLst/>
          </a:prstGeom>
        </p:spPr>
      </p:pic>
      <p:pic>
        <p:nvPicPr>
          <p:cNvPr id="8" name="Picture 4">
            <a:extLst>
              <a:ext uri="{FF2B5EF4-FFF2-40B4-BE49-F238E27FC236}">
                <a16:creationId xmlns:a16="http://schemas.microsoft.com/office/drawing/2014/main" id="{C9C3D581-0BA9-E0A5-EB9D-7CEF96EEB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8989"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11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FDCA-534C-2BA4-01B2-5D4DD15917A9}"/>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DB84F28B-D204-4EBC-F55B-3791F416238A}"/>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378C2325-8DFF-4C2F-EDAC-9509A9017EEE}"/>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2D1F7871-FECE-2C55-1250-F8F529215634}"/>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Troisième étape: je note la valeur avec son unité. </a:t>
            </a:r>
          </a:p>
        </p:txBody>
      </p:sp>
      <p:sp>
        <p:nvSpPr>
          <p:cNvPr id="10" name="ZoneTexte 9">
            <a:extLst>
              <a:ext uri="{FF2B5EF4-FFF2-40B4-BE49-F238E27FC236}">
                <a16:creationId xmlns:a16="http://schemas.microsoft.com/office/drawing/2014/main" id="{73C99086-1EBD-F773-43CB-982BE1D55569}"/>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11" name="Image 10">
            <a:extLst>
              <a:ext uri="{FF2B5EF4-FFF2-40B4-BE49-F238E27FC236}">
                <a16:creationId xmlns:a16="http://schemas.microsoft.com/office/drawing/2014/main" id="{AD3EDECE-5500-1C8C-9894-6BC5E8AB29E1}"/>
              </a:ext>
            </a:extLst>
          </p:cNvPr>
          <p:cNvPicPr>
            <a:picLocks noChangeAspect="1"/>
          </p:cNvPicPr>
          <p:nvPr/>
        </p:nvPicPr>
        <p:blipFill>
          <a:blip r:embed="rId3"/>
          <a:stretch>
            <a:fillRect/>
          </a:stretch>
        </p:blipFill>
        <p:spPr>
          <a:xfrm>
            <a:off x="1000766" y="1161758"/>
            <a:ext cx="9011908" cy="342948"/>
          </a:xfrm>
          <a:prstGeom prst="rect">
            <a:avLst/>
          </a:prstGeom>
        </p:spPr>
      </p:pic>
      <p:pic>
        <p:nvPicPr>
          <p:cNvPr id="13" name="Image 12">
            <a:extLst>
              <a:ext uri="{FF2B5EF4-FFF2-40B4-BE49-F238E27FC236}">
                <a16:creationId xmlns:a16="http://schemas.microsoft.com/office/drawing/2014/main" id="{1A6F194B-E879-F602-3423-532484E3E4EA}"/>
              </a:ext>
            </a:extLst>
          </p:cNvPr>
          <p:cNvPicPr>
            <a:picLocks noChangeAspect="1"/>
          </p:cNvPicPr>
          <p:nvPr/>
        </p:nvPicPr>
        <p:blipFill>
          <a:blip r:embed="rId4"/>
          <a:stretch>
            <a:fillRect/>
          </a:stretch>
        </p:blipFill>
        <p:spPr>
          <a:xfrm>
            <a:off x="3092977" y="1161758"/>
            <a:ext cx="6087325" cy="4582164"/>
          </a:xfrm>
          <a:prstGeom prst="rect">
            <a:avLst/>
          </a:prstGeom>
        </p:spPr>
      </p:pic>
      <p:cxnSp>
        <p:nvCxnSpPr>
          <p:cNvPr id="15" name="Connecteur droit 14">
            <a:extLst>
              <a:ext uri="{FF2B5EF4-FFF2-40B4-BE49-F238E27FC236}">
                <a16:creationId xmlns:a16="http://schemas.microsoft.com/office/drawing/2014/main" id="{0BA8D9CE-22EB-7D2B-589E-AC3EB52098E9}"/>
              </a:ext>
            </a:extLst>
          </p:cNvPr>
          <p:cNvCxnSpPr/>
          <p:nvPr/>
        </p:nvCxnSpPr>
        <p:spPr>
          <a:xfrm flipH="1">
            <a:off x="3840480" y="4179280"/>
            <a:ext cx="1290320" cy="0"/>
          </a:xfrm>
          <a:prstGeom prst="line">
            <a:avLst/>
          </a:prstGeom>
          <a:ln w="38100">
            <a:solidFill>
              <a:srgbClr val="0040C0"/>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03110DFE-084D-98E4-CDF0-896BA9B064A3}"/>
              </a:ext>
            </a:extLst>
          </p:cNvPr>
          <p:cNvCxnSpPr>
            <a:cxnSpLocks/>
          </p:cNvCxnSpPr>
          <p:nvPr/>
        </p:nvCxnSpPr>
        <p:spPr>
          <a:xfrm>
            <a:off x="2184400" y="4179280"/>
            <a:ext cx="1402080" cy="0"/>
          </a:xfrm>
          <a:prstGeom prst="straightConnector1">
            <a:avLst/>
          </a:prstGeom>
          <a:ln w="57150">
            <a:solidFill>
              <a:srgbClr val="0040C0"/>
            </a:solidFill>
            <a:tailEnd type="triangle"/>
          </a:ln>
        </p:spPr>
        <p:style>
          <a:lnRef idx="3">
            <a:schemeClr val="dk1"/>
          </a:lnRef>
          <a:fillRef idx="0">
            <a:schemeClr val="dk1"/>
          </a:fillRef>
          <a:effectRef idx="2">
            <a:schemeClr val="dk1"/>
          </a:effectRef>
          <a:fontRef idx="minor">
            <a:schemeClr val="tx1"/>
          </a:fontRef>
        </p:style>
      </p:cxnSp>
      <p:sp>
        <p:nvSpPr>
          <p:cNvPr id="19" name="Rectangle 1172">
            <a:extLst>
              <a:ext uri="{FF2B5EF4-FFF2-40B4-BE49-F238E27FC236}">
                <a16:creationId xmlns:a16="http://schemas.microsoft.com/office/drawing/2014/main" id="{CBF3AE21-01C5-95EE-AD73-2E9257D8F30D}"/>
              </a:ext>
            </a:extLst>
          </p:cNvPr>
          <p:cNvSpPr/>
          <p:nvPr/>
        </p:nvSpPr>
        <p:spPr>
          <a:xfrm>
            <a:off x="1273306" y="5743922"/>
            <a:ext cx="9726665" cy="369332"/>
          </a:xfrm>
          <a:prstGeom prst="rect">
            <a:avLst/>
          </a:prstGeom>
        </p:spPr>
        <p:txBody>
          <a:bodyPr wrap="square" lIns="0" tIns="0" rIns="0" bIns="0">
            <a:spAutoFit/>
          </a:bodyPr>
          <a:lstStyle/>
          <a:p>
            <a:pPr marL="0">
              <a:tabLst>
                <a:tab pos="1977885" algn="l"/>
              </a:tabLst>
            </a:pPr>
            <a:r>
              <a:rPr lang="en-US" sz="2400" dirty="0">
                <a:latin typeface="Calibri"/>
              </a:rPr>
              <a:t>La </a:t>
            </a:r>
            <a:r>
              <a:rPr lang="en-US" sz="2400" b="0" i="0" spc="0" baseline="0" dirty="0">
                <a:latin typeface="Calibri"/>
              </a:rPr>
              <a:t>temperature de fusion de </a:t>
            </a:r>
            <a:r>
              <a:rPr lang="en-US" sz="2400" b="0" i="0" spc="0" baseline="0" dirty="0" err="1">
                <a:latin typeface="Calibri"/>
              </a:rPr>
              <a:t>l’eau</a:t>
            </a:r>
            <a:r>
              <a:rPr lang="en-US" sz="2400" b="0" i="0" spc="0" baseline="0" dirty="0">
                <a:latin typeface="Calibri"/>
              </a:rPr>
              <a:t> pure: </a:t>
            </a:r>
            <a:r>
              <a:rPr lang="en-US" sz="2400" b="0" i="0" spc="0" baseline="0" dirty="0">
                <a:latin typeface="ArialMT-Light"/>
              </a:rPr>
              <a:t>.....</a:t>
            </a:r>
            <a:r>
              <a:rPr lang="en-US" sz="2400" dirty="0">
                <a:latin typeface="ArialMT-Light"/>
              </a:rPr>
              <a:t>........................</a:t>
            </a:r>
            <a:r>
              <a:rPr lang="en-US" sz="2400" b="0" i="0" spc="0" baseline="0" dirty="0">
                <a:latin typeface="Calibri"/>
              </a:rPr>
              <a:t>……...</a:t>
            </a:r>
          </a:p>
        </p:txBody>
      </p:sp>
    </p:spTree>
    <p:extLst>
      <p:ext uri="{BB962C8B-B14F-4D97-AF65-F5344CB8AC3E}">
        <p14:creationId xmlns:p14="http://schemas.microsoft.com/office/powerpoint/2010/main" val="3784807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4ADF1-C89B-DEEC-50AB-434510205EE1}"/>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96760D80-3D0E-89F6-681B-690EF81560E2}"/>
              </a:ext>
            </a:extLst>
          </p:cNvPr>
          <p:cNvPicPr>
            <a:picLocks noChangeAspect="1"/>
          </p:cNvPicPr>
          <p:nvPr/>
        </p:nvPicPr>
        <p:blipFill>
          <a:blip r:embed="rId2"/>
          <a:stretch>
            <a:fillRect/>
          </a:stretch>
        </p:blipFill>
        <p:spPr>
          <a:xfrm>
            <a:off x="11216900" y="317768"/>
            <a:ext cx="499963" cy="499963"/>
          </a:xfrm>
          <a:prstGeom prst="rect">
            <a:avLst/>
          </a:prstGeom>
        </p:spPr>
      </p:pic>
      <p:sp>
        <p:nvSpPr>
          <p:cNvPr id="2" name="D_A_02">
            <a:extLst>
              <a:ext uri="{FF2B5EF4-FFF2-40B4-BE49-F238E27FC236}">
                <a16:creationId xmlns:a16="http://schemas.microsoft.com/office/drawing/2014/main" id="{01FE01AC-7A85-69B4-396F-1D1BEE1F67D9}"/>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chaque information et la met en évidence.</a:t>
            </a:r>
          </a:p>
        </p:txBody>
      </p:sp>
      <p:sp>
        <p:nvSpPr>
          <p:cNvPr id="94" name="Rectangle 93">
            <a:extLst>
              <a:ext uri="{FF2B5EF4-FFF2-40B4-BE49-F238E27FC236}">
                <a16:creationId xmlns:a16="http://schemas.microsoft.com/office/drawing/2014/main" id="{16E19F62-23BC-AE5F-18DC-FDF4687EF762}"/>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La température de fusion de l’eau pure est la valeur sur l’axe vertical  de la projection du palier.</a:t>
            </a:r>
          </a:p>
        </p:txBody>
      </p:sp>
      <p:sp>
        <p:nvSpPr>
          <p:cNvPr id="10" name="ZoneTexte 9">
            <a:extLst>
              <a:ext uri="{FF2B5EF4-FFF2-40B4-BE49-F238E27FC236}">
                <a16:creationId xmlns:a16="http://schemas.microsoft.com/office/drawing/2014/main" id="{65FD3297-00EC-8CD1-A934-AD4891F5DA31}"/>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11" name="Image 10">
            <a:extLst>
              <a:ext uri="{FF2B5EF4-FFF2-40B4-BE49-F238E27FC236}">
                <a16:creationId xmlns:a16="http://schemas.microsoft.com/office/drawing/2014/main" id="{3A0BC82B-CE6A-823E-8983-52287D0A14FB}"/>
              </a:ext>
            </a:extLst>
          </p:cNvPr>
          <p:cNvPicPr>
            <a:picLocks noChangeAspect="1"/>
          </p:cNvPicPr>
          <p:nvPr/>
        </p:nvPicPr>
        <p:blipFill>
          <a:blip r:embed="rId3"/>
          <a:stretch>
            <a:fillRect/>
          </a:stretch>
        </p:blipFill>
        <p:spPr>
          <a:xfrm>
            <a:off x="1000766" y="1161758"/>
            <a:ext cx="9011908" cy="342948"/>
          </a:xfrm>
          <a:prstGeom prst="rect">
            <a:avLst/>
          </a:prstGeom>
        </p:spPr>
      </p:pic>
      <p:pic>
        <p:nvPicPr>
          <p:cNvPr id="13" name="Image 12">
            <a:extLst>
              <a:ext uri="{FF2B5EF4-FFF2-40B4-BE49-F238E27FC236}">
                <a16:creationId xmlns:a16="http://schemas.microsoft.com/office/drawing/2014/main" id="{80EBD2A5-0F92-55C7-DB4F-5DC458845F18}"/>
              </a:ext>
            </a:extLst>
          </p:cNvPr>
          <p:cNvPicPr>
            <a:picLocks noChangeAspect="1"/>
          </p:cNvPicPr>
          <p:nvPr/>
        </p:nvPicPr>
        <p:blipFill>
          <a:blip r:embed="rId4"/>
          <a:stretch>
            <a:fillRect/>
          </a:stretch>
        </p:blipFill>
        <p:spPr>
          <a:xfrm>
            <a:off x="3092977" y="1161758"/>
            <a:ext cx="6087325" cy="4582164"/>
          </a:xfrm>
          <a:prstGeom prst="rect">
            <a:avLst/>
          </a:prstGeom>
        </p:spPr>
      </p:pic>
      <p:sp>
        <p:nvSpPr>
          <p:cNvPr id="14" name="ZoneTexte 13">
            <a:extLst>
              <a:ext uri="{FF2B5EF4-FFF2-40B4-BE49-F238E27FC236}">
                <a16:creationId xmlns:a16="http://schemas.microsoft.com/office/drawing/2014/main" id="{8E58F77E-AD8E-9862-8492-7829C7357CFA}"/>
              </a:ext>
            </a:extLst>
          </p:cNvPr>
          <p:cNvSpPr txBox="1"/>
          <p:nvPr/>
        </p:nvSpPr>
        <p:spPr>
          <a:xfrm>
            <a:off x="1457965" y="3828095"/>
            <a:ext cx="802640" cy="523220"/>
          </a:xfrm>
          <a:prstGeom prst="rect">
            <a:avLst/>
          </a:prstGeom>
          <a:noFill/>
          <a:ln>
            <a:noFill/>
          </a:ln>
        </p:spPr>
        <p:txBody>
          <a:bodyPr wrap="square" rtlCol="0">
            <a:spAutoFit/>
          </a:bodyPr>
          <a:lstStyle/>
          <a:p>
            <a:r>
              <a:rPr lang="fr-FR" sz="2800" b="1" dirty="0">
                <a:solidFill>
                  <a:srgbClr val="0040C0"/>
                </a:solidFill>
              </a:rPr>
              <a:t>0°C</a:t>
            </a:r>
          </a:p>
        </p:txBody>
      </p:sp>
      <p:cxnSp>
        <p:nvCxnSpPr>
          <p:cNvPr id="15" name="Connecteur droit 14">
            <a:extLst>
              <a:ext uri="{FF2B5EF4-FFF2-40B4-BE49-F238E27FC236}">
                <a16:creationId xmlns:a16="http://schemas.microsoft.com/office/drawing/2014/main" id="{D745C671-CB0D-74A3-6AD4-CE295B3AD6DF}"/>
              </a:ext>
            </a:extLst>
          </p:cNvPr>
          <p:cNvCxnSpPr/>
          <p:nvPr/>
        </p:nvCxnSpPr>
        <p:spPr>
          <a:xfrm flipH="1">
            <a:off x="3840480" y="4179280"/>
            <a:ext cx="1290320" cy="0"/>
          </a:xfrm>
          <a:prstGeom prst="line">
            <a:avLst/>
          </a:prstGeom>
          <a:ln w="38100">
            <a:solidFill>
              <a:srgbClr val="0040C0"/>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005ACC94-EA50-FED0-6BD9-F0A4C49F437E}"/>
              </a:ext>
            </a:extLst>
          </p:cNvPr>
          <p:cNvCxnSpPr>
            <a:cxnSpLocks/>
          </p:cNvCxnSpPr>
          <p:nvPr/>
        </p:nvCxnSpPr>
        <p:spPr>
          <a:xfrm>
            <a:off x="2184400" y="4179280"/>
            <a:ext cx="1402080" cy="0"/>
          </a:xfrm>
          <a:prstGeom prst="straightConnector1">
            <a:avLst/>
          </a:prstGeom>
          <a:ln w="57150">
            <a:solidFill>
              <a:srgbClr val="0040C0"/>
            </a:solidFill>
            <a:tailEnd type="triangle"/>
          </a:ln>
        </p:spPr>
        <p:style>
          <a:lnRef idx="3">
            <a:schemeClr val="dk1"/>
          </a:lnRef>
          <a:fillRef idx="0">
            <a:schemeClr val="dk1"/>
          </a:fillRef>
          <a:effectRef idx="2">
            <a:schemeClr val="dk1"/>
          </a:effectRef>
          <a:fontRef idx="minor">
            <a:schemeClr val="tx1"/>
          </a:fontRef>
        </p:style>
      </p:cxnSp>
      <p:sp>
        <p:nvSpPr>
          <p:cNvPr id="18" name="ZoneTexte 17">
            <a:extLst>
              <a:ext uri="{FF2B5EF4-FFF2-40B4-BE49-F238E27FC236}">
                <a16:creationId xmlns:a16="http://schemas.microsoft.com/office/drawing/2014/main" id="{EE6D28F9-6A5C-5087-EEA9-1FA2817D1779}"/>
              </a:ext>
            </a:extLst>
          </p:cNvPr>
          <p:cNvSpPr txBox="1"/>
          <p:nvPr/>
        </p:nvSpPr>
        <p:spPr>
          <a:xfrm>
            <a:off x="6748394" y="5660489"/>
            <a:ext cx="2431908" cy="646331"/>
          </a:xfrm>
          <a:prstGeom prst="rect">
            <a:avLst/>
          </a:prstGeom>
          <a:noFill/>
          <a:ln>
            <a:noFill/>
          </a:ln>
        </p:spPr>
        <p:txBody>
          <a:bodyPr wrap="square" rtlCol="0">
            <a:spAutoFit/>
          </a:bodyPr>
          <a:lstStyle/>
          <a:p>
            <a:r>
              <a:rPr lang="fr-FR" sz="3600" b="1" i="1" dirty="0">
                <a:solidFill>
                  <a:srgbClr val="0040C0"/>
                </a:solidFill>
              </a:rPr>
              <a:t>T</a:t>
            </a:r>
            <a:r>
              <a:rPr lang="fr-FR" sz="3600" b="1" i="1" baseline="-25000" dirty="0">
                <a:solidFill>
                  <a:srgbClr val="0040C0"/>
                </a:solidFill>
              </a:rPr>
              <a:t>f </a:t>
            </a:r>
            <a:r>
              <a:rPr lang="fr-FR" sz="3600" b="1" i="1" dirty="0">
                <a:solidFill>
                  <a:srgbClr val="0040C0"/>
                </a:solidFill>
              </a:rPr>
              <a:t>= O °C</a:t>
            </a:r>
          </a:p>
        </p:txBody>
      </p:sp>
      <p:sp>
        <p:nvSpPr>
          <p:cNvPr id="3" name="Rectangle 1172">
            <a:extLst>
              <a:ext uri="{FF2B5EF4-FFF2-40B4-BE49-F238E27FC236}">
                <a16:creationId xmlns:a16="http://schemas.microsoft.com/office/drawing/2014/main" id="{2AF4B62F-6121-484C-136D-772F18B77CC7}"/>
              </a:ext>
            </a:extLst>
          </p:cNvPr>
          <p:cNvSpPr/>
          <p:nvPr/>
        </p:nvSpPr>
        <p:spPr>
          <a:xfrm>
            <a:off x="1199652" y="5861734"/>
            <a:ext cx="9726665" cy="369332"/>
          </a:xfrm>
          <a:prstGeom prst="rect">
            <a:avLst/>
          </a:prstGeom>
        </p:spPr>
        <p:txBody>
          <a:bodyPr wrap="square" lIns="0" tIns="0" rIns="0" bIns="0">
            <a:spAutoFit/>
          </a:bodyPr>
          <a:lstStyle/>
          <a:p>
            <a:pPr marL="0">
              <a:tabLst>
                <a:tab pos="1977885" algn="l"/>
              </a:tabLst>
            </a:pPr>
            <a:r>
              <a:rPr lang="en-US" sz="2400" dirty="0">
                <a:latin typeface="Calibri"/>
              </a:rPr>
              <a:t>La </a:t>
            </a:r>
            <a:r>
              <a:rPr lang="en-US" sz="2400" b="0" i="0" spc="0" baseline="0" dirty="0">
                <a:latin typeface="Calibri"/>
              </a:rPr>
              <a:t>temperature de fusion de </a:t>
            </a:r>
            <a:r>
              <a:rPr lang="en-US" sz="2400" b="0" i="0" spc="0" baseline="0" dirty="0" err="1">
                <a:latin typeface="Calibri"/>
              </a:rPr>
              <a:t>l’eau</a:t>
            </a:r>
            <a:r>
              <a:rPr lang="en-US" sz="2400" b="0" i="0" spc="0" baseline="0" dirty="0">
                <a:latin typeface="Calibri"/>
              </a:rPr>
              <a:t> pure est : </a:t>
            </a:r>
            <a:r>
              <a:rPr lang="en-US" sz="2400" b="0" i="0" spc="0" baseline="0" dirty="0">
                <a:latin typeface="ArialMT-Light"/>
              </a:rPr>
              <a:t>.....</a:t>
            </a:r>
            <a:r>
              <a:rPr lang="en-US" sz="2400" dirty="0">
                <a:latin typeface="ArialMT-Light"/>
              </a:rPr>
              <a:t>........................</a:t>
            </a:r>
            <a:r>
              <a:rPr lang="en-US" sz="2400" b="0" i="0" spc="0" baseline="0" dirty="0">
                <a:latin typeface="Calibri"/>
              </a:rPr>
              <a:t>……...</a:t>
            </a:r>
          </a:p>
        </p:txBody>
      </p:sp>
    </p:spTree>
    <p:extLst>
      <p:ext uri="{BB962C8B-B14F-4D97-AF65-F5344CB8AC3E}">
        <p14:creationId xmlns:p14="http://schemas.microsoft.com/office/powerpoint/2010/main" val="377878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00B0F0"/>
            </a:solidFill>
            <a:ln>
              <a:solidFill>
                <a:srgbClr val="00B0F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guidée collective </a:t>
              </a: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pic>
        <p:nvPicPr>
          <p:cNvPr id="2" name="Google Shape;644;p20">
            <a:extLst>
              <a:ext uri="{FF2B5EF4-FFF2-40B4-BE49-F238E27FC236}">
                <a16:creationId xmlns:a16="http://schemas.microsoft.com/office/drawing/2014/main" id="{0C1897B8-15A0-CA98-8528-3D7D0ADB0BAA}"/>
              </a:ext>
            </a:extLst>
          </p:cNvPr>
          <p:cNvPicPr preferRelativeResize="0"/>
          <p:nvPr/>
        </p:nvPicPr>
        <p:blipFill rotWithShape="1">
          <a:blip r:embed="rId3">
            <a:alphaModFix/>
          </a:blip>
          <a:srcRect/>
          <a:stretch/>
        </p:blipFill>
        <p:spPr>
          <a:xfrm>
            <a:off x="4866134" y="1253994"/>
            <a:ext cx="1768346" cy="1768346"/>
          </a:xfrm>
          <a:prstGeom prst="rect">
            <a:avLst/>
          </a:prstGeom>
          <a:noFill/>
          <a:ln>
            <a:noFill/>
          </a:ln>
        </p:spPr>
      </p:pic>
    </p:spTree>
    <p:extLst>
      <p:ext uri="{BB962C8B-B14F-4D97-AF65-F5344CB8AC3E}">
        <p14:creationId xmlns:p14="http://schemas.microsoft.com/office/powerpoint/2010/main" val="632682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D_A_01">
            <a:extLst>
              <a:ext uri="{FF2B5EF4-FFF2-40B4-BE49-F238E27FC236}">
                <a16:creationId xmlns:a16="http://schemas.microsoft.com/office/drawing/2014/main" id="{37EF2ADE-B959-5993-A71F-4320DC335AB1}"/>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830CA259-49AB-66D3-9C4F-F2C37948987E}"/>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C72F87C0-16DE-BAC3-E925-1D6B8DFF5047}"/>
              </a:ext>
            </a:extLst>
          </p:cNvPr>
          <p:cNvSpPr txBox="1"/>
          <p:nvPr/>
        </p:nvSpPr>
        <p:spPr>
          <a:xfrm>
            <a:off x="508000" y="1419169"/>
            <a:ext cx="8855868" cy="461665"/>
          </a:xfrm>
          <a:prstGeom prst="rect">
            <a:avLst/>
          </a:prstGeom>
          <a:solidFill>
            <a:schemeClr val="accent3">
              <a:lumMod val="20000"/>
              <a:lumOff val="80000"/>
            </a:schemeClr>
          </a:solidFill>
        </p:spPr>
        <p:txBody>
          <a:bodyPr wrap="square" rtlCol="0">
            <a:spAutoFit/>
          </a:bodyPr>
          <a:lstStyle/>
          <a:p>
            <a:r>
              <a:rPr lang="fr-FR" sz="2400" dirty="0"/>
              <a:t>Le graphique ci-dessous est celui d’un:</a:t>
            </a:r>
          </a:p>
        </p:txBody>
      </p:sp>
      <p:sp>
        <p:nvSpPr>
          <p:cNvPr id="3" name="Rectangle : coins arrondis 2">
            <a:extLst>
              <a:ext uri="{FF2B5EF4-FFF2-40B4-BE49-F238E27FC236}">
                <a16:creationId xmlns:a16="http://schemas.microsoft.com/office/drawing/2014/main" id="{61BDCD89-EF7E-809F-3094-54F91B989D37}"/>
              </a:ext>
            </a:extLst>
          </p:cNvPr>
          <p:cNvSpPr/>
          <p:nvPr/>
        </p:nvSpPr>
        <p:spPr>
          <a:xfrm>
            <a:off x="1935680" y="531907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Corps pur </a:t>
            </a:r>
          </a:p>
        </p:txBody>
      </p:sp>
      <p:sp>
        <p:nvSpPr>
          <p:cNvPr id="10" name="Rectangle : coins arrondis 9">
            <a:extLst>
              <a:ext uri="{FF2B5EF4-FFF2-40B4-BE49-F238E27FC236}">
                <a16:creationId xmlns:a16="http://schemas.microsoft.com/office/drawing/2014/main" id="{2D40AEA6-A78F-4984-40C3-3216D508CA93}"/>
              </a:ext>
            </a:extLst>
          </p:cNvPr>
          <p:cNvSpPr/>
          <p:nvPr/>
        </p:nvSpPr>
        <p:spPr>
          <a:xfrm>
            <a:off x="1503680" y="528880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97357A77-523F-1786-16D3-2A5E1791845B}"/>
              </a:ext>
            </a:extLst>
          </p:cNvPr>
          <p:cNvSpPr/>
          <p:nvPr/>
        </p:nvSpPr>
        <p:spPr>
          <a:xfrm>
            <a:off x="7334191" y="531907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mélange</a:t>
            </a:r>
          </a:p>
        </p:txBody>
      </p:sp>
      <p:sp>
        <p:nvSpPr>
          <p:cNvPr id="12" name="Rectangle : coins arrondis 11">
            <a:extLst>
              <a:ext uri="{FF2B5EF4-FFF2-40B4-BE49-F238E27FC236}">
                <a16:creationId xmlns:a16="http://schemas.microsoft.com/office/drawing/2014/main" id="{49987432-0FE3-DF58-EF86-855B03B28020}"/>
              </a:ext>
            </a:extLst>
          </p:cNvPr>
          <p:cNvSpPr/>
          <p:nvPr/>
        </p:nvSpPr>
        <p:spPr>
          <a:xfrm>
            <a:off x="7038824" y="531907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18" name="Picture 2" descr="Changement d'état | Sci-eyes">
            <a:extLst>
              <a:ext uri="{FF2B5EF4-FFF2-40B4-BE49-F238E27FC236}">
                <a16:creationId xmlns:a16="http://schemas.microsoft.com/office/drawing/2014/main" id="{F29C8E72-E46A-4602-5B23-829E9D3B89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8881" y="2019201"/>
            <a:ext cx="4074160" cy="287273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5" name="Groupe 4">
            <a:extLst>
              <a:ext uri="{FF2B5EF4-FFF2-40B4-BE49-F238E27FC236}">
                <a16:creationId xmlns:a16="http://schemas.microsoft.com/office/drawing/2014/main" id="{4E39C284-A1F5-CA58-6C58-8D56A08EAD9D}"/>
              </a:ext>
            </a:extLst>
          </p:cNvPr>
          <p:cNvGrpSpPr/>
          <p:nvPr/>
        </p:nvGrpSpPr>
        <p:grpSpPr>
          <a:xfrm>
            <a:off x="10286106" y="160026"/>
            <a:ext cx="750984" cy="767789"/>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01E38237-6612-7EEC-F389-C8F97C68E988}"/>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22CC49F1-0A84-3353-74A3-1A2D2814B60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4018945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754FB-525F-EDEA-36CC-B5A412702A0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BAA2101F-FED4-97A5-B183-0B07BC96F9C8}"/>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Le graphique ci-dessous est celui d’un mélange, c’est l’eau salée</a:t>
            </a:r>
          </a:p>
        </p:txBody>
      </p:sp>
      <p:sp>
        <p:nvSpPr>
          <p:cNvPr id="25" name="Rectangle: Rounded Corners 24">
            <a:extLst>
              <a:ext uri="{FF2B5EF4-FFF2-40B4-BE49-F238E27FC236}">
                <a16:creationId xmlns:a16="http://schemas.microsoft.com/office/drawing/2014/main" id="{7BCB35B5-2D91-FF50-FAF0-37B805FB2EDD}"/>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1FFBEFDE-190C-A088-FFD9-6FEFD086D50D}"/>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davantage.</a:t>
            </a:r>
          </a:p>
        </p:txBody>
      </p:sp>
      <p:sp>
        <p:nvSpPr>
          <p:cNvPr id="3" name="Rectangle : coins arrondis 2">
            <a:extLst>
              <a:ext uri="{FF2B5EF4-FFF2-40B4-BE49-F238E27FC236}">
                <a16:creationId xmlns:a16="http://schemas.microsoft.com/office/drawing/2014/main" id="{78C88627-F77B-A000-6100-C0B8EA41A0E0}"/>
              </a:ext>
            </a:extLst>
          </p:cNvPr>
          <p:cNvSpPr/>
          <p:nvPr/>
        </p:nvSpPr>
        <p:spPr>
          <a:xfrm>
            <a:off x="1935680" y="5319074"/>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Corps pur </a:t>
            </a:r>
          </a:p>
        </p:txBody>
      </p:sp>
      <p:sp>
        <p:nvSpPr>
          <p:cNvPr id="10" name="Rectangle : coins arrondis 9">
            <a:extLst>
              <a:ext uri="{FF2B5EF4-FFF2-40B4-BE49-F238E27FC236}">
                <a16:creationId xmlns:a16="http://schemas.microsoft.com/office/drawing/2014/main" id="{924FFC76-AE24-2BC5-CD59-576A467F8C29}"/>
              </a:ext>
            </a:extLst>
          </p:cNvPr>
          <p:cNvSpPr/>
          <p:nvPr/>
        </p:nvSpPr>
        <p:spPr>
          <a:xfrm>
            <a:off x="1503680" y="528880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E7380104-7905-1425-7400-4643FD0C56C1}"/>
              </a:ext>
            </a:extLst>
          </p:cNvPr>
          <p:cNvSpPr/>
          <p:nvPr/>
        </p:nvSpPr>
        <p:spPr>
          <a:xfrm>
            <a:off x="7334191" y="5319074"/>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mélange</a:t>
            </a:r>
          </a:p>
        </p:txBody>
      </p:sp>
      <p:sp>
        <p:nvSpPr>
          <p:cNvPr id="12" name="Rectangle : coins arrondis 11">
            <a:extLst>
              <a:ext uri="{FF2B5EF4-FFF2-40B4-BE49-F238E27FC236}">
                <a16:creationId xmlns:a16="http://schemas.microsoft.com/office/drawing/2014/main" id="{D7E3F095-62DE-ED86-1F8B-EF8AB1325E16}"/>
              </a:ext>
            </a:extLst>
          </p:cNvPr>
          <p:cNvSpPr/>
          <p:nvPr/>
        </p:nvSpPr>
        <p:spPr>
          <a:xfrm>
            <a:off x="7038824" y="531907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5" name="Graphique 4" descr="Coche avec un remplissage uni">
            <a:extLst>
              <a:ext uri="{FF2B5EF4-FFF2-40B4-BE49-F238E27FC236}">
                <a16:creationId xmlns:a16="http://schemas.microsoft.com/office/drawing/2014/main" id="{87EF2339-4A0C-7BD6-6D2D-9AA4A0EB6A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52840" y="5719184"/>
            <a:ext cx="684830" cy="684830"/>
          </a:xfrm>
          <a:prstGeom prst="rect">
            <a:avLst/>
          </a:prstGeom>
        </p:spPr>
      </p:pic>
      <p:pic>
        <p:nvPicPr>
          <p:cNvPr id="6" name="Image 9">
            <a:extLst>
              <a:ext uri="{FF2B5EF4-FFF2-40B4-BE49-F238E27FC236}">
                <a16:creationId xmlns:a16="http://schemas.microsoft.com/office/drawing/2014/main" id="{9C462283-4292-98AC-F9D6-7D45834EC7BE}"/>
              </a:ext>
            </a:extLst>
          </p:cNvPr>
          <p:cNvPicPr>
            <a:picLocks noChangeAspect="1"/>
          </p:cNvPicPr>
          <p:nvPr/>
        </p:nvPicPr>
        <p:blipFill>
          <a:blip r:embed="rId4"/>
          <a:stretch>
            <a:fillRect/>
          </a:stretch>
        </p:blipFill>
        <p:spPr>
          <a:xfrm>
            <a:off x="10524649" y="255030"/>
            <a:ext cx="583170" cy="583170"/>
          </a:xfrm>
          <a:prstGeom prst="rect">
            <a:avLst/>
          </a:prstGeom>
        </p:spPr>
      </p:pic>
      <p:pic>
        <p:nvPicPr>
          <p:cNvPr id="7" name="Picture 2" descr="Changement d'état | Sci-eyes">
            <a:extLst>
              <a:ext uri="{FF2B5EF4-FFF2-40B4-BE49-F238E27FC236}">
                <a16:creationId xmlns:a16="http://schemas.microsoft.com/office/drawing/2014/main" id="{9F3726AF-D64C-BE73-0FB0-6F806EE4DB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8881" y="2019201"/>
            <a:ext cx="4074160" cy="287273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66FBB9D4-016C-D2D6-A793-212AEDA7672C}"/>
              </a:ext>
            </a:extLst>
          </p:cNvPr>
          <p:cNvSpPr txBox="1"/>
          <p:nvPr/>
        </p:nvSpPr>
        <p:spPr>
          <a:xfrm>
            <a:off x="508000" y="1419169"/>
            <a:ext cx="8855868" cy="461665"/>
          </a:xfrm>
          <a:prstGeom prst="rect">
            <a:avLst/>
          </a:prstGeom>
          <a:solidFill>
            <a:schemeClr val="accent3">
              <a:lumMod val="20000"/>
              <a:lumOff val="80000"/>
            </a:schemeClr>
          </a:solidFill>
        </p:spPr>
        <p:txBody>
          <a:bodyPr wrap="square" rtlCol="0">
            <a:spAutoFit/>
          </a:bodyPr>
          <a:lstStyle/>
          <a:p>
            <a:r>
              <a:rPr lang="fr-FR" sz="2400" dirty="0"/>
              <a:t>Le graphique ci-dessous est celui d’un:</a:t>
            </a:r>
          </a:p>
        </p:txBody>
      </p:sp>
    </p:spTree>
    <p:extLst>
      <p:ext uri="{BB962C8B-B14F-4D97-AF65-F5344CB8AC3E}">
        <p14:creationId xmlns:p14="http://schemas.microsoft.com/office/powerpoint/2010/main" val="3268398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C62D9-4B54-F33B-C6B2-E00FBE92C196}"/>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1DFE685F-1F34-D7A5-A2AD-5AF2825D328B}"/>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vos ardoises pour écrire la bonne réponse :  </a:t>
            </a:r>
          </a:p>
        </p:txBody>
      </p:sp>
      <p:sp>
        <p:nvSpPr>
          <p:cNvPr id="25" name="Rectangle: Rounded Corners 24">
            <a:extLst>
              <a:ext uri="{FF2B5EF4-FFF2-40B4-BE49-F238E27FC236}">
                <a16:creationId xmlns:a16="http://schemas.microsoft.com/office/drawing/2014/main" id="{B51080F6-8D9C-7A0A-BA00-58291CA7BDFA}"/>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9474BD82-CE82-02AD-180F-A7E1AE39B9E8}"/>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4DA20B75-7653-98E2-CB68-89602C2840A6}"/>
              </a:ext>
            </a:extLst>
          </p:cNvPr>
          <p:cNvSpPr txBox="1"/>
          <p:nvPr/>
        </p:nvSpPr>
        <p:spPr>
          <a:xfrm>
            <a:off x="1503680" y="1569192"/>
            <a:ext cx="8855868" cy="461665"/>
          </a:xfrm>
          <a:prstGeom prst="rect">
            <a:avLst/>
          </a:prstGeom>
          <a:solidFill>
            <a:schemeClr val="accent3">
              <a:lumMod val="20000"/>
              <a:lumOff val="80000"/>
            </a:schemeClr>
          </a:solidFill>
        </p:spPr>
        <p:txBody>
          <a:bodyPr wrap="square" rtlCol="0">
            <a:spAutoFit/>
          </a:bodyPr>
          <a:lstStyle/>
          <a:p>
            <a:r>
              <a:rPr lang="fr-FR" sz="2400" dirty="0"/>
              <a:t>Dans le graphique, le palier de température est:</a:t>
            </a:r>
          </a:p>
        </p:txBody>
      </p:sp>
      <p:sp>
        <p:nvSpPr>
          <p:cNvPr id="3" name="Rectangle : coins arrondis 2">
            <a:extLst>
              <a:ext uri="{FF2B5EF4-FFF2-40B4-BE49-F238E27FC236}">
                <a16:creationId xmlns:a16="http://schemas.microsoft.com/office/drawing/2014/main" id="{736ACFEB-4804-031D-5E1D-D6C781994FB9}"/>
              </a:ext>
            </a:extLst>
          </p:cNvPr>
          <p:cNvSpPr/>
          <p:nvPr/>
        </p:nvSpPr>
        <p:spPr>
          <a:xfrm>
            <a:off x="1935680" y="3527558"/>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partie verticale </a:t>
            </a:r>
          </a:p>
        </p:txBody>
      </p:sp>
      <p:sp>
        <p:nvSpPr>
          <p:cNvPr id="10" name="Rectangle : coins arrondis 9">
            <a:extLst>
              <a:ext uri="{FF2B5EF4-FFF2-40B4-BE49-F238E27FC236}">
                <a16:creationId xmlns:a16="http://schemas.microsoft.com/office/drawing/2014/main" id="{146524F7-D07C-5CBD-F7A9-952F5B9CC2A9}"/>
              </a:ext>
            </a:extLst>
          </p:cNvPr>
          <p:cNvSpPr/>
          <p:nvPr/>
        </p:nvSpPr>
        <p:spPr>
          <a:xfrm>
            <a:off x="1503680" y="34972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2181E036-0D87-ADC2-F25C-DACB82A6CCD2}"/>
              </a:ext>
            </a:extLst>
          </p:cNvPr>
          <p:cNvSpPr/>
          <p:nvPr/>
        </p:nvSpPr>
        <p:spPr>
          <a:xfrm>
            <a:off x="7334191" y="3527558"/>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partie horizontale</a:t>
            </a:r>
          </a:p>
        </p:txBody>
      </p:sp>
      <p:sp>
        <p:nvSpPr>
          <p:cNvPr id="12" name="Rectangle : coins arrondis 11">
            <a:extLst>
              <a:ext uri="{FF2B5EF4-FFF2-40B4-BE49-F238E27FC236}">
                <a16:creationId xmlns:a16="http://schemas.microsoft.com/office/drawing/2014/main" id="{E77295A7-27D9-C76F-D8EC-7BE86FAA0C7B}"/>
              </a:ext>
            </a:extLst>
          </p:cNvPr>
          <p:cNvSpPr/>
          <p:nvPr/>
        </p:nvSpPr>
        <p:spPr>
          <a:xfrm>
            <a:off x="7038824" y="352755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5" name="Groupe 4">
            <a:extLst>
              <a:ext uri="{FF2B5EF4-FFF2-40B4-BE49-F238E27FC236}">
                <a16:creationId xmlns:a16="http://schemas.microsoft.com/office/drawing/2014/main" id="{58A8ECBE-CF25-C9AA-A5C2-9137EA59B1F9}"/>
              </a:ext>
            </a:extLst>
          </p:cNvPr>
          <p:cNvGrpSpPr/>
          <p:nvPr/>
        </p:nvGrpSpPr>
        <p:grpSpPr>
          <a:xfrm>
            <a:off x="10359548" y="177800"/>
            <a:ext cx="750984" cy="767789"/>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C91243C6-3D87-BFB9-5056-6B77E436EDA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43CE3B14-BDD2-F3EA-1E52-7B05A6ED1B3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3634167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2BD63-8594-335A-0EBB-F4F68261DC38}"/>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37BC59E9-BEB0-E78E-B379-6397E5AB3979}"/>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Le palier de température représente la partie horizontale de la courbe.</a:t>
            </a:r>
          </a:p>
        </p:txBody>
      </p:sp>
      <p:sp>
        <p:nvSpPr>
          <p:cNvPr id="25" name="Rectangle: Rounded Corners 24">
            <a:extLst>
              <a:ext uri="{FF2B5EF4-FFF2-40B4-BE49-F238E27FC236}">
                <a16:creationId xmlns:a16="http://schemas.microsoft.com/office/drawing/2014/main" id="{8EAFA226-6A68-5C03-357F-B44689948EC5}"/>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3" name="Rectangle : coins arrondis 2">
            <a:extLst>
              <a:ext uri="{FF2B5EF4-FFF2-40B4-BE49-F238E27FC236}">
                <a16:creationId xmlns:a16="http://schemas.microsoft.com/office/drawing/2014/main" id="{D752F03A-3A0B-1049-FC7D-B30D9754B9B8}"/>
              </a:ext>
            </a:extLst>
          </p:cNvPr>
          <p:cNvSpPr/>
          <p:nvPr/>
        </p:nvSpPr>
        <p:spPr>
          <a:xfrm>
            <a:off x="1935680" y="3527558"/>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partie verticale </a:t>
            </a:r>
          </a:p>
        </p:txBody>
      </p:sp>
      <p:sp>
        <p:nvSpPr>
          <p:cNvPr id="10" name="Rectangle : coins arrondis 9">
            <a:extLst>
              <a:ext uri="{FF2B5EF4-FFF2-40B4-BE49-F238E27FC236}">
                <a16:creationId xmlns:a16="http://schemas.microsoft.com/office/drawing/2014/main" id="{8324F1E0-2352-DDE3-DA68-1D6B02DDF1EE}"/>
              </a:ext>
            </a:extLst>
          </p:cNvPr>
          <p:cNvSpPr/>
          <p:nvPr/>
        </p:nvSpPr>
        <p:spPr>
          <a:xfrm>
            <a:off x="1503680" y="34972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36E744CE-2A92-04E9-CB5C-458DCEBB04D3}"/>
              </a:ext>
            </a:extLst>
          </p:cNvPr>
          <p:cNvSpPr/>
          <p:nvPr/>
        </p:nvSpPr>
        <p:spPr>
          <a:xfrm>
            <a:off x="7334191" y="3527558"/>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partie horizontale</a:t>
            </a:r>
          </a:p>
        </p:txBody>
      </p:sp>
      <p:sp>
        <p:nvSpPr>
          <p:cNvPr id="12" name="Rectangle : coins arrondis 11">
            <a:extLst>
              <a:ext uri="{FF2B5EF4-FFF2-40B4-BE49-F238E27FC236}">
                <a16:creationId xmlns:a16="http://schemas.microsoft.com/office/drawing/2014/main" id="{CEDFE8D6-47D9-202F-E0A6-390B6BCC89D3}"/>
              </a:ext>
            </a:extLst>
          </p:cNvPr>
          <p:cNvSpPr/>
          <p:nvPr/>
        </p:nvSpPr>
        <p:spPr>
          <a:xfrm>
            <a:off x="7038824" y="352755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14" name="Graphique 13" descr="Coche avec un remplissage uni">
            <a:extLst>
              <a:ext uri="{FF2B5EF4-FFF2-40B4-BE49-F238E27FC236}">
                <a16:creationId xmlns:a16="http://schemas.microsoft.com/office/drawing/2014/main" id="{8B60AAA9-C57D-6667-B9A1-4CC1AB729D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21157" y="3927668"/>
            <a:ext cx="684830" cy="684830"/>
          </a:xfrm>
          <a:prstGeom prst="rect">
            <a:avLst/>
          </a:prstGeom>
        </p:spPr>
      </p:pic>
      <p:pic>
        <p:nvPicPr>
          <p:cNvPr id="5" name="Image 9">
            <a:extLst>
              <a:ext uri="{FF2B5EF4-FFF2-40B4-BE49-F238E27FC236}">
                <a16:creationId xmlns:a16="http://schemas.microsoft.com/office/drawing/2014/main" id="{0D8BF5D3-763D-3183-7BAF-EAFDAE2A654F}"/>
              </a:ext>
            </a:extLst>
          </p:cNvPr>
          <p:cNvPicPr>
            <a:picLocks noChangeAspect="1"/>
          </p:cNvPicPr>
          <p:nvPr/>
        </p:nvPicPr>
        <p:blipFill>
          <a:blip r:embed="rId4"/>
          <a:stretch>
            <a:fillRect/>
          </a:stretch>
        </p:blipFill>
        <p:spPr>
          <a:xfrm>
            <a:off x="10506714" y="257231"/>
            <a:ext cx="583170" cy="583170"/>
          </a:xfrm>
          <a:prstGeom prst="rect">
            <a:avLst/>
          </a:prstGeom>
        </p:spPr>
      </p:pic>
      <p:sp>
        <p:nvSpPr>
          <p:cNvPr id="6" name="D_A_02">
            <a:extLst>
              <a:ext uri="{FF2B5EF4-FFF2-40B4-BE49-F238E27FC236}">
                <a16:creationId xmlns:a16="http://schemas.microsoft.com/office/drawing/2014/main" id="{E2C6324C-3F73-085B-4A1A-AAF266387847}"/>
              </a:ext>
            </a:extLst>
          </p:cNvPr>
          <p:cNvSpPr txBox="1"/>
          <p:nvPr/>
        </p:nvSpPr>
        <p:spPr>
          <a:xfrm>
            <a:off x="863600" y="64490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davantage.</a:t>
            </a:r>
          </a:p>
        </p:txBody>
      </p:sp>
      <p:sp>
        <p:nvSpPr>
          <p:cNvPr id="4" name="ZoneTexte 3">
            <a:extLst>
              <a:ext uri="{FF2B5EF4-FFF2-40B4-BE49-F238E27FC236}">
                <a16:creationId xmlns:a16="http://schemas.microsoft.com/office/drawing/2014/main" id="{24D787F5-DA71-E282-D47F-7D532D46702E}"/>
              </a:ext>
            </a:extLst>
          </p:cNvPr>
          <p:cNvSpPr txBox="1"/>
          <p:nvPr/>
        </p:nvSpPr>
        <p:spPr>
          <a:xfrm>
            <a:off x="1503680" y="1569192"/>
            <a:ext cx="8855868" cy="461665"/>
          </a:xfrm>
          <a:prstGeom prst="rect">
            <a:avLst/>
          </a:prstGeom>
          <a:solidFill>
            <a:schemeClr val="accent3">
              <a:lumMod val="20000"/>
              <a:lumOff val="80000"/>
            </a:schemeClr>
          </a:solidFill>
        </p:spPr>
        <p:txBody>
          <a:bodyPr wrap="square" rtlCol="0">
            <a:spAutoFit/>
          </a:bodyPr>
          <a:lstStyle/>
          <a:p>
            <a:r>
              <a:rPr lang="fr-FR" sz="2400" dirty="0"/>
              <a:t>Dans le graphique, le palier de température est:</a:t>
            </a:r>
          </a:p>
        </p:txBody>
      </p:sp>
    </p:spTree>
    <p:extLst>
      <p:ext uri="{BB962C8B-B14F-4D97-AF65-F5344CB8AC3E}">
        <p14:creationId xmlns:p14="http://schemas.microsoft.com/office/powerpoint/2010/main" val="30568427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F85D6-EE44-BDC3-E096-902343E6F679}"/>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5BF88AD-A48E-8459-306D-02CA3F238D2F}"/>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Prenez une autre fois vos ardoises pour écrire la bonne réponse :  </a:t>
            </a:r>
          </a:p>
        </p:txBody>
      </p:sp>
      <p:sp>
        <p:nvSpPr>
          <p:cNvPr id="25" name="Rectangle: Rounded Corners 24">
            <a:extLst>
              <a:ext uri="{FF2B5EF4-FFF2-40B4-BE49-F238E27FC236}">
                <a16:creationId xmlns:a16="http://schemas.microsoft.com/office/drawing/2014/main" id="{2A8ABAEC-3B27-4FD3-53A2-EDF86B291874}"/>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4" name="D_A_02">
            <a:extLst>
              <a:ext uri="{FF2B5EF4-FFF2-40B4-BE49-F238E27FC236}">
                <a16:creationId xmlns:a16="http://schemas.microsoft.com/office/drawing/2014/main" id="{964EAEB1-4188-C5D0-C277-245C39E07EED}"/>
              </a:ext>
            </a:extLst>
          </p:cNvPr>
          <p:cNvSpPr txBox="1"/>
          <p:nvPr/>
        </p:nvSpPr>
        <p:spPr>
          <a:xfrm>
            <a:off x="757462" y="6128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choisit au hasard deux élèves pour justifier oralement leur démarche.</a:t>
            </a:r>
          </a:p>
        </p:txBody>
      </p:sp>
      <p:sp>
        <p:nvSpPr>
          <p:cNvPr id="2" name="ZoneTexte 1">
            <a:extLst>
              <a:ext uri="{FF2B5EF4-FFF2-40B4-BE49-F238E27FC236}">
                <a16:creationId xmlns:a16="http://schemas.microsoft.com/office/drawing/2014/main" id="{2AF83C39-6433-2244-42C9-E227EA14E9D5}"/>
              </a:ext>
            </a:extLst>
          </p:cNvPr>
          <p:cNvSpPr txBox="1"/>
          <p:nvPr/>
        </p:nvSpPr>
        <p:spPr>
          <a:xfrm>
            <a:off x="695960" y="1402080"/>
            <a:ext cx="10800080" cy="400110"/>
          </a:xfrm>
          <a:prstGeom prst="rect">
            <a:avLst/>
          </a:prstGeom>
          <a:solidFill>
            <a:schemeClr val="accent3">
              <a:lumMod val="20000"/>
              <a:lumOff val="80000"/>
            </a:schemeClr>
          </a:solidFill>
        </p:spPr>
        <p:txBody>
          <a:bodyPr wrap="square" rtlCol="0">
            <a:spAutoFit/>
          </a:bodyPr>
          <a:lstStyle/>
          <a:p>
            <a:r>
              <a:rPr lang="fr-FR" sz="2000" dirty="0"/>
              <a:t>Pour identifier la température de fusions de l’eau pure, on fait la projection sur l’axe:</a:t>
            </a:r>
          </a:p>
        </p:txBody>
      </p:sp>
      <p:sp>
        <p:nvSpPr>
          <p:cNvPr id="3" name="Rectangle : coins arrondis 2">
            <a:extLst>
              <a:ext uri="{FF2B5EF4-FFF2-40B4-BE49-F238E27FC236}">
                <a16:creationId xmlns:a16="http://schemas.microsoft.com/office/drawing/2014/main" id="{5C2F1B2C-EAEF-EC83-D451-FFD8E793B7BC}"/>
              </a:ext>
            </a:extLst>
          </p:cNvPr>
          <p:cNvSpPr/>
          <p:nvPr/>
        </p:nvSpPr>
        <p:spPr>
          <a:xfrm>
            <a:off x="1935680" y="3527558"/>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Horizontale </a:t>
            </a:r>
          </a:p>
        </p:txBody>
      </p:sp>
      <p:sp>
        <p:nvSpPr>
          <p:cNvPr id="10" name="Rectangle : coins arrondis 9">
            <a:extLst>
              <a:ext uri="{FF2B5EF4-FFF2-40B4-BE49-F238E27FC236}">
                <a16:creationId xmlns:a16="http://schemas.microsoft.com/office/drawing/2014/main" id="{474E624B-0060-AC63-EF36-F44FBB66F4E1}"/>
              </a:ext>
            </a:extLst>
          </p:cNvPr>
          <p:cNvSpPr/>
          <p:nvPr/>
        </p:nvSpPr>
        <p:spPr>
          <a:xfrm>
            <a:off x="1503680" y="34972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C04E118C-67B5-0EE9-2B7B-411EBB2CF84E}"/>
              </a:ext>
            </a:extLst>
          </p:cNvPr>
          <p:cNvSpPr/>
          <p:nvPr/>
        </p:nvSpPr>
        <p:spPr>
          <a:xfrm>
            <a:off x="7334191" y="3527558"/>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Vertical </a:t>
            </a:r>
          </a:p>
        </p:txBody>
      </p:sp>
      <p:sp>
        <p:nvSpPr>
          <p:cNvPr id="12" name="Rectangle : coins arrondis 11">
            <a:extLst>
              <a:ext uri="{FF2B5EF4-FFF2-40B4-BE49-F238E27FC236}">
                <a16:creationId xmlns:a16="http://schemas.microsoft.com/office/drawing/2014/main" id="{1D0A87E5-70D4-0E53-37EE-7203461CC602}"/>
              </a:ext>
            </a:extLst>
          </p:cNvPr>
          <p:cNvSpPr/>
          <p:nvPr/>
        </p:nvSpPr>
        <p:spPr>
          <a:xfrm>
            <a:off x="7038824" y="352755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5" name="Groupe 4">
            <a:extLst>
              <a:ext uri="{FF2B5EF4-FFF2-40B4-BE49-F238E27FC236}">
                <a16:creationId xmlns:a16="http://schemas.microsoft.com/office/drawing/2014/main" id="{73DE7575-60C4-6FB6-E1EA-E1F9A0E509AA}"/>
              </a:ext>
            </a:extLst>
          </p:cNvPr>
          <p:cNvGrpSpPr/>
          <p:nvPr/>
        </p:nvGrpSpPr>
        <p:grpSpPr>
          <a:xfrm>
            <a:off x="10373360" y="177800"/>
            <a:ext cx="750984" cy="767789"/>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B5B2D4FD-4D4E-804D-ACBF-DACD6E437A2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55F85230-C4C9-3E5F-86D7-B087991FFE7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Arial"/>
                <a:sym typeface="Arial"/>
              </a:endParaRPr>
            </a:p>
          </p:txBody>
        </p:sp>
      </p:grpSp>
    </p:spTree>
    <p:extLst>
      <p:ext uri="{BB962C8B-B14F-4D97-AF65-F5344CB8AC3E}">
        <p14:creationId xmlns:p14="http://schemas.microsoft.com/office/powerpoint/2010/main" val="4017490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E76BC-9DB3-2CC3-D281-4DFA03F0C02F}"/>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A1D416CD-0AE3-09BB-EB8D-179914B0ABCF}"/>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Pour identifier la température de fusion, on fait la projection sur l’axe vertical.</a:t>
            </a:r>
          </a:p>
        </p:txBody>
      </p:sp>
      <p:sp>
        <p:nvSpPr>
          <p:cNvPr id="25" name="Rectangle: Rounded Corners 24">
            <a:extLst>
              <a:ext uri="{FF2B5EF4-FFF2-40B4-BE49-F238E27FC236}">
                <a16:creationId xmlns:a16="http://schemas.microsoft.com/office/drawing/2014/main" id="{294B8FBC-D0BD-D28F-D2E5-BE75572C1D7F}"/>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VdC</a:t>
            </a:r>
            <a:endParaRPr lang="fr-FR" sz="1200" b="1" dirty="0">
              <a:latin typeface="Dosis Bold" pitchFamily="2" charset="0"/>
            </a:endParaRPr>
          </a:p>
        </p:txBody>
      </p:sp>
      <p:sp>
        <p:nvSpPr>
          <p:cNvPr id="2" name="ZoneTexte 1">
            <a:extLst>
              <a:ext uri="{FF2B5EF4-FFF2-40B4-BE49-F238E27FC236}">
                <a16:creationId xmlns:a16="http://schemas.microsoft.com/office/drawing/2014/main" id="{3C38175F-81D2-FCE1-AB12-7F7FEE8449B5}"/>
              </a:ext>
            </a:extLst>
          </p:cNvPr>
          <p:cNvSpPr txBox="1"/>
          <p:nvPr/>
        </p:nvSpPr>
        <p:spPr>
          <a:xfrm>
            <a:off x="695960" y="1402080"/>
            <a:ext cx="10800080" cy="400110"/>
          </a:xfrm>
          <a:prstGeom prst="rect">
            <a:avLst/>
          </a:prstGeom>
          <a:solidFill>
            <a:schemeClr val="accent3">
              <a:lumMod val="20000"/>
              <a:lumOff val="80000"/>
            </a:schemeClr>
          </a:solidFill>
        </p:spPr>
        <p:txBody>
          <a:bodyPr wrap="square" rtlCol="0">
            <a:spAutoFit/>
          </a:bodyPr>
          <a:lstStyle/>
          <a:p>
            <a:r>
              <a:rPr lang="fr-FR" sz="2000" dirty="0"/>
              <a:t>Pour identifier la température de fusions de l’eau pure, on fait la projection sur l’axe:</a:t>
            </a:r>
          </a:p>
        </p:txBody>
      </p:sp>
      <p:sp>
        <p:nvSpPr>
          <p:cNvPr id="3" name="Rectangle : coins arrondis 2">
            <a:extLst>
              <a:ext uri="{FF2B5EF4-FFF2-40B4-BE49-F238E27FC236}">
                <a16:creationId xmlns:a16="http://schemas.microsoft.com/office/drawing/2014/main" id="{734B1743-7F89-9283-3B1C-1EEB38AF8011}"/>
              </a:ext>
            </a:extLst>
          </p:cNvPr>
          <p:cNvSpPr/>
          <p:nvPr/>
        </p:nvSpPr>
        <p:spPr>
          <a:xfrm>
            <a:off x="1935680" y="3527558"/>
            <a:ext cx="2537678" cy="40011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Horizontale </a:t>
            </a:r>
          </a:p>
        </p:txBody>
      </p:sp>
      <p:sp>
        <p:nvSpPr>
          <p:cNvPr id="10" name="Rectangle : coins arrondis 9">
            <a:extLst>
              <a:ext uri="{FF2B5EF4-FFF2-40B4-BE49-F238E27FC236}">
                <a16:creationId xmlns:a16="http://schemas.microsoft.com/office/drawing/2014/main" id="{66F8A245-AE25-690A-A7FB-725C0195C1CD}"/>
              </a:ext>
            </a:extLst>
          </p:cNvPr>
          <p:cNvSpPr/>
          <p:nvPr/>
        </p:nvSpPr>
        <p:spPr>
          <a:xfrm>
            <a:off x="1503680" y="34972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1" name="Rectangle : coins arrondis 10">
            <a:extLst>
              <a:ext uri="{FF2B5EF4-FFF2-40B4-BE49-F238E27FC236}">
                <a16:creationId xmlns:a16="http://schemas.microsoft.com/office/drawing/2014/main" id="{AC5AC8F8-5DFF-1C82-76FC-832F43B81A83}"/>
              </a:ext>
            </a:extLst>
          </p:cNvPr>
          <p:cNvSpPr/>
          <p:nvPr/>
        </p:nvSpPr>
        <p:spPr>
          <a:xfrm>
            <a:off x="7334191" y="3527558"/>
            <a:ext cx="29221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Vertical </a:t>
            </a:r>
          </a:p>
        </p:txBody>
      </p:sp>
      <p:sp>
        <p:nvSpPr>
          <p:cNvPr id="12" name="Rectangle : coins arrondis 11">
            <a:extLst>
              <a:ext uri="{FF2B5EF4-FFF2-40B4-BE49-F238E27FC236}">
                <a16:creationId xmlns:a16="http://schemas.microsoft.com/office/drawing/2014/main" id="{FA5CE486-3503-CEF9-3FBA-461661CB2668}"/>
              </a:ext>
            </a:extLst>
          </p:cNvPr>
          <p:cNvSpPr/>
          <p:nvPr/>
        </p:nvSpPr>
        <p:spPr>
          <a:xfrm>
            <a:off x="7038824" y="352755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5" name="Image 9">
            <a:extLst>
              <a:ext uri="{FF2B5EF4-FFF2-40B4-BE49-F238E27FC236}">
                <a16:creationId xmlns:a16="http://schemas.microsoft.com/office/drawing/2014/main" id="{6B07C8D2-237F-4B72-C142-F4DB1167C4D6}"/>
              </a:ext>
            </a:extLst>
          </p:cNvPr>
          <p:cNvPicPr>
            <a:picLocks noChangeAspect="1"/>
          </p:cNvPicPr>
          <p:nvPr/>
        </p:nvPicPr>
        <p:blipFill>
          <a:blip r:embed="rId2"/>
          <a:stretch>
            <a:fillRect/>
          </a:stretch>
        </p:blipFill>
        <p:spPr>
          <a:xfrm>
            <a:off x="10455769" y="257231"/>
            <a:ext cx="583170" cy="583170"/>
          </a:xfrm>
          <a:prstGeom prst="rect">
            <a:avLst/>
          </a:prstGeom>
        </p:spPr>
      </p:pic>
      <p:pic>
        <p:nvPicPr>
          <p:cNvPr id="6" name="Graphique 5" descr="Coche avec un remplissage uni">
            <a:extLst>
              <a:ext uri="{FF2B5EF4-FFF2-40B4-BE49-F238E27FC236}">
                <a16:creationId xmlns:a16="http://schemas.microsoft.com/office/drawing/2014/main" id="{B512399D-0BB6-F510-49D3-7849A20471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52840" y="3958482"/>
            <a:ext cx="684830" cy="684830"/>
          </a:xfrm>
          <a:prstGeom prst="rect">
            <a:avLst/>
          </a:prstGeom>
        </p:spPr>
      </p:pic>
      <p:sp>
        <p:nvSpPr>
          <p:cNvPr id="7" name="D_A_02">
            <a:extLst>
              <a:ext uri="{FF2B5EF4-FFF2-40B4-BE49-F238E27FC236}">
                <a16:creationId xmlns:a16="http://schemas.microsoft.com/office/drawing/2014/main" id="{22BB0A1A-B77F-34B7-E6CE-367FC0CAB062}"/>
              </a:ext>
            </a:extLst>
          </p:cNvPr>
          <p:cNvSpPr txBox="1"/>
          <p:nvPr/>
        </p:nvSpPr>
        <p:spPr>
          <a:xfrm>
            <a:off x="695960" y="609600"/>
            <a:ext cx="8244840" cy="315248"/>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explique davantage.</a:t>
            </a:r>
          </a:p>
        </p:txBody>
      </p:sp>
    </p:spTree>
    <p:extLst>
      <p:ext uri="{BB962C8B-B14F-4D97-AF65-F5344CB8AC3E}">
        <p14:creationId xmlns:p14="http://schemas.microsoft.com/office/powerpoint/2010/main" val="3146354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en binôme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12 min</a:t>
              </a:r>
            </a:p>
          </p:txBody>
        </p:sp>
      </p:grpSp>
      <p:pic>
        <p:nvPicPr>
          <p:cNvPr id="5" name="Picture 9">
            <a:extLst>
              <a:ext uri="{FF2B5EF4-FFF2-40B4-BE49-F238E27FC236}">
                <a16:creationId xmlns:a16="http://schemas.microsoft.com/office/drawing/2014/main" id="{905D3019-78F1-3FD7-7E47-7F8D041A9F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21" y="1471892"/>
            <a:ext cx="1319419" cy="1231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179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a:t>
            </a:r>
            <a:r>
              <a:rPr lang="fr-FR" sz="3200" b="1" kern="0" dirty="0">
                <a:solidFill>
                  <a:schemeClr val="accent1"/>
                </a:solidFill>
                <a:latin typeface="Calibri"/>
                <a:ea typeface="Calibri"/>
                <a:cs typeface="Calibri"/>
              </a:rPr>
              <a:t>le chapitre 2</a:t>
            </a:r>
            <a:endParaRPr lang="fr-FR" sz="3200" i="1" kern="0" dirty="0">
              <a:solidFill>
                <a:schemeClr val="accent1"/>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e 30">
            <a:extLst>
              <a:ext uri="{FF2B5EF4-FFF2-40B4-BE49-F238E27FC236}">
                <a16:creationId xmlns:a16="http://schemas.microsoft.com/office/drawing/2014/main" id="{B50FB1E5-3184-209B-9E29-F4B87759EAF9}"/>
              </a:ext>
            </a:extLst>
          </p:cNvPr>
          <p:cNvGrpSpPr/>
          <p:nvPr/>
        </p:nvGrpSpPr>
        <p:grpSpPr>
          <a:xfrm>
            <a:off x="963450" y="2304276"/>
            <a:ext cx="10265100" cy="828000"/>
            <a:chOff x="963450" y="2259806"/>
            <a:chExt cx="10265100" cy="828000"/>
          </a:xfrm>
        </p:grpSpPr>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defTabSz="914400"/>
              <a:endParaRPr lang="fr-FR" sz="2000" b="1" kern="0" dirty="0">
                <a:solidFill>
                  <a:schemeClr val="bg1"/>
                </a:solidFill>
                <a:latin typeface="Calibri"/>
                <a:ea typeface="Calibri"/>
                <a:cs typeface="Calibri"/>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sz="2000" b="1" kern="0" dirty="0">
                  <a:solidFill>
                    <a:schemeClr val="bg1"/>
                  </a:solidFill>
                  <a:latin typeface="Calibri"/>
                  <a:ea typeface="Calibri"/>
                  <a:cs typeface="Calibri"/>
                </a:rPr>
                <a:t>Séance 2</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a:solidFill>
                    <a:schemeClr val="bg1">
                      <a:lumMod val="65000"/>
                    </a:schemeClr>
                  </a:solidFill>
                  <a:latin typeface="Arial"/>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1311520"/>
            <a:ext cx="10265100" cy="828000"/>
            <a:chOff x="963450" y="1311520"/>
            <a:chExt cx="10265100" cy="828000"/>
          </a:xfrm>
        </p:grpSpPr>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a:solidFill>
                    <a:schemeClr val="bg1">
                      <a:lumMod val="65000"/>
                    </a:schemeClr>
                  </a:solidFill>
                  <a:latin typeface="Arial"/>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886717" y="2214979"/>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4" name="ZoneTexte 3">
            <a:extLst>
              <a:ext uri="{FF2B5EF4-FFF2-40B4-BE49-F238E27FC236}">
                <a16:creationId xmlns:a16="http://schemas.microsoft.com/office/drawing/2014/main" id="{1FD926A3-1486-0A55-A4A1-3E781FBF5608}"/>
              </a:ext>
            </a:extLst>
          </p:cNvPr>
          <p:cNvSpPr txBox="1"/>
          <p:nvPr/>
        </p:nvSpPr>
        <p:spPr>
          <a:xfrm>
            <a:off x="2611120" y="1540854"/>
            <a:ext cx="744728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Décrire l’évolution de la température lors d’un changement d’état.</a:t>
            </a:r>
            <a:endParaRPr lang="fr-BE" sz="2000" dirty="0"/>
          </a:p>
        </p:txBody>
      </p:sp>
      <p:sp>
        <p:nvSpPr>
          <p:cNvPr id="3" name="ZoneTexte 2">
            <a:extLst>
              <a:ext uri="{FF2B5EF4-FFF2-40B4-BE49-F238E27FC236}">
                <a16:creationId xmlns:a16="http://schemas.microsoft.com/office/drawing/2014/main" id="{0143FBDE-BD97-8664-42F5-BA6D2D34A4C1}"/>
              </a:ext>
            </a:extLst>
          </p:cNvPr>
          <p:cNvSpPr txBox="1"/>
          <p:nvPr/>
        </p:nvSpPr>
        <p:spPr>
          <a:xfrm>
            <a:off x="2611120" y="2500924"/>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solidFill>
                  <a:schemeClr val="bg1"/>
                </a:solidFill>
              </a:rPr>
              <a:t>Identifier la température de fusion et d’ébullition lors d’un changement d’état</a:t>
            </a:r>
            <a:endParaRPr lang="fr-BE" sz="2000" dirty="0">
              <a:solidFill>
                <a:schemeClr val="bg1"/>
              </a:solidFill>
            </a:endParaRPr>
          </a:p>
        </p:txBody>
      </p:sp>
      <p:sp>
        <p:nvSpPr>
          <p:cNvPr id="5" name="ZoneTexte 4">
            <a:extLst>
              <a:ext uri="{FF2B5EF4-FFF2-40B4-BE49-F238E27FC236}">
                <a16:creationId xmlns:a16="http://schemas.microsoft.com/office/drawing/2014/main" id="{D31F6BDA-87B3-DE26-6019-1E5777F41C13}"/>
              </a:ext>
            </a:extLst>
          </p:cNvPr>
          <p:cNvSpPr txBox="1"/>
          <p:nvPr/>
        </p:nvSpPr>
        <p:spPr>
          <a:xfrm>
            <a:off x="2519624" y="3494226"/>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solidFill>
                  <a:schemeClr val="bg2">
                    <a:lumMod val="50000"/>
                  </a:schemeClr>
                </a:solidFill>
              </a:rPr>
              <a:t>Expliquer des phénomènes en relation avec les changements d’état</a:t>
            </a:r>
            <a:endParaRPr lang="fr-BE" sz="2000" dirty="0">
              <a:solidFill>
                <a:schemeClr val="bg2">
                  <a:lumMod val="50000"/>
                </a:schemeClr>
              </a:solidFill>
            </a:endParaRPr>
          </a:p>
        </p:txBody>
      </p:sp>
    </p:spTree>
    <p:extLst>
      <p:ext uri="{BB962C8B-B14F-4D97-AF65-F5344CB8AC3E}">
        <p14:creationId xmlns:p14="http://schemas.microsoft.com/office/powerpoint/2010/main" val="1264934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95D9E41-9FD0-627C-9E11-3B5110F08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E1D78294-F818-401F-E4DB-0562EE7A9441}"/>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Prenez vos livrets et travaillez individuellement puis discutez en binômes vos réponses. </a:t>
            </a:r>
          </a:p>
        </p:txBody>
      </p:sp>
      <p:sp>
        <p:nvSpPr>
          <p:cNvPr id="7" name="D_A_02">
            <a:extLst>
              <a:ext uri="{FF2B5EF4-FFF2-40B4-BE49-F238E27FC236}">
                <a16:creationId xmlns:a16="http://schemas.microsoft.com/office/drawing/2014/main" id="{4BCA2537-C411-7D51-B7DF-83EBB5A22730}"/>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E8CEA787-8ED9-1958-86E8-0DC758691B4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4422672E-EF31-3B2C-7AA7-9ACF4233D761}"/>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11" name="Image 10">
            <a:extLst>
              <a:ext uri="{FF2B5EF4-FFF2-40B4-BE49-F238E27FC236}">
                <a16:creationId xmlns:a16="http://schemas.microsoft.com/office/drawing/2014/main" id="{5C893472-A9C0-B54B-486F-7471794D6886}"/>
              </a:ext>
            </a:extLst>
          </p:cNvPr>
          <p:cNvPicPr>
            <a:picLocks noChangeAspect="1"/>
          </p:cNvPicPr>
          <p:nvPr/>
        </p:nvPicPr>
        <p:blipFill>
          <a:blip r:embed="rId5"/>
          <a:stretch>
            <a:fillRect/>
          </a:stretch>
        </p:blipFill>
        <p:spPr>
          <a:xfrm>
            <a:off x="901701" y="5013308"/>
            <a:ext cx="10501952" cy="1158891"/>
          </a:xfrm>
          <a:prstGeom prst="rect">
            <a:avLst/>
          </a:prstGeom>
        </p:spPr>
      </p:pic>
    </p:spTree>
    <p:extLst>
      <p:ext uri="{BB962C8B-B14F-4D97-AF65-F5344CB8AC3E}">
        <p14:creationId xmlns:p14="http://schemas.microsoft.com/office/powerpoint/2010/main" val="2309063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C9C2E-9707-E565-00F3-00C6E71F7C28}"/>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EDBDC264-62AC-D5AA-EFFB-B12A43D7B6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4E440CD8-8EEA-AB8E-6C42-5D7AC0D179DD}"/>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Le palier de température est la partie horizontale de la courbe;</a:t>
            </a:r>
          </a:p>
        </p:txBody>
      </p:sp>
      <p:sp>
        <p:nvSpPr>
          <p:cNvPr id="7" name="D_A_02">
            <a:extLst>
              <a:ext uri="{FF2B5EF4-FFF2-40B4-BE49-F238E27FC236}">
                <a16:creationId xmlns:a16="http://schemas.microsoft.com/office/drawing/2014/main" id="{79949CA0-129C-50B9-5659-E6D4454DA396}"/>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33486D88-3AF1-480B-B9DC-D42A5C717B31}"/>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944505AB-23B8-C4DF-0559-FEE071D9DB4A}"/>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11" name="Image 10">
            <a:extLst>
              <a:ext uri="{FF2B5EF4-FFF2-40B4-BE49-F238E27FC236}">
                <a16:creationId xmlns:a16="http://schemas.microsoft.com/office/drawing/2014/main" id="{0FD34211-7822-9C19-843A-A72D7443DD58}"/>
              </a:ext>
            </a:extLst>
          </p:cNvPr>
          <p:cNvPicPr>
            <a:picLocks noChangeAspect="1"/>
          </p:cNvPicPr>
          <p:nvPr/>
        </p:nvPicPr>
        <p:blipFill>
          <a:blip r:embed="rId5"/>
          <a:stretch>
            <a:fillRect/>
          </a:stretch>
        </p:blipFill>
        <p:spPr>
          <a:xfrm>
            <a:off x="901701" y="5013308"/>
            <a:ext cx="10501952" cy="1158891"/>
          </a:xfrm>
          <a:prstGeom prst="rect">
            <a:avLst/>
          </a:prstGeom>
        </p:spPr>
      </p:pic>
      <p:sp>
        <p:nvSpPr>
          <p:cNvPr id="2" name="ZoneTexte 1">
            <a:extLst>
              <a:ext uri="{FF2B5EF4-FFF2-40B4-BE49-F238E27FC236}">
                <a16:creationId xmlns:a16="http://schemas.microsoft.com/office/drawing/2014/main" id="{84E35253-3A04-F363-ABDC-5CD2E1C1F0A0}"/>
              </a:ext>
            </a:extLst>
          </p:cNvPr>
          <p:cNvSpPr txBox="1"/>
          <p:nvPr/>
        </p:nvSpPr>
        <p:spPr>
          <a:xfrm>
            <a:off x="3551462" y="5592753"/>
            <a:ext cx="3540218" cy="461665"/>
          </a:xfrm>
          <a:prstGeom prst="rect">
            <a:avLst/>
          </a:prstGeom>
          <a:noFill/>
        </p:spPr>
        <p:txBody>
          <a:bodyPr wrap="square" rtlCol="0">
            <a:spAutoFit/>
          </a:bodyPr>
          <a:lstStyle/>
          <a:p>
            <a:r>
              <a:rPr lang="fr-FR" sz="2400" b="1" i="1" dirty="0">
                <a:solidFill>
                  <a:srgbClr val="FF0000"/>
                </a:solidFill>
                <a:latin typeface="+mj-lt"/>
              </a:rPr>
              <a:t>la partie horizontale  </a:t>
            </a:r>
          </a:p>
        </p:txBody>
      </p:sp>
    </p:spTree>
    <p:extLst>
      <p:ext uri="{BB962C8B-B14F-4D97-AF65-F5344CB8AC3E}">
        <p14:creationId xmlns:p14="http://schemas.microsoft.com/office/powerpoint/2010/main" val="348119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680C-9C33-E3D6-9D20-F4406D5D0371}"/>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2B873410-16CB-5B7E-DCB8-BE0299BE3E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30A95B33-C059-10AA-3603-84D17EEBEA93}"/>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Deuxième consigne: on trace la projection sur l’axe vertical. </a:t>
            </a:r>
          </a:p>
        </p:txBody>
      </p:sp>
      <p:sp>
        <p:nvSpPr>
          <p:cNvPr id="7" name="D_A_02">
            <a:extLst>
              <a:ext uri="{FF2B5EF4-FFF2-40B4-BE49-F238E27FC236}">
                <a16:creationId xmlns:a16="http://schemas.microsoft.com/office/drawing/2014/main" id="{09B9C724-DDC6-5513-1B74-83219F7F88DF}"/>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B2272DE5-DE84-F26E-F81B-CFA22EDC1AE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914694C4-487B-6982-B144-62BBC05CEEA5}"/>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5" name="Image 4">
            <a:extLst>
              <a:ext uri="{FF2B5EF4-FFF2-40B4-BE49-F238E27FC236}">
                <a16:creationId xmlns:a16="http://schemas.microsoft.com/office/drawing/2014/main" id="{B3960394-90E4-C9BD-1CB7-3044074C6D1C}"/>
              </a:ext>
            </a:extLst>
          </p:cNvPr>
          <p:cNvPicPr>
            <a:picLocks noChangeAspect="1"/>
          </p:cNvPicPr>
          <p:nvPr/>
        </p:nvPicPr>
        <p:blipFill>
          <a:blip r:embed="rId5"/>
          <a:stretch>
            <a:fillRect/>
          </a:stretch>
        </p:blipFill>
        <p:spPr>
          <a:xfrm>
            <a:off x="328871" y="4958752"/>
            <a:ext cx="11279516" cy="934048"/>
          </a:xfrm>
          <a:prstGeom prst="rect">
            <a:avLst/>
          </a:prstGeom>
        </p:spPr>
      </p:pic>
    </p:spTree>
    <p:extLst>
      <p:ext uri="{BB962C8B-B14F-4D97-AF65-F5344CB8AC3E}">
        <p14:creationId xmlns:p14="http://schemas.microsoft.com/office/powerpoint/2010/main" val="1225905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219CF-FF16-4A8A-6BCC-0D2CA039010B}"/>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A106F71-F217-64D7-D2C0-E010811513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837E4C11-F911-7F01-FF6A-4EC2E7454006}"/>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On trace en pointillée la droite confondue avec le palier et qui coupe l’axe vertical. </a:t>
            </a:r>
          </a:p>
        </p:txBody>
      </p:sp>
      <p:pic>
        <p:nvPicPr>
          <p:cNvPr id="10" name="Google Shape;228;p39">
            <a:extLst>
              <a:ext uri="{FF2B5EF4-FFF2-40B4-BE49-F238E27FC236}">
                <a16:creationId xmlns:a16="http://schemas.microsoft.com/office/drawing/2014/main" id="{5D45E50B-10D3-76EF-C505-76E5CE3019FE}"/>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F6DBEA66-4D12-3B82-B27B-D64BE7D8DAE0}"/>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5" name="Image 4">
            <a:extLst>
              <a:ext uri="{FF2B5EF4-FFF2-40B4-BE49-F238E27FC236}">
                <a16:creationId xmlns:a16="http://schemas.microsoft.com/office/drawing/2014/main" id="{05DF1171-C072-8EB5-ECC9-62E7E592B669}"/>
              </a:ext>
            </a:extLst>
          </p:cNvPr>
          <p:cNvPicPr>
            <a:picLocks noChangeAspect="1"/>
          </p:cNvPicPr>
          <p:nvPr/>
        </p:nvPicPr>
        <p:blipFill>
          <a:blip r:embed="rId5"/>
          <a:stretch>
            <a:fillRect/>
          </a:stretch>
        </p:blipFill>
        <p:spPr>
          <a:xfrm>
            <a:off x="328871" y="4958752"/>
            <a:ext cx="11279516" cy="934048"/>
          </a:xfrm>
          <a:prstGeom prst="rect">
            <a:avLst/>
          </a:prstGeom>
        </p:spPr>
      </p:pic>
      <p:sp>
        <p:nvSpPr>
          <p:cNvPr id="2" name="ZoneTexte 1">
            <a:extLst>
              <a:ext uri="{FF2B5EF4-FFF2-40B4-BE49-F238E27FC236}">
                <a16:creationId xmlns:a16="http://schemas.microsoft.com/office/drawing/2014/main" id="{007F04B5-BDBA-793E-A17A-7B5AC3025927}"/>
              </a:ext>
            </a:extLst>
          </p:cNvPr>
          <p:cNvSpPr txBox="1"/>
          <p:nvPr/>
        </p:nvSpPr>
        <p:spPr>
          <a:xfrm>
            <a:off x="4801142" y="5425776"/>
            <a:ext cx="3540218" cy="461665"/>
          </a:xfrm>
          <a:prstGeom prst="rect">
            <a:avLst/>
          </a:prstGeom>
          <a:noFill/>
        </p:spPr>
        <p:txBody>
          <a:bodyPr wrap="square" rtlCol="0">
            <a:spAutoFit/>
          </a:bodyPr>
          <a:lstStyle/>
          <a:p>
            <a:r>
              <a:rPr lang="fr-FR" sz="2400" b="1" i="1" dirty="0">
                <a:solidFill>
                  <a:srgbClr val="FF0000"/>
                </a:solidFill>
                <a:latin typeface="+mj-lt"/>
              </a:rPr>
              <a:t>La ligne en pointillée  </a:t>
            </a:r>
          </a:p>
        </p:txBody>
      </p:sp>
      <p:cxnSp>
        <p:nvCxnSpPr>
          <p:cNvPr id="8" name="Connecteur droit 7">
            <a:extLst>
              <a:ext uri="{FF2B5EF4-FFF2-40B4-BE49-F238E27FC236}">
                <a16:creationId xmlns:a16="http://schemas.microsoft.com/office/drawing/2014/main" id="{6709428F-FBC1-CAF8-FF35-75DCBBC46B08}"/>
              </a:ext>
            </a:extLst>
          </p:cNvPr>
          <p:cNvCxnSpPr>
            <a:cxnSpLocks/>
          </p:cNvCxnSpPr>
          <p:nvPr/>
        </p:nvCxnSpPr>
        <p:spPr>
          <a:xfrm flipH="1">
            <a:off x="6969760" y="1981200"/>
            <a:ext cx="161544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90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FFB5C-A67D-E748-298B-E4BBDB065896}"/>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A90F6235-1F91-A692-D9E4-8664847DDE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F8235644-F9B4-4366-6585-0FF0A3328DE2}"/>
              </a:ext>
            </a:extLst>
          </p:cNvPr>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Troisième consigne: on note la température d’ébullition; </a:t>
            </a:r>
          </a:p>
        </p:txBody>
      </p:sp>
      <p:sp>
        <p:nvSpPr>
          <p:cNvPr id="7" name="D_A_02">
            <a:extLst>
              <a:ext uri="{FF2B5EF4-FFF2-40B4-BE49-F238E27FC236}">
                <a16:creationId xmlns:a16="http://schemas.microsoft.com/office/drawing/2014/main" id="{B48260EB-4081-B15F-E98B-4B1F6B9D8FB9}"/>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a:extLst>
              <a:ext uri="{FF2B5EF4-FFF2-40B4-BE49-F238E27FC236}">
                <a16:creationId xmlns:a16="http://schemas.microsoft.com/office/drawing/2014/main" id="{0FC53DDA-A23B-C378-A022-42BD0412BCFC}"/>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BF66B6FE-C165-5864-C553-350E6D672440}"/>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3" name="Image 2">
            <a:extLst>
              <a:ext uri="{FF2B5EF4-FFF2-40B4-BE49-F238E27FC236}">
                <a16:creationId xmlns:a16="http://schemas.microsoft.com/office/drawing/2014/main" id="{83B495F0-B3B4-F540-5619-BFA2C1F28097}"/>
              </a:ext>
            </a:extLst>
          </p:cNvPr>
          <p:cNvPicPr>
            <a:picLocks noChangeAspect="1"/>
          </p:cNvPicPr>
          <p:nvPr/>
        </p:nvPicPr>
        <p:blipFill>
          <a:blip r:embed="rId5"/>
          <a:stretch>
            <a:fillRect/>
          </a:stretch>
        </p:blipFill>
        <p:spPr>
          <a:xfrm>
            <a:off x="580710" y="4982568"/>
            <a:ext cx="10914286" cy="849271"/>
          </a:xfrm>
          <a:prstGeom prst="rect">
            <a:avLst/>
          </a:prstGeom>
        </p:spPr>
      </p:pic>
    </p:spTree>
    <p:extLst>
      <p:ext uri="{BB962C8B-B14F-4D97-AF65-F5344CB8AC3E}">
        <p14:creationId xmlns:p14="http://schemas.microsoft.com/office/powerpoint/2010/main" val="8285261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17039-F5E4-DC32-469D-5CB008339940}"/>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EB96FE80-FD76-48AC-6C32-A5D2AEC891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F95872B7-C1B7-81CC-DF04-5D7BA648DD01}"/>
              </a:ext>
            </a:extLst>
          </p:cNvPr>
          <p:cNvSpPr txBox="1"/>
          <p:nvPr/>
        </p:nvSpPr>
        <p:spPr>
          <a:xfrm>
            <a:off x="835229" y="269601"/>
            <a:ext cx="9705340" cy="490671"/>
          </a:xfrm>
          <a:prstGeom prst="rect">
            <a:avLst/>
          </a:prstGeom>
          <a:noFill/>
        </p:spPr>
        <p:txBody>
          <a:bodyPr wrap="square" rtlCol="0" anchor="ctr">
            <a:noAutofit/>
          </a:bodyPr>
          <a:lstStyle/>
          <a:p>
            <a:r>
              <a:rPr lang="fr-FR" sz="1600" b="1" dirty="0">
                <a:solidFill>
                  <a:schemeClr val="bg1">
                    <a:lumMod val="65000"/>
                  </a:schemeClr>
                </a:solidFill>
              </a:rPr>
              <a:t>La température d’ébullition est équivalente à la température de vaporisation c’est la valeur de l’ordonné. La température d’ébullition de l’eau pure est égale à 100°C.</a:t>
            </a:r>
          </a:p>
        </p:txBody>
      </p:sp>
      <p:pic>
        <p:nvPicPr>
          <p:cNvPr id="10" name="Google Shape;228;p39">
            <a:extLst>
              <a:ext uri="{FF2B5EF4-FFF2-40B4-BE49-F238E27FC236}">
                <a16:creationId xmlns:a16="http://schemas.microsoft.com/office/drawing/2014/main" id="{ECCB760F-6126-2E63-E3F9-84CA79B9EFEE}"/>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pic>
        <p:nvPicPr>
          <p:cNvPr id="4" name="Image 3">
            <a:extLst>
              <a:ext uri="{FF2B5EF4-FFF2-40B4-BE49-F238E27FC236}">
                <a16:creationId xmlns:a16="http://schemas.microsoft.com/office/drawing/2014/main" id="{FF15C589-F49D-E829-7621-19D81F1CC674}"/>
              </a:ext>
            </a:extLst>
          </p:cNvPr>
          <p:cNvPicPr>
            <a:picLocks noChangeAspect="1"/>
          </p:cNvPicPr>
          <p:nvPr/>
        </p:nvPicPr>
        <p:blipFill>
          <a:blip r:embed="rId4"/>
          <a:stretch>
            <a:fillRect/>
          </a:stretch>
        </p:blipFill>
        <p:spPr>
          <a:xfrm>
            <a:off x="472183" y="1140002"/>
            <a:ext cx="11101673" cy="3723905"/>
          </a:xfrm>
          <a:prstGeom prst="rect">
            <a:avLst/>
          </a:prstGeom>
        </p:spPr>
      </p:pic>
      <p:pic>
        <p:nvPicPr>
          <p:cNvPr id="3" name="Image 2">
            <a:extLst>
              <a:ext uri="{FF2B5EF4-FFF2-40B4-BE49-F238E27FC236}">
                <a16:creationId xmlns:a16="http://schemas.microsoft.com/office/drawing/2014/main" id="{6ADDD403-0E50-1AD5-EDA4-0F8CA8E16A21}"/>
              </a:ext>
            </a:extLst>
          </p:cNvPr>
          <p:cNvPicPr>
            <a:picLocks noChangeAspect="1"/>
          </p:cNvPicPr>
          <p:nvPr/>
        </p:nvPicPr>
        <p:blipFill>
          <a:blip r:embed="rId5"/>
          <a:stretch>
            <a:fillRect/>
          </a:stretch>
        </p:blipFill>
        <p:spPr>
          <a:xfrm>
            <a:off x="580710" y="4982568"/>
            <a:ext cx="10914286" cy="849271"/>
          </a:xfrm>
          <a:prstGeom prst="rect">
            <a:avLst/>
          </a:prstGeom>
        </p:spPr>
      </p:pic>
      <p:cxnSp>
        <p:nvCxnSpPr>
          <p:cNvPr id="2" name="Connecteur droit 1">
            <a:extLst>
              <a:ext uri="{FF2B5EF4-FFF2-40B4-BE49-F238E27FC236}">
                <a16:creationId xmlns:a16="http://schemas.microsoft.com/office/drawing/2014/main" id="{C2F6C4A3-19B9-EE73-44ED-113C0D270789}"/>
              </a:ext>
            </a:extLst>
          </p:cNvPr>
          <p:cNvCxnSpPr>
            <a:cxnSpLocks/>
          </p:cNvCxnSpPr>
          <p:nvPr/>
        </p:nvCxnSpPr>
        <p:spPr>
          <a:xfrm flipH="1">
            <a:off x="6969760" y="1981200"/>
            <a:ext cx="161544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C826B40-032B-CCA2-4AD9-98061F7A097C}"/>
              </a:ext>
            </a:extLst>
          </p:cNvPr>
          <p:cNvSpPr txBox="1"/>
          <p:nvPr/>
        </p:nvSpPr>
        <p:spPr>
          <a:xfrm>
            <a:off x="6023019" y="5407203"/>
            <a:ext cx="1536021" cy="461665"/>
          </a:xfrm>
          <a:prstGeom prst="rect">
            <a:avLst/>
          </a:prstGeom>
          <a:noFill/>
        </p:spPr>
        <p:txBody>
          <a:bodyPr wrap="square" rtlCol="0">
            <a:spAutoFit/>
          </a:bodyPr>
          <a:lstStyle/>
          <a:p>
            <a:r>
              <a:rPr lang="fr-FR" sz="2400" b="1" i="1" dirty="0">
                <a:solidFill>
                  <a:srgbClr val="FF0000"/>
                </a:solidFill>
                <a:latin typeface="+mj-lt"/>
              </a:rPr>
              <a:t>100 °C</a:t>
            </a:r>
          </a:p>
        </p:txBody>
      </p:sp>
    </p:spTree>
    <p:extLst>
      <p:ext uri="{BB962C8B-B14F-4D97-AF65-F5344CB8AC3E}">
        <p14:creationId xmlns:p14="http://schemas.microsoft.com/office/powerpoint/2010/main" val="210844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autonome : </a:t>
              </a:r>
              <a:br>
                <a:rPr lang="fr-FR" sz="5600" b="1" dirty="0">
                  <a:solidFill>
                    <a:schemeClr val="tx1"/>
                  </a:solidFill>
                </a:rPr>
              </a:br>
              <a:r>
                <a:rPr lang="fr-FR" sz="5600" b="1" dirty="0">
                  <a:solidFill>
                    <a:schemeClr val="tx1"/>
                  </a:solidFill>
                </a:rPr>
                <a:t>Travail individuel </a:t>
              </a: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10 min</a:t>
              </a:r>
            </a:p>
          </p:txBody>
        </p:sp>
      </p:grpSp>
      <p:pic>
        <p:nvPicPr>
          <p:cNvPr id="5" name="Picture 14">
            <a:extLst>
              <a:ext uri="{FF2B5EF4-FFF2-40B4-BE49-F238E27FC236}">
                <a16:creationId xmlns:a16="http://schemas.microsoft.com/office/drawing/2014/main" id="{6D248F83-4C7F-319A-F9E2-F4E054B7BA7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436291" y="1162744"/>
            <a:ext cx="1319419" cy="1319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9698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F8C8A96-867E-FFA7-6DF7-81B8314FCDC6}"/>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481F5F20-9135-FBCB-6ACE-1A33EA3271CB}"/>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vos livrets page 22.</a:t>
            </a:r>
          </a:p>
        </p:txBody>
      </p:sp>
      <p:sp>
        <p:nvSpPr>
          <p:cNvPr id="7" name="D_A_02">
            <a:extLst>
              <a:ext uri="{FF2B5EF4-FFF2-40B4-BE49-F238E27FC236}">
                <a16:creationId xmlns:a16="http://schemas.microsoft.com/office/drawing/2014/main" id="{3BE818E7-06DD-7E78-F496-089B5BC74F7B}"/>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a:extLst>
              <a:ext uri="{FF2B5EF4-FFF2-40B4-BE49-F238E27FC236}">
                <a16:creationId xmlns:a16="http://schemas.microsoft.com/office/drawing/2014/main" id="{5F3D11F1-474C-3D4C-2C47-3BD1C96FDD0C}"/>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A6C9AC64-A793-F81E-B67C-F53FF17178C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F1BD66A4-6C31-D11F-6B8E-505FD31EAEF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160D2333-5047-5CB9-E683-00153954BA34}"/>
              </a:ext>
            </a:extLst>
          </p:cNvPr>
          <p:cNvPicPr>
            <a:picLocks noChangeAspect="1"/>
          </p:cNvPicPr>
          <p:nvPr/>
        </p:nvPicPr>
        <p:blipFill>
          <a:blip r:embed="rId4"/>
          <a:stretch>
            <a:fillRect/>
          </a:stretch>
        </p:blipFill>
        <p:spPr>
          <a:xfrm>
            <a:off x="741680" y="1025812"/>
            <a:ext cx="10850879" cy="5504007"/>
          </a:xfrm>
          <a:prstGeom prst="rect">
            <a:avLst/>
          </a:prstGeom>
        </p:spPr>
      </p:pic>
    </p:spTree>
    <p:extLst>
      <p:ext uri="{BB962C8B-B14F-4D97-AF65-F5344CB8AC3E}">
        <p14:creationId xmlns:p14="http://schemas.microsoft.com/office/powerpoint/2010/main" val="28548840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CECF87C6-5AF6-5D7B-E807-1CCB4499B97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7CC8F3DE-D50D-34F5-4FD1-36F0F7D99168}"/>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Le temps est terminé. Voyons ensemble la solution des exercices.</a:t>
            </a:r>
          </a:p>
        </p:txBody>
      </p:sp>
      <p:sp>
        <p:nvSpPr>
          <p:cNvPr id="7" name="D_A_02">
            <a:extLst>
              <a:ext uri="{FF2B5EF4-FFF2-40B4-BE49-F238E27FC236}">
                <a16:creationId xmlns:a16="http://schemas.microsoft.com/office/drawing/2014/main" id="{69D41B3C-4BD0-E093-D966-2AD19C0A17C1}"/>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5 min pour donner l’occasion aux élèves de présenter leurs productions et les corrige.</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45249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08732-65EB-5D84-2AF0-6E380D625EEF}"/>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B6EF2181-649E-B2B9-89F7-BC95886B6B75}"/>
              </a:ext>
            </a:extLst>
          </p:cNvPr>
          <p:cNvPicPr>
            <a:picLocks noChangeAspect="1"/>
          </p:cNvPicPr>
          <p:nvPr/>
        </p:nvPicPr>
        <p:blipFill>
          <a:blip r:embed="rId2"/>
          <a:stretch>
            <a:fillRect/>
          </a:stretch>
        </p:blipFill>
        <p:spPr>
          <a:xfrm>
            <a:off x="741680" y="1025812"/>
            <a:ext cx="10850879" cy="5504007"/>
          </a:xfrm>
          <a:prstGeom prst="rect">
            <a:avLst/>
          </a:prstGeom>
        </p:spPr>
      </p:pic>
      <p:sp>
        <p:nvSpPr>
          <p:cNvPr id="16" name="Oval 15">
            <a:extLst>
              <a:ext uri="{FF2B5EF4-FFF2-40B4-BE49-F238E27FC236}">
                <a16:creationId xmlns:a16="http://schemas.microsoft.com/office/drawing/2014/main" id="{2ED4F14E-74BC-F4D7-9DFC-D59E4DA6FF5C}"/>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dirty="0">
                <a:latin typeface="Dosis Bold" pitchFamily="2" charset="0"/>
              </a:rPr>
              <a:t>PA</a:t>
            </a:r>
            <a:endParaRPr lang="fr-FR" sz="1200" b="1" dirty="0">
              <a:latin typeface="Dosis Bold" pitchFamily="2" charset="0"/>
            </a:endParaRPr>
          </a:p>
        </p:txBody>
      </p:sp>
      <p:sp>
        <p:nvSpPr>
          <p:cNvPr id="5" name="D_A_01">
            <a:extLst>
              <a:ext uri="{FF2B5EF4-FFF2-40B4-BE49-F238E27FC236}">
                <a16:creationId xmlns:a16="http://schemas.microsoft.com/office/drawing/2014/main" id="{2769D3A1-868A-F1EF-2C10-DA7B942C091A}"/>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Notez la correction dans vos livrets.</a:t>
            </a:r>
          </a:p>
        </p:txBody>
      </p:sp>
      <p:sp>
        <p:nvSpPr>
          <p:cNvPr id="7" name="D_A_02">
            <a:extLst>
              <a:ext uri="{FF2B5EF4-FFF2-40B4-BE49-F238E27FC236}">
                <a16:creationId xmlns:a16="http://schemas.microsoft.com/office/drawing/2014/main" id="{87FB1322-2D18-9B6A-8B8A-C0611AD670E6}"/>
              </a:ext>
            </a:extLst>
          </p:cNvPr>
          <p:cNvSpPr txBox="1"/>
          <p:nvPr/>
        </p:nvSpPr>
        <p:spPr>
          <a:xfrm>
            <a:off x="226660" y="642469"/>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a:extLst>
              <a:ext uri="{FF2B5EF4-FFF2-40B4-BE49-F238E27FC236}">
                <a16:creationId xmlns:a16="http://schemas.microsoft.com/office/drawing/2014/main" id="{C415D069-58F8-7D19-0467-141C54397BEB}"/>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C042CF9D-BB95-61BA-FE74-43B97A42E9B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51FAFABE-7C1A-19BE-2941-367331398FCD}"/>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7" name="ZoneTexte 16">
            <a:extLst>
              <a:ext uri="{FF2B5EF4-FFF2-40B4-BE49-F238E27FC236}">
                <a16:creationId xmlns:a16="http://schemas.microsoft.com/office/drawing/2014/main" id="{873E7402-65D0-6798-FC11-F3CB39EC133A}"/>
              </a:ext>
            </a:extLst>
          </p:cNvPr>
          <p:cNvSpPr txBox="1"/>
          <p:nvPr/>
        </p:nvSpPr>
        <p:spPr>
          <a:xfrm>
            <a:off x="3775763" y="4550068"/>
            <a:ext cx="2696157" cy="400110"/>
          </a:xfrm>
          <a:prstGeom prst="rect">
            <a:avLst/>
          </a:prstGeom>
          <a:noFill/>
        </p:spPr>
        <p:txBody>
          <a:bodyPr wrap="square" rtlCol="0">
            <a:spAutoFit/>
          </a:bodyPr>
          <a:lstStyle/>
          <a:p>
            <a:r>
              <a:rPr lang="fr-FR" sz="2000" b="1" i="1" dirty="0">
                <a:solidFill>
                  <a:srgbClr val="FF0000"/>
                </a:solidFill>
                <a:latin typeface="+mj-lt"/>
              </a:rPr>
              <a:t>la partie horizontale</a:t>
            </a:r>
          </a:p>
        </p:txBody>
      </p:sp>
      <p:sp>
        <p:nvSpPr>
          <p:cNvPr id="18" name="ZoneTexte 17">
            <a:extLst>
              <a:ext uri="{FF2B5EF4-FFF2-40B4-BE49-F238E27FC236}">
                <a16:creationId xmlns:a16="http://schemas.microsoft.com/office/drawing/2014/main" id="{14A9D0C5-782E-B86E-34AC-3DC5FCC80B19}"/>
              </a:ext>
            </a:extLst>
          </p:cNvPr>
          <p:cNvSpPr txBox="1"/>
          <p:nvPr/>
        </p:nvSpPr>
        <p:spPr>
          <a:xfrm>
            <a:off x="5123841" y="5247010"/>
            <a:ext cx="2696157" cy="400110"/>
          </a:xfrm>
          <a:prstGeom prst="rect">
            <a:avLst/>
          </a:prstGeom>
          <a:noFill/>
        </p:spPr>
        <p:txBody>
          <a:bodyPr wrap="square" rtlCol="0">
            <a:spAutoFit/>
          </a:bodyPr>
          <a:lstStyle/>
          <a:p>
            <a:r>
              <a:rPr lang="fr-FR" sz="2000" b="1" i="1" dirty="0">
                <a:solidFill>
                  <a:srgbClr val="FF0000"/>
                </a:solidFill>
                <a:latin typeface="+mj-lt"/>
              </a:rPr>
              <a:t>la ligne en pointillée </a:t>
            </a:r>
          </a:p>
        </p:txBody>
      </p:sp>
      <p:cxnSp>
        <p:nvCxnSpPr>
          <p:cNvPr id="19" name="Connecteur droit 18">
            <a:extLst>
              <a:ext uri="{FF2B5EF4-FFF2-40B4-BE49-F238E27FC236}">
                <a16:creationId xmlns:a16="http://schemas.microsoft.com/office/drawing/2014/main" id="{DC2ECFA8-755C-89A0-4BBA-A9379612BAD2}"/>
              </a:ext>
            </a:extLst>
          </p:cNvPr>
          <p:cNvCxnSpPr>
            <a:cxnSpLocks/>
          </p:cNvCxnSpPr>
          <p:nvPr/>
        </p:nvCxnSpPr>
        <p:spPr>
          <a:xfrm flipH="1">
            <a:off x="6204558" y="2011680"/>
            <a:ext cx="1615440"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0236C9B3-0F91-62BC-154E-7E1AEA9467EC}"/>
              </a:ext>
            </a:extLst>
          </p:cNvPr>
          <p:cNvSpPr txBox="1"/>
          <p:nvPr/>
        </p:nvSpPr>
        <p:spPr>
          <a:xfrm>
            <a:off x="5469281" y="5984592"/>
            <a:ext cx="2696157" cy="400110"/>
          </a:xfrm>
          <a:prstGeom prst="rect">
            <a:avLst/>
          </a:prstGeom>
          <a:noFill/>
        </p:spPr>
        <p:txBody>
          <a:bodyPr wrap="square" rtlCol="0">
            <a:spAutoFit/>
          </a:bodyPr>
          <a:lstStyle/>
          <a:p>
            <a:r>
              <a:rPr lang="fr-FR" sz="2000" b="1" i="1" dirty="0">
                <a:solidFill>
                  <a:srgbClr val="FF0000"/>
                </a:solidFill>
                <a:latin typeface="+mj-lt"/>
              </a:rPr>
              <a:t>T</a:t>
            </a:r>
            <a:r>
              <a:rPr lang="fr-FR" sz="2000" b="1" i="1" baseline="-25000" dirty="0">
                <a:solidFill>
                  <a:srgbClr val="FF0000"/>
                </a:solidFill>
                <a:latin typeface="+mj-lt"/>
              </a:rPr>
              <a:t>f</a:t>
            </a:r>
            <a:r>
              <a:rPr lang="fr-FR" sz="2000" b="1" i="1" dirty="0">
                <a:solidFill>
                  <a:srgbClr val="FF0000"/>
                </a:solidFill>
                <a:latin typeface="+mj-lt"/>
              </a:rPr>
              <a:t>= 35 °C</a:t>
            </a:r>
          </a:p>
        </p:txBody>
      </p:sp>
    </p:spTree>
    <p:extLst>
      <p:ext uri="{BB962C8B-B14F-4D97-AF65-F5344CB8AC3E}">
        <p14:creationId xmlns:p14="http://schemas.microsoft.com/office/powerpoint/2010/main" val="246081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710684" y="347472"/>
            <a:ext cx="2770632" cy="369332"/>
          </a:xfrm>
          <a:prstGeom prst="rect">
            <a:avLst/>
          </a:prstGeom>
          <a:noFill/>
        </p:spPr>
        <p:txBody>
          <a:bodyPr wrap="square" rtlCol="0">
            <a:spAutoFit/>
          </a:bodyPr>
          <a:lstStyle/>
          <a:p>
            <a:r>
              <a:rPr lang="fr-FR" b="1" dirty="0">
                <a:solidFill>
                  <a:srgbClr val="0040C0"/>
                </a:solidFill>
              </a:rPr>
              <a:t>Orientations didactiques</a:t>
            </a:r>
          </a:p>
        </p:txBody>
      </p:sp>
      <p:sp>
        <p:nvSpPr>
          <p:cNvPr id="3" name="Rectangle : coins arrondis 2">
            <a:extLst>
              <a:ext uri="{FF2B5EF4-FFF2-40B4-BE49-F238E27FC236}">
                <a16:creationId xmlns:a16="http://schemas.microsoft.com/office/drawing/2014/main" id="{B3B26B4E-F7A5-DF0C-DD8B-85EAFC002D7D}"/>
              </a:ext>
            </a:extLst>
          </p:cNvPr>
          <p:cNvSpPr/>
          <p:nvPr/>
        </p:nvSpPr>
        <p:spPr>
          <a:xfrm>
            <a:off x="584200" y="4119879"/>
            <a:ext cx="2011680" cy="2390647"/>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777E65EF-9DEE-D84D-3396-BF756FE3FC1C}"/>
              </a:ext>
            </a:extLst>
          </p:cNvPr>
          <p:cNvSpPr txBox="1"/>
          <p:nvPr/>
        </p:nvSpPr>
        <p:spPr>
          <a:xfrm>
            <a:off x="648535" y="4769104"/>
            <a:ext cx="1728905" cy="923330"/>
          </a:xfrm>
          <a:prstGeom prst="rect">
            <a:avLst/>
          </a:prstGeom>
          <a:noFill/>
        </p:spPr>
        <p:txBody>
          <a:bodyPr wrap="square" rtlCol="0">
            <a:spAutoFit/>
          </a:bodyPr>
          <a:lstStyle/>
          <a:p>
            <a:pPr algn="ctr"/>
            <a:r>
              <a:rPr lang="fr-FR" dirty="0">
                <a:solidFill>
                  <a:schemeClr val="bg1"/>
                </a:solidFill>
              </a:rPr>
              <a:t>Conceptions erronées</a:t>
            </a:r>
          </a:p>
          <a:p>
            <a:pPr algn="ctr"/>
            <a:r>
              <a:rPr lang="fr-FR" dirty="0">
                <a:solidFill>
                  <a:schemeClr val="bg1"/>
                </a:solidFill>
              </a:rPr>
              <a:t> des élèves</a:t>
            </a:r>
          </a:p>
        </p:txBody>
      </p:sp>
      <p:sp>
        <p:nvSpPr>
          <p:cNvPr id="6" name="Rectangle : coins arrondis 5">
            <a:extLst>
              <a:ext uri="{FF2B5EF4-FFF2-40B4-BE49-F238E27FC236}">
                <a16:creationId xmlns:a16="http://schemas.microsoft.com/office/drawing/2014/main" id="{2E3F2674-E41E-57D0-E3AF-9AAC68277F00}"/>
              </a:ext>
            </a:extLst>
          </p:cNvPr>
          <p:cNvSpPr/>
          <p:nvPr/>
        </p:nvSpPr>
        <p:spPr>
          <a:xfrm>
            <a:off x="2739136" y="4119880"/>
            <a:ext cx="9043416" cy="239064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C6D3B898-6AE6-DDD9-CEE5-3ABA3E8F7AA0}"/>
              </a:ext>
            </a:extLst>
          </p:cNvPr>
          <p:cNvSpPr txBox="1"/>
          <p:nvPr/>
        </p:nvSpPr>
        <p:spPr>
          <a:xfrm>
            <a:off x="2843784" y="4128612"/>
            <a:ext cx="8887968" cy="2308324"/>
          </a:xfrm>
          <a:prstGeom prst="rect">
            <a:avLst/>
          </a:prstGeom>
          <a:noFill/>
        </p:spPr>
        <p:txBody>
          <a:bodyPr wrap="square" rtlCol="0">
            <a:spAutoFit/>
          </a:bodyPr>
          <a:lstStyle/>
          <a:p>
            <a:pPr marL="285750" indent="-285750">
              <a:buFont typeface="Arial" panose="020B0604020202020204" pitchFamily="34" charset="0"/>
              <a:buChar char="•"/>
            </a:pPr>
            <a:r>
              <a:rPr lang="fr-FR" b="1" dirty="0"/>
              <a:t>Penser que la température de fusion et d’ébullition dépendent de la quantité → </a:t>
            </a:r>
            <a:r>
              <a:rPr lang="fr-FR" dirty="0"/>
              <a:t>Ils peuvent croire qu’un corps pur fond ou bout à des températures différentes selon la masse utilisée</a:t>
            </a:r>
            <a:r>
              <a:rPr lang="fr-FR" b="1" dirty="0"/>
              <a:t>.</a:t>
            </a:r>
          </a:p>
          <a:p>
            <a:pPr marL="285750" indent="-285750">
              <a:buFont typeface="Arial" panose="020B0604020202020204" pitchFamily="34" charset="0"/>
              <a:buChar char="•"/>
            </a:pPr>
            <a:r>
              <a:rPr lang="fr-FR" b="1" dirty="0"/>
              <a:t>Croire que la température change pendant le changement d’état</a:t>
            </a:r>
            <a:r>
              <a:rPr lang="fr-FR" dirty="0"/>
              <a:t>→ Les élèves pensent souvent que la température continue d’augmenter pendant la fusion ou l’ébullition, alors qu’elle reste constante (palier)</a:t>
            </a:r>
            <a:r>
              <a:rPr lang="fr-FR" b="1" dirty="0"/>
              <a:t>.</a:t>
            </a:r>
          </a:p>
          <a:p>
            <a:pPr marL="285750" indent="-285750">
              <a:buFont typeface="Arial" panose="020B0604020202020204" pitchFamily="34" charset="0"/>
              <a:buChar char="•"/>
            </a:pPr>
            <a:r>
              <a:rPr lang="fr-FR" b="1" dirty="0"/>
              <a:t>Confondre température de fusion et température d’ébullition→ </a:t>
            </a:r>
            <a:r>
              <a:rPr lang="fr-FR" dirty="0"/>
              <a:t>Certains élèves associent la température la plus basse au point d’ébullition, ou inversement.</a:t>
            </a:r>
          </a:p>
        </p:txBody>
      </p:sp>
      <p:sp>
        <p:nvSpPr>
          <p:cNvPr id="20" name="Rectangle : coins arrondis 19">
            <a:extLst>
              <a:ext uri="{FF2B5EF4-FFF2-40B4-BE49-F238E27FC236}">
                <a16:creationId xmlns:a16="http://schemas.microsoft.com/office/drawing/2014/main" id="{F3CBCBCE-C8D9-61FD-9E74-A6DDA744DE15}"/>
              </a:ext>
            </a:extLst>
          </p:cNvPr>
          <p:cNvSpPr/>
          <p:nvPr/>
        </p:nvSpPr>
        <p:spPr>
          <a:xfrm>
            <a:off x="568090" y="784367"/>
            <a:ext cx="2011680" cy="315263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21" name="ZoneTexte 20">
            <a:extLst>
              <a:ext uri="{FF2B5EF4-FFF2-40B4-BE49-F238E27FC236}">
                <a16:creationId xmlns:a16="http://schemas.microsoft.com/office/drawing/2014/main" id="{8F46CBD9-A4B1-5EF2-D836-8D8A06DBBE32}"/>
              </a:ext>
            </a:extLst>
          </p:cNvPr>
          <p:cNvSpPr txBox="1"/>
          <p:nvPr/>
        </p:nvSpPr>
        <p:spPr>
          <a:xfrm>
            <a:off x="785695" y="2205658"/>
            <a:ext cx="1728905" cy="646331"/>
          </a:xfrm>
          <a:prstGeom prst="rect">
            <a:avLst/>
          </a:prstGeom>
          <a:noFill/>
        </p:spPr>
        <p:txBody>
          <a:bodyPr wrap="square" rtlCol="0">
            <a:spAutoFit/>
          </a:bodyPr>
          <a:lstStyle/>
          <a:p>
            <a:pPr algn="ctr"/>
            <a:r>
              <a:rPr lang="fr-FR" dirty="0">
                <a:solidFill>
                  <a:schemeClr val="bg1"/>
                </a:solidFill>
              </a:rPr>
              <a:t>Aperçu de la séance</a:t>
            </a:r>
          </a:p>
        </p:txBody>
      </p:sp>
      <p:sp>
        <p:nvSpPr>
          <p:cNvPr id="22" name="Rectangle : coins arrondis 21">
            <a:extLst>
              <a:ext uri="{FF2B5EF4-FFF2-40B4-BE49-F238E27FC236}">
                <a16:creationId xmlns:a16="http://schemas.microsoft.com/office/drawing/2014/main" id="{5F74D0CF-00AF-8FCE-7A5C-63B6A2C12A28}"/>
              </a:ext>
            </a:extLst>
          </p:cNvPr>
          <p:cNvSpPr/>
          <p:nvPr/>
        </p:nvSpPr>
        <p:spPr>
          <a:xfrm>
            <a:off x="2761488" y="784367"/>
            <a:ext cx="8970264" cy="31526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a:extLst>
              <a:ext uri="{FF2B5EF4-FFF2-40B4-BE49-F238E27FC236}">
                <a16:creationId xmlns:a16="http://schemas.microsoft.com/office/drawing/2014/main" id="{FB07492A-4511-43BB-799D-8855D0A28491}"/>
              </a:ext>
            </a:extLst>
          </p:cNvPr>
          <p:cNvSpPr txBox="1"/>
          <p:nvPr/>
        </p:nvSpPr>
        <p:spPr>
          <a:xfrm>
            <a:off x="2970638" y="1083410"/>
            <a:ext cx="8653272" cy="2862322"/>
          </a:xfrm>
          <a:prstGeom prst="rect">
            <a:avLst/>
          </a:prstGeom>
          <a:noFill/>
        </p:spPr>
        <p:txBody>
          <a:bodyPr wrap="square" rtlCol="0">
            <a:spAutoFit/>
          </a:bodyPr>
          <a:lstStyle/>
          <a:p>
            <a:pPr marL="285750" indent="-285750">
              <a:buFont typeface="Wingdings" panose="05000000000000000000" pitchFamily="2" charset="2"/>
              <a:buChar char="Ø"/>
            </a:pPr>
            <a:r>
              <a:rPr lang="fr-FR" sz="2000" dirty="0"/>
              <a:t>La tâche principale de cette séance repose sur le savoir-faire suivant: « </a:t>
            </a:r>
            <a:r>
              <a:rPr lang="fr-FR" sz="2000" b="1" dirty="0"/>
              <a:t>Identifier la température de fusion et d’ébullition lors d’un changement d’état </a:t>
            </a:r>
            <a:r>
              <a:rPr lang="fr-FR" sz="2000" dirty="0"/>
              <a:t>».</a:t>
            </a:r>
          </a:p>
          <a:p>
            <a:pPr marL="285750" indent="-285750">
              <a:buFont typeface="Wingdings" panose="05000000000000000000" pitchFamily="2" charset="2"/>
              <a:buChar char="Ø"/>
            </a:pPr>
            <a:r>
              <a:rPr lang="fr-FR" sz="2000" dirty="0"/>
              <a:t>Cette tâche vise aussi le développement de la composante 8 de la compétence1: « </a:t>
            </a:r>
            <a:r>
              <a:rPr lang="fr-FR" sz="2000" b="1" dirty="0"/>
              <a:t>Tirer une conclusion </a:t>
            </a:r>
            <a:r>
              <a:rPr lang="fr-FR" sz="2000" dirty="0"/>
              <a:t>»</a:t>
            </a:r>
          </a:p>
          <a:p>
            <a:pPr marL="285750" indent="-285750">
              <a:buFont typeface="Wingdings" panose="05000000000000000000" pitchFamily="2" charset="2"/>
              <a:buChar char="Ø"/>
            </a:pPr>
            <a:r>
              <a:rPr lang="fr-FR" sz="2000" dirty="0"/>
              <a:t>L’objectif est d’amener les élèves à tirer une conclusion d’un graphique.</a:t>
            </a:r>
          </a:p>
          <a:p>
            <a:pPr marL="285750" indent="-285750">
              <a:buFont typeface="Wingdings" panose="05000000000000000000" pitchFamily="2" charset="2"/>
              <a:buChar char="Ø"/>
            </a:pPr>
            <a:r>
              <a:rPr lang="fr-FR" sz="2000" dirty="0"/>
              <a:t>L’enseignant n’est pas censé tracer le graphique. Il doit se limiter à exploiter le palier du graphique pour tirer une conclusion sur la pureté du corps, ainsi que pour déterminer la valeur de la température de fusion et celle d’ébullition.</a:t>
            </a:r>
          </a:p>
        </p:txBody>
      </p:sp>
      <p:pic>
        <p:nvPicPr>
          <p:cNvPr id="2" name="Picture 2" descr="Image générée">
            <a:extLst>
              <a:ext uri="{FF2B5EF4-FFF2-40B4-BE49-F238E27FC236}">
                <a16:creationId xmlns:a16="http://schemas.microsoft.com/office/drawing/2014/main" id="{AD3B74AD-F4DA-26B4-A286-27FA3088D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74000"/>
              </a:srgbClr>
            </a:gs>
            <a:gs pos="75000">
              <a:srgbClr val="B27096">
                <a:alpha val="66000"/>
              </a:srgbClr>
            </a:gs>
            <a:gs pos="83000">
              <a:srgbClr val="B27096"/>
            </a:gs>
            <a:gs pos="100000">
              <a:srgbClr val="B27096"/>
            </a:gs>
          </a:gsLst>
          <a:lin ang="5400000" scaled="1"/>
          <a:tileRect/>
        </a:gradFill>
        <a:effectLst/>
      </p:bgPr>
    </p:bg>
    <p:spTree>
      <p:nvGrpSpPr>
        <p:cNvPr id="1" name="">
          <a:extLst>
            <a:ext uri="{FF2B5EF4-FFF2-40B4-BE49-F238E27FC236}">
              <a16:creationId xmlns:a16="http://schemas.microsoft.com/office/drawing/2014/main" id="{97445811-0688-6920-8445-5FF5014A6A56}"/>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ED924B2-E791-8B7A-B452-C222B85004E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486D72A5-68DA-9F53-3447-D529DA0810FC}"/>
                </a:ext>
              </a:extLst>
            </p:cNvPr>
            <p:cNvSpPr/>
            <p:nvPr/>
          </p:nvSpPr>
          <p:spPr>
            <a:xfrm>
              <a:off x="2184400" y="1402025"/>
              <a:ext cx="7823200" cy="4942038"/>
            </a:xfrm>
            <a:prstGeom prst="roundRect">
              <a:avLst>
                <a:gd name="adj" fmla="val 2665"/>
              </a:avLst>
            </a:prstGeom>
            <a:solidFill>
              <a:srgbClr val="B27096">
                <a:alpha val="51000"/>
              </a:srgb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9657DAEB-3B33-21E7-5E18-6749EB35BC35}"/>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Clôture</a:t>
              </a:r>
            </a:p>
          </p:txBody>
        </p:sp>
      </p:grpSp>
      <p:grpSp>
        <p:nvGrpSpPr>
          <p:cNvPr id="44" name="Group 43">
            <a:extLst>
              <a:ext uri="{FF2B5EF4-FFF2-40B4-BE49-F238E27FC236}">
                <a16:creationId xmlns:a16="http://schemas.microsoft.com/office/drawing/2014/main" id="{B4167B85-35F4-E9E4-826B-38E277DA0CE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1BCA132-56D9-79AD-3968-EBD601A21D5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a:extLst>
                <a:ext uri="{FF2B5EF4-FFF2-40B4-BE49-F238E27FC236}">
                  <a16:creationId xmlns:a16="http://schemas.microsoft.com/office/drawing/2014/main" id="{DF391218-2CD1-984F-E352-04CBFFC607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3 min</a:t>
              </a:r>
            </a:p>
          </p:txBody>
        </p:sp>
      </p:grpSp>
      <p:pic>
        <p:nvPicPr>
          <p:cNvPr id="7" name="Picture 6">
            <a:extLst>
              <a:ext uri="{FF2B5EF4-FFF2-40B4-BE49-F238E27FC236}">
                <a16:creationId xmlns:a16="http://schemas.microsoft.com/office/drawing/2014/main" id="{6272ADB3-44FD-1985-6939-C3D6936E1CD3}"/>
              </a:ext>
            </a:extLst>
          </p:cNvPr>
          <p:cNvPicPr>
            <a:picLocks noChangeAspect="1"/>
          </p:cNvPicPr>
          <p:nvPr/>
        </p:nvPicPr>
        <p:blipFill>
          <a:blip r:embed="rId3"/>
          <a:stretch>
            <a:fillRect/>
          </a:stretch>
        </p:blipFill>
        <p:spPr>
          <a:xfrm>
            <a:off x="5452745" y="1369124"/>
            <a:ext cx="1286510" cy="1417543"/>
          </a:xfrm>
          <a:custGeom>
            <a:avLst/>
            <a:gdLst>
              <a:gd name="connsiteX0" fmla="*/ 0 w 1286510"/>
              <a:gd name="connsiteY0" fmla="*/ 0 h 1417543"/>
              <a:gd name="connsiteX1" fmla="*/ 415972 w 1286510"/>
              <a:gd name="connsiteY1" fmla="*/ 0 h 1417543"/>
              <a:gd name="connsiteX2" fmla="*/ 831943 w 1286510"/>
              <a:gd name="connsiteY2" fmla="*/ 0 h 1417543"/>
              <a:gd name="connsiteX3" fmla="*/ 1286510 w 1286510"/>
              <a:gd name="connsiteY3" fmla="*/ 0 h 1417543"/>
              <a:gd name="connsiteX4" fmla="*/ 1286510 w 1286510"/>
              <a:gd name="connsiteY4" fmla="*/ 429988 h 1417543"/>
              <a:gd name="connsiteX5" fmla="*/ 1286510 w 1286510"/>
              <a:gd name="connsiteY5" fmla="*/ 930853 h 1417543"/>
              <a:gd name="connsiteX6" fmla="*/ 1286510 w 1286510"/>
              <a:gd name="connsiteY6" fmla="*/ 1417543 h 1417543"/>
              <a:gd name="connsiteX7" fmla="*/ 831943 w 1286510"/>
              <a:gd name="connsiteY7" fmla="*/ 1417543 h 1417543"/>
              <a:gd name="connsiteX8" fmla="*/ 390241 w 1286510"/>
              <a:gd name="connsiteY8" fmla="*/ 1417543 h 1417543"/>
              <a:gd name="connsiteX9" fmla="*/ 0 w 1286510"/>
              <a:gd name="connsiteY9" fmla="*/ 1417543 h 1417543"/>
              <a:gd name="connsiteX10" fmla="*/ 0 w 1286510"/>
              <a:gd name="connsiteY10" fmla="*/ 987555 h 1417543"/>
              <a:gd name="connsiteX11" fmla="*/ 0 w 1286510"/>
              <a:gd name="connsiteY11" fmla="*/ 486690 h 1417543"/>
              <a:gd name="connsiteX12" fmla="*/ 0 w 1286510"/>
              <a:gd name="connsiteY12" fmla="*/ 0 h 141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6510" h="1417543" fill="none" extrusionOk="0">
                <a:moveTo>
                  <a:pt x="0" y="0"/>
                </a:moveTo>
                <a:cubicBezTo>
                  <a:pt x="142707" y="-45865"/>
                  <a:pt x="248084" y="30417"/>
                  <a:pt x="415972" y="0"/>
                </a:cubicBezTo>
                <a:cubicBezTo>
                  <a:pt x="583860" y="-30417"/>
                  <a:pt x="628099" y="42114"/>
                  <a:pt x="831943" y="0"/>
                </a:cubicBezTo>
                <a:cubicBezTo>
                  <a:pt x="1035787" y="-42114"/>
                  <a:pt x="1070002" y="48386"/>
                  <a:pt x="1286510" y="0"/>
                </a:cubicBezTo>
                <a:cubicBezTo>
                  <a:pt x="1293381" y="119916"/>
                  <a:pt x="1286198" y="256908"/>
                  <a:pt x="1286510" y="429988"/>
                </a:cubicBezTo>
                <a:cubicBezTo>
                  <a:pt x="1286822" y="603068"/>
                  <a:pt x="1234200" y="823810"/>
                  <a:pt x="1286510" y="930853"/>
                </a:cubicBezTo>
                <a:cubicBezTo>
                  <a:pt x="1338820" y="1037897"/>
                  <a:pt x="1242766" y="1228780"/>
                  <a:pt x="1286510" y="1417543"/>
                </a:cubicBezTo>
                <a:cubicBezTo>
                  <a:pt x="1172213" y="1453310"/>
                  <a:pt x="1056186" y="1401025"/>
                  <a:pt x="831943" y="1417543"/>
                </a:cubicBezTo>
                <a:cubicBezTo>
                  <a:pt x="607700" y="1434061"/>
                  <a:pt x="584959" y="1396528"/>
                  <a:pt x="390241" y="1417543"/>
                </a:cubicBezTo>
                <a:cubicBezTo>
                  <a:pt x="195523" y="1438558"/>
                  <a:pt x="190117" y="1393693"/>
                  <a:pt x="0" y="1417543"/>
                </a:cubicBezTo>
                <a:cubicBezTo>
                  <a:pt x="-7651" y="1208313"/>
                  <a:pt x="1509" y="1089959"/>
                  <a:pt x="0" y="987555"/>
                </a:cubicBezTo>
                <a:cubicBezTo>
                  <a:pt x="-1509" y="885151"/>
                  <a:pt x="40851" y="616431"/>
                  <a:pt x="0" y="486690"/>
                </a:cubicBezTo>
                <a:cubicBezTo>
                  <a:pt x="-40851" y="356950"/>
                  <a:pt x="14342" y="128307"/>
                  <a:pt x="0" y="0"/>
                </a:cubicBezTo>
                <a:close/>
              </a:path>
              <a:path w="1286510" h="1417543" stroke="0" extrusionOk="0">
                <a:moveTo>
                  <a:pt x="0" y="0"/>
                </a:moveTo>
                <a:cubicBezTo>
                  <a:pt x="145176" y="-42189"/>
                  <a:pt x="232295" y="5696"/>
                  <a:pt x="403106" y="0"/>
                </a:cubicBezTo>
                <a:cubicBezTo>
                  <a:pt x="573917" y="-5696"/>
                  <a:pt x="666470" y="23861"/>
                  <a:pt x="793348" y="0"/>
                </a:cubicBezTo>
                <a:cubicBezTo>
                  <a:pt x="920226" y="-23861"/>
                  <a:pt x="1088577" y="42705"/>
                  <a:pt x="1286510" y="0"/>
                </a:cubicBezTo>
                <a:cubicBezTo>
                  <a:pt x="1305054" y="143718"/>
                  <a:pt x="1238239" y="295932"/>
                  <a:pt x="1286510" y="458339"/>
                </a:cubicBezTo>
                <a:cubicBezTo>
                  <a:pt x="1334781" y="620746"/>
                  <a:pt x="1230929" y="752690"/>
                  <a:pt x="1286510" y="930853"/>
                </a:cubicBezTo>
                <a:cubicBezTo>
                  <a:pt x="1342091" y="1109016"/>
                  <a:pt x="1252020" y="1207732"/>
                  <a:pt x="1286510" y="1417543"/>
                </a:cubicBezTo>
                <a:cubicBezTo>
                  <a:pt x="1134982" y="1442443"/>
                  <a:pt x="1031625" y="1416413"/>
                  <a:pt x="857673" y="1417543"/>
                </a:cubicBezTo>
                <a:cubicBezTo>
                  <a:pt x="683721" y="1418673"/>
                  <a:pt x="647731" y="1390980"/>
                  <a:pt x="441702" y="1417543"/>
                </a:cubicBezTo>
                <a:cubicBezTo>
                  <a:pt x="235673" y="1444106"/>
                  <a:pt x="177848" y="1379268"/>
                  <a:pt x="0" y="1417543"/>
                </a:cubicBezTo>
                <a:cubicBezTo>
                  <a:pt x="-12059" y="1196084"/>
                  <a:pt x="36281" y="1148405"/>
                  <a:pt x="0" y="916678"/>
                </a:cubicBezTo>
                <a:cubicBezTo>
                  <a:pt x="-36281" y="684952"/>
                  <a:pt x="16042" y="636855"/>
                  <a:pt x="0" y="486690"/>
                </a:cubicBezTo>
                <a:cubicBezTo>
                  <a:pt x="-16042" y="336525"/>
                  <a:pt x="5907" y="143368"/>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175990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48154FEB-A7C1-8412-0A0F-25FFE8B0705A}"/>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12683DF8-055B-F6A0-E431-FCAE5A898B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Avant de finir, faisons un petit résumé ensemble ! Alors, Qui peut me rappeler ce qu’on a appris lors de cette séance?</a:t>
            </a:r>
          </a:p>
        </p:txBody>
      </p:sp>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9B5981A-4807-5A3E-56F0-8ED234BA1E7D}"/>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Google Shape;2054;p38">
            <a:extLst>
              <a:ext uri="{FF2B5EF4-FFF2-40B4-BE49-F238E27FC236}">
                <a16:creationId xmlns:a16="http://schemas.microsoft.com/office/drawing/2014/main" id="{9023FEDD-39F8-A00B-89B3-8C9AB8605F1B}"/>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sp>
        <p:nvSpPr>
          <p:cNvPr id="3" name="ZoneTexte 3">
            <a:extLst>
              <a:ext uri="{FF2B5EF4-FFF2-40B4-BE49-F238E27FC236}">
                <a16:creationId xmlns:a16="http://schemas.microsoft.com/office/drawing/2014/main" id="{50B16163-BE65-7F0B-3367-8AFE715C1C5B}"/>
              </a:ext>
            </a:extLst>
          </p:cNvPr>
          <p:cNvSpPr txBox="1"/>
          <p:nvPr/>
        </p:nvSpPr>
        <p:spPr>
          <a:xfrm>
            <a:off x="1519970" y="3314323"/>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a:t>
            </a:r>
          </a:p>
        </p:txBody>
      </p:sp>
      <p:pic>
        <p:nvPicPr>
          <p:cNvPr id="8" name="Image 23">
            <a:extLst>
              <a:ext uri="{FF2B5EF4-FFF2-40B4-BE49-F238E27FC236}">
                <a16:creationId xmlns:a16="http://schemas.microsoft.com/office/drawing/2014/main" id="{83147132-241B-D0C9-B297-B002FEA663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Tree>
    <p:extLst>
      <p:ext uri="{BB962C8B-B14F-4D97-AF65-F5344CB8AC3E}">
        <p14:creationId xmlns:p14="http://schemas.microsoft.com/office/powerpoint/2010/main" val="1700131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34544-AFA8-35B0-7F8E-01DD28E84698}"/>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85D5CB8D-EB10-7D27-4689-38A6EE9E76D5}"/>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E92CC168-A871-F12F-5573-B3068DD46DB5}"/>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Effectivement, notre tâche principale de cette séance est:</a:t>
            </a:r>
          </a:p>
        </p:txBody>
      </p:sp>
      <p:pic>
        <p:nvPicPr>
          <p:cNvPr id="7" name="Image 8">
            <a:extLst>
              <a:ext uri="{FF2B5EF4-FFF2-40B4-BE49-F238E27FC236}">
                <a16:creationId xmlns:a16="http://schemas.microsoft.com/office/drawing/2014/main" id="{D9BA3DD1-2F00-4416-0199-CEA9DC1B1A70}"/>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A8CE9C6D-016B-71AC-BB26-951D08E11ED5}"/>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Google Shape;2054;p38">
            <a:extLst>
              <a:ext uri="{FF2B5EF4-FFF2-40B4-BE49-F238E27FC236}">
                <a16:creationId xmlns:a16="http://schemas.microsoft.com/office/drawing/2014/main" id="{78BB9E0F-E839-0C92-B3F7-686CBAB834C4}"/>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sp>
        <p:nvSpPr>
          <p:cNvPr id="3" name="ZoneTexte 3">
            <a:extLst>
              <a:ext uri="{FF2B5EF4-FFF2-40B4-BE49-F238E27FC236}">
                <a16:creationId xmlns:a16="http://schemas.microsoft.com/office/drawing/2014/main" id="{99A7F050-A7EF-CE6D-2DB6-FD7CD28A9B52}"/>
              </a:ext>
            </a:extLst>
          </p:cNvPr>
          <p:cNvSpPr txBox="1"/>
          <p:nvPr/>
        </p:nvSpPr>
        <p:spPr>
          <a:xfrm>
            <a:off x="1519970" y="3314323"/>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Identifier la température de fusion et d’ébullition d’un corps pur.</a:t>
            </a:r>
          </a:p>
        </p:txBody>
      </p:sp>
      <p:pic>
        <p:nvPicPr>
          <p:cNvPr id="8" name="Image 23">
            <a:extLst>
              <a:ext uri="{FF2B5EF4-FFF2-40B4-BE49-F238E27FC236}">
                <a16:creationId xmlns:a16="http://schemas.microsoft.com/office/drawing/2014/main" id="{F0116EA5-6655-C5B4-3C38-606CB21178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Tree>
    <p:extLst>
      <p:ext uri="{BB962C8B-B14F-4D97-AF65-F5344CB8AC3E}">
        <p14:creationId xmlns:p14="http://schemas.microsoft.com/office/powerpoint/2010/main" val="15331320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EC415-1B5E-8D76-7CAD-3163A5BDE76D}"/>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491CB3E-AF26-C513-1EF5-39B17F09F44D}"/>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D47ACB45-715F-2043-4072-B7D3C4AAF6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Qui peut me rappeler les étapes à suivre pour identifier la température de fusion ou d’ébullition à partir d’un graphique.</a:t>
            </a:r>
          </a:p>
        </p:txBody>
      </p:sp>
      <p:pic>
        <p:nvPicPr>
          <p:cNvPr id="7" name="Image 8">
            <a:extLst>
              <a:ext uri="{FF2B5EF4-FFF2-40B4-BE49-F238E27FC236}">
                <a16:creationId xmlns:a16="http://schemas.microsoft.com/office/drawing/2014/main" id="{D8DAB904-6325-66A9-C188-6305C0532CDF}"/>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CD457084-74AB-A333-E425-E1D608CABA9F}"/>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3" name="ZoneTexte 3">
            <a:extLst>
              <a:ext uri="{FF2B5EF4-FFF2-40B4-BE49-F238E27FC236}">
                <a16:creationId xmlns:a16="http://schemas.microsoft.com/office/drawing/2014/main" id="{99DD37E8-C95A-5983-4B86-79D9FB9D82CA}"/>
              </a:ext>
            </a:extLst>
          </p:cNvPr>
          <p:cNvSpPr txBox="1"/>
          <p:nvPr/>
        </p:nvSpPr>
        <p:spPr>
          <a:xfrm>
            <a:off x="1122460" y="1595121"/>
            <a:ext cx="9731504" cy="750848"/>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Pour identifier la température de fusion ou d’ébullition, je suis les étapes suivantes:</a:t>
            </a:r>
          </a:p>
        </p:txBody>
      </p:sp>
      <p:sp>
        <p:nvSpPr>
          <p:cNvPr id="2" name="ZoneTexte 3">
            <a:extLst>
              <a:ext uri="{FF2B5EF4-FFF2-40B4-BE49-F238E27FC236}">
                <a16:creationId xmlns:a16="http://schemas.microsoft.com/office/drawing/2014/main" id="{F960842A-8D67-C8A7-57CA-0F5FEF1A6841}"/>
              </a:ext>
            </a:extLst>
          </p:cNvPr>
          <p:cNvSpPr txBox="1"/>
          <p:nvPr/>
        </p:nvSpPr>
        <p:spPr>
          <a:xfrm>
            <a:off x="1230248" y="2562610"/>
            <a:ext cx="10382632" cy="2283710"/>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sz="3200" b="1" dirty="0">
                <a:solidFill>
                  <a:srgbClr val="FFC000"/>
                </a:solidFill>
                <a:latin typeface="Sitka Banner Semibold" pitchFamily="2" charset="0"/>
              </a:rPr>
              <a:t>1. </a:t>
            </a:r>
            <a:r>
              <a:rPr lang="fr-FR" altLang="fr-FR" sz="3200" b="1" dirty="0">
                <a:latin typeface="Sitka Banner Semibold" pitchFamily="2" charset="0"/>
              </a:rPr>
              <a:t>………………………………………………………………………………….....</a:t>
            </a:r>
          </a:p>
          <a:p>
            <a:pPr algn="l"/>
            <a:r>
              <a:rPr lang="fr-FR" altLang="fr-FR" sz="3200" b="1" dirty="0">
                <a:solidFill>
                  <a:srgbClr val="FFC000"/>
                </a:solidFill>
                <a:latin typeface="Sitka Banner Semibold" pitchFamily="2" charset="0"/>
              </a:rPr>
              <a:t>2. </a:t>
            </a:r>
            <a:r>
              <a:rPr lang="fr-FR" altLang="fr-FR" sz="3200" b="1" dirty="0">
                <a:latin typeface="Sitka Banner Semibold" pitchFamily="2" charset="0"/>
              </a:rPr>
              <a:t>……………………………………………………………………………………</a:t>
            </a:r>
          </a:p>
          <a:p>
            <a:pPr algn="l"/>
            <a:r>
              <a:rPr lang="fr-FR" altLang="fr-FR" sz="3200" b="1" dirty="0">
                <a:solidFill>
                  <a:srgbClr val="FFC000"/>
                </a:solidFill>
                <a:latin typeface="Sitka Banner Semibold" pitchFamily="2" charset="0"/>
              </a:rPr>
              <a:t>3. </a:t>
            </a:r>
            <a:r>
              <a:rPr lang="fr-FR" altLang="fr-FR" sz="3200" b="1" dirty="0">
                <a:latin typeface="Sitka Banner Semibold" pitchFamily="2" charset="0"/>
              </a:rPr>
              <a:t>………………………………………………………………………………......</a:t>
            </a:r>
          </a:p>
        </p:txBody>
      </p:sp>
    </p:spTree>
    <p:extLst>
      <p:ext uri="{BB962C8B-B14F-4D97-AF65-F5344CB8AC3E}">
        <p14:creationId xmlns:p14="http://schemas.microsoft.com/office/powerpoint/2010/main" val="38667193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DF04-4FD6-8505-F73C-9290FAE09DE4}"/>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D8D48C91-E7FA-B90C-539C-746F110E863D}"/>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un rappel de la séance.</a:t>
            </a:r>
          </a:p>
        </p:txBody>
      </p:sp>
      <p:sp>
        <p:nvSpPr>
          <p:cNvPr id="5" name="D_A_01">
            <a:extLst>
              <a:ext uri="{FF2B5EF4-FFF2-40B4-BE49-F238E27FC236}">
                <a16:creationId xmlns:a16="http://schemas.microsoft.com/office/drawing/2014/main" id="{2870B0AE-21DB-F02E-C557-81B903D84AA7}"/>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les étapes à suivre:</a:t>
            </a:r>
          </a:p>
        </p:txBody>
      </p:sp>
      <p:pic>
        <p:nvPicPr>
          <p:cNvPr id="7" name="Image 8">
            <a:extLst>
              <a:ext uri="{FF2B5EF4-FFF2-40B4-BE49-F238E27FC236}">
                <a16:creationId xmlns:a16="http://schemas.microsoft.com/office/drawing/2014/main" id="{76080507-E094-3D78-F646-768680CB5412}"/>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A2BC89DC-D905-C0C0-0747-E202D0EE4C7C}"/>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ZoneTexte 3">
            <a:extLst>
              <a:ext uri="{FF2B5EF4-FFF2-40B4-BE49-F238E27FC236}">
                <a16:creationId xmlns:a16="http://schemas.microsoft.com/office/drawing/2014/main" id="{C209F1FD-6836-9C31-6075-1C8A777AB70A}"/>
              </a:ext>
            </a:extLst>
          </p:cNvPr>
          <p:cNvSpPr txBox="1"/>
          <p:nvPr/>
        </p:nvSpPr>
        <p:spPr>
          <a:xfrm>
            <a:off x="1230248" y="2562610"/>
            <a:ext cx="10382632" cy="2283710"/>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sz="3200" b="1" dirty="0">
                <a:solidFill>
                  <a:srgbClr val="FFC000"/>
                </a:solidFill>
                <a:latin typeface="Sitka Banner Semibold" pitchFamily="2" charset="0"/>
              </a:rPr>
              <a:t>1. </a:t>
            </a:r>
            <a:r>
              <a:rPr lang="fr-FR" altLang="fr-FR" b="1" dirty="0">
                <a:solidFill>
                  <a:srgbClr val="106585"/>
                </a:solidFill>
              </a:rPr>
              <a:t>Je repère le palier de température.</a:t>
            </a:r>
          </a:p>
          <a:p>
            <a:pPr algn="l"/>
            <a:r>
              <a:rPr lang="fr-FR" altLang="fr-FR" sz="3200" b="1" dirty="0">
                <a:solidFill>
                  <a:srgbClr val="FFC000"/>
                </a:solidFill>
                <a:latin typeface="Sitka Banner Semibold" pitchFamily="2" charset="0"/>
              </a:rPr>
              <a:t>2. </a:t>
            </a:r>
            <a:r>
              <a:rPr lang="fr-FR" altLang="fr-FR" b="1" dirty="0">
                <a:solidFill>
                  <a:srgbClr val="106585"/>
                </a:solidFill>
              </a:rPr>
              <a:t>Je trace la projection sur l’axe des ordonnés.</a:t>
            </a:r>
          </a:p>
          <a:p>
            <a:pPr algn="l"/>
            <a:r>
              <a:rPr lang="fr-FR" altLang="fr-FR" sz="3200" b="1" dirty="0">
                <a:solidFill>
                  <a:srgbClr val="FFC000"/>
                </a:solidFill>
                <a:latin typeface="Sitka Banner Semibold" pitchFamily="2" charset="0"/>
              </a:rPr>
              <a:t>3. </a:t>
            </a:r>
            <a:r>
              <a:rPr lang="fr-FR" altLang="fr-FR" b="1" dirty="0">
                <a:solidFill>
                  <a:srgbClr val="106585"/>
                </a:solidFill>
              </a:rPr>
              <a:t>Je note la valeur de température du changement d’état:</a:t>
            </a:r>
          </a:p>
          <a:p>
            <a:pPr marL="1260475" indent="-457200" algn="l">
              <a:buFont typeface="Wingdings" panose="05000000000000000000" pitchFamily="2" charset="2"/>
              <a:buChar char="Ø"/>
            </a:pPr>
            <a:r>
              <a:rPr lang="fr-FR" altLang="fr-FR" b="1" dirty="0">
                <a:solidFill>
                  <a:srgbClr val="106585"/>
                </a:solidFill>
              </a:rPr>
              <a:t>Température de fusion: </a:t>
            </a:r>
            <a:r>
              <a:rPr lang="fr-FR" altLang="fr-FR" sz="3200" b="1" dirty="0">
                <a:solidFill>
                  <a:srgbClr val="FF6565"/>
                </a:solidFill>
                <a:latin typeface="Sitka Banner Semibold" pitchFamily="2" charset="0"/>
              </a:rPr>
              <a:t>T</a:t>
            </a:r>
            <a:r>
              <a:rPr lang="fr-FR" altLang="fr-FR" sz="3200" b="1" baseline="-25000" dirty="0">
                <a:solidFill>
                  <a:srgbClr val="FF6565"/>
                </a:solidFill>
                <a:latin typeface="Sitka Banner Semibold" pitchFamily="2" charset="0"/>
              </a:rPr>
              <a:t>f</a:t>
            </a:r>
            <a:r>
              <a:rPr lang="fr-FR" altLang="fr-FR" sz="3200" b="1" dirty="0">
                <a:solidFill>
                  <a:srgbClr val="FF6565"/>
                </a:solidFill>
                <a:latin typeface="Sitka Banner Semibold" pitchFamily="2" charset="0"/>
              </a:rPr>
              <a:t>=……..°C </a:t>
            </a:r>
          </a:p>
          <a:p>
            <a:pPr marL="1260475" indent="-457200" algn="l">
              <a:buFont typeface="Wingdings" panose="05000000000000000000" pitchFamily="2" charset="2"/>
              <a:buChar char="Ø"/>
            </a:pPr>
            <a:r>
              <a:rPr lang="fr-FR" altLang="fr-FR" b="1" dirty="0">
                <a:solidFill>
                  <a:srgbClr val="106585"/>
                </a:solidFill>
              </a:rPr>
              <a:t>Température</a:t>
            </a:r>
            <a:r>
              <a:rPr lang="fr-FR" altLang="fr-FR" sz="3200" b="1" dirty="0">
                <a:solidFill>
                  <a:srgbClr val="106585"/>
                </a:solidFill>
                <a:latin typeface="Sitka Banner Semibold" pitchFamily="2" charset="0"/>
              </a:rPr>
              <a:t> </a:t>
            </a:r>
            <a:r>
              <a:rPr lang="fr-FR" altLang="fr-FR" b="1" dirty="0">
                <a:solidFill>
                  <a:srgbClr val="106585"/>
                </a:solidFill>
              </a:rPr>
              <a:t>d’ébullition</a:t>
            </a:r>
            <a:r>
              <a:rPr lang="fr-FR" altLang="fr-FR" sz="3200" b="1" dirty="0">
                <a:solidFill>
                  <a:srgbClr val="106585"/>
                </a:solidFill>
                <a:latin typeface="Sitka Banner Semibold" pitchFamily="2" charset="0"/>
              </a:rPr>
              <a:t>: </a:t>
            </a:r>
            <a:r>
              <a:rPr lang="fr-FR" altLang="fr-FR" sz="3200" b="1" dirty="0">
                <a:solidFill>
                  <a:srgbClr val="FF6565"/>
                </a:solidFill>
                <a:latin typeface="Sitka Banner Semibold" pitchFamily="2" charset="0"/>
              </a:rPr>
              <a:t>T</a:t>
            </a:r>
            <a:r>
              <a:rPr lang="fr-FR" altLang="fr-FR" sz="3200" b="1" baseline="-25000" dirty="0">
                <a:solidFill>
                  <a:srgbClr val="FF6565"/>
                </a:solidFill>
                <a:latin typeface="Sitka Banner Semibold" pitchFamily="2" charset="0"/>
              </a:rPr>
              <a:t>é</a:t>
            </a:r>
            <a:r>
              <a:rPr lang="fr-FR" altLang="fr-FR" sz="3200" b="1" dirty="0">
                <a:solidFill>
                  <a:srgbClr val="FF6565"/>
                </a:solidFill>
                <a:latin typeface="Sitka Banner Semibold" pitchFamily="2" charset="0"/>
              </a:rPr>
              <a:t>=…….°C </a:t>
            </a:r>
            <a:endParaRPr lang="fr-FR" altLang="fr-FR" b="1" dirty="0">
              <a:solidFill>
                <a:srgbClr val="106585"/>
              </a:solidFill>
            </a:endParaRPr>
          </a:p>
        </p:txBody>
      </p:sp>
      <p:sp>
        <p:nvSpPr>
          <p:cNvPr id="8" name="ZoneTexte 3">
            <a:extLst>
              <a:ext uri="{FF2B5EF4-FFF2-40B4-BE49-F238E27FC236}">
                <a16:creationId xmlns:a16="http://schemas.microsoft.com/office/drawing/2014/main" id="{12CD52CB-21F0-09A5-575A-500806D4F673}"/>
              </a:ext>
            </a:extLst>
          </p:cNvPr>
          <p:cNvSpPr txBox="1"/>
          <p:nvPr/>
        </p:nvSpPr>
        <p:spPr>
          <a:xfrm>
            <a:off x="1122460" y="1595121"/>
            <a:ext cx="9731504" cy="750848"/>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106585"/>
                </a:solidFill>
              </a:rPr>
              <a:t>Pour identifier la température de fusion ou d’ébullition, je suis les étapes suivantes:</a:t>
            </a:r>
          </a:p>
        </p:txBody>
      </p:sp>
    </p:spTree>
    <p:extLst>
      <p:ext uri="{BB962C8B-B14F-4D97-AF65-F5344CB8AC3E}">
        <p14:creationId xmlns:p14="http://schemas.microsoft.com/office/powerpoint/2010/main" val="36956912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p:nvPr>
        </p:nvSpPr>
        <p:spPr>
          <a:xfrm>
            <a:off x="1015448" y="195946"/>
            <a:ext cx="10161104" cy="470617"/>
          </a:xfrm>
        </p:spPr>
        <p:txBody>
          <a:bodyPr/>
          <a:lstStyle/>
          <a:p>
            <a:r>
              <a:rPr lang="fr-FR" dirty="0"/>
              <a:t>Et on termine par cette carte lexicale.</a:t>
            </a:r>
            <a:endParaRPr lang="fr-MA" dirty="0"/>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10"/>
          </p:nvPr>
        </p:nvSpPr>
        <p:spPr>
          <a:xfrm>
            <a:off x="996949" y="685688"/>
            <a:ext cx="10179603" cy="292443"/>
          </a:xfrm>
        </p:spPr>
        <p:txBody>
          <a:bodyPr/>
          <a:lstStyle/>
          <a:p>
            <a:r>
              <a:rPr lang="fr-FR"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pic>
        <p:nvPicPr>
          <p:cNvPr id="6" name="Picture 1">
            <a:extLst>
              <a:ext uri="{FF2B5EF4-FFF2-40B4-BE49-F238E27FC236}">
                <a16:creationId xmlns:a16="http://schemas.microsoft.com/office/drawing/2014/main" id="{EDB5DCC3-BBE6-4C60-9C55-B225818C4F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52" y="618156"/>
            <a:ext cx="380071" cy="380071"/>
          </a:xfrm>
          <a:prstGeom prst="rect">
            <a:avLst/>
          </a:prstGeom>
        </p:spPr>
      </p:pic>
      <p:pic>
        <p:nvPicPr>
          <p:cNvPr id="7" name="Picture 12">
            <a:extLst>
              <a:ext uri="{FF2B5EF4-FFF2-40B4-BE49-F238E27FC236}">
                <a16:creationId xmlns:a16="http://schemas.microsoft.com/office/drawing/2014/main" id="{65108791-C591-400E-9B11-67DFDDCFBB62}"/>
              </a:ext>
            </a:extLst>
          </p:cNvPr>
          <p:cNvPicPr>
            <a:picLocks noChangeAspect="1"/>
          </p:cNvPicPr>
          <p:nvPr/>
        </p:nvPicPr>
        <p:blipFill>
          <a:blip r:embed="rId4"/>
          <a:stretch>
            <a:fillRect/>
          </a:stretch>
        </p:blipFill>
        <p:spPr>
          <a:xfrm>
            <a:off x="11015146" y="482386"/>
            <a:ext cx="699046" cy="699046"/>
          </a:xfrm>
          <a:prstGeom prst="rect">
            <a:avLst/>
          </a:prstGeom>
        </p:spPr>
      </p:pic>
      <p:grpSp>
        <p:nvGrpSpPr>
          <p:cNvPr id="18" name="Groupe 71"/>
          <p:cNvGrpSpPr/>
          <p:nvPr/>
        </p:nvGrpSpPr>
        <p:grpSpPr>
          <a:xfrm>
            <a:off x="381766" y="1022087"/>
            <a:ext cx="11428467" cy="4942025"/>
            <a:chOff x="415600" y="1645615"/>
            <a:chExt cx="11428467" cy="4942025"/>
          </a:xfrm>
        </p:grpSpPr>
        <p:sp>
          <p:nvSpPr>
            <p:cNvPr id="19" name="Rectangle 18"/>
            <p:cNvSpPr/>
            <p:nvPr/>
          </p:nvSpPr>
          <p:spPr>
            <a:xfrm>
              <a:off x="415600" y="2056280"/>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0"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000000"/>
                  </a:solidFill>
                  <a:effectLst/>
                  <a:uLnTx/>
                  <a:uFillTx/>
                  <a:latin typeface="Arial"/>
                  <a:ea typeface="+mn-ea"/>
                  <a:cs typeface="+mn-cs"/>
                </a:rPr>
                <a:t>Identifier la température de fusion ou d’ébullition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a:ln>
                    <a:noFill/>
                  </a:ln>
                  <a:solidFill>
                    <a:srgbClr val="000000"/>
                  </a:solidFill>
                  <a:effectLst/>
                  <a:uLnTx/>
                  <a:uFillTx/>
                  <a:latin typeface="Arial"/>
                  <a:ea typeface="+mn-ea"/>
                  <a:cs typeface="+mn-cs"/>
                </a:rPr>
                <a:t>d’un corps pur.</a:t>
              </a:r>
              <a:endParaRPr kumimoji="0" lang="fr-MA" b="1" i="0" u="none" strike="noStrike" kern="0" cap="none" spc="0" normalizeH="0" baseline="0" noProof="0" dirty="0">
                <a:ln>
                  <a:noFill/>
                </a:ln>
                <a:solidFill>
                  <a:srgbClr val="000000"/>
                </a:solidFill>
                <a:effectLst/>
                <a:uLnTx/>
                <a:uFillTx/>
                <a:latin typeface="Arial"/>
                <a:ea typeface="+mn-ea"/>
                <a:cs typeface="+mn-cs"/>
              </a:endParaRPr>
            </a:p>
          </p:txBody>
        </p:sp>
        <p:sp>
          <p:nvSpPr>
            <p:cNvPr id="21" name="Rectangle à coins arrondis 17"/>
            <p:cNvSpPr/>
            <p:nvPr/>
          </p:nvSpPr>
          <p:spPr>
            <a:xfrm>
              <a:off x="680393" y="2624587"/>
              <a:ext cx="2834967" cy="1156370"/>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MA" sz="1400" b="0" i="1" u="none" strike="noStrike" kern="0" cap="none" spc="0" normalizeH="0" baseline="0" noProof="0" dirty="0">
                  <a:ln>
                    <a:noFill/>
                  </a:ln>
                  <a:solidFill>
                    <a:srgbClr val="000000"/>
                  </a:solidFill>
                  <a:effectLst/>
                  <a:uLnTx/>
                  <a:uFillTx/>
                  <a:latin typeface="Arial"/>
                </a:rPr>
                <a:t>Ma </a:t>
              </a:r>
              <a:r>
                <a:rPr lang="fr-MA" sz="1400" i="1" kern="0" dirty="0">
                  <a:solidFill>
                    <a:srgbClr val="000000"/>
                  </a:solidFill>
                  <a:latin typeface="Arial"/>
                </a:rPr>
                <a:t>tâche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3" name="ZoneTexte 20"/>
            <p:cNvSpPr txBox="1"/>
            <p:nvPr/>
          </p:nvSpPr>
          <p:spPr>
            <a:xfrm>
              <a:off x="1021080" y="2308315"/>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MA" sz="1400" i="1" kern="0" dirty="0">
                  <a:solidFill>
                    <a:srgbClr val="000000"/>
                  </a:solidFill>
                  <a:latin typeface="Arial"/>
                </a:rPr>
                <a:t>Therme thématiques </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4" name="Rectangle à coins arrondis 24"/>
            <p:cNvSpPr/>
            <p:nvPr/>
          </p:nvSpPr>
          <p:spPr>
            <a:xfrm>
              <a:off x="8526739" y="3515273"/>
              <a:ext cx="2824480" cy="1074510"/>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534400" y="313403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6" name="Rectangle à coins arrondis 28"/>
            <p:cNvSpPr/>
            <p:nvPr/>
          </p:nvSpPr>
          <p:spPr>
            <a:xfrm>
              <a:off x="904239" y="5461789"/>
              <a:ext cx="6370918" cy="91315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904240" y="516058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endParaRPr kumimoji="0" lang="fr-MA" sz="1400" b="0" i="1" u="none" strike="noStrike" kern="0" cap="none" spc="0" normalizeH="0" baseline="0" noProof="0" dirty="0">
                <a:ln>
                  <a:noFill/>
                </a:ln>
                <a:solidFill>
                  <a:srgbClr val="000000"/>
                </a:solidFill>
                <a:effectLst/>
                <a:uLnTx/>
                <a:uFillTx/>
                <a:latin typeface="Arial"/>
              </a:endParaRPr>
            </a:p>
          </p:txBody>
        </p:sp>
        <p:cxnSp>
          <p:nvCxnSpPr>
            <p:cNvPr id="28" name="Connecteur en angle 5"/>
            <p:cNvCxnSpPr>
              <a:cxnSpLocks/>
              <a:stCxn id="21" idx="3"/>
              <a:endCxn id="20" idx="1"/>
            </p:cNvCxnSpPr>
            <p:nvPr/>
          </p:nvCxnSpPr>
          <p:spPr>
            <a:xfrm>
              <a:off x="3515360" y="3202772"/>
              <a:ext cx="1158240" cy="578184"/>
            </a:xfrm>
            <a:prstGeom prst="bentConnector3">
              <a:avLst/>
            </a:prstGeom>
            <a:noFill/>
            <a:ln w="9525" cap="flat" cmpd="sng" algn="ctr">
              <a:solidFill>
                <a:srgbClr val="FFAB40"/>
              </a:solidFill>
              <a:prstDash val="solid"/>
            </a:ln>
            <a:effectLst/>
          </p:spPr>
        </p:cxnSp>
        <p:sp>
          <p:nvSpPr>
            <p:cNvPr id="29" name="ZoneTexte 9"/>
            <p:cNvSpPr txBox="1"/>
            <p:nvPr/>
          </p:nvSpPr>
          <p:spPr>
            <a:xfrm>
              <a:off x="996930" y="2764706"/>
              <a:ext cx="2402840" cy="73866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Palier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Température de fusion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Température d’</a:t>
              </a:r>
              <a:r>
                <a:rPr lang="fr-FR" sz="1400" kern="0" dirty="0" err="1">
                  <a:solidFill>
                    <a:srgbClr val="000000"/>
                  </a:solidFill>
                  <a:latin typeface="Arial"/>
                </a:rPr>
                <a:t>ébulliton</a:t>
              </a:r>
              <a:endParaRPr kumimoji="0" lang="fr-FR" sz="1400" b="0" i="0" u="none" strike="noStrike" kern="0" cap="none" spc="0" normalizeH="0" baseline="0" noProof="0" dirty="0">
                <a:ln>
                  <a:noFill/>
                </a:ln>
                <a:solidFill>
                  <a:srgbClr val="000000"/>
                </a:solidFill>
                <a:effectLst/>
                <a:uLnTx/>
                <a:uFillTx/>
                <a:latin typeface="Arial"/>
              </a:endParaRPr>
            </a:p>
          </p:txBody>
        </p:sp>
        <p:sp>
          <p:nvSpPr>
            <p:cNvPr id="30" name="ZoneTexte 32"/>
            <p:cNvSpPr txBox="1"/>
            <p:nvPr/>
          </p:nvSpPr>
          <p:spPr>
            <a:xfrm>
              <a:off x="8731346" y="3515273"/>
              <a:ext cx="2479040" cy="73866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Repérer </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Tracer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Noter </a:t>
              </a:r>
            </a:p>
          </p:txBody>
        </p:sp>
        <p:cxnSp>
          <p:nvCxnSpPr>
            <p:cNvPr id="34" name="Connecteur en angle 39"/>
            <p:cNvCxnSpPr>
              <a:cxnSpLocks/>
              <a:stCxn id="20" idx="3"/>
              <a:endCxn id="24" idx="1"/>
            </p:cNvCxnSpPr>
            <p:nvPr/>
          </p:nvCxnSpPr>
          <p:spPr>
            <a:xfrm>
              <a:off x="7376160" y="3780956"/>
              <a:ext cx="1150579" cy="271572"/>
            </a:xfrm>
            <a:prstGeom prst="bentConnector3">
              <a:avLst>
                <a:gd name="adj1" fmla="val 50000"/>
              </a:avLst>
            </a:prstGeom>
            <a:noFill/>
            <a:ln w="9525" cap="flat" cmpd="sng" algn="ctr">
              <a:solidFill>
                <a:srgbClr val="FFAB40"/>
              </a:solidFill>
              <a:prstDash val="solid"/>
            </a:ln>
            <a:effectLst/>
          </p:spPr>
        </p:cxnSp>
        <p:sp>
          <p:nvSpPr>
            <p:cNvPr id="36" name="ZoneTexte 42"/>
            <p:cNvSpPr txBox="1"/>
            <p:nvPr/>
          </p:nvSpPr>
          <p:spPr>
            <a:xfrm>
              <a:off x="904241" y="5553427"/>
              <a:ext cx="6263640" cy="523220"/>
            </a:xfrm>
            <a:prstGeom prst="rect">
              <a:avLst/>
            </a:prstGeom>
            <a:noFill/>
          </p:spPr>
          <p:txBody>
            <a:bodyPr wrap="square" rtlCol="0">
              <a:spAutoFit/>
            </a:bodyPr>
            <a:lstStyle/>
            <a:p>
              <a:pPr marL="179388" lvl="0" indent="-179388" defTabSz="914400">
                <a:buFont typeface="Arial" panose="020B0604020202020204" pitchFamily="34" charset="0"/>
                <a:buChar char="•"/>
              </a:pPr>
              <a:r>
                <a:rPr kumimoji="0" lang="fr-MA" sz="1400" b="0" i="1" u="none" strike="noStrike" kern="0" cap="none" spc="0" normalizeH="0" baseline="0" noProof="0" dirty="0">
                  <a:ln>
                    <a:noFill/>
                  </a:ln>
                  <a:solidFill>
                    <a:srgbClr val="000000"/>
                  </a:solidFill>
                  <a:effectLst/>
                  <a:uLnTx/>
                  <a:uFillTx/>
                  <a:latin typeface="Arial"/>
                </a:rPr>
                <a:t>Pour identifier la température …………………….. </a:t>
              </a:r>
              <a:r>
                <a:rPr lang="fr-MA" sz="1400" i="1" kern="0" dirty="0">
                  <a:solidFill>
                    <a:srgbClr val="000000"/>
                  </a:solidFill>
                  <a:latin typeface="Arial"/>
                </a:rPr>
                <a:t>Je trace le palier de température sur l’axe ……………………………………..</a:t>
              </a:r>
              <a:endParaRPr kumimoji="0" lang="fr-MA" sz="1400" b="0" i="1" u="none" strike="noStrike" kern="0" cap="none" spc="0" normalizeH="0" baseline="0" noProof="0" dirty="0">
                <a:ln>
                  <a:noFill/>
                </a:ln>
                <a:solidFill>
                  <a:srgbClr val="000000"/>
                </a:solidFill>
                <a:effectLst/>
                <a:uLnTx/>
                <a:uFillTx/>
                <a:latin typeface="Arial"/>
              </a:endParaRPr>
            </a:p>
          </p:txBody>
        </p:sp>
        <p:cxnSp>
          <p:nvCxnSpPr>
            <p:cNvPr id="37" name="Connecteur en angle 44"/>
            <p:cNvCxnSpPr>
              <a:cxnSpLocks/>
              <a:stCxn id="20" idx="2"/>
              <a:endCxn id="26" idx="0"/>
            </p:cNvCxnSpPr>
            <p:nvPr/>
          </p:nvCxnSpPr>
          <p:spPr>
            <a:xfrm rot="5400000">
              <a:off x="4646016" y="4082925"/>
              <a:ext cx="822546" cy="1935182"/>
            </a:xfrm>
            <a:prstGeom prst="bentConnector3">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MA"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MA" sz="1200" b="1" i="0" u="none" strike="noStrike" kern="0" cap="none" spc="0" normalizeH="0" baseline="0" noProof="0" dirty="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36382368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rgbClr val="B27096"/>
            </a:gs>
            <a:gs pos="75000">
              <a:srgbClr val="B27096">
                <a:alpha val="66000"/>
              </a:srgbClr>
            </a:gs>
            <a:gs pos="83000">
              <a:srgbClr val="B27096"/>
            </a:gs>
            <a:gs pos="100000">
              <a:srgbClr val="B27096"/>
            </a:gs>
          </a:gsLst>
          <a:lin ang="5400000" scaled="1"/>
        </a:gradFill>
        <a:effectLst/>
      </p:bgPr>
    </p:bg>
    <p:spTree>
      <p:nvGrpSpPr>
        <p:cNvPr id="1" name="">
          <a:extLst>
            <a:ext uri="{FF2B5EF4-FFF2-40B4-BE49-F238E27FC236}">
              <a16:creationId xmlns:a16="http://schemas.microsoft.com/office/drawing/2014/main" id="{B3C01999-77F8-8798-F49D-18C4A771D08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80E698B-E76C-084D-4F73-F925BF320EBE}"/>
              </a:ext>
            </a:extLst>
          </p:cNvPr>
          <p:cNvSpPr txBox="1"/>
          <p:nvPr/>
        </p:nvSpPr>
        <p:spPr>
          <a:xfrm>
            <a:off x="482599" y="6971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incite les élèves à faire l’exercice à la maison et clore la séance.</a:t>
            </a:r>
          </a:p>
        </p:txBody>
      </p:sp>
      <p:sp>
        <p:nvSpPr>
          <p:cNvPr id="5" name="D_A_01">
            <a:extLst>
              <a:ext uri="{FF2B5EF4-FFF2-40B4-BE49-F238E27FC236}">
                <a16:creationId xmlns:a16="http://schemas.microsoft.com/office/drawing/2014/main" id="{E7826AE4-DC39-080E-D773-C821D18D8E54}"/>
              </a:ext>
            </a:extLst>
          </p:cNvPr>
          <p:cNvSpPr txBox="1"/>
          <p:nvPr/>
        </p:nvSpPr>
        <p:spPr>
          <a:xfrm>
            <a:off x="774699" y="177800"/>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les exercices à faire à la maison.</a:t>
            </a:r>
          </a:p>
        </p:txBody>
      </p:sp>
      <p:pic>
        <p:nvPicPr>
          <p:cNvPr id="7" name="Image 8">
            <a:extLst>
              <a:ext uri="{FF2B5EF4-FFF2-40B4-BE49-F238E27FC236}">
                <a16:creationId xmlns:a16="http://schemas.microsoft.com/office/drawing/2014/main" id="{E7776F0F-6889-70FD-34F1-D33743EA4E6B}"/>
              </a:ext>
            </a:extLst>
          </p:cNvPr>
          <p:cNvPicPr>
            <a:picLocks noChangeAspect="1"/>
          </p:cNvPicPr>
          <p:nvPr/>
        </p:nvPicPr>
        <p:blipFill>
          <a:blip r:embed="rId2"/>
          <a:stretch>
            <a:fillRect/>
          </a:stretch>
        </p:blipFill>
        <p:spPr>
          <a:xfrm>
            <a:off x="11336818" y="940034"/>
            <a:ext cx="583170" cy="583170"/>
          </a:xfrm>
          <a:prstGeom prst="rect">
            <a:avLst/>
          </a:prstGeom>
        </p:spPr>
      </p:pic>
      <p:sp>
        <p:nvSpPr>
          <p:cNvPr id="8" name="Oval 7">
            <a:extLst>
              <a:ext uri="{FF2B5EF4-FFF2-40B4-BE49-F238E27FC236}">
                <a16:creationId xmlns:a16="http://schemas.microsoft.com/office/drawing/2014/main" id="{11CC93C4-FFAD-1095-356A-566784FA8022}"/>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dirty="0">
                <a:latin typeface="Dosis Bold" pitchFamily="2" charset="0"/>
              </a:rPr>
              <a:t>C</a:t>
            </a:r>
            <a:endParaRPr lang="fr-FR" sz="1200" b="1" dirty="0">
              <a:latin typeface="Dosis Bold" pitchFamily="2" charset="0"/>
            </a:endParaRPr>
          </a:p>
        </p:txBody>
      </p:sp>
      <p:sp>
        <p:nvSpPr>
          <p:cNvPr id="2" name="ZoneTexte 1">
            <a:extLst>
              <a:ext uri="{FF2B5EF4-FFF2-40B4-BE49-F238E27FC236}">
                <a16:creationId xmlns:a16="http://schemas.microsoft.com/office/drawing/2014/main" id="{633ABDA2-7418-EF85-0F89-813171CEC3BB}"/>
              </a:ext>
            </a:extLst>
          </p:cNvPr>
          <p:cNvSpPr txBox="1"/>
          <p:nvPr/>
        </p:nvSpPr>
        <p:spPr>
          <a:xfrm>
            <a:off x="3845620" y="1683137"/>
            <a:ext cx="4195764" cy="707886"/>
          </a:xfrm>
          <a:prstGeom prst="rect">
            <a:avLst/>
          </a:prstGeom>
          <a:noFill/>
        </p:spPr>
        <p:txBody>
          <a:bodyPr wrap="none" rtlCol="0">
            <a:spAutoFit/>
          </a:bodyPr>
          <a:lstStyle/>
          <a:p>
            <a:r>
              <a:rPr lang="fr-FR" sz="4000" b="1" i="1" dirty="0">
                <a:solidFill>
                  <a:srgbClr val="EE0000"/>
                </a:solidFill>
              </a:rPr>
              <a:t>Exercice 1 page 25</a:t>
            </a:r>
          </a:p>
        </p:txBody>
      </p:sp>
      <p:sp>
        <p:nvSpPr>
          <p:cNvPr id="3" name="ZoneTexte 2">
            <a:extLst>
              <a:ext uri="{FF2B5EF4-FFF2-40B4-BE49-F238E27FC236}">
                <a16:creationId xmlns:a16="http://schemas.microsoft.com/office/drawing/2014/main" id="{D4BE6996-CBE9-868B-6482-E2E6F329F9F1}"/>
              </a:ext>
            </a:extLst>
          </p:cNvPr>
          <p:cNvSpPr txBox="1"/>
          <p:nvPr/>
        </p:nvSpPr>
        <p:spPr>
          <a:xfrm>
            <a:off x="3845620" y="2721114"/>
            <a:ext cx="4355680" cy="707886"/>
          </a:xfrm>
          <a:prstGeom prst="rect">
            <a:avLst/>
          </a:prstGeom>
          <a:noFill/>
        </p:spPr>
        <p:txBody>
          <a:bodyPr wrap="none" rtlCol="0">
            <a:spAutoFit/>
          </a:bodyPr>
          <a:lstStyle/>
          <a:p>
            <a:r>
              <a:rPr lang="fr-FR" sz="4000" b="1" i="1" dirty="0">
                <a:solidFill>
                  <a:srgbClr val="EE0000"/>
                </a:solidFill>
              </a:rPr>
              <a:t>Défis 1 et 2 page 26</a:t>
            </a:r>
          </a:p>
        </p:txBody>
      </p:sp>
      <p:sp>
        <p:nvSpPr>
          <p:cNvPr id="6" name="ZoneTexte 5">
            <a:extLst>
              <a:ext uri="{FF2B5EF4-FFF2-40B4-BE49-F238E27FC236}">
                <a16:creationId xmlns:a16="http://schemas.microsoft.com/office/drawing/2014/main" id="{FEEBE652-89BB-F3C6-0163-2241BB1615B8}"/>
              </a:ext>
            </a:extLst>
          </p:cNvPr>
          <p:cNvSpPr txBox="1"/>
          <p:nvPr/>
        </p:nvSpPr>
        <p:spPr>
          <a:xfrm>
            <a:off x="3845620" y="3847217"/>
            <a:ext cx="4080348" cy="707886"/>
          </a:xfrm>
          <a:prstGeom prst="rect">
            <a:avLst/>
          </a:prstGeom>
          <a:noFill/>
        </p:spPr>
        <p:txBody>
          <a:bodyPr wrap="none" rtlCol="0">
            <a:spAutoFit/>
          </a:bodyPr>
          <a:lstStyle/>
          <a:p>
            <a:r>
              <a:rPr lang="fr-FR" sz="4000" b="1" i="1" dirty="0">
                <a:solidFill>
                  <a:srgbClr val="EE0000"/>
                </a:solidFill>
              </a:rPr>
              <a:t>Exercice 5 page 28</a:t>
            </a:r>
          </a:p>
        </p:txBody>
      </p:sp>
    </p:spTree>
    <p:extLst>
      <p:ext uri="{BB962C8B-B14F-4D97-AF65-F5344CB8AC3E}">
        <p14:creationId xmlns:p14="http://schemas.microsoft.com/office/powerpoint/2010/main" val="90655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1</a:t>
              </a:r>
              <a:endParaRPr lang="fr-FR" sz="1467" kern="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Ouverture de la séance</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Modelage</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3</a:t>
              </a:r>
              <a:endParaRPr lang="fr-FR" sz="1467" kern="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collective</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4</a:t>
              </a:r>
              <a:endParaRPr lang="fr-FR" sz="1467" kern="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12 min</a:t>
              </a:r>
              <a:endParaRPr lang="fr-FR" sz="1467" b="1" kern="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5</a:t>
              </a:r>
              <a:endParaRPr lang="fr-FR" sz="1467" kern="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6</a:t>
              </a:r>
              <a:endParaRPr lang="fr-FR" sz="1467" kern="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dirty="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3 min</a:t>
              </a:r>
              <a:endParaRPr lang="fr-FR" sz="1467" b="1" kern="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dirty="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Clôture</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1DD44B3-2ECC-8E73-7AB6-47B427663729}"/>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B0A6C83-9B87-FCD8-63FB-3803C46C9694}"/>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E3320B3B-90C7-C1B3-09C6-81ACA009541F}"/>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C7F10022-23D6-311C-F092-CED679E4BE6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BD27AC25-B29A-602F-372F-391BB2A0C07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B2EC7153-8E5F-4E83-4F71-0117492C850D}"/>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5" name="ZoneTexte 4">
            <a:extLst>
              <a:ext uri="{FF2B5EF4-FFF2-40B4-BE49-F238E27FC236}">
                <a16:creationId xmlns:a16="http://schemas.microsoft.com/office/drawing/2014/main" id="{216DB805-9B4D-221E-8260-A0953AB732CE}"/>
              </a:ext>
            </a:extLst>
          </p:cNvPr>
          <p:cNvSpPr txBox="1"/>
          <p:nvPr/>
        </p:nvSpPr>
        <p:spPr>
          <a:xfrm>
            <a:off x="2518146" y="3730252"/>
            <a:ext cx="7007087"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Ouverture de la séance</a:t>
            </a:r>
          </a:p>
        </p:txBody>
      </p:sp>
      <p:pic>
        <p:nvPicPr>
          <p:cNvPr id="8" name="Picture 18">
            <a:extLst>
              <a:ext uri="{FF2B5EF4-FFF2-40B4-BE49-F238E27FC236}">
                <a16:creationId xmlns:a16="http://schemas.microsoft.com/office/drawing/2014/main" id="{7EFAB845-52AB-3ED4-2B7F-4B4D2C55310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618023" y="1373275"/>
            <a:ext cx="2096135" cy="2158333"/>
          </a:xfrm>
          <a:prstGeom prst="rect">
            <a:avLst/>
          </a:prstGeom>
        </p:spPr>
      </p:pic>
      <p:pic>
        <p:nvPicPr>
          <p:cNvPr id="6" name="Google Shape;1333;p128">
            <a:extLst>
              <a:ext uri="{FF2B5EF4-FFF2-40B4-BE49-F238E27FC236}">
                <a16:creationId xmlns:a16="http://schemas.microsoft.com/office/drawing/2014/main" id="{74465CA4-4DC2-3583-5485-5DAF3EFA2EA5}"/>
              </a:ext>
            </a:extLst>
          </p:cNvPr>
          <p:cNvPicPr>
            <a:picLocks noChangeAspect="1"/>
          </p:cNvPicPr>
          <p:nvPr/>
        </p:nvPicPr>
        <p:blipFill>
          <a:blip r:embed="rId5">
            <a:alphaModFix/>
          </a:blip>
          <a:srcRect/>
          <a:stretch>
            <a:fillRect/>
          </a:stretch>
        </p:blipFill>
        <p:spPr>
          <a:xfrm>
            <a:off x="5870301" y="1689491"/>
            <a:ext cx="649253" cy="649253"/>
          </a:xfrm>
          <a:prstGeom prst="rect">
            <a:avLst/>
          </a:prstGeom>
          <a:noFill/>
          <a:ln cap="flat">
            <a:noFill/>
          </a:ln>
        </p:spPr>
      </p:pic>
    </p:spTree>
    <p:extLst>
      <p:ext uri="{BB962C8B-B14F-4D97-AF65-F5344CB8AC3E}">
        <p14:creationId xmlns:p14="http://schemas.microsoft.com/office/powerpoint/2010/main" val="79575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839893" y="216324"/>
            <a:ext cx="10160000" cy="472016"/>
          </a:xfrm>
        </p:spPr>
        <p:txBody>
          <a:bodyPr>
            <a:normAutofit/>
          </a:bodyPr>
          <a:lstStyle/>
          <a:p>
            <a:r>
              <a:rPr lang="fr-MA" sz="1600" b="1" dirty="0">
                <a:solidFill>
                  <a:prstClr val="white">
                    <a:lumMod val="65000"/>
                  </a:prstClr>
                </a:solidFill>
                <a:latin typeface="Calibri" panose="020F0502020204030204"/>
                <a:ea typeface="+mn-ea"/>
                <a:cs typeface="+mn-cs"/>
              </a:rPr>
              <a:t>Bonjour! Prêts pour démarrer notre séance? Allons-y!</a:t>
            </a:r>
          </a:p>
        </p:txBody>
      </p:sp>
      <p:pic>
        <p:nvPicPr>
          <p:cNvPr id="4" name="Google Shape;5926;p4" descr="Une fusée Soyouz décolle vers l'ISS avec un Russe et un Américain à bord, fusée  qui décolle - heartfeltfuneralcompany.co.uk"/>
          <p:cNvPicPr preferRelativeResize="0"/>
          <p:nvPr/>
        </p:nvPicPr>
        <p:blipFill rotWithShape="1">
          <a:blip r:embed="rId2">
            <a:alphaModFix/>
          </a:blip>
          <a:srcRect l="12628" r="42945"/>
          <a:stretch/>
        </p:blipFill>
        <p:spPr>
          <a:xfrm>
            <a:off x="3753501" y="1707546"/>
            <a:ext cx="4066495" cy="4029613"/>
          </a:xfrm>
          <a:prstGeom prst="ellipse">
            <a:avLst/>
          </a:prstGeom>
          <a:noFill/>
          <a:ln>
            <a:noFill/>
          </a:ln>
        </p:spPr>
      </p:pic>
    </p:spTree>
    <p:extLst>
      <p:ext uri="{BB962C8B-B14F-4D97-AF65-F5344CB8AC3E}">
        <p14:creationId xmlns:p14="http://schemas.microsoft.com/office/powerpoint/2010/main" val="3220722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54EC-2CE3-1357-5095-140FD9795AB9}"/>
            </a:ext>
          </a:extLst>
        </p:cNvPr>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a:extLst>
              <a:ext uri="{FF2B5EF4-FFF2-40B4-BE49-F238E27FC236}">
                <a16:creationId xmlns:a16="http://schemas.microsoft.com/office/drawing/2014/main" id="{D6702358-9197-D420-08AB-2447C9D301E5}"/>
              </a:ext>
            </a:extLst>
          </p:cNvPr>
          <p:cNvPicPr>
            <a:picLocks noChangeAspect="1"/>
          </p:cNvPicPr>
          <p:nvPr/>
        </p:nvPicPr>
        <p:blipFill>
          <a:blip r:embed="rId2"/>
          <a:stretch>
            <a:fillRect/>
          </a:stretch>
        </p:blipFill>
        <p:spPr>
          <a:xfrm>
            <a:off x="258073" y="1549840"/>
            <a:ext cx="4550664" cy="4550664"/>
          </a:xfrm>
          <a:prstGeom prst="rect">
            <a:avLst/>
          </a:prstGeom>
        </p:spPr>
      </p:pic>
      <p:grpSp>
        <p:nvGrpSpPr>
          <p:cNvPr id="2" name="Group 14">
            <a:extLst>
              <a:ext uri="{FF2B5EF4-FFF2-40B4-BE49-F238E27FC236}">
                <a16:creationId xmlns:a16="http://schemas.microsoft.com/office/drawing/2014/main" id="{8A179FF6-4A54-96FF-4D53-2176FE6B22CA}"/>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D0A013A3-439A-014B-2F1A-62A417BDD4CD}"/>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9D9911DC-5F51-D2A4-A7F2-E7E4F430C48C}"/>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F1A9CF8A-906F-FD5F-7F05-FF26FDB7B86D}"/>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3E8B9DFE-C1D5-466B-C3E2-AF03D00FA345}"/>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0833B19B-8578-F3F2-13EA-430A8483D030}"/>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2CB1207-14C1-4C8E-8D55-4EDADCED4BF9}"/>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5DC68E45-64B1-A52C-0540-DE47FC2E4C9F}"/>
              </a:ext>
            </a:extLst>
          </p:cNvPr>
          <p:cNvSpPr txBox="1"/>
          <p:nvPr/>
        </p:nvSpPr>
        <p:spPr>
          <a:xfrm>
            <a:off x="4995540" y="2673553"/>
            <a:ext cx="5869201" cy="865878"/>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Le rituel</a:t>
            </a:r>
          </a:p>
        </p:txBody>
      </p:sp>
    </p:spTree>
    <p:extLst>
      <p:ext uri="{BB962C8B-B14F-4D97-AF65-F5344CB8AC3E}">
        <p14:creationId xmlns:p14="http://schemas.microsoft.com/office/powerpoint/2010/main" val="30037563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13157</TotalTime>
  <Words>2070</Words>
  <Application>Microsoft Office PowerPoint</Application>
  <PresentationFormat>Grand écran</PresentationFormat>
  <Paragraphs>305</Paragraphs>
  <Slides>57</Slides>
  <Notes>5</Notes>
  <HiddenSlides>1</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57</vt:i4>
      </vt:variant>
    </vt:vector>
  </HeadingPairs>
  <TitlesOfParts>
    <vt:vector size="69" baseType="lpstr">
      <vt:lpstr>Aptos</vt:lpstr>
      <vt:lpstr>Arial</vt:lpstr>
      <vt:lpstr>ArialMT-Light</vt:lpstr>
      <vt:lpstr>Calibri</vt:lpstr>
      <vt:lpstr>Dosis</vt:lpstr>
      <vt:lpstr>Dosis Bold</vt:lpstr>
      <vt:lpstr>Poppins ExtraBold</vt:lpstr>
      <vt:lpstr>Sitka Banner Semibold</vt:lpstr>
      <vt:lpstr>Wingdings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 on termine par cette carte lexicale.</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salim elmokhtar</cp:lastModifiedBy>
  <cp:revision>1160</cp:revision>
  <cp:lastPrinted>2024-10-05T19:15:58Z</cp:lastPrinted>
  <dcterms:created xsi:type="dcterms:W3CDTF">2024-05-28T10:13:44Z</dcterms:created>
  <dcterms:modified xsi:type="dcterms:W3CDTF">2025-11-20T16:59:07Z</dcterms:modified>
</cp:coreProperties>
</file>