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 id="2147483671" r:id="rId3"/>
  </p:sldMasterIdLst>
  <p:notesMasterIdLst>
    <p:notesMasterId r:id="rId73"/>
  </p:notesMasterIdLst>
  <p:handoutMasterIdLst>
    <p:handoutMasterId r:id="rId74"/>
  </p:handoutMasterIdLst>
  <p:sldIdLst>
    <p:sldId id="16777258" r:id="rId4"/>
    <p:sldId id="16777255" r:id="rId5"/>
    <p:sldId id="16777256" r:id="rId6"/>
    <p:sldId id="16777331" r:id="rId7"/>
    <p:sldId id="16777332" r:id="rId8"/>
    <p:sldId id="16777361" r:id="rId9"/>
    <p:sldId id="16776965" r:id="rId10"/>
    <p:sldId id="16776966" r:id="rId11"/>
    <p:sldId id="16776967" r:id="rId12"/>
    <p:sldId id="16776968" r:id="rId13"/>
    <p:sldId id="16777356" r:id="rId14"/>
    <p:sldId id="16777357" r:id="rId15"/>
    <p:sldId id="268" r:id="rId16"/>
    <p:sldId id="16777304" r:id="rId17"/>
    <p:sldId id="16777336" r:id="rId18"/>
    <p:sldId id="16777330" r:id="rId19"/>
    <p:sldId id="16777337" r:id="rId20"/>
    <p:sldId id="16777266" r:id="rId21"/>
    <p:sldId id="16777338" r:id="rId22"/>
    <p:sldId id="16777358" r:id="rId23"/>
    <p:sldId id="16777359" r:id="rId24"/>
    <p:sldId id="16777220" r:id="rId25"/>
    <p:sldId id="261" r:id="rId26"/>
    <p:sldId id="16777222" r:id="rId27"/>
    <p:sldId id="16777213" r:id="rId28"/>
    <p:sldId id="289" r:id="rId29"/>
    <p:sldId id="16777339" r:id="rId30"/>
    <p:sldId id="16777340" r:id="rId31"/>
    <p:sldId id="16777341" r:id="rId32"/>
    <p:sldId id="16777360" r:id="rId33"/>
    <p:sldId id="16777354" r:id="rId34"/>
    <p:sldId id="16777327" r:id="rId35"/>
    <p:sldId id="295" r:id="rId36"/>
    <p:sldId id="299" r:id="rId37"/>
    <p:sldId id="2147483642" r:id="rId38"/>
    <p:sldId id="16777277" r:id="rId39"/>
    <p:sldId id="16777300" r:id="rId40"/>
    <p:sldId id="16777342" r:id="rId41"/>
    <p:sldId id="16777343" r:id="rId42"/>
    <p:sldId id="16777223" r:id="rId43"/>
    <p:sldId id="4099676" r:id="rId44"/>
    <p:sldId id="16777344" r:id="rId45"/>
    <p:sldId id="16777251" r:id="rId46"/>
    <p:sldId id="16777345" r:id="rId47"/>
    <p:sldId id="16777346" r:id="rId48"/>
    <p:sldId id="16777347" r:id="rId49"/>
    <p:sldId id="16777285" r:id="rId50"/>
    <p:sldId id="16777348" r:id="rId51"/>
    <p:sldId id="16777352" r:id="rId52"/>
    <p:sldId id="16777353" r:id="rId53"/>
    <p:sldId id="16777349" r:id="rId54"/>
    <p:sldId id="16777350" r:id="rId55"/>
    <p:sldId id="16777313" r:id="rId56"/>
    <p:sldId id="16777351" r:id="rId57"/>
    <p:sldId id="16777234" r:id="rId58"/>
    <p:sldId id="16777241" r:id="rId59"/>
    <p:sldId id="16777242" r:id="rId60"/>
    <p:sldId id="16777317" r:id="rId61"/>
    <p:sldId id="16777206" r:id="rId62"/>
    <p:sldId id="279" r:id="rId63"/>
    <p:sldId id="280" r:id="rId64"/>
    <p:sldId id="281" r:id="rId65"/>
    <p:sldId id="2147483643" r:id="rId66"/>
    <p:sldId id="16777209" r:id="rId67"/>
    <p:sldId id="346" r:id="rId68"/>
    <p:sldId id="16777257" r:id="rId69"/>
    <p:sldId id="4100253" r:id="rId70"/>
    <p:sldId id="286" r:id="rId71"/>
    <p:sldId id="16777208" r:id="rId7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4E7"/>
    <a:srgbClr val="000000"/>
    <a:srgbClr val="66CCFF"/>
    <a:srgbClr val="99CCFF"/>
    <a:srgbClr val="86CFE2"/>
    <a:srgbClr val="94C8ED"/>
    <a:srgbClr val="33CCFF"/>
    <a:srgbClr val="80C5E8"/>
    <a:srgbClr val="FCEBD1"/>
    <a:srgbClr val="1D9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600" autoAdjust="0"/>
    <p:restoredTop sz="94690" autoAdjust="0"/>
  </p:normalViewPr>
  <p:slideViewPr>
    <p:cSldViewPr snapToGrid="0">
      <p:cViewPr varScale="1">
        <p:scale>
          <a:sx n="101" d="100"/>
          <a:sy n="101" d="100"/>
        </p:scale>
        <p:origin x="120" y="150"/>
      </p:cViewPr>
      <p:guideLst/>
    </p:cSldViewPr>
  </p:slideViewPr>
  <p:notesTextViewPr>
    <p:cViewPr>
      <p:scale>
        <a:sx n="1" d="1"/>
        <a:sy n="1" d="1"/>
      </p:scale>
      <p:origin x="0" y="0"/>
    </p:cViewPr>
  </p:notesTextViewPr>
  <p:sorterViewPr>
    <p:cViewPr>
      <p:scale>
        <a:sx n="50" d="100"/>
        <a:sy n="50" d="100"/>
      </p:scale>
      <p:origin x="0" y="-1098"/>
    </p:cViewPr>
  </p:sorterViewPr>
  <p:notesViewPr>
    <p:cSldViewPr snapToGrid="0">
      <p:cViewPr varScale="1">
        <p:scale>
          <a:sx n="65" d="100"/>
          <a:sy n="65" d="100"/>
        </p:scale>
        <p:origin x="2040" y="43"/>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E90AC0-E56A-4928-9268-F8B86B3617FD}" type="datetimeFigureOut">
              <a:rPr lang="fr-FR" smtClean="0"/>
              <a:t>31/03/2026</a:t>
            </a:fld>
            <a:endParaRPr lang="fr-F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D1FAB1-D3C0-4044-A94D-A9D2AF2A113A}" type="slidenum">
              <a:rPr lang="fr-FR" smtClean="0"/>
              <a:t>‹N°›</a:t>
            </a:fld>
            <a:endParaRPr 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52897D-8270-46EB-9581-9FD6E1B808F9}" type="datetimeFigureOut">
              <a:rPr lang="fr-FR" smtClean="0"/>
              <a:t>31/03/2026</a:t>
            </a:fld>
            <a:endParaRPr lang="fr-F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37357-FDEB-42E8-94B9-16208305E930}" type="slidenum">
              <a:rPr lang="fr-FR" smtClean="0"/>
              <a:t>‹N°›</a:t>
            </a:fld>
            <a:endParaRPr lang="fr-FR" dirty="0"/>
          </a:p>
        </p:txBody>
      </p:sp>
    </p:spTree>
    <p:extLst>
      <p:ext uri="{BB962C8B-B14F-4D97-AF65-F5344CB8AC3E}">
        <p14:creationId xmlns:p14="http://schemas.microsoft.com/office/powerpoint/2010/main" val="1454773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248;g3708d1f8300_1_658:notes"/>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a:defRPr/>
            </a:pPr>
            <a:fld id="{7323401D-AD66-48E8-9BE6-514052742394}" type="slidenum">
              <a:rPr sz="1800">
                <a:solidFill>
                  <a:prstClr val="black"/>
                </a:solidFill>
                <a:latin typeface="Aptos" panose="02110004020202020204"/>
              </a:rPr>
              <a:t>6</a:t>
            </a:fld>
            <a:endParaRPr lang="fr-FR" sz="1400" kern="0" dirty="0">
              <a:solidFill>
                <a:srgbClr val="000000"/>
              </a:solidFill>
              <a:latin typeface="Arial" panose="020B0604020202020204"/>
              <a:cs typeface="Arial" panose="020B0604020202020204"/>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defRPr/>
            </a:pPr>
            <a:fld id="{7323401D-AD66-48E8-9BE6-514052742394}" type="slidenum">
              <a:rPr kumimoji="0" sz="1800" b="0" i="0" u="none" strike="noStrike" kern="1200" cap="none" spc="0" normalizeH="0" baseline="0" noProof="0">
                <a:ln>
                  <a:noFill/>
                </a:ln>
                <a:solidFill>
                  <a:prstClr val="black"/>
                </a:solidFill>
                <a:effectLst/>
                <a:uLnTx/>
                <a:uFillTx/>
                <a:latin typeface="Aptos" panose="02110004020202020204"/>
                <a:ea typeface="+mn-ea"/>
                <a:cs typeface="+mn-cs"/>
              </a:rPr>
              <a:t>7</a:t>
            </a:fld>
            <a:endParaRPr kumimoji="0" lang="fr-FR" sz="1400" b="0" i="0" u="none" strike="noStrike" kern="0" cap="none" spc="0" normalizeH="0" baseline="0" noProof="0">
              <a:ln>
                <a:noFill/>
              </a:ln>
              <a:solidFill>
                <a:srgbClr val="000000"/>
              </a:solidFill>
              <a:effectLst/>
              <a:uLnTx/>
              <a:uFillTx/>
              <a:latin typeface="Arial" panose="020B0604020202020204"/>
              <a:ea typeface="+mn-ea"/>
              <a:cs typeface="Arial" panose="020B0604020202020204"/>
            </a:endParaRPr>
          </a:p>
        </p:txBody>
      </p:sp>
    </p:spTree>
    <p:extLst>
      <p:ext uri="{BB962C8B-B14F-4D97-AF65-F5344CB8AC3E}">
        <p14:creationId xmlns:p14="http://schemas.microsoft.com/office/powerpoint/2010/main" val="2877336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6" name="Google Shape;86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543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7"/>
        <p:cNvGrpSpPr/>
        <p:nvPr/>
      </p:nvGrpSpPr>
      <p:grpSpPr>
        <a:xfrm>
          <a:off x="0" y="0"/>
          <a:ext cx="0" cy="0"/>
          <a:chOff x="0" y="0"/>
          <a:chExt cx="0" cy="0"/>
        </a:xfrm>
      </p:grpSpPr>
      <p:sp>
        <p:nvSpPr>
          <p:cNvPr id="878" name="Google Shape;87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9" name="Google Shape;87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70232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3"/>
        <p:cNvGrpSpPr/>
        <p:nvPr/>
      </p:nvGrpSpPr>
      <p:grpSpPr>
        <a:xfrm>
          <a:off x="0" y="0"/>
          <a:ext cx="0" cy="0"/>
          <a:chOff x="0" y="0"/>
          <a:chExt cx="0" cy="0"/>
        </a:xfrm>
      </p:grpSpPr>
      <p:sp>
        <p:nvSpPr>
          <p:cNvPr id="884" name="Google Shape;88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85" name="Google Shape;885;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5007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2" name="Google Shape;93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11192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txBody>
          <a:bodyPr/>
          <a:lstStyle/>
          <a:p>
            <a:endParaRPr lang="fr-FR"/>
          </a:p>
        </p:txBody>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23437357-FDEB-42E8-94B9-16208305E930}" type="slidenum">
              <a:rPr lang="fr-FR" smtClean="0"/>
              <a:t>67</a:t>
            </a:fld>
            <a:endParaRPr lang="fr-FR" dirty="0"/>
          </a:p>
        </p:txBody>
      </p:sp>
    </p:spTree>
    <p:extLst>
      <p:ext uri="{BB962C8B-B14F-4D97-AF65-F5344CB8AC3E}">
        <p14:creationId xmlns:p14="http://schemas.microsoft.com/office/powerpoint/2010/main" val="3831869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11.svg"/><Relationship Id="rId4" Type="http://schemas.openxmlformats.org/officeDocument/2006/relationships/image" Target="../media/image10.sv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Master" Target="../slideMasters/slideMaster1.xml"/><Relationship Id="rId6" Type="http://schemas.openxmlformats.org/officeDocument/2006/relationships/image" Target="../media/image18.png"/><Relationship Id="rId5" Type="http://schemas.openxmlformats.org/officeDocument/2006/relationships/image" Target="../media/image17.png"/><Relationship Id="rId10" Type="http://schemas.microsoft.com/office/2007/relationships/hdphoto" Target="../media/hdphoto2.wdp"/><Relationship Id="rId4" Type="http://schemas.openxmlformats.org/officeDocument/2006/relationships/image" Target="../media/image16.png"/><Relationship Id="rId9" Type="http://schemas.openxmlformats.org/officeDocument/2006/relationships/image" Target="../media/image2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24.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gif"/><Relationship Id="rId1" Type="http://schemas.openxmlformats.org/officeDocument/2006/relationships/slideMaster" Target="../slideMasters/slideMaster1.xm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gif"/><Relationship Id="rId1" Type="http://schemas.openxmlformats.org/officeDocument/2006/relationships/slideMaster" Target="../slideMasters/slideMaster1.xml"/><Relationship Id="rId4" Type="http://schemas.microsoft.com/office/2007/relationships/hdphoto" Target="../media/hdphoto3.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5.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5.gif"/><Relationship Id="rId1" Type="http://schemas.openxmlformats.org/officeDocument/2006/relationships/slideMaster" Target="../slideMasters/slideMaster1.xml"/><Relationship Id="rId4" Type="http://schemas.microsoft.com/office/2007/relationships/hdphoto" Target="../media/hdphoto5.wdp"/></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verture">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617F0246-1182-05DE-617E-8171E1D8CCF7}"/>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98424E0C-E81E-8081-66F5-4315FFCC3A6B}"/>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164542E7-C602-E517-66C0-FE29F6B0CEC9}"/>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A8B39CBA-84BA-5302-14D9-D92B443A6482}"/>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a:extLst>
              <a:ext uri="{FF2B5EF4-FFF2-40B4-BE49-F238E27FC236}">
                <a16:creationId xmlns:a16="http://schemas.microsoft.com/office/drawing/2014/main" id="{317A4F1A-C34A-BD33-4B32-5E9098ED22AF}"/>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85989B30-4C0E-E605-632B-7EF7E4BA4608}"/>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3" name="Groupe 12">
            <a:extLst>
              <a:ext uri="{FF2B5EF4-FFF2-40B4-BE49-F238E27FC236}">
                <a16:creationId xmlns:a16="http://schemas.microsoft.com/office/drawing/2014/main" id="{6D00B9CE-FE46-794F-8C02-3A37FC9745D3}"/>
              </a:ext>
            </a:extLst>
          </p:cNvPr>
          <p:cNvGrpSpPr/>
          <p:nvPr userDrawn="1"/>
        </p:nvGrpSpPr>
        <p:grpSpPr>
          <a:xfrm>
            <a:off x="11779124" y="79508"/>
            <a:ext cx="232364" cy="304873"/>
            <a:chOff x="3292012" y="1302714"/>
            <a:chExt cx="867138" cy="384316"/>
          </a:xfrm>
          <a:solidFill>
            <a:srgbClr val="F19D19"/>
          </a:solidFill>
        </p:grpSpPr>
        <p:sp>
          <p:nvSpPr>
            <p:cNvPr id="14" name="Rectangle 21">
              <a:extLst>
                <a:ext uri="{FF2B5EF4-FFF2-40B4-BE49-F238E27FC236}">
                  <a16:creationId xmlns:a16="http://schemas.microsoft.com/office/drawing/2014/main" id="{6AA0CC7B-D2B0-9CDB-4BDC-3B9607B8F5D3}"/>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panose="020B0604020202020204"/>
                <a:ea typeface="+mn-ea"/>
                <a:cs typeface="+mn-cs"/>
              </a:endParaRPr>
            </a:p>
          </p:txBody>
        </p:sp>
        <p:sp>
          <p:nvSpPr>
            <p:cNvPr id="15" name="Rectangle 23">
              <a:extLst>
                <a:ext uri="{FF2B5EF4-FFF2-40B4-BE49-F238E27FC236}">
                  <a16:creationId xmlns:a16="http://schemas.microsoft.com/office/drawing/2014/main" id="{B42B5D67-1103-F116-D631-16BFED44055F}"/>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O</a:t>
              </a:r>
              <a:endParaRPr kumimoji="0" lang="fr-FR"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endParaRPr>
            </a:p>
          </p:txBody>
        </p:sp>
      </p:grpSp>
      <p:pic>
        <p:nvPicPr>
          <p:cNvPr id="16" name="Picture 3" descr="Image générée">
            <a:extLst>
              <a:ext uri="{FF2B5EF4-FFF2-40B4-BE49-F238E27FC236}">
                <a16:creationId xmlns:a16="http://schemas.microsoft.com/office/drawing/2014/main" id="{C9ED54C0-5B73-CBA8-EF45-923E59D861F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4">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7630781E-285F-EE71-4EB4-94200A6275C8}"/>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CA3A4FBB-873D-6C68-8BC8-FF5DDA403C18}"/>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5655FF3-127E-D7BB-98C4-2A18D990FEFC}"/>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F75FF2C-FE24-7F82-2210-3F037C5493AA}"/>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a:extLst>
              <a:ext uri="{FF2B5EF4-FFF2-40B4-BE49-F238E27FC236}">
                <a16:creationId xmlns:a16="http://schemas.microsoft.com/office/drawing/2014/main" id="{8C4E8E05-C426-CF0A-56B0-2DFEC6FFEA0A}"/>
              </a:ext>
            </a:extLst>
          </p:cNvPr>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A41A2333-A10A-5E14-7781-A502A2C52EBE}"/>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3" name="ZoneTexte 12">
            <a:extLst>
              <a:ext uri="{FF2B5EF4-FFF2-40B4-BE49-F238E27FC236}">
                <a16:creationId xmlns:a16="http://schemas.microsoft.com/office/drawing/2014/main" id="{DE951EB5-75C2-2F2D-D619-7514A60CE1C7}"/>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4" name="Picture 3" descr="Image générée">
            <a:extLst>
              <a:ext uri="{FF2B5EF4-FFF2-40B4-BE49-F238E27FC236}">
                <a16:creationId xmlns:a16="http://schemas.microsoft.com/office/drawing/2014/main" id="{5A7391A8-0847-5F25-2454-0C14B8C8F45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B">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7630781E-285F-EE71-4EB4-94200A6275C8}"/>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CA3A4FBB-873D-6C68-8BC8-FF5DDA403C18}"/>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85655FF3-127E-D7BB-98C4-2A18D990FEFC}"/>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8F75FF2C-FE24-7F82-2210-3F037C5493AA}"/>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a:extLst>
              <a:ext uri="{FF2B5EF4-FFF2-40B4-BE49-F238E27FC236}">
                <a16:creationId xmlns:a16="http://schemas.microsoft.com/office/drawing/2014/main" id="{8C4E8E05-C426-CF0A-56B0-2DFEC6FFEA0A}"/>
              </a:ext>
            </a:extLst>
          </p:cNvPr>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A41A2333-A10A-5E14-7781-A502A2C52EBE}"/>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3" name="ZoneTexte 12">
            <a:extLst>
              <a:ext uri="{FF2B5EF4-FFF2-40B4-BE49-F238E27FC236}">
                <a16:creationId xmlns:a16="http://schemas.microsoft.com/office/drawing/2014/main" id="{DE951EB5-75C2-2F2D-D619-7514A60CE1C7}"/>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4" name="Picture 3" descr="Image générée">
            <a:extLst>
              <a:ext uri="{FF2B5EF4-FFF2-40B4-BE49-F238E27FC236}">
                <a16:creationId xmlns:a16="http://schemas.microsoft.com/office/drawing/2014/main" id="{5A7391A8-0847-5F25-2454-0C14B8C8F45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1285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at en binome">
    <p:bg>
      <p:bgPr>
        <a:solidFill>
          <a:srgbClr val="002060"/>
        </a:solidFill>
        <a:effectLst/>
      </p:bgPr>
    </p:bg>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id="{B21E641D-45FF-6250-EBB9-08A08B209E08}"/>
              </a:ext>
            </a:extLst>
          </p:cNvPr>
          <p:cNvGrpSpPr/>
          <p:nvPr userDrawn="1"/>
        </p:nvGrpSpPr>
        <p:grpSpPr>
          <a:xfrm>
            <a:off x="0" y="1"/>
            <a:ext cx="12192000" cy="6858001"/>
            <a:chOff x="0" y="0"/>
            <a:chExt cx="13716000" cy="10287000"/>
          </a:xfrm>
        </p:grpSpPr>
        <p:sp>
          <p:nvSpPr>
            <p:cNvPr id="3" name="Rectangle 2">
              <a:extLst>
                <a:ext uri="{FF2B5EF4-FFF2-40B4-BE49-F238E27FC236}">
                  <a16:creationId xmlns:a16="http://schemas.microsoft.com/office/drawing/2014/main" id="{5D5669D8-AE06-E348-E73F-5255340A4A77}"/>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3">
              <a:extLst>
                <a:ext uri="{FF2B5EF4-FFF2-40B4-BE49-F238E27FC236}">
                  <a16:creationId xmlns:a16="http://schemas.microsoft.com/office/drawing/2014/main" id="{55DAB71B-ECE3-D805-26DC-2E04684A258F}"/>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4">
              <a:extLst>
                <a:ext uri="{FF2B5EF4-FFF2-40B4-BE49-F238E27FC236}">
                  <a16:creationId xmlns:a16="http://schemas.microsoft.com/office/drawing/2014/main" id="{099165FD-D18F-133B-2710-52B8DBF1F386}"/>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Titre 10">
            <a:extLst>
              <a:ext uri="{FF2B5EF4-FFF2-40B4-BE49-F238E27FC236}">
                <a16:creationId xmlns:a16="http://schemas.microsoft.com/office/drawing/2014/main" id="{D8F59850-B5AC-BEDF-DD96-75969B1D03F6}"/>
              </a:ext>
            </a:extLst>
          </p:cNvPr>
          <p:cNvSpPr>
            <a:spLocks noGrp="1"/>
          </p:cNvSpPr>
          <p:nvPr>
            <p:ph type="title"/>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1" name="Espace réservé du contenu 14">
            <a:extLst>
              <a:ext uri="{FF2B5EF4-FFF2-40B4-BE49-F238E27FC236}">
                <a16:creationId xmlns:a16="http://schemas.microsoft.com/office/drawing/2014/main" id="{4F81E5C9-9341-0420-7DED-EF7D4980B079}"/>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3" name="Picture 3" descr="Image générée">
            <a:extLst>
              <a:ext uri="{FF2B5EF4-FFF2-40B4-BE49-F238E27FC236}">
                <a16:creationId xmlns:a16="http://schemas.microsoft.com/office/drawing/2014/main" id="{5D0F4BC8-2BEA-0A1C-1F5A-7114721FA9C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5A277882-56FF-707E-56F1-2A827643C454}"/>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15" name="Picture 9">
            <a:extLst>
              <a:ext uri="{FF2B5EF4-FFF2-40B4-BE49-F238E27FC236}">
                <a16:creationId xmlns:a16="http://schemas.microsoft.com/office/drawing/2014/main" id="{EE5D1E43-04AF-A02E-4BBF-3F15C22A51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headEnd/>
            <a:tailEnd/>
          </a:ln>
          <a:effectLst>
            <a:outerShdw blurRad="50800" dist="38100" dir="2700000" algn="tl" rotWithShape="0">
              <a:srgbClr val="000000">
                <a:alpha val="43000"/>
              </a:srgbClr>
            </a:outerShdw>
          </a:effectLst>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rgbClr val="002060"/>
        </a:solidFill>
        <a:effectLst/>
      </p:bgPr>
    </p:bg>
    <p:spTree>
      <p:nvGrpSpPr>
        <p:cNvPr id="1" name=""/>
        <p:cNvGrpSpPr/>
        <p:nvPr/>
      </p:nvGrpSpPr>
      <p:grpSpPr>
        <a:xfrm>
          <a:off x="0" y="0"/>
          <a:ext cx="0" cy="0"/>
          <a:chOff x="0" y="0"/>
          <a:chExt cx="0" cy="0"/>
        </a:xfrm>
      </p:grpSpPr>
      <p:grpSp>
        <p:nvGrpSpPr>
          <p:cNvPr id="7" name="Groupe 5"/>
          <p:cNvGrpSpPr/>
          <p:nvPr userDrawn="1"/>
        </p:nvGrpSpPr>
        <p:grpSpPr>
          <a:xfrm>
            <a:off x="0" y="0"/>
            <a:ext cx="12192000" cy="6858001"/>
            <a:chOff x="0" y="0"/>
            <a:chExt cx="13716000" cy="10287000"/>
          </a:xfrm>
        </p:grpSpPr>
        <p:sp>
          <p:nvSpPr>
            <p:cNvPr id="8" name="Rectangle 7"/>
            <p:cNvSpPr/>
            <p:nvPr/>
          </p:nvSpPr>
          <p:spPr>
            <a:xfrm>
              <a:off x="0" y="0"/>
              <a:ext cx="13716000" cy="10287000"/>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0"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2" name="Freeform 11"/>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schemeClr val="bg1">
                  <a:lumMod val="50000"/>
                </a:schemeClr>
              </a:solidFill>
              <a:latin typeface="Dosis" pitchFamily="2"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v Modelage ">
    <p:bg>
      <p:bgPr>
        <a:solidFill>
          <a:srgbClr val="002060"/>
        </a:solidFill>
        <a:effectLst/>
      </p:bgPr>
    </p:bg>
    <p:spTree>
      <p:nvGrpSpPr>
        <p:cNvPr id="1" name=""/>
        <p:cNvGrpSpPr/>
        <p:nvPr/>
      </p:nvGrpSpPr>
      <p:grpSpPr>
        <a:xfrm>
          <a:off x="0" y="0"/>
          <a:ext cx="0" cy="0"/>
          <a:chOff x="0" y="0"/>
          <a:chExt cx="0" cy="0"/>
        </a:xfrm>
      </p:grpSpPr>
      <p:grpSp>
        <p:nvGrpSpPr>
          <p:cNvPr id="2" name="Google Shape;296;p83">
            <a:extLst>
              <a:ext uri="{FF2B5EF4-FFF2-40B4-BE49-F238E27FC236}">
                <a16:creationId xmlns:a16="http://schemas.microsoft.com/office/drawing/2014/main" id="{575D3CBA-347C-9E9E-395E-9F2AD935DD21}"/>
              </a:ext>
            </a:extLst>
          </p:cNvPr>
          <p:cNvGrpSpPr/>
          <p:nvPr userDrawn="1"/>
        </p:nvGrpSpPr>
        <p:grpSpPr>
          <a:xfrm>
            <a:off x="0" y="1"/>
            <a:ext cx="12192000" cy="6858001"/>
            <a:chOff x="0" y="0"/>
            <a:chExt cx="13716000" cy="10287000"/>
          </a:xfrm>
        </p:grpSpPr>
        <p:sp>
          <p:nvSpPr>
            <p:cNvPr id="3" name="Google Shape;297;p83">
              <a:extLst>
                <a:ext uri="{FF2B5EF4-FFF2-40B4-BE49-F238E27FC236}">
                  <a16:creationId xmlns:a16="http://schemas.microsoft.com/office/drawing/2014/main" id="{DFE451F7-13F2-5E9E-CBD6-21FCBE613318}"/>
                </a:ext>
              </a:extLst>
            </p:cNvPr>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4" name="Google Shape;298;p83">
              <a:extLst>
                <a:ext uri="{FF2B5EF4-FFF2-40B4-BE49-F238E27FC236}">
                  <a16:creationId xmlns:a16="http://schemas.microsoft.com/office/drawing/2014/main" id="{0E3E5CB9-54E2-0DAA-C9BD-223C8A0D34DD}"/>
                </a:ext>
              </a:extLst>
            </p:cNvPr>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5" name="Google Shape;299;p83">
              <a:extLst>
                <a:ext uri="{FF2B5EF4-FFF2-40B4-BE49-F238E27FC236}">
                  <a16:creationId xmlns:a16="http://schemas.microsoft.com/office/drawing/2014/main" id="{A02632D6-819D-A93F-C7E0-734861ADE4EE}"/>
                </a:ext>
              </a:extLst>
            </p:cNvPr>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grpSp>
      <p:grpSp>
        <p:nvGrpSpPr>
          <p:cNvPr id="6" name="Google Shape;303;p83">
            <a:extLst>
              <a:ext uri="{FF2B5EF4-FFF2-40B4-BE49-F238E27FC236}">
                <a16:creationId xmlns:a16="http://schemas.microsoft.com/office/drawing/2014/main" id="{51B57402-2E42-03D0-6D8F-226E5088A643}"/>
              </a:ext>
            </a:extLst>
          </p:cNvPr>
          <p:cNvGrpSpPr/>
          <p:nvPr userDrawn="1"/>
        </p:nvGrpSpPr>
        <p:grpSpPr>
          <a:xfrm>
            <a:off x="326095" y="244988"/>
            <a:ext cx="593731" cy="480730"/>
            <a:chOff x="277892" y="2283969"/>
            <a:chExt cx="939577" cy="824904"/>
          </a:xfrm>
        </p:grpSpPr>
        <p:sp>
          <p:nvSpPr>
            <p:cNvPr id="11" name="Google Shape;304;p83">
              <a:extLst>
                <a:ext uri="{FF2B5EF4-FFF2-40B4-BE49-F238E27FC236}">
                  <a16:creationId xmlns:a16="http://schemas.microsoft.com/office/drawing/2014/main" id="{B7BEA446-9F33-79FA-1B6C-C238B12F85C3}"/>
                </a:ext>
              </a:extLst>
            </p:cNvPr>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05;p83">
              <a:extLst>
                <a:ext uri="{FF2B5EF4-FFF2-40B4-BE49-F238E27FC236}">
                  <a16:creationId xmlns:a16="http://schemas.microsoft.com/office/drawing/2014/main" id="{BE1072E3-38FC-91A9-CA83-BC5AD7EED3C9}"/>
                </a:ext>
              </a:extLst>
            </p:cNvPr>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14" name="Google Shape;306;p83">
            <a:extLst>
              <a:ext uri="{FF2B5EF4-FFF2-40B4-BE49-F238E27FC236}">
                <a16:creationId xmlns:a16="http://schemas.microsoft.com/office/drawing/2014/main" id="{D04F2784-E4BD-B7F7-BD63-BA3A5CA43019}"/>
              </a:ext>
            </a:extLst>
          </p:cNvPr>
          <p:cNvSpPr txBox="1"/>
          <p:nvPr userDrawn="1"/>
        </p:nvSpPr>
        <p:spPr>
          <a:xfrm>
            <a:off x="11748194" y="95600"/>
            <a:ext cx="274643" cy="307777"/>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chemeClr val="lt1"/>
                </a:solidFill>
                <a:latin typeface="Arial" panose="020B0604020202020204"/>
                <a:ea typeface="Arial" panose="020B0604020202020204"/>
                <a:cs typeface="Arial" panose="020B0604020202020204"/>
                <a:sym typeface="Arial" panose="020B0604020202020204"/>
              </a:rPr>
              <a:t>M</a:t>
            </a:r>
            <a:endParaRPr sz="1800" b="1">
              <a:solidFill>
                <a:schemeClr val="lt1"/>
              </a:solidFill>
              <a:latin typeface="Arial" panose="020B0604020202020204"/>
              <a:ea typeface="Arial" panose="020B0604020202020204"/>
              <a:cs typeface="Arial" panose="020B0604020202020204"/>
              <a:sym typeface="Arial" panose="020B0604020202020204"/>
            </a:endParaRPr>
          </a:p>
        </p:txBody>
      </p:sp>
      <p:sp>
        <p:nvSpPr>
          <p:cNvPr id="15" name="Titre 10">
            <a:extLst>
              <a:ext uri="{FF2B5EF4-FFF2-40B4-BE49-F238E27FC236}">
                <a16:creationId xmlns:a16="http://schemas.microsoft.com/office/drawing/2014/main" id="{83907578-31E4-6DC3-6D37-63BF711B1247}"/>
              </a:ext>
            </a:extLst>
          </p:cNvPr>
          <p:cNvSpPr>
            <a:spLocks noGrp="1"/>
          </p:cNvSpPr>
          <p:nvPr>
            <p:ph type="title"/>
          </p:nvPr>
        </p:nvSpPr>
        <p:spPr>
          <a:xfrm>
            <a:off x="1064663"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6" name="Espace réservé du contenu 14">
            <a:extLst>
              <a:ext uri="{FF2B5EF4-FFF2-40B4-BE49-F238E27FC236}">
                <a16:creationId xmlns:a16="http://schemas.microsoft.com/office/drawing/2014/main" id="{BB944788-2DDA-A581-1AF8-311738227507}"/>
              </a:ext>
            </a:extLst>
          </p:cNvPr>
          <p:cNvSpPr>
            <a:spLocks noGrp="1"/>
          </p:cNvSpPr>
          <p:nvPr>
            <p:ph sz="quarter" idx="11" hasCustomPrompt="1"/>
          </p:nvPr>
        </p:nvSpPr>
        <p:spPr>
          <a:xfrm>
            <a:off x="1064663"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odelag New">
    <p:bg>
      <p:bgPr>
        <a:solidFill>
          <a:srgbClr val="002060"/>
        </a:solidFill>
        <a:effectLst/>
      </p:bgPr>
    </p:bg>
    <p:spTree>
      <p:nvGrpSpPr>
        <p:cNvPr id="1" name=""/>
        <p:cNvGrpSpPr/>
        <p:nvPr/>
      </p:nvGrpSpPr>
      <p:grpSpPr>
        <a:xfrm>
          <a:off x="0" y="0"/>
          <a:ext cx="0" cy="0"/>
          <a:chOff x="0" y="0"/>
          <a:chExt cx="0" cy="0"/>
        </a:xfrm>
      </p:grpSpPr>
      <p:grpSp>
        <p:nvGrpSpPr>
          <p:cNvPr id="2" name="Google Shape;296;p83">
            <a:extLst>
              <a:ext uri="{FF2B5EF4-FFF2-40B4-BE49-F238E27FC236}">
                <a16:creationId xmlns:a16="http://schemas.microsoft.com/office/drawing/2014/main" id="{87DBE21D-B211-E0BF-0D95-8260CBDD922D}"/>
              </a:ext>
            </a:extLst>
          </p:cNvPr>
          <p:cNvGrpSpPr/>
          <p:nvPr userDrawn="1"/>
        </p:nvGrpSpPr>
        <p:grpSpPr>
          <a:xfrm>
            <a:off x="0" y="1"/>
            <a:ext cx="12192000" cy="6858001"/>
            <a:chOff x="0" y="0"/>
            <a:chExt cx="13716000" cy="10287000"/>
          </a:xfrm>
        </p:grpSpPr>
        <p:sp>
          <p:nvSpPr>
            <p:cNvPr id="3" name="Google Shape;297;p83">
              <a:extLst>
                <a:ext uri="{FF2B5EF4-FFF2-40B4-BE49-F238E27FC236}">
                  <a16:creationId xmlns:a16="http://schemas.microsoft.com/office/drawing/2014/main" id="{F0269737-4FBC-4EF2-52A3-986E7F271BC2}"/>
                </a:ext>
              </a:extLst>
            </p:cNvPr>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4" name="Google Shape;298;p83">
              <a:extLst>
                <a:ext uri="{FF2B5EF4-FFF2-40B4-BE49-F238E27FC236}">
                  <a16:creationId xmlns:a16="http://schemas.microsoft.com/office/drawing/2014/main" id="{6B2B1B4E-C9F8-48CB-1E69-7214FECDB9A1}"/>
                </a:ext>
              </a:extLst>
            </p:cNvPr>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5" name="Google Shape;299;p83">
              <a:extLst>
                <a:ext uri="{FF2B5EF4-FFF2-40B4-BE49-F238E27FC236}">
                  <a16:creationId xmlns:a16="http://schemas.microsoft.com/office/drawing/2014/main" id="{98A173C4-A6E1-3421-73FA-1F68A182E1B3}"/>
                </a:ext>
              </a:extLst>
            </p:cNvPr>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grpSp>
      <p:grpSp>
        <p:nvGrpSpPr>
          <p:cNvPr id="6" name="Google Shape;303;p83">
            <a:extLst>
              <a:ext uri="{FF2B5EF4-FFF2-40B4-BE49-F238E27FC236}">
                <a16:creationId xmlns:a16="http://schemas.microsoft.com/office/drawing/2014/main" id="{16AB91DA-0758-A7FE-4823-722EC73BC047}"/>
              </a:ext>
            </a:extLst>
          </p:cNvPr>
          <p:cNvGrpSpPr/>
          <p:nvPr userDrawn="1"/>
        </p:nvGrpSpPr>
        <p:grpSpPr>
          <a:xfrm>
            <a:off x="326095" y="244988"/>
            <a:ext cx="593731" cy="480730"/>
            <a:chOff x="277892" y="2283969"/>
            <a:chExt cx="939577" cy="824904"/>
          </a:xfrm>
        </p:grpSpPr>
        <p:sp>
          <p:nvSpPr>
            <p:cNvPr id="11" name="Google Shape;304;p83">
              <a:extLst>
                <a:ext uri="{FF2B5EF4-FFF2-40B4-BE49-F238E27FC236}">
                  <a16:creationId xmlns:a16="http://schemas.microsoft.com/office/drawing/2014/main" id="{31A70327-B093-2351-A302-050DF3CAA186}"/>
                </a:ext>
              </a:extLst>
            </p:cNvPr>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sp>
          <p:nvSpPr>
            <p:cNvPr id="13" name="Google Shape;305;p83">
              <a:extLst>
                <a:ext uri="{FF2B5EF4-FFF2-40B4-BE49-F238E27FC236}">
                  <a16:creationId xmlns:a16="http://schemas.microsoft.com/office/drawing/2014/main" id="{0C594634-1B20-24E0-BE9C-FF54E17C3233}"/>
                </a:ext>
              </a:extLst>
            </p:cNvPr>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panose="020B0604020202020204"/>
                <a:ea typeface="Arial" panose="020B0604020202020204"/>
                <a:cs typeface="Arial" panose="020B0604020202020204"/>
                <a:sym typeface="Arial" panose="020B0604020202020204"/>
              </a:endParaRPr>
            </a:p>
          </p:txBody>
        </p:sp>
      </p:grpSp>
      <p:sp>
        <p:nvSpPr>
          <p:cNvPr id="14" name="Google Shape;306;p83">
            <a:extLst>
              <a:ext uri="{FF2B5EF4-FFF2-40B4-BE49-F238E27FC236}">
                <a16:creationId xmlns:a16="http://schemas.microsoft.com/office/drawing/2014/main" id="{EA568123-86FF-ADC4-1B17-5F2059315B53}"/>
              </a:ext>
            </a:extLst>
          </p:cNvPr>
          <p:cNvSpPr txBox="1"/>
          <p:nvPr userDrawn="1"/>
        </p:nvSpPr>
        <p:spPr>
          <a:xfrm>
            <a:off x="11748194" y="95600"/>
            <a:ext cx="274643" cy="369291"/>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sz="1800" b="1" dirty="0">
              <a:solidFill>
                <a:schemeClr val="lt1"/>
              </a:solidFill>
              <a:latin typeface="Arial" panose="020B0604020202020204"/>
              <a:ea typeface="Arial" panose="020B0604020202020204"/>
              <a:cs typeface="Arial" panose="020B0604020202020204"/>
              <a:sym typeface="Arial" panose="020B0604020202020204"/>
            </a:endParaRPr>
          </a:p>
        </p:txBody>
      </p:sp>
      <p:sp>
        <p:nvSpPr>
          <p:cNvPr id="15" name="Titre 10">
            <a:extLst>
              <a:ext uri="{FF2B5EF4-FFF2-40B4-BE49-F238E27FC236}">
                <a16:creationId xmlns:a16="http://schemas.microsoft.com/office/drawing/2014/main" id="{71A303B3-13A1-CF5C-FC11-A420B5E2AD70}"/>
              </a:ext>
            </a:extLst>
          </p:cNvPr>
          <p:cNvSpPr>
            <a:spLocks noGrp="1"/>
          </p:cNvSpPr>
          <p:nvPr>
            <p:ph type="title"/>
          </p:nvPr>
        </p:nvSpPr>
        <p:spPr>
          <a:xfrm>
            <a:off x="1064663"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6" name="Espace réservé du contenu 14">
            <a:extLst>
              <a:ext uri="{FF2B5EF4-FFF2-40B4-BE49-F238E27FC236}">
                <a16:creationId xmlns:a16="http://schemas.microsoft.com/office/drawing/2014/main" id="{B1BA98F6-3792-E8D2-F791-B8B087D4A088}"/>
              </a:ext>
            </a:extLst>
          </p:cNvPr>
          <p:cNvSpPr>
            <a:spLocks noGrp="1"/>
          </p:cNvSpPr>
          <p:nvPr>
            <p:ph sz="quarter" idx="11" hasCustomPrompt="1"/>
          </p:nvPr>
        </p:nvSpPr>
        <p:spPr>
          <a:xfrm>
            <a:off x="1064663"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4" name="Google Shape;145;p17"/>
          <p:cNvSpPr txBox="1">
            <a:spLocks noGrp="1"/>
          </p:cNvSpPr>
          <p:nvPr>
            <p:ph type="subTitle" idx="9"/>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5" name="Google Shape;146;p17"/>
          <p:cNvSpPr txBox="1">
            <a:spLocks noGrp="1"/>
          </p:cNvSpPr>
          <p:nvPr>
            <p:ph type="title" idx="19"/>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p:cNvSpPr txBox="1">
            <a:spLocks noGrp="1"/>
          </p:cNvSpPr>
          <p:nvPr>
            <p:ph type="subTitle" idx="29"/>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7" name="Google Shape;148;p17"/>
          <p:cNvSpPr txBox="1">
            <a:spLocks noGrp="1"/>
          </p:cNvSpPr>
          <p:nvPr>
            <p:ph type="subTitle" idx="39"/>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5"/>
            </a:lvl1pPr>
          </a:lstStyle>
          <a:p>
            <a:pPr lvl="0"/>
            <a:endParaRPr lang="fr-FR"/>
          </a:p>
        </p:txBody>
      </p:sp>
      <p:sp>
        <p:nvSpPr>
          <p:cNvPr id="8" name="Google Shape;149;p17"/>
          <p:cNvSpPr txBox="1">
            <a:spLocks noGrp="1"/>
          </p:cNvSpPr>
          <p:nvPr>
            <p:ph type="title" idx="49"/>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p:cNvSpPr txBox="1">
            <a:spLocks noGrp="1"/>
          </p:cNvSpPr>
          <p:nvPr>
            <p:ph type="title" idx="59"/>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p:cNvSpPr txBox="1">
            <a:spLocks noGrp="1"/>
          </p:cNvSpPr>
          <p:nvPr>
            <p:ph type="title" idx="69"/>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p:cNvSpPr txBox="1">
            <a:spLocks noGrp="1"/>
          </p:cNvSpPr>
          <p:nvPr>
            <p:ph type="title" idx="79"/>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p:cNvSpPr txBox="1">
            <a:spLocks noGrp="1"/>
          </p:cNvSpPr>
          <p:nvPr>
            <p:ph type="title" idx="89"/>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p:cNvSpPr txBox="1">
            <a:spLocks noGrp="1"/>
          </p:cNvSpPr>
          <p:nvPr>
            <p:ph type="title" idx="99"/>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p:cNvSpPr txBox="1">
            <a:spLocks noGrp="1"/>
          </p:cNvSpPr>
          <p:nvPr>
            <p:ph type="title" idx="109"/>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4570445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11333859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t>
            </a:r>
          </a:p>
        </p:txBody>
      </p:sp>
      <p:grpSp>
        <p:nvGrpSpPr>
          <p:cNvPr id="27" name="Groupe 26">
            <a:extLst>
              <a:ext uri="{FF2B5EF4-FFF2-40B4-BE49-F238E27FC236}">
                <a16:creationId xmlns:a16="http://schemas.microsoft.com/office/drawing/2014/main" id="{4665E728-B129-706A-BDB1-22B94D41AFBF}"/>
              </a:ext>
            </a:extLst>
          </p:cNvPr>
          <p:cNvGrpSpPr/>
          <p:nvPr userDrawn="1"/>
        </p:nvGrpSpPr>
        <p:grpSpPr>
          <a:xfrm>
            <a:off x="271218" y="4592685"/>
            <a:ext cx="6693265" cy="522000"/>
            <a:chOff x="304312" y="4531839"/>
            <a:chExt cx="5990003" cy="696796"/>
          </a:xfrm>
          <a:solidFill>
            <a:srgbClr val="0F9ED5"/>
          </a:solidFill>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userDrawn="1"/>
        </p:nvGrpSpPr>
        <p:grpSpPr>
          <a:xfrm>
            <a:off x="271218" y="5289789"/>
            <a:ext cx="6693265" cy="522000"/>
            <a:chOff x="304312" y="5304657"/>
            <a:chExt cx="5990003" cy="696796"/>
          </a:xfrm>
          <a:solidFill>
            <a:srgbClr val="336FB6"/>
          </a:solidFill>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grp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717129"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 AC</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855536" cy="923330"/>
          </a:xfrm>
          <a:prstGeom prst="rect">
            <a:avLst/>
          </a:prstGeom>
          <a:noFill/>
        </p:spPr>
        <p:txBody>
          <a:bodyPr wrap="square" rtlCol="0">
            <a:spAutoFit/>
          </a:bodyPr>
          <a:lstStyle/>
          <a:p>
            <a:pPr lvl="0"/>
            <a:r>
              <a:rPr lang="fr-FR" sz="5400" b="1" i="0" u="none" strike="noStrike" kern="0" cap="none" spc="0" baseline="0" dirty="0">
                <a:solidFill>
                  <a:srgbClr val="002060"/>
                </a:solidFill>
                <a:uFillTx/>
                <a:latin typeface="Calibri"/>
                <a:cs typeface="Calibri"/>
              </a:rPr>
              <a:t>Physique chimie</a:t>
            </a: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53998"/>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
        <p:nvSpPr>
          <p:cNvPr id="2" name="Espace réservé du texte 43">
            <a:extLst>
              <a:ext uri="{FF2B5EF4-FFF2-40B4-BE49-F238E27FC236}">
                <a16:creationId xmlns:a16="http://schemas.microsoft.com/office/drawing/2014/main" id="{7DEC17B5-AD7F-BD47-F7CF-DD89EBC16D6B}"/>
              </a:ext>
            </a:extLst>
          </p:cNvPr>
          <p:cNvSpPr>
            <a:spLocks noGrp="1"/>
          </p:cNvSpPr>
          <p:nvPr>
            <p:ph type="body" sz="quarter" idx="20"/>
          </p:nvPr>
        </p:nvSpPr>
        <p:spPr>
          <a:xfrm>
            <a:off x="2120815" y="4591216"/>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5" name="Espace réservé du texte 43">
            <a:extLst>
              <a:ext uri="{FF2B5EF4-FFF2-40B4-BE49-F238E27FC236}">
                <a16:creationId xmlns:a16="http://schemas.microsoft.com/office/drawing/2014/main" id="{DD979FC7-7D7A-BA7E-4DF0-D43F0F90D5D7}"/>
              </a:ext>
            </a:extLst>
          </p:cNvPr>
          <p:cNvSpPr>
            <a:spLocks noGrp="1"/>
          </p:cNvSpPr>
          <p:nvPr>
            <p:ph type="body" sz="quarter" idx="22" hasCustomPrompt="1"/>
          </p:nvPr>
        </p:nvSpPr>
        <p:spPr>
          <a:xfrm>
            <a:off x="271217" y="4591216"/>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en-US" dirty="0"/>
              <a:t>Chapitre 2</a:t>
            </a:r>
            <a:endParaRPr lang="fr-FR" dirty="0"/>
          </a:p>
        </p:txBody>
      </p:sp>
      <p:sp>
        <p:nvSpPr>
          <p:cNvPr id="6" name="Espace réservé du texte 43">
            <a:extLst>
              <a:ext uri="{FF2B5EF4-FFF2-40B4-BE49-F238E27FC236}">
                <a16:creationId xmlns:a16="http://schemas.microsoft.com/office/drawing/2014/main" id="{9A565E53-78F6-3990-8269-7E3C33DC136E}"/>
              </a:ext>
            </a:extLst>
          </p:cNvPr>
          <p:cNvSpPr>
            <a:spLocks noGrp="1"/>
          </p:cNvSpPr>
          <p:nvPr>
            <p:ph type="body" sz="quarter" idx="23" hasCustomPrompt="1"/>
          </p:nvPr>
        </p:nvSpPr>
        <p:spPr>
          <a:xfrm>
            <a:off x="271217" y="5288319"/>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Tâche</a:t>
            </a:r>
            <a:r>
              <a:rPr lang="en-US" dirty="0"/>
              <a:t> 1</a:t>
            </a:r>
            <a:endParaRPr lang="fr-FR" dirty="0"/>
          </a:p>
        </p:txBody>
      </p:sp>
      <p:sp>
        <p:nvSpPr>
          <p:cNvPr id="10" name="Espace réservé du texte 43">
            <a:extLst>
              <a:ext uri="{FF2B5EF4-FFF2-40B4-BE49-F238E27FC236}">
                <a16:creationId xmlns:a16="http://schemas.microsoft.com/office/drawing/2014/main" id="{9D40EE84-97BD-1D2C-C9FD-BC704A6339F3}"/>
              </a:ext>
            </a:extLst>
          </p:cNvPr>
          <p:cNvSpPr>
            <a:spLocks noGrp="1"/>
          </p:cNvSpPr>
          <p:nvPr>
            <p:ph type="body" sz="quarter" idx="24"/>
          </p:nvPr>
        </p:nvSpPr>
        <p:spPr>
          <a:xfrm>
            <a:off x="2120815" y="5288319"/>
            <a:ext cx="4843667" cy="521999"/>
          </a:xfrm>
        </p:spPr>
        <p:txBody>
          <a:bodyPr anchor="ctr">
            <a:norm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stStyle>
          <a:p>
            <a:pPr marL="0" marR="0" lvl="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fr-FR" dirty="0"/>
          </a:p>
        </p:txBody>
      </p:sp>
      <p:sp>
        <p:nvSpPr>
          <p:cNvPr id="4" name="Google Shape;735;p98">
            <a:extLst>
              <a:ext uri="{FF2B5EF4-FFF2-40B4-BE49-F238E27FC236}">
                <a16:creationId xmlns:a16="http://schemas.microsoft.com/office/drawing/2014/main" id="{AA32DAC6-E40B-3260-CF4C-57F69A65368F}"/>
              </a:ext>
            </a:extLst>
          </p:cNvPr>
          <p:cNvSpPr/>
          <p:nvPr userDrawn="1"/>
        </p:nvSpPr>
        <p:spPr>
          <a:xfrm>
            <a:off x="1968787" y="4613885"/>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sp>
        <p:nvSpPr>
          <p:cNvPr id="11" name="Google Shape;735;p98">
            <a:extLst>
              <a:ext uri="{FF2B5EF4-FFF2-40B4-BE49-F238E27FC236}">
                <a16:creationId xmlns:a16="http://schemas.microsoft.com/office/drawing/2014/main" id="{6706102D-42C9-61DB-F81D-8B81F55C8119}"/>
              </a:ext>
            </a:extLst>
          </p:cNvPr>
          <p:cNvSpPr/>
          <p:nvPr userDrawn="1"/>
        </p:nvSpPr>
        <p:spPr>
          <a:xfrm>
            <a:off x="1968787" y="5310990"/>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grpSp>
        <p:nvGrpSpPr>
          <p:cNvPr id="12" name="Groupe 26">
            <a:extLst>
              <a:ext uri="{FF2B5EF4-FFF2-40B4-BE49-F238E27FC236}">
                <a16:creationId xmlns:a16="http://schemas.microsoft.com/office/drawing/2014/main" id="{933612F1-A9E4-E974-13B0-EBC9CE305839}"/>
              </a:ext>
            </a:extLst>
          </p:cNvPr>
          <p:cNvGrpSpPr/>
          <p:nvPr userDrawn="1"/>
        </p:nvGrpSpPr>
        <p:grpSpPr>
          <a:xfrm>
            <a:off x="271217" y="3894112"/>
            <a:ext cx="6693265" cy="522000"/>
            <a:chOff x="304312" y="4531839"/>
            <a:chExt cx="5990003" cy="696796"/>
          </a:xfrm>
          <a:solidFill>
            <a:srgbClr val="336FB6"/>
          </a:solidFill>
        </p:grpSpPr>
        <p:sp>
          <p:nvSpPr>
            <p:cNvPr id="13" name="Google Shape;223;p26">
              <a:extLst>
                <a:ext uri="{FF2B5EF4-FFF2-40B4-BE49-F238E27FC236}">
                  <a16:creationId xmlns:a16="http://schemas.microsoft.com/office/drawing/2014/main" id="{9361ACBD-A62D-31BF-5CB0-2EF36884DA5B}"/>
                </a:ext>
              </a:extLst>
            </p:cNvPr>
            <p:cNvSpPr/>
            <p:nvPr/>
          </p:nvSpPr>
          <p:spPr>
            <a:xfrm>
              <a:off x="304312" y="4531839"/>
              <a:ext cx="5990003" cy="696796"/>
            </a:xfrm>
            <a:prstGeom prst="rect">
              <a:avLst/>
            </a:prstGeom>
            <a:grp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14" name="Google Shape;735;p98">
              <a:extLst>
                <a:ext uri="{FF2B5EF4-FFF2-40B4-BE49-F238E27FC236}">
                  <a16:creationId xmlns:a16="http://schemas.microsoft.com/office/drawing/2014/main" id="{7FCCE47F-DEBF-4D81-1DAF-1399B215A279}"/>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p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15" name="Espace réservé du texte 43">
            <a:extLst>
              <a:ext uri="{FF2B5EF4-FFF2-40B4-BE49-F238E27FC236}">
                <a16:creationId xmlns:a16="http://schemas.microsoft.com/office/drawing/2014/main" id="{D147765D-C4C2-F292-0F87-77AE80DB848B}"/>
              </a:ext>
            </a:extLst>
          </p:cNvPr>
          <p:cNvSpPr>
            <a:spLocks noGrp="1"/>
          </p:cNvSpPr>
          <p:nvPr>
            <p:ph type="body" sz="quarter" idx="25"/>
          </p:nvPr>
        </p:nvSpPr>
        <p:spPr>
          <a:xfrm>
            <a:off x="2120814" y="3892643"/>
            <a:ext cx="4843667"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endParaRPr lang="fr-FR" dirty="0"/>
          </a:p>
        </p:txBody>
      </p:sp>
      <p:sp>
        <p:nvSpPr>
          <p:cNvPr id="16" name="Espace réservé du texte 43">
            <a:extLst>
              <a:ext uri="{FF2B5EF4-FFF2-40B4-BE49-F238E27FC236}">
                <a16:creationId xmlns:a16="http://schemas.microsoft.com/office/drawing/2014/main" id="{FEB0B7E9-82CA-6BE4-7EF2-7FAA1A2BBEBF}"/>
              </a:ext>
            </a:extLst>
          </p:cNvPr>
          <p:cNvSpPr>
            <a:spLocks noGrp="1"/>
          </p:cNvSpPr>
          <p:nvPr>
            <p:ph type="body" sz="quarter" idx="26" hasCustomPrompt="1"/>
          </p:nvPr>
        </p:nvSpPr>
        <p:spPr>
          <a:xfrm>
            <a:off x="271216" y="3892643"/>
            <a:ext cx="1288409" cy="521999"/>
          </a:xfrm>
        </p:spPr>
        <p:txBody>
          <a:bodyPr anchor="ctr">
            <a:normAutofit/>
          </a:bodyPr>
          <a:lstStyle>
            <a:lvl1pPr marL="0" indent="0" algn="l" defTabSz="342900" rtl="0" eaLnBrk="1" latinLnBrk="0" hangingPunct="1">
              <a:buClrTx/>
              <a:buNone/>
              <a:defRPr lang="fr-FR" sz="1800" b="1" kern="1200" dirty="0">
                <a:solidFill>
                  <a:srgbClr val="FFFFFF"/>
                </a:solidFill>
                <a:latin typeface="Calibri"/>
                <a:ea typeface="Calibri"/>
                <a:cs typeface="Calibri"/>
              </a:defRPr>
            </a:lvl1pPr>
          </a:lstStyle>
          <a:p>
            <a:pPr lvl="0"/>
            <a:r>
              <a:rPr lang="fr-FR" sz="1800" b="1" dirty="0">
                <a:solidFill>
                  <a:srgbClr val="FFFFFF"/>
                </a:solidFill>
                <a:latin typeface="Calibri"/>
                <a:ea typeface="Calibri"/>
                <a:cs typeface="Calibri"/>
              </a:rPr>
              <a:t>Thème</a:t>
            </a:r>
            <a:r>
              <a:rPr lang="en-US" dirty="0"/>
              <a:t> 2</a:t>
            </a:r>
            <a:endParaRPr lang="fr-FR" dirty="0"/>
          </a:p>
        </p:txBody>
      </p:sp>
      <p:sp>
        <p:nvSpPr>
          <p:cNvPr id="17" name="Google Shape;735;p98">
            <a:extLst>
              <a:ext uri="{FF2B5EF4-FFF2-40B4-BE49-F238E27FC236}">
                <a16:creationId xmlns:a16="http://schemas.microsoft.com/office/drawing/2014/main" id="{D7F2222E-BED0-84CA-B576-0A90831A6AB7}"/>
              </a:ext>
            </a:extLst>
          </p:cNvPr>
          <p:cNvSpPr/>
          <p:nvPr userDrawn="1"/>
        </p:nvSpPr>
        <p:spPr>
          <a:xfrm>
            <a:off x="1968786" y="3915312"/>
            <a:ext cx="66642" cy="479598"/>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2400" kern="0" noProof="0" dirty="0">
              <a:solidFill>
                <a:srgbClr val="FFFFFF"/>
              </a:solidFill>
              <a:latin typeface="Calibri"/>
              <a:ea typeface="Calibri"/>
              <a:cs typeface="Calibri"/>
            </a:endParaRPr>
          </a:p>
        </p:txBody>
      </p:sp>
      <p:pic>
        <p:nvPicPr>
          <p:cNvPr id="18" name="Image 6">
            <a:extLst>
              <a:ext uri="{FF2B5EF4-FFF2-40B4-BE49-F238E27FC236}">
                <a16:creationId xmlns:a16="http://schemas.microsoft.com/office/drawing/2014/main" id="{FD6BAE14-A27A-2B1A-F93D-8FCCEEB90910}"/>
              </a:ext>
            </a:extLst>
          </p:cNvPr>
          <p:cNvPicPr>
            <a:picLocks noChangeAspect="1"/>
          </p:cNvPicPr>
          <p:nvPr userDrawn="1"/>
        </p:nvPicPr>
        <p:blipFill>
          <a:blip r:embed="rId4"/>
          <a:stretch>
            <a:fillRect/>
          </a:stretch>
        </p:blipFill>
        <p:spPr>
          <a:xfrm>
            <a:off x="7966502" y="3495345"/>
            <a:ext cx="3952359" cy="2925971"/>
          </a:xfrm>
          <a:prstGeom prst="rect">
            <a:avLst/>
          </a:prstGeom>
        </p:spPr>
      </p:pic>
    </p:spTree>
    <p:extLst>
      <p:ext uri="{BB962C8B-B14F-4D97-AF65-F5344CB8AC3E}">
        <p14:creationId xmlns:p14="http://schemas.microsoft.com/office/powerpoint/2010/main" val="14378043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3504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endParaRPr>
            </a:p>
            <a:p>
              <a:pPr algn="ctr" defTabSz="457189">
                <a:defRPr/>
              </a:pPr>
              <a:endParaRPr lang="fr-FR" sz="5600" b="1" dirty="0">
                <a:solidFill>
                  <a:prstClr val="black"/>
                </a:solidFill>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solidFill>
                  <a:prstClr val="black"/>
                </a:solidFill>
              </a:endParaRP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solidFill>
                  <a:prstClr val="black"/>
                </a:solidFill>
              </a:endParaRP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1310389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Modelage">
    <p:bg>
      <p:bgPr>
        <a:solidFill>
          <a:srgbClr val="002060"/>
        </a:solidFill>
        <a:effectLst/>
      </p:bgPr>
    </p:bg>
    <p:spTree>
      <p:nvGrpSpPr>
        <p:cNvPr id="1" name=""/>
        <p:cNvGrpSpPr/>
        <p:nvPr/>
      </p:nvGrpSpPr>
      <p:grpSpPr>
        <a:xfrm>
          <a:off x="0" y="0"/>
          <a:ext cx="0" cy="0"/>
          <a:chOff x="0" y="0"/>
          <a:chExt cx="0" cy="0"/>
        </a:xfrm>
      </p:grpSpPr>
      <p:grpSp>
        <p:nvGrpSpPr>
          <p:cNvPr id="2" name="Google Shape;296;p83">
            <a:extLst>
              <a:ext uri="{FF2B5EF4-FFF2-40B4-BE49-F238E27FC236}">
                <a16:creationId xmlns:a16="http://schemas.microsoft.com/office/drawing/2014/main" id="{CD171FE2-B8D3-30C9-F8C1-15287B88BDE2}"/>
              </a:ext>
            </a:extLst>
          </p:cNvPr>
          <p:cNvGrpSpPr/>
          <p:nvPr userDrawn="1"/>
        </p:nvGrpSpPr>
        <p:grpSpPr>
          <a:xfrm>
            <a:off x="0" y="1"/>
            <a:ext cx="12192000" cy="6858001"/>
            <a:chOff x="0" y="0"/>
            <a:chExt cx="13716000" cy="10287000"/>
          </a:xfrm>
        </p:grpSpPr>
        <p:sp>
          <p:nvSpPr>
            <p:cNvPr id="3" name="Google Shape;297;p83">
              <a:extLst>
                <a:ext uri="{FF2B5EF4-FFF2-40B4-BE49-F238E27FC236}">
                  <a16:creationId xmlns:a16="http://schemas.microsoft.com/office/drawing/2014/main" id="{BFFE6B0C-4E9B-8CB5-426E-E4C35AC531AB}"/>
                </a:ext>
              </a:extLst>
            </p:cNvPr>
            <p:cNvSpPr/>
            <p:nvPr/>
          </p:nvSpPr>
          <p:spPr>
            <a:xfrm>
              <a:off x="0" y="0"/>
              <a:ext cx="13716000" cy="102870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4" name="Google Shape;298;p83">
              <a:extLst>
                <a:ext uri="{FF2B5EF4-FFF2-40B4-BE49-F238E27FC236}">
                  <a16:creationId xmlns:a16="http://schemas.microsoft.com/office/drawing/2014/main" id="{65D81711-36E2-F933-2914-10A4C52670E1}"/>
                </a:ext>
              </a:extLst>
            </p:cNvPr>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sp>
          <p:nvSpPr>
            <p:cNvPr id="5" name="Google Shape;299;p83">
              <a:extLst>
                <a:ext uri="{FF2B5EF4-FFF2-40B4-BE49-F238E27FC236}">
                  <a16:creationId xmlns:a16="http://schemas.microsoft.com/office/drawing/2014/main" id="{D954BB92-F499-BD1C-CACA-FBEF3A129F12}"/>
                </a:ext>
              </a:extLst>
            </p:cNvPr>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1">
                <a:solidFill>
                  <a:srgbClr val="FFFFFF"/>
                </a:solidFill>
                <a:latin typeface="Dosis"/>
                <a:ea typeface="Dosis"/>
                <a:cs typeface="Dosis"/>
                <a:sym typeface="Dosis"/>
              </a:endParaRPr>
            </a:p>
          </p:txBody>
        </p:sp>
      </p:grpSp>
      <p:grpSp>
        <p:nvGrpSpPr>
          <p:cNvPr id="14" name="Google Shape;303;p83">
            <a:extLst>
              <a:ext uri="{FF2B5EF4-FFF2-40B4-BE49-F238E27FC236}">
                <a16:creationId xmlns:a16="http://schemas.microsoft.com/office/drawing/2014/main" id="{AF409F22-65E7-C31E-284E-E0399DD4A124}"/>
              </a:ext>
            </a:extLst>
          </p:cNvPr>
          <p:cNvGrpSpPr/>
          <p:nvPr userDrawn="1"/>
        </p:nvGrpSpPr>
        <p:grpSpPr>
          <a:xfrm>
            <a:off x="326095" y="244988"/>
            <a:ext cx="593731" cy="480730"/>
            <a:chOff x="277892" y="2283969"/>
            <a:chExt cx="939577" cy="824904"/>
          </a:xfrm>
        </p:grpSpPr>
        <p:sp>
          <p:nvSpPr>
            <p:cNvPr id="15" name="Google Shape;304;p83">
              <a:extLst>
                <a:ext uri="{FF2B5EF4-FFF2-40B4-BE49-F238E27FC236}">
                  <a16:creationId xmlns:a16="http://schemas.microsoft.com/office/drawing/2014/main" id="{2C98AFDE-2A69-0603-74BC-5439C9A9C476}"/>
                </a:ext>
              </a:extLst>
            </p:cNvPr>
            <p:cNvSpPr/>
            <p:nvPr/>
          </p:nvSpPr>
          <p:spPr>
            <a:xfrm>
              <a:off x="277892" y="2557025"/>
              <a:ext cx="685139" cy="551848"/>
            </a:xfrm>
            <a:custGeom>
              <a:avLst/>
              <a:gdLst/>
              <a:ahLst/>
              <a:cxnLst/>
              <a:rect l="l" t="t" r="r" b="b"/>
              <a:pathLst>
                <a:path w="3423710" h="2757643" extrusionOk="0">
                  <a:moveTo>
                    <a:pt x="0" y="0"/>
                  </a:moveTo>
                  <a:lnTo>
                    <a:pt x="3423710" y="0"/>
                  </a:lnTo>
                  <a:lnTo>
                    <a:pt x="3423710" y="2757643"/>
                  </a:lnTo>
                  <a:lnTo>
                    <a:pt x="0" y="275764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305;p83">
              <a:extLst>
                <a:ext uri="{FF2B5EF4-FFF2-40B4-BE49-F238E27FC236}">
                  <a16:creationId xmlns:a16="http://schemas.microsoft.com/office/drawing/2014/main" id="{0D24FE5C-BBB7-A9AC-D90C-F48ACEBD8360}"/>
                </a:ext>
              </a:extLst>
            </p:cNvPr>
            <p:cNvSpPr/>
            <p:nvPr/>
          </p:nvSpPr>
          <p:spPr>
            <a:xfrm rot="-1930306">
              <a:off x="819513" y="2322046"/>
              <a:ext cx="287035" cy="499407"/>
            </a:xfrm>
            <a:custGeom>
              <a:avLst/>
              <a:gdLst/>
              <a:ahLst/>
              <a:cxnLst/>
              <a:rect l="l" t="t" r="r" b="b"/>
              <a:pathLst>
                <a:path w="1193350" h="2076288" extrusionOk="0">
                  <a:moveTo>
                    <a:pt x="0" y="0"/>
                  </a:moveTo>
                  <a:lnTo>
                    <a:pt x="1193350" y="0"/>
                  </a:lnTo>
                  <a:lnTo>
                    <a:pt x="1193350" y="2076287"/>
                  </a:lnTo>
                  <a:lnTo>
                    <a:pt x="0" y="2076287"/>
                  </a:lnTo>
                  <a:lnTo>
                    <a:pt x="0" y="0"/>
                  </a:lnTo>
                  <a:close/>
                </a:path>
              </a:pathLst>
            </a:custGeom>
            <a:blipFill rotWithShape="1">
              <a:blip r:embed="rId3">
                <a:alphaModFix amt="72000"/>
              </a:blip>
              <a:stretch>
                <a:fillRect l="-101442" t="-1677"/>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
        <p:nvSpPr>
          <p:cNvPr id="17" name="Google Shape;306;p83">
            <a:extLst>
              <a:ext uri="{FF2B5EF4-FFF2-40B4-BE49-F238E27FC236}">
                <a16:creationId xmlns:a16="http://schemas.microsoft.com/office/drawing/2014/main" id="{F8048135-E75F-90B8-38FB-4B96FFE8F2F1}"/>
              </a:ext>
            </a:extLst>
          </p:cNvPr>
          <p:cNvSpPr txBox="1"/>
          <p:nvPr userDrawn="1"/>
        </p:nvSpPr>
        <p:spPr>
          <a:xfrm>
            <a:off x="11748194" y="95600"/>
            <a:ext cx="274643" cy="307777"/>
          </a:xfrm>
          <a:prstGeom prst="rect">
            <a:avLst/>
          </a:prstGeom>
          <a:solidFill>
            <a:srgbClr val="C00000"/>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M</a:t>
            </a:r>
            <a:endParaRPr sz="1800" b="1">
              <a:solidFill>
                <a:schemeClr val="lt1"/>
              </a:solidFill>
              <a:latin typeface="Arial"/>
              <a:ea typeface="Arial"/>
              <a:cs typeface="Arial"/>
              <a:sym typeface="Arial"/>
            </a:endParaRPr>
          </a:p>
        </p:txBody>
      </p:sp>
      <p:sp>
        <p:nvSpPr>
          <p:cNvPr id="18" name="Titre 10">
            <a:extLst>
              <a:ext uri="{FF2B5EF4-FFF2-40B4-BE49-F238E27FC236}">
                <a16:creationId xmlns:a16="http://schemas.microsoft.com/office/drawing/2014/main" id="{AC171A26-3065-C21B-D947-BCC17CA09160}"/>
              </a:ext>
            </a:extLst>
          </p:cNvPr>
          <p:cNvSpPr>
            <a:spLocks noGrp="1"/>
          </p:cNvSpPr>
          <p:nvPr>
            <p:ph type="title"/>
          </p:nvPr>
        </p:nvSpPr>
        <p:spPr>
          <a:xfrm>
            <a:off x="1064663"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9" name="Espace réservé du contenu 14">
            <a:extLst>
              <a:ext uri="{FF2B5EF4-FFF2-40B4-BE49-F238E27FC236}">
                <a16:creationId xmlns:a16="http://schemas.microsoft.com/office/drawing/2014/main" id="{576833F0-3459-FF73-A288-C2041D333D87}"/>
              </a:ext>
            </a:extLst>
          </p:cNvPr>
          <p:cNvSpPr>
            <a:spLocks noGrp="1"/>
          </p:cNvSpPr>
          <p:nvPr>
            <p:ph sz="quarter" idx="11" hasCustomPrompt="1"/>
          </p:nvPr>
        </p:nvSpPr>
        <p:spPr>
          <a:xfrm>
            <a:off x="1064663"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Tree>
    <p:extLst>
      <p:ext uri="{BB962C8B-B14F-4D97-AF65-F5344CB8AC3E}">
        <p14:creationId xmlns:p14="http://schemas.microsoft.com/office/powerpoint/2010/main" val="29736445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endParaRPr>
            </a:p>
            <a:p>
              <a:pPr algn="ctr" defTabSz="457200">
                <a:defRPr/>
              </a:pPr>
              <a:endParaRPr lang="fr-FR" sz="4400" b="1" dirty="0">
                <a:solidFill>
                  <a:srgbClr val="0070C0"/>
                </a:solidFill>
              </a:endParaRPr>
            </a:p>
            <a:p>
              <a:pPr algn="ctr" defTabSz="457200">
                <a:defRPr/>
              </a:pPr>
              <a:r>
                <a:rPr lang="fr-FR" sz="4400" b="1" dirty="0">
                  <a:solidFill>
                    <a:srgbClr val="0070C0"/>
                  </a:solidFill>
                </a:rPr>
                <a:t>Pratique en binôme</a:t>
              </a:r>
            </a:p>
          </p:txBody>
        </p:sp>
      </p:grpSp>
      <p:sp>
        <p:nvSpPr>
          <p:cNvPr id="10" name="Oval 9"/>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93949807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p:cNvGrpSpPr/>
          <p:nvPr userDrawn="1"/>
        </p:nvGrpSpPr>
        <p:grpSpPr>
          <a:xfrm>
            <a:off x="812159" y="829917"/>
            <a:ext cx="10567685" cy="5198169"/>
            <a:chOff x="2184400" y="1402025"/>
            <a:chExt cx="7823200" cy="4942038"/>
          </a:xfrm>
        </p:grpSpPr>
        <p:sp>
          <p:nvSpPr>
            <p:cNvPr id="7" name="Rectangle : coins arrondis 10"/>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latin typeface="Calibri" panose="020F0502020204030204"/>
              </a:endParaRPr>
            </a:p>
          </p:txBody>
        </p:sp>
        <p:sp>
          <p:nvSpPr>
            <p:cNvPr id="8" name="Rectangle 7"/>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4000" b="1" dirty="0">
                <a:solidFill>
                  <a:prstClr val="black"/>
                </a:solidFill>
                <a:latin typeface="Calibri" panose="020F0502020204030204"/>
              </a:endParaRPr>
            </a:p>
            <a:p>
              <a:pPr algn="ctr" defTabSz="457200">
                <a:defRPr/>
              </a:pPr>
              <a:endParaRPr lang="fr-FR" sz="4000" b="1" dirty="0">
                <a:solidFill>
                  <a:prstClr val="black"/>
                </a:solidFill>
                <a:latin typeface="Calibri" panose="020F0502020204030204"/>
              </a:endParaRPr>
            </a:p>
            <a:p>
              <a:pPr algn="ctr" defTabSz="457200">
                <a:defRPr/>
              </a:pPr>
              <a:r>
                <a:rPr lang="fr-FR" sz="4400" b="1" dirty="0">
                  <a:solidFill>
                    <a:srgbClr val="8BC145"/>
                  </a:solidFill>
                  <a:latin typeface="Calibri" panose="020F0502020204030204"/>
                </a:rPr>
                <a:t>Pratique autonome</a:t>
              </a:r>
            </a:p>
          </p:txBody>
        </p:sp>
      </p:grpSp>
      <p:sp>
        <p:nvSpPr>
          <p:cNvPr id="10" name="Oval 9"/>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latin typeface="Calibri" panose="020F0502020204030204"/>
            </a:endParaRPr>
          </a:p>
        </p:txBody>
      </p:sp>
      <p:pic>
        <p:nvPicPr>
          <p:cNvPr id="12" name="Picture 11"/>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p:cNvSpPr>
            <a:spLocks noGrp="1"/>
          </p:cNvSpPr>
          <p:nvPr>
            <p:ph type="body" sz="quarter" idx="10" hasCustomPrompt="1"/>
          </p:nvPr>
        </p:nvSpPr>
        <p:spPr>
          <a:xfrm>
            <a:off x="8979409" y="5148686"/>
            <a:ext cx="148877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3764028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userDrawn="1"/>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dirty="0">
                <a:solidFill>
                  <a:prstClr val="white"/>
                </a:solidFill>
                <a:latin typeface="Calibri" panose="020F0502020204030204"/>
                <a:sym typeface="Arial" panose="020B0604020202020204"/>
              </a:endParaRPr>
            </a:p>
          </p:txBody>
        </p:sp>
        <p:sp>
          <p:nvSpPr>
            <p:cNvPr id="6" name="Rectangle 5"/>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dirty="0">
                <a:solidFill>
                  <a:prstClr val="black"/>
                </a:solidFill>
                <a:latin typeface="Calibri" panose="020F0502020204030204"/>
                <a:sym typeface="Arial" panose="020B0604020202020204"/>
              </a:endParaRPr>
            </a:p>
          </p:txBody>
        </p:sp>
      </p:grpSp>
      <p:sp>
        <p:nvSpPr>
          <p:cNvPr id="8" name="Oval 7"/>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200">
              <a:defRPr/>
            </a:pPr>
            <a:endParaRPr lang="fr-FR" sz="1200" dirty="0">
              <a:solidFill>
                <a:prstClr val="white">
                  <a:hueOff val="0"/>
                  <a:satOff val="0"/>
                  <a:lumOff val="0"/>
                  <a:alphaOff val="0"/>
                </a:prstClr>
              </a:solidFill>
              <a:latin typeface="Calibri" panose="020F0502020204030204"/>
              <a:sym typeface="Arial" panose="020B0604020202020204"/>
            </a:endParaRPr>
          </a:p>
        </p:txBody>
      </p:sp>
      <p:sp>
        <p:nvSpPr>
          <p:cNvPr id="10" name="ZoneTexte 4"/>
          <p:cNvSpPr txBox="1"/>
          <p:nvPr userDrawn="1"/>
        </p:nvSpPr>
        <p:spPr>
          <a:xfrm>
            <a:off x="946951" y="3651380"/>
            <a:ext cx="10298101" cy="769441"/>
          </a:xfrm>
          <a:prstGeom prst="rect">
            <a:avLst/>
          </a:prstGeom>
          <a:noFill/>
        </p:spPr>
        <p:txBody>
          <a:bodyPr wrap="square">
            <a:spAutoFit/>
          </a:bodyPr>
          <a:lstStyle/>
          <a:p>
            <a:pPr algn="ctr" defTabSz="457200">
              <a:defRPr/>
            </a:pPr>
            <a:r>
              <a:rPr lang="fr-FR" sz="4400" b="1" dirty="0">
                <a:solidFill>
                  <a:srgbClr val="F19D19"/>
                </a:solidFill>
                <a:latin typeface="Calibri" panose="020F0502020204030204"/>
                <a:cs typeface="Arial" panose="020B0604020202020204"/>
                <a:sym typeface="Arial" panose="020B0604020202020204"/>
              </a:rPr>
              <a:t>Clôture de la séance</a:t>
            </a:r>
          </a:p>
        </p:txBody>
      </p:sp>
      <p:pic>
        <p:nvPicPr>
          <p:cNvPr id="14" name="Picture 18"/>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p:cNvSpPr>
            <a:spLocks noGrp="1"/>
          </p:cNvSpPr>
          <p:nvPr>
            <p:ph type="body" sz="quarter" idx="10" hasCustomPrompt="1"/>
          </p:nvPr>
        </p:nvSpPr>
        <p:spPr>
          <a:xfrm>
            <a:off x="8860537" y="5229083"/>
            <a:ext cx="1499616"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05 min</a:t>
            </a:r>
            <a:endParaRPr lang="fr-FR" dirty="0"/>
          </a:p>
        </p:txBody>
      </p:sp>
    </p:spTree>
    <p:extLst>
      <p:ext uri="{BB962C8B-B14F-4D97-AF65-F5344CB8AC3E}">
        <p14:creationId xmlns:p14="http://schemas.microsoft.com/office/powerpoint/2010/main" val="1635078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Slide Clôture">
    <p:spTree>
      <p:nvGrpSpPr>
        <p:cNvPr id="1" name=""/>
        <p:cNvGrpSpPr/>
        <p:nvPr/>
      </p:nvGrpSpPr>
      <p:grpSpPr>
        <a:xfrm>
          <a:off x="0" y="0"/>
          <a:ext cx="0" cy="0"/>
          <a:chOff x="0" y="0"/>
          <a:chExt cx="0" cy="0"/>
        </a:xfrm>
      </p:grpSpPr>
      <p:grpSp>
        <p:nvGrpSpPr>
          <p:cNvPr id="6" name="Groupe 5"/>
          <p:cNvGrpSpPr/>
          <p:nvPr userDrawn="1"/>
        </p:nvGrpSpPr>
        <p:grpSpPr>
          <a:xfrm>
            <a:off x="0" y="1"/>
            <a:ext cx="12192000" cy="6858001"/>
            <a:chOff x="0" y="0"/>
            <a:chExt cx="13716000" cy="10287000"/>
          </a:xfrm>
        </p:grpSpPr>
        <p:sp>
          <p:nvSpPr>
            <p:cNvPr id="7" name="Rectangle 6"/>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8" name="Rectangle : coins arrondis 7"/>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9" name="Rectangle : coins arrondis 8"/>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1" name="Titre 10"/>
          <p:cNvSpPr>
            <a:spLocks noGrp="1"/>
          </p:cNvSpPr>
          <p:nvPr>
            <p:ph type="title"/>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C</a:t>
            </a:r>
            <a:endParaRPr kumimoji="0" lang="fr-FR"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endParaRPr>
          </a:p>
        </p:txBody>
      </p:sp>
      <p:pic>
        <p:nvPicPr>
          <p:cNvPr id="19" name="Picture 3" descr="Image générée"/>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718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8" name="Rectangle : coins arrondis 10"/>
          <p:cNvSpPr/>
          <p:nvPr/>
        </p:nvSpPr>
        <p:spPr>
          <a:xfrm>
            <a:off x="1236924" y="706094"/>
            <a:ext cx="9678395" cy="537863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Date Placeholder 2"/>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EB6BF17-B454-4520-84DD-15E34D16678A}" type="slidenum">
              <a:rPr lang="fr-FR" smtClean="0"/>
              <a:t>‹N°›</a:t>
            </a:fld>
            <a:endParaRPr lang="fr-FR" dirty="0"/>
          </a:p>
        </p:txBody>
      </p:sp>
      <p:sp>
        <p:nvSpPr>
          <p:cNvPr id="6" name="Rectangle 5"/>
          <p:cNvSpPr/>
          <p:nvPr userDrawn="1"/>
        </p:nvSpPr>
        <p:spPr>
          <a:xfrm>
            <a:off x="1360423" y="832901"/>
            <a:ext cx="9431497" cy="5153431"/>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p:cNvSpPr/>
          <p:nvPr userDrawn="1"/>
        </p:nvSpPr>
        <p:spPr>
          <a:xfrm>
            <a:off x="1504652" y="958594"/>
            <a:ext cx="9143039" cy="4902044"/>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Title 8"/>
          <p:cNvSpPr>
            <a:spLocks noGrp="1"/>
          </p:cNvSpPr>
          <p:nvPr>
            <p:ph type="title"/>
          </p:nvPr>
        </p:nvSpPr>
        <p:spPr>
          <a:xfrm>
            <a:off x="2209800" y="2311679"/>
            <a:ext cx="7772400" cy="2234643"/>
          </a:xfrm>
        </p:spPr>
        <p:txBody>
          <a:bodyPr>
            <a:normAutofit/>
          </a:bodyPr>
          <a:lstStyle>
            <a:lvl1pPr algn="ctr">
              <a:defRPr sz="5400" b="1">
                <a:solidFill>
                  <a:schemeClr val="tx2"/>
                </a:solidFill>
              </a:defRPr>
            </a:lvl1pPr>
          </a:lstStyle>
          <a:p>
            <a:r>
              <a:rPr lang="en-US" dirty="0"/>
              <a:t>Click to edit Master title style</a:t>
            </a:r>
            <a:endParaRPr lang="fr-FR" dirty="0"/>
          </a:p>
        </p:txBody>
      </p:sp>
      <p:sp>
        <p:nvSpPr>
          <p:cNvPr id="10" name="Rectangle 9"/>
          <p:cNvSpPr/>
          <p:nvPr userDrawn="1"/>
        </p:nvSpPr>
        <p:spPr>
          <a:xfrm>
            <a:off x="1773169" y="5360163"/>
            <a:ext cx="8610496" cy="10703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1" name="Picture 2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35784" y="1391337"/>
            <a:ext cx="920432" cy="92043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5CE231B-25EB-4A68-BA80-EB75600200BE}" type="datetimeFigureOut">
              <a:rPr lang="fr-FR" smtClean="0"/>
              <a:t>31/03/2026</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EB6BF17-B454-4520-84DD-15E34D16678A}" type="slidenum">
              <a:rPr lang="fr-FR" smtClean="0"/>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Aut">
    <p:bg>
      <p:bgPr>
        <a:solidFill>
          <a:srgbClr val="0070C0"/>
        </a:solidFill>
        <a:effectLst/>
      </p:bgPr>
    </p:bg>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FFC2B864-D08D-DBAC-B3B8-241D2680B39A}"/>
              </a:ext>
            </a:extLst>
          </p:cNvPr>
          <p:cNvGrpSpPr/>
          <p:nvPr userDrawn="1"/>
        </p:nvGrpSpPr>
        <p:grpSpPr>
          <a:xfrm>
            <a:off x="0" y="0"/>
            <a:ext cx="12192000" cy="6858001"/>
            <a:chOff x="0" y="0"/>
            <a:chExt cx="13716000" cy="10287000"/>
          </a:xfrm>
        </p:grpSpPr>
        <p:sp>
          <p:nvSpPr>
            <p:cNvPr id="3" name="Rectangle 2">
              <a:extLst>
                <a:ext uri="{FF2B5EF4-FFF2-40B4-BE49-F238E27FC236}">
                  <a16:creationId xmlns:a16="http://schemas.microsoft.com/office/drawing/2014/main" id="{10AA965C-957B-5B36-DBC1-DEC8F398AD8C}"/>
                </a:ext>
              </a:extLst>
            </p:cNvPr>
            <p:cNvSpPr/>
            <p:nvPr/>
          </p:nvSpPr>
          <p:spPr>
            <a:xfrm>
              <a:off x="0" y="0"/>
              <a:ext cx="13716000" cy="10287000"/>
            </a:xfrm>
            <a:prstGeom prst="rect">
              <a:avLst/>
            </a:pr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4" name="Rectangle : coins arrondis 7">
              <a:extLst>
                <a:ext uri="{FF2B5EF4-FFF2-40B4-BE49-F238E27FC236}">
                  <a16:creationId xmlns:a16="http://schemas.microsoft.com/office/drawing/2014/main" id="{C4146AE4-B16D-1FE6-B9F2-6D91DED700F6}"/>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5" name="Rectangle : coins arrondis 8">
              <a:extLst>
                <a:ext uri="{FF2B5EF4-FFF2-40B4-BE49-F238E27FC236}">
                  <a16:creationId xmlns:a16="http://schemas.microsoft.com/office/drawing/2014/main" id="{40708510-1FBB-FFB0-0358-2015F6C3252B}"/>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6" name="Freeform 11">
            <a:extLst>
              <a:ext uri="{FF2B5EF4-FFF2-40B4-BE49-F238E27FC236}">
                <a16:creationId xmlns:a16="http://schemas.microsoft.com/office/drawing/2014/main" id="{4241947E-AA5B-E28D-06C7-FCD9BB295692}"/>
              </a:ext>
            </a:extLst>
          </p:cNvPr>
          <p:cNvSpPr/>
          <p:nvPr userDrawn="1"/>
        </p:nvSpPr>
        <p:spPr>
          <a:xfrm rot="10800000" flipH="1">
            <a:off x="530136" y="33161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900" b="1" dirty="0">
              <a:solidFill>
                <a:prstClr val="white">
                  <a:lumMod val="50000"/>
                </a:prstClr>
              </a:solidFill>
              <a:latin typeface="Dosis" pitchFamily="2" charset="0"/>
            </a:endParaRPr>
          </a:p>
        </p:txBody>
      </p:sp>
      <p:grpSp>
        <p:nvGrpSpPr>
          <p:cNvPr id="11" name="Groupe 10">
            <a:extLst>
              <a:ext uri="{FF2B5EF4-FFF2-40B4-BE49-F238E27FC236}">
                <a16:creationId xmlns:a16="http://schemas.microsoft.com/office/drawing/2014/main" id="{3FBA04AF-AC03-7832-908D-34B62D1B4531}"/>
              </a:ext>
            </a:extLst>
          </p:cNvPr>
          <p:cNvGrpSpPr/>
          <p:nvPr userDrawn="1"/>
        </p:nvGrpSpPr>
        <p:grpSpPr>
          <a:xfrm>
            <a:off x="0" y="1"/>
            <a:ext cx="12192000" cy="6858001"/>
            <a:chOff x="0" y="0"/>
            <a:chExt cx="13716000" cy="10287000"/>
          </a:xfrm>
        </p:grpSpPr>
        <p:sp>
          <p:nvSpPr>
            <p:cNvPr id="13" name="Rectangle 12">
              <a:extLst>
                <a:ext uri="{FF2B5EF4-FFF2-40B4-BE49-F238E27FC236}">
                  <a16:creationId xmlns:a16="http://schemas.microsoft.com/office/drawing/2014/main" id="{FE8D4959-1726-69F1-C446-CA59F60C3EBB}"/>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4" name="Rectangle : coins arrondis 13">
              <a:extLst>
                <a:ext uri="{FF2B5EF4-FFF2-40B4-BE49-F238E27FC236}">
                  <a16:creationId xmlns:a16="http://schemas.microsoft.com/office/drawing/2014/main" id="{6DCF3CEF-AA7A-7185-704D-0F4FA50E52B8}"/>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Dosis" pitchFamily="2" charset="0"/>
              </a:endParaRPr>
            </a:p>
          </p:txBody>
        </p:sp>
        <p:sp>
          <p:nvSpPr>
            <p:cNvPr id="15" name="Rectangle : coins arrondis 14">
              <a:extLst>
                <a:ext uri="{FF2B5EF4-FFF2-40B4-BE49-F238E27FC236}">
                  <a16:creationId xmlns:a16="http://schemas.microsoft.com/office/drawing/2014/main" id="{C49128BC-DF5A-8393-8015-13ABDB1FD0F0}"/>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FR" sz="1350" dirty="0">
                <a:solidFill>
                  <a:prstClr val="white"/>
                </a:solidFill>
                <a:latin typeface="Dosis" pitchFamily="2" charset="0"/>
              </a:endParaRPr>
            </a:p>
          </p:txBody>
        </p:sp>
      </p:grpSp>
      <p:sp>
        <p:nvSpPr>
          <p:cNvPr id="16" name="Titre 10">
            <a:extLst>
              <a:ext uri="{FF2B5EF4-FFF2-40B4-BE49-F238E27FC236}">
                <a16:creationId xmlns:a16="http://schemas.microsoft.com/office/drawing/2014/main" id="{C553CA12-F6D2-88FA-D6B9-54547ADD093F}"/>
              </a:ext>
            </a:extLst>
          </p:cNvPr>
          <p:cNvSpPr>
            <a:spLocks noGrp="1"/>
          </p:cNvSpPr>
          <p:nvPr>
            <p:ph type="title"/>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7" name="Espace réservé du contenu 14">
            <a:extLst>
              <a:ext uri="{FF2B5EF4-FFF2-40B4-BE49-F238E27FC236}">
                <a16:creationId xmlns:a16="http://schemas.microsoft.com/office/drawing/2014/main" id="{999EE0B8-6887-39E6-0FDC-08DF6E891D4B}"/>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8" name="Picture 3" descr="Image générée">
            <a:extLst>
              <a:ext uri="{FF2B5EF4-FFF2-40B4-BE49-F238E27FC236}">
                <a16:creationId xmlns:a16="http://schemas.microsoft.com/office/drawing/2014/main" id="{5EA527E6-979C-7787-C2B1-F28C6190FE11}"/>
              </a:ext>
            </a:extLst>
          </p:cNvPr>
          <p:cNvPicPr>
            <a:picLocks noChangeAspect="1" noChangeArrowheads="1"/>
          </p:cNvPicPr>
          <p:nvPr userDrawn="1"/>
        </p:nvPicPr>
        <p:blipFill rotWithShape="1">
          <a:blip r:embed="rId3"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a:extLst>
              <a:ext uri="{FF2B5EF4-FFF2-40B4-BE49-F238E27FC236}">
                <a16:creationId xmlns:a16="http://schemas.microsoft.com/office/drawing/2014/main" id="{82BA7D63-7E42-D261-2444-AEE5DC834DF7}"/>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20" name="ZoneTexte 19">
            <a:extLst>
              <a:ext uri="{FF2B5EF4-FFF2-40B4-BE49-F238E27FC236}">
                <a16:creationId xmlns:a16="http://schemas.microsoft.com/office/drawing/2014/main" id="{A5F7F37D-164B-DDE1-4118-59082D47C63C}"/>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CE231B-25EB-4A68-BA80-EB75600200BE}" type="datetimeFigureOut">
              <a:rPr lang="fr-FR" smtClean="0"/>
              <a:t>31/03/2026</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B6BF17-B454-4520-84DD-15E34D16678A}" type="slidenum">
              <a:rPr lang="fr-FR" smtClean="0"/>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82" r:id="rId16"/>
    <p:sldLayoutId id="2147483664" r:id="rId17"/>
    <p:sldLayoutId id="2147483665" r:id="rId18"/>
    <p:sldLayoutId id="2147483666" r:id="rId19"/>
    <p:sldLayoutId id="2147483667" r:id="rId20"/>
    <p:sldLayoutId id="2147483668" r:id="rId21"/>
    <p:sldLayoutId id="2147483672" r:id="rId22"/>
    <p:sldLayoutId id="2147483673" r:id="rId23"/>
    <p:sldLayoutId id="2147483674" r:id="rId24"/>
    <p:sldLayoutId id="2147483679" r:id="rId25"/>
    <p:sldLayoutId id="2147483680" r:id="rId26"/>
    <p:sldLayoutId id="2147483681" r:id="rId27"/>
    <p:sldLayoutId id="2147483683" r:id="rId28"/>
    <p:sldLayoutId id="2147483684" r:id="rId29"/>
    <p:sldLayoutId id="2147483685" r:id="rId30"/>
    <p:sldLayoutId id="2147483686" r:id="rId3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6">
                <a:lumMod val="5000"/>
                <a:lumOff val="95000"/>
              </a:schemeClr>
            </a:gs>
            <a:gs pos="74000">
              <a:schemeClr val="accent6">
                <a:lumMod val="45000"/>
                <a:lumOff val="55000"/>
              </a:schemeClr>
            </a:gs>
            <a:gs pos="83000">
              <a:schemeClr val="accent6">
                <a:lumMod val="45000"/>
                <a:lumOff val="55000"/>
              </a:schemeClr>
            </a:gs>
            <a:gs pos="100000">
              <a:schemeClr val="accent6">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1.svg"/><Relationship Id="rId1" Type="http://schemas.openxmlformats.org/officeDocument/2006/relationships/slideLayout" Target="../slideLayouts/slideLayout11.xml"/><Relationship Id="rId4" Type="http://schemas.openxmlformats.org/officeDocument/2006/relationships/image" Target="../media/image70.jpg"/></Relationships>
</file>

<file path=ppt/slides/_rels/slide1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11.xml"/><Relationship Id="rId5" Type="http://schemas.openxmlformats.org/officeDocument/2006/relationships/image" Target="../media/image75.png"/><Relationship Id="rId4" Type="http://schemas.openxmlformats.org/officeDocument/2006/relationships/image" Target="../media/image74.png"/></Relationships>
</file>

<file path=ppt/slides/_rels/slide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75.png"/></Relationships>
</file>

<file path=ppt/slides/_rels/slide1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72.pn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16.png"/><Relationship Id="rId1" Type="http://schemas.openxmlformats.org/officeDocument/2006/relationships/slideLayout" Target="../slideLayouts/slideLayout11.xml"/><Relationship Id="rId4" Type="http://schemas.openxmlformats.org/officeDocument/2006/relationships/image" Target="../media/image76.svg"/></Relationships>
</file>

<file path=ppt/slides/_rels/slide22.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0.png"/><Relationship Id="rId1" Type="http://schemas.openxmlformats.org/officeDocument/2006/relationships/slideLayout" Target="../slideLayouts/slideLayout11.xml"/><Relationship Id="rId4" Type="http://schemas.openxmlformats.org/officeDocument/2006/relationships/image" Target="../media/image81.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2.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8.png"/><Relationship Id="rId1" Type="http://schemas.openxmlformats.org/officeDocument/2006/relationships/slideLayout" Target="../slideLayouts/slideLayout6.xml"/><Relationship Id="rId4" Type="http://schemas.openxmlformats.org/officeDocument/2006/relationships/image" Target="../media/image79.png"/></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0.xml"/><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7.png"/><Relationship Id="rId1" Type="http://schemas.openxmlformats.org/officeDocument/2006/relationships/slideLayout" Target="../slideLayouts/slideLayout20.xml"/><Relationship Id="rId4" Type="http://schemas.openxmlformats.org/officeDocument/2006/relationships/image" Target="../media/image8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17.pn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6.png"/><Relationship Id="rId1" Type="http://schemas.openxmlformats.org/officeDocument/2006/relationships/slideLayout" Target="../slideLayouts/slideLayout19.xml"/><Relationship Id="rId4" Type="http://schemas.openxmlformats.org/officeDocument/2006/relationships/image" Target="../media/image89.jpeg"/></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6.png"/><Relationship Id="rId1" Type="http://schemas.openxmlformats.org/officeDocument/2006/relationships/slideLayout" Target="../slideLayouts/slideLayout19.xml"/><Relationship Id="rId4" Type="http://schemas.openxmlformats.org/officeDocument/2006/relationships/image" Target="../media/image90.png"/></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3" Type="http://schemas.openxmlformats.org/officeDocument/2006/relationships/image" Target="../media/image42.png"/><Relationship Id="rId18" Type="http://schemas.openxmlformats.org/officeDocument/2006/relationships/image" Target="../media/image47.png"/><Relationship Id="rId26" Type="http://schemas.openxmlformats.org/officeDocument/2006/relationships/image" Target="../media/image55.png"/><Relationship Id="rId21" Type="http://schemas.openxmlformats.org/officeDocument/2006/relationships/image" Target="../media/image50.png"/><Relationship Id="rId34" Type="http://schemas.openxmlformats.org/officeDocument/2006/relationships/image" Target="../media/image63.png"/><Relationship Id="rId7" Type="http://schemas.openxmlformats.org/officeDocument/2006/relationships/image" Target="../media/image36.png"/><Relationship Id="rId12" Type="http://schemas.openxmlformats.org/officeDocument/2006/relationships/image" Target="../media/image41.png"/><Relationship Id="rId17" Type="http://schemas.openxmlformats.org/officeDocument/2006/relationships/image" Target="../media/image46.png"/><Relationship Id="rId25" Type="http://schemas.openxmlformats.org/officeDocument/2006/relationships/image" Target="../media/image54.png"/><Relationship Id="rId33" Type="http://schemas.openxmlformats.org/officeDocument/2006/relationships/image" Target="../media/image62.png"/><Relationship Id="rId2" Type="http://schemas.openxmlformats.org/officeDocument/2006/relationships/image" Target="../media/image12.png"/><Relationship Id="rId16" Type="http://schemas.openxmlformats.org/officeDocument/2006/relationships/image" Target="../media/image45.png"/><Relationship Id="rId20" Type="http://schemas.openxmlformats.org/officeDocument/2006/relationships/image" Target="../media/image49.png"/><Relationship Id="rId29" Type="http://schemas.openxmlformats.org/officeDocument/2006/relationships/image" Target="../media/image58.png"/><Relationship Id="rId1" Type="http://schemas.openxmlformats.org/officeDocument/2006/relationships/slideLayout" Target="../slideLayouts/slideLayout6.xml"/><Relationship Id="rId6" Type="http://schemas.openxmlformats.org/officeDocument/2006/relationships/image" Target="../media/image35.png"/><Relationship Id="rId11" Type="http://schemas.openxmlformats.org/officeDocument/2006/relationships/image" Target="../media/image40.png"/><Relationship Id="rId24" Type="http://schemas.openxmlformats.org/officeDocument/2006/relationships/image" Target="../media/image53.png"/><Relationship Id="rId32" Type="http://schemas.openxmlformats.org/officeDocument/2006/relationships/image" Target="../media/image61.png"/><Relationship Id="rId37" Type="http://schemas.microsoft.com/office/2007/relationships/hdphoto" Target="../media/hdphoto6.wdp"/><Relationship Id="rId5" Type="http://schemas.openxmlformats.org/officeDocument/2006/relationships/image" Target="../media/image34.png"/><Relationship Id="rId15" Type="http://schemas.openxmlformats.org/officeDocument/2006/relationships/image" Target="../media/image44.png"/><Relationship Id="rId23" Type="http://schemas.openxmlformats.org/officeDocument/2006/relationships/image" Target="../media/image52.png"/><Relationship Id="rId28" Type="http://schemas.openxmlformats.org/officeDocument/2006/relationships/image" Target="../media/image57.png"/><Relationship Id="rId36" Type="http://schemas.openxmlformats.org/officeDocument/2006/relationships/image" Target="../media/image65.png"/><Relationship Id="rId10" Type="http://schemas.openxmlformats.org/officeDocument/2006/relationships/image" Target="../media/image39.png"/><Relationship Id="rId19" Type="http://schemas.openxmlformats.org/officeDocument/2006/relationships/image" Target="../media/image48.png"/><Relationship Id="rId31" Type="http://schemas.openxmlformats.org/officeDocument/2006/relationships/image" Target="../media/image60.png"/><Relationship Id="rId4" Type="http://schemas.openxmlformats.org/officeDocument/2006/relationships/image" Target="../media/image33.jpeg"/><Relationship Id="rId9" Type="http://schemas.openxmlformats.org/officeDocument/2006/relationships/image" Target="../media/image38.png"/><Relationship Id="rId14" Type="http://schemas.openxmlformats.org/officeDocument/2006/relationships/image" Target="../media/image43.png"/><Relationship Id="rId22" Type="http://schemas.openxmlformats.org/officeDocument/2006/relationships/image" Target="../media/image51.png"/><Relationship Id="rId27" Type="http://schemas.openxmlformats.org/officeDocument/2006/relationships/image" Target="../media/image56.png"/><Relationship Id="rId30" Type="http://schemas.openxmlformats.org/officeDocument/2006/relationships/image" Target="../media/image59.png"/><Relationship Id="rId35" Type="http://schemas.openxmlformats.org/officeDocument/2006/relationships/image" Target="../media/image64.jpeg"/><Relationship Id="rId8" Type="http://schemas.openxmlformats.org/officeDocument/2006/relationships/image" Target="../media/image37.png"/><Relationship Id="rId3" Type="http://schemas.openxmlformats.org/officeDocument/2006/relationships/image" Target="../media/image32.png"/></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25.gif"/><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2.emf"/><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76.svg"/><Relationship Id="rId2" Type="http://schemas.openxmlformats.org/officeDocument/2006/relationships/image" Target="../media/image92.emf"/><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3.png"/><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6.xml"/><Relationship Id="rId4" Type="http://schemas.openxmlformats.org/officeDocument/2006/relationships/image" Target="../media/image93.png"/></Relationships>
</file>

<file path=ppt/slides/_rels/slide5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94.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6.xml"/><Relationship Id="rId4" Type="http://schemas.openxmlformats.org/officeDocument/2006/relationships/image" Target="../media/image94.png"/></Relationships>
</file>

<file path=ppt/slides/_rels/slide53.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6.xml"/></Relationships>
</file>

<file path=ppt/slides/_rels/slide5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76.sv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7.xml"/></Relationships>
</file>

<file path=ppt/slides/_rels/slide5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6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97.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4.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31.xml"/></Relationships>
</file>

<file path=ppt/slides/_rels/slide6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82.png"/><Relationship Id="rId1" Type="http://schemas.openxmlformats.org/officeDocument/2006/relationships/slideLayout" Target="../slideLayouts/slideLayout31.xml"/></Relationships>
</file>

<file path=ppt/slides/_rels/slide6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6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1.xml"/></Relationships>
</file>

<file path=ppt/slides/_rels/slide6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1.xml"/></Relationships>
</file>

<file path=ppt/slides/_rels/slide69.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25.gif"/></Relationships>
</file>

<file path=ppt/slides/_rels/slide8.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fr-FR" noProof="0" dirty="0"/>
              <a:t>1 AC</a:t>
            </a:r>
          </a:p>
        </p:txBody>
      </p:sp>
      <p:sp>
        <p:nvSpPr>
          <p:cNvPr id="3" name="Text Placeholder 2">
            <a:extLst>
              <a:ext uri="{FF2B5EF4-FFF2-40B4-BE49-F238E27FC236}">
                <a16:creationId xmlns:a16="http://schemas.microsoft.com/office/drawing/2014/main" id="{64693120-24B8-A529-EC7F-723BACD5655E}"/>
              </a:ext>
            </a:extLst>
          </p:cNvPr>
          <p:cNvSpPr>
            <a:spLocks noGrp="1"/>
          </p:cNvSpPr>
          <p:nvPr>
            <p:ph type="body" sz="quarter" idx="19"/>
          </p:nvPr>
        </p:nvSpPr>
        <p:spPr/>
        <p:txBody>
          <a:bodyPr/>
          <a:lstStyle/>
          <a:p>
            <a:r>
              <a:rPr lang="fr-FR" noProof="0" dirty="0"/>
              <a:t>4</a:t>
            </a:r>
          </a:p>
        </p:txBody>
      </p:sp>
      <p:sp>
        <p:nvSpPr>
          <p:cNvPr id="4" name="Text Placeholder 3">
            <a:extLst>
              <a:ext uri="{FF2B5EF4-FFF2-40B4-BE49-F238E27FC236}">
                <a16:creationId xmlns:a16="http://schemas.microsoft.com/office/drawing/2014/main" id="{538EAEDA-9B09-E9AF-A7F9-C457C2446A39}"/>
              </a:ext>
            </a:extLst>
          </p:cNvPr>
          <p:cNvSpPr>
            <a:spLocks noGrp="1"/>
          </p:cNvSpPr>
          <p:nvPr>
            <p:ph type="body" sz="quarter" idx="20"/>
          </p:nvPr>
        </p:nvSpPr>
        <p:spPr/>
        <p:txBody>
          <a:bodyPr/>
          <a:lstStyle/>
          <a:p>
            <a:r>
              <a:rPr lang="fr-FR" noProof="0" dirty="0"/>
              <a:t>Le courant électrique</a:t>
            </a:r>
          </a:p>
        </p:txBody>
      </p:sp>
      <p:sp>
        <p:nvSpPr>
          <p:cNvPr id="5" name="Text Placeholder 4">
            <a:extLst>
              <a:ext uri="{FF2B5EF4-FFF2-40B4-BE49-F238E27FC236}">
                <a16:creationId xmlns:a16="http://schemas.microsoft.com/office/drawing/2014/main" id="{07BA12AC-286E-611E-6564-F58EF395FFB4}"/>
              </a:ext>
            </a:extLst>
          </p:cNvPr>
          <p:cNvSpPr>
            <a:spLocks noGrp="1"/>
          </p:cNvSpPr>
          <p:nvPr>
            <p:ph type="body" sz="quarter" idx="22"/>
          </p:nvPr>
        </p:nvSpPr>
        <p:spPr/>
        <p:txBody>
          <a:bodyPr/>
          <a:lstStyle/>
          <a:p>
            <a:r>
              <a:rPr lang="fr-FR" noProof="0" dirty="0"/>
              <a:t>Leçon 1</a:t>
            </a:r>
          </a:p>
        </p:txBody>
      </p:sp>
      <p:sp>
        <p:nvSpPr>
          <p:cNvPr id="6" name="Text Placeholder 5">
            <a:extLst>
              <a:ext uri="{FF2B5EF4-FFF2-40B4-BE49-F238E27FC236}">
                <a16:creationId xmlns:a16="http://schemas.microsoft.com/office/drawing/2014/main" id="{DEBD0900-5EEC-DF07-2A76-91F0F440BAC3}"/>
              </a:ext>
            </a:extLst>
          </p:cNvPr>
          <p:cNvSpPr>
            <a:spLocks noGrp="1"/>
          </p:cNvSpPr>
          <p:nvPr>
            <p:ph type="body" sz="quarter" idx="23"/>
          </p:nvPr>
        </p:nvSpPr>
        <p:spPr/>
        <p:txBody>
          <a:bodyPr/>
          <a:lstStyle/>
          <a:p>
            <a:r>
              <a:rPr lang="fr-FR" noProof="0" dirty="0"/>
              <a:t>Tâche 1</a:t>
            </a:r>
          </a:p>
        </p:txBody>
      </p:sp>
      <p:sp>
        <p:nvSpPr>
          <p:cNvPr id="7" name="Text Placeholder 6">
            <a:extLst>
              <a:ext uri="{FF2B5EF4-FFF2-40B4-BE49-F238E27FC236}">
                <a16:creationId xmlns:a16="http://schemas.microsoft.com/office/drawing/2014/main" id="{21BEDC05-80CF-B10E-D5C6-D0C7E83F2FDC}"/>
              </a:ext>
            </a:extLst>
          </p:cNvPr>
          <p:cNvSpPr>
            <a:spLocks noGrp="1"/>
          </p:cNvSpPr>
          <p:nvPr>
            <p:ph type="body" sz="quarter" idx="24"/>
          </p:nvPr>
        </p:nvSpPr>
        <p:spPr/>
        <p:txBody>
          <a:bodyPr>
            <a:noAutofit/>
          </a:bodyPr>
          <a:lstStyle/>
          <a:p>
            <a:pPr marL="285750" indent="-285750" defTabSz="342908">
              <a:lnSpc>
                <a:spcPct val="100000"/>
              </a:lnSpc>
              <a:spcBef>
                <a:spcPts val="600"/>
              </a:spcBef>
              <a:spcAft>
                <a:spcPts val="600"/>
              </a:spcAft>
              <a:defRPr/>
            </a:pPr>
            <a:r>
              <a:rPr lang="fr-FR" sz="1600" noProof="0" dirty="0">
                <a:solidFill>
                  <a:schemeClr val="bg1"/>
                </a:solidFill>
              </a:rPr>
              <a:t>Utiliser un multimètre pour mesurer l’intensité du courant électrique.</a:t>
            </a:r>
          </a:p>
        </p:txBody>
      </p:sp>
      <p:sp>
        <p:nvSpPr>
          <p:cNvPr id="8" name="Text Placeholder 7">
            <a:extLst>
              <a:ext uri="{FF2B5EF4-FFF2-40B4-BE49-F238E27FC236}">
                <a16:creationId xmlns:a16="http://schemas.microsoft.com/office/drawing/2014/main" id="{28477CE7-FA33-40AD-B047-4DD1939E0C01}"/>
              </a:ext>
            </a:extLst>
          </p:cNvPr>
          <p:cNvSpPr>
            <a:spLocks noGrp="1"/>
          </p:cNvSpPr>
          <p:nvPr>
            <p:ph type="body" sz="quarter" idx="25"/>
          </p:nvPr>
        </p:nvSpPr>
        <p:spPr/>
        <p:txBody>
          <a:bodyPr/>
          <a:lstStyle/>
          <a:p>
            <a:r>
              <a:rPr lang="fr-FR" i="1" noProof="0" dirty="0">
                <a:sym typeface="Calibri"/>
              </a:rPr>
              <a:t>Énergie et électromagnétisme</a:t>
            </a:r>
            <a:endParaRPr lang="fr-FR" noProof="0" dirty="0"/>
          </a:p>
        </p:txBody>
      </p:sp>
      <p:sp>
        <p:nvSpPr>
          <p:cNvPr id="10" name="Text Placeholder 9">
            <a:extLst>
              <a:ext uri="{FF2B5EF4-FFF2-40B4-BE49-F238E27FC236}">
                <a16:creationId xmlns:a16="http://schemas.microsoft.com/office/drawing/2014/main" id="{573CD0F0-9DAE-72A3-29B0-33AEFB70FB5D}"/>
              </a:ext>
            </a:extLst>
          </p:cNvPr>
          <p:cNvSpPr>
            <a:spLocks noGrp="1"/>
          </p:cNvSpPr>
          <p:nvPr>
            <p:ph type="body" sz="quarter" idx="26"/>
          </p:nvPr>
        </p:nvSpPr>
        <p:spPr/>
        <p:txBody>
          <a:bodyPr/>
          <a:lstStyle/>
          <a:p>
            <a:r>
              <a:rPr lang="fr-FR" noProof="0" dirty="0"/>
              <a:t>Thème 3</a:t>
            </a:r>
          </a:p>
        </p:txBody>
      </p:sp>
    </p:spTree>
    <p:extLst>
      <p:ext uri="{BB962C8B-B14F-4D97-AF65-F5344CB8AC3E}">
        <p14:creationId xmlns:p14="http://schemas.microsoft.com/office/powerpoint/2010/main" val="3146771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886"/>
        <p:cNvGrpSpPr/>
        <p:nvPr/>
      </p:nvGrpSpPr>
      <p:grpSpPr>
        <a:xfrm>
          <a:off x="0" y="0"/>
          <a:ext cx="0" cy="0"/>
          <a:chOff x="0" y="0"/>
          <a:chExt cx="0" cy="0"/>
        </a:xfrm>
      </p:grpSpPr>
      <p:pic>
        <p:nvPicPr>
          <p:cNvPr id="887" name="Google Shape;887;p10" descr="Une image contenant dessin humoristique, mammifère, illustration, clipart&#10;&#10;Le contenu généré par l’IA peut être incorrect."/>
          <p:cNvPicPr preferRelativeResize="0"/>
          <p:nvPr/>
        </p:nvPicPr>
        <p:blipFill rotWithShape="1">
          <a:blip r:embed="rId3"/>
          <a:srcRect/>
          <a:stretch>
            <a:fillRect/>
          </a:stretch>
        </p:blipFill>
        <p:spPr>
          <a:xfrm>
            <a:off x="289578" y="1399146"/>
            <a:ext cx="4550664" cy="4550664"/>
          </a:xfrm>
          <a:prstGeom prst="rect">
            <a:avLst/>
          </a:prstGeom>
          <a:noFill/>
          <a:ln>
            <a:noFill/>
          </a:ln>
        </p:spPr>
      </p:pic>
      <p:grpSp>
        <p:nvGrpSpPr>
          <p:cNvPr id="888" name="Google Shape;888;p10"/>
          <p:cNvGrpSpPr/>
          <p:nvPr/>
        </p:nvGrpSpPr>
        <p:grpSpPr>
          <a:xfrm>
            <a:off x="4932835" y="1459304"/>
            <a:ext cx="6054377" cy="3711725"/>
            <a:chOff x="1715066" y="1103461"/>
            <a:chExt cx="5717724" cy="3124203"/>
          </a:xfrm>
        </p:grpSpPr>
        <p:sp>
          <p:nvSpPr>
            <p:cNvPr id="889" name="Google Shape;889;p10"/>
            <p:cNvSpPr/>
            <p:nvPr/>
          </p:nvSpPr>
          <p:spPr>
            <a:xfrm>
              <a:off x="1715066" y="1103461"/>
              <a:ext cx="5717724" cy="3124203"/>
            </a:xfrm>
            <a:prstGeom prst="rect">
              <a:avLst/>
            </a:prstGeom>
            <a:solidFill>
              <a:srgbClr val="F9D8A3"/>
            </a:solidFill>
            <a:ln w="9525"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890" name="Google Shape;890;p10"/>
            <p:cNvSpPr/>
            <p:nvPr/>
          </p:nvSpPr>
          <p:spPr>
            <a:xfrm>
              <a:off x="1802501" y="1179667"/>
              <a:ext cx="5542845" cy="2971800"/>
            </a:xfrm>
            <a:prstGeom prst="rect">
              <a:avLst/>
            </a:prstGeom>
            <a:solidFill>
              <a:srgbClr val="FFFFFF"/>
            </a:solidFill>
            <a:ln w="9525" cap="flat" cmpd="sng">
              <a:solidFill>
                <a:srgbClr val="FFC000"/>
              </a:solidFill>
              <a:prstDash val="solid"/>
              <a:round/>
              <a:headEnd type="none" w="sm" len="sm"/>
              <a:tailEnd type="none" w="sm" len="sm"/>
            </a:ln>
            <a:effectLst>
              <a:outerShdw algn="tl">
                <a:srgbClr val="000000">
                  <a:alpha val="4313"/>
                </a:srgbClr>
              </a:outerShdw>
            </a:effectLst>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891" name="Google Shape;891;p10"/>
          <p:cNvSpPr/>
          <p:nvPr/>
        </p:nvSpPr>
        <p:spPr>
          <a:xfrm>
            <a:off x="5141617" y="4829489"/>
            <a:ext cx="5527345" cy="77087"/>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892" name="Google Shape;892;p10"/>
          <p:cNvSpPr/>
          <p:nvPr/>
        </p:nvSpPr>
        <p:spPr>
          <a:xfrm>
            <a:off x="4389349" y="1736952"/>
            <a:ext cx="1156184" cy="512421"/>
          </a:xfrm>
          <a:prstGeom prst="rect">
            <a:avLst/>
          </a:prstGeom>
          <a:solidFill>
            <a:srgbClr val="FFC000"/>
          </a:solidFill>
          <a:ln w="25400"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893" name="Google Shape;893;p10"/>
          <p:cNvSpPr/>
          <p:nvPr/>
        </p:nvSpPr>
        <p:spPr>
          <a:xfrm>
            <a:off x="4469041" y="1746942"/>
            <a:ext cx="1052999" cy="492443"/>
          </a:xfrm>
          <a:prstGeom prst="rect">
            <a:avLst/>
          </a:prstGeom>
          <a:noFill/>
          <a:ln w="9525" cap="flat" cmpd="sng">
            <a:solidFill>
              <a:srgbClr val="FFC000"/>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fr-FR" sz="2400" b="1" i="0" u="none" strike="noStrike" cap="none" noProof="0" dirty="0">
                <a:solidFill>
                  <a:srgbClr val="FFFFFF"/>
                </a:solidFill>
                <a:latin typeface="Arial" panose="020B0604020202020204"/>
                <a:ea typeface="Arial" panose="020B0604020202020204"/>
                <a:cs typeface="Arial" panose="020B0604020202020204"/>
                <a:sym typeface="Arial" panose="020B0604020202020204"/>
              </a:rPr>
              <a:t>O</a:t>
            </a:r>
          </a:p>
        </p:txBody>
      </p:sp>
      <p:sp>
        <p:nvSpPr>
          <p:cNvPr id="894" name="Google Shape;894;p10"/>
          <p:cNvSpPr txBox="1"/>
          <p:nvPr/>
        </p:nvSpPr>
        <p:spPr>
          <a:xfrm>
            <a:off x="5147892" y="2280492"/>
            <a:ext cx="5869201" cy="1833515"/>
          </a:xfrm>
          <a:prstGeom prst="rect">
            <a:avLst/>
          </a:prstGeom>
          <a:noFill/>
          <a:ln>
            <a:noFill/>
          </a:ln>
        </p:spPr>
        <p:txBody>
          <a:bodyPr spcFirstLastPara="1" wrap="square" lIns="0" tIns="0" rIns="0" bIns="0" anchor="t" anchorCtr="1">
            <a:spAutoFit/>
          </a:bodyPr>
          <a:lstStyle/>
          <a:p>
            <a:pPr marL="0" marR="0" lvl="0" indent="0" algn="ctr" rtl="0">
              <a:lnSpc>
                <a:spcPct val="131000"/>
              </a:lnSpc>
              <a:spcBef>
                <a:spcPts val="0"/>
              </a:spcBef>
              <a:spcAft>
                <a:spcPts val="0"/>
              </a:spcAft>
              <a:buClr>
                <a:srgbClr val="000000"/>
              </a:buClr>
              <a:buSzPts val="4800"/>
              <a:buFont typeface="Arial" panose="020B0604020202020204"/>
              <a:buNone/>
            </a:pPr>
            <a:r>
              <a:rPr lang="fr-FR" sz="4800" b="1" i="0" u="none" strike="noStrike" cap="none" noProof="0" dirty="0">
                <a:solidFill>
                  <a:srgbClr val="FFC000"/>
                </a:solidFill>
                <a:latin typeface="Arial" panose="020B0604020202020204"/>
                <a:ea typeface="Arial" panose="020B0604020202020204"/>
                <a:cs typeface="Arial" panose="020B0604020202020204"/>
                <a:sym typeface="Arial" panose="020B0604020202020204"/>
              </a:rPr>
              <a:t>Le rituel</a:t>
            </a:r>
            <a:endParaRPr lang="fr-FR" sz="14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131000"/>
              </a:lnSpc>
              <a:spcBef>
                <a:spcPts val="0"/>
              </a:spcBef>
              <a:spcAft>
                <a:spcPts val="0"/>
              </a:spcAft>
              <a:buClr>
                <a:srgbClr val="000000"/>
              </a:buClr>
              <a:buSzPts val="4800"/>
              <a:buFont typeface="Arial" panose="020B0604020202020204"/>
              <a:buNone/>
            </a:pPr>
            <a:r>
              <a:rPr lang="fr-FR" sz="4800" b="1" i="0" u="none" strike="noStrike" cap="none" noProof="0" dirty="0">
                <a:solidFill>
                  <a:srgbClr val="FFC000"/>
                </a:solidFill>
                <a:latin typeface="Arial" panose="020B0604020202020204"/>
                <a:ea typeface="Arial" panose="020B0604020202020204"/>
                <a:cs typeface="Arial" panose="020B0604020202020204"/>
                <a:sym typeface="Arial" panose="020B0604020202020204"/>
              </a:rPr>
              <a:t>(2 min)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re 11">
            <a:extLst>
              <a:ext uri="{FF2B5EF4-FFF2-40B4-BE49-F238E27FC236}">
                <a16:creationId xmlns:a16="http://schemas.microsoft.com/office/drawing/2014/main" id="{3AF29114-9601-8555-CAA8-799D41625F0D}"/>
              </a:ext>
            </a:extLst>
          </p:cNvPr>
          <p:cNvSpPr>
            <a:spLocks noGrp="1"/>
          </p:cNvSpPr>
          <p:nvPr>
            <p:ph type="title"/>
          </p:nvPr>
        </p:nvSpPr>
        <p:spPr/>
        <p:txBody>
          <a:bodyPr>
            <a:noAutofit/>
          </a:bodyPr>
          <a:lstStyle/>
          <a:p>
            <a:r>
              <a:rPr lang="fr-FR" sz="1600" b="1" noProof="0" dirty="0"/>
              <a:t>Observez ces images : à votre avis, quel comportement positif mettent-elles en évidence ?</a:t>
            </a:r>
          </a:p>
        </p:txBody>
      </p:sp>
      <p:sp>
        <p:nvSpPr>
          <p:cNvPr id="14" name="Espace réservé du contenu 13">
            <a:extLst>
              <a:ext uri="{FF2B5EF4-FFF2-40B4-BE49-F238E27FC236}">
                <a16:creationId xmlns:a16="http://schemas.microsoft.com/office/drawing/2014/main" id="{41F97F4A-FE5B-A447-C65D-BF8023C4031D}"/>
              </a:ext>
            </a:extLst>
          </p:cNvPr>
          <p:cNvSpPr>
            <a:spLocks noGrp="1"/>
          </p:cNvSpPr>
          <p:nvPr>
            <p:ph sz="quarter" idx="11"/>
          </p:nvPr>
        </p:nvSpPr>
        <p:spPr/>
        <p:txBody>
          <a:bodyPr>
            <a:normAutofit/>
          </a:bodyPr>
          <a:lstStyle/>
          <a:p>
            <a:pPr marL="0" indent="0">
              <a:buNone/>
            </a:pPr>
            <a:r>
              <a:rPr lang="fr-FR" noProof="0" dirty="0"/>
              <a:t>L’</a:t>
            </a:r>
            <a:r>
              <a:rPr lang="fr-FR" noProof="0" dirty="0" err="1"/>
              <a:t>enseignant.e</a:t>
            </a:r>
            <a:r>
              <a:rPr lang="fr-FR" noProof="0" dirty="0"/>
              <a:t>  fait participer les élèves pour qu’ils expriment ce qu’ils comprennent de l’image.</a:t>
            </a:r>
          </a:p>
        </p:txBody>
      </p:sp>
      <p:grpSp>
        <p:nvGrpSpPr>
          <p:cNvPr id="9" name="Google Shape;925;p163"/>
          <p:cNvGrpSpPr/>
          <p:nvPr/>
        </p:nvGrpSpPr>
        <p:grpSpPr>
          <a:xfrm>
            <a:off x="1202042" y="2676460"/>
            <a:ext cx="4057057" cy="2035781"/>
            <a:chOff x="108609" y="2249866"/>
            <a:chExt cx="5409410" cy="2714375"/>
          </a:xfrm>
        </p:grpSpPr>
        <p:pic>
          <p:nvPicPr>
            <p:cNvPr id="10" name="Google Shape;926;p163"/>
            <p:cNvPicPr preferRelativeResize="0"/>
            <p:nvPr/>
          </p:nvPicPr>
          <p:blipFill rotWithShape="1">
            <a:blip r:embed="rId2">
              <a:alphaModFix/>
            </a:blip>
            <a:srcRect/>
            <a:stretch/>
          </p:blipFill>
          <p:spPr>
            <a:xfrm>
              <a:off x="1162637" y="2429949"/>
              <a:ext cx="4355382" cy="2534292"/>
            </a:xfrm>
            <a:prstGeom prst="rect">
              <a:avLst/>
            </a:prstGeom>
            <a:noFill/>
            <a:ln>
              <a:noFill/>
            </a:ln>
          </p:spPr>
        </p:pic>
        <p:sp>
          <p:nvSpPr>
            <p:cNvPr id="11" name="Google Shape;927;p163"/>
            <p:cNvSpPr/>
            <p:nvPr/>
          </p:nvSpPr>
          <p:spPr>
            <a:xfrm rot="20880079">
              <a:off x="108609" y="2249866"/>
              <a:ext cx="3105122" cy="1256863"/>
            </a:xfrm>
            <a:prstGeom prst="wedgeEllipseCallout">
              <a:avLst>
                <a:gd name="adj1" fmla="val 20452"/>
                <a:gd name="adj2" fmla="val 68834"/>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defTabSz="914400"/>
              <a:r>
                <a:rPr lang="fr-FR" sz="1400" b="1" noProof="0" dirty="0">
                  <a:solidFill>
                    <a:prstClr val="black"/>
                  </a:solidFill>
                  <a:ea typeface="Calibri"/>
                  <a:cs typeface="Calibri"/>
                  <a:sym typeface="Calibri"/>
                </a:rPr>
                <a:t>Mon enseignante parle, je l’écoute !</a:t>
              </a:r>
              <a:endParaRPr lang="fr-FR" sz="1100" noProof="0" dirty="0">
                <a:solidFill>
                  <a:prstClr val="black"/>
                </a:solidFill>
              </a:endParaRPr>
            </a:p>
          </p:txBody>
        </p:sp>
      </p:grpSp>
      <p:pic>
        <p:nvPicPr>
          <p:cNvPr id="13" name="Google Shape;928;p163" descr="Salle de classe moderne et interactive"/>
          <p:cNvPicPr preferRelativeResize="0"/>
          <p:nvPr/>
        </p:nvPicPr>
        <p:blipFill rotWithShape="1">
          <a:blip r:embed="rId3">
            <a:alphaModFix/>
          </a:blip>
          <a:srcRect/>
          <a:stretch/>
        </p:blipFill>
        <p:spPr>
          <a:xfrm>
            <a:off x="7600989" y="2497382"/>
            <a:ext cx="3201829" cy="2134552"/>
          </a:xfrm>
          <a:prstGeom prst="rect">
            <a:avLst/>
          </a:prstGeom>
          <a:noFill/>
          <a:ln>
            <a:noFill/>
          </a:ln>
        </p:spPr>
      </p:pic>
      <p:sp>
        <p:nvSpPr>
          <p:cNvPr id="19" name="Google Shape;929;p163"/>
          <p:cNvSpPr/>
          <p:nvPr/>
        </p:nvSpPr>
        <p:spPr>
          <a:xfrm rot="-731707">
            <a:off x="6859759" y="2506865"/>
            <a:ext cx="2033692" cy="942589"/>
          </a:xfrm>
          <a:prstGeom prst="wedgeEllipseCallout">
            <a:avLst>
              <a:gd name="adj1" fmla="val 6945"/>
              <a:gd name="adj2" fmla="val 80009"/>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defTabSz="914400"/>
            <a:r>
              <a:rPr lang="fr-FR" sz="1400" b="1" noProof="0" dirty="0">
                <a:solidFill>
                  <a:prstClr val="black"/>
                </a:solidFill>
                <a:ea typeface="Calibri"/>
                <a:cs typeface="Calibri"/>
                <a:sym typeface="Calibri"/>
              </a:rPr>
              <a:t>Le téléphone</a:t>
            </a:r>
            <a:endParaRPr lang="fr-FR" sz="1100" noProof="0" dirty="0">
              <a:solidFill>
                <a:prstClr val="black"/>
              </a:solidFill>
            </a:endParaRPr>
          </a:p>
          <a:p>
            <a:pPr defTabSz="914400"/>
            <a:r>
              <a:rPr lang="fr-FR" sz="1400" b="1" noProof="0" dirty="0">
                <a:solidFill>
                  <a:prstClr val="black"/>
                </a:solidFill>
                <a:ea typeface="Calibri"/>
                <a:cs typeface="Calibri"/>
                <a:sym typeface="Calibri"/>
              </a:rPr>
              <a:t>              d’abord !</a:t>
            </a:r>
            <a:endParaRPr lang="fr-FR" sz="1100" noProof="0" dirty="0">
              <a:solidFill>
                <a:prstClr val="black"/>
              </a:solidFill>
            </a:endParaRPr>
          </a:p>
        </p:txBody>
      </p:sp>
    </p:spTree>
    <p:extLst>
      <p:ext uri="{BB962C8B-B14F-4D97-AF65-F5344CB8AC3E}">
        <p14:creationId xmlns:p14="http://schemas.microsoft.com/office/powerpoint/2010/main" val="49832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ADFF925-96D4-486B-E393-154F856B8052}"/>
              </a:ext>
            </a:extLst>
          </p:cNvPr>
          <p:cNvSpPr>
            <a:spLocks noGrp="1"/>
          </p:cNvSpPr>
          <p:nvPr>
            <p:ph type="title"/>
          </p:nvPr>
        </p:nvSpPr>
        <p:spPr/>
        <p:txBody>
          <a:bodyPr>
            <a:noAutofit/>
          </a:bodyPr>
          <a:lstStyle/>
          <a:p>
            <a:r>
              <a:rPr lang="fr-FR" sz="1600" b="1" noProof="0" dirty="0"/>
              <a:t> En classe, je n’utilise pas le téléphone; je l’éteins et je le mets dans mon sac.</a:t>
            </a:r>
          </a:p>
        </p:txBody>
      </p:sp>
      <p:sp>
        <p:nvSpPr>
          <p:cNvPr id="7" name="Espace réservé du contenu 6">
            <a:extLst>
              <a:ext uri="{FF2B5EF4-FFF2-40B4-BE49-F238E27FC236}">
                <a16:creationId xmlns:a16="http://schemas.microsoft.com/office/drawing/2014/main" id="{7B6ECA8F-0714-1763-6A4B-4236B6DA09DD}"/>
              </a:ext>
            </a:extLst>
          </p:cNvPr>
          <p:cNvSpPr>
            <a:spLocks noGrp="1"/>
          </p:cNvSpPr>
          <p:nvPr>
            <p:ph sz="quarter" idx="11"/>
          </p:nvPr>
        </p:nvSpPr>
        <p:spPr/>
        <p:txBody>
          <a:bodyPr>
            <a:normAutofit/>
          </a:bodyPr>
          <a:lstStyle/>
          <a:p>
            <a:pPr marL="0" indent="0">
              <a:buNone/>
            </a:pPr>
            <a:r>
              <a:rPr lang="fr-FR" noProof="0" dirty="0"/>
              <a:t>L’</a:t>
            </a:r>
            <a:r>
              <a:rPr lang="fr-FR" noProof="0" dirty="0" err="1"/>
              <a:t>enseignant.e</a:t>
            </a:r>
            <a:r>
              <a:rPr lang="fr-FR" noProof="0" dirty="0"/>
              <a:t>  recourt à l’alternance linguistique pour expliciter le comportement attendu.</a:t>
            </a:r>
          </a:p>
        </p:txBody>
      </p:sp>
      <p:pic>
        <p:nvPicPr>
          <p:cNvPr id="3" name="Graphique 2" descr="Coche avec un remplissage uni">
            <a:extLst>
              <a:ext uri="{FF2B5EF4-FFF2-40B4-BE49-F238E27FC236}">
                <a16:creationId xmlns:a16="http://schemas.microsoft.com/office/drawing/2014/main" id="{6734D466-F212-41A6-C245-D706BE60F94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855441" y="4712241"/>
            <a:ext cx="1110585" cy="1110585"/>
          </a:xfrm>
          <a:prstGeom prst="rect">
            <a:avLst/>
          </a:prstGeom>
        </p:spPr>
      </p:pic>
      <p:sp>
        <p:nvSpPr>
          <p:cNvPr id="2" name="Signe de multiplication 1">
            <a:extLst>
              <a:ext uri="{FF2B5EF4-FFF2-40B4-BE49-F238E27FC236}">
                <a16:creationId xmlns:a16="http://schemas.microsoft.com/office/drawing/2014/main" id="{69523393-D829-484C-4623-788FC1BD1FDF}"/>
              </a:ext>
            </a:extLst>
          </p:cNvPr>
          <p:cNvSpPr/>
          <p:nvPr/>
        </p:nvSpPr>
        <p:spPr>
          <a:xfrm>
            <a:off x="8604744" y="4712241"/>
            <a:ext cx="1194318" cy="119431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00"/>
            <a:endParaRPr lang="fr-FR" noProof="0" dirty="0">
              <a:solidFill>
                <a:prstClr val="white"/>
              </a:solidFill>
            </a:endParaRPr>
          </a:p>
        </p:txBody>
      </p:sp>
      <p:grpSp>
        <p:nvGrpSpPr>
          <p:cNvPr id="5" name="Google Shape;925;p163">
            <a:extLst>
              <a:ext uri="{FF2B5EF4-FFF2-40B4-BE49-F238E27FC236}">
                <a16:creationId xmlns:a16="http://schemas.microsoft.com/office/drawing/2014/main" id="{257D3969-A157-1D50-8297-98BCD1BB1772}"/>
              </a:ext>
            </a:extLst>
          </p:cNvPr>
          <p:cNvGrpSpPr/>
          <p:nvPr/>
        </p:nvGrpSpPr>
        <p:grpSpPr>
          <a:xfrm>
            <a:off x="1202042" y="2676460"/>
            <a:ext cx="4057057" cy="2035781"/>
            <a:chOff x="108609" y="2249866"/>
            <a:chExt cx="5409410" cy="2714375"/>
          </a:xfrm>
        </p:grpSpPr>
        <p:pic>
          <p:nvPicPr>
            <p:cNvPr id="6" name="Google Shape;926;p163">
              <a:extLst>
                <a:ext uri="{FF2B5EF4-FFF2-40B4-BE49-F238E27FC236}">
                  <a16:creationId xmlns:a16="http://schemas.microsoft.com/office/drawing/2014/main" id="{2B48D6A3-6E27-663E-A7CE-F254E52EFA2F}"/>
                </a:ext>
              </a:extLst>
            </p:cNvPr>
            <p:cNvPicPr preferRelativeResize="0"/>
            <p:nvPr/>
          </p:nvPicPr>
          <p:blipFill rotWithShape="1">
            <a:blip r:embed="rId3">
              <a:alphaModFix/>
            </a:blip>
            <a:srcRect/>
            <a:stretch/>
          </p:blipFill>
          <p:spPr>
            <a:xfrm>
              <a:off x="1162637" y="2429949"/>
              <a:ext cx="4355382" cy="2534292"/>
            </a:xfrm>
            <a:prstGeom prst="rect">
              <a:avLst/>
            </a:prstGeom>
            <a:noFill/>
            <a:ln>
              <a:noFill/>
            </a:ln>
          </p:spPr>
        </p:pic>
        <p:sp>
          <p:nvSpPr>
            <p:cNvPr id="8" name="Google Shape;927;p163">
              <a:extLst>
                <a:ext uri="{FF2B5EF4-FFF2-40B4-BE49-F238E27FC236}">
                  <a16:creationId xmlns:a16="http://schemas.microsoft.com/office/drawing/2014/main" id="{C5417953-55CD-AD45-DB5A-19A1882A6516}"/>
                </a:ext>
              </a:extLst>
            </p:cNvPr>
            <p:cNvSpPr/>
            <p:nvPr/>
          </p:nvSpPr>
          <p:spPr>
            <a:xfrm rot="20880079">
              <a:off x="108609" y="2249866"/>
              <a:ext cx="3105122" cy="1256863"/>
            </a:xfrm>
            <a:prstGeom prst="wedgeEllipseCallout">
              <a:avLst>
                <a:gd name="adj1" fmla="val 20452"/>
                <a:gd name="adj2" fmla="val 68834"/>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defTabSz="914400"/>
              <a:r>
                <a:rPr lang="fr-FR" sz="1400" b="1" noProof="0" dirty="0">
                  <a:solidFill>
                    <a:prstClr val="black"/>
                  </a:solidFill>
                  <a:ea typeface="Calibri"/>
                  <a:cs typeface="Calibri"/>
                  <a:sym typeface="Calibri"/>
                </a:rPr>
                <a:t>Mon enseignante parle, je l’écoute !</a:t>
              </a:r>
              <a:endParaRPr lang="fr-FR" sz="1100" noProof="0" dirty="0">
                <a:solidFill>
                  <a:prstClr val="black"/>
                </a:solidFill>
              </a:endParaRPr>
            </a:p>
          </p:txBody>
        </p:sp>
      </p:grpSp>
      <p:pic>
        <p:nvPicPr>
          <p:cNvPr id="9" name="Google Shape;928;p163" descr="Salle de classe moderne et interactive">
            <a:extLst>
              <a:ext uri="{FF2B5EF4-FFF2-40B4-BE49-F238E27FC236}">
                <a16:creationId xmlns:a16="http://schemas.microsoft.com/office/drawing/2014/main" id="{01DEA18C-8F65-6B4D-C0EA-E904EDB865FC}"/>
              </a:ext>
            </a:extLst>
          </p:cNvPr>
          <p:cNvPicPr preferRelativeResize="0"/>
          <p:nvPr/>
        </p:nvPicPr>
        <p:blipFill rotWithShape="1">
          <a:blip r:embed="rId4">
            <a:alphaModFix/>
          </a:blip>
          <a:srcRect/>
          <a:stretch/>
        </p:blipFill>
        <p:spPr>
          <a:xfrm>
            <a:off x="7600989" y="2497382"/>
            <a:ext cx="3201829" cy="2134552"/>
          </a:xfrm>
          <a:prstGeom prst="rect">
            <a:avLst/>
          </a:prstGeom>
          <a:noFill/>
          <a:ln>
            <a:noFill/>
          </a:ln>
        </p:spPr>
      </p:pic>
      <p:sp>
        <p:nvSpPr>
          <p:cNvPr id="10" name="Google Shape;929;p163">
            <a:extLst>
              <a:ext uri="{FF2B5EF4-FFF2-40B4-BE49-F238E27FC236}">
                <a16:creationId xmlns:a16="http://schemas.microsoft.com/office/drawing/2014/main" id="{23D4361A-FF99-BB45-B791-8AA3D2D32EB2}"/>
              </a:ext>
            </a:extLst>
          </p:cNvPr>
          <p:cNvSpPr/>
          <p:nvPr/>
        </p:nvSpPr>
        <p:spPr>
          <a:xfrm rot="-731707">
            <a:off x="6859759" y="2506865"/>
            <a:ext cx="2033692" cy="942589"/>
          </a:xfrm>
          <a:prstGeom prst="wedgeEllipseCallout">
            <a:avLst>
              <a:gd name="adj1" fmla="val 6945"/>
              <a:gd name="adj2" fmla="val 80009"/>
            </a:avLst>
          </a:prstGeom>
          <a:solidFill>
            <a:schemeClr val="lt1"/>
          </a:solidFill>
          <a:ln w="9525" cap="flat" cmpd="sng">
            <a:solidFill>
              <a:srgbClr val="157057"/>
            </a:solidFill>
            <a:prstDash val="solid"/>
            <a:miter lim="800000"/>
            <a:headEnd type="none" w="sm" len="sm"/>
            <a:tailEnd type="none" w="sm" len="sm"/>
          </a:ln>
        </p:spPr>
        <p:txBody>
          <a:bodyPr spcFirstLastPara="1" wrap="square" lIns="68575" tIns="34275" rIns="68575" bIns="34275" anchor="ctr" anchorCtr="0">
            <a:noAutofit/>
          </a:bodyPr>
          <a:lstStyle/>
          <a:p>
            <a:pPr defTabSz="914400"/>
            <a:r>
              <a:rPr lang="fr-FR" sz="1400" b="1" noProof="0" dirty="0">
                <a:solidFill>
                  <a:prstClr val="black"/>
                </a:solidFill>
                <a:ea typeface="Calibri"/>
                <a:cs typeface="Calibri"/>
                <a:sym typeface="Calibri"/>
              </a:rPr>
              <a:t>Le téléphone</a:t>
            </a:r>
            <a:endParaRPr lang="fr-FR" sz="1100" noProof="0" dirty="0">
              <a:solidFill>
                <a:prstClr val="black"/>
              </a:solidFill>
            </a:endParaRPr>
          </a:p>
          <a:p>
            <a:pPr defTabSz="914400"/>
            <a:r>
              <a:rPr lang="fr-FR" sz="1400" b="1" noProof="0" dirty="0">
                <a:solidFill>
                  <a:prstClr val="black"/>
                </a:solidFill>
                <a:ea typeface="Calibri"/>
                <a:cs typeface="Calibri"/>
                <a:sym typeface="Calibri"/>
              </a:rPr>
              <a:t>              d’abord !</a:t>
            </a:r>
            <a:endParaRPr lang="fr-FR" sz="1100" noProof="0" dirty="0">
              <a:solidFill>
                <a:prstClr val="black"/>
              </a:solidFill>
            </a:endParaRPr>
          </a:p>
        </p:txBody>
      </p:sp>
    </p:spTree>
    <p:extLst>
      <p:ext uri="{BB962C8B-B14F-4D97-AF65-F5344CB8AC3E}">
        <p14:creationId xmlns:p14="http://schemas.microsoft.com/office/powerpoint/2010/main" val="263335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933"/>
        <p:cNvGrpSpPr/>
        <p:nvPr/>
      </p:nvGrpSpPr>
      <p:grpSpPr>
        <a:xfrm>
          <a:off x="0" y="0"/>
          <a:ext cx="0" cy="0"/>
          <a:chOff x="0" y="0"/>
          <a:chExt cx="0" cy="0"/>
        </a:xfrm>
      </p:grpSpPr>
      <p:pic>
        <p:nvPicPr>
          <p:cNvPr id="934" name="Google Shape;934;p13" descr="Une image contenant dessin humoristique, mammifère, illustration, clipart&#10;&#10;Le contenu généré par l’IA peut être incorrect."/>
          <p:cNvPicPr preferRelativeResize="0"/>
          <p:nvPr/>
        </p:nvPicPr>
        <p:blipFill rotWithShape="1">
          <a:blip r:embed="rId3"/>
          <a:srcRect/>
          <a:stretch>
            <a:fillRect/>
          </a:stretch>
        </p:blipFill>
        <p:spPr>
          <a:xfrm>
            <a:off x="258072" y="1056200"/>
            <a:ext cx="4550664" cy="4550664"/>
          </a:xfrm>
          <a:prstGeom prst="rect">
            <a:avLst/>
          </a:prstGeom>
          <a:noFill/>
          <a:ln>
            <a:noFill/>
          </a:ln>
        </p:spPr>
      </p:pic>
      <p:grpSp>
        <p:nvGrpSpPr>
          <p:cNvPr id="935" name="Google Shape;935;p13"/>
          <p:cNvGrpSpPr/>
          <p:nvPr/>
        </p:nvGrpSpPr>
        <p:grpSpPr>
          <a:xfrm>
            <a:off x="4932835" y="1459304"/>
            <a:ext cx="6054377" cy="3711725"/>
            <a:chOff x="1715066" y="1103461"/>
            <a:chExt cx="5717724" cy="3124203"/>
          </a:xfrm>
        </p:grpSpPr>
        <p:sp>
          <p:nvSpPr>
            <p:cNvPr id="936" name="Google Shape;936;p13"/>
            <p:cNvSpPr/>
            <p:nvPr/>
          </p:nvSpPr>
          <p:spPr>
            <a:xfrm>
              <a:off x="1715066" y="1103461"/>
              <a:ext cx="5717724" cy="3124203"/>
            </a:xfrm>
            <a:prstGeom prst="rect">
              <a:avLst/>
            </a:prstGeom>
            <a:solidFill>
              <a:srgbClr val="F9D8A3"/>
            </a:solidFill>
            <a:ln w="9525"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937" name="Google Shape;937;p13"/>
            <p:cNvSpPr/>
            <p:nvPr/>
          </p:nvSpPr>
          <p:spPr>
            <a:xfrm>
              <a:off x="1802501" y="1179667"/>
              <a:ext cx="5542845" cy="2971800"/>
            </a:xfrm>
            <a:prstGeom prst="rect">
              <a:avLst/>
            </a:prstGeom>
            <a:solidFill>
              <a:srgbClr val="FFFFFF"/>
            </a:solidFill>
            <a:ln w="9525" cap="flat" cmpd="sng">
              <a:solidFill>
                <a:srgbClr val="FFC000"/>
              </a:solidFill>
              <a:prstDash val="solid"/>
              <a:round/>
              <a:headEnd type="none" w="sm" len="sm"/>
              <a:tailEnd type="none" w="sm" len="sm"/>
            </a:ln>
            <a:effectLst>
              <a:outerShdw algn="tl">
                <a:srgbClr val="000000">
                  <a:alpha val="4313"/>
                </a:srgbClr>
              </a:outerShdw>
            </a:effectLst>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938" name="Google Shape;938;p13"/>
          <p:cNvSpPr/>
          <p:nvPr/>
        </p:nvSpPr>
        <p:spPr>
          <a:xfrm>
            <a:off x="5141617" y="4829489"/>
            <a:ext cx="5527345" cy="77087"/>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939" name="Google Shape;939;p13"/>
          <p:cNvSpPr/>
          <p:nvPr/>
        </p:nvSpPr>
        <p:spPr>
          <a:xfrm>
            <a:off x="4389349" y="1736952"/>
            <a:ext cx="1156184" cy="512421"/>
          </a:xfrm>
          <a:prstGeom prst="rect">
            <a:avLst/>
          </a:prstGeom>
          <a:solidFill>
            <a:srgbClr val="FFC000"/>
          </a:solidFill>
          <a:ln w="25400" cap="flat" cmpd="sng">
            <a:solidFill>
              <a:srgbClr val="FFC000"/>
            </a:solidFill>
            <a:prstDash val="solid"/>
            <a:round/>
            <a:headEnd type="none" w="sm" len="sm"/>
            <a:tailEnd type="none" w="sm" len="sm"/>
          </a:ln>
        </p:spPr>
        <p:txBody>
          <a:bodyPr spcFirstLastPara="1" wrap="square" lIns="121900" tIns="60950" rIns="121900" bIns="60950" anchor="ctr" anchorCtr="1">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sp>
        <p:nvSpPr>
          <p:cNvPr id="940" name="Google Shape;940;p13"/>
          <p:cNvSpPr/>
          <p:nvPr/>
        </p:nvSpPr>
        <p:spPr>
          <a:xfrm>
            <a:off x="4469041" y="1746942"/>
            <a:ext cx="1052999" cy="492443"/>
          </a:xfrm>
          <a:prstGeom prst="rect">
            <a:avLst/>
          </a:prstGeom>
          <a:noFill/>
          <a:ln w="9525" cap="flat" cmpd="sng">
            <a:solidFill>
              <a:srgbClr val="FFC000"/>
            </a:solidFill>
            <a:prstDash val="solid"/>
            <a:round/>
            <a:headEnd type="none" w="sm" len="sm"/>
            <a:tailEnd type="none" w="sm" len="sm"/>
          </a:ln>
        </p:spPr>
        <p:txBody>
          <a:bodyPr spcFirstLastPara="1" wrap="square" lIns="121900" tIns="60950" rIns="121900" bIns="60950" anchor="t" anchorCtr="0">
            <a:spAutoFit/>
          </a:bodyPr>
          <a:lstStyle/>
          <a:p>
            <a:pPr marL="0" marR="0" lvl="0" indent="0" algn="ctr" rtl="0">
              <a:lnSpc>
                <a:spcPct val="100000"/>
              </a:lnSpc>
              <a:spcBef>
                <a:spcPts val="0"/>
              </a:spcBef>
              <a:spcAft>
                <a:spcPts val="0"/>
              </a:spcAft>
              <a:buClr>
                <a:srgbClr val="000000"/>
              </a:buClr>
              <a:buSzPts val="2400"/>
              <a:buFont typeface="Arial" panose="020B0604020202020204"/>
              <a:buNone/>
            </a:pPr>
            <a:r>
              <a:rPr lang="fr-FR" sz="2400" b="1" i="0" u="none" strike="noStrike" cap="none" noProof="0" dirty="0">
                <a:solidFill>
                  <a:srgbClr val="FFFFFF"/>
                </a:solidFill>
                <a:latin typeface="Arial" panose="020B0604020202020204"/>
                <a:ea typeface="Arial" panose="020B0604020202020204"/>
                <a:cs typeface="Arial" panose="020B0604020202020204"/>
                <a:sym typeface="Arial" panose="020B0604020202020204"/>
              </a:rPr>
              <a:t>O</a:t>
            </a:r>
          </a:p>
        </p:txBody>
      </p:sp>
      <p:sp>
        <p:nvSpPr>
          <p:cNvPr id="941" name="Google Shape;941;p13"/>
          <p:cNvSpPr txBox="1"/>
          <p:nvPr/>
        </p:nvSpPr>
        <p:spPr>
          <a:xfrm>
            <a:off x="5147892" y="2280492"/>
            <a:ext cx="5869201" cy="2600071"/>
          </a:xfrm>
          <a:prstGeom prst="rect">
            <a:avLst/>
          </a:prstGeom>
          <a:noFill/>
          <a:ln>
            <a:noFill/>
          </a:ln>
        </p:spPr>
        <p:txBody>
          <a:bodyPr spcFirstLastPara="1" wrap="square" lIns="0" tIns="0" rIns="0" bIns="0" anchor="t" anchorCtr="1">
            <a:spAutoFit/>
          </a:bodyPr>
          <a:lstStyle/>
          <a:p>
            <a:pPr marL="0" marR="0" lvl="0" indent="0" algn="ctr" rtl="0">
              <a:lnSpc>
                <a:spcPct val="131000"/>
              </a:lnSpc>
              <a:spcBef>
                <a:spcPts val="0"/>
              </a:spcBef>
              <a:spcAft>
                <a:spcPts val="0"/>
              </a:spcAft>
              <a:buClr>
                <a:srgbClr val="000000"/>
              </a:buClr>
              <a:buSzPts val="4800"/>
              <a:buFont typeface="Arial" panose="020B0604020202020204"/>
              <a:buNone/>
            </a:pPr>
            <a:r>
              <a:rPr lang="fr-FR" sz="4800" b="1" i="0" u="none" strike="noStrike" cap="none" noProof="0" dirty="0">
                <a:solidFill>
                  <a:srgbClr val="FFC000"/>
                </a:solidFill>
                <a:latin typeface="Arial" panose="020B0604020202020204"/>
                <a:ea typeface="Arial" panose="020B0604020202020204"/>
                <a:cs typeface="Arial" panose="020B0604020202020204"/>
                <a:sym typeface="Arial" panose="020B0604020202020204"/>
              </a:rPr>
              <a:t>Réactivation des prérequis</a:t>
            </a:r>
            <a:endParaRPr lang="fr-FR" sz="14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a:p>
            <a:pPr marL="0" marR="0" lvl="0" indent="0" algn="ctr" rtl="0">
              <a:lnSpc>
                <a:spcPct val="90000"/>
              </a:lnSpc>
              <a:spcBef>
                <a:spcPts val="0"/>
              </a:spcBef>
              <a:spcAft>
                <a:spcPts val="0"/>
              </a:spcAft>
              <a:buClr>
                <a:srgbClr val="000000"/>
              </a:buClr>
              <a:buSzPts val="4800"/>
              <a:buFont typeface="Arial" panose="020B0604020202020204"/>
              <a:buNone/>
            </a:pPr>
            <a:r>
              <a:rPr lang="fr-FR" sz="4800" b="1" i="0" u="none" strike="noStrike" cap="none" noProof="0" dirty="0">
                <a:solidFill>
                  <a:srgbClr val="FFC000"/>
                </a:solidFill>
                <a:latin typeface="Arial" panose="020B0604020202020204"/>
                <a:ea typeface="Arial" panose="020B0604020202020204"/>
                <a:cs typeface="Arial" panose="020B0604020202020204"/>
                <a:sym typeface="Arial" panose="020B0604020202020204"/>
              </a:rPr>
              <a:t>(6 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7753990-53FF-455E-35A3-254BF773ADD1}"/>
              </a:ext>
            </a:extLst>
          </p:cNvPr>
          <p:cNvSpPr>
            <a:spLocks noGrp="1"/>
          </p:cNvSpPr>
          <p:nvPr>
            <p:ph type="title"/>
          </p:nvPr>
        </p:nvSpPr>
        <p:spPr/>
        <p:txBody>
          <a:bodyPr/>
          <a:lstStyle/>
          <a:p>
            <a:r>
              <a:rPr lang="fr-FR" noProof="0" dirty="0"/>
              <a:t>Nous allons commencer cette séance par un rappel sur les circuits électriques. Commençons par les symboles.</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cstate="print">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2" name="Rectangle 11">
            <a:extLst>
              <a:ext uri="{FF2B5EF4-FFF2-40B4-BE49-F238E27FC236}">
                <a16:creationId xmlns:a16="http://schemas.microsoft.com/office/drawing/2014/main" id="{DB17B543-988E-DDE7-EB4C-157081EC0B8B}"/>
              </a:ext>
            </a:extLst>
          </p:cNvPr>
          <p:cNvSpPr/>
          <p:nvPr/>
        </p:nvSpPr>
        <p:spPr>
          <a:xfrm>
            <a:off x="2096974" y="1173023"/>
            <a:ext cx="7709500" cy="523220"/>
          </a:xfrm>
          <a:prstGeom prst="rect">
            <a:avLst/>
          </a:prstGeom>
          <a:solidFill>
            <a:srgbClr val="36AFCE">
              <a:lumMod val="20000"/>
              <a:lumOff val="80000"/>
            </a:srgbClr>
          </a:solidFill>
        </p:spPr>
        <p:txBody>
          <a:bodyPr wrap="square">
            <a:spAutoFit/>
          </a:bodyPr>
          <a:lstStyle/>
          <a:p>
            <a:r>
              <a:rPr lang="fr-FR" sz="2800" noProof="0" dirty="0"/>
              <a:t>Relier chaque  élément à son  symbole:</a:t>
            </a:r>
          </a:p>
        </p:txBody>
      </p:sp>
      <p:sp>
        <p:nvSpPr>
          <p:cNvPr id="17" name="Rectangle : coins arrondis 3">
            <a:extLst>
              <a:ext uri="{FF2B5EF4-FFF2-40B4-BE49-F238E27FC236}">
                <a16:creationId xmlns:a16="http://schemas.microsoft.com/office/drawing/2014/main" id="{15E3FCC1-0106-B328-EABF-EAA7B7EA6DF7}"/>
              </a:ext>
            </a:extLst>
          </p:cNvPr>
          <p:cNvSpPr/>
          <p:nvPr/>
        </p:nvSpPr>
        <p:spPr>
          <a:xfrm>
            <a:off x="6373742" y="2326012"/>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(1)</a:t>
            </a:r>
          </a:p>
        </p:txBody>
      </p:sp>
      <p:sp>
        <p:nvSpPr>
          <p:cNvPr id="14" name="Google Shape;15881;p58">
            <a:extLst>
              <a:ext uri="{FF2B5EF4-FFF2-40B4-BE49-F238E27FC236}">
                <a16:creationId xmlns:a16="http://schemas.microsoft.com/office/drawing/2014/main" id="{935067BB-2DE1-06F2-A79B-552763A29AB0}"/>
              </a:ext>
            </a:extLst>
          </p:cNvPr>
          <p:cNvSpPr txBox="1">
            <a:spLocks/>
          </p:cNvSpPr>
          <p:nvPr/>
        </p:nvSpPr>
        <p:spPr>
          <a:xfrm>
            <a:off x="713111" y="2896055"/>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A- Pile</a:t>
            </a:r>
            <a:endParaRPr lang="fr-FR" b="0" noProof="0" dirty="0">
              <a:sym typeface="Abel"/>
            </a:endParaRPr>
          </a:p>
        </p:txBody>
      </p:sp>
      <p:sp>
        <p:nvSpPr>
          <p:cNvPr id="15" name="Google Shape;15881;p58">
            <a:extLst>
              <a:ext uri="{FF2B5EF4-FFF2-40B4-BE49-F238E27FC236}">
                <a16:creationId xmlns:a16="http://schemas.microsoft.com/office/drawing/2014/main" id="{EA12834F-B1B3-6027-0CB5-1EEA075C8707}"/>
              </a:ext>
            </a:extLst>
          </p:cNvPr>
          <p:cNvSpPr txBox="1">
            <a:spLocks/>
          </p:cNvSpPr>
          <p:nvPr/>
        </p:nvSpPr>
        <p:spPr>
          <a:xfrm>
            <a:off x="728931" y="3603953"/>
            <a:ext cx="2346575" cy="53304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B-Lampe</a:t>
            </a:r>
          </a:p>
        </p:txBody>
      </p:sp>
      <p:sp>
        <p:nvSpPr>
          <p:cNvPr id="16" name="Google Shape;15881;p58">
            <a:extLst>
              <a:ext uri="{FF2B5EF4-FFF2-40B4-BE49-F238E27FC236}">
                <a16:creationId xmlns:a16="http://schemas.microsoft.com/office/drawing/2014/main" id="{A8464372-37BC-9CEB-060E-C1314F361991}"/>
              </a:ext>
            </a:extLst>
          </p:cNvPr>
          <p:cNvSpPr txBox="1">
            <a:spLocks/>
          </p:cNvSpPr>
          <p:nvPr/>
        </p:nvSpPr>
        <p:spPr>
          <a:xfrm>
            <a:off x="756923" y="4226259"/>
            <a:ext cx="2346575" cy="709963"/>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C-Interrupteur</a:t>
            </a:r>
          </a:p>
          <a:p>
            <a:r>
              <a:rPr lang="fr-FR" b="0" noProof="0" dirty="0">
                <a:sym typeface="Abel"/>
              </a:rPr>
              <a:t>ouvert </a:t>
            </a:r>
          </a:p>
        </p:txBody>
      </p:sp>
      <p:sp>
        <p:nvSpPr>
          <p:cNvPr id="19" name="Google Shape;15881;p58">
            <a:extLst>
              <a:ext uri="{FF2B5EF4-FFF2-40B4-BE49-F238E27FC236}">
                <a16:creationId xmlns:a16="http://schemas.microsoft.com/office/drawing/2014/main" id="{935067BB-2DE1-06F2-A79B-552763A29AB0}"/>
              </a:ext>
            </a:extLst>
          </p:cNvPr>
          <p:cNvSpPr txBox="1">
            <a:spLocks/>
          </p:cNvSpPr>
          <p:nvPr/>
        </p:nvSpPr>
        <p:spPr>
          <a:xfrm>
            <a:off x="794246" y="5053462"/>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D-Générateur</a:t>
            </a:r>
            <a:endParaRPr lang="fr-FR" b="0" noProof="0" dirty="0">
              <a:sym typeface="Abel"/>
            </a:endParaRPr>
          </a:p>
        </p:txBody>
      </p:sp>
      <p:sp>
        <p:nvSpPr>
          <p:cNvPr id="20" name="Google Shape;15881;p58">
            <a:extLst>
              <a:ext uri="{FF2B5EF4-FFF2-40B4-BE49-F238E27FC236}">
                <a16:creationId xmlns:a16="http://schemas.microsoft.com/office/drawing/2014/main" id="{9E9C4EB3-3325-E134-1105-9B79F34AFBA2}"/>
              </a:ext>
            </a:extLst>
          </p:cNvPr>
          <p:cNvSpPr txBox="1">
            <a:spLocks/>
          </p:cNvSpPr>
          <p:nvPr/>
        </p:nvSpPr>
        <p:spPr>
          <a:xfrm>
            <a:off x="7525786" y="2289409"/>
            <a:ext cx="2408584" cy="614288"/>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sp>
        <p:nvSpPr>
          <p:cNvPr id="21" name="Google Shape;15881;p58">
            <a:extLst>
              <a:ext uri="{FF2B5EF4-FFF2-40B4-BE49-F238E27FC236}">
                <a16:creationId xmlns:a16="http://schemas.microsoft.com/office/drawing/2014/main" id="{95BF4DB3-C5F2-0373-7CAA-E07359823299}"/>
              </a:ext>
            </a:extLst>
          </p:cNvPr>
          <p:cNvSpPr txBox="1">
            <a:spLocks/>
          </p:cNvSpPr>
          <p:nvPr/>
        </p:nvSpPr>
        <p:spPr>
          <a:xfrm>
            <a:off x="7527696" y="3151755"/>
            <a:ext cx="2420469" cy="432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endParaRPr lang="fr-FR" noProof="0" dirty="0">
              <a:sym typeface="Abel"/>
            </a:endParaRPr>
          </a:p>
        </p:txBody>
      </p:sp>
      <p:grpSp>
        <p:nvGrpSpPr>
          <p:cNvPr id="22" name="Group 2"/>
          <p:cNvGrpSpPr>
            <a:grpSpLocks/>
          </p:cNvGrpSpPr>
          <p:nvPr/>
        </p:nvGrpSpPr>
        <p:grpSpPr bwMode="auto">
          <a:xfrm>
            <a:off x="8061441" y="2432397"/>
            <a:ext cx="1332000" cy="360000"/>
            <a:chOff x="5760" y="3420"/>
            <a:chExt cx="2160" cy="720"/>
          </a:xfrm>
        </p:grpSpPr>
        <p:sp>
          <p:nvSpPr>
            <p:cNvPr id="23" name="Line 3"/>
            <p:cNvSpPr>
              <a:spLocks noChangeShapeType="1"/>
            </p:cNvSpPr>
            <p:nvPr/>
          </p:nvSpPr>
          <p:spPr bwMode="auto">
            <a:xfrm flipH="1">
              <a:off x="5760" y="3780"/>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sz="2400" b="1" noProof="0" dirty="0"/>
            </a:p>
          </p:txBody>
        </p:sp>
        <p:sp>
          <p:nvSpPr>
            <p:cNvPr id="24" name="Line 4"/>
            <p:cNvSpPr>
              <a:spLocks noChangeShapeType="1"/>
            </p:cNvSpPr>
            <p:nvPr/>
          </p:nvSpPr>
          <p:spPr bwMode="auto">
            <a:xfrm>
              <a:off x="7200" y="3780"/>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sz="2400" b="1" noProof="0" dirty="0"/>
            </a:p>
          </p:txBody>
        </p:sp>
        <p:sp>
          <p:nvSpPr>
            <p:cNvPr id="25" name="Oval 5"/>
            <p:cNvSpPr>
              <a:spLocks noChangeArrowheads="1"/>
            </p:cNvSpPr>
            <p:nvPr/>
          </p:nvSpPr>
          <p:spPr bwMode="auto">
            <a:xfrm>
              <a:off x="6480" y="3420"/>
              <a:ext cx="720" cy="72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fr-FR" sz="1400" b="1" i="0" u="none" strike="noStrike" cap="none" normalizeH="0" baseline="0" noProof="0" dirty="0">
                  <a:ln>
                    <a:noFill/>
                  </a:ln>
                  <a:solidFill>
                    <a:schemeClr val="tx1"/>
                  </a:solidFill>
                  <a:effectLst/>
                  <a:latin typeface="Calibri" panose="020F0502020204030204" pitchFamily="34" charset="0"/>
                  <a:ea typeface="Arial" panose="020B0604020202020204" pitchFamily="34" charset="0"/>
                </a:rPr>
                <a:t>M </a:t>
              </a:r>
              <a:endParaRPr kumimoji="0" lang="fr-FR" sz="2400" b="1" i="0" u="none" strike="noStrike" cap="none" normalizeH="0" baseline="0" noProof="0" dirty="0">
                <a:ln>
                  <a:noFill/>
                </a:ln>
                <a:solidFill>
                  <a:schemeClr val="tx1"/>
                </a:solidFill>
                <a:effectLst/>
                <a:latin typeface="Arial" panose="020B0604020202020204" pitchFamily="34" charset="0"/>
              </a:endParaRPr>
            </a:p>
          </p:txBody>
        </p:sp>
      </p:grpSp>
      <p:grpSp>
        <p:nvGrpSpPr>
          <p:cNvPr id="26" name="Group 6"/>
          <p:cNvGrpSpPr>
            <a:grpSpLocks/>
          </p:cNvGrpSpPr>
          <p:nvPr/>
        </p:nvGrpSpPr>
        <p:grpSpPr bwMode="auto">
          <a:xfrm>
            <a:off x="8079394" y="3179495"/>
            <a:ext cx="1188000" cy="360000"/>
            <a:chOff x="6892" y="6469"/>
            <a:chExt cx="1254" cy="411"/>
          </a:xfrm>
        </p:grpSpPr>
        <p:sp>
          <p:nvSpPr>
            <p:cNvPr id="27" name="Line 7"/>
            <p:cNvSpPr>
              <a:spLocks noChangeShapeType="1"/>
            </p:cNvSpPr>
            <p:nvPr/>
          </p:nvSpPr>
          <p:spPr bwMode="auto">
            <a:xfrm>
              <a:off x="7478" y="6469"/>
              <a:ext cx="0" cy="41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28" name="Line 8"/>
            <p:cNvSpPr>
              <a:spLocks noChangeShapeType="1"/>
            </p:cNvSpPr>
            <p:nvPr/>
          </p:nvSpPr>
          <p:spPr bwMode="auto">
            <a:xfrm flipH="1">
              <a:off x="7560" y="6591"/>
              <a:ext cx="0" cy="20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29" name="Line 9"/>
            <p:cNvSpPr>
              <a:spLocks noChangeShapeType="1"/>
            </p:cNvSpPr>
            <p:nvPr/>
          </p:nvSpPr>
          <p:spPr bwMode="auto">
            <a:xfrm>
              <a:off x="7560" y="6678"/>
              <a:ext cx="58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30" name="Line 10"/>
            <p:cNvSpPr>
              <a:spLocks noChangeShapeType="1"/>
            </p:cNvSpPr>
            <p:nvPr/>
          </p:nvSpPr>
          <p:spPr bwMode="auto">
            <a:xfrm flipH="1">
              <a:off x="6892" y="6678"/>
              <a:ext cx="58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grpSp>
      <p:sp>
        <p:nvSpPr>
          <p:cNvPr id="31" name="Google Shape;15881;p58">
            <a:extLst>
              <a:ext uri="{FF2B5EF4-FFF2-40B4-BE49-F238E27FC236}">
                <a16:creationId xmlns:a16="http://schemas.microsoft.com/office/drawing/2014/main" id="{9E9C4EB3-3325-E134-1105-9B79F34AFBA2}"/>
              </a:ext>
            </a:extLst>
          </p:cNvPr>
          <p:cNvSpPr txBox="1">
            <a:spLocks/>
          </p:cNvSpPr>
          <p:nvPr/>
        </p:nvSpPr>
        <p:spPr>
          <a:xfrm>
            <a:off x="7542044" y="3771427"/>
            <a:ext cx="2420469" cy="576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sp>
        <p:nvSpPr>
          <p:cNvPr id="32" name="Google Shape;15881;p58">
            <a:extLst>
              <a:ext uri="{FF2B5EF4-FFF2-40B4-BE49-F238E27FC236}">
                <a16:creationId xmlns:a16="http://schemas.microsoft.com/office/drawing/2014/main" id="{9E9C4EB3-3325-E134-1105-9B79F34AFBA2}"/>
              </a:ext>
            </a:extLst>
          </p:cNvPr>
          <p:cNvSpPr txBox="1">
            <a:spLocks/>
          </p:cNvSpPr>
          <p:nvPr/>
        </p:nvSpPr>
        <p:spPr>
          <a:xfrm>
            <a:off x="7548990" y="5270529"/>
            <a:ext cx="2420469" cy="540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grpSp>
        <p:nvGrpSpPr>
          <p:cNvPr id="33" name="Group 11"/>
          <p:cNvGrpSpPr>
            <a:grpSpLocks/>
          </p:cNvGrpSpPr>
          <p:nvPr/>
        </p:nvGrpSpPr>
        <p:grpSpPr bwMode="auto">
          <a:xfrm>
            <a:off x="8268041" y="5314512"/>
            <a:ext cx="800100" cy="216000"/>
            <a:chOff x="7200" y="4139"/>
            <a:chExt cx="1620" cy="180"/>
          </a:xfrm>
        </p:grpSpPr>
        <p:sp>
          <p:nvSpPr>
            <p:cNvPr id="34" name="Line 12"/>
            <p:cNvSpPr>
              <a:spLocks noChangeShapeType="1"/>
            </p:cNvSpPr>
            <p:nvPr/>
          </p:nvSpPr>
          <p:spPr bwMode="auto">
            <a:xfrm flipH="1">
              <a:off x="8280" y="4319"/>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35" name="Line 13"/>
            <p:cNvSpPr>
              <a:spLocks noChangeShapeType="1"/>
            </p:cNvSpPr>
            <p:nvPr/>
          </p:nvSpPr>
          <p:spPr bwMode="auto">
            <a:xfrm flipH="1">
              <a:off x="7200" y="4319"/>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36" name="Line 14"/>
            <p:cNvSpPr>
              <a:spLocks noChangeShapeType="1"/>
            </p:cNvSpPr>
            <p:nvPr/>
          </p:nvSpPr>
          <p:spPr bwMode="auto">
            <a:xfrm flipV="1">
              <a:off x="7740" y="4139"/>
              <a:ext cx="54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pic>
        <p:nvPicPr>
          <p:cNvPr id="37" name="Image 36"/>
          <p:cNvPicPr/>
          <p:nvPr/>
        </p:nvPicPr>
        <p:blipFill rotWithShape="1">
          <a:blip r:embed="rId3">
            <a:extLst>
              <a:ext uri="{28A0092B-C50C-407E-A947-70E740481C1C}">
                <a14:useLocalDpi xmlns:a14="http://schemas.microsoft.com/office/drawing/2010/main" val="0"/>
              </a:ext>
            </a:extLst>
          </a:blip>
          <a:srcRect l="25281" t="66480" r="16414" b="-2872"/>
          <a:stretch/>
        </p:blipFill>
        <p:spPr bwMode="auto">
          <a:xfrm>
            <a:off x="8161678" y="3846801"/>
            <a:ext cx="1044000" cy="468000"/>
          </a:xfrm>
          <a:prstGeom prst="rect">
            <a:avLst/>
          </a:prstGeom>
          <a:noFill/>
          <a:ln>
            <a:noFill/>
          </a:ln>
          <a:extLst>
            <a:ext uri="{53640926-AAD7-44D8-BBD7-CCE9431645EC}">
              <a14:shadowObscured xmlns:a14="http://schemas.microsoft.com/office/drawing/2010/main"/>
            </a:ext>
          </a:extLst>
        </p:spPr>
      </p:pic>
      <p:sp>
        <p:nvSpPr>
          <p:cNvPr id="38" name="Google Shape;15881;p58">
            <a:extLst>
              <a:ext uri="{FF2B5EF4-FFF2-40B4-BE49-F238E27FC236}">
                <a16:creationId xmlns:a16="http://schemas.microsoft.com/office/drawing/2014/main" id="{95BF4DB3-C5F2-0373-7CAA-E07359823299}"/>
              </a:ext>
            </a:extLst>
          </p:cNvPr>
          <p:cNvSpPr txBox="1">
            <a:spLocks/>
          </p:cNvSpPr>
          <p:nvPr/>
        </p:nvSpPr>
        <p:spPr>
          <a:xfrm>
            <a:off x="7548990" y="5950398"/>
            <a:ext cx="2470234" cy="540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endParaRPr lang="fr-FR" noProof="0" dirty="0">
              <a:sym typeface="Abel"/>
            </a:endParaRPr>
          </a:p>
        </p:txBody>
      </p:sp>
      <p:pic>
        <p:nvPicPr>
          <p:cNvPr id="39" name="Image 38"/>
          <p:cNvPicPr>
            <a:picLocks noChangeAspect="1"/>
          </p:cNvPicPr>
          <p:nvPr/>
        </p:nvPicPr>
        <p:blipFill>
          <a:blip r:embed="rId4"/>
          <a:stretch>
            <a:fillRect/>
          </a:stretch>
        </p:blipFill>
        <p:spPr>
          <a:xfrm>
            <a:off x="8201424" y="6038674"/>
            <a:ext cx="933333" cy="323810"/>
          </a:xfrm>
          <a:prstGeom prst="rect">
            <a:avLst/>
          </a:prstGeom>
        </p:spPr>
      </p:pic>
      <p:sp>
        <p:nvSpPr>
          <p:cNvPr id="40" name="Google Shape;15881;p58">
            <a:extLst>
              <a:ext uri="{FF2B5EF4-FFF2-40B4-BE49-F238E27FC236}">
                <a16:creationId xmlns:a16="http://schemas.microsoft.com/office/drawing/2014/main" id="{9E9C4EB3-3325-E134-1105-9B79F34AFBA2}"/>
              </a:ext>
            </a:extLst>
          </p:cNvPr>
          <p:cNvSpPr txBox="1">
            <a:spLocks/>
          </p:cNvSpPr>
          <p:nvPr/>
        </p:nvSpPr>
        <p:spPr>
          <a:xfrm>
            <a:off x="7550431" y="4531113"/>
            <a:ext cx="2420469" cy="576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pic>
        <p:nvPicPr>
          <p:cNvPr id="41" name="Image 40"/>
          <p:cNvPicPr>
            <a:picLocks noChangeAspect="1"/>
          </p:cNvPicPr>
          <p:nvPr/>
        </p:nvPicPr>
        <p:blipFill>
          <a:blip r:embed="rId5"/>
          <a:stretch>
            <a:fillRect/>
          </a:stretch>
        </p:blipFill>
        <p:spPr>
          <a:xfrm>
            <a:off x="8157230" y="4603788"/>
            <a:ext cx="1032208" cy="449674"/>
          </a:xfrm>
          <a:prstGeom prst="rect">
            <a:avLst/>
          </a:prstGeom>
        </p:spPr>
      </p:pic>
      <p:sp>
        <p:nvSpPr>
          <p:cNvPr id="42" name="Rectangle : coins arrondis 3">
            <a:extLst>
              <a:ext uri="{FF2B5EF4-FFF2-40B4-BE49-F238E27FC236}">
                <a16:creationId xmlns:a16="http://schemas.microsoft.com/office/drawing/2014/main" id="{15E3FCC1-0106-B328-EABF-EAA7B7EA6DF7}"/>
              </a:ext>
            </a:extLst>
          </p:cNvPr>
          <p:cNvSpPr/>
          <p:nvPr/>
        </p:nvSpPr>
        <p:spPr>
          <a:xfrm>
            <a:off x="6418562" y="3070080"/>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(2)</a:t>
            </a:r>
          </a:p>
        </p:txBody>
      </p:sp>
      <p:sp>
        <p:nvSpPr>
          <p:cNvPr id="43" name="Rectangle : coins arrondis 3">
            <a:extLst>
              <a:ext uri="{FF2B5EF4-FFF2-40B4-BE49-F238E27FC236}">
                <a16:creationId xmlns:a16="http://schemas.microsoft.com/office/drawing/2014/main" id="{15E3FCC1-0106-B328-EABF-EAA7B7EA6DF7}"/>
              </a:ext>
            </a:extLst>
          </p:cNvPr>
          <p:cNvSpPr/>
          <p:nvPr/>
        </p:nvSpPr>
        <p:spPr>
          <a:xfrm>
            <a:off x="6439807" y="3762322"/>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(3)</a:t>
            </a:r>
          </a:p>
        </p:txBody>
      </p:sp>
      <p:sp>
        <p:nvSpPr>
          <p:cNvPr id="44" name="Rectangle : coins arrondis 3">
            <a:extLst>
              <a:ext uri="{FF2B5EF4-FFF2-40B4-BE49-F238E27FC236}">
                <a16:creationId xmlns:a16="http://schemas.microsoft.com/office/drawing/2014/main" id="{15E3FCC1-0106-B328-EABF-EAA7B7EA6DF7}"/>
              </a:ext>
            </a:extLst>
          </p:cNvPr>
          <p:cNvSpPr/>
          <p:nvPr/>
        </p:nvSpPr>
        <p:spPr>
          <a:xfrm>
            <a:off x="6503831" y="4522625"/>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(4)</a:t>
            </a:r>
          </a:p>
        </p:txBody>
      </p:sp>
      <p:sp>
        <p:nvSpPr>
          <p:cNvPr id="45" name="Rectangle : coins arrondis 3">
            <a:extLst>
              <a:ext uri="{FF2B5EF4-FFF2-40B4-BE49-F238E27FC236}">
                <a16:creationId xmlns:a16="http://schemas.microsoft.com/office/drawing/2014/main" id="{15E3FCC1-0106-B328-EABF-EAA7B7EA6DF7}"/>
              </a:ext>
            </a:extLst>
          </p:cNvPr>
          <p:cNvSpPr/>
          <p:nvPr/>
        </p:nvSpPr>
        <p:spPr>
          <a:xfrm>
            <a:off x="6503831" y="5267674"/>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(5)</a:t>
            </a:r>
          </a:p>
        </p:txBody>
      </p:sp>
      <p:sp>
        <p:nvSpPr>
          <p:cNvPr id="46" name="Rectangle : coins arrondis 3">
            <a:extLst>
              <a:ext uri="{FF2B5EF4-FFF2-40B4-BE49-F238E27FC236}">
                <a16:creationId xmlns:a16="http://schemas.microsoft.com/office/drawing/2014/main" id="{15E3FCC1-0106-B328-EABF-EAA7B7EA6DF7}"/>
              </a:ext>
            </a:extLst>
          </p:cNvPr>
          <p:cNvSpPr/>
          <p:nvPr/>
        </p:nvSpPr>
        <p:spPr>
          <a:xfrm>
            <a:off x="6525207" y="6001239"/>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(6)</a:t>
            </a:r>
          </a:p>
        </p:txBody>
      </p:sp>
    </p:spTree>
    <p:extLst>
      <p:ext uri="{BB962C8B-B14F-4D97-AF65-F5344CB8AC3E}">
        <p14:creationId xmlns:p14="http://schemas.microsoft.com/office/powerpoint/2010/main" val="4236243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1704F9-FB0A-45B8-B1F2-1CD0FD29387B}"/>
              </a:ext>
            </a:extLst>
          </p:cNvPr>
          <p:cNvSpPr>
            <a:spLocks noGrp="1"/>
          </p:cNvSpPr>
          <p:nvPr>
            <p:ph type="title"/>
          </p:nvPr>
        </p:nvSpPr>
        <p:spPr/>
        <p:txBody>
          <a:bodyPr/>
          <a:lstStyle/>
          <a:p>
            <a:r>
              <a:rPr lang="fr-FR" noProof="0" dirty="0"/>
              <a:t>Nous allons relier chaque élément à son symbole correspondant. </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oralement.</a:t>
            </a:r>
          </a:p>
        </p:txBody>
      </p:sp>
      <p:sp>
        <p:nvSpPr>
          <p:cNvPr id="12" name="Rectangle 11">
            <a:extLst>
              <a:ext uri="{FF2B5EF4-FFF2-40B4-BE49-F238E27FC236}">
                <a16:creationId xmlns:a16="http://schemas.microsoft.com/office/drawing/2014/main" id="{DB17B543-988E-DDE7-EB4C-157081EC0B8B}"/>
              </a:ext>
            </a:extLst>
          </p:cNvPr>
          <p:cNvSpPr/>
          <p:nvPr/>
        </p:nvSpPr>
        <p:spPr>
          <a:xfrm>
            <a:off x="2096974" y="1173023"/>
            <a:ext cx="7709500" cy="523220"/>
          </a:xfrm>
          <a:prstGeom prst="rect">
            <a:avLst/>
          </a:prstGeom>
          <a:solidFill>
            <a:srgbClr val="36AFCE">
              <a:lumMod val="20000"/>
              <a:lumOff val="80000"/>
            </a:srgbClr>
          </a:solidFill>
        </p:spPr>
        <p:txBody>
          <a:bodyPr wrap="square">
            <a:spAutoFit/>
          </a:bodyPr>
          <a:lstStyle/>
          <a:p>
            <a:r>
              <a:rPr lang="fr-FR" sz="2800" noProof="0" dirty="0"/>
              <a:t>Relier chaque  élément à son  symbole:</a:t>
            </a:r>
          </a:p>
        </p:txBody>
      </p:sp>
      <p:sp>
        <p:nvSpPr>
          <p:cNvPr id="17" name="Rectangle : coins arrondis 3">
            <a:extLst>
              <a:ext uri="{FF2B5EF4-FFF2-40B4-BE49-F238E27FC236}">
                <a16:creationId xmlns:a16="http://schemas.microsoft.com/office/drawing/2014/main" id="{15E3FCC1-0106-B328-EABF-EAA7B7EA6DF7}"/>
              </a:ext>
            </a:extLst>
          </p:cNvPr>
          <p:cNvSpPr/>
          <p:nvPr/>
        </p:nvSpPr>
        <p:spPr>
          <a:xfrm>
            <a:off x="6373742" y="2326012"/>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(1)</a:t>
            </a:r>
          </a:p>
        </p:txBody>
      </p:sp>
      <p:sp>
        <p:nvSpPr>
          <p:cNvPr id="14" name="Google Shape;15881;p58">
            <a:extLst>
              <a:ext uri="{FF2B5EF4-FFF2-40B4-BE49-F238E27FC236}">
                <a16:creationId xmlns:a16="http://schemas.microsoft.com/office/drawing/2014/main" id="{935067BB-2DE1-06F2-A79B-552763A29AB0}"/>
              </a:ext>
            </a:extLst>
          </p:cNvPr>
          <p:cNvSpPr txBox="1">
            <a:spLocks/>
          </p:cNvSpPr>
          <p:nvPr/>
        </p:nvSpPr>
        <p:spPr>
          <a:xfrm>
            <a:off x="713111" y="2896055"/>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A- Pile</a:t>
            </a:r>
            <a:endParaRPr lang="fr-FR" b="0" noProof="0" dirty="0">
              <a:sym typeface="Abel"/>
            </a:endParaRPr>
          </a:p>
        </p:txBody>
      </p:sp>
      <p:sp>
        <p:nvSpPr>
          <p:cNvPr id="15" name="Google Shape;15881;p58">
            <a:extLst>
              <a:ext uri="{FF2B5EF4-FFF2-40B4-BE49-F238E27FC236}">
                <a16:creationId xmlns:a16="http://schemas.microsoft.com/office/drawing/2014/main" id="{EA12834F-B1B3-6027-0CB5-1EEA075C8707}"/>
              </a:ext>
            </a:extLst>
          </p:cNvPr>
          <p:cNvSpPr txBox="1">
            <a:spLocks/>
          </p:cNvSpPr>
          <p:nvPr/>
        </p:nvSpPr>
        <p:spPr>
          <a:xfrm>
            <a:off x="728931" y="3603953"/>
            <a:ext cx="2346575" cy="53304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B-Lampe</a:t>
            </a:r>
          </a:p>
        </p:txBody>
      </p:sp>
      <p:sp>
        <p:nvSpPr>
          <p:cNvPr id="16" name="Google Shape;15881;p58">
            <a:extLst>
              <a:ext uri="{FF2B5EF4-FFF2-40B4-BE49-F238E27FC236}">
                <a16:creationId xmlns:a16="http://schemas.microsoft.com/office/drawing/2014/main" id="{A8464372-37BC-9CEB-060E-C1314F361991}"/>
              </a:ext>
            </a:extLst>
          </p:cNvPr>
          <p:cNvSpPr txBox="1">
            <a:spLocks/>
          </p:cNvSpPr>
          <p:nvPr/>
        </p:nvSpPr>
        <p:spPr>
          <a:xfrm>
            <a:off x="756923" y="4226259"/>
            <a:ext cx="2346575" cy="709963"/>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C-Interrupteur</a:t>
            </a:r>
          </a:p>
          <a:p>
            <a:r>
              <a:rPr lang="fr-FR" b="0" noProof="0" dirty="0">
                <a:sym typeface="Abel"/>
              </a:rPr>
              <a:t>ouvert </a:t>
            </a:r>
          </a:p>
        </p:txBody>
      </p:sp>
      <p:sp>
        <p:nvSpPr>
          <p:cNvPr id="19" name="Google Shape;15881;p58">
            <a:extLst>
              <a:ext uri="{FF2B5EF4-FFF2-40B4-BE49-F238E27FC236}">
                <a16:creationId xmlns:a16="http://schemas.microsoft.com/office/drawing/2014/main" id="{935067BB-2DE1-06F2-A79B-552763A29AB0}"/>
              </a:ext>
            </a:extLst>
          </p:cNvPr>
          <p:cNvSpPr txBox="1">
            <a:spLocks/>
          </p:cNvSpPr>
          <p:nvPr/>
        </p:nvSpPr>
        <p:spPr>
          <a:xfrm>
            <a:off x="794246" y="5053462"/>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D-Générateur</a:t>
            </a:r>
            <a:endParaRPr lang="fr-FR" b="0" noProof="0" dirty="0">
              <a:sym typeface="Abel"/>
            </a:endParaRPr>
          </a:p>
        </p:txBody>
      </p:sp>
      <p:sp>
        <p:nvSpPr>
          <p:cNvPr id="20" name="Google Shape;15881;p58">
            <a:extLst>
              <a:ext uri="{FF2B5EF4-FFF2-40B4-BE49-F238E27FC236}">
                <a16:creationId xmlns:a16="http://schemas.microsoft.com/office/drawing/2014/main" id="{9E9C4EB3-3325-E134-1105-9B79F34AFBA2}"/>
              </a:ext>
            </a:extLst>
          </p:cNvPr>
          <p:cNvSpPr txBox="1">
            <a:spLocks/>
          </p:cNvSpPr>
          <p:nvPr/>
        </p:nvSpPr>
        <p:spPr>
          <a:xfrm>
            <a:off x="7525786" y="2289409"/>
            <a:ext cx="2408584" cy="614288"/>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sp>
        <p:nvSpPr>
          <p:cNvPr id="21" name="Google Shape;15881;p58">
            <a:extLst>
              <a:ext uri="{FF2B5EF4-FFF2-40B4-BE49-F238E27FC236}">
                <a16:creationId xmlns:a16="http://schemas.microsoft.com/office/drawing/2014/main" id="{95BF4DB3-C5F2-0373-7CAA-E07359823299}"/>
              </a:ext>
            </a:extLst>
          </p:cNvPr>
          <p:cNvSpPr txBox="1">
            <a:spLocks/>
          </p:cNvSpPr>
          <p:nvPr/>
        </p:nvSpPr>
        <p:spPr>
          <a:xfrm>
            <a:off x="7527696" y="3151755"/>
            <a:ext cx="2420469" cy="432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endParaRPr lang="fr-FR" noProof="0" dirty="0">
              <a:sym typeface="Abel"/>
            </a:endParaRPr>
          </a:p>
        </p:txBody>
      </p:sp>
      <p:grpSp>
        <p:nvGrpSpPr>
          <p:cNvPr id="22" name="Group 2"/>
          <p:cNvGrpSpPr>
            <a:grpSpLocks/>
          </p:cNvGrpSpPr>
          <p:nvPr/>
        </p:nvGrpSpPr>
        <p:grpSpPr bwMode="auto">
          <a:xfrm>
            <a:off x="8061441" y="2432397"/>
            <a:ext cx="1332000" cy="360000"/>
            <a:chOff x="5760" y="3420"/>
            <a:chExt cx="2160" cy="720"/>
          </a:xfrm>
        </p:grpSpPr>
        <p:sp>
          <p:nvSpPr>
            <p:cNvPr id="23" name="Line 3"/>
            <p:cNvSpPr>
              <a:spLocks noChangeShapeType="1"/>
            </p:cNvSpPr>
            <p:nvPr/>
          </p:nvSpPr>
          <p:spPr bwMode="auto">
            <a:xfrm flipH="1">
              <a:off x="5760" y="3780"/>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sz="2400" b="1" noProof="0" dirty="0"/>
            </a:p>
          </p:txBody>
        </p:sp>
        <p:sp>
          <p:nvSpPr>
            <p:cNvPr id="24" name="Line 4"/>
            <p:cNvSpPr>
              <a:spLocks noChangeShapeType="1"/>
            </p:cNvSpPr>
            <p:nvPr/>
          </p:nvSpPr>
          <p:spPr bwMode="auto">
            <a:xfrm>
              <a:off x="7200" y="3780"/>
              <a:ext cx="72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lgn="ctr"/>
              <a:endParaRPr lang="fr-FR" sz="2400" b="1" noProof="0" dirty="0"/>
            </a:p>
          </p:txBody>
        </p:sp>
        <p:sp>
          <p:nvSpPr>
            <p:cNvPr id="25" name="Oval 5"/>
            <p:cNvSpPr>
              <a:spLocks noChangeArrowheads="1"/>
            </p:cNvSpPr>
            <p:nvPr/>
          </p:nvSpPr>
          <p:spPr bwMode="auto">
            <a:xfrm>
              <a:off x="6480" y="3420"/>
              <a:ext cx="720" cy="720"/>
            </a:xfrm>
            <a:prstGeom prst="ellipse">
              <a:avLst/>
            </a:prstGeom>
            <a:solidFill>
              <a:srgbClr val="FFFFF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ts val="1000"/>
                </a:spcAft>
                <a:buClrTx/>
                <a:buSzTx/>
                <a:buFontTx/>
                <a:buNone/>
                <a:tabLst/>
              </a:pPr>
              <a:r>
                <a:rPr kumimoji="0" lang="fr-FR" sz="1400" b="1" i="0" u="none" strike="noStrike" cap="none" normalizeH="0" baseline="0" noProof="0" dirty="0">
                  <a:ln>
                    <a:noFill/>
                  </a:ln>
                  <a:solidFill>
                    <a:schemeClr val="tx1"/>
                  </a:solidFill>
                  <a:effectLst/>
                  <a:latin typeface="Calibri" panose="020F0502020204030204" pitchFamily="34" charset="0"/>
                  <a:ea typeface="Arial" panose="020B0604020202020204" pitchFamily="34" charset="0"/>
                </a:rPr>
                <a:t>M </a:t>
              </a:r>
              <a:endParaRPr kumimoji="0" lang="fr-FR" sz="2400" b="1" i="0" u="none" strike="noStrike" cap="none" normalizeH="0" baseline="0" noProof="0" dirty="0">
                <a:ln>
                  <a:noFill/>
                </a:ln>
                <a:solidFill>
                  <a:schemeClr val="tx1"/>
                </a:solidFill>
                <a:effectLst/>
                <a:latin typeface="Arial" panose="020B0604020202020204" pitchFamily="34" charset="0"/>
              </a:endParaRPr>
            </a:p>
          </p:txBody>
        </p:sp>
      </p:grpSp>
      <p:grpSp>
        <p:nvGrpSpPr>
          <p:cNvPr id="26" name="Group 6"/>
          <p:cNvGrpSpPr>
            <a:grpSpLocks/>
          </p:cNvGrpSpPr>
          <p:nvPr/>
        </p:nvGrpSpPr>
        <p:grpSpPr bwMode="auto">
          <a:xfrm>
            <a:off x="8079394" y="3179495"/>
            <a:ext cx="1188000" cy="360000"/>
            <a:chOff x="6892" y="6469"/>
            <a:chExt cx="1254" cy="411"/>
          </a:xfrm>
        </p:grpSpPr>
        <p:sp>
          <p:nvSpPr>
            <p:cNvPr id="27" name="Line 7"/>
            <p:cNvSpPr>
              <a:spLocks noChangeShapeType="1"/>
            </p:cNvSpPr>
            <p:nvPr/>
          </p:nvSpPr>
          <p:spPr bwMode="auto">
            <a:xfrm>
              <a:off x="7478" y="6469"/>
              <a:ext cx="0" cy="411"/>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28" name="Line 8"/>
            <p:cNvSpPr>
              <a:spLocks noChangeShapeType="1"/>
            </p:cNvSpPr>
            <p:nvPr/>
          </p:nvSpPr>
          <p:spPr bwMode="auto">
            <a:xfrm flipH="1">
              <a:off x="7560" y="6591"/>
              <a:ext cx="0" cy="206"/>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29" name="Line 9"/>
            <p:cNvSpPr>
              <a:spLocks noChangeShapeType="1"/>
            </p:cNvSpPr>
            <p:nvPr/>
          </p:nvSpPr>
          <p:spPr bwMode="auto">
            <a:xfrm>
              <a:off x="7560" y="6678"/>
              <a:ext cx="58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sp>
          <p:nvSpPr>
            <p:cNvPr id="30" name="Line 10"/>
            <p:cNvSpPr>
              <a:spLocks noChangeShapeType="1"/>
            </p:cNvSpPr>
            <p:nvPr/>
          </p:nvSpPr>
          <p:spPr bwMode="auto">
            <a:xfrm flipH="1">
              <a:off x="6892" y="6678"/>
              <a:ext cx="586"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sz="2400" b="1" noProof="0" dirty="0"/>
            </a:p>
          </p:txBody>
        </p:sp>
      </p:grpSp>
      <p:sp>
        <p:nvSpPr>
          <p:cNvPr id="31" name="Google Shape;15881;p58">
            <a:extLst>
              <a:ext uri="{FF2B5EF4-FFF2-40B4-BE49-F238E27FC236}">
                <a16:creationId xmlns:a16="http://schemas.microsoft.com/office/drawing/2014/main" id="{9E9C4EB3-3325-E134-1105-9B79F34AFBA2}"/>
              </a:ext>
            </a:extLst>
          </p:cNvPr>
          <p:cNvSpPr txBox="1">
            <a:spLocks/>
          </p:cNvSpPr>
          <p:nvPr/>
        </p:nvSpPr>
        <p:spPr>
          <a:xfrm>
            <a:off x="7542044" y="3771427"/>
            <a:ext cx="2420469" cy="576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sp>
        <p:nvSpPr>
          <p:cNvPr id="32" name="Google Shape;15881;p58">
            <a:extLst>
              <a:ext uri="{FF2B5EF4-FFF2-40B4-BE49-F238E27FC236}">
                <a16:creationId xmlns:a16="http://schemas.microsoft.com/office/drawing/2014/main" id="{9E9C4EB3-3325-E134-1105-9B79F34AFBA2}"/>
              </a:ext>
            </a:extLst>
          </p:cNvPr>
          <p:cNvSpPr txBox="1">
            <a:spLocks/>
          </p:cNvSpPr>
          <p:nvPr/>
        </p:nvSpPr>
        <p:spPr>
          <a:xfrm>
            <a:off x="7548990" y="5270529"/>
            <a:ext cx="2420469" cy="540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grpSp>
        <p:nvGrpSpPr>
          <p:cNvPr id="33" name="Group 11"/>
          <p:cNvGrpSpPr>
            <a:grpSpLocks/>
          </p:cNvGrpSpPr>
          <p:nvPr/>
        </p:nvGrpSpPr>
        <p:grpSpPr bwMode="auto">
          <a:xfrm>
            <a:off x="8268041" y="5314512"/>
            <a:ext cx="800100" cy="216000"/>
            <a:chOff x="7200" y="4139"/>
            <a:chExt cx="1620" cy="180"/>
          </a:xfrm>
        </p:grpSpPr>
        <p:sp>
          <p:nvSpPr>
            <p:cNvPr id="34" name="Line 12"/>
            <p:cNvSpPr>
              <a:spLocks noChangeShapeType="1"/>
            </p:cNvSpPr>
            <p:nvPr/>
          </p:nvSpPr>
          <p:spPr bwMode="auto">
            <a:xfrm flipH="1">
              <a:off x="8280" y="4319"/>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35" name="Line 13"/>
            <p:cNvSpPr>
              <a:spLocks noChangeShapeType="1"/>
            </p:cNvSpPr>
            <p:nvPr/>
          </p:nvSpPr>
          <p:spPr bwMode="auto">
            <a:xfrm flipH="1">
              <a:off x="7200" y="4319"/>
              <a:ext cx="540" cy="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36" name="Line 14"/>
            <p:cNvSpPr>
              <a:spLocks noChangeShapeType="1"/>
            </p:cNvSpPr>
            <p:nvPr/>
          </p:nvSpPr>
          <p:spPr bwMode="auto">
            <a:xfrm flipV="1">
              <a:off x="7740" y="4139"/>
              <a:ext cx="540" cy="1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pic>
        <p:nvPicPr>
          <p:cNvPr id="37" name="Image 36"/>
          <p:cNvPicPr/>
          <p:nvPr/>
        </p:nvPicPr>
        <p:blipFill rotWithShape="1">
          <a:blip r:embed="rId2">
            <a:extLst>
              <a:ext uri="{28A0092B-C50C-407E-A947-70E740481C1C}">
                <a14:useLocalDpi xmlns:a14="http://schemas.microsoft.com/office/drawing/2010/main" val="0"/>
              </a:ext>
            </a:extLst>
          </a:blip>
          <a:srcRect l="25281" t="66480" r="16414" b="-2872"/>
          <a:stretch/>
        </p:blipFill>
        <p:spPr bwMode="auto">
          <a:xfrm>
            <a:off x="8161678" y="3846801"/>
            <a:ext cx="1044000" cy="468000"/>
          </a:xfrm>
          <a:prstGeom prst="rect">
            <a:avLst/>
          </a:prstGeom>
          <a:noFill/>
          <a:ln>
            <a:noFill/>
          </a:ln>
          <a:extLst>
            <a:ext uri="{53640926-AAD7-44D8-BBD7-CCE9431645EC}">
              <a14:shadowObscured xmlns:a14="http://schemas.microsoft.com/office/drawing/2010/main"/>
            </a:ext>
          </a:extLst>
        </p:spPr>
      </p:pic>
      <p:sp>
        <p:nvSpPr>
          <p:cNvPr id="38" name="Google Shape;15881;p58">
            <a:extLst>
              <a:ext uri="{FF2B5EF4-FFF2-40B4-BE49-F238E27FC236}">
                <a16:creationId xmlns:a16="http://schemas.microsoft.com/office/drawing/2014/main" id="{95BF4DB3-C5F2-0373-7CAA-E07359823299}"/>
              </a:ext>
            </a:extLst>
          </p:cNvPr>
          <p:cNvSpPr txBox="1">
            <a:spLocks/>
          </p:cNvSpPr>
          <p:nvPr/>
        </p:nvSpPr>
        <p:spPr>
          <a:xfrm>
            <a:off x="7548990" y="5950398"/>
            <a:ext cx="2470234" cy="540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RPr lang="en-US"/>
            </a:defPPr>
            <a:lvl1pPr marR="0" lvl="0" indent="0" algn="ctr" defTabSz="914400" fontAlgn="auto">
              <a:lnSpc>
                <a:spcPct val="100000"/>
              </a:lnSpc>
              <a:spcBef>
                <a:spcPts val="0"/>
              </a:spcBef>
              <a:spcAft>
                <a:spcPts val="0"/>
              </a:spcAft>
              <a:buClr>
                <a:srgbClr val="000000"/>
              </a:buClr>
              <a:buSzPts val="1400"/>
              <a:buFont typeface="Abel"/>
              <a:buNone/>
              <a:tabLst/>
              <a:defRPr kumimoji="0" sz="2000" b="1" i="0" u="none" strike="noStrike" kern="0" cap="none" spc="0" normalizeH="0" baseline="0">
                <a:ln>
                  <a:noFill/>
                </a:ln>
                <a:solidFill>
                  <a:srgbClr val="000000"/>
                </a:solidFill>
                <a:effectLst/>
                <a:uLnTx/>
                <a:uFillTx/>
                <a:latin typeface="+mj-lt"/>
                <a:ea typeface="Arial"/>
                <a:cs typeface="Poppins ExtraBold" panose="020B0604020202020204" charset="0"/>
              </a:defRPr>
            </a:lvl1pPr>
            <a:lvl2pPr marR="0" lvl="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defRPr>
            </a:lvl9pPr>
          </a:lstStyle>
          <a:p>
            <a:endParaRPr lang="fr-FR" noProof="0" dirty="0">
              <a:sym typeface="Abel"/>
            </a:endParaRPr>
          </a:p>
        </p:txBody>
      </p:sp>
      <p:pic>
        <p:nvPicPr>
          <p:cNvPr id="39" name="Image 38"/>
          <p:cNvPicPr>
            <a:picLocks noChangeAspect="1"/>
          </p:cNvPicPr>
          <p:nvPr/>
        </p:nvPicPr>
        <p:blipFill>
          <a:blip r:embed="rId3"/>
          <a:stretch>
            <a:fillRect/>
          </a:stretch>
        </p:blipFill>
        <p:spPr>
          <a:xfrm>
            <a:off x="8201424" y="6038674"/>
            <a:ext cx="933333" cy="323810"/>
          </a:xfrm>
          <a:prstGeom prst="rect">
            <a:avLst/>
          </a:prstGeom>
        </p:spPr>
      </p:pic>
      <p:sp>
        <p:nvSpPr>
          <p:cNvPr id="40" name="Google Shape;15881;p58">
            <a:extLst>
              <a:ext uri="{FF2B5EF4-FFF2-40B4-BE49-F238E27FC236}">
                <a16:creationId xmlns:a16="http://schemas.microsoft.com/office/drawing/2014/main" id="{9E9C4EB3-3325-E134-1105-9B79F34AFBA2}"/>
              </a:ext>
            </a:extLst>
          </p:cNvPr>
          <p:cNvSpPr txBox="1">
            <a:spLocks/>
          </p:cNvSpPr>
          <p:nvPr/>
        </p:nvSpPr>
        <p:spPr>
          <a:xfrm>
            <a:off x="7550431" y="4531113"/>
            <a:ext cx="2420469" cy="576000"/>
          </a:xfrm>
          <a:prstGeom prst="rect">
            <a:avLst/>
          </a:prstGeom>
          <a:solidFill>
            <a:schemeClr val="bg1">
              <a:lumMod val="95000"/>
            </a:schemeClr>
          </a:solid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endParaRPr kumimoji="0" lang="fr-FR" sz="2000" b="0" i="0" u="none" strike="noStrike" kern="0" cap="none" spc="0" normalizeH="0" baseline="0" noProof="0" dirty="0">
              <a:ln>
                <a:noFill/>
              </a:ln>
              <a:solidFill>
                <a:srgbClr val="000000"/>
              </a:solidFill>
              <a:effectLst/>
              <a:uLnTx/>
              <a:uFillTx/>
              <a:latin typeface="+mj-lt"/>
              <a:cs typeface="Poppins ExtraBold" panose="020B0604020202020204" charset="0"/>
              <a:sym typeface="Abel"/>
            </a:endParaRPr>
          </a:p>
        </p:txBody>
      </p:sp>
      <p:pic>
        <p:nvPicPr>
          <p:cNvPr id="41" name="Image 40"/>
          <p:cNvPicPr>
            <a:picLocks noChangeAspect="1"/>
          </p:cNvPicPr>
          <p:nvPr/>
        </p:nvPicPr>
        <p:blipFill>
          <a:blip r:embed="rId4"/>
          <a:stretch>
            <a:fillRect/>
          </a:stretch>
        </p:blipFill>
        <p:spPr>
          <a:xfrm>
            <a:off x="8157230" y="4603788"/>
            <a:ext cx="1032208" cy="449674"/>
          </a:xfrm>
          <a:prstGeom prst="rect">
            <a:avLst/>
          </a:prstGeom>
        </p:spPr>
      </p:pic>
      <p:sp>
        <p:nvSpPr>
          <p:cNvPr id="42" name="Rectangle : coins arrondis 3">
            <a:extLst>
              <a:ext uri="{FF2B5EF4-FFF2-40B4-BE49-F238E27FC236}">
                <a16:creationId xmlns:a16="http://schemas.microsoft.com/office/drawing/2014/main" id="{15E3FCC1-0106-B328-EABF-EAA7B7EA6DF7}"/>
              </a:ext>
            </a:extLst>
          </p:cNvPr>
          <p:cNvSpPr/>
          <p:nvPr/>
        </p:nvSpPr>
        <p:spPr>
          <a:xfrm>
            <a:off x="6418562" y="3070080"/>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(2)</a:t>
            </a:r>
          </a:p>
        </p:txBody>
      </p:sp>
      <p:sp>
        <p:nvSpPr>
          <p:cNvPr id="43" name="Rectangle : coins arrondis 3">
            <a:extLst>
              <a:ext uri="{FF2B5EF4-FFF2-40B4-BE49-F238E27FC236}">
                <a16:creationId xmlns:a16="http://schemas.microsoft.com/office/drawing/2014/main" id="{15E3FCC1-0106-B328-EABF-EAA7B7EA6DF7}"/>
              </a:ext>
            </a:extLst>
          </p:cNvPr>
          <p:cNvSpPr/>
          <p:nvPr/>
        </p:nvSpPr>
        <p:spPr>
          <a:xfrm>
            <a:off x="6439807" y="3762322"/>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(3)</a:t>
            </a:r>
          </a:p>
        </p:txBody>
      </p:sp>
      <p:sp>
        <p:nvSpPr>
          <p:cNvPr id="44" name="Rectangle : coins arrondis 3">
            <a:extLst>
              <a:ext uri="{FF2B5EF4-FFF2-40B4-BE49-F238E27FC236}">
                <a16:creationId xmlns:a16="http://schemas.microsoft.com/office/drawing/2014/main" id="{15E3FCC1-0106-B328-EABF-EAA7B7EA6DF7}"/>
              </a:ext>
            </a:extLst>
          </p:cNvPr>
          <p:cNvSpPr/>
          <p:nvPr/>
        </p:nvSpPr>
        <p:spPr>
          <a:xfrm>
            <a:off x="6503831" y="4522625"/>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(4)</a:t>
            </a:r>
          </a:p>
        </p:txBody>
      </p:sp>
      <p:sp>
        <p:nvSpPr>
          <p:cNvPr id="45" name="Rectangle : coins arrondis 3">
            <a:extLst>
              <a:ext uri="{FF2B5EF4-FFF2-40B4-BE49-F238E27FC236}">
                <a16:creationId xmlns:a16="http://schemas.microsoft.com/office/drawing/2014/main" id="{15E3FCC1-0106-B328-EABF-EAA7B7EA6DF7}"/>
              </a:ext>
            </a:extLst>
          </p:cNvPr>
          <p:cNvSpPr/>
          <p:nvPr/>
        </p:nvSpPr>
        <p:spPr>
          <a:xfrm>
            <a:off x="6503831" y="5267674"/>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(5)</a:t>
            </a:r>
          </a:p>
        </p:txBody>
      </p:sp>
      <p:sp>
        <p:nvSpPr>
          <p:cNvPr id="46" name="Rectangle : coins arrondis 3">
            <a:extLst>
              <a:ext uri="{FF2B5EF4-FFF2-40B4-BE49-F238E27FC236}">
                <a16:creationId xmlns:a16="http://schemas.microsoft.com/office/drawing/2014/main" id="{15E3FCC1-0106-B328-EABF-EAA7B7EA6DF7}"/>
              </a:ext>
            </a:extLst>
          </p:cNvPr>
          <p:cNvSpPr/>
          <p:nvPr/>
        </p:nvSpPr>
        <p:spPr>
          <a:xfrm>
            <a:off x="6525207" y="6001239"/>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(6)</a:t>
            </a:r>
          </a:p>
        </p:txBody>
      </p:sp>
      <p:sp>
        <p:nvSpPr>
          <p:cNvPr id="47" name="Flèche : droite 16">
            <a:extLst>
              <a:ext uri="{FF2B5EF4-FFF2-40B4-BE49-F238E27FC236}">
                <a16:creationId xmlns:a16="http://schemas.microsoft.com/office/drawing/2014/main" id="{A65B3F46-FA13-5A0F-C659-FADC048FD9D9}"/>
              </a:ext>
            </a:extLst>
          </p:cNvPr>
          <p:cNvSpPr/>
          <p:nvPr/>
        </p:nvSpPr>
        <p:spPr>
          <a:xfrm flipV="1">
            <a:off x="3063712" y="3159691"/>
            <a:ext cx="3384000" cy="10800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48" name="Flèche : droite 16">
            <a:extLst>
              <a:ext uri="{FF2B5EF4-FFF2-40B4-BE49-F238E27FC236}">
                <a16:creationId xmlns:a16="http://schemas.microsoft.com/office/drawing/2014/main" id="{A65B3F46-FA13-5A0F-C659-FADC048FD9D9}"/>
              </a:ext>
            </a:extLst>
          </p:cNvPr>
          <p:cNvSpPr/>
          <p:nvPr/>
        </p:nvSpPr>
        <p:spPr>
          <a:xfrm rot="259013" flipV="1">
            <a:off x="3073273" y="4041730"/>
            <a:ext cx="3452886" cy="10442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49" name="Flèche : droite 16">
            <a:extLst>
              <a:ext uri="{FF2B5EF4-FFF2-40B4-BE49-F238E27FC236}">
                <a16:creationId xmlns:a16="http://schemas.microsoft.com/office/drawing/2014/main" id="{A65B3F46-FA13-5A0F-C659-FADC048FD9D9}"/>
              </a:ext>
            </a:extLst>
          </p:cNvPr>
          <p:cNvSpPr/>
          <p:nvPr/>
        </p:nvSpPr>
        <p:spPr>
          <a:xfrm rot="20990531" flipV="1">
            <a:off x="3135427" y="5051245"/>
            <a:ext cx="3384000" cy="10800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50" name="Flèche : droite 16">
            <a:extLst>
              <a:ext uri="{FF2B5EF4-FFF2-40B4-BE49-F238E27FC236}">
                <a16:creationId xmlns:a16="http://schemas.microsoft.com/office/drawing/2014/main" id="{A65B3F46-FA13-5A0F-C659-FADC048FD9D9}"/>
              </a:ext>
            </a:extLst>
          </p:cNvPr>
          <p:cNvSpPr/>
          <p:nvPr/>
        </p:nvSpPr>
        <p:spPr>
          <a:xfrm rot="1024150" flipV="1">
            <a:off x="3013576" y="4986209"/>
            <a:ext cx="3567573" cy="122040"/>
          </a:xfrm>
          <a:prstGeom prst="rightArrow">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pic>
        <p:nvPicPr>
          <p:cNvPr id="51" name="Image 8"/>
          <p:cNvPicPr>
            <a:picLocks noChangeAspect="1"/>
          </p:cNvPicPr>
          <p:nvPr/>
        </p:nvPicPr>
        <p:blipFill>
          <a:blip r:embed="rId5"/>
          <a:stretch>
            <a:fillRect/>
          </a:stretch>
        </p:blipFill>
        <p:spPr>
          <a:xfrm>
            <a:off x="11231930" y="234317"/>
            <a:ext cx="583170" cy="583170"/>
          </a:xfrm>
          <a:prstGeom prst="rect">
            <a:avLst/>
          </a:prstGeom>
        </p:spPr>
      </p:pic>
    </p:spTree>
    <p:extLst>
      <p:ext uri="{BB962C8B-B14F-4D97-AF65-F5344CB8AC3E}">
        <p14:creationId xmlns:p14="http://schemas.microsoft.com/office/powerpoint/2010/main" val="2079946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P spid="49" grpId="0" animBg="1"/>
      <p:bldP spid="5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D943EA-4D94-343E-7531-25A635AEB8C2}"/>
              </a:ext>
            </a:extLst>
          </p:cNvPr>
          <p:cNvSpPr>
            <a:spLocks noGrp="1"/>
          </p:cNvSpPr>
          <p:nvPr>
            <p:ph type="title"/>
          </p:nvPr>
        </p:nvSpPr>
        <p:spPr/>
        <p:txBody>
          <a:bodyPr/>
          <a:lstStyle/>
          <a:p>
            <a:r>
              <a:rPr lang="fr-FR" noProof="0" dirty="0"/>
              <a:t>Choisir la bonne réponse.</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cstate="print">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4" name="Rectangle 13">
            <a:extLst>
              <a:ext uri="{FF2B5EF4-FFF2-40B4-BE49-F238E27FC236}">
                <a16:creationId xmlns:a16="http://schemas.microsoft.com/office/drawing/2014/main" id="{DB17B543-988E-DDE7-EB4C-157081EC0B8B}"/>
              </a:ext>
            </a:extLst>
          </p:cNvPr>
          <p:cNvSpPr/>
          <p:nvPr/>
        </p:nvSpPr>
        <p:spPr>
          <a:xfrm>
            <a:off x="2096974" y="1406103"/>
            <a:ext cx="7709500" cy="523220"/>
          </a:xfrm>
          <a:prstGeom prst="rect">
            <a:avLst/>
          </a:prstGeom>
          <a:solidFill>
            <a:srgbClr val="36AFCE">
              <a:lumMod val="20000"/>
              <a:lumOff val="80000"/>
            </a:srgbClr>
          </a:solidFill>
        </p:spPr>
        <p:txBody>
          <a:bodyPr wrap="square">
            <a:spAutoFit/>
          </a:bodyPr>
          <a:lstStyle/>
          <a:p>
            <a:r>
              <a:rPr lang="fr-FR" sz="2800" noProof="0" dirty="0"/>
              <a:t>Une lampe et un moteur électrique sont des:</a:t>
            </a:r>
          </a:p>
        </p:txBody>
      </p:sp>
      <p:sp>
        <p:nvSpPr>
          <p:cNvPr id="12" name="Google Shape;15881;p58">
            <a:extLst>
              <a:ext uri="{FF2B5EF4-FFF2-40B4-BE49-F238E27FC236}">
                <a16:creationId xmlns:a16="http://schemas.microsoft.com/office/drawing/2014/main" id="{9E9C4EB3-3325-E134-1105-9B79F34AFBA2}"/>
              </a:ext>
            </a:extLst>
          </p:cNvPr>
          <p:cNvSpPr txBox="1">
            <a:spLocks/>
          </p:cNvSpPr>
          <p:nvPr/>
        </p:nvSpPr>
        <p:spPr>
          <a:xfrm>
            <a:off x="2096974" y="3240903"/>
            <a:ext cx="2967135" cy="75600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b="0" noProof="0" dirty="0">
                <a:sym typeface="Abel"/>
              </a:rPr>
              <a:t> A- générateurs</a:t>
            </a:r>
          </a:p>
        </p:txBody>
      </p:sp>
      <p:sp>
        <p:nvSpPr>
          <p:cNvPr id="15" name="Google Shape;15881;p58">
            <a:extLst>
              <a:ext uri="{FF2B5EF4-FFF2-40B4-BE49-F238E27FC236}">
                <a16:creationId xmlns:a16="http://schemas.microsoft.com/office/drawing/2014/main" id="{9E9C4EB3-3325-E134-1105-9B79F34AFBA2}"/>
              </a:ext>
            </a:extLst>
          </p:cNvPr>
          <p:cNvSpPr txBox="1">
            <a:spLocks/>
          </p:cNvSpPr>
          <p:nvPr/>
        </p:nvSpPr>
        <p:spPr>
          <a:xfrm>
            <a:off x="7156167" y="3276903"/>
            <a:ext cx="2938859" cy="72000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b="0" noProof="0" dirty="0">
                <a:sym typeface="Abel"/>
              </a:rPr>
              <a:t> B-récepteurs</a:t>
            </a:r>
          </a:p>
        </p:txBody>
      </p:sp>
    </p:spTree>
    <p:extLst>
      <p:ext uri="{BB962C8B-B14F-4D97-AF65-F5344CB8AC3E}">
        <p14:creationId xmlns:p14="http://schemas.microsoft.com/office/powerpoint/2010/main" val="54305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40B34002-550D-FEE5-E3F1-99B532C61584}"/>
              </a:ext>
            </a:extLst>
          </p:cNvPr>
          <p:cNvSpPr>
            <a:spLocks noGrp="1"/>
          </p:cNvSpPr>
          <p:nvPr>
            <p:ph type="title"/>
          </p:nvPr>
        </p:nvSpPr>
        <p:spPr/>
        <p:txBody>
          <a:bodyPr/>
          <a:lstStyle/>
          <a:p>
            <a:r>
              <a:rPr lang="fr-FR" noProof="0" dirty="0"/>
              <a:t>Effectivement ce sont des récepteurs.</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cstate="print">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4" name="Rectangle 13">
            <a:extLst>
              <a:ext uri="{FF2B5EF4-FFF2-40B4-BE49-F238E27FC236}">
                <a16:creationId xmlns:a16="http://schemas.microsoft.com/office/drawing/2014/main" id="{DB17B543-988E-DDE7-EB4C-157081EC0B8B}"/>
              </a:ext>
            </a:extLst>
          </p:cNvPr>
          <p:cNvSpPr/>
          <p:nvPr/>
        </p:nvSpPr>
        <p:spPr>
          <a:xfrm>
            <a:off x="2096974" y="1406103"/>
            <a:ext cx="7709500" cy="523220"/>
          </a:xfrm>
          <a:prstGeom prst="rect">
            <a:avLst/>
          </a:prstGeom>
          <a:solidFill>
            <a:srgbClr val="36AFCE">
              <a:lumMod val="20000"/>
              <a:lumOff val="80000"/>
            </a:srgbClr>
          </a:solidFill>
        </p:spPr>
        <p:txBody>
          <a:bodyPr wrap="square">
            <a:spAutoFit/>
          </a:bodyPr>
          <a:lstStyle/>
          <a:p>
            <a:r>
              <a:rPr lang="fr-FR" sz="2800" noProof="0" dirty="0"/>
              <a:t>Une lampe et un moteur électrique sont des:</a:t>
            </a:r>
          </a:p>
        </p:txBody>
      </p:sp>
      <p:pic>
        <p:nvPicPr>
          <p:cNvPr id="16" name="Graphique 26" descr="Coche avec un remplissage uni">
            <a:extLst>
              <a:ext uri="{FF2B5EF4-FFF2-40B4-BE49-F238E27FC236}">
                <a16:creationId xmlns:a16="http://schemas.microsoft.com/office/drawing/2014/main" id="{7D75F691-8AE7-FEF2-1D58-3CB87EA8E6B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283181" y="4109993"/>
            <a:ext cx="684830" cy="684830"/>
          </a:xfrm>
          <a:prstGeom prst="rect">
            <a:avLst/>
          </a:prstGeom>
        </p:spPr>
      </p:pic>
      <p:sp>
        <p:nvSpPr>
          <p:cNvPr id="2" name="Google Shape;15881;p58">
            <a:extLst>
              <a:ext uri="{FF2B5EF4-FFF2-40B4-BE49-F238E27FC236}">
                <a16:creationId xmlns:a16="http://schemas.microsoft.com/office/drawing/2014/main" id="{ABE8D578-854A-AE9B-4AB0-BF7BED637BE8}"/>
              </a:ext>
            </a:extLst>
          </p:cNvPr>
          <p:cNvSpPr txBox="1">
            <a:spLocks/>
          </p:cNvSpPr>
          <p:nvPr/>
        </p:nvSpPr>
        <p:spPr>
          <a:xfrm>
            <a:off x="2096974" y="3240903"/>
            <a:ext cx="2967135" cy="75600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b="0" noProof="0" dirty="0">
                <a:sym typeface="Abel"/>
              </a:rPr>
              <a:t> A- générateurs</a:t>
            </a:r>
          </a:p>
        </p:txBody>
      </p:sp>
      <p:sp>
        <p:nvSpPr>
          <p:cNvPr id="3" name="Google Shape;15881;p58">
            <a:extLst>
              <a:ext uri="{FF2B5EF4-FFF2-40B4-BE49-F238E27FC236}">
                <a16:creationId xmlns:a16="http://schemas.microsoft.com/office/drawing/2014/main" id="{EEB1462E-D6F2-7036-5C15-6BFEC49F0ACA}"/>
              </a:ext>
            </a:extLst>
          </p:cNvPr>
          <p:cNvSpPr txBox="1">
            <a:spLocks/>
          </p:cNvSpPr>
          <p:nvPr/>
        </p:nvSpPr>
        <p:spPr>
          <a:xfrm>
            <a:off x="7156167" y="3276903"/>
            <a:ext cx="2938859" cy="72000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b="0" noProof="0" dirty="0">
                <a:sym typeface="Abel"/>
              </a:rPr>
              <a:t> B-récepteurs</a:t>
            </a:r>
          </a:p>
        </p:txBody>
      </p:sp>
    </p:spTree>
    <p:extLst>
      <p:ext uri="{BB962C8B-B14F-4D97-AF65-F5344CB8AC3E}">
        <p14:creationId xmlns:p14="http://schemas.microsoft.com/office/powerpoint/2010/main" val="580539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D6C642-D690-C962-55A6-EFB9AE0BF733}"/>
              </a:ext>
            </a:extLst>
          </p:cNvPr>
          <p:cNvSpPr>
            <a:spLocks noGrp="1"/>
          </p:cNvSpPr>
          <p:nvPr>
            <p:ph type="title"/>
          </p:nvPr>
        </p:nvSpPr>
        <p:spPr/>
        <p:txBody>
          <a:bodyPr/>
          <a:lstStyle/>
          <a:p>
            <a:r>
              <a:rPr lang="fr-FR" noProof="0" dirty="0"/>
              <a:t>Choisir la bonne réponse. </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en justifiant.</a:t>
            </a:r>
          </a:p>
        </p:txBody>
      </p:sp>
      <p:sp>
        <p:nvSpPr>
          <p:cNvPr id="17" name="Rectangle 16">
            <a:extLst>
              <a:ext uri="{FF2B5EF4-FFF2-40B4-BE49-F238E27FC236}">
                <a16:creationId xmlns:a16="http://schemas.microsoft.com/office/drawing/2014/main" id="{DB17B543-988E-DDE7-EB4C-157081EC0B8B}"/>
              </a:ext>
            </a:extLst>
          </p:cNvPr>
          <p:cNvSpPr/>
          <p:nvPr/>
        </p:nvSpPr>
        <p:spPr>
          <a:xfrm>
            <a:off x="1379542" y="1402379"/>
            <a:ext cx="9394098" cy="523220"/>
          </a:xfrm>
          <a:prstGeom prst="rect">
            <a:avLst/>
          </a:prstGeom>
          <a:solidFill>
            <a:srgbClr val="36AFCE">
              <a:lumMod val="20000"/>
              <a:lumOff val="80000"/>
            </a:srgbClr>
          </a:solidFill>
        </p:spPr>
        <p:txBody>
          <a:bodyPr wrap="square">
            <a:spAutoFit/>
          </a:bodyPr>
          <a:lstStyle/>
          <a:p>
            <a:pPr algn="ctr">
              <a:buClr>
                <a:srgbClr val="000000"/>
              </a:buClr>
              <a:buFont typeface="Arial"/>
              <a:buNone/>
            </a:pP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Quel est le circuit qui nous permet de faire allumer la lampe?</a:t>
            </a:r>
          </a:p>
        </p:txBody>
      </p:sp>
      <p:pic>
        <p:nvPicPr>
          <p:cNvPr id="22" name="Image 8"/>
          <p:cNvPicPr>
            <a:picLocks noChangeAspect="1"/>
          </p:cNvPicPr>
          <p:nvPr/>
        </p:nvPicPr>
        <p:blipFill>
          <a:blip r:embed="rId2"/>
          <a:stretch>
            <a:fillRect/>
          </a:stretch>
        </p:blipFill>
        <p:spPr>
          <a:xfrm>
            <a:off x="11231930" y="234317"/>
            <a:ext cx="583170" cy="583170"/>
          </a:xfrm>
          <a:prstGeom prst="rect">
            <a:avLst/>
          </a:prstGeom>
        </p:spPr>
      </p:pic>
      <p:sp>
        <p:nvSpPr>
          <p:cNvPr id="5" name="Rectangle : coins arrondis 5">
            <a:extLst>
              <a:ext uri="{FF2B5EF4-FFF2-40B4-BE49-F238E27FC236}">
                <a16:creationId xmlns:a16="http://schemas.microsoft.com/office/drawing/2014/main" id="{76583920-CE49-11B2-8462-3F9F9C66CCC1}"/>
              </a:ext>
            </a:extLst>
          </p:cNvPr>
          <p:cNvSpPr/>
          <p:nvPr/>
        </p:nvSpPr>
        <p:spPr>
          <a:xfrm>
            <a:off x="1670918" y="4727802"/>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A</a:t>
            </a:r>
          </a:p>
        </p:txBody>
      </p:sp>
      <p:grpSp>
        <p:nvGrpSpPr>
          <p:cNvPr id="6" name="Group 2">
            <a:extLst>
              <a:ext uri="{FF2B5EF4-FFF2-40B4-BE49-F238E27FC236}">
                <a16:creationId xmlns:a16="http://schemas.microsoft.com/office/drawing/2014/main" id="{CFA8E206-42C9-A54C-3390-1128919A5799}"/>
              </a:ext>
            </a:extLst>
          </p:cNvPr>
          <p:cNvGrpSpPr>
            <a:grpSpLocks/>
          </p:cNvGrpSpPr>
          <p:nvPr/>
        </p:nvGrpSpPr>
        <p:grpSpPr bwMode="auto">
          <a:xfrm>
            <a:off x="1058808" y="2897982"/>
            <a:ext cx="2352836" cy="1712934"/>
            <a:chOff x="5281" y="5209"/>
            <a:chExt cx="2809" cy="2246"/>
          </a:xfrm>
        </p:grpSpPr>
        <p:sp>
          <p:nvSpPr>
            <p:cNvPr id="7" name="Line 3">
              <a:extLst>
                <a:ext uri="{FF2B5EF4-FFF2-40B4-BE49-F238E27FC236}">
                  <a16:creationId xmlns:a16="http://schemas.microsoft.com/office/drawing/2014/main" id="{9A59734E-2C50-981D-FEE4-04770C342E1C}"/>
                </a:ext>
              </a:extLst>
            </p:cNvPr>
            <p:cNvSpPr>
              <a:spLocks noChangeShapeType="1"/>
            </p:cNvSpPr>
            <p:nvPr/>
          </p:nvSpPr>
          <p:spPr bwMode="auto">
            <a:xfrm rot="5400000">
              <a:off x="7153" y="6380"/>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8" name="Group 3347">
              <a:extLst>
                <a:ext uri="{FF2B5EF4-FFF2-40B4-BE49-F238E27FC236}">
                  <a16:creationId xmlns:a16="http://schemas.microsoft.com/office/drawing/2014/main" id="{14A03605-327E-A6BF-40DB-251CCD10C1BC}"/>
                </a:ext>
              </a:extLst>
            </p:cNvPr>
            <p:cNvGrpSpPr>
              <a:grpSpLocks/>
            </p:cNvGrpSpPr>
            <p:nvPr/>
          </p:nvGrpSpPr>
          <p:grpSpPr bwMode="auto">
            <a:xfrm rot="5630851">
              <a:off x="7658" y="6283"/>
              <a:ext cx="655" cy="209"/>
              <a:chOff x="510" y="12527"/>
              <a:chExt cx="655" cy="209"/>
            </a:xfrm>
          </p:grpSpPr>
          <p:sp>
            <p:nvSpPr>
              <p:cNvPr id="71" name="Rectangle 3348">
                <a:extLst>
                  <a:ext uri="{FF2B5EF4-FFF2-40B4-BE49-F238E27FC236}">
                    <a16:creationId xmlns:a16="http://schemas.microsoft.com/office/drawing/2014/main" id="{26A74007-B36D-B5D1-2012-DBDB0FD15216}"/>
                  </a:ext>
                </a:extLst>
              </p:cNvPr>
              <p:cNvSpPr>
                <a:spLocks noChangeArrowheads="1"/>
              </p:cNvSpPr>
              <p:nvPr/>
            </p:nvSpPr>
            <p:spPr bwMode="auto">
              <a:xfrm>
                <a:off x="624" y="12565"/>
                <a:ext cx="456" cy="1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noProof="0" dirty="0"/>
              </a:p>
            </p:txBody>
          </p:sp>
          <p:sp>
            <p:nvSpPr>
              <p:cNvPr id="72" name="Oval 3349">
                <a:extLst>
                  <a:ext uri="{FF2B5EF4-FFF2-40B4-BE49-F238E27FC236}">
                    <a16:creationId xmlns:a16="http://schemas.microsoft.com/office/drawing/2014/main" id="{BC144F96-5822-AF90-767B-C63842747A1E}"/>
                  </a:ext>
                </a:extLst>
              </p:cNvPr>
              <p:cNvSpPr>
                <a:spLocks noChangeArrowheads="1"/>
              </p:cNvSpPr>
              <p:nvPr/>
            </p:nvSpPr>
            <p:spPr bwMode="auto">
              <a:xfrm>
                <a:off x="510" y="12622"/>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73" name="Oval 3350">
                <a:extLst>
                  <a:ext uri="{FF2B5EF4-FFF2-40B4-BE49-F238E27FC236}">
                    <a16:creationId xmlns:a16="http://schemas.microsoft.com/office/drawing/2014/main" id="{57020B96-F438-B9E3-61C3-196C1E181CFE}"/>
                  </a:ext>
                </a:extLst>
              </p:cNvPr>
              <p:cNvSpPr>
                <a:spLocks noChangeArrowheads="1"/>
              </p:cNvSpPr>
              <p:nvPr/>
            </p:nvSpPr>
            <p:spPr bwMode="auto">
              <a:xfrm>
                <a:off x="1080" y="12622"/>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74" name="Line 3351">
                <a:extLst>
                  <a:ext uri="{FF2B5EF4-FFF2-40B4-BE49-F238E27FC236}">
                    <a16:creationId xmlns:a16="http://schemas.microsoft.com/office/drawing/2014/main" id="{24DFFD58-B8CB-46E7-D991-D5FCEED69A93}"/>
                  </a:ext>
                </a:extLst>
              </p:cNvPr>
              <p:cNvSpPr>
                <a:spLocks noChangeShapeType="1"/>
              </p:cNvSpPr>
              <p:nvPr/>
            </p:nvSpPr>
            <p:spPr bwMode="auto">
              <a:xfrm flipV="1">
                <a:off x="567" y="12527"/>
                <a:ext cx="570" cy="15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sp>
          <p:nvSpPr>
            <p:cNvPr id="20" name="Line 9">
              <a:extLst>
                <a:ext uri="{FF2B5EF4-FFF2-40B4-BE49-F238E27FC236}">
                  <a16:creationId xmlns:a16="http://schemas.microsoft.com/office/drawing/2014/main" id="{70A5569E-DA1A-7045-2F27-52E1B0A7EB16}"/>
                </a:ext>
              </a:extLst>
            </p:cNvPr>
            <p:cNvSpPr>
              <a:spLocks noChangeShapeType="1"/>
            </p:cNvSpPr>
            <p:nvPr/>
          </p:nvSpPr>
          <p:spPr bwMode="auto">
            <a:xfrm>
              <a:off x="5307" y="5592"/>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21" name="Line 10">
              <a:extLst>
                <a:ext uri="{FF2B5EF4-FFF2-40B4-BE49-F238E27FC236}">
                  <a16:creationId xmlns:a16="http://schemas.microsoft.com/office/drawing/2014/main" id="{4499AADF-81C8-8DE3-66BC-71A4C3938CE4}"/>
                </a:ext>
              </a:extLst>
            </p:cNvPr>
            <p:cNvSpPr>
              <a:spLocks noChangeShapeType="1"/>
            </p:cNvSpPr>
            <p:nvPr/>
          </p:nvSpPr>
          <p:spPr bwMode="auto">
            <a:xfrm>
              <a:off x="5281" y="7180"/>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3" name="Line 11">
              <a:extLst>
                <a:ext uri="{FF2B5EF4-FFF2-40B4-BE49-F238E27FC236}">
                  <a16:creationId xmlns:a16="http://schemas.microsoft.com/office/drawing/2014/main" id="{09F59C20-98F4-153C-536C-05EE2A24BFA3}"/>
                </a:ext>
              </a:extLst>
            </p:cNvPr>
            <p:cNvSpPr>
              <a:spLocks noChangeShapeType="1"/>
            </p:cNvSpPr>
            <p:nvPr/>
          </p:nvSpPr>
          <p:spPr bwMode="auto">
            <a:xfrm rot="5400000">
              <a:off x="4498" y="6387"/>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4" name="Line 3338">
              <a:extLst>
                <a:ext uri="{FF2B5EF4-FFF2-40B4-BE49-F238E27FC236}">
                  <a16:creationId xmlns:a16="http://schemas.microsoft.com/office/drawing/2014/main" id="{392F8C9A-2B35-1B65-5A4B-FB2F998E1796}"/>
                </a:ext>
              </a:extLst>
            </p:cNvPr>
            <p:cNvSpPr>
              <a:spLocks noChangeShapeType="1"/>
            </p:cNvSpPr>
            <p:nvPr/>
          </p:nvSpPr>
          <p:spPr bwMode="auto">
            <a:xfrm>
              <a:off x="6527" y="5456"/>
              <a:ext cx="0" cy="3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5" name="Line 3339">
              <a:extLst>
                <a:ext uri="{FF2B5EF4-FFF2-40B4-BE49-F238E27FC236}">
                  <a16:creationId xmlns:a16="http://schemas.microsoft.com/office/drawing/2014/main" id="{98FD9CBE-8F0F-34A3-ECA9-6571EFF40B92}"/>
                </a:ext>
              </a:extLst>
            </p:cNvPr>
            <p:cNvSpPr>
              <a:spLocks noChangeShapeType="1"/>
            </p:cNvSpPr>
            <p:nvPr/>
          </p:nvSpPr>
          <p:spPr bwMode="auto">
            <a:xfrm>
              <a:off x="6742" y="5209"/>
              <a:ext cx="0" cy="7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6" name="Line 14">
              <a:extLst>
                <a:ext uri="{FF2B5EF4-FFF2-40B4-BE49-F238E27FC236}">
                  <a16:creationId xmlns:a16="http://schemas.microsoft.com/office/drawing/2014/main" id="{3821CFB7-3DFD-B130-F170-1F4A0661B79B}"/>
                </a:ext>
              </a:extLst>
            </p:cNvPr>
            <p:cNvSpPr>
              <a:spLocks noChangeShapeType="1"/>
            </p:cNvSpPr>
            <p:nvPr/>
          </p:nvSpPr>
          <p:spPr bwMode="auto">
            <a:xfrm>
              <a:off x="6743" y="5586"/>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67" name="Group 3361">
              <a:extLst>
                <a:ext uri="{FF2B5EF4-FFF2-40B4-BE49-F238E27FC236}">
                  <a16:creationId xmlns:a16="http://schemas.microsoft.com/office/drawing/2014/main" id="{1060186B-49D7-6DB8-B265-5652D4929B1A}"/>
                </a:ext>
              </a:extLst>
            </p:cNvPr>
            <p:cNvGrpSpPr>
              <a:grpSpLocks/>
            </p:cNvGrpSpPr>
            <p:nvPr/>
          </p:nvGrpSpPr>
          <p:grpSpPr bwMode="auto">
            <a:xfrm>
              <a:off x="6476" y="6885"/>
              <a:ext cx="570" cy="570"/>
              <a:chOff x="567" y="2733"/>
              <a:chExt cx="570" cy="570"/>
            </a:xfrm>
          </p:grpSpPr>
          <p:sp>
            <p:nvSpPr>
              <p:cNvPr id="68" name="Oval 3362">
                <a:extLst>
                  <a:ext uri="{FF2B5EF4-FFF2-40B4-BE49-F238E27FC236}">
                    <a16:creationId xmlns:a16="http://schemas.microsoft.com/office/drawing/2014/main" id="{96A8FB92-D834-1247-E1A4-84FC8ABD9AD7}"/>
                  </a:ext>
                </a:extLst>
              </p:cNvPr>
              <p:cNvSpPr>
                <a:spLocks noChangeArrowheads="1"/>
              </p:cNvSpPr>
              <p:nvPr/>
            </p:nvSpPr>
            <p:spPr bwMode="auto">
              <a:xfrm>
                <a:off x="567" y="2733"/>
                <a:ext cx="570" cy="570"/>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69" name="Line 3363">
                <a:extLst>
                  <a:ext uri="{FF2B5EF4-FFF2-40B4-BE49-F238E27FC236}">
                    <a16:creationId xmlns:a16="http://schemas.microsoft.com/office/drawing/2014/main" id="{A62B3C4F-46E7-6A37-7575-DEF57E34E5A6}"/>
                  </a:ext>
                </a:extLst>
              </p:cNvPr>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0" name="Line 3364">
                <a:extLst>
                  <a:ext uri="{FF2B5EF4-FFF2-40B4-BE49-F238E27FC236}">
                    <a16:creationId xmlns:a16="http://schemas.microsoft.com/office/drawing/2014/main" id="{53BE4682-3489-8DA7-04F5-150E5AC41A3D}"/>
                  </a:ext>
                </a:extLst>
              </p:cNvPr>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grpSp>
        <p:nvGrpSpPr>
          <p:cNvPr id="75" name="Group 35">
            <a:extLst>
              <a:ext uri="{FF2B5EF4-FFF2-40B4-BE49-F238E27FC236}">
                <a16:creationId xmlns:a16="http://schemas.microsoft.com/office/drawing/2014/main" id="{CE88A3D2-348C-CDC6-6F69-796BE8897824}"/>
              </a:ext>
            </a:extLst>
          </p:cNvPr>
          <p:cNvGrpSpPr>
            <a:grpSpLocks/>
          </p:cNvGrpSpPr>
          <p:nvPr/>
        </p:nvGrpSpPr>
        <p:grpSpPr bwMode="auto">
          <a:xfrm>
            <a:off x="8161474" y="2974571"/>
            <a:ext cx="1993652" cy="1527437"/>
            <a:chOff x="1377" y="2616"/>
            <a:chExt cx="2714" cy="1869"/>
          </a:xfrm>
        </p:grpSpPr>
        <p:sp>
          <p:nvSpPr>
            <p:cNvPr id="76" name="Line 36">
              <a:extLst>
                <a:ext uri="{FF2B5EF4-FFF2-40B4-BE49-F238E27FC236}">
                  <a16:creationId xmlns:a16="http://schemas.microsoft.com/office/drawing/2014/main" id="{15D3D2FB-0DAC-321F-6639-44B20EC2FD22}"/>
                </a:ext>
              </a:extLst>
            </p:cNvPr>
            <p:cNvSpPr>
              <a:spLocks noChangeShapeType="1"/>
            </p:cNvSpPr>
            <p:nvPr/>
          </p:nvSpPr>
          <p:spPr bwMode="auto">
            <a:xfrm rot="5400000">
              <a:off x="3249" y="3410"/>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7" name="Line 37">
              <a:extLst>
                <a:ext uri="{FF2B5EF4-FFF2-40B4-BE49-F238E27FC236}">
                  <a16:creationId xmlns:a16="http://schemas.microsoft.com/office/drawing/2014/main" id="{2FD6F841-7B6A-81BE-3A93-D9B34802BA7E}"/>
                </a:ext>
              </a:extLst>
            </p:cNvPr>
            <p:cNvSpPr>
              <a:spLocks noChangeShapeType="1"/>
            </p:cNvSpPr>
            <p:nvPr/>
          </p:nvSpPr>
          <p:spPr bwMode="auto">
            <a:xfrm>
              <a:off x="1403" y="2622"/>
              <a:ext cx="147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8" name="Line 38">
              <a:extLst>
                <a:ext uri="{FF2B5EF4-FFF2-40B4-BE49-F238E27FC236}">
                  <a16:creationId xmlns:a16="http://schemas.microsoft.com/office/drawing/2014/main" id="{398CEE33-A5EA-0F46-04EE-DE18DF804CD5}"/>
                </a:ext>
              </a:extLst>
            </p:cNvPr>
            <p:cNvSpPr>
              <a:spLocks noChangeShapeType="1"/>
            </p:cNvSpPr>
            <p:nvPr/>
          </p:nvSpPr>
          <p:spPr bwMode="auto">
            <a:xfrm>
              <a:off x="1377" y="4210"/>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9" name="Line 39">
              <a:extLst>
                <a:ext uri="{FF2B5EF4-FFF2-40B4-BE49-F238E27FC236}">
                  <a16:creationId xmlns:a16="http://schemas.microsoft.com/office/drawing/2014/main" id="{A0E84C39-9EC5-4786-5C2B-C608D82FAA75}"/>
                </a:ext>
              </a:extLst>
            </p:cNvPr>
            <p:cNvSpPr>
              <a:spLocks noChangeShapeType="1"/>
            </p:cNvSpPr>
            <p:nvPr/>
          </p:nvSpPr>
          <p:spPr bwMode="auto">
            <a:xfrm rot="5400000">
              <a:off x="594" y="3417"/>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80" name="Line 40">
              <a:extLst>
                <a:ext uri="{FF2B5EF4-FFF2-40B4-BE49-F238E27FC236}">
                  <a16:creationId xmlns:a16="http://schemas.microsoft.com/office/drawing/2014/main" id="{D5A18904-F99E-0CB8-EED3-A3D27C3055B8}"/>
                </a:ext>
              </a:extLst>
            </p:cNvPr>
            <p:cNvSpPr>
              <a:spLocks noChangeShapeType="1"/>
            </p:cNvSpPr>
            <p:nvPr/>
          </p:nvSpPr>
          <p:spPr bwMode="auto">
            <a:xfrm>
              <a:off x="2839" y="2616"/>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81" name="Group 3361">
              <a:extLst>
                <a:ext uri="{FF2B5EF4-FFF2-40B4-BE49-F238E27FC236}">
                  <a16:creationId xmlns:a16="http://schemas.microsoft.com/office/drawing/2014/main" id="{254A58E4-3542-EF1E-6822-248488DE7D72}"/>
                </a:ext>
              </a:extLst>
            </p:cNvPr>
            <p:cNvGrpSpPr>
              <a:grpSpLocks/>
            </p:cNvGrpSpPr>
            <p:nvPr/>
          </p:nvGrpSpPr>
          <p:grpSpPr bwMode="auto">
            <a:xfrm>
              <a:off x="2572" y="3915"/>
              <a:ext cx="570" cy="570"/>
              <a:chOff x="567" y="2733"/>
              <a:chExt cx="570" cy="570"/>
            </a:xfrm>
          </p:grpSpPr>
          <p:sp>
            <p:nvSpPr>
              <p:cNvPr id="86" name="Oval 3362">
                <a:extLst>
                  <a:ext uri="{FF2B5EF4-FFF2-40B4-BE49-F238E27FC236}">
                    <a16:creationId xmlns:a16="http://schemas.microsoft.com/office/drawing/2014/main" id="{6DE5CB27-B9C2-E62C-6EDE-C16B130016DB}"/>
                  </a:ext>
                </a:extLst>
              </p:cNvPr>
              <p:cNvSpPr>
                <a:spLocks noChangeArrowheads="1"/>
              </p:cNvSpPr>
              <p:nvPr/>
            </p:nvSpPr>
            <p:spPr bwMode="auto">
              <a:xfrm>
                <a:off x="567" y="2733"/>
                <a:ext cx="570" cy="570"/>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87" name="Line 3363">
                <a:extLst>
                  <a:ext uri="{FF2B5EF4-FFF2-40B4-BE49-F238E27FC236}">
                    <a16:creationId xmlns:a16="http://schemas.microsoft.com/office/drawing/2014/main" id="{084D44EE-7479-466D-351E-C14A233891B6}"/>
                  </a:ext>
                </a:extLst>
              </p:cNvPr>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88" name="Line 3364">
                <a:extLst>
                  <a:ext uri="{FF2B5EF4-FFF2-40B4-BE49-F238E27FC236}">
                    <a16:creationId xmlns:a16="http://schemas.microsoft.com/office/drawing/2014/main" id="{9704CE6D-F2CD-DCA3-D483-6E845465569F}"/>
                  </a:ext>
                </a:extLst>
              </p:cNvPr>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nvGrpSpPr>
            <p:cNvPr id="82" name="Group 3343">
              <a:extLst>
                <a:ext uri="{FF2B5EF4-FFF2-40B4-BE49-F238E27FC236}">
                  <a16:creationId xmlns:a16="http://schemas.microsoft.com/office/drawing/2014/main" id="{0FB0DB9C-DA43-B2EB-17F3-63755CEEC805}"/>
                </a:ext>
              </a:extLst>
            </p:cNvPr>
            <p:cNvGrpSpPr>
              <a:grpSpLocks/>
            </p:cNvGrpSpPr>
            <p:nvPr/>
          </p:nvGrpSpPr>
          <p:grpSpPr bwMode="auto">
            <a:xfrm rot="5400000">
              <a:off x="3721" y="3347"/>
              <a:ext cx="655" cy="85"/>
              <a:chOff x="510" y="13401"/>
              <a:chExt cx="655" cy="85"/>
            </a:xfrm>
          </p:grpSpPr>
          <p:sp>
            <p:nvSpPr>
              <p:cNvPr id="83" name="Oval 3344">
                <a:extLst>
                  <a:ext uri="{FF2B5EF4-FFF2-40B4-BE49-F238E27FC236}">
                    <a16:creationId xmlns:a16="http://schemas.microsoft.com/office/drawing/2014/main" id="{6A874BAD-24C4-F109-67DE-C9C6F8C81998}"/>
                  </a:ext>
                </a:extLst>
              </p:cNvPr>
              <p:cNvSpPr>
                <a:spLocks noChangeArrowheads="1"/>
              </p:cNvSpPr>
              <p:nvPr/>
            </p:nvSpPr>
            <p:spPr bwMode="auto">
              <a:xfrm>
                <a:off x="51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84" name="Oval 3345">
                <a:extLst>
                  <a:ext uri="{FF2B5EF4-FFF2-40B4-BE49-F238E27FC236}">
                    <a16:creationId xmlns:a16="http://schemas.microsoft.com/office/drawing/2014/main" id="{0E1A6DA1-4C87-1D17-AB60-D65EF444FC9E}"/>
                  </a:ext>
                </a:extLst>
              </p:cNvPr>
              <p:cNvSpPr>
                <a:spLocks noChangeArrowheads="1"/>
              </p:cNvSpPr>
              <p:nvPr/>
            </p:nvSpPr>
            <p:spPr bwMode="auto">
              <a:xfrm>
                <a:off x="108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85" name="Line 3346">
                <a:extLst>
                  <a:ext uri="{FF2B5EF4-FFF2-40B4-BE49-F238E27FC236}">
                    <a16:creationId xmlns:a16="http://schemas.microsoft.com/office/drawing/2014/main" id="{07B986B7-7374-991F-EEFB-F54E88E66099}"/>
                  </a:ext>
                </a:extLst>
              </p:cNvPr>
              <p:cNvSpPr>
                <a:spLocks noChangeShapeType="1"/>
              </p:cNvSpPr>
              <p:nvPr/>
            </p:nvSpPr>
            <p:spPr bwMode="auto">
              <a:xfrm flipV="1">
                <a:off x="567" y="13443"/>
                <a:ext cx="57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sp>
        <p:nvSpPr>
          <p:cNvPr id="89" name="Rectangle : coins arrondis 5">
            <a:extLst>
              <a:ext uri="{FF2B5EF4-FFF2-40B4-BE49-F238E27FC236}">
                <a16:creationId xmlns:a16="http://schemas.microsoft.com/office/drawing/2014/main" id="{10D86268-E93B-11A2-F8E6-23E0498F8E2A}"/>
              </a:ext>
            </a:extLst>
          </p:cNvPr>
          <p:cNvSpPr/>
          <p:nvPr/>
        </p:nvSpPr>
        <p:spPr>
          <a:xfrm>
            <a:off x="8699243" y="4719295"/>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C</a:t>
            </a:r>
          </a:p>
        </p:txBody>
      </p:sp>
      <p:grpSp>
        <p:nvGrpSpPr>
          <p:cNvPr id="90" name="Group 2">
            <a:extLst>
              <a:ext uri="{FF2B5EF4-FFF2-40B4-BE49-F238E27FC236}">
                <a16:creationId xmlns:a16="http://schemas.microsoft.com/office/drawing/2014/main" id="{86C41133-54F8-005D-E497-EC429425F972}"/>
              </a:ext>
            </a:extLst>
          </p:cNvPr>
          <p:cNvGrpSpPr>
            <a:grpSpLocks/>
          </p:cNvGrpSpPr>
          <p:nvPr/>
        </p:nvGrpSpPr>
        <p:grpSpPr bwMode="auto">
          <a:xfrm>
            <a:off x="4605669" y="2752011"/>
            <a:ext cx="2248570" cy="1918076"/>
            <a:chOff x="1222" y="5375"/>
            <a:chExt cx="2714" cy="2246"/>
          </a:xfrm>
        </p:grpSpPr>
        <p:sp>
          <p:nvSpPr>
            <p:cNvPr id="91" name="Line 3">
              <a:extLst>
                <a:ext uri="{FF2B5EF4-FFF2-40B4-BE49-F238E27FC236}">
                  <a16:creationId xmlns:a16="http://schemas.microsoft.com/office/drawing/2014/main" id="{E281F19F-E4D0-68F6-2317-EEA8D0904580}"/>
                </a:ext>
              </a:extLst>
            </p:cNvPr>
            <p:cNvSpPr>
              <a:spLocks noChangeShapeType="1"/>
            </p:cNvSpPr>
            <p:nvPr/>
          </p:nvSpPr>
          <p:spPr bwMode="auto">
            <a:xfrm rot="5400000">
              <a:off x="3094" y="6546"/>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2" name="Line 4">
              <a:extLst>
                <a:ext uri="{FF2B5EF4-FFF2-40B4-BE49-F238E27FC236}">
                  <a16:creationId xmlns:a16="http://schemas.microsoft.com/office/drawing/2014/main" id="{0E676F6F-70B9-5811-9D1D-4A61D24935A8}"/>
                </a:ext>
              </a:extLst>
            </p:cNvPr>
            <p:cNvSpPr>
              <a:spLocks noChangeShapeType="1"/>
            </p:cNvSpPr>
            <p:nvPr/>
          </p:nvSpPr>
          <p:spPr bwMode="auto">
            <a:xfrm>
              <a:off x="1248" y="5758"/>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3" name="Line 5">
              <a:extLst>
                <a:ext uri="{FF2B5EF4-FFF2-40B4-BE49-F238E27FC236}">
                  <a16:creationId xmlns:a16="http://schemas.microsoft.com/office/drawing/2014/main" id="{8296C689-2B1C-0806-C1B5-A61140806BD1}"/>
                </a:ext>
              </a:extLst>
            </p:cNvPr>
            <p:cNvSpPr>
              <a:spLocks noChangeShapeType="1"/>
            </p:cNvSpPr>
            <p:nvPr/>
          </p:nvSpPr>
          <p:spPr bwMode="auto">
            <a:xfrm>
              <a:off x="1222" y="7346"/>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4" name="Line 6">
              <a:extLst>
                <a:ext uri="{FF2B5EF4-FFF2-40B4-BE49-F238E27FC236}">
                  <a16:creationId xmlns:a16="http://schemas.microsoft.com/office/drawing/2014/main" id="{76A2F8CA-709E-0AB3-75FA-81355C3E3FAA}"/>
                </a:ext>
              </a:extLst>
            </p:cNvPr>
            <p:cNvSpPr>
              <a:spLocks noChangeShapeType="1"/>
            </p:cNvSpPr>
            <p:nvPr/>
          </p:nvSpPr>
          <p:spPr bwMode="auto">
            <a:xfrm rot="5400000">
              <a:off x="439" y="6553"/>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5" name="Line 3338">
              <a:extLst>
                <a:ext uri="{FF2B5EF4-FFF2-40B4-BE49-F238E27FC236}">
                  <a16:creationId xmlns:a16="http://schemas.microsoft.com/office/drawing/2014/main" id="{92BF6CE8-F98D-9A14-3028-E96C009F8BFF}"/>
                </a:ext>
              </a:extLst>
            </p:cNvPr>
            <p:cNvSpPr>
              <a:spLocks noChangeShapeType="1"/>
            </p:cNvSpPr>
            <p:nvPr/>
          </p:nvSpPr>
          <p:spPr bwMode="auto">
            <a:xfrm>
              <a:off x="2468" y="5622"/>
              <a:ext cx="0" cy="3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6" name="Line 3339">
              <a:extLst>
                <a:ext uri="{FF2B5EF4-FFF2-40B4-BE49-F238E27FC236}">
                  <a16:creationId xmlns:a16="http://schemas.microsoft.com/office/drawing/2014/main" id="{6287F67A-5569-36BC-A539-C5AA4AC846BE}"/>
                </a:ext>
              </a:extLst>
            </p:cNvPr>
            <p:cNvSpPr>
              <a:spLocks noChangeShapeType="1"/>
            </p:cNvSpPr>
            <p:nvPr/>
          </p:nvSpPr>
          <p:spPr bwMode="auto">
            <a:xfrm>
              <a:off x="2683" y="5375"/>
              <a:ext cx="0" cy="7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97" name="Line 9">
              <a:extLst>
                <a:ext uri="{FF2B5EF4-FFF2-40B4-BE49-F238E27FC236}">
                  <a16:creationId xmlns:a16="http://schemas.microsoft.com/office/drawing/2014/main" id="{1DCCF529-9C28-CC8A-A163-D8E0AE18B99E}"/>
                </a:ext>
              </a:extLst>
            </p:cNvPr>
            <p:cNvSpPr>
              <a:spLocks noChangeShapeType="1"/>
            </p:cNvSpPr>
            <p:nvPr/>
          </p:nvSpPr>
          <p:spPr bwMode="auto">
            <a:xfrm>
              <a:off x="2684" y="5752"/>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98" name="Group 3361">
              <a:extLst>
                <a:ext uri="{FF2B5EF4-FFF2-40B4-BE49-F238E27FC236}">
                  <a16:creationId xmlns:a16="http://schemas.microsoft.com/office/drawing/2014/main" id="{7C2731D9-EB9E-873E-0571-08103D31B576}"/>
                </a:ext>
              </a:extLst>
            </p:cNvPr>
            <p:cNvGrpSpPr>
              <a:grpSpLocks/>
            </p:cNvGrpSpPr>
            <p:nvPr/>
          </p:nvGrpSpPr>
          <p:grpSpPr bwMode="auto">
            <a:xfrm>
              <a:off x="2417" y="7051"/>
              <a:ext cx="570" cy="570"/>
              <a:chOff x="567" y="2733"/>
              <a:chExt cx="570" cy="570"/>
            </a:xfrm>
          </p:grpSpPr>
          <p:sp>
            <p:nvSpPr>
              <p:cNvPr id="103" name="Oval 3362">
                <a:extLst>
                  <a:ext uri="{FF2B5EF4-FFF2-40B4-BE49-F238E27FC236}">
                    <a16:creationId xmlns:a16="http://schemas.microsoft.com/office/drawing/2014/main" id="{F2FA4DD1-A7E6-6B0A-7332-0A3AEC548635}"/>
                  </a:ext>
                </a:extLst>
              </p:cNvPr>
              <p:cNvSpPr>
                <a:spLocks noChangeArrowheads="1"/>
              </p:cNvSpPr>
              <p:nvPr/>
            </p:nvSpPr>
            <p:spPr bwMode="auto">
              <a:xfrm>
                <a:off x="567" y="2733"/>
                <a:ext cx="570" cy="570"/>
              </a:xfrm>
              <a:prstGeom prst="ellipse">
                <a:avLst/>
              </a:prstGeom>
              <a:solidFill>
                <a:srgbClr val="FFFF00"/>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104" name="Line 3363">
                <a:extLst>
                  <a:ext uri="{FF2B5EF4-FFF2-40B4-BE49-F238E27FC236}">
                    <a16:creationId xmlns:a16="http://schemas.microsoft.com/office/drawing/2014/main" id="{0DAD9477-B485-FE82-C7B4-96C6337523DF}"/>
                  </a:ext>
                </a:extLst>
              </p:cNvPr>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105" name="Line 3364">
                <a:extLst>
                  <a:ext uri="{FF2B5EF4-FFF2-40B4-BE49-F238E27FC236}">
                    <a16:creationId xmlns:a16="http://schemas.microsoft.com/office/drawing/2014/main" id="{6FBE1091-81D7-6C8C-4F95-7BF29E6AE485}"/>
                  </a:ext>
                </a:extLst>
              </p:cNvPr>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nvGrpSpPr>
            <p:cNvPr id="99" name="Group 3343">
              <a:extLst>
                <a:ext uri="{FF2B5EF4-FFF2-40B4-BE49-F238E27FC236}">
                  <a16:creationId xmlns:a16="http://schemas.microsoft.com/office/drawing/2014/main" id="{5507C7CA-C73A-282F-FE6E-42958085EFB6}"/>
                </a:ext>
              </a:extLst>
            </p:cNvPr>
            <p:cNvGrpSpPr>
              <a:grpSpLocks/>
            </p:cNvGrpSpPr>
            <p:nvPr/>
          </p:nvGrpSpPr>
          <p:grpSpPr bwMode="auto">
            <a:xfrm rot="5400000">
              <a:off x="3566" y="6483"/>
              <a:ext cx="655" cy="85"/>
              <a:chOff x="510" y="13401"/>
              <a:chExt cx="655" cy="85"/>
            </a:xfrm>
          </p:grpSpPr>
          <p:sp>
            <p:nvSpPr>
              <p:cNvPr id="100" name="Oval 3344">
                <a:extLst>
                  <a:ext uri="{FF2B5EF4-FFF2-40B4-BE49-F238E27FC236}">
                    <a16:creationId xmlns:a16="http://schemas.microsoft.com/office/drawing/2014/main" id="{36088917-42B1-E657-EC78-209405CF86EA}"/>
                  </a:ext>
                </a:extLst>
              </p:cNvPr>
              <p:cNvSpPr>
                <a:spLocks noChangeArrowheads="1"/>
              </p:cNvSpPr>
              <p:nvPr/>
            </p:nvSpPr>
            <p:spPr bwMode="auto">
              <a:xfrm>
                <a:off x="51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101" name="Oval 3345">
                <a:extLst>
                  <a:ext uri="{FF2B5EF4-FFF2-40B4-BE49-F238E27FC236}">
                    <a16:creationId xmlns:a16="http://schemas.microsoft.com/office/drawing/2014/main" id="{6CBAF137-8275-6C6F-F1D5-FFCE5ED24A38}"/>
                  </a:ext>
                </a:extLst>
              </p:cNvPr>
              <p:cNvSpPr>
                <a:spLocks noChangeArrowheads="1"/>
              </p:cNvSpPr>
              <p:nvPr/>
            </p:nvSpPr>
            <p:spPr bwMode="auto">
              <a:xfrm>
                <a:off x="108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102" name="Line 3346">
                <a:extLst>
                  <a:ext uri="{FF2B5EF4-FFF2-40B4-BE49-F238E27FC236}">
                    <a16:creationId xmlns:a16="http://schemas.microsoft.com/office/drawing/2014/main" id="{6564309B-A45E-1F4A-2575-80C8F591C770}"/>
                  </a:ext>
                </a:extLst>
              </p:cNvPr>
              <p:cNvSpPr>
                <a:spLocks noChangeShapeType="1"/>
              </p:cNvSpPr>
              <p:nvPr/>
            </p:nvSpPr>
            <p:spPr bwMode="auto">
              <a:xfrm flipV="1">
                <a:off x="567" y="13443"/>
                <a:ext cx="57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sp>
        <p:nvSpPr>
          <p:cNvPr id="106" name="Rectangle : coins arrondis 3">
            <a:extLst>
              <a:ext uri="{FF2B5EF4-FFF2-40B4-BE49-F238E27FC236}">
                <a16:creationId xmlns:a16="http://schemas.microsoft.com/office/drawing/2014/main" id="{7197E650-748B-11B5-AC35-E9589922DA2E}"/>
              </a:ext>
            </a:extLst>
          </p:cNvPr>
          <p:cNvSpPr/>
          <p:nvPr/>
        </p:nvSpPr>
        <p:spPr>
          <a:xfrm>
            <a:off x="5161331" y="4722421"/>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B</a:t>
            </a:r>
          </a:p>
        </p:txBody>
      </p:sp>
    </p:spTree>
    <p:extLst>
      <p:ext uri="{BB962C8B-B14F-4D97-AF65-F5344CB8AC3E}">
        <p14:creationId xmlns:p14="http://schemas.microsoft.com/office/powerpoint/2010/main" val="1367455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171A0F-2E40-9C58-EE84-825F84A37E0D}"/>
              </a:ext>
            </a:extLst>
          </p:cNvPr>
          <p:cNvSpPr>
            <a:spLocks noGrp="1"/>
          </p:cNvSpPr>
          <p:nvPr>
            <p:ph type="title"/>
          </p:nvPr>
        </p:nvSpPr>
        <p:spPr/>
        <p:txBody>
          <a:bodyPr/>
          <a:lstStyle/>
          <a:p>
            <a:r>
              <a:rPr lang="fr-FR" noProof="0" dirty="0"/>
              <a:t>La lampe s’allume parce que le circuit est fermé et qu’il contient un générateur.</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en justifiant.</a:t>
            </a:r>
          </a:p>
        </p:txBody>
      </p:sp>
      <p:sp>
        <p:nvSpPr>
          <p:cNvPr id="17" name="Rectangle 16">
            <a:extLst>
              <a:ext uri="{FF2B5EF4-FFF2-40B4-BE49-F238E27FC236}">
                <a16:creationId xmlns:a16="http://schemas.microsoft.com/office/drawing/2014/main" id="{DB17B543-988E-DDE7-EB4C-157081EC0B8B}"/>
              </a:ext>
            </a:extLst>
          </p:cNvPr>
          <p:cNvSpPr/>
          <p:nvPr/>
        </p:nvSpPr>
        <p:spPr>
          <a:xfrm>
            <a:off x="1379542" y="1402379"/>
            <a:ext cx="9394098" cy="523220"/>
          </a:xfrm>
          <a:prstGeom prst="rect">
            <a:avLst/>
          </a:prstGeom>
          <a:solidFill>
            <a:srgbClr val="36AFCE">
              <a:lumMod val="20000"/>
              <a:lumOff val="80000"/>
            </a:srgbClr>
          </a:solidFill>
        </p:spPr>
        <p:txBody>
          <a:bodyPr wrap="square">
            <a:spAutoFit/>
          </a:bodyPr>
          <a:lstStyle/>
          <a:p>
            <a:pPr algn="ctr">
              <a:buClr>
                <a:srgbClr val="000000"/>
              </a:buClr>
              <a:buFont typeface="Arial"/>
              <a:buNone/>
            </a:pP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Quel est le circuit qui nous permet de faire allumer la lampe?</a:t>
            </a:r>
          </a:p>
        </p:txBody>
      </p:sp>
      <p:sp>
        <p:nvSpPr>
          <p:cNvPr id="18" name="Rectangle : coins arrondis 3">
            <a:extLst>
              <a:ext uri="{FF2B5EF4-FFF2-40B4-BE49-F238E27FC236}">
                <a16:creationId xmlns:a16="http://schemas.microsoft.com/office/drawing/2014/main" id="{15E3FCC1-0106-B328-EABF-EAA7B7EA6DF7}"/>
              </a:ext>
            </a:extLst>
          </p:cNvPr>
          <p:cNvSpPr/>
          <p:nvPr/>
        </p:nvSpPr>
        <p:spPr>
          <a:xfrm>
            <a:off x="5161331" y="4722421"/>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B</a:t>
            </a:r>
          </a:p>
        </p:txBody>
      </p:sp>
      <p:sp>
        <p:nvSpPr>
          <p:cNvPr id="19" name="Rectangle : coins arrondis 5">
            <a:extLst>
              <a:ext uri="{FF2B5EF4-FFF2-40B4-BE49-F238E27FC236}">
                <a16:creationId xmlns:a16="http://schemas.microsoft.com/office/drawing/2014/main" id="{BA088A8D-51EE-9FCF-BA12-91AE8747A2B7}"/>
              </a:ext>
            </a:extLst>
          </p:cNvPr>
          <p:cNvSpPr/>
          <p:nvPr/>
        </p:nvSpPr>
        <p:spPr>
          <a:xfrm>
            <a:off x="1670918" y="4727802"/>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A</a:t>
            </a:r>
          </a:p>
        </p:txBody>
      </p:sp>
      <p:pic>
        <p:nvPicPr>
          <p:cNvPr id="20" name="Graphique 26" descr="Coche avec un remplissage uni">
            <a:extLst>
              <a:ext uri="{FF2B5EF4-FFF2-40B4-BE49-F238E27FC236}">
                <a16:creationId xmlns:a16="http://schemas.microsoft.com/office/drawing/2014/main" id="{7D75F691-8AE7-FEF2-1D58-3CB87EA8E6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11170" y="5419896"/>
            <a:ext cx="684830" cy="684830"/>
          </a:xfrm>
          <a:prstGeom prst="rect">
            <a:avLst/>
          </a:prstGeom>
        </p:spPr>
      </p:pic>
      <p:pic>
        <p:nvPicPr>
          <p:cNvPr id="22" name="Image 8"/>
          <p:cNvPicPr>
            <a:picLocks noChangeAspect="1"/>
          </p:cNvPicPr>
          <p:nvPr/>
        </p:nvPicPr>
        <p:blipFill>
          <a:blip r:embed="rId3"/>
          <a:stretch>
            <a:fillRect/>
          </a:stretch>
        </p:blipFill>
        <p:spPr>
          <a:xfrm>
            <a:off x="11231930" y="234317"/>
            <a:ext cx="583170" cy="583170"/>
          </a:xfrm>
          <a:prstGeom prst="rect">
            <a:avLst/>
          </a:prstGeom>
        </p:spPr>
      </p:pic>
      <p:grpSp>
        <p:nvGrpSpPr>
          <p:cNvPr id="9" name="Group 2"/>
          <p:cNvGrpSpPr>
            <a:grpSpLocks/>
          </p:cNvGrpSpPr>
          <p:nvPr/>
        </p:nvGrpSpPr>
        <p:grpSpPr bwMode="auto">
          <a:xfrm>
            <a:off x="1058808" y="2897982"/>
            <a:ext cx="2352836" cy="1712934"/>
            <a:chOff x="5281" y="5209"/>
            <a:chExt cx="2809" cy="2246"/>
          </a:xfrm>
        </p:grpSpPr>
        <p:sp>
          <p:nvSpPr>
            <p:cNvPr id="10" name="Line 3"/>
            <p:cNvSpPr>
              <a:spLocks noChangeShapeType="1"/>
            </p:cNvSpPr>
            <p:nvPr/>
          </p:nvSpPr>
          <p:spPr bwMode="auto">
            <a:xfrm rot="5400000">
              <a:off x="7153" y="6380"/>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11" name="Group 3347"/>
            <p:cNvGrpSpPr>
              <a:grpSpLocks/>
            </p:cNvGrpSpPr>
            <p:nvPr/>
          </p:nvGrpSpPr>
          <p:grpSpPr bwMode="auto">
            <a:xfrm rot="5630851">
              <a:off x="7658" y="6283"/>
              <a:ext cx="655" cy="209"/>
              <a:chOff x="510" y="12527"/>
              <a:chExt cx="655" cy="209"/>
            </a:xfrm>
          </p:grpSpPr>
          <p:sp>
            <p:nvSpPr>
              <p:cNvPr id="28" name="Rectangle 3348"/>
              <p:cNvSpPr>
                <a:spLocks noChangeArrowheads="1"/>
              </p:cNvSpPr>
              <p:nvPr/>
            </p:nvSpPr>
            <p:spPr bwMode="auto">
              <a:xfrm>
                <a:off x="624" y="12565"/>
                <a:ext cx="456" cy="17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noProof="0" dirty="0"/>
              </a:p>
            </p:txBody>
          </p:sp>
          <p:sp>
            <p:nvSpPr>
              <p:cNvPr id="29" name="Oval 3349"/>
              <p:cNvSpPr>
                <a:spLocks noChangeArrowheads="1"/>
              </p:cNvSpPr>
              <p:nvPr/>
            </p:nvSpPr>
            <p:spPr bwMode="auto">
              <a:xfrm>
                <a:off x="510" y="12622"/>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30" name="Oval 3350"/>
              <p:cNvSpPr>
                <a:spLocks noChangeArrowheads="1"/>
              </p:cNvSpPr>
              <p:nvPr/>
            </p:nvSpPr>
            <p:spPr bwMode="auto">
              <a:xfrm>
                <a:off x="1080" y="12622"/>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31" name="Line 3351"/>
              <p:cNvSpPr>
                <a:spLocks noChangeShapeType="1"/>
              </p:cNvSpPr>
              <p:nvPr/>
            </p:nvSpPr>
            <p:spPr bwMode="auto">
              <a:xfrm flipV="1">
                <a:off x="567" y="12527"/>
                <a:ext cx="570" cy="152"/>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sp>
          <p:nvSpPr>
            <p:cNvPr id="12" name="Line 9"/>
            <p:cNvSpPr>
              <a:spLocks noChangeShapeType="1"/>
            </p:cNvSpPr>
            <p:nvPr/>
          </p:nvSpPr>
          <p:spPr bwMode="auto">
            <a:xfrm>
              <a:off x="5307" y="5592"/>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13" name="Line 10"/>
            <p:cNvSpPr>
              <a:spLocks noChangeShapeType="1"/>
            </p:cNvSpPr>
            <p:nvPr/>
          </p:nvSpPr>
          <p:spPr bwMode="auto">
            <a:xfrm>
              <a:off x="5281" y="7180"/>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14" name="Line 11"/>
            <p:cNvSpPr>
              <a:spLocks noChangeShapeType="1"/>
            </p:cNvSpPr>
            <p:nvPr/>
          </p:nvSpPr>
          <p:spPr bwMode="auto">
            <a:xfrm rot="5400000">
              <a:off x="4498" y="6387"/>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15" name="Line 3338"/>
            <p:cNvSpPr>
              <a:spLocks noChangeShapeType="1"/>
            </p:cNvSpPr>
            <p:nvPr/>
          </p:nvSpPr>
          <p:spPr bwMode="auto">
            <a:xfrm>
              <a:off x="6527" y="5456"/>
              <a:ext cx="0" cy="3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16" name="Line 3339"/>
            <p:cNvSpPr>
              <a:spLocks noChangeShapeType="1"/>
            </p:cNvSpPr>
            <p:nvPr/>
          </p:nvSpPr>
          <p:spPr bwMode="auto">
            <a:xfrm>
              <a:off x="6742" y="5209"/>
              <a:ext cx="0" cy="7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23" name="Line 14"/>
            <p:cNvSpPr>
              <a:spLocks noChangeShapeType="1"/>
            </p:cNvSpPr>
            <p:nvPr/>
          </p:nvSpPr>
          <p:spPr bwMode="auto">
            <a:xfrm>
              <a:off x="6743" y="5586"/>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24" name="Group 3361"/>
            <p:cNvGrpSpPr>
              <a:grpSpLocks/>
            </p:cNvGrpSpPr>
            <p:nvPr/>
          </p:nvGrpSpPr>
          <p:grpSpPr bwMode="auto">
            <a:xfrm>
              <a:off x="6476" y="6885"/>
              <a:ext cx="570" cy="570"/>
              <a:chOff x="567" y="2733"/>
              <a:chExt cx="570" cy="570"/>
            </a:xfrm>
          </p:grpSpPr>
          <p:sp>
            <p:nvSpPr>
              <p:cNvPr id="25" name="Oval 3362"/>
              <p:cNvSpPr>
                <a:spLocks noChangeArrowheads="1"/>
              </p:cNvSpPr>
              <p:nvPr/>
            </p:nvSpPr>
            <p:spPr bwMode="auto">
              <a:xfrm>
                <a:off x="567" y="2733"/>
                <a:ext cx="570" cy="570"/>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26" name="Line 3363"/>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27" name="Line 3364"/>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grpSp>
        <p:nvGrpSpPr>
          <p:cNvPr id="48" name="Group 35"/>
          <p:cNvGrpSpPr>
            <a:grpSpLocks/>
          </p:cNvGrpSpPr>
          <p:nvPr/>
        </p:nvGrpSpPr>
        <p:grpSpPr bwMode="auto">
          <a:xfrm>
            <a:off x="8161474" y="2974571"/>
            <a:ext cx="1993652" cy="1527437"/>
            <a:chOff x="1377" y="2616"/>
            <a:chExt cx="2714" cy="1869"/>
          </a:xfrm>
        </p:grpSpPr>
        <p:sp>
          <p:nvSpPr>
            <p:cNvPr id="49" name="Line 36"/>
            <p:cNvSpPr>
              <a:spLocks noChangeShapeType="1"/>
            </p:cNvSpPr>
            <p:nvPr/>
          </p:nvSpPr>
          <p:spPr bwMode="auto">
            <a:xfrm rot="5400000">
              <a:off x="3249" y="3410"/>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50" name="Line 37"/>
            <p:cNvSpPr>
              <a:spLocks noChangeShapeType="1"/>
            </p:cNvSpPr>
            <p:nvPr/>
          </p:nvSpPr>
          <p:spPr bwMode="auto">
            <a:xfrm>
              <a:off x="1403" y="2622"/>
              <a:ext cx="1474"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51" name="Line 38"/>
            <p:cNvSpPr>
              <a:spLocks noChangeShapeType="1"/>
            </p:cNvSpPr>
            <p:nvPr/>
          </p:nvSpPr>
          <p:spPr bwMode="auto">
            <a:xfrm>
              <a:off x="1377" y="4210"/>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52" name="Line 39"/>
            <p:cNvSpPr>
              <a:spLocks noChangeShapeType="1"/>
            </p:cNvSpPr>
            <p:nvPr/>
          </p:nvSpPr>
          <p:spPr bwMode="auto">
            <a:xfrm rot="5400000">
              <a:off x="594" y="3417"/>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53" name="Line 40"/>
            <p:cNvSpPr>
              <a:spLocks noChangeShapeType="1"/>
            </p:cNvSpPr>
            <p:nvPr/>
          </p:nvSpPr>
          <p:spPr bwMode="auto">
            <a:xfrm>
              <a:off x="2839" y="2616"/>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54" name="Group 3361"/>
            <p:cNvGrpSpPr>
              <a:grpSpLocks/>
            </p:cNvGrpSpPr>
            <p:nvPr/>
          </p:nvGrpSpPr>
          <p:grpSpPr bwMode="auto">
            <a:xfrm>
              <a:off x="2572" y="3915"/>
              <a:ext cx="570" cy="570"/>
              <a:chOff x="567" y="2733"/>
              <a:chExt cx="570" cy="570"/>
            </a:xfrm>
          </p:grpSpPr>
          <p:sp>
            <p:nvSpPr>
              <p:cNvPr id="59" name="Oval 3362"/>
              <p:cNvSpPr>
                <a:spLocks noChangeArrowheads="1"/>
              </p:cNvSpPr>
              <p:nvPr/>
            </p:nvSpPr>
            <p:spPr bwMode="auto">
              <a:xfrm>
                <a:off x="567" y="2733"/>
                <a:ext cx="570" cy="570"/>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60" name="Line 3363"/>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1" name="Line 3364"/>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nvGrpSpPr>
            <p:cNvPr id="55" name="Group 3343"/>
            <p:cNvGrpSpPr>
              <a:grpSpLocks/>
            </p:cNvGrpSpPr>
            <p:nvPr/>
          </p:nvGrpSpPr>
          <p:grpSpPr bwMode="auto">
            <a:xfrm rot="5400000">
              <a:off x="3721" y="3347"/>
              <a:ext cx="655" cy="85"/>
              <a:chOff x="510" y="13401"/>
              <a:chExt cx="655" cy="85"/>
            </a:xfrm>
          </p:grpSpPr>
          <p:sp>
            <p:nvSpPr>
              <p:cNvPr id="56" name="Oval 3344"/>
              <p:cNvSpPr>
                <a:spLocks noChangeArrowheads="1"/>
              </p:cNvSpPr>
              <p:nvPr/>
            </p:nvSpPr>
            <p:spPr bwMode="auto">
              <a:xfrm>
                <a:off x="51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57" name="Oval 3345"/>
              <p:cNvSpPr>
                <a:spLocks noChangeArrowheads="1"/>
              </p:cNvSpPr>
              <p:nvPr/>
            </p:nvSpPr>
            <p:spPr bwMode="auto">
              <a:xfrm>
                <a:off x="108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58" name="Line 3346"/>
              <p:cNvSpPr>
                <a:spLocks noChangeShapeType="1"/>
              </p:cNvSpPr>
              <p:nvPr/>
            </p:nvSpPr>
            <p:spPr bwMode="auto">
              <a:xfrm flipV="1">
                <a:off x="567" y="13443"/>
                <a:ext cx="57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sp>
        <p:nvSpPr>
          <p:cNvPr id="62" name="Rectangle : coins arrondis 5">
            <a:extLst>
              <a:ext uri="{FF2B5EF4-FFF2-40B4-BE49-F238E27FC236}">
                <a16:creationId xmlns:a16="http://schemas.microsoft.com/office/drawing/2014/main" id="{BA088A8D-51EE-9FCF-BA12-91AE8747A2B7}"/>
              </a:ext>
            </a:extLst>
          </p:cNvPr>
          <p:cNvSpPr/>
          <p:nvPr/>
        </p:nvSpPr>
        <p:spPr>
          <a:xfrm>
            <a:off x="8699243" y="4719295"/>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C</a:t>
            </a:r>
          </a:p>
        </p:txBody>
      </p:sp>
      <p:grpSp>
        <p:nvGrpSpPr>
          <p:cNvPr id="63" name="Group 2"/>
          <p:cNvGrpSpPr>
            <a:grpSpLocks/>
          </p:cNvGrpSpPr>
          <p:nvPr/>
        </p:nvGrpSpPr>
        <p:grpSpPr bwMode="auto">
          <a:xfrm>
            <a:off x="4605669" y="2752011"/>
            <a:ext cx="2248570" cy="1918076"/>
            <a:chOff x="1222" y="5375"/>
            <a:chExt cx="2714" cy="2246"/>
          </a:xfrm>
        </p:grpSpPr>
        <p:sp>
          <p:nvSpPr>
            <p:cNvPr id="64" name="Line 3"/>
            <p:cNvSpPr>
              <a:spLocks noChangeShapeType="1"/>
            </p:cNvSpPr>
            <p:nvPr/>
          </p:nvSpPr>
          <p:spPr bwMode="auto">
            <a:xfrm rot="5400000">
              <a:off x="3094" y="6546"/>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5" name="Line 4"/>
            <p:cNvSpPr>
              <a:spLocks noChangeShapeType="1"/>
            </p:cNvSpPr>
            <p:nvPr/>
          </p:nvSpPr>
          <p:spPr bwMode="auto">
            <a:xfrm>
              <a:off x="1248" y="5758"/>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6" name="Line 5"/>
            <p:cNvSpPr>
              <a:spLocks noChangeShapeType="1"/>
            </p:cNvSpPr>
            <p:nvPr/>
          </p:nvSpPr>
          <p:spPr bwMode="auto">
            <a:xfrm>
              <a:off x="1222" y="7346"/>
              <a:ext cx="2665"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7" name="Line 6"/>
            <p:cNvSpPr>
              <a:spLocks noChangeShapeType="1"/>
            </p:cNvSpPr>
            <p:nvPr/>
          </p:nvSpPr>
          <p:spPr bwMode="auto">
            <a:xfrm rot="5400000">
              <a:off x="439" y="6553"/>
              <a:ext cx="1587"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8" name="Line 3338"/>
            <p:cNvSpPr>
              <a:spLocks noChangeShapeType="1"/>
            </p:cNvSpPr>
            <p:nvPr/>
          </p:nvSpPr>
          <p:spPr bwMode="auto">
            <a:xfrm>
              <a:off x="2468" y="5622"/>
              <a:ext cx="0" cy="340"/>
            </a:xfrm>
            <a:prstGeom prst="line">
              <a:avLst/>
            </a:prstGeom>
            <a:noFill/>
            <a:ln w="3810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69" name="Line 3339"/>
            <p:cNvSpPr>
              <a:spLocks noChangeShapeType="1"/>
            </p:cNvSpPr>
            <p:nvPr/>
          </p:nvSpPr>
          <p:spPr bwMode="auto">
            <a:xfrm>
              <a:off x="2683" y="5375"/>
              <a:ext cx="0" cy="798"/>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0" name="Line 9"/>
            <p:cNvSpPr>
              <a:spLocks noChangeShapeType="1"/>
            </p:cNvSpPr>
            <p:nvPr/>
          </p:nvSpPr>
          <p:spPr bwMode="auto">
            <a:xfrm>
              <a:off x="2684" y="5752"/>
              <a:ext cx="1191"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nvGrpSpPr>
            <p:cNvPr id="71" name="Group 3361"/>
            <p:cNvGrpSpPr>
              <a:grpSpLocks/>
            </p:cNvGrpSpPr>
            <p:nvPr/>
          </p:nvGrpSpPr>
          <p:grpSpPr bwMode="auto">
            <a:xfrm>
              <a:off x="2417" y="7051"/>
              <a:ext cx="570" cy="570"/>
              <a:chOff x="567" y="2733"/>
              <a:chExt cx="570" cy="570"/>
            </a:xfrm>
          </p:grpSpPr>
          <p:sp>
            <p:nvSpPr>
              <p:cNvPr id="76" name="Oval 3362"/>
              <p:cNvSpPr>
                <a:spLocks noChangeArrowheads="1"/>
              </p:cNvSpPr>
              <p:nvPr/>
            </p:nvSpPr>
            <p:spPr bwMode="auto">
              <a:xfrm>
                <a:off x="567" y="2733"/>
                <a:ext cx="570" cy="570"/>
              </a:xfrm>
              <a:prstGeom prst="ellipse">
                <a:avLst/>
              </a:prstGeom>
              <a:solidFill>
                <a:srgbClr val="FFFF00"/>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77" name="Line 3363"/>
              <p:cNvSpPr>
                <a:spLocks noChangeShapeType="1"/>
              </p:cNvSpPr>
              <p:nvPr/>
            </p:nvSpPr>
            <p:spPr bwMode="auto">
              <a:xfrm flipV="1">
                <a:off x="651" y="2830"/>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sp>
            <p:nvSpPr>
              <p:cNvPr id="78" name="Line 3364"/>
              <p:cNvSpPr>
                <a:spLocks noChangeShapeType="1"/>
              </p:cNvSpPr>
              <p:nvPr/>
            </p:nvSpPr>
            <p:spPr bwMode="auto">
              <a:xfrm rot="5400000" flipV="1">
                <a:off x="681" y="2818"/>
                <a:ext cx="399" cy="399"/>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nvGrpSpPr>
            <p:cNvPr id="72" name="Group 3343"/>
            <p:cNvGrpSpPr>
              <a:grpSpLocks/>
            </p:cNvGrpSpPr>
            <p:nvPr/>
          </p:nvGrpSpPr>
          <p:grpSpPr bwMode="auto">
            <a:xfrm rot="5400000">
              <a:off x="3566" y="6483"/>
              <a:ext cx="655" cy="85"/>
              <a:chOff x="510" y="13401"/>
              <a:chExt cx="655" cy="85"/>
            </a:xfrm>
          </p:grpSpPr>
          <p:sp>
            <p:nvSpPr>
              <p:cNvPr id="73" name="Oval 3344"/>
              <p:cNvSpPr>
                <a:spLocks noChangeArrowheads="1"/>
              </p:cNvSpPr>
              <p:nvPr/>
            </p:nvSpPr>
            <p:spPr bwMode="auto">
              <a:xfrm>
                <a:off x="51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74" name="Oval 3345"/>
              <p:cNvSpPr>
                <a:spLocks noChangeArrowheads="1"/>
              </p:cNvSpPr>
              <p:nvPr/>
            </p:nvSpPr>
            <p:spPr bwMode="auto">
              <a:xfrm>
                <a:off x="1080" y="13401"/>
                <a:ext cx="85" cy="85"/>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noProof="0" dirty="0"/>
              </a:p>
            </p:txBody>
          </p:sp>
          <p:sp>
            <p:nvSpPr>
              <p:cNvPr id="75" name="Line 3346"/>
              <p:cNvSpPr>
                <a:spLocks noChangeShapeType="1"/>
              </p:cNvSpPr>
              <p:nvPr/>
            </p:nvSpPr>
            <p:spPr bwMode="auto">
              <a:xfrm flipV="1">
                <a:off x="567" y="13443"/>
                <a:ext cx="570" cy="0"/>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fr-FR" noProof="0" dirty="0"/>
              </a:p>
            </p:txBody>
          </p:sp>
        </p:grpSp>
      </p:grpSp>
    </p:spTree>
    <p:extLst>
      <p:ext uri="{BB962C8B-B14F-4D97-AF65-F5344CB8AC3E}">
        <p14:creationId xmlns:p14="http://schemas.microsoft.com/office/powerpoint/2010/main" val="3069327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81C365-74FD-CD1E-7265-8005D9855AF5}"/>
              </a:ext>
            </a:extLst>
          </p:cNvPr>
          <p:cNvSpPr>
            <a:spLocks noGrp="1"/>
          </p:cNvSpPr>
          <p:nvPr>
            <p:ph type="title"/>
          </p:nvPr>
        </p:nvSpPr>
        <p:spPr/>
        <p:txBody>
          <a:bodyPr/>
          <a:lstStyle/>
          <a:p>
            <a:r>
              <a:rPr lang="fr-FR" noProof="0" dirty="0"/>
              <a:t>Choisir la(les) bonne(s) réponse(s). </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en justifiant.</a:t>
            </a:r>
          </a:p>
        </p:txBody>
      </p:sp>
      <p:sp>
        <p:nvSpPr>
          <p:cNvPr id="17" name="Rectangle 16">
            <a:extLst>
              <a:ext uri="{FF2B5EF4-FFF2-40B4-BE49-F238E27FC236}">
                <a16:creationId xmlns:a16="http://schemas.microsoft.com/office/drawing/2014/main" id="{DB17B543-988E-DDE7-EB4C-157081EC0B8B}"/>
              </a:ext>
            </a:extLst>
          </p:cNvPr>
          <p:cNvSpPr/>
          <p:nvPr/>
        </p:nvSpPr>
        <p:spPr>
          <a:xfrm>
            <a:off x="447853" y="1257653"/>
            <a:ext cx="11367247" cy="954107"/>
          </a:xfrm>
          <a:prstGeom prst="rect">
            <a:avLst/>
          </a:prstGeom>
          <a:solidFill>
            <a:srgbClr val="36AFCE">
              <a:lumMod val="20000"/>
              <a:lumOff val="80000"/>
            </a:srgbClr>
          </a:solidFill>
        </p:spPr>
        <p:txBody>
          <a:bodyPr wrap="square">
            <a:spAutoFit/>
          </a:bodyPr>
          <a:lstStyle/>
          <a:p>
            <a:pPr algn="ctr">
              <a:buClr>
                <a:srgbClr val="000000"/>
              </a:buClr>
              <a:buFont typeface="Arial"/>
              <a:buNone/>
            </a:pPr>
            <a:r>
              <a:rPr lang="fr-FR" sz="2800" noProof="0" dirty="0"/>
              <a:t>Parmi les schémas suivants, quels sont ceux qui correspondent aux montages en série</a:t>
            </a: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a:t>
            </a:r>
          </a:p>
        </p:txBody>
      </p:sp>
      <p:sp>
        <p:nvSpPr>
          <p:cNvPr id="18" name="Rectangle : coins arrondis 3">
            <a:extLst>
              <a:ext uri="{FF2B5EF4-FFF2-40B4-BE49-F238E27FC236}">
                <a16:creationId xmlns:a16="http://schemas.microsoft.com/office/drawing/2014/main" id="{15E3FCC1-0106-B328-EABF-EAA7B7EA6DF7}"/>
              </a:ext>
            </a:extLst>
          </p:cNvPr>
          <p:cNvSpPr/>
          <p:nvPr/>
        </p:nvSpPr>
        <p:spPr>
          <a:xfrm>
            <a:off x="4500775" y="4547523"/>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B</a:t>
            </a:r>
          </a:p>
        </p:txBody>
      </p:sp>
      <p:sp>
        <p:nvSpPr>
          <p:cNvPr id="19" name="Rectangle : coins arrondis 5">
            <a:extLst>
              <a:ext uri="{FF2B5EF4-FFF2-40B4-BE49-F238E27FC236}">
                <a16:creationId xmlns:a16="http://schemas.microsoft.com/office/drawing/2014/main" id="{BA088A8D-51EE-9FCF-BA12-91AE8747A2B7}"/>
              </a:ext>
            </a:extLst>
          </p:cNvPr>
          <p:cNvSpPr/>
          <p:nvPr/>
        </p:nvSpPr>
        <p:spPr>
          <a:xfrm>
            <a:off x="1531466" y="4547523"/>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A</a:t>
            </a:r>
          </a:p>
        </p:txBody>
      </p:sp>
      <p:pic>
        <p:nvPicPr>
          <p:cNvPr id="22" name="Image 8"/>
          <p:cNvPicPr>
            <a:picLocks noChangeAspect="1"/>
          </p:cNvPicPr>
          <p:nvPr/>
        </p:nvPicPr>
        <p:blipFill>
          <a:blip r:embed="rId2"/>
          <a:stretch>
            <a:fillRect/>
          </a:stretch>
        </p:blipFill>
        <p:spPr>
          <a:xfrm>
            <a:off x="11231930" y="234317"/>
            <a:ext cx="583170" cy="583170"/>
          </a:xfrm>
          <a:prstGeom prst="rect">
            <a:avLst/>
          </a:prstGeom>
        </p:spPr>
      </p:pic>
      <p:sp>
        <p:nvSpPr>
          <p:cNvPr id="62" name="Rectangle : coins arrondis 5">
            <a:extLst>
              <a:ext uri="{FF2B5EF4-FFF2-40B4-BE49-F238E27FC236}">
                <a16:creationId xmlns:a16="http://schemas.microsoft.com/office/drawing/2014/main" id="{BA088A8D-51EE-9FCF-BA12-91AE8747A2B7}"/>
              </a:ext>
            </a:extLst>
          </p:cNvPr>
          <p:cNvSpPr/>
          <p:nvPr/>
        </p:nvSpPr>
        <p:spPr>
          <a:xfrm>
            <a:off x="7139385" y="4511932"/>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C</a:t>
            </a:r>
          </a:p>
        </p:txBody>
      </p:sp>
      <p:pic>
        <p:nvPicPr>
          <p:cNvPr id="63" name="Image 62"/>
          <p:cNvPicPr>
            <a:picLocks noChangeAspect="1"/>
          </p:cNvPicPr>
          <p:nvPr/>
        </p:nvPicPr>
        <p:blipFill rotWithShape="1">
          <a:blip r:embed="rId3"/>
          <a:srcRect b="31005"/>
          <a:stretch/>
        </p:blipFill>
        <p:spPr>
          <a:xfrm>
            <a:off x="995244" y="2488225"/>
            <a:ext cx="10272464" cy="1688637"/>
          </a:xfrm>
          <a:prstGeom prst="rect">
            <a:avLst/>
          </a:prstGeom>
        </p:spPr>
      </p:pic>
      <p:sp>
        <p:nvSpPr>
          <p:cNvPr id="64" name="Rectangle : coins arrondis 5">
            <a:extLst>
              <a:ext uri="{FF2B5EF4-FFF2-40B4-BE49-F238E27FC236}">
                <a16:creationId xmlns:a16="http://schemas.microsoft.com/office/drawing/2014/main" id="{BA088A8D-51EE-9FCF-BA12-91AE8747A2B7}"/>
              </a:ext>
            </a:extLst>
          </p:cNvPr>
          <p:cNvSpPr/>
          <p:nvPr/>
        </p:nvSpPr>
        <p:spPr>
          <a:xfrm>
            <a:off x="9604694" y="4453327"/>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D</a:t>
            </a:r>
          </a:p>
        </p:txBody>
      </p:sp>
    </p:spTree>
    <p:extLst>
      <p:ext uri="{BB962C8B-B14F-4D97-AF65-F5344CB8AC3E}">
        <p14:creationId xmlns:p14="http://schemas.microsoft.com/office/powerpoint/2010/main" val="20758326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5B8E6C-B10D-2A66-8B45-1813FD5030B3}"/>
              </a:ext>
            </a:extLst>
          </p:cNvPr>
          <p:cNvSpPr>
            <a:spLocks noGrp="1"/>
          </p:cNvSpPr>
          <p:nvPr>
            <p:ph type="title"/>
          </p:nvPr>
        </p:nvSpPr>
        <p:spPr/>
        <p:txBody>
          <a:bodyPr/>
          <a:lstStyle/>
          <a:p>
            <a:r>
              <a:rPr lang="fr-FR" noProof="0" dirty="0"/>
              <a:t>Effectivement, dans les trois circuits, les éléments(lampes) sont montés en série.</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solidFill>
                  <a:prstClr val="white">
                    <a:lumMod val="65000"/>
                  </a:prstClr>
                </a:solidFill>
                <a:latin typeface="Calibri" panose="020F0502020204030204"/>
              </a:rPr>
              <a:t>Sur leur ardoise, les élèves écrivent  vrai ou faux  ou l’</a:t>
            </a:r>
            <a:r>
              <a:rPr lang="fr-FR" noProof="0" dirty="0" err="1">
                <a:solidFill>
                  <a:prstClr val="white">
                    <a:lumMod val="65000"/>
                  </a:prstClr>
                </a:solidFill>
                <a:latin typeface="Calibri" panose="020F0502020204030204"/>
              </a:rPr>
              <a:t>enseignant.e</a:t>
            </a:r>
            <a:r>
              <a:rPr lang="fr-FR" noProof="0" dirty="0">
                <a:solidFill>
                  <a:prstClr val="white">
                    <a:lumMod val="65000"/>
                  </a:prstClr>
                </a:solidFill>
                <a:latin typeface="Calibri" panose="020F0502020204030204"/>
              </a:rPr>
              <a:t> désigne quelques -uns pour  répondre en justifiant.</a:t>
            </a:r>
          </a:p>
        </p:txBody>
      </p:sp>
      <p:sp>
        <p:nvSpPr>
          <p:cNvPr id="17" name="Rectangle 16">
            <a:extLst>
              <a:ext uri="{FF2B5EF4-FFF2-40B4-BE49-F238E27FC236}">
                <a16:creationId xmlns:a16="http://schemas.microsoft.com/office/drawing/2014/main" id="{DB17B543-988E-DDE7-EB4C-157081EC0B8B}"/>
              </a:ext>
            </a:extLst>
          </p:cNvPr>
          <p:cNvSpPr/>
          <p:nvPr/>
        </p:nvSpPr>
        <p:spPr>
          <a:xfrm>
            <a:off x="447853" y="1257653"/>
            <a:ext cx="11367247" cy="954107"/>
          </a:xfrm>
          <a:prstGeom prst="rect">
            <a:avLst/>
          </a:prstGeom>
          <a:solidFill>
            <a:srgbClr val="36AFCE">
              <a:lumMod val="20000"/>
              <a:lumOff val="80000"/>
            </a:srgbClr>
          </a:solidFill>
        </p:spPr>
        <p:txBody>
          <a:bodyPr wrap="square">
            <a:spAutoFit/>
          </a:bodyPr>
          <a:lstStyle/>
          <a:p>
            <a:pPr algn="ctr">
              <a:buClr>
                <a:srgbClr val="000000"/>
              </a:buClr>
              <a:buFont typeface="Arial"/>
              <a:buNone/>
            </a:pPr>
            <a:r>
              <a:rPr lang="fr-FR" sz="2800" noProof="0" dirty="0"/>
              <a:t>Parmi les schémas suivants, quels sont ceux qui correspondent aux montages en série</a:t>
            </a: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a:t>
            </a:r>
          </a:p>
        </p:txBody>
      </p:sp>
      <p:sp>
        <p:nvSpPr>
          <p:cNvPr id="18" name="Rectangle : coins arrondis 3">
            <a:extLst>
              <a:ext uri="{FF2B5EF4-FFF2-40B4-BE49-F238E27FC236}">
                <a16:creationId xmlns:a16="http://schemas.microsoft.com/office/drawing/2014/main" id="{15E3FCC1-0106-B328-EABF-EAA7B7EA6DF7}"/>
              </a:ext>
            </a:extLst>
          </p:cNvPr>
          <p:cNvSpPr/>
          <p:nvPr/>
        </p:nvSpPr>
        <p:spPr>
          <a:xfrm>
            <a:off x="4500775" y="4547523"/>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B</a:t>
            </a:r>
          </a:p>
        </p:txBody>
      </p:sp>
      <p:sp>
        <p:nvSpPr>
          <p:cNvPr id="19" name="Rectangle : coins arrondis 5">
            <a:extLst>
              <a:ext uri="{FF2B5EF4-FFF2-40B4-BE49-F238E27FC236}">
                <a16:creationId xmlns:a16="http://schemas.microsoft.com/office/drawing/2014/main" id="{BA088A8D-51EE-9FCF-BA12-91AE8747A2B7}"/>
              </a:ext>
            </a:extLst>
          </p:cNvPr>
          <p:cNvSpPr/>
          <p:nvPr/>
        </p:nvSpPr>
        <p:spPr>
          <a:xfrm>
            <a:off x="1531466" y="4547523"/>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A</a:t>
            </a:r>
          </a:p>
        </p:txBody>
      </p:sp>
      <p:pic>
        <p:nvPicPr>
          <p:cNvPr id="22" name="Image 8"/>
          <p:cNvPicPr>
            <a:picLocks noChangeAspect="1"/>
          </p:cNvPicPr>
          <p:nvPr/>
        </p:nvPicPr>
        <p:blipFill>
          <a:blip r:embed="rId2"/>
          <a:stretch>
            <a:fillRect/>
          </a:stretch>
        </p:blipFill>
        <p:spPr>
          <a:xfrm>
            <a:off x="11231930" y="234317"/>
            <a:ext cx="583170" cy="583170"/>
          </a:xfrm>
          <a:prstGeom prst="rect">
            <a:avLst/>
          </a:prstGeom>
        </p:spPr>
      </p:pic>
      <p:sp>
        <p:nvSpPr>
          <p:cNvPr id="62" name="Rectangle : coins arrondis 5">
            <a:extLst>
              <a:ext uri="{FF2B5EF4-FFF2-40B4-BE49-F238E27FC236}">
                <a16:creationId xmlns:a16="http://schemas.microsoft.com/office/drawing/2014/main" id="{BA088A8D-51EE-9FCF-BA12-91AE8747A2B7}"/>
              </a:ext>
            </a:extLst>
          </p:cNvPr>
          <p:cNvSpPr/>
          <p:nvPr/>
        </p:nvSpPr>
        <p:spPr>
          <a:xfrm>
            <a:off x="7139385" y="4511932"/>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C</a:t>
            </a:r>
          </a:p>
        </p:txBody>
      </p:sp>
      <p:pic>
        <p:nvPicPr>
          <p:cNvPr id="63" name="Image 62"/>
          <p:cNvPicPr>
            <a:picLocks noChangeAspect="1"/>
          </p:cNvPicPr>
          <p:nvPr/>
        </p:nvPicPr>
        <p:blipFill rotWithShape="1">
          <a:blip r:embed="rId3"/>
          <a:srcRect b="31005"/>
          <a:stretch/>
        </p:blipFill>
        <p:spPr>
          <a:xfrm>
            <a:off x="995244" y="2488225"/>
            <a:ext cx="10272464" cy="1688637"/>
          </a:xfrm>
          <a:prstGeom prst="rect">
            <a:avLst/>
          </a:prstGeom>
        </p:spPr>
      </p:pic>
      <p:sp>
        <p:nvSpPr>
          <p:cNvPr id="64" name="Rectangle : coins arrondis 5">
            <a:extLst>
              <a:ext uri="{FF2B5EF4-FFF2-40B4-BE49-F238E27FC236}">
                <a16:creationId xmlns:a16="http://schemas.microsoft.com/office/drawing/2014/main" id="{BA088A8D-51EE-9FCF-BA12-91AE8747A2B7}"/>
              </a:ext>
            </a:extLst>
          </p:cNvPr>
          <p:cNvSpPr/>
          <p:nvPr/>
        </p:nvSpPr>
        <p:spPr>
          <a:xfrm>
            <a:off x="9604694" y="4453327"/>
            <a:ext cx="1008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D</a:t>
            </a:r>
          </a:p>
        </p:txBody>
      </p:sp>
      <p:pic>
        <p:nvPicPr>
          <p:cNvPr id="11" name="Graphique 26" descr="Coche avec un remplissage uni">
            <a:extLst>
              <a:ext uri="{FF2B5EF4-FFF2-40B4-BE49-F238E27FC236}">
                <a16:creationId xmlns:a16="http://schemas.microsoft.com/office/drawing/2014/main" id="{7D75F691-8AE7-FEF2-1D58-3CB87EA8E6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921586" y="5066521"/>
            <a:ext cx="684830" cy="684830"/>
          </a:xfrm>
          <a:prstGeom prst="rect">
            <a:avLst/>
          </a:prstGeom>
        </p:spPr>
      </p:pic>
      <p:pic>
        <p:nvPicPr>
          <p:cNvPr id="12" name="Graphique 26" descr="Coche avec un remplissage uni">
            <a:extLst>
              <a:ext uri="{FF2B5EF4-FFF2-40B4-BE49-F238E27FC236}">
                <a16:creationId xmlns:a16="http://schemas.microsoft.com/office/drawing/2014/main" id="{7D75F691-8AE7-FEF2-1D58-3CB87EA8E6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86882" y="5077481"/>
            <a:ext cx="684830" cy="684830"/>
          </a:xfrm>
          <a:prstGeom prst="rect">
            <a:avLst/>
          </a:prstGeom>
        </p:spPr>
      </p:pic>
      <p:pic>
        <p:nvPicPr>
          <p:cNvPr id="13" name="Graphique 26" descr="Coche avec un remplissage uni">
            <a:extLst>
              <a:ext uri="{FF2B5EF4-FFF2-40B4-BE49-F238E27FC236}">
                <a16:creationId xmlns:a16="http://schemas.microsoft.com/office/drawing/2014/main" id="{7D75F691-8AE7-FEF2-1D58-3CB87EA8E6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93051" y="5065327"/>
            <a:ext cx="684830" cy="684830"/>
          </a:xfrm>
          <a:prstGeom prst="rect">
            <a:avLst/>
          </a:prstGeom>
        </p:spPr>
      </p:pic>
    </p:spTree>
    <p:extLst>
      <p:ext uri="{BB962C8B-B14F-4D97-AF65-F5344CB8AC3E}">
        <p14:creationId xmlns:p14="http://schemas.microsoft.com/office/powerpoint/2010/main" val="2444671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fr-FR" sz="2400" b="1" noProof="0" dirty="0">
                <a:solidFill>
                  <a:srgbClr val="FFFFFF"/>
                </a:solidFill>
                <a:latin typeface="Arial" panose="020B0604020202020204"/>
                <a:cs typeface="Arial" panose="020B0604020202020204"/>
                <a:sym typeface="Arial" panose="020B0604020202020204"/>
              </a:rPr>
              <a:t>O</a:t>
            </a:r>
          </a:p>
        </p:txBody>
      </p:sp>
      <p:sp>
        <p:nvSpPr>
          <p:cNvPr id="10" name="TextBox 6"/>
          <p:cNvSpPr txBox="1"/>
          <p:nvPr/>
        </p:nvSpPr>
        <p:spPr>
          <a:xfrm>
            <a:off x="5103228" y="1686972"/>
            <a:ext cx="5869201" cy="3171702"/>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noProof="0" dirty="0">
                <a:solidFill>
                  <a:srgbClr val="FFC000"/>
                </a:solidFill>
                <a:latin typeface="Arial" panose="020B0604020202020204"/>
                <a:cs typeface="Arial" panose="020B0604020202020204"/>
                <a:sym typeface="Arial" panose="020B0604020202020204"/>
              </a:rPr>
              <a:t>Déclaration de la tâche </a:t>
            </a:r>
            <a:br>
              <a:rPr lang="fr-FR" sz="4265" b="1" kern="0" noProof="0" dirty="0">
                <a:solidFill>
                  <a:srgbClr val="FFC000"/>
                </a:solidFill>
                <a:latin typeface="Arial" panose="020B0604020202020204"/>
                <a:cs typeface="Arial" panose="020B0604020202020204"/>
                <a:sym typeface="Arial" panose="020B0604020202020204"/>
              </a:rPr>
            </a:br>
            <a:r>
              <a:rPr lang="fr-FR" sz="4265" b="1" kern="0" noProof="0" dirty="0">
                <a:solidFill>
                  <a:srgbClr val="FFC000"/>
                </a:solidFill>
                <a:latin typeface="Arial" panose="020B0604020202020204"/>
                <a:cs typeface="Arial" panose="020B0604020202020204"/>
                <a:sym typeface="Arial" panose="020B0604020202020204"/>
              </a:rPr>
              <a:t>de la séance</a:t>
            </a:r>
          </a:p>
          <a:p>
            <a:pPr algn="ctr" defTabSz="914400">
              <a:lnSpc>
                <a:spcPct val="90000"/>
              </a:lnSpc>
              <a:spcAft>
                <a:spcPts val="2000"/>
              </a:spcAft>
              <a:defRPr sz="1800" b="0" i="0" u="none" strike="noStrike" kern="0" cap="none" spc="0" baseline="0">
                <a:solidFill>
                  <a:srgbClr val="000000"/>
                </a:solidFill>
                <a:uFillTx/>
              </a:defRPr>
            </a:pPr>
            <a:r>
              <a:rPr lang="fr-FR" sz="4265" b="1" kern="0" noProof="0" dirty="0">
                <a:solidFill>
                  <a:srgbClr val="FFC000"/>
                </a:solidFill>
                <a:latin typeface="Arial" panose="020B0604020202020204"/>
                <a:cs typeface="Arial" panose="020B0604020202020204"/>
                <a:sym typeface="Arial" panose="020B0604020202020204"/>
              </a:rPr>
              <a:t>(2 min)</a:t>
            </a:r>
            <a:endParaRPr lang="fr-FR" sz="4265" b="1" kern="0" noProof="0" dirty="0">
              <a:solidFill>
                <a:srgbClr val="FFC000"/>
              </a:solidFill>
              <a:latin typeface="Arial" panose="020B0604020202020204"/>
              <a:cs typeface="Arial" panose="020B0604020202020204" pitchFamily="34" charset="0"/>
              <a:sym typeface="Arial" panose="020B0604020202020204"/>
            </a:endParaRPr>
          </a:p>
        </p:txBody>
      </p:sp>
      <p:grpSp>
        <p:nvGrpSpPr>
          <p:cNvPr id="8" name="Groupe 7"/>
          <p:cNvGrpSpPr/>
          <p:nvPr/>
        </p:nvGrpSpPr>
        <p:grpSpPr>
          <a:xfrm>
            <a:off x="1110808" y="1793796"/>
            <a:ext cx="2675209" cy="2958054"/>
            <a:chOff x="1169970" y="1521517"/>
            <a:chExt cx="2675209" cy="2958054"/>
          </a:xfrm>
        </p:grpSpPr>
        <p:pic>
          <p:nvPicPr>
            <p:cNvPr id="1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p:cNvPicPr preferRelativeResize="0"/>
            <p:nvPr/>
          </p:nvPicPr>
          <p:blipFill rotWithShape="1">
            <a:blip r:embed="rId4"/>
            <a:srcRect/>
            <a:stretch>
              <a:fillRect/>
            </a:stretch>
          </p:blipFill>
          <p:spPr>
            <a:xfrm>
              <a:off x="2671488" y="1521517"/>
              <a:ext cx="1173691" cy="1173691"/>
            </a:xfrm>
            <a:prstGeom prst="rect">
              <a:avLst/>
            </a:prstGeom>
            <a:noFill/>
            <a:ln>
              <a:noFill/>
            </a:ln>
          </p:spPr>
        </p:pic>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33556FDD-BDC5-FE07-3D5F-8A512E6343B2}"/>
              </a:ext>
            </a:extLst>
          </p:cNvPr>
          <p:cNvPicPr>
            <a:picLocks noChangeAspect="1"/>
          </p:cNvPicPr>
          <p:nvPr/>
        </p:nvPicPr>
        <p:blipFill>
          <a:blip r:embed="rId2" cstate="print">
            <a:extLst>
              <a:ext uri="{28A0092B-C50C-407E-A947-70E740481C1C}">
                <a14:useLocalDpi xmlns:a14="http://schemas.microsoft.com/office/drawing/2010/main" val="0"/>
              </a:ext>
            </a:extLst>
          </a:blip>
          <a:srcRect l="20328" t="16496" r="19376" b="5309"/>
          <a:stretch>
            <a:fillRect/>
          </a:stretch>
        </p:blipFill>
        <p:spPr>
          <a:xfrm>
            <a:off x="3235228" y="1655994"/>
            <a:ext cx="6596132" cy="2663343"/>
          </a:xfrm>
          <a:prstGeom prst="rect">
            <a:avLst/>
          </a:prstGeom>
        </p:spPr>
      </p:pic>
      <p:pic>
        <p:nvPicPr>
          <p:cNvPr id="14" name="Image 8"/>
          <p:cNvPicPr>
            <a:picLocks noChangeAspect="1"/>
          </p:cNvPicPr>
          <p:nvPr/>
        </p:nvPicPr>
        <p:blipFill>
          <a:blip r:embed="rId3"/>
          <a:stretch>
            <a:fillRect/>
          </a:stretch>
        </p:blipFill>
        <p:spPr>
          <a:xfrm>
            <a:off x="11231930" y="234317"/>
            <a:ext cx="583170" cy="583170"/>
          </a:xfrm>
          <a:prstGeom prst="rect">
            <a:avLst/>
          </a:prstGeom>
        </p:spPr>
      </p:pic>
      <p:grpSp>
        <p:nvGrpSpPr>
          <p:cNvPr id="15" name="Groupe 14">
            <a:extLst>
              <a:ext uri="{FF2B5EF4-FFF2-40B4-BE49-F238E27FC236}">
                <a16:creationId xmlns:a16="http://schemas.microsoft.com/office/drawing/2014/main" id="{FBAD3DC5-26EA-7ABE-A364-5D9D7493D730}"/>
              </a:ext>
            </a:extLst>
          </p:cNvPr>
          <p:cNvGrpSpPr/>
          <p:nvPr/>
        </p:nvGrpSpPr>
        <p:grpSpPr>
          <a:xfrm>
            <a:off x="244838" y="4777976"/>
            <a:ext cx="10020804" cy="1467154"/>
            <a:chOff x="244838" y="4777976"/>
            <a:chExt cx="10020804" cy="1467154"/>
          </a:xfrm>
        </p:grpSpPr>
        <p:grpSp>
          <p:nvGrpSpPr>
            <p:cNvPr id="8" name="Groupe 7">
              <a:extLst>
                <a:ext uri="{FF2B5EF4-FFF2-40B4-BE49-F238E27FC236}">
                  <a16:creationId xmlns:a16="http://schemas.microsoft.com/office/drawing/2014/main" id="{113928AB-0EBB-8C0F-B7F1-7530B8E80112}"/>
                </a:ext>
              </a:extLst>
            </p:cNvPr>
            <p:cNvGrpSpPr/>
            <p:nvPr/>
          </p:nvGrpSpPr>
          <p:grpSpPr>
            <a:xfrm>
              <a:off x="244838" y="4777976"/>
              <a:ext cx="9955927" cy="1467154"/>
              <a:chOff x="244838" y="4777976"/>
              <a:chExt cx="9955927" cy="1467154"/>
            </a:xfrm>
          </p:grpSpPr>
          <p:pic>
            <p:nvPicPr>
              <p:cNvPr id="6" name="Image 5"/>
              <p:cNvPicPr>
                <a:picLocks noChangeAspect="1"/>
              </p:cNvPicPr>
              <p:nvPr/>
            </p:nvPicPr>
            <p:blipFill>
              <a:blip r:embed="rId4"/>
              <a:stretch>
                <a:fillRect/>
              </a:stretch>
            </p:blipFill>
            <p:spPr>
              <a:xfrm>
                <a:off x="244838" y="4895591"/>
                <a:ext cx="1407669" cy="1213984"/>
              </a:xfrm>
              <a:prstGeom prst="rect">
                <a:avLst/>
              </a:prstGeom>
            </p:spPr>
          </p:pic>
          <p:sp>
            <p:nvSpPr>
              <p:cNvPr id="18" name="Rectangle 17"/>
              <p:cNvSpPr/>
              <p:nvPr/>
            </p:nvSpPr>
            <p:spPr>
              <a:xfrm>
                <a:off x="1772579" y="4777976"/>
                <a:ext cx="8428186" cy="1467154"/>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9" name="Rectangle 18"/>
            <p:cNvSpPr/>
            <p:nvPr/>
          </p:nvSpPr>
          <p:spPr>
            <a:xfrm>
              <a:off x="1837456" y="4911388"/>
              <a:ext cx="8428186" cy="1200329"/>
            </a:xfrm>
            <a:prstGeom prst="rect">
              <a:avLst/>
            </a:prstGeom>
            <a:noFill/>
          </p:spPr>
          <p:txBody>
            <a:bodyPr wrap="square">
              <a:spAutoFit/>
            </a:bodyPr>
            <a:lstStyle/>
            <a:p>
              <a:r>
                <a:rPr lang="fr-FR" sz="2400" noProof="0" dirty="0"/>
                <a:t>Pourquoi les deux lampes brillent-elles différemment? </a:t>
              </a:r>
            </a:p>
            <a:p>
              <a:r>
                <a:rPr lang="fr-FR" sz="2400" noProof="0" dirty="0"/>
                <a:t>Qu’est-ce qui change dans le circuit?</a:t>
              </a:r>
            </a:p>
            <a:p>
              <a:r>
                <a:rPr lang="fr-FR" sz="2400" noProof="0" dirty="0"/>
                <a:t> Comment le vérifier par une mesure?</a:t>
              </a:r>
            </a:p>
          </p:txBody>
        </p:sp>
      </p:grpSp>
      <p:sp>
        <p:nvSpPr>
          <p:cNvPr id="4" name="Rectangle 3"/>
          <p:cNvSpPr/>
          <p:nvPr/>
        </p:nvSpPr>
        <p:spPr>
          <a:xfrm>
            <a:off x="384826" y="1131412"/>
            <a:ext cx="10922511" cy="830997"/>
          </a:xfrm>
          <a:prstGeom prst="rect">
            <a:avLst/>
          </a:prstGeom>
        </p:spPr>
        <p:txBody>
          <a:bodyPr wrap="square">
            <a:spAutoFit/>
          </a:bodyPr>
          <a:lstStyle/>
          <a:p>
            <a:r>
              <a:rPr lang="fr-FR" sz="2400" noProof="0" dirty="0"/>
              <a:t>Dans les deux schémas ci-dessous  il y a la même pile , les mêmes fils et deux lampes ordinaires </a:t>
            </a:r>
            <a:r>
              <a:rPr lang="fr-FR" sz="2400" noProof="0" dirty="0">
                <a:solidFill>
                  <a:srgbClr val="FF0000"/>
                </a:solidFill>
              </a:rPr>
              <a:t>différentes</a:t>
            </a:r>
            <a:r>
              <a:rPr lang="fr-FR" sz="2400" noProof="0" dirty="0"/>
              <a:t>. </a:t>
            </a:r>
          </a:p>
        </p:txBody>
      </p:sp>
      <p:sp>
        <p:nvSpPr>
          <p:cNvPr id="2" name="Titre 1">
            <a:extLst>
              <a:ext uri="{FF2B5EF4-FFF2-40B4-BE49-F238E27FC236}">
                <a16:creationId xmlns:a16="http://schemas.microsoft.com/office/drawing/2014/main" id="{40441371-2ADD-5AA4-2D54-2115380DB1AA}"/>
              </a:ext>
            </a:extLst>
          </p:cNvPr>
          <p:cNvSpPr>
            <a:spLocks noGrp="1"/>
          </p:cNvSpPr>
          <p:nvPr>
            <p:ph type="title"/>
          </p:nvPr>
        </p:nvSpPr>
        <p:spPr/>
        <p:txBody>
          <a:bodyPr/>
          <a:lstStyle/>
          <a:p>
            <a:r>
              <a:rPr lang="fr-FR" noProof="0" dirty="0"/>
              <a:t>Avant d’aborder notre tâche d’aujourd’hui, je vous présente la situation suivante:</a:t>
            </a:r>
          </a:p>
        </p:txBody>
      </p:sp>
      <p:sp>
        <p:nvSpPr>
          <p:cNvPr id="5" name="Espace réservé du contenu 4">
            <a:extLst>
              <a:ext uri="{FF2B5EF4-FFF2-40B4-BE49-F238E27FC236}">
                <a16:creationId xmlns:a16="http://schemas.microsoft.com/office/drawing/2014/main" id="{85EC0643-28F4-1D57-6F20-7E402BAFC11D}"/>
              </a:ext>
            </a:extLst>
          </p:cNvPr>
          <p:cNvSpPr>
            <a:spLocks noGrp="1"/>
          </p:cNvSpPr>
          <p:nvPr>
            <p:ph sz="quarter" idx="11"/>
          </p:nvPr>
        </p:nvSpPr>
        <p:spPr/>
        <p:txBody>
          <a:bodyPr/>
          <a:lstStyle/>
          <a:p>
            <a:r>
              <a:rPr lang="fr-FR" noProof="0" dirty="0"/>
              <a:t> L’</a:t>
            </a:r>
            <a:r>
              <a:rPr lang="fr-FR" noProof="0" dirty="0" err="1"/>
              <a:t>enseignant·e</a:t>
            </a:r>
            <a:r>
              <a:rPr lang="fr-FR" noProof="0" dirty="0"/>
              <a:t> décrit la situation. Discussion sur les questions posées.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2054;p38"/>
          <p:cNvSpPr/>
          <p:nvPr/>
        </p:nvSpPr>
        <p:spPr>
          <a:xfrm>
            <a:off x="1448756" y="3075057"/>
            <a:ext cx="9730742" cy="707886"/>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a:endParaRPr lang="fr-FR" sz="2400" noProof="0" dirty="0"/>
          </a:p>
        </p:txBody>
      </p:sp>
      <p:pic>
        <p:nvPicPr>
          <p:cNvPr id="18" name="Imag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2316" y="2791780"/>
            <a:ext cx="805544" cy="805544"/>
          </a:xfrm>
          <a:prstGeom prst="rect">
            <a:avLst/>
          </a:prstGeom>
        </p:spPr>
      </p:pic>
      <p:pic>
        <p:nvPicPr>
          <p:cNvPr id="7" name="Image 8"/>
          <p:cNvPicPr>
            <a:picLocks noChangeAspect="1"/>
          </p:cNvPicPr>
          <p:nvPr/>
        </p:nvPicPr>
        <p:blipFill>
          <a:blip r:embed="rId3"/>
          <a:stretch>
            <a:fillRect/>
          </a:stretch>
        </p:blipFill>
        <p:spPr>
          <a:xfrm>
            <a:off x="11231930" y="234317"/>
            <a:ext cx="452987" cy="452987"/>
          </a:xfrm>
          <a:prstGeom prst="rect">
            <a:avLst/>
          </a:prstGeom>
        </p:spPr>
      </p:pic>
      <p:sp>
        <p:nvSpPr>
          <p:cNvPr id="16" name="ZoneTexte 3"/>
          <p:cNvSpPr txBox="1"/>
          <p:nvPr/>
        </p:nvSpPr>
        <p:spPr>
          <a:xfrm>
            <a:off x="1953413" y="3179474"/>
            <a:ext cx="9731504" cy="461665"/>
          </a:xfrm>
          <a:prstGeom prst="rect">
            <a:avLst/>
          </a:prstGeom>
          <a:noFill/>
          <a:ln w="19050">
            <a:noFill/>
          </a:ln>
        </p:spPr>
        <p:txBody>
          <a:bodyPr spcFirstLastPara="1" wrap="square" lIns="121900" tIns="121900" rIns="121900" bIns="121900" anchor="ctr" anchorCtr="0">
            <a:noAutofit/>
          </a:bodyPr>
          <a:lstStyle>
            <a:defPPr>
              <a:defRPr lang="en-US"/>
            </a:defPPr>
            <a:lvl1pPr algn="ctr">
              <a:defRPr sz="2400"/>
            </a:lvl1pPr>
          </a:lstStyle>
          <a:p>
            <a:pPr algn="l"/>
            <a:r>
              <a:rPr lang="fr-FR" b="1" noProof="0" dirty="0">
                <a:solidFill>
                  <a:srgbClr val="FF0000"/>
                </a:solidFill>
              </a:rPr>
              <a:t>Utiliser</a:t>
            </a:r>
            <a:r>
              <a:rPr lang="fr-FR" noProof="0" dirty="0"/>
              <a:t> un </a:t>
            </a:r>
            <a:r>
              <a:rPr lang="fr-FR" b="1" noProof="0" dirty="0"/>
              <a:t>multimètre</a:t>
            </a:r>
            <a:r>
              <a:rPr lang="fr-FR" noProof="0" dirty="0"/>
              <a:t> pour </a:t>
            </a:r>
            <a:r>
              <a:rPr lang="fr-FR" b="1" noProof="0" dirty="0">
                <a:solidFill>
                  <a:srgbClr val="FF0000"/>
                </a:solidFill>
              </a:rPr>
              <a:t>mesurer</a:t>
            </a:r>
            <a:r>
              <a:rPr lang="fr-FR" noProof="0" dirty="0"/>
              <a:t> </a:t>
            </a:r>
            <a:r>
              <a:rPr lang="fr-FR" b="1" noProof="0" dirty="0"/>
              <a:t>l’intensité du courant électrique</a:t>
            </a:r>
          </a:p>
        </p:txBody>
      </p:sp>
      <p:sp>
        <p:nvSpPr>
          <p:cNvPr id="11" name="Rectangle 10"/>
          <p:cNvSpPr/>
          <p:nvPr/>
        </p:nvSpPr>
        <p:spPr>
          <a:xfrm>
            <a:off x="6651274" y="3128198"/>
            <a:ext cx="237566" cy="369332"/>
          </a:xfrm>
          <a:prstGeom prst="rect">
            <a:avLst/>
          </a:prstGeom>
        </p:spPr>
        <p:txBody>
          <a:bodyPr wrap="none">
            <a:spAutoFit/>
          </a:bodyPr>
          <a:lstStyle/>
          <a:p>
            <a:r>
              <a:rPr lang="fr-FR" noProof="0" dirty="0"/>
              <a:t> </a:t>
            </a:r>
          </a:p>
        </p:txBody>
      </p:sp>
      <p:sp>
        <p:nvSpPr>
          <p:cNvPr id="10" name="Titre 9">
            <a:extLst>
              <a:ext uri="{FF2B5EF4-FFF2-40B4-BE49-F238E27FC236}">
                <a16:creationId xmlns:a16="http://schemas.microsoft.com/office/drawing/2014/main" id="{1A091FE8-085A-7005-F057-ED6D31D5046D}"/>
              </a:ext>
            </a:extLst>
          </p:cNvPr>
          <p:cNvSpPr>
            <a:spLocks noGrp="1"/>
          </p:cNvSpPr>
          <p:nvPr>
            <p:ph type="title"/>
          </p:nvPr>
        </p:nvSpPr>
        <p:spPr/>
        <p:txBody>
          <a:bodyPr/>
          <a:lstStyle/>
          <a:p>
            <a:r>
              <a:rPr lang="fr-FR" noProof="0" dirty="0"/>
              <a:t>À la fin de cette séance, vous serez capables d’utiliser un multimètre pour mesurer l’intensité du courant électrique.</a:t>
            </a:r>
          </a:p>
        </p:txBody>
      </p:sp>
      <p:sp>
        <p:nvSpPr>
          <p:cNvPr id="12" name="Espace réservé du contenu 11">
            <a:extLst>
              <a:ext uri="{FF2B5EF4-FFF2-40B4-BE49-F238E27FC236}">
                <a16:creationId xmlns:a16="http://schemas.microsoft.com/office/drawing/2014/main" id="{7E03121D-C287-17E2-0278-5EDB0D1F818A}"/>
              </a:ext>
            </a:extLst>
          </p:cNvPr>
          <p:cNvSpPr>
            <a:spLocks noGrp="1"/>
          </p:cNvSpPr>
          <p:nvPr>
            <p:ph sz="quarter" idx="11"/>
          </p:nvPr>
        </p:nvSpPr>
        <p:spPr/>
        <p:txBody>
          <a:bodyPr/>
          <a:lstStyle/>
          <a:p>
            <a:r>
              <a:rPr lang="fr-FR" noProof="0" dirty="0"/>
              <a:t>Bien expliquer la tâche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C000"/>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9D8A3"/>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C000"/>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C000"/>
          </a:solidFill>
          <a:ln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C000"/>
          </a:solidFill>
          <a:ln w="25402" cap="flat">
            <a:solidFill>
              <a:srgbClr val="FFC000"/>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C000"/>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fr-FR" sz="2400" b="1" noProof="0" dirty="0">
                <a:solidFill>
                  <a:srgbClr val="FFFFFF"/>
                </a:solidFill>
                <a:latin typeface="Arial" panose="020B0604020202020204"/>
                <a:cs typeface="Arial" panose="020B0604020202020204"/>
                <a:sym typeface="Arial" panose="020B0604020202020204"/>
              </a:rPr>
              <a:t>O</a:t>
            </a:r>
          </a:p>
        </p:txBody>
      </p:sp>
      <p:sp>
        <p:nvSpPr>
          <p:cNvPr id="10" name="TextBox 6"/>
          <p:cNvSpPr txBox="1"/>
          <p:nvPr/>
        </p:nvSpPr>
        <p:spPr>
          <a:xfrm>
            <a:off x="5065761" y="2259363"/>
            <a:ext cx="5869201" cy="1719573"/>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noProof="0" dirty="0">
                <a:solidFill>
                  <a:srgbClr val="FFC000"/>
                </a:solidFill>
                <a:latin typeface="Arial" panose="020B0604020202020204"/>
                <a:cs typeface="Arial" panose="020B0604020202020204"/>
                <a:sym typeface="Arial" panose="020B0604020202020204"/>
              </a:rPr>
              <a:t>Introduction </a:t>
            </a:r>
          </a:p>
          <a:p>
            <a:pPr algn="ctr" defTabSz="1219200">
              <a:lnSpc>
                <a:spcPct val="131000"/>
              </a:lnSpc>
              <a:defRPr sz="1800" b="0" i="0" u="none" strike="noStrike" kern="0" cap="none" spc="0" baseline="0">
                <a:solidFill>
                  <a:srgbClr val="000000"/>
                </a:solidFill>
                <a:uFillTx/>
              </a:defRPr>
            </a:pPr>
            <a:r>
              <a:rPr lang="fr-FR" sz="4265" b="1" kern="0" noProof="0" dirty="0">
                <a:solidFill>
                  <a:srgbClr val="FFC000"/>
                </a:solidFill>
                <a:latin typeface="Arial" panose="020B0604020202020204"/>
                <a:cs typeface="Arial" panose="020B0604020202020204"/>
                <a:sym typeface="Arial" panose="020B0604020202020204"/>
              </a:rPr>
              <a:t>à la tâche</a:t>
            </a:r>
          </a:p>
        </p:txBody>
      </p:sp>
      <p:grpSp>
        <p:nvGrpSpPr>
          <p:cNvPr id="8" name="Groupe 7"/>
          <p:cNvGrpSpPr/>
          <p:nvPr/>
        </p:nvGrpSpPr>
        <p:grpSpPr>
          <a:xfrm>
            <a:off x="1110808" y="1793796"/>
            <a:ext cx="2675209" cy="2958054"/>
            <a:chOff x="1169970" y="1521517"/>
            <a:chExt cx="2675209" cy="2958054"/>
          </a:xfrm>
        </p:grpSpPr>
        <p:pic>
          <p:nvPicPr>
            <p:cNvPr id="1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13" name="Google Shape;1205;p11"/>
            <p:cNvPicPr preferRelativeResize="0"/>
            <p:nvPr/>
          </p:nvPicPr>
          <p:blipFill rotWithShape="1">
            <a:blip r:embed="rId4"/>
            <a:srcRect/>
            <a:stretch>
              <a:fillRect/>
            </a:stretch>
          </p:blipFill>
          <p:spPr>
            <a:xfrm>
              <a:off x="2671488" y="1521517"/>
              <a:ext cx="1173691" cy="1173691"/>
            </a:xfrm>
            <a:prstGeom prst="rect">
              <a:avLst/>
            </a:prstGeom>
            <a:noFill/>
            <a:ln>
              <a:noFill/>
            </a:ln>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98129" y="656483"/>
            <a:ext cx="9250605" cy="363961"/>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a:t>
            </a:r>
          </a:p>
        </p:txBody>
      </p:sp>
      <p:pic>
        <p:nvPicPr>
          <p:cNvPr id="10" name="Google Shape;294;p51" descr="Lever la main - Icônes mains et gestes gratuites"/>
          <p:cNvPicPr preferRelativeResize="0"/>
          <p:nvPr/>
        </p:nvPicPr>
        <p:blipFill rotWithShape="1">
          <a:blip r:embed="rId2"/>
          <a:srcRect/>
          <a:stretch>
            <a:fillRect/>
          </a:stretch>
        </p:blipFill>
        <p:spPr>
          <a:xfrm>
            <a:off x="11499474" y="486357"/>
            <a:ext cx="490499" cy="363961"/>
          </a:xfrm>
          <a:prstGeom prst="rect">
            <a:avLst/>
          </a:prstGeom>
          <a:noFill/>
          <a:ln>
            <a:noFill/>
          </a:ln>
        </p:spPr>
      </p:pic>
      <p:sp>
        <p:nvSpPr>
          <p:cNvPr id="9" name="ZoneTexte 8"/>
          <p:cNvSpPr txBox="1"/>
          <p:nvPr/>
        </p:nvSpPr>
        <p:spPr>
          <a:xfrm>
            <a:off x="317171" y="1009708"/>
            <a:ext cx="4652189" cy="727571"/>
          </a:xfrm>
          <a:prstGeom prst="rect">
            <a:avLst/>
          </a:prstGeom>
          <a:noFill/>
        </p:spPr>
        <p:txBody>
          <a:bodyPr wrap="square" rtlCol="0">
            <a:spAutoFit/>
          </a:bodyPr>
          <a:lstStyle/>
          <a:p>
            <a:pPr>
              <a:lnSpc>
                <a:spcPct val="200000"/>
              </a:lnSpc>
            </a:pPr>
            <a:r>
              <a:rPr lang="fr-FR" sz="2400" b="1" i="1" u="sng" noProof="0" dirty="0"/>
              <a:t>Courant électrique dans un circuit:</a:t>
            </a:r>
          </a:p>
        </p:txBody>
      </p:sp>
      <p:grpSp>
        <p:nvGrpSpPr>
          <p:cNvPr id="2" name="Groupe 1"/>
          <p:cNvGrpSpPr/>
          <p:nvPr/>
        </p:nvGrpSpPr>
        <p:grpSpPr>
          <a:xfrm>
            <a:off x="7903671" y="1202425"/>
            <a:ext cx="3690271" cy="2819323"/>
            <a:chOff x="8402296" y="1831475"/>
            <a:chExt cx="2079993" cy="1545862"/>
          </a:xfrm>
        </p:grpSpPr>
        <p:sp>
          <p:nvSpPr>
            <p:cNvPr id="7" name="Freeform 3272"/>
            <p:cNvSpPr/>
            <p:nvPr/>
          </p:nvSpPr>
          <p:spPr>
            <a:xfrm>
              <a:off x="10438093" y="273866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8" name="Freeform 3273"/>
            <p:cNvSpPr/>
            <p:nvPr/>
          </p:nvSpPr>
          <p:spPr>
            <a:xfrm>
              <a:off x="10438093" y="248698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1" name="Freeform 3274"/>
            <p:cNvSpPr/>
            <p:nvPr/>
          </p:nvSpPr>
          <p:spPr>
            <a:xfrm>
              <a:off x="10462436" y="2494480"/>
              <a:ext cx="9004" cy="261493"/>
            </a:xfrm>
            <a:custGeom>
              <a:avLst/>
              <a:gdLst/>
              <a:ahLst/>
              <a:cxnLst/>
              <a:rect l="0" t="0" r="0" b="0"/>
              <a:pathLst>
                <a:path w="9004" h="261493">
                  <a:moveTo>
                    <a:pt x="0" y="261493"/>
                  </a:moveTo>
                  <a:lnTo>
                    <a:pt x="9004"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2" name="Freeform 3275"/>
            <p:cNvSpPr/>
            <p:nvPr/>
          </p:nvSpPr>
          <p:spPr>
            <a:xfrm>
              <a:off x="8403242" y="2118854"/>
              <a:ext cx="2060904" cy="1146492"/>
            </a:xfrm>
            <a:custGeom>
              <a:avLst/>
              <a:gdLst/>
              <a:ahLst/>
              <a:cxnLst/>
              <a:rect l="0" t="0" r="0" b="0"/>
              <a:pathLst>
                <a:path w="2060904" h="1146492">
                  <a:moveTo>
                    <a:pt x="1022705" y="0"/>
                  </a:moveTo>
                  <a:lnTo>
                    <a:pt x="0" y="0"/>
                  </a:lnTo>
                  <a:lnTo>
                    <a:pt x="0" y="1146492"/>
                  </a:lnTo>
                  <a:lnTo>
                    <a:pt x="2060904" y="1146492"/>
                  </a:lnTo>
                  <a:lnTo>
                    <a:pt x="2060904" y="63886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3" name="Freeform 3277"/>
            <p:cNvSpPr/>
            <p:nvPr/>
          </p:nvSpPr>
          <p:spPr>
            <a:xfrm>
              <a:off x="9561072" y="2118859"/>
              <a:ext cx="903071" cy="422275"/>
            </a:xfrm>
            <a:custGeom>
              <a:avLst/>
              <a:gdLst/>
              <a:ahLst/>
              <a:cxnLst/>
              <a:rect l="0" t="0" r="0" b="0"/>
              <a:pathLst>
                <a:path w="903071" h="422275">
                  <a:moveTo>
                    <a:pt x="903071" y="422275"/>
                  </a:moveTo>
                  <a:lnTo>
                    <a:pt x="903071" y="0"/>
                  </a:lnTo>
                  <a:lnTo>
                    <a:pt x="0"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6" name="Freeform 3279"/>
            <p:cNvSpPr/>
            <p:nvPr/>
          </p:nvSpPr>
          <p:spPr>
            <a:xfrm>
              <a:off x="9448944" y="2059255"/>
              <a:ext cx="0" cy="132765"/>
            </a:xfrm>
            <a:custGeom>
              <a:avLst/>
              <a:gdLst/>
              <a:ahLst/>
              <a:cxnLst/>
              <a:rect l="0" t="0" r="0" b="0"/>
              <a:pathLst>
                <a:path h="132765">
                  <a:moveTo>
                    <a:pt x="0" y="0"/>
                  </a:moveTo>
                  <a:lnTo>
                    <a:pt x="0" y="132765"/>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7" name="Freeform 3281"/>
            <p:cNvSpPr/>
            <p:nvPr/>
          </p:nvSpPr>
          <p:spPr>
            <a:xfrm>
              <a:off x="9551643" y="1999108"/>
              <a:ext cx="0" cy="253072"/>
            </a:xfrm>
            <a:custGeom>
              <a:avLst/>
              <a:gdLst/>
              <a:ahLst/>
              <a:cxnLst/>
              <a:rect l="0" t="0" r="0" b="0"/>
              <a:pathLst>
                <a:path h="253072">
                  <a:moveTo>
                    <a:pt x="0" y="0"/>
                  </a:moveTo>
                  <a:lnTo>
                    <a:pt x="0" y="253072"/>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Freeform 3283"/>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21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9" name="Freeform 3284"/>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0" name="Freeform 3285"/>
            <p:cNvSpPr/>
            <p:nvPr/>
          </p:nvSpPr>
          <p:spPr>
            <a:xfrm>
              <a:off x="9401639" y="3138214"/>
              <a:ext cx="168668" cy="209397"/>
            </a:xfrm>
            <a:custGeom>
              <a:avLst/>
              <a:gdLst/>
              <a:ahLst/>
              <a:cxnLst/>
              <a:rect l="0" t="0" r="0" b="0"/>
              <a:pathLst>
                <a:path w="168668" h="209397">
                  <a:moveTo>
                    <a:pt x="0" y="0"/>
                  </a:moveTo>
                  <a:lnTo>
                    <a:pt x="168668"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1" name="Freeform 3286"/>
            <p:cNvSpPr/>
            <p:nvPr/>
          </p:nvSpPr>
          <p:spPr>
            <a:xfrm>
              <a:off x="9401641" y="3138214"/>
              <a:ext cx="168668" cy="209397"/>
            </a:xfrm>
            <a:custGeom>
              <a:avLst/>
              <a:gdLst/>
              <a:ahLst/>
              <a:cxnLst/>
              <a:rect l="0" t="0" r="0" b="0"/>
              <a:pathLst>
                <a:path w="168668" h="209397">
                  <a:moveTo>
                    <a:pt x="168668" y="0"/>
                  </a:moveTo>
                  <a:lnTo>
                    <a:pt x="0"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Freeform 3295"/>
            <p:cNvSpPr/>
            <p:nvPr/>
          </p:nvSpPr>
          <p:spPr>
            <a:xfrm>
              <a:off x="8402296" y="2586960"/>
              <a:ext cx="0" cy="182626"/>
            </a:xfrm>
            <a:custGeom>
              <a:avLst/>
              <a:gdLst/>
              <a:ahLst/>
              <a:cxnLst/>
              <a:rect l="0" t="0" r="0" b="0"/>
              <a:pathLst>
                <a:path h="182626">
                  <a:moveTo>
                    <a:pt x="0" y="182626"/>
                  </a:moveTo>
                  <a:lnTo>
                    <a:pt x="0" y="0"/>
                  </a:lnTo>
                </a:path>
              </a:pathLst>
            </a:custGeom>
            <a:noFill/>
            <a:ln w="12700"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1" name="Rectangle 3331"/>
            <p:cNvSpPr/>
            <p:nvPr/>
          </p:nvSpPr>
          <p:spPr>
            <a:xfrm>
              <a:off x="9374615" y="1831475"/>
              <a:ext cx="62518" cy="246221"/>
            </a:xfrm>
            <a:prstGeom prst="rect">
              <a:avLst/>
            </a:prstGeom>
          </p:spPr>
          <p:txBody>
            <a:bodyPr wrap="none" lIns="0" tIns="0" rIns="0" bIns="0">
              <a:spAutoFit/>
            </a:bodyPr>
            <a:lstStyle/>
            <a:p>
              <a:pPr marL="0"/>
              <a:r>
                <a:rPr lang="fr-FR" sz="1600" b="0" i="0" spc="0" baseline="0" noProof="0" dirty="0">
                  <a:solidFill>
                    <a:srgbClr val="231F20"/>
                  </a:solidFill>
                  <a:latin typeface="Calibri"/>
                </a:rPr>
                <a:t>-</a:t>
              </a:r>
            </a:p>
          </p:txBody>
        </p:sp>
        <p:sp>
          <p:nvSpPr>
            <p:cNvPr id="32" name="Rectangle 3333"/>
            <p:cNvSpPr/>
            <p:nvPr/>
          </p:nvSpPr>
          <p:spPr>
            <a:xfrm>
              <a:off x="9581792" y="1840442"/>
              <a:ext cx="102592" cy="246221"/>
            </a:xfrm>
            <a:prstGeom prst="rect">
              <a:avLst/>
            </a:prstGeom>
          </p:spPr>
          <p:txBody>
            <a:bodyPr wrap="none" lIns="0" tIns="0" rIns="0" bIns="0">
              <a:spAutoFit/>
            </a:bodyPr>
            <a:lstStyle/>
            <a:p>
              <a:pPr marL="0"/>
              <a:r>
                <a:rPr lang="fr-FR" sz="1600" b="0" i="0" spc="0" baseline="0" noProof="0" dirty="0">
                  <a:solidFill>
                    <a:srgbClr val="231F20"/>
                  </a:solidFill>
                  <a:latin typeface="Calibri"/>
                </a:rPr>
                <a:t>+</a:t>
              </a:r>
            </a:p>
          </p:txBody>
        </p:sp>
      </p:grpSp>
      <p:sp>
        <p:nvSpPr>
          <p:cNvPr id="3" name="Rectangle 2"/>
          <p:cNvSpPr/>
          <p:nvPr/>
        </p:nvSpPr>
        <p:spPr>
          <a:xfrm>
            <a:off x="388495" y="1668978"/>
            <a:ext cx="6579480" cy="1466235"/>
          </a:xfrm>
          <a:prstGeom prst="rect">
            <a:avLst/>
          </a:prstGeom>
        </p:spPr>
        <p:txBody>
          <a:bodyPr wrap="square">
            <a:spAutoFit/>
          </a:bodyPr>
          <a:lstStyle/>
          <a:p>
            <a:pPr>
              <a:lnSpc>
                <a:spcPct val="200000"/>
              </a:lnSpc>
            </a:pPr>
            <a:r>
              <a:rPr lang="fr-FR" sz="2400" dirty="0"/>
              <a:t>Dans un circuit électrique fermé et en fonctionnement, un courant électrique </a:t>
            </a:r>
            <a:r>
              <a:rPr lang="fr-FR" sz="2400" dirty="0">
                <a:solidFill>
                  <a:srgbClr val="FF0000"/>
                </a:solidFill>
              </a:rPr>
              <a:t>circule</a:t>
            </a:r>
            <a:endParaRPr lang="fr-FR" sz="2400" noProof="0" dirty="0">
              <a:solidFill>
                <a:srgbClr val="FF0000"/>
              </a:solidFill>
            </a:endParaRPr>
          </a:p>
        </p:txBody>
      </p:sp>
      <p:sp>
        <p:nvSpPr>
          <p:cNvPr id="6" name="Titre 5">
            <a:extLst>
              <a:ext uri="{FF2B5EF4-FFF2-40B4-BE49-F238E27FC236}">
                <a16:creationId xmlns:a16="http://schemas.microsoft.com/office/drawing/2014/main" id="{E16BAA84-08C7-682E-E06A-847556DDC1DC}"/>
              </a:ext>
            </a:extLst>
          </p:cNvPr>
          <p:cNvSpPr>
            <a:spLocks noGrp="1"/>
          </p:cNvSpPr>
          <p:nvPr>
            <p:ph type="title"/>
          </p:nvPr>
        </p:nvSpPr>
        <p:spPr/>
        <p:txBody>
          <a:bodyPr/>
          <a:lstStyle/>
          <a:p>
            <a:r>
              <a:rPr lang="fr-FR" noProof="0" dirty="0"/>
              <a:t>Avant d’utiliser un multimètre, je vous présente le courant électrique dans un circuit : son sens, son unité et son instrument de mesure.</a:t>
            </a:r>
          </a:p>
        </p:txBody>
      </p:sp>
      <p:sp>
        <p:nvSpPr>
          <p:cNvPr id="22" name="Espace réservé du contenu 21">
            <a:extLst>
              <a:ext uri="{FF2B5EF4-FFF2-40B4-BE49-F238E27FC236}">
                <a16:creationId xmlns:a16="http://schemas.microsoft.com/office/drawing/2014/main" id="{D009B2F8-C6B4-62AE-4AEF-020FE762E5BC}"/>
              </a:ext>
            </a:extLst>
          </p:cNvPr>
          <p:cNvSpPr>
            <a:spLocks noGrp="1"/>
          </p:cNvSpPr>
          <p:nvPr>
            <p:ph sz="quarter" idx="11"/>
          </p:nvPr>
        </p:nvSpPr>
        <p:spPr/>
        <p:txBody>
          <a:bodyPr/>
          <a:lstStyle/>
          <a:p>
            <a:endParaRPr lang="fr-FR" noProof="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485696" y="995383"/>
            <a:ext cx="4652189" cy="833433"/>
          </a:xfrm>
          <a:prstGeom prst="rect">
            <a:avLst/>
          </a:prstGeom>
          <a:noFill/>
        </p:spPr>
        <p:txBody>
          <a:bodyPr wrap="square" rtlCol="0">
            <a:spAutoFit/>
          </a:bodyPr>
          <a:lstStyle/>
          <a:p>
            <a:pPr>
              <a:lnSpc>
                <a:spcPct val="200000"/>
              </a:lnSpc>
            </a:pPr>
            <a:r>
              <a:rPr lang="fr-FR" sz="2800" b="1" i="1" u="sng" noProof="0" dirty="0"/>
              <a:t>Sens du courant électrique </a:t>
            </a:r>
          </a:p>
        </p:txBody>
      </p:sp>
      <p:sp>
        <p:nvSpPr>
          <p:cNvPr id="3" name="Rectangle 2"/>
          <p:cNvSpPr/>
          <p:nvPr/>
        </p:nvSpPr>
        <p:spPr>
          <a:xfrm>
            <a:off x="369251" y="1887575"/>
            <a:ext cx="6681018" cy="2204899"/>
          </a:xfrm>
          <a:prstGeom prst="rect">
            <a:avLst/>
          </a:prstGeom>
        </p:spPr>
        <p:txBody>
          <a:bodyPr wrap="square">
            <a:spAutoFit/>
          </a:bodyPr>
          <a:lstStyle/>
          <a:p>
            <a:pPr>
              <a:lnSpc>
                <a:spcPct val="200000"/>
              </a:lnSpc>
            </a:pPr>
            <a:r>
              <a:rPr lang="fr-FR" sz="2400" noProof="0" dirty="0"/>
              <a:t>Par convention, dans un circuit électrique fermé,  le courant électrique circule  </a:t>
            </a:r>
            <a:r>
              <a:rPr lang="fr-FR" sz="2400" noProof="0" dirty="0">
                <a:solidFill>
                  <a:srgbClr val="FF0000"/>
                </a:solidFill>
              </a:rPr>
              <a:t>de la borne </a:t>
            </a:r>
            <a:r>
              <a:rPr lang="fr-FR" sz="2400" noProof="0" dirty="0">
                <a:solidFill>
                  <a:srgbClr val="00B0F0"/>
                </a:solidFill>
              </a:rPr>
              <a:t>positive</a:t>
            </a:r>
            <a:r>
              <a:rPr lang="fr-FR" sz="2400" noProof="0" dirty="0">
                <a:solidFill>
                  <a:srgbClr val="FF0000"/>
                </a:solidFill>
              </a:rPr>
              <a:t> </a:t>
            </a:r>
          </a:p>
          <a:p>
            <a:pPr>
              <a:lnSpc>
                <a:spcPct val="200000"/>
              </a:lnSpc>
            </a:pPr>
            <a:r>
              <a:rPr lang="fr-FR" sz="2400" noProof="0" dirty="0">
                <a:solidFill>
                  <a:srgbClr val="FF0000"/>
                </a:solidFill>
              </a:rPr>
              <a:t>vers la borne </a:t>
            </a:r>
            <a:r>
              <a:rPr lang="fr-FR" sz="2400" noProof="0" dirty="0">
                <a:solidFill>
                  <a:srgbClr val="00B0F0"/>
                </a:solidFill>
              </a:rPr>
              <a:t>négative</a:t>
            </a:r>
            <a:r>
              <a:rPr lang="fr-FR" sz="2400" noProof="0" dirty="0"/>
              <a:t> à </a:t>
            </a:r>
            <a:r>
              <a:rPr lang="fr-FR" sz="2400" b="1" noProof="0" dirty="0"/>
              <a:t>l’extérieur du générateur</a:t>
            </a:r>
            <a:r>
              <a:rPr lang="fr-FR" sz="2400" noProof="0" dirty="0"/>
              <a:t>.</a:t>
            </a:r>
          </a:p>
        </p:txBody>
      </p:sp>
      <p:grpSp>
        <p:nvGrpSpPr>
          <p:cNvPr id="14" name="Groupe 13">
            <a:extLst>
              <a:ext uri="{FF2B5EF4-FFF2-40B4-BE49-F238E27FC236}">
                <a16:creationId xmlns:a16="http://schemas.microsoft.com/office/drawing/2014/main" id="{F342F3E5-93AA-03F2-8114-492639D6CCCC}"/>
              </a:ext>
            </a:extLst>
          </p:cNvPr>
          <p:cNvGrpSpPr/>
          <p:nvPr/>
        </p:nvGrpSpPr>
        <p:grpSpPr>
          <a:xfrm>
            <a:off x="9000571" y="2378319"/>
            <a:ext cx="2781607" cy="2247467"/>
            <a:chOff x="9000571" y="2378319"/>
            <a:chExt cx="2781607" cy="2247467"/>
          </a:xfrm>
        </p:grpSpPr>
        <p:grpSp>
          <p:nvGrpSpPr>
            <p:cNvPr id="2" name="Groupe 1"/>
            <p:cNvGrpSpPr/>
            <p:nvPr/>
          </p:nvGrpSpPr>
          <p:grpSpPr>
            <a:xfrm>
              <a:off x="9000571" y="2378319"/>
              <a:ext cx="2781607" cy="2247467"/>
              <a:chOff x="8402296" y="1831475"/>
              <a:chExt cx="2079993" cy="1545862"/>
            </a:xfrm>
          </p:grpSpPr>
          <p:sp>
            <p:nvSpPr>
              <p:cNvPr id="7" name="Freeform 3272"/>
              <p:cNvSpPr/>
              <p:nvPr/>
            </p:nvSpPr>
            <p:spPr>
              <a:xfrm>
                <a:off x="10438093" y="273866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8" name="Freeform 3273"/>
              <p:cNvSpPr/>
              <p:nvPr/>
            </p:nvSpPr>
            <p:spPr>
              <a:xfrm>
                <a:off x="10438093" y="2486987"/>
                <a:ext cx="44196" cy="44196"/>
              </a:xfrm>
              <a:custGeom>
                <a:avLst/>
                <a:gdLst/>
                <a:ahLst/>
                <a:cxnLst/>
                <a:rect l="0" t="0" r="0" b="0"/>
                <a:pathLst>
                  <a:path w="44196" h="44196">
                    <a:moveTo>
                      <a:pt x="0" y="22098"/>
                    </a:moveTo>
                    <a:cubicBezTo>
                      <a:pt x="0" y="9894"/>
                      <a:pt x="9893" y="0"/>
                      <a:pt x="22098" y="0"/>
                    </a:cubicBezTo>
                    <a:cubicBezTo>
                      <a:pt x="34302" y="0"/>
                      <a:pt x="44196" y="9894"/>
                      <a:pt x="44196" y="22098"/>
                    </a:cubicBezTo>
                    <a:cubicBezTo>
                      <a:pt x="44196" y="34302"/>
                      <a:pt x="34302" y="44196"/>
                      <a:pt x="22098" y="44196"/>
                    </a:cubicBezTo>
                    <a:cubicBezTo>
                      <a:pt x="9893" y="44196"/>
                      <a:pt x="0" y="34302"/>
                      <a:pt x="0" y="22098"/>
                    </a:cubicBezTo>
                  </a:path>
                </a:pathLst>
              </a:custGeom>
              <a:solidFill>
                <a:srgbClr val="373535">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1" name="Freeform 3274"/>
              <p:cNvSpPr/>
              <p:nvPr/>
            </p:nvSpPr>
            <p:spPr>
              <a:xfrm>
                <a:off x="10462436" y="2494480"/>
                <a:ext cx="9004" cy="261493"/>
              </a:xfrm>
              <a:custGeom>
                <a:avLst/>
                <a:gdLst/>
                <a:ahLst/>
                <a:cxnLst/>
                <a:rect l="0" t="0" r="0" b="0"/>
                <a:pathLst>
                  <a:path w="9004" h="261493">
                    <a:moveTo>
                      <a:pt x="0" y="261493"/>
                    </a:moveTo>
                    <a:lnTo>
                      <a:pt x="9004"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2" name="Freeform 3275"/>
              <p:cNvSpPr/>
              <p:nvPr/>
            </p:nvSpPr>
            <p:spPr>
              <a:xfrm>
                <a:off x="8403242" y="2118854"/>
                <a:ext cx="2060904" cy="1146492"/>
              </a:xfrm>
              <a:custGeom>
                <a:avLst/>
                <a:gdLst/>
                <a:ahLst/>
                <a:cxnLst/>
                <a:rect l="0" t="0" r="0" b="0"/>
                <a:pathLst>
                  <a:path w="2060904" h="1146492">
                    <a:moveTo>
                      <a:pt x="1022705" y="0"/>
                    </a:moveTo>
                    <a:lnTo>
                      <a:pt x="0" y="0"/>
                    </a:lnTo>
                    <a:lnTo>
                      <a:pt x="0" y="1146492"/>
                    </a:lnTo>
                    <a:lnTo>
                      <a:pt x="2060904" y="1146492"/>
                    </a:lnTo>
                    <a:lnTo>
                      <a:pt x="2060904" y="63886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3" name="Freeform 3277"/>
              <p:cNvSpPr/>
              <p:nvPr/>
            </p:nvSpPr>
            <p:spPr>
              <a:xfrm>
                <a:off x="9561072" y="2118859"/>
                <a:ext cx="903071" cy="422275"/>
              </a:xfrm>
              <a:custGeom>
                <a:avLst/>
                <a:gdLst/>
                <a:ahLst/>
                <a:cxnLst/>
                <a:rect l="0" t="0" r="0" b="0"/>
                <a:pathLst>
                  <a:path w="903071" h="422275">
                    <a:moveTo>
                      <a:pt x="903071" y="422275"/>
                    </a:moveTo>
                    <a:lnTo>
                      <a:pt x="903071" y="0"/>
                    </a:lnTo>
                    <a:lnTo>
                      <a:pt x="0"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6" name="Freeform 3279"/>
              <p:cNvSpPr/>
              <p:nvPr/>
            </p:nvSpPr>
            <p:spPr>
              <a:xfrm>
                <a:off x="9448944" y="2059255"/>
                <a:ext cx="0" cy="132765"/>
              </a:xfrm>
              <a:custGeom>
                <a:avLst/>
                <a:gdLst/>
                <a:ahLst/>
                <a:cxnLst/>
                <a:rect l="0" t="0" r="0" b="0"/>
                <a:pathLst>
                  <a:path h="132765">
                    <a:moveTo>
                      <a:pt x="0" y="0"/>
                    </a:moveTo>
                    <a:lnTo>
                      <a:pt x="0" y="132765"/>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7" name="Freeform 3281"/>
              <p:cNvSpPr/>
              <p:nvPr/>
            </p:nvSpPr>
            <p:spPr>
              <a:xfrm>
                <a:off x="9551643" y="1999108"/>
                <a:ext cx="0" cy="253072"/>
              </a:xfrm>
              <a:custGeom>
                <a:avLst/>
                <a:gdLst/>
                <a:ahLst/>
                <a:cxnLst/>
                <a:rect l="0" t="0" r="0" b="0"/>
                <a:pathLst>
                  <a:path h="253072">
                    <a:moveTo>
                      <a:pt x="0" y="0"/>
                    </a:moveTo>
                    <a:lnTo>
                      <a:pt x="0" y="253072"/>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Freeform 3283"/>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21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9" name="Freeform 3284"/>
              <p:cNvSpPr/>
              <p:nvPr/>
            </p:nvSpPr>
            <p:spPr>
              <a:xfrm>
                <a:off x="9351545" y="3108491"/>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0" name="Freeform 3285"/>
              <p:cNvSpPr/>
              <p:nvPr/>
            </p:nvSpPr>
            <p:spPr>
              <a:xfrm>
                <a:off x="9401639" y="3138214"/>
                <a:ext cx="168668" cy="209397"/>
              </a:xfrm>
              <a:custGeom>
                <a:avLst/>
                <a:gdLst/>
                <a:ahLst/>
                <a:cxnLst/>
                <a:rect l="0" t="0" r="0" b="0"/>
                <a:pathLst>
                  <a:path w="168668" h="209397">
                    <a:moveTo>
                      <a:pt x="0" y="0"/>
                    </a:moveTo>
                    <a:lnTo>
                      <a:pt x="168668"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1" name="Freeform 3286"/>
              <p:cNvSpPr/>
              <p:nvPr/>
            </p:nvSpPr>
            <p:spPr>
              <a:xfrm>
                <a:off x="9401641" y="3138214"/>
                <a:ext cx="168668" cy="209397"/>
              </a:xfrm>
              <a:custGeom>
                <a:avLst/>
                <a:gdLst/>
                <a:ahLst/>
                <a:cxnLst/>
                <a:rect l="0" t="0" r="0" b="0"/>
                <a:pathLst>
                  <a:path w="168668" h="209397">
                    <a:moveTo>
                      <a:pt x="168668" y="0"/>
                    </a:moveTo>
                    <a:lnTo>
                      <a:pt x="0"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Freeform 3295"/>
              <p:cNvSpPr/>
              <p:nvPr/>
            </p:nvSpPr>
            <p:spPr>
              <a:xfrm>
                <a:off x="8402296" y="2586960"/>
                <a:ext cx="0" cy="182626"/>
              </a:xfrm>
              <a:custGeom>
                <a:avLst/>
                <a:gdLst/>
                <a:ahLst/>
                <a:cxnLst/>
                <a:rect l="0" t="0" r="0" b="0"/>
                <a:pathLst>
                  <a:path h="182626">
                    <a:moveTo>
                      <a:pt x="0" y="182626"/>
                    </a:moveTo>
                    <a:lnTo>
                      <a:pt x="0" y="0"/>
                    </a:lnTo>
                  </a:path>
                </a:pathLst>
              </a:custGeom>
              <a:noFill/>
              <a:ln w="12700"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1" name="Rectangle 3331"/>
              <p:cNvSpPr/>
              <p:nvPr/>
            </p:nvSpPr>
            <p:spPr>
              <a:xfrm>
                <a:off x="9374615" y="1831475"/>
                <a:ext cx="62518" cy="246221"/>
              </a:xfrm>
              <a:prstGeom prst="rect">
                <a:avLst/>
              </a:prstGeom>
            </p:spPr>
            <p:txBody>
              <a:bodyPr wrap="none" lIns="0" tIns="0" rIns="0" bIns="0">
                <a:spAutoFit/>
              </a:bodyPr>
              <a:lstStyle/>
              <a:p>
                <a:pPr marL="0"/>
                <a:r>
                  <a:rPr lang="fr-FR" sz="1600" b="0" i="0" spc="0" baseline="0" noProof="0" dirty="0">
                    <a:solidFill>
                      <a:srgbClr val="231F20"/>
                    </a:solidFill>
                    <a:latin typeface="Calibri"/>
                  </a:rPr>
                  <a:t>-</a:t>
                </a:r>
              </a:p>
            </p:txBody>
          </p:sp>
          <p:sp>
            <p:nvSpPr>
              <p:cNvPr id="32" name="Rectangle 3333"/>
              <p:cNvSpPr/>
              <p:nvPr/>
            </p:nvSpPr>
            <p:spPr>
              <a:xfrm>
                <a:off x="9581792" y="1840442"/>
                <a:ext cx="102592" cy="246221"/>
              </a:xfrm>
              <a:prstGeom prst="rect">
                <a:avLst/>
              </a:prstGeom>
            </p:spPr>
            <p:txBody>
              <a:bodyPr wrap="none" lIns="0" tIns="0" rIns="0" bIns="0">
                <a:spAutoFit/>
              </a:bodyPr>
              <a:lstStyle/>
              <a:p>
                <a:pPr marL="0"/>
                <a:r>
                  <a:rPr lang="fr-FR" sz="1600" b="0" i="0" spc="0" baseline="0" noProof="0" dirty="0">
                    <a:solidFill>
                      <a:srgbClr val="231F20"/>
                    </a:solidFill>
                    <a:latin typeface="Calibri"/>
                  </a:rPr>
                  <a:t>+</a:t>
                </a:r>
              </a:p>
            </p:txBody>
          </p:sp>
        </p:grpSp>
        <p:cxnSp>
          <p:nvCxnSpPr>
            <p:cNvPr id="5" name="Connecteur droit avec flèche 4"/>
            <p:cNvCxnSpPr/>
            <p:nvPr/>
          </p:nvCxnSpPr>
          <p:spPr>
            <a:xfrm>
              <a:off x="11028888" y="2801701"/>
              <a:ext cx="39215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p:cNvCxnSpPr/>
            <p:nvPr/>
          </p:nvCxnSpPr>
          <p:spPr>
            <a:xfrm rot="16200000">
              <a:off x="8805647" y="3606870"/>
              <a:ext cx="39215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6" name="Titre 5">
            <a:extLst>
              <a:ext uri="{FF2B5EF4-FFF2-40B4-BE49-F238E27FC236}">
                <a16:creationId xmlns:a16="http://schemas.microsoft.com/office/drawing/2014/main" id="{4A957AA9-969B-3E0C-3C7D-0D1BD2B4B427}"/>
              </a:ext>
            </a:extLst>
          </p:cNvPr>
          <p:cNvSpPr>
            <a:spLocks noGrp="1"/>
          </p:cNvSpPr>
          <p:nvPr>
            <p:ph type="title"/>
          </p:nvPr>
        </p:nvSpPr>
        <p:spPr/>
        <p:txBody>
          <a:bodyPr/>
          <a:lstStyle/>
          <a:p>
            <a:r>
              <a:rPr lang="fr-FR" noProof="0" dirty="0"/>
              <a:t>Avant d’utiliser un multimètre, je vous présente le courant électrique dans un circuit : son sens, son unité et son instrument de mesure.</a:t>
            </a:r>
          </a:p>
        </p:txBody>
      </p:sp>
      <p:sp>
        <p:nvSpPr>
          <p:cNvPr id="23" name="Espace réservé du contenu 22">
            <a:extLst>
              <a:ext uri="{FF2B5EF4-FFF2-40B4-BE49-F238E27FC236}">
                <a16:creationId xmlns:a16="http://schemas.microsoft.com/office/drawing/2014/main" id="{ECD08AAE-F909-7ED0-B7C7-0F111FC2FB26}"/>
              </a:ext>
            </a:extLst>
          </p:cNvPr>
          <p:cNvSpPr>
            <a:spLocks noGrp="1"/>
          </p:cNvSpPr>
          <p:nvPr>
            <p:ph sz="quarter" idx="11"/>
          </p:nvPr>
        </p:nvSpPr>
        <p:spPr/>
        <p:txBody>
          <a:bodyPr/>
          <a:lstStyle/>
          <a:p>
            <a:endParaRPr lang="fr-FR" noProof="0" dirty="0"/>
          </a:p>
        </p:txBody>
      </p:sp>
      <p:pic>
        <p:nvPicPr>
          <p:cNvPr id="26" name="Google Shape;294;p51" descr="Lever la main - Icônes mains et gestes gratuites"/>
          <p:cNvPicPr preferRelativeResize="0"/>
          <p:nvPr/>
        </p:nvPicPr>
        <p:blipFill rotWithShape="1">
          <a:blip r:embed="rId2"/>
          <a:srcRect/>
          <a:stretch>
            <a:fillRect/>
          </a:stretch>
        </p:blipFill>
        <p:spPr>
          <a:xfrm>
            <a:off x="11183478" y="206505"/>
            <a:ext cx="768000" cy="569873"/>
          </a:xfrm>
          <a:prstGeom prst="rect">
            <a:avLst/>
          </a:prstGeom>
          <a:noFill/>
          <a:ln>
            <a:noFill/>
          </a:ln>
        </p:spPr>
      </p:pic>
      <p:grpSp>
        <p:nvGrpSpPr>
          <p:cNvPr id="10" name="Groupe 9">
            <a:extLst>
              <a:ext uri="{FF2B5EF4-FFF2-40B4-BE49-F238E27FC236}">
                <a16:creationId xmlns:a16="http://schemas.microsoft.com/office/drawing/2014/main" id="{38F0621D-FA5B-0D11-35CC-CE650F68AF79}"/>
              </a:ext>
            </a:extLst>
          </p:cNvPr>
          <p:cNvGrpSpPr/>
          <p:nvPr/>
        </p:nvGrpSpPr>
        <p:grpSpPr>
          <a:xfrm>
            <a:off x="9000571" y="2917176"/>
            <a:ext cx="3054776" cy="2452399"/>
            <a:chOff x="9000571" y="2917176"/>
            <a:chExt cx="3054776" cy="2452399"/>
          </a:xfrm>
        </p:grpSpPr>
        <p:sp>
          <p:nvSpPr>
            <p:cNvPr id="4" name="ZoneTexte 3"/>
            <p:cNvSpPr txBox="1"/>
            <p:nvPr/>
          </p:nvSpPr>
          <p:spPr>
            <a:xfrm>
              <a:off x="10002429" y="5031021"/>
              <a:ext cx="2052918" cy="338554"/>
            </a:xfrm>
            <a:prstGeom prst="rect">
              <a:avLst/>
            </a:prstGeom>
            <a:noFill/>
          </p:spPr>
          <p:txBody>
            <a:bodyPr wrap="square" rtlCol="0">
              <a:spAutoFit/>
            </a:bodyPr>
            <a:lstStyle/>
            <a:p>
              <a:r>
                <a:rPr lang="fr-FR" sz="1600" noProof="0" dirty="0"/>
                <a:t>Sens du courant</a:t>
              </a:r>
            </a:p>
          </p:txBody>
        </p:sp>
        <p:cxnSp>
          <p:nvCxnSpPr>
            <p:cNvPr id="22" name="Connecteur droit avec flèche 21"/>
            <p:cNvCxnSpPr>
              <a:cxnSpLocks/>
            </p:cNvCxnSpPr>
            <p:nvPr/>
          </p:nvCxnSpPr>
          <p:spPr>
            <a:xfrm flipH="1" flipV="1">
              <a:off x="9000571" y="3649262"/>
              <a:ext cx="1449218" cy="1428372"/>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23980F99-348E-C603-1F8A-6392FD412F8B}"/>
                </a:ext>
              </a:extLst>
            </p:cNvPr>
            <p:cNvCxnSpPr>
              <a:cxnSpLocks/>
            </p:cNvCxnSpPr>
            <p:nvPr/>
          </p:nvCxnSpPr>
          <p:spPr>
            <a:xfrm flipV="1">
              <a:off x="10710170" y="2917176"/>
              <a:ext cx="514793" cy="2113845"/>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2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p:cNvSpPr txBox="1"/>
          <p:nvPr/>
        </p:nvSpPr>
        <p:spPr>
          <a:xfrm>
            <a:off x="497436" y="853868"/>
            <a:ext cx="4652189" cy="727571"/>
          </a:xfrm>
          <a:prstGeom prst="rect">
            <a:avLst/>
          </a:prstGeom>
          <a:noFill/>
        </p:spPr>
        <p:txBody>
          <a:bodyPr wrap="square" rtlCol="0">
            <a:spAutoFit/>
          </a:bodyPr>
          <a:lstStyle/>
          <a:p>
            <a:pPr>
              <a:lnSpc>
                <a:spcPct val="200000"/>
              </a:lnSpc>
            </a:pPr>
            <a:r>
              <a:rPr lang="fr-FR" sz="2400" b="1" i="1" u="sng" noProof="0" dirty="0"/>
              <a:t>Intensité de courant électrique </a:t>
            </a:r>
          </a:p>
        </p:txBody>
      </p:sp>
      <p:grpSp>
        <p:nvGrpSpPr>
          <p:cNvPr id="7" name="Groupe 6">
            <a:extLst>
              <a:ext uri="{FF2B5EF4-FFF2-40B4-BE49-F238E27FC236}">
                <a16:creationId xmlns:a16="http://schemas.microsoft.com/office/drawing/2014/main" id="{79EC945C-E88C-709D-7844-79A8C8D6AFB7}"/>
              </a:ext>
            </a:extLst>
          </p:cNvPr>
          <p:cNvGrpSpPr/>
          <p:nvPr/>
        </p:nvGrpSpPr>
        <p:grpSpPr>
          <a:xfrm>
            <a:off x="2274667" y="1771604"/>
            <a:ext cx="8449486" cy="4357638"/>
            <a:chOff x="2274667" y="1771604"/>
            <a:chExt cx="8449486" cy="4357638"/>
          </a:xfrm>
        </p:grpSpPr>
        <p:pic>
          <p:nvPicPr>
            <p:cNvPr id="29" name="Picture 3312"/>
            <p:cNvPicPr>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3128687" y="1771604"/>
              <a:ext cx="2020938" cy="2307121"/>
            </a:xfrm>
            <a:prstGeom prst="rect">
              <a:avLst/>
            </a:prstGeom>
            <a:noFill/>
          </p:spPr>
        </p:pic>
        <p:pic>
          <p:nvPicPr>
            <p:cNvPr id="30" name="Picture 3313"/>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6499410" y="1852286"/>
              <a:ext cx="2132899" cy="2108685"/>
            </a:xfrm>
            <a:prstGeom prst="rect">
              <a:avLst/>
            </a:prstGeom>
            <a:noFill/>
          </p:spPr>
        </p:pic>
        <p:grpSp>
          <p:nvGrpSpPr>
            <p:cNvPr id="6" name="Groupe 5">
              <a:extLst>
                <a:ext uri="{FF2B5EF4-FFF2-40B4-BE49-F238E27FC236}">
                  <a16:creationId xmlns:a16="http://schemas.microsoft.com/office/drawing/2014/main" id="{9F02AA66-A4AF-BE66-4819-99A3D82F53D8}"/>
                </a:ext>
              </a:extLst>
            </p:cNvPr>
            <p:cNvGrpSpPr/>
            <p:nvPr/>
          </p:nvGrpSpPr>
          <p:grpSpPr>
            <a:xfrm>
              <a:off x="2274667" y="3194723"/>
              <a:ext cx="8449486" cy="2934519"/>
              <a:chOff x="2274667" y="3194723"/>
              <a:chExt cx="8449486" cy="2934519"/>
            </a:xfrm>
          </p:grpSpPr>
          <p:sp>
            <p:nvSpPr>
              <p:cNvPr id="3" name="Rectangle 2"/>
              <p:cNvSpPr/>
              <p:nvPr/>
            </p:nvSpPr>
            <p:spPr>
              <a:xfrm>
                <a:off x="2274667" y="4663007"/>
                <a:ext cx="8449486" cy="1466235"/>
              </a:xfrm>
              <a:prstGeom prst="rect">
                <a:avLst/>
              </a:prstGeom>
            </p:spPr>
            <p:txBody>
              <a:bodyPr wrap="square">
                <a:spAutoFit/>
              </a:bodyPr>
              <a:lstStyle/>
              <a:p>
                <a:pPr>
                  <a:lnSpc>
                    <a:spcPct val="200000"/>
                  </a:lnSpc>
                </a:pPr>
                <a:r>
                  <a:rPr lang="fr-FR" sz="2400" noProof="0" dirty="0"/>
                  <a:t>Dans un circuit électrique fermé, une lampe brille </a:t>
                </a:r>
                <a:r>
                  <a:rPr lang="fr-FR" sz="2400" noProof="0" dirty="0">
                    <a:solidFill>
                      <a:srgbClr val="FF0000"/>
                    </a:solidFill>
                  </a:rPr>
                  <a:t>davantage</a:t>
                </a:r>
                <a:r>
                  <a:rPr lang="fr-FR" sz="2400" noProof="0" dirty="0"/>
                  <a:t> lorsque l’intensité du courant qui la traverse est </a:t>
                </a:r>
                <a:r>
                  <a:rPr lang="fr-FR" sz="2400" noProof="0" dirty="0">
                    <a:solidFill>
                      <a:srgbClr val="FF0000"/>
                    </a:solidFill>
                  </a:rPr>
                  <a:t>grande</a:t>
                </a:r>
                <a:r>
                  <a:rPr lang="fr-FR" sz="2400" noProof="0" dirty="0"/>
                  <a:t>.</a:t>
                </a:r>
              </a:p>
            </p:txBody>
          </p:sp>
          <p:sp>
            <p:nvSpPr>
              <p:cNvPr id="33" name="Freeform 3314"/>
              <p:cNvSpPr/>
              <p:nvPr/>
            </p:nvSpPr>
            <p:spPr>
              <a:xfrm>
                <a:off x="8491378" y="3194723"/>
                <a:ext cx="0" cy="196634"/>
              </a:xfrm>
              <a:custGeom>
                <a:avLst/>
                <a:gdLst/>
                <a:ahLst/>
                <a:cxnLst/>
                <a:rect l="0" t="0" r="0" b="0"/>
                <a:pathLst>
                  <a:path h="196634">
                    <a:moveTo>
                      <a:pt x="0" y="0"/>
                    </a:moveTo>
                    <a:lnTo>
                      <a:pt x="0" y="196634"/>
                    </a:lnTo>
                  </a:path>
                </a:pathLst>
              </a:custGeom>
              <a:noFill/>
              <a:ln w="13461"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4" name="Freeform 3315"/>
              <p:cNvSpPr/>
              <p:nvPr/>
            </p:nvSpPr>
            <p:spPr>
              <a:xfrm>
                <a:off x="8457812" y="3369629"/>
                <a:ext cx="67132" cy="92214"/>
              </a:xfrm>
              <a:custGeom>
                <a:avLst/>
                <a:gdLst/>
                <a:ahLst/>
                <a:cxnLst/>
                <a:rect l="0" t="0" r="0" b="0"/>
                <a:pathLst>
                  <a:path w="67132" h="92214">
                    <a:moveTo>
                      <a:pt x="33566" y="92214"/>
                    </a:moveTo>
                    <a:lnTo>
                      <a:pt x="0" y="0"/>
                    </a:lnTo>
                    <a:lnTo>
                      <a:pt x="33566" y="21729"/>
                    </a:lnTo>
                    <a:lnTo>
                      <a:pt x="67132" y="0"/>
                    </a:lnTo>
                    <a:close/>
                    <a:moveTo>
                      <a:pt x="33566" y="92214"/>
                    </a:moveTo>
                  </a:path>
                </a:pathLst>
              </a:custGeom>
              <a:solidFill>
                <a:srgbClr val="EE3338">
                  <a:alpha val="100000"/>
                </a:srgbClr>
              </a:solidFill>
              <a:ln w="1346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5" name="Freeform 3316"/>
              <p:cNvSpPr/>
              <p:nvPr/>
            </p:nvSpPr>
            <p:spPr>
              <a:xfrm>
                <a:off x="4759326" y="3194723"/>
                <a:ext cx="0" cy="196634"/>
              </a:xfrm>
              <a:custGeom>
                <a:avLst/>
                <a:gdLst/>
                <a:ahLst/>
                <a:cxnLst/>
                <a:rect l="0" t="0" r="0" b="0"/>
                <a:pathLst>
                  <a:path h="196634">
                    <a:moveTo>
                      <a:pt x="0" y="0"/>
                    </a:moveTo>
                    <a:lnTo>
                      <a:pt x="0" y="196634"/>
                    </a:lnTo>
                  </a:path>
                </a:pathLst>
              </a:custGeom>
              <a:noFill/>
              <a:ln w="13461"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6" name="Freeform 3317"/>
              <p:cNvSpPr/>
              <p:nvPr/>
            </p:nvSpPr>
            <p:spPr>
              <a:xfrm>
                <a:off x="4725760" y="3369629"/>
                <a:ext cx="67132" cy="92214"/>
              </a:xfrm>
              <a:custGeom>
                <a:avLst/>
                <a:gdLst/>
                <a:ahLst/>
                <a:cxnLst/>
                <a:rect l="0" t="0" r="0" b="0"/>
                <a:pathLst>
                  <a:path w="67132" h="92214">
                    <a:moveTo>
                      <a:pt x="33566" y="92214"/>
                    </a:moveTo>
                    <a:lnTo>
                      <a:pt x="0" y="0"/>
                    </a:lnTo>
                    <a:lnTo>
                      <a:pt x="33566" y="21729"/>
                    </a:lnTo>
                    <a:lnTo>
                      <a:pt x="67132" y="0"/>
                    </a:lnTo>
                    <a:close/>
                    <a:moveTo>
                      <a:pt x="33566" y="92214"/>
                    </a:moveTo>
                  </a:path>
                </a:pathLst>
              </a:custGeom>
              <a:solidFill>
                <a:srgbClr val="EE3338">
                  <a:alpha val="100000"/>
                </a:srgbClr>
              </a:solidFill>
              <a:ln w="13461">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7" name="Rectangle 3329"/>
              <p:cNvSpPr/>
              <p:nvPr/>
            </p:nvSpPr>
            <p:spPr>
              <a:xfrm>
                <a:off x="5647691" y="3963700"/>
                <a:ext cx="653640" cy="369332"/>
              </a:xfrm>
              <a:prstGeom prst="rect">
                <a:avLst/>
              </a:prstGeom>
            </p:spPr>
            <p:txBody>
              <a:bodyPr wrap="none" lIns="0" tIns="0" rIns="0" bIns="0">
                <a:spAutoFit/>
              </a:bodyPr>
              <a:lstStyle/>
              <a:p>
                <a:pPr marL="0"/>
                <a:r>
                  <a:rPr lang="fr-FR" sz="2400" b="1" i="0" spc="0" baseline="0" noProof="0" dirty="0">
                    <a:solidFill>
                      <a:srgbClr val="231F20"/>
                    </a:solidFill>
                    <a:latin typeface="Calibri-Bold"/>
                  </a:rPr>
                  <a:t>I</a:t>
                </a:r>
                <a:r>
                  <a:rPr lang="fr-FR" sz="2000" b="1" i="0" spc="465" baseline="-57118" noProof="0" dirty="0">
                    <a:solidFill>
                      <a:srgbClr val="231F20"/>
                    </a:solidFill>
                    <a:latin typeface="Calibri-Bold"/>
                  </a:rPr>
                  <a:t>1</a:t>
                </a:r>
                <a:r>
                  <a:rPr lang="fr-FR" sz="2400" b="1" i="0" spc="587" baseline="0" noProof="0" dirty="0">
                    <a:solidFill>
                      <a:srgbClr val="231F20"/>
                    </a:solidFill>
                    <a:latin typeface="Calibri-Bold"/>
                  </a:rPr>
                  <a:t>&gt;</a:t>
                </a:r>
                <a:r>
                  <a:rPr lang="fr-FR" sz="2400" b="1" i="0" spc="0" baseline="0" noProof="0" dirty="0">
                    <a:solidFill>
                      <a:srgbClr val="231F20"/>
                    </a:solidFill>
                    <a:latin typeface="Calibri-Bold"/>
                  </a:rPr>
                  <a:t>I</a:t>
                </a:r>
                <a:r>
                  <a:rPr lang="fr-FR" sz="2000" b="1" i="0" spc="0" baseline="-57118" noProof="0" dirty="0">
                    <a:solidFill>
                      <a:srgbClr val="231F20"/>
                    </a:solidFill>
                    <a:latin typeface="Calibri-Bold"/>
                  </a:rPr>
                  <a:t>2</a:t>
                </a:r>
              </a:p>
            </p:txBody>
          </p:sp>
          <p:sp>
            <p:nvSpPr>
              <p:cNvPr id="38" name="Rectangle 3341"/>
              <p:cNvSpPr/>
              <p:nvPr/>
            </p:nvSpPr>
            <p:spPr>
              <a:xfrm>
                <a:off x="4839458" y="3206758"/>
                <a:ext cx="3978974" cy="276999"/>
              </a:xfrm>
              <a:prstGeom prst="rect">
                <a:avLst/>
              </a:prstGeom>
            </p:spPr>
            <p:txBody>
              <a:bodyPr wrap="none" lIns="0" tIns="0" rIns="0" bIns="0">
                <a:spAutoFit/>
              </a:bodyPr>
              <a:lstStyle/>
              <a:p>
                <a:pPr marL="0">
                  <a:tabLst>
                    <a:tab pos="3793105" algn="l"/>
                  </a:tabLst>
                </a:pPr>
                <a:r>
                  <a:rPr lang="fr-FR" b="1" i="0" spc="0" baseline="0" noProof="0" dirty="0">
                    <a:solidFill>
                      <a:srgbClr val="231F20"/>
                    </a:solidFill>
                    <a:latin typeface="Calibri-Bold"/>
                  </a:rPr>
                  <a:t>I</a:t>
                </a:r>
                <a:r>
                  <a:rPr lang="fr-FR" b="1" i="0" spc="0" baseline="-57117" noProof="0" dirty="0">
                    <a:solidFill>
                      <a:srgbClr val="231F20"/>
                    </a:solidFill>
                    <a:latin typeface="Calibri-Bold"/>
                  </a:rPr>
                  <a:t>1 	</a:t>
                </a:r>
                <a:r>
                  <a:rPr lang="fr-FR" b="1" i="0" spc="0" baseline="0" noProof="0" dirty="0">
                    <a:solidFill>
                      <a:srgbClr val="231F20"/>
                    </a:solidFill>
                    <a:latin typeface="Calibri-Bold"/>
                  </a:rPr>
                  <a:t>I</a:t>
                </a:r>
                <a:r>
                  <a:rPr lang="fr-FR" b="1" i="0" spc="0" baseline="-57117" noProof="0" dirty="0">
                    <a:solidFill>
                      <a:srgbClr val="231F20"/>
                    </a:solidFill>
                    <a:latin typeface="Calibri-Bold"/>
                  </a:rPr>
                  <a:t>2</a:t>
                </a:r>
              </a:p>
            </p:txBody>
          </p:sp>
        </p:grpSp>
      </p:grpSp>
      <p:pic>
        <p:nvPicPr>
          <p:cNvPr id="2" name="Google Shape;294;p51" descr="Lever la main - Icônes mains et gestes gratuites">
            <a:extLst>
              <a:ext uri="{FF2B5EF4-FFF2-40B4-BE49-F238E27FC236}">
                <a16:creationId xmlns:a16="http://schemas.microsoft.com/office/drawing/2014/main" id="{3FA36B9B-4EF3-2B18-9FE4-DBB0614A8240}"/>
              </a:ext>
            </a:extLst>
          </p:cNvPr>
          <p:cNvPicPr preferRelativeResize="0"/>
          <p:nvPr/>
        </p:nvPicPr>
        <p:blipFill rotWithShape="1">
          <a:blip r:embed="rId4"/>
          <a:srcRect/>
          <a:stretch>
            <a:fillRect/>
          </a:stretch>
        </p:blipFill>
        <p:spPr>
          <a:xfrm>
            <a:off x="11183478" y="206505"/>
            <a:ext cx="768000" cy="569873"/>
          </a:xfrm>
          <a:prstGeom prst="rect">
            <a:avLst/>
          </a:prstGeom>
          <a:noFill/>
          <a:ln>
            <a:noFill/>
          </a:ln>
        </p:spPr>
      </p:pic>
      <p:sp>
        <p:nvSpPr>
          <p:cNvPr id="4" name="Titre 3">
            <a:extLst>
              <a:ext uri="{FF2B5EF4-FFF2-40B4-BE49-F238E27FC236}">
                <a16:creationId xmlns:a16="http://schemas.microsoft.com/office/drawing/2014/main" id="{ECF62754-BDD2-D378-9344-931EB44F09B4}"/>
              </a:ext>
            </a:extLst>
          </p:cNvPr>
          <p:cNvSpPr>
            <a:spLocks noGrp="1"/>
          </p:cNvSpPr>
          <p:nvPr>
            <p:ph type="title"/>
          </p:nvPr>
        </p:nvSpPr>
        <p:spPr/>
        <p:txBody>
          <a:bodyPr/>
          <a:lstStyle/>
          <a:p>
            <a:r>
              <a:rPr lang="fr-FR" dirty="0"/>
              <a:t>Avant d’utiliser un multimètre, je vous présente le courant électrique dans un circuit : son sens, son unité et son instrument de mesure.</a:t>
            </a:r>
          </a:p>
        </p:txBody>
      </p:sp>
      <p:sp>
        <p:nvSpPr>
          <p:cNvPr id="5" name="Espace réservé du contenu 4">
            <a:extLst>
              <a:ext uri="{FF2B5EF4-FFF2-40B4-BE49-F238E27FC236}">
                <a16:creationId xmlns:a16="http://schemas.microsoft.com/office/drawing/2014/main" id="{B9E7E44B-404A-601E-65E1-CAA4E4876A8D}"/>
              </a:ext>
            </a:extLst>
          </p:cNvPr>
          <p:cNvSpPr>
            <a:spLocks noGrp="1"/>
          </p:cNvSpPr>
          <p:nvPr>
            <p:ph sz="quarter" idx="11"/>
          </p:nvPr>
        </p:nvSpPr>
        <p:spPr/>
        <p:txBody>
          <a:bodyPr/>
          <a:lstStyle/>
          <a:p>
            <a:r>
              <a:rPr lang="fr-FR"/>
              <a:t>Réaliser l’expérience</a:t>
            </a:r>
          </a:p>
        </p:txBody>
      </p:sp>
    </p:spTree>
    <p:extLst>
      <p:ext uri="{BB962C8B-B14F-4D97-AF65-F5344CB8AC3E}">
        <p14:creationId xmlns:p14="http://schemas.microsoft.com/office/powerpoint/2010/main" val="467151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98129" y="656483"/>
            <a:ext cx="9250605" cy="363961"/>
          </a:xfrm>
          <a:prstGeom prst="rect">
            <a:avLst/>
          </a:prstGeom>
          <a:noFill/>
        </p:spPr>
        <p:txBody>
          <a:bodyPr wrap="square" rtlCol="0" anchor="ctr">
            <a:noAutofit/>
          </a:bodyPr>
          <a:lstStyle/>
          <a:p>
            <a:pPr>
              <a:spcAft>
                <a:spcPts val="400"/>
              </a:spcAft>
            </a:pPr>
            <a:r>
              <a:rPr lang="fr-FR" sz="1400" i="1" noProof="0" dirty="0">
                <a:solidFill>
                  <a:schemeClr val="bg1">
                    <a:lumMod val="65000"/>
                  </a:schemeClr>
                </a:solidFill>
              </a:rPr>
              <a:t>.</a:t>
            </a:r>
          </a:p>
        </p:txBody>
      </p:sp>
      <p:pic>
        <p:nvPicPr>
          <p:cNvPr id="10" name="Google Shape;294;p51" descr="Lever la main - Icônes mains et gestes gratuites"/>
          <p:cNvPicPr preferRelativeResize="0"/>
          <p:nvPr/>
        </p:nvPicPr>
        <p:blipFill rotWithShape="1">
          <a:blip r:embed="rId2"/>
          <a:srcRect/>
          <a:stretch>
            <a:fillRect/>
          </a:stretch>
        </p:blipFill>
        <p:spPr>
          <a:xfrm>
            <a:off x="11183478" y="206505"/>
            <a:ext cx="768000" cy="569873"/>
          </a:xfrm>
          <a:prstGeom prst="rect">
            <a:avLst/>
          </a:prstGeom>
          <a:noFill/>
          <a:ln>
            <a:noFill/>
          </a:ln>
        </p:spPr>
      </p:pic>
      <p:sp>
        <p:nvSpPr>
          <p:cNvPr id="9" name="ZoneTexte 8"/>
          <p:cNvSpPr txBox="1"/>
          <p:nvPr/>
        </p:nvSpPr>
        <p:spPr>
          <a:xfrm>
            <a:off x="366860" y="915387"/>
            <a:ext cx="6329082" cy="727571"/>
          </a:xfrm>
          <a:prstGeom prst="rect">
            <a:avLst/>
          </a:prstGeom>
          <a:noFill/>
        </p:spPr>
        <p:txBody>
          <a:bodyPr wrap="square" rtlCol="0">
            <a:spAutoFit/>
          </a:bodyPr>
          <a:lstStyle/>
          <a:p>
            <a:pPr>
              <a:lnSpc>
                <a:spcPct val="200000"/>
              </a:lnSpc>
            </a:pPr>
            <a:r>
              <a:rPr lang="fr-FR" sz="2400" b="1" i="1" u="sng" noProof="0" dirty="0"/>
              <a:t>Mesure de l’intensité du courant électrique </a:t>
            </a:r>
          </a:p>
        </p:txBody>
      </p:sp>
      <p:grpSp>
        <p:nvGrpSpPr>
          <p:cNvPr id="2" name="Groupe 1"/>
          <p:cNvGrpSpPr/>
          <p:nvPr/>
        </p:nvGrpSpPr>
        <p:grpSpPr>
          <a:xfrm>
            <a:off x="7074757" y="3310991"/>
            <a:ext cx="4025905" cy="2934329"/>
            <a:chOff x="6074845" y="3222463"/>
            <a:chExt cx="2732134" cy="1700577"/>
          </a:xfrm>
        </p:grpSpPr>
        <p:pic>
          <p:nvPicPr>
            <p:cNvPr id="31" name="Picture 330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74845" y="3222463"/>
              <a:ext cx="2668118" cy="1700577"/>
            </a:xfrm>
            <a:prstGeom prst="rect">
              <a:avLst/>
            </a:prstGeom>
            <a:noFill/>
          </p:spPr>
        </p:pic>
        <p:sp>
          <p:nvSpPr>
            <p:cNvPr id="46" name="Rectangle 3338"/>
            <p:cNvSpPr/>
            <p:nvPr/>
          </p:nvSpPr>
          <p:spPr>
            <a:xfrm>
              <a:off x="8112445" y="4636766"/>
              <a:ext cx="694534" cy="124860"/>
            </a:xfrm>
            <a:prstGeom prst="rect">
              <a:avLst/>
            </a:prstGeom>
          </p:spPr>
          <p:txBody>
            <a:bodyPr wrap="none" lIns="0" tIns="0" rIns="0" bIns="0">
              <a:spAutoFit/>
            </a:bodyPr>
            <a:lstStyle/>
            <a:p>
              <a:pPr marL="0"/>
              <a:r>
                <a:rPr lang="fr-FR" sz="1400" b="0" i="0" spc="0" baseline="0" noProof="0" dirty="0">
                  <a:solidFill>
                    <a:srgbClr val="231F20"/>
                  </a:solidFill>
                  <a:latin typeface="Calibri"/>
                </a:rPr>
                <a:t>Ampèremètre</a:t>
              </a:r>
            </a:p>
          </p:txBody>
        </p:sp>
      </p:grpSp>
      <p:sp>
        <p:nvSpPr>
          <p:cNvPr id="5" name="Flèche droite 4"/>
          <p:cNvSpPr/>
          <p:nvPr/>
        </p:nvSpPr>
        <p:spPr>
          <a:xfrm>
            <a:off x="4672003" y="4497555"/>
            <a:ext cx="1635858" cy="508318"/>
          </a:xfrm>
          <a:prstGeom prs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7" name="Groupe 6">
            <a:extLst>
              <a:ext uri="{FF2B5EF4-FFF2-40B4-BE49-F238E27FC236}">
                <a16:creationId xmlns:a16="http://schemas.microsoft.com/office/drawing/2014/main" id="{0A0AB2C8-4F52-99AB-7EA1-861DDD44FBCB}"/>
              </a:ext>
            </a:extLst>
          </p:cNvPr>
          <p:cNvGrpSpPr/>
          <p:nvPr/>
        </p:nvGrpSpPr>
        <p:grpSpPr>
          <a:xfrm>
            <a:off x="362588" y="1617785"/>
            <a:ext cx="11589071" cy="1569660"/>
            <a:chOff x="362588" y="1617785"/>
            <a:chExt cx="11589071" cy="1569660"/>
          </a:xfrm>
        </p:grpSpPr>
        <p:sp>
          <p:nvSpPr>
            <p:cNvPr id="3" name="Rectangle 2"/>
            <p:cNvSpPr/>
            <p:nvPr/>
          </p:nvSpPr>
          <p:spPr>
            <a:xfrm>
              <a:off x="362588" y="1617785"/>
              <a:ext cx="11589071" cy="1569660"/>
            </a:xfrm>
            <a:prstGeom prst="rect">
              <a:avLst/>
            </a:prstGeom>
          </p:spPr>
          <p:txBody>
            <a:bodyPr wrap="square">
              <a:spAutoFit/>
            </a:bodyPr>
            <a:lstStyle/>
            <a:p>
              <a:pPr>
                <a:lnSpc>
                  <a:spcPct val="200000"/>
                </a:lnSpc>
              </a:pPr>
              <a:r>
                <a:rPr lang="fr-FR" sz="2400" noProof="0" dirty="0"/>
                <a:t>On mesure l’intensité du courant avec un </a:t>
              </a:r>
              <a:r>
                <a:rPr lang="fr-FR" sz="2400" b="1" noProof="0" dirty="0"/>
                <a:t>multimètre</a:t>
              </a:r>
              <a:r>
                <a:rPr lang="fr-FR" sz="2400" noProof="0" dirty="0"/>
                <a:t> utilisé comme </a:t>
              </a:r>
              <a:r>
                <a:rPr lang="fr-FR" sz="2400" b="1" noProof="0" dirty="0">
                  <a:solidFill>
                    <a:srgbClr val="FF0000"/>
                  </a:solidFill>
                </a:rPr>
                <a:t>ampèremètre</a:t>
              </a:r>
              <a:r>
                <a:rPr lang="fr-FR" sz="2400" noProof="0" dirty="0"/>
                <a:t> </a:t>
              </a:r>
            </a:p>
            <a:p>
              <a:pPr>
                <a:lnSpc>
                  <a:spcPct val="200000"/>
                </a:lnSpc>
              </a:pPr>
              <a:r>
                <a:rPr lang="fr-FR" sz="2400" noProof="0" dirty="0"/>
                <a:t> branché </a:t>
              </a:r>
              <a:r>
                <a:rPr lang="fr-FR" sz="2400" b="1" noProof="0" dirty="0">
                  <a:solidFill>
                    <a:srgbClr val="FF0000"/>
                  </a:solidFill>
                </a:rPr>
                <a:t>en série</a:t>
              </a:r>
              <a:r>
                <a:rPr lang="fr-FR" sz="2400" noProof="0" dirty="0">
                  <a:solidFill>
                    <a:srgbClr val="FF0000"/>
                  </a:solidFill>
                </a:rPr>
                <a:t>. On le symbolise par:  </a:t>
              </a:r>
            </a:p>
          </p:txBody>
        </p:sp>
        <p:pic>
          <p:nvPicPr>
            <p:cNvPr id="29" name="Image 28"/>
            <p:cNvPicPr>
              <a:picLocks noChangeAspect="1"/>
            </p:cNvPicPr>
            <p:nvPr/>
          </p:nvPicPr>
          <p:blipFill>
            <a:blip r:embed="rId4"/>
            <a:stretch>
              <a:fillRect/>
            </a:stretch>
          </p:blipFill>
          <p:spPr>
            <a:xfrm>
              <a:off x="5620218" y="2541967"/>
              <a:ext cx="1816455" cy="642022"/>
            </a:xfrm>
            <a:prstGeom prst="rect">
              <a:avLst/>
            </a:prstGeom>
          </p:spPr>
        </p:pic>
      </p:grpSp>
      <p:sp>
        <p:nvSpPr>
          <p:cNvPr id="6" name="Titre 5">
            <a:extLst>
              <a:ext uri="{FF2B5EF4-FFF2-40B4-BE49-F238E27FC236}">
                <a16:creationId xmlns:a16="http://schemas.microsoft.com/office/drawing/2014/main" id="{29E97B92-270F-6EBA-01DF-DC112AC08375}"/>
              </a:ext>
            </a:extLst>
          </p:cNvPr>
          <p:cNvSpPr>
            <a:spLocks noGrp="1"/>
          </p:cNvSpPr>
          <p:nvPr>
            <p:ph type="title"/>
          </p:nvPr>
        </p:nvSpPr>
        <p:spPr/>
        <p:txBody>
          <a:bodyPr/>
          <a:lstStyle/>
          <a:p>
            <a:r>
              <a:rPr lang="fr-FR" noProof="0" dirty="0"/>
              <a:t>On passe à l’instrument de mesure de l’intensité du courant.</a:t>
            </a:r>
          </a:p>
        </p:txBody>
      </p:sp>
      <p:sp>
        <p:nvSpPr>
          <p:cNvPr id="28" name="Espace réservé du contenu 27">
            <a:extLst>
              <a:ext uri="{FF2B5EF4-FFF2-40B4-BE49-F238E27FC236}">
                <a16:creationId xmlns:a16="http://schemas.microsoft.com/office/drawing/2014/main" id="{2C78380A-EFE3-1AA8-83D9-EFD0073B0FFE}"/>
              </a:ext>
            </a:extLst>
          </p:cNvPr>
          <p:cNvSpPr>
            <a:spLocks noGrp="1"/>
          </p:cNvSpPr>
          <p:nvPr>
            <p:ph sz="quarter" idx="11"/>
          </p:nvPr>
        </p:nvSpPr>
        <p:spPr/>
        <p:txBody>
          <a:bodyPr/>
          <a:lstStyle/>
          <a:p>
            <a:r>
              <a:rPr lang="fr-FR" noProof="0" dirty="0"/>
              <a:t>Présente le multimètre et fait l’exemple.</a:t>
            </a:r>
          </a:p>
        </p:txBody>
      </p:sp>
      <p:grpSp>
        <p:nvGrpSpPr>
          <p:cNvPr id="12" name="Groupe 11">
            <a:extLst>
              <a:ext uri="{FF2B5EF4-FFF2-40B4-BE49-F238E27FC236}">
                <a16:creationId xmlns:a16="http://schemas.microsoft.com/office/drawing/2014/main" id="{64B82CD1-058D-4FA8-C1FF-E52A8A26EDF7}"/>
              </a:ext>
            </a:extLst>
          </p:cNvPr>
          <p:cNvGrpSpPr/>
          <p:nvPr/>
        </p:nvGrpSpPr>
        <p:grpSpPr>
          <a:xfrm>
            <a:off x="911486" y="3507784"/>
            <a:ext cx="3151797" cy="1979542"/>
            <a:chOff x="911486" y="3507784"/>
            <a:chExt cx="3151797" cy="1979542"/>
          </a:xfrm>
        </p:grpSpPr>
        <p:grpSp>
          <p:nvGrpSpPr>
            <p:cNvPr id="4" name="Groupe 3"/>
            <p:cNvGrpSpPr/>
            <p:nvPr/>
          </p:nvGrpSpPr>
          <p:grpSpPr>
            <a:xfrm>
              <a:off x="911486" y="3507784"/>
              <a:ext cx="3151797" cy="1979542"/>
              <a:chOff x="1625394" y="3418792"/>
              <a:chExt cx="2375190" cy="1432458"/>
            </a:xfrm>
          </p:grpSpPr>
          <p:sp>
            <p:nvSpPr>
              <p:cNvPr id="16" name="Freeform 3276"/>
              <p:cNvSpPr/>
              <p:nvPr/>
            </p:nvSpPr>
            <p:spPr>
              <a:xfrm>
                <a:off x="1625394" y="3574845"/>
                <a:ext cx="2060904" cy="1146492"/>
              </a:xfrm>
              <a:custGeom>
                <a:avLst/>
                <a:gdLst/>
                <a:ahLst/>
                <a:cxnLst/>
                <a:rect l="0" t="0" r="0" b="0"/>
                <a:pathLst>
                  <a:path w="2060904" h="1146492">
                    <a:moveTo>
                      <a:pt x="491705" y="0"/>
                    </a:moveTo>
                    <a:lnTo>
                      <a:pt x="0" y="0"/>
                    </a:lnTo>
                    <a:lnTo>
                      <a:pt x="0" y="1146492"/>
                    </a:lnTo>
                    <a:lnTo>
                      <a:pt x="2060904" y="1146492"/>
                    </a:lnTo>
                    <a:lnTo>
                      <a:pt x="2060904" y="63886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7" name="Freeform 3278"/>
              <p:cNvSpPr/>
              <p:nvPr/>
            </p:nvSpPr>
            <p:spPr>
              <a:xfrm>
                <a:off x="3256566" y="3574845"/>
                <a:ext cx="429729" cy="422275"/>
              </a:xfrm>
              <a:custGeom>
                <a:avLst/>
                <a:gdLst/>
                <a:ahLst/>
                <a:cxnLst/>
                <a:rect l="0" t="0" r="0" b="0"/>
                <a:pathLst>
                  <a:path w="429729" h="422275">
                    <a:moveTo>
                      <a:pt x="429729" y="422275"/>
                    </a:moveTo>
                    <a:lnTo>
                      <a:pt x="429729" y="0"/>
                    </a:lnTo>
                    <a:lnTo>
                      <a:pt x="0" y="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Freeform 3280"/>
              <p:cNvSpPr/>
              <p:nvPr/>
            </p:nvSpPr>
            <p:spPr>
              <a:xfrm flipH="1">
                <a:off x="1973776" y="3520749"/>
                <a:ext cx="152245" cy="106254"/>
              </a:xfrm>
              <a:custGeom>
                <a:avLst/>
                <a:gdLst/>
                <a:ahLst/>
                <a:cxnLst/>
                <a:rect l="0" t="0" r="0" b="0"/>
                <a:pathLst>
                  <a:path h="132765">
                    <a:moveTo>
                      <a:pt x="0" y="0"/>
                    </a:moveTo>
                    <a:lnTo>
                      <a:pt x="0" y="132765"/>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9" name="Freeform 3282"/>
              <p:cNvSpPr/>
              <p:nvPr/>
            </p:nvSpPr>
            <p:spPr>
              <a:xfrm>
                <a:off x="2252232" y="3445619"/>
                <a:ext cx="0" cy="253072"/>
              </a:xfrm>
              <a:custGeom>
                <a:avLst/>
                <a:gdLst/>
                <a:ahLst/>
                <a:cxnLst/>
                <a:rect l="0" t="0" r="0" b="0"/>
                <a:pathLst>
                  <a:path h="253072">
                    <a:moveTo>
                      <a:pt x="0" y="0"/>
                    </a:moveTo>
                    <a:lnTo>
                      <a:pt x="0" y="253072"/>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0" name="Freeform 3287"/>
              <p:cNvSpPr/>
              <p:nvPr/>
            </p:nvSpPr>
            <p:spPr>
              <a:xfrm>
                <a:off x="2573696" y="4582404"/>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215">
                  <a:alpha val="100000"/>
                </a:srgbClr>
              </a:solidFill>
              <a:ln w="563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1" name="Freeform 3288"/>
              <p:cNvSpPr/>
              <p:nvPr/>
            </p:nvSpPr>
            <p:spPr>
              <a:xfrm>
                <a:off x="2573696" y="4582404"/>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2" name="Freeform 3289"/>
              <p:cNvSpPr/>
              <p:nvPr/>
            </p:nvSpPr>
            <p:spPr>
              <a:xfrm>
                <a:off x="2623789" y="4612128"/>
                <a:ext cx="168668" cy="209397"/>
              </a:xfrm>
              <a:custGeom>
                <a:avLst/>
                <a:gdLst/>
                <a:ahLst/>
                <a:cxnLst/>
                <a:rect l="0" t="0" r="0" b="0"/>
                <a:pathLst>
                  <a:path w="168668" h="209397">
                    <a:moveTo>
                      <a:pt x="0" y="0"/>
                    </a:moveTo>
                    <a:lnTo>
                      <a:pt x="168668"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3" name="Freeform 3290"/>
              <p:cNvSpPr/>
              <p:nvPr/>
            </p:nvSpPr>
            <p:spPr>
              <a:xfrm>
                <a:off x="2623793" y="4612128"/>
                <a:ext cx="168668" cy="209397"/>
              </a:xfrm>
              <a:custGeom>
                <a:avLst/>
                <a:gdLst/>
                <a:ahLst/>
                <a:cxnLst/>
                <a:rect l="0" t="0" r="0" b="0"/>
                <a:pathLst>
                  <a:path w="168668" h="209397">
                    <a:moveTo>
                      <a:pt x="168668" y="0"/>
                    </a:moveTo>
                    <a:lnTo>
                      <a:pt x="0"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Freeform 3291"/>
              <p:cNvSpPr/>
              <p:nvPr/>
            </p:nvSpPr>
            <p:spPr>
              <a:xfrm>
                <a:off x="3558135" y="3974169"/>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FFF">
                  <a:alpha val="100000"/>
                </a:srgbClr>
              </a:solidFill>
              <a:ln w="563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5" name="Freeform 3292"/>
              <p:cNvSpPr/>
              <p:nvPr/>
            </p:nvSpPr>
            <p:spPr>
              <a:xfrm>
                <a:off x="3558135" y="3974169"/>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2" name="Freeform 3307"/>
              <p:cNvSpPr/>
              <p:nvPr/>
            </p:nvSpPr>
            <p:spPr>
              <a:xfrm>
                <a:off x="2252232" y="3574845"/>
                <a:ext cx="743813" cy="0"/>
              </a:xfrm>
              <a:custGeom>
                <a:avLst/>
                <a:gdLst/>
                <a:ahLst/>
                <a:cxnLst/>
                <a:rect l="0" t="0" r="0" b="0"/>
                <a:pathLst>
                  <a:path w="743813">
                    <a:moveTo>
                      <a:pt x="743813" y="0"/>
                    </a:moveTo>
                    <a:lnTo>
                      <a:pt x="0" y="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9" name="Freeform 3308"/>
              <p:cNvSpPr/>
              <p:nvPr/>
            </p:nvSpPr>
            <p:spPr>
              <a:xfrm>
                <a:off x="3218925" y="3552300"/>
                <a:ext cx="44196" cy="44196"/>
              </a:xfrm>
              <a:custGeom>
                <a:avLst/>
                <a:gdLst/>
                <a:ahLst/>
                <a:cxnLst/>
                <a:rect l="0" t="0" r="0" b="0"/>
                <a:pathLst>
                  <a:path w="44196" h="44196">
                    <a:moveTo>
                      <a:pt x="22098" y="44196"/>
                    </a:moveTo>
                    <a:cubicBezTo>
                      <a:pt x="9894" y="44196"/>
                      <a:pt x="0" y="34303"/>
                      <a:pt x="0" y="22098"/>
                    </a:cubicBezTo>
                    <a:cubicBezTo>
                      <a:pt x="0" y="9894"/>
                      <a:pt x="9894" y="0"/>
                      <a:pt x="22098" y="0"/>
                    </a:cubicBezTo>
                    <a:cubicBezTo>
                      <a:pt x="34302" y="0"/>
                      <a:pt x="44196" y="9894"/>
                      <a:pt x="44196" y="22098"/>
                    </a:cubicBezTo>
                    <a:cubicBezTo>
                      <a:pt x="44196" y="34303"/>
                      <a:pt x="34302" y="44196"/>
                      <a:pt x="22098" y="44196"/>
                    </a:cubicBezTo>
                  </a:path>
                </a:pathLst>
              </a:custGeom>
              <a:solidFill>
                <a:srgbClr val="37353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0" name="Freeform 3309"/>
              <p:cNvSpPr/>
              <p:nvPr/>
            </p:nvSpPr>
            <p:spPr>
              <a:xfrm>
                <a:off x="2967246" y="3552300"/>
                <a:ext cx="44196" cy="44196"/>
              </a:xfrm>
              <a:custGeom>
                <a:avLst/>
                <a:gdLst/>
                <a:ahLst/>
                <a:cxnLst/>
                <a:rect l="0" t="0" r="0" b="0"/>
                <a:pathLst>
                  <a:path w="44196" h="44196">
                    <a:moveTo>
                      <a:pt x="22098" y="44196"/>
                    </a:moveTo>
                    <a:cubicBezTo>
                      <a:pt x="9894" y="44196"/>
                      <a:pt x="0" y="34303"/>
                      <a:pt x="0" y="22098"/>
                    </a:cubicBezTo>
                    <a:cubicBezTo>
                      <a:pt x="0" y="9894"/>
                      <a:pt x="9894" y="0"/>
                      <a:pt x="22098" y="0"/>
                    </a:cubicBezTo>
                    <a:cubicBezTo>
                      <a:pt x="34302" y="0"/>
                      <a:pt x="44196" y="9894"/>
                      <a:pt x="44196" y="22098"/>
                    </a:cubicBezTo>
                    <a:cubicBezTo>
                      <a:pt x="44196" y="34303"/>
                      <a:pt x="34302" y="44196"/>
                      <a:pt x="22098" y="44196"/>
                    </a:cubicBezTo>
                  </a:path>
                </a:pathLst>
              </a:custGeom>
              <a:solidFill>
                <a:srgbClr val="37353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1" name="Freeform 3310"/>
              <p:cNvSpPr/>
              <p:nvPr/>
            </p:nvSpPr>
            <p:spPr>
              <a:xfrm>
                <a:off x="2974749" y="3563151"/>
                <a:ext cx="261493" cy="9004"/>
              </a:xfrm>
              <a:custGeom>
                <a:avLst/>
                <a:gdLst/>
                <a:ahLst/>
                <a:cxnLst/>
                <a:rect l="0" t="0" r="0" b="0"/>
                <a:pathLst>
                  <a:path w="261493" h="9004">
                    <a:moveTo>
                      <a:pt x="261493" y="9004"/>
                    </a:moveTo>
                    <a:lnTo>
                      <a:pt x="0" y="0"/>
                    </a:lnTo>
                  </a:path>
                </a:pathLst>
              </a:custGeom>
              <a:noFill/>
              <a:ln w="1905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2" name="Rectangle 3332"/>
              <p:cNvSpPr/>
              <p:nvPr/>
            </p:nvSpPr>
            <p:spPr>
              <a:xfrm rot="10800000" flipV="1">
                <a:off x="2065109" y="3418793"/>
                <a:ext cx="46634" cy="203910"/>
              </a:xfrm>
              <a:prstGeom prst="rect">
                <a:avLst/>
              </a:prstGeom>
            </p:spPr>
            <p:txBody>
              <a:bodyPr wrap="none" lIns="0" tIns="0" rIns="0" bIns="0">
                <a:spAutoFit/>
              </a:bodyPr>
              <a:lstStyle/>
              <a:p>
                <a:pPr marL="0"/>
                <a:r>
                  <a:rPr lang="fr-FR" sz="1200" b="0" i="0" spc="0" baseline="0" noProof="0" dirty="0">
                    <a:solidFill>
                      <a:srgbClr val="231F20"/>
                    </a:solidFill>
                    <a:latin typeface="Calibri"/>
                  </a:rPr>
                  <a:t>-</a:t>
                </a:r>
              </a:p>
            </p:txBody>
          </p:sp>
          <p:sp>
            <p:nvSpPr>
              <p:cNvPr id="43" name="Rectangle 3334"/>
              <p:cNvSpPr/>
              <p:nvPr/>
            </p:nvSpPr>
            <p:spPr>
              <a:xfrm rot="10800000" flipV="1">
                <a:off x="2295180" y="3418792"/>
                <a:ext cx="75895" cy="203910"/>
              </a:xfrm>
              <a:prstGeom prst="rect">
                <a:avLst/>
              </a:prstGeom>
            </p:spPr>
            <p:txBody>
              <a:bodyPr wrap="none" lIns="0" tIns="0" rIns="0" bIns="0">
                <a:spAutoFit/>
              </a:bodyPr>
              <a:lstStyle/>
              <a:p>
                <a:pPr marL="0"/>
                <a:r>
                  <a:rPr lang="fr-FR" sz="1200" b="0" i="0" spc="0" baseline="0" noProof="0" dirty="0">
                    <a:solidFill>
                      <a:srgbClr val="231F20"/>
                    </a:solidFill>
                    <a:latin typeface="Calibri"/>
                  </a:rPr>
                  <a:t>+</a:t>
                </a:r>
              </a:p>
            </p:txBody>
          </p:sp>
          <p:sp>
            <p:nvSpPr>
              <p:cNvPr id="44" name="Rectangle 3336"/>
              <p:cNvSpPr/>
              <p:nvPr/>
            </p:nvSpPr>
            <p:spPr>
              <a:xfrm>
                <a:off x="3633245" y="4006112"/>
                <a:ext cx="123535" cy="285475"/>
              </a:xfrm>
              <a:prstGeom prst="rect">
                <a:avLst/>
              </a:prstGeom>
            </p:spPr>
            <p:txBody>
              <a:bodyPr wrap="none" lIns="0" tIns="0" rIns="0" bIns="0">
                <a:spAutoFit/>
              </a:bodyPr>
              <a:lstStyle/>
              <a:p>
                <a:pPr marL="0"/>
                <a:r>
                  <a:rPr lang="fr-FR" sz="1679" b="0" i="0" spc="0" baseline="0" noProof="0" dirty="0">
                    <a:solidFill>
                      <a:srgbClr val="231F20"/>
                    </a:solidFill>
                    <a:latin typeface="Calibri"/>
                  </a:rPr>
                  <a:t>A</a:t>
                </a:r>
              </a:p>
            </p:txBody>
          </p:sp>
          <p:sp>
            <p:nvSpPr>
              <p:cNvPr id="45" name="Rectangle 3337"/>
              <p:cNvSpPr/>
              <p:nvPr/>
            </p:nvSpPr>
            <p:spPr>
              <a:xfrm>
                <a:off x="3715443" y="4278782"/>
                <a:ext cx="285141" cy="186918"/>
              </a:xfrm>
              <a:prstGeom prst="rect">
                <a:avLst/>
              </a:prstGeom>
            </p:spPr>
            <p:txBody>
              <a:bodyPr wrap="none" lIns="0" tIns="0" rIns="0" bIns="0">
                <a:spAutoFit/>
              </a:bodyPr>
              <a:lstStyle/>
              <a:p>
                <a:pPr marL="0"/>
                <a:r>
                  <a:rPr lang="fr-FR" sz="1100" b="0" i="0" spc="0" baseline="0" noProof="0" dirty="0">
                    <a:solidFill>
                      <a:srgbClr val="231F20"/>
                    </a:solidFill>
                    <a:latin typeface="Calibri"/>
                  </a:rPr>
                  <a:t>COM</a:t>
                </a:r>
              </a:p>
            </p:txBody>
          </p:sp>
          <p:sp>
            <p:nvSpPr>
              <p:cNvPr id="47" name="Rectangle 3340"/>
              <p:cNvSpPr/>
              <p:nvPr/>
            </p:nvSpPr>
            <p:spPr>
              <a:xfrm>
                <a:off x="3730956" y="3862826"/>
                <a:ext cx="254114" cy="186918"/>
              </a:xfrm>
              <a:prstGeom prst="rect">
                <a:avLst/>
              </a:prstGeom>
            </p:spPr>
            <p:txBody>
              <a:bodyPr wrap="none" lIns="0" tIns="0" rIns="0" bIns="0">
                <a:spAutoFit/>
              </a:bodyPr>
              <a:lstStyle/>
              <a:p>
                <a:pPr marL="0"/>
                <a:r>
                  <a:rPr lang="fr-FR" sz="1100" b="0" i="0" spc="0" baseline="0" noProof="0" dirty="0">
                    <a:solidFill>
                      <a:srgbClr val="231F20"/>
                    </a:solidFill>
                    <a:latin typeface="Calibri"/>
                  </a:rPr>
                  <a:t>10 A</a:t>
                </a:r>
              </a:p>
            </p:txBody>
          </p:sp>
        </p:grpSp>
        <p:cxnSp>
          <p:nvCxnSpPr>
            <p:cNvPr id="11" name="Connecteur droit avec flèche 10">
              <a:extLst>
                <a:ext uri="{FF2B5EF4-FFF2-40B4-BE49-F238E27FC236}">
                  <a16:creationId xmlns:a16="http://schemas.microsoft.com/office/drawing/2014/main" id="{0C28EDF7-79D2-9396-5CE0-4E29E7DBA1B8}"/>
                </a:ext>
              </a:extLst>
            </p:cNvPr>
            <p:cNvCxnSpPr/>
            <p:nvPr/>
          </p:nvCxnSpPr>
          <p:spPr>
            <a:xfrm>
              <a:off x="1974061" y="3719719"/>
              <a:ext cx="488266"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48232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294;p51" descr="Lever la main - Icônes mains et gestes gratuites"/>
          <p:cNvPicPr preferRelativeResize="0"/>
          <p:nvPr/>
        </p:nvPicPr>
        <p:blipFill rotWithShape="1">
          <a:blip r:embed="rId2"/>
          <a:srcRect/>
          <a:stretch>
            <a:fillRect/>
          </a:stretch>
        </p:blipFill>
        <p:spPr>
          <a:xfrm>
            <a:off x="11183478" y="206505"/>
            <a:ext cx="768000" cy="569873"/>
          </a:xfrm>
          <a:prstGeom prst="rect">
            <a:avLst/>
          </a:prstGeom>
          <a:noFill/>
          <a:ln>
            <a:noFill/>
          </a:ln>
        </p:spPr>
      </p:pic>
      <p:sp>
        <p:nvSpPr>
          <p:cNvPr id="9" name="ZoneTexte 8"/>
          <p:cNvSpPr txBox="1"/>
          <p:nvPr/>
        </p:nvSpPr>
        <p:spPr>
          <a:xfrm>
            <a:off x="0" y="824402"/>
            <a:ext cx="6169667" cy="727571"/>
          </a:xfrm>
          <a:prstGeom prst="rect">
            <a:avLst/>
          </a:prstGeom>
          <a:noFill/>
        </p:spPr>
        <p:txBody>
          <a:bodyPr wrap="square" rtlCol="0">
            <a:spAutoFit/>
          </a:bodyPr>
          <a:lstStyle/>
          <a:p>
            <a:pPr algn="ctr">
              <a:lnSpc>
                <a:spcPct val="200000"/>
              </a:lnSpc>
            </a:pPr>
            <a:r>
              <a:rPr lang="fr-FR" sz="2400" b="1" i="1" u="sng" noProof="0" dirty="0"/>
              <a:t>Unité de l’intensité du courant électrique </a:t>
            </a:r>
          </a:p>
        </p:txBody>
      </p:sp>
      <p:sp>
        <p:nvSpPr>
          <p:cNvPr id="3" name="Rectangle 2"/>
          <p:cNvSpPr/>
          <p:nvPr/>
        </p:nvSpPr>
        <p:spPr>
          <a:xfrm>
            <a:off x="506315" y="1926735"/>
            <a:ext cx="9825317" cy="461665"/>
          </a:xfrm>
          <a:prstGeom prst="rect">
            <a:avLst/>
          </a:prstGeom>
        </p:spPr>
        <p:txBody>
          <a:bodyPr wrap="square">
            <a:spAutoFit/>
          </a:bodyPr>
          <a:lstStyle/>
          <a:p>
            <a:r>
              <a:rPr lang="fr-FR" sz="2400" noProof="0" dirty="0">
                <a:solidFill>
                  <a:srgbClr val="231F20"/>
                </a:solidFill>
              </a:rPr>
              <a:t>L’intensité du courant électrique,</a:t>
            </a:r>
            <a:r>
              <a:rPr lang="fr-FR" sz="2400" noProof="0" dirty="0">
                <a:solidFill>
                  <a:srgbClr val="F5821F"/>
                </a:solidFill>
              </a:rPr>
              <a:t> </a:t>
            </a:r>
            <a:r>
              <a:rPr lang="fr-FR" sz="2400" b="1" spc="-48" noProof="0" dirty="0">
                <a:solidFill>
                  <a:srgbClr val="FF0000"/>
                </a:solidFill>
              </a:rPr>
              <a:t>no</a:t>
            </a:r>
            <a:r>
              <a:rPr lang="fr-FR" sz="2400" b="1" spc="-31" noProof="0" dirty="0">
                <a:solidFill>
                  <a:srgbClr val="FF0000"/>
                </a:solidFill>
              </a:rPr>
              <a:t>t</a:t>
            </a:r>
            <a:r>
              <a:rPr lang="fr-FR" sz="2400" b="1" spc="-45" noProof="0" dirty="0">
                <a:solidFill>
                  <a:srgbClr val="FF0000"/>
                </a:solidFill>
              </a:rPr>
              <a:t>ée</a:t>
            </a:r>
            <a:r>
              <a:rPr lang="fr-FR" sz="2400" b="1" spc="-20" noProof="0" dirty="0">
                <a:solidFill>
                  <a:srgbClr val="FF0000"/>
                </a:solidFill>
              </a:rPr>
              <a:t> </a:t>
            </a:r>
            <a:r>
              <a:rPr lang="fr-FR" sz="2400" b="1" spc="-58" noProof="0" dirty="0">
                <a:solidFill>
                  <a:srgbClr val="FF0000"/>
                </a:solidFill>
                <a:latin typeface="Times New Roman" panose="02020603050405020304" pitchFamily="18" charset="0"/>
                <a:cs typeface="Times New Roman" panose="02020603050405020304" pitchFamily="18" charset="0"/>
              </a:rPr>
              <a:t>I</a:t>
            </a:r>
            <a:r>
              <a:rPr lang="fr-FR" sz="2400" noProof="0" dirty="0">
                <a:solidFill>
                  <a:srgbClr val="231F20"/>
                </a:solidFill>
              </a:rPr>
              <a:t>, s’exprime en </a:t>
            </a:r>
            <a:r>
              <a:rPr lang="fr-FR" sz="2400" b="1" spc="-42" noProof="0" dirty="0">
                <a:solidFill>
                  <a:srgbClr val="FF0000"/>
                </a:solidFill>
              </a:rPr>
              <a:t>ampère</a:t>
            </a:r>
            <a:r>
              <a:rPr lang="fr-FR" sz="2400" b="1" spc="-20" noProof="0" dirty="0">
                <a:solidFill>
                  <a:srgbClr val="FF0000"/>
                </a:solidFill>
              </a:rPr>
              <a:t> </a:t>
            </a:r>
            <a:r>
              <a:rPr lang="fr-FR" sz="2400" b="1" spc="-28" noProof="0" dirty="0">
                <a:solidFill>
                  <a:srgbClr val="FF0000"/>
                </a:solidFill>
              </a:rPr>
              <a:t>(</a:t>
            </a:r>
            <a:r>
              <a:rPr lang="fr-FR" sz="2400" b="1" spc="-53" noProof="0" dirty="0">
                <a:solidFill>
                  <a:srgbClr val="FF0000"/>
                </a:solidFill>
              </a:rPr>
              <a:t>A</a:t>
            </a:r>
            <a:r>
              <a:rPr lang="fr-FR" sz="2400" b="1" spc="-28" noProof="0" dirty="0">
                <a:solidFill>
                  <a:srgbClr val="FF0000"/>
                </a:solidFill>
              </a:rPr>
              <a:t>)</a:t>
            </a:r>
            <a:r>
              <a:rPr lang="fr-FR" sz="2400" noProof="0" dirty="0">
                <a:solidFill>
                  <a:srgbClr val="FF0000"/>
                </a:solidFill>
              </a:rPr>
              <a:t> </a:t>
            </a:r>
            <a:r>
              <a:rPr lang="fr-FR" sz="2400" noProof="0" dirty="0">
                <a:solidFill>
                  <a:srgbClr val="231F20"/>
                </a:solidFill>
              </a:rPr>
              <a:t>.</a:t>
            </a:r>
          </a:p>
        </p:txBody>
      </p:sp>
      <p:sp>
        <p:nvSpPr>
          <p:cNvPr id="11" name="Freeform 3226"/>
          <p:cNvSpPr/>
          <p:nvPr/>
        </p:nvSpPr>
        <p:spPr>
          <a:xfrm>
            <a:off x="1675714" y="7142195"/>
            <a:ext cx="176999" cy="166027"/>
          </a:xfrm>
          <a:custGeom>
            <a:avLst/>
            <a:gdLst/>
            <a:ahLst/>
            <a:cxnLst/>
            <a:rect l="0" t="0" r="0" b="0"/>
            <a:pathLst>
              <a:path w="176999" h="166027">
                <a:moveTo>
                  <a:pt x="0" y="0"/>
                </a:moveTo>
                <a:cubicBezTo>
                  <a:pt x="19176" y="85750"/>
                  <a:pt x="89331" y="152247"/>
                  <a:pt x="176999" y="166027"/>
                </a:cubicBezTo>
              </a:path>
            </a:pathLst>
          </a:custGeom>
          <a:noFill/>
          <a:ln w="12700" cap="flat" cmpd="sng">
            <a:solidFill>
              <a:srgbClr val="00B0F0">
                <a:alpha val="100000"/>
              </a:srgbClr>
            </a:solidFill>
            <a:custDash>
              <a:ds d="317199" sp="217199"/>
            </a:custDash>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2" name="Freeform 3227"/>
          <p:cNvSpPr/>
          <p:nvPr/>
        </p:nvSpPr>
        <p:spPr>
          <a:xfrm>
            <a:off x="1931134" y="7310849"/>
            <a:ext cx="6105715" cy="0"/>
          </a:xfrm>
          <a:custGeom>
            <a:avLst/>
            <a:gdLst/>
            <a:ahLst/>
            <a:cxnLst/>
            <a:rect l="0" t="0" r="0" b="0"/>
            <a:pathLst>
              <a:path w="6105715">
                <a:moveTo>
                  <a:pt x="0" y="0"/>
                </a:moveTo>
                <a:lnTo>
                  <a:pt x="6105715" y="0"/>
                </a:lnTo>
              </a:path>
            </a:pathLst>
          </a:custGeom>
          <a:noFill/>
          <a:ln w="12700" cap="flat" cmpd="sng">
            <a:solidFill>
              <a:srgbClr val="00B0F0">
                <a:alpha val="100000"/>
              </a:srgbClr>
            </a:solidFill>
            <a:custDash>
              <a:ds d="300900" sp="200900"/>
            </a:custDash>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3" name="Freeform 3228"/>
          <p:cNvSpPr/>
          <p:nvPr/>
        </p:nvSpPr>
        <p:spPr>
          <a:xfrm>
            <a:off x="8116059" y="7128646"/>
            <a:ext cx="166027" cy="176999"/>
          </a:xfrm>
          <a:custGeom>
            <a:avLst/>
            <a:gdLst/>
            <a:ahLst/>
            <a:cxnLst/>
            <a:rect l="0" t="0" r="0" b="0"/>
            <a:pathLst>
              <a:path w="166027" h="176999">
                <a:moveTo>
                  <a:pt x="0" y="176999"/>
                </a:moveTo>
                <a:cubicBezTo>
                  <a:pt x="85750" y="157823"/>
                  <a:pt x="152247" y="87668"/>
                  <a:pt x="166027" y="0"/>
                </a:cubicBezTo>
              </a:path>
            </a:pathLst>
          </a:custGeom>
          <a:noFill/>
          <a:ln w="12700" cap="flat" cmpd="sng">
            <a:solidFill>
              <a:srgbClr val="00B0F0">
                <a:alpha val="100000"/>
              </a:srgbClr>
            </a:solidFill>
            <a:custDash>
              <a:ds d="317199" sp="217199"/>
            </a:custDash>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9" name="Freeform 3269"/>
          <p:cNvSpPr/>
          <p:nvPr/>
        </p:nvSpPr>
        <p:spPr>
          <a:xfrm>
            <a:off x="1805363" y="6782958"/>
            <a:ext cx="2070302" cy="289331"/>
          </a:xfrm>
          <a:custGeom>
            <a:avLst/>
            <a:gdLst/>
            <a:ahLst/>
            <a:cxnLst/>
            <a:rect l="0" t="0" r="0" b="0"/>
            <a:pathLst>
              <a:path w="2070302" h="289331">
                <a:moveTo>
                  <a:pt x="2033206" y="289331"/>
                </a:moveTo>
                <a:lnTo>
                  <a:pt x="32017" y="289331"/>
                </a:lnTo>
                <a:cubicBezTo>
                  <a:pt x="14338" y="289331"/>
                  <a:pt x="0" y="274460"/>
                  <a:pt x="0" y="256108"/>
                </a:cubicBezTo>
                <a:lnTo>
                  <a:pt x="0" y="0"/>
                </a:lnTo>
                <a:lnTo>
                  <a:pt x="2070302" y="0"/>
                </a:lnTo>
                <a:lnTo>
                  <a:pt x="2070302" y="256108"/>
                </a:lnTo>
                <a:cubicBezTo>
                  <a:pt x="2070302" y="274460"/>
                  <a:pt x="2050884" y="289331"/>
                  <a:pt x="2033206" y="289331"/>
                </a:cubicBezTo>
              </a:path>
            </a:pathLst>
          </a:custGeom>
          <a:solidFill>
            <a:srgbClr val="FEF6E6">
              <a:alpha val="100000"/>
            </a:srgb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 name="Titre 5">
            <a:extLst>
              <a:ext uri="{FF2B5EF4-FFF2-40B4-BE49-F238E27FC236}">
                <a16:creationId xmlns:a16="http://schemas.microsoft.com/office/drawing/2014/main" id="{55049229-F214-BF7C-75C7-92513B4BBB6F}"/>
              </a:ext>
            </a:extLst>
          </p:cNvPr>
          <p:cNvSpPr>
            <a:spLocks noGrp="1"/>
          </p:cNvSpPr>
          <p:nvPr>
            <p:ph type="title"/>
          </p:nvPr>
        </p:nvSpPr>
        <p:spPr/>
        <p:txBody>
          <a:bodyPr/>
          <a:lstStyle/>
          <a:p>
            <a:r>
              <a:rPr lang="fr-FR" noProof="0" dirty="0"/>
              <a:t>On passe à l’unité de l’intensité du courant.</a:t>
            </a:r>
          </a:p>
        </p:txBody>
      </p:sp>
      <p:sp>
        <p:nvSpPr>
          <p:cNvPr id="4" name="Espace réservé du contenu 3">
            <a:extLst>
              <a:ext uri="{FF2B5EF4-FFF2-40B4-BE49-F238E27FC236}">
                <a16:creationId xmlns:a16="http://schemas.microsoft.com/office/drawing/2014/main" id="{831942C0-235E-3C0F-7621-08EB32EBDFFB}"/>
              </a:ext>
            </a:extLst>
          </p:cNvPr>
          <p:cNvSpPr>
            <a:spLocks noGrp="1"/>
          </p:cNvSpPr>
          <p:nvPr>
            <p:ph sz="quarter" idx="11"/>
          </p:nvPr>
        </p:nvSpPr>
        <p:spPr/>
        <p:txBody>
          <a:bodyPr/>
          <a:lstStyle/>
          <a:p>
            <a:r>
              <a:rPr lang="fr-FR" noProof="0" dirty="0"/>
              <a:t>L’enseignant insiste sur les unités.</a:t>
            </a:r>
          </a:p>
        </p:txBody>
      </p:sp>
      <p:graphicFrame>
        <p:nvGraphicFramePr>
          <p:cNvPr id="6" name="Tableau 5">
            <a:extLst>
              <a:ext uri="{FF2B5EF4-FFF2-40B4-BE49-F238E27FC236}">
                <a16:creationId xmlns:a16="http://schemas.microsoft.com/office/drawing/2014/main" id="{9BEC793F-FAB7-1428-F4F2-D94BCCAC329D}"/>
              </a:ext>
            </a:extLst>
          </p:cNvPr>
          <p:cNvGraphicFramePr>
            <a:graphicFrameLocks noGrp="1"/>
          </p:cNvGraphicFramePr>
          <p:nvPr>
            <p:extLst>
              <p:ext uri="{D42A27DB-BD31-4B8C-83A1-F6EECF244321}">
                <p14:modId xmlns:p14="http://schemas.microsoft.com/office/powerpoint/2010/main" val="2542504316"/>
              </p:ext>
            </p:extLst>
          </p:nvPr>
        </p:nvGraphicFramePr>
        <p:xfrm>
          <a:off x="1131698" y="3354531"/>
          <a:ext cx="9309116" cy="1231715"/>
        </p:xfrm>
        <a:graphic>
          <a:graphicData uri="http://schemas.openxmlformats.org/drawingml/2006/table">
            <a:tbl>
              <a:tblPr firstRow="1" bandRow="1">
                <a:tableStyleId>{F5AB1C69-6EDB-4FF4-983F-18BD219EF322}</a:tableStyleId>
              </a:tblPr>
              <a:tblGrid>
                <a:gridCol w="2327279">
                  <a:extLst>
                    <a:ext uri="{9D8B030D-6E8A-4147-A177-3AD203B41FA5}">
                      <a16:colId xmlns:a16="http://schemas.microsoft.com/office/drawing/2014/main" val="547266034"/>
                    </a:ext>
                  </a:extLst>
                </a:gridCol>
                <a:gridCol w="2327279">
                  <a:extLst>
                    <a:ext uri="{9D8B030D-6E8A-4147-A177-3AD203B41FA5}">
                      <a16:colId xmlns:a16="http://schemas.microsoft.com/office/drawing/2014/main" val="1680591633"/>
                    </a:ext>
                  </a:extLst>
                </a:gridCol>
                <a:gridCol w="2327279">
                  <a:extLst>
                    <a:ext uri="{9D8B030D-6E8A-4147-A177-3AD203B41FA5}">
                      <a16:colId xmlns:a16="http://schemas.microsoft.com/office/drawing/2014/main" val="2517326607"/>
                    </a:ext>
                  </a:extLst>
                </a:gridCol>
                <a:gridCol w="2327279">
                  <a:extLst>
                    <a:ext uri="{9D8B030D-6E8A-4147-A177-3AD203B41FA5}">
                      <a16:colId xmlns:a16="http://schemas.microsoft.com/office/drawing/2014/main" val="1046342385"/>
                    </a:ext>
                  </a:extLst>
                </a:gridCol>
              </a:tblGrid>
              <a:tr h="595465">
                <a:tc>
                  <a:txBody>
                    <a:bodyPr/>
                    <a:lstStyle/>
                    <a:p>
                      <a:pPr algn="ctr"/>
                      <a:r>
                        <a:rPr lang="fr-FR" sz="1800" b="1" i="0" spc="0" baseline="0" noProof="0" dirty="0">
                          <a:solidFill>
                            <a:srgbClr val="231F20"/>
                          </a:solidFill>
                          <a:latin typeface="+mn-lt"/>
                        </a:rPr>
                        <a:t>Grandeur</a:t>
                      </a:r>
                      <a:endParaRPr lang="fr-FR"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800" b="1" i="0" spc="0" baseline="0" noProof="0" dirty="0">
                          <a:solidFill>
                            <a:srgbClr val="231F20"/>
                          </a:solidFill>
                          <a:latin typeface="+mn-lt"/>
                        </a:rPr>
                        <a:t>Symbole</a:t>
                      </a:r>
                      <a:endParaRPr lang="fr-FR"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lang="fr-FR" sz="1800" b="1" i="0" spc="0" baseline="0" noProof="0" dirty="0">
                          <a:solidFill>
                            <a:srgbClr val="231F20"/>
                          </a:solidFill>
                          <a:latin typeface="+mn-lt"/>
                        </a:rPr>
                        <a:t>Unité</a:t>
                      </a:r>
                      <a:endParaRPr lang="fr-FR"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i="0" spc="0" baseline="0" noProof="0" dirty="0">
                          <a:solidFill>
                            <a:srgbClr val="231F20"/>
                          </a:solidFill>
                          <a:latin typeface="+mn-lt"/>
                        </a:rPr>
                        <a:t> Symbole de l’unité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2821921708"/>
                  </a:ext>
                </a:extLst>
              </a:tr>
              <a:tr h="636250">
                <a:tc>
                  <a:txBody>
                    <a:bodyPr/>
                    <a:lstStyle/>
                    <a:p>
                      <a:pPr algn="ctr"/>
                      <a:r>
                        <a:rPr lang="fr-FR" sz="1800" b="0" i="0" spc="0" baseline="0" noProof="0" dirty="0">
                          <a:solidFill>
                            <a:srgbClr val="231F20"/>
                          </a:solidFill>
                          <a:latin typeface="+mn-lt"/>
                        </a:rPr>
                        <a:t>Intensité</a:t>
                      </a:r>
                      <a:endParaRPr lang="fr-FR"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2000" b="1" noProof="0" dirty="0">
                          <a:latin typeface="Times New Roman" panose="02020603050405020304" pitchFamily="18" charset="0"/>
                          <a:cs typeface="Times New Roman" panose="02020603050405020304" pitchFamily="18" charset="0"/>
                        </a:rPr>
                        <a: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sz="1800" b="0" i="0" spc="0" baseline="0" noProof="0" dirty="0">
                          <a:solidFill>
                            <a:srgbClr val="231F20"/>
                          </a:solidFill>
                          <a:latin typeface="+mn-lt"/>
                        </a:rPr>
                        <a:t>Ampère</a:t>
                      </a:r>
                      <a:endParaRPr lang="fr-FR" noProof="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FR" noProof="0" dirty="0"/>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47487243"/>
                  </a:ext>
                </a:extLst>
              </a:tr>
            </a:tbl>
          </a:graphicData>
        </a:graphic>
      </p:graphicFrame>
    </p:spTree>
    <p:extLst>
      <p:ext uri="{BB962C8B-B14F-4D97-AF65-F5344CB8AC3E}">
        <p14:creationId xmlns:p14="http://schemas.microsoft.com/office/powerpoint/2010/main" val="4066297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oogle Shape;294;p51" descr="Lever la main - Icônes mains et gestes gratuites"/>
          <p:cNvPicPr preferRelativeResize="0"/>
          <p:nvPr/>
        </p:nvPicPr>
        <p:blipFill rotWithShape="1">
          <a:blip r:embed="rId2"/>
          <a:srcRect/>
          <a:stretch>
            <a:fillRect/>
          </a:stretch>
        </p:blipFill>
        <p:spPr>
          <a:xfrm>
            <a:off x="11183478" y="206505"/>
            <a:ext cx="768000" cy="569873"/>
          </a:xfrm>
          <a:prstGeom prst="rect">
            <a:avLst/>
          </a:prstGeom>
          <a:noFill/>
          <a:ln>
            <a:noFill/>
          </a:ln>
        </p:spPr>
      </p:pic>
      <p:sp>
        <p:nvSpPr>
          <p:cNvPr id="9" name="ZoneTexte 8"/>
          <p:cNvSpPr txBox="1"/>
          <p:nvPr/>
        </p:nvSpPr>
        <p:spPr>
          <a:xfrm>
            <a:off x="455993" y="754262"/>
            <a:ext cx="6329082" cy="830997"/>
          </a:xfrm>
          <a:prstGeom prst="rect">
            <a:avLst/>
          </a:prstGeom>
          <a:noFill/>
        </p:spPr>
        <p:txBody>
          <a:bodyPr wrap="square" rtlCol="0">
            <a:spAutoFit/>
          </a:bodyPr>
          <a:lstStyle/>
          <a:p>
            <a:pPr>
              <a:lnSpc>
                <a:spcPct val="200000"/>
              </a:lnSpc>
            </a:pPr>
            <a:r>
              <a:rPr lang="fr-FR" sz="2400" b="1" noProof="0" dirty="0"/>
              <a:t>Mesure de l’intensité de courant électrique </a:t>
            </a:r>
          </a:p>
        </p:txBody>
      </p:sp>
      <p:grpSp>
        <p:nvGrpSpPr>
          <p:cNvPr id="2" name="Groupe 1"/>
          <p:cNvGrpSpPr/>
          <p:nvPr/>
        </p:nvGrpSpPr>
        <p:grpSpPr>
          <a:xfrm>
            <a:off x="188918" y="1589486"/>
            <a:ext cx="3688381" cy="2874708"/>
            <a:chOff x="6074845" y="3222463"/>
            <a:chExt cx="2732134" cy="1700577"/>
          </a:xfrm>
        </p:grpSpPr>
        <p:pic>
          <p:nvPicPr>
            <p:cNvPr id="31" name="Picture 3306"/>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a:xfrm>
              <a:off x="6074845" y="3222463"/>
              <a:ext cx="2668118" cy="1700577"/>
            </a:xfrm>
            <a:prstGeom prst="rect">
              <a:avLst/>
            </a:prstGeom>
            <a:noFill/>
          </p:spPr>
        </p:pic>
        <p:sp>
          <p:nvSpPr>
            <p:cNvPr id="46" name="Rectangle 3338"/>
            <p:cNvSpPr/>
            <p:nvPr/>
          </p:nvSpPr>
          <p:spPr>
            <a:xfrm>
              <a:off x="8112445" y="4636766"/>
              <a:ext cx="694534" cy="124860"/>
            </a:xfrm>
            <a:prstGeom prst="rect">
              <a:avLst/>
            </a:prstGeom>
          </p:spPr>
          <p:txBody>
            <a:bodyPr wrap="none" lIns="0" tIns="0" rIns="0" bIns="0">
              <a:spAutoFit/>
            </a:bodyPr>
            <a:lstStyle/>
            <a:p>
              <a:pPr marL="0"/>
              <a:r>
                <a:rPr lang="fr-FR" sz="1400" b="0" i="0" spc="0" baseline="0" noProof="0" dirty="0">
                  <a:solidFill>
                    <a:srgbClr val="231F20"/>
                  </a:solidFill>
                  <a:latin typeface="Calibri"/>
                </a:rPr>
                <a:t>Ampèremètre</a:t>
              </a:r>
            </a:p>
          </p:txBody>
        </p:sp>
      </p:grpSp>
      <p:grpSp>
        <p:nvGrpSpPr>
          <p:cNvPr id="4" name="Groupe 3"/>
          <p:cNvGrpSpPr/>
          <p:nvPr/>
        </p:nvGrpSpPr>
        <p:grpSpPr>
          <a:xfrm>
            <a:off x="488685" y="4632614"/>
            <a:ext cx="3254188" cy="2012367"/>
            <a:chOff x="1592035" y="3395039"/>
            <a:chExt cx="2452352" cy="1456211"/>
          </a:xfrm>
        </p:grpSpPr>
        <p:sp>
          <p:nvSpPr>
            <p:cNvPr id="16" name="Freeform 3276"/>
            <p:cNvSpPr/>
            <p:nvPr/>
          </p:nvSpPr>
          <p:spPr>
            <a:xfrm>
              <a:off x="1625394" y="3574845"/>
              <a:ext cx="2060904" cy="1146492"/>
            </a:xfrm>
            <a:custGeom>
              <a:avLst/>
              <a:gdLst/>
              <a:ahLst/>
              <a:cxnLst/>
              <a:rect l="0" t="0" r="0" b="0"/>
              <a:pathLst>
                <a:path w="2060904" h="1146492">
                  <a:moveTo>
                    <a:pt x="491705" y="0"/>
                  </a:moveTo>
                  <a:lnTo>
                    <a:pt x="0" y="0"/>
                  </a:lnTo>
                  <a:lnTo>
                    <a:pt x="0" y="1146492"/>
                  </a:lnTo>
                  <a:lnTo>
                    <a:pt x="2060904" y="1146492"/>
                  </a:lnTo>
                  <a:lnTo>
                    <a:pt x="2060904" y="63886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7" name="Freeform 3278"/>
            <p:cNvSpPr/>
            <p:nvPr/>
          </p:nvSpPr>
          <p:spPr>
            <a:xfrm>
              <a:off x="3256566" y="3574845"/>
              <a:ext cx="429729" cy="422275"/>
            </a:xfrm>
            <a:custGeom>
              <a:avLst/>
              <a:gdLst/>
              <a:ahLst/>
              <a:cxnLst/>
              <a:rect l="0" t="0" r="0" b="0"/>
              <a:pathLst>
                <a:path w="429729" h="422275">
                  <a:moveTo>
                    <a:pt x="429729" y="422275"/>
                  </a:moveTo>
                  <a:lnTo>
                    <a:pt x="429729" y="0"/>
                  </a:lnTo>
                  <a:lnTo>
                    <a:pt x="0" y="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Freeform 3280"/>
            <p:cNvSpPr/>
            <p:nvPr/>
          </p:nvSpPr>
          <p:spPr>
            <a:xfrm>
              <a:off x="2247594" y="3515239"/>
              <a:ext cx="0" cy="132765"/>
            </a:xfrm>
            <a:custGeom>
              <a:avLst/>
              <a:gdLst/>
              <a:ahLst/>
              <a:cxnLst/>
              <a:rect l="0" t="0" r="0" b="0"/>
              <a:pathLst>
                <a:path h="132765">
                  <a:moveTo>
                    <a:pt x="0" y="0"/>
                  </a:moveTo>
                  <a:lnTo>
                    <a:pt x="0" y="132765"/>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9" name="Freeform 3282"/>
            <p:cNvSpPr/>
            <p:nvPr/>
          </p:nvSpPr>
          <p:spPr>
            <a:xfrm>
              <a:off x="2117994" y="3455088"/>
              <a:ext cx="0" cy="253072"/>
            </a:xfrm>
            <a:custGeom>
              <a:avLst/>
              <a:gdLst/>
              <a:ahLst/>
              <a:cxnLst/>
              <a:rect l="0" t="0" r="0" b="0"/>
              <a:pathLst>
                <a:path h="253072">
                  <a:moveTo>
                    <a:pt x="0" y="0"/>
                  </a:moveTo>
                  <a:lnTo>
                    <a:pt x="0" y="253072"/>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0" name="Freeform 3287"/>
            <p:cNvSpPr/>
            <p:nvPr/>
          </p:nvSpPr>
          <p:spPr>
            <a:xfrm>
              <a:off x="2573696" y="4582404"/>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215">
                <a:alpha val="100000"/>
              </a:srgbClr>
            </a:solidFill>
            <a:ln w="563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1" name="Freeform 3288"/>
            <p:cNvSpPr/>
            <p:nvPr/>
          </p:nvSpPr>
          <p:spPr>
            <a:xfrm>
              <a:off x="2573696" y="4582404"/>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2" name="Freeform 3289"/>
            <p:cNvSpPr/>
            <p:nvPr/>
          </p:nvSpPr>
          <p:spPr>
            <a:xfrm>
              <a:off x="2623789" y="4612128"/>
              <a:ext cx="168668" cy="209397"/>
            </a:xfrm>
            <a:custGeom>
              <a:avLst/>
              <a:gdLst/>
              <a:ahLst/>
              <a:cxnLst/>
              <a:rect l="0" t="0" r="0" b="0"/>
              <a:pathLst>
                <a:path w="168668" h="209397">
                  <a:moveTo>
                    <a:pt x="0" y="0"/>
                  </a:moveTo>
                  <a:lnTo>
                    <a:pt x="168668"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3" name="Freeform 3290"/>
            <p:cNvSpPr/>
            <p:nvPr/>
          </p:nvSpPr>
          <p:spPr>
            <a:xfrm>
              <a:off x="2623793" y="4612128"/>
              <a:ext cx="168668" cy="209397"/>
            </a:xfrm>
            <a:custGeom>
              <a:avLst/>
              <a:gdLst/>
              <a:ahLst/>
              <a:cxnLst/>
              <a:rect l="0" t="0" r="0" b="0"/>
              <a:pathLst>
                <a:path w="168668" h="209397">
                  <a:moveTo>
                    <a:pt x="168668" y="0"/>
                  </a:moveTo>
                  <a:lnTo>
                    <a:pt x="0" y="209397"/>
                  </a:lnTo>
                </a:path>
              </a:pathLst>
            </a:custGeom>
            <a:noFill/>
            <a:ln w="563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Freeform 3291"/>
            <p:cNvSpPr/>
            <p:nvPr/>
          </p:nvSpPr>
          <p:spPr>
            <a:xfrm>
              <a:off x="3558135" y="3974169"/>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path>
              </a:pathLst>
            </a:custGeom>
            <a:solidFill>
              <a:srgbClr val="FFFFFF">
                <a:alpha val="100000"/>
              </a:srgbClr>
            </a:solidFill>
            <a:ln w="5638">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5" name="Freeform 3292"/>
            <p:cNvSpPr/>
            <p:nvPr/>
          </p:nvSpPr>
          <p:spPr>
            <a:xfrm>
              <a:off x="3558135" y="3974169"/>
              <a:ext cx="268858" cy="268846"/>
            </a:xfrm>
            <a:custGeom>
              <a:avLst/>
              <a:gdLst/>
              <a:ahLst/>
              <a:cxnLst/>
              <a:rect l="0" t="0" r="0" b="0"/>
              <a:pathLst>
                <a:path w="268858" h="268846">
                  <a:moveTo>
                    <a:pt x="134429" y="268846"/>
                  </a:moveTo>
                  <a:cubicBezTo>
                    <a:pt x="208673" y="268846"/>
                    <a:pt x="268858" y="208661"/>
                    <a:pt x="268858" y="134417"/>
                  </a:cubicBezTo>
                  <a:cubicBezTo>
                    <a:pt x="268858" y="60173"/>
                    <a:pt x="208673" y="0"/>
                    <a:pt x="134429" y="0"/>
                  </a:cubicBezTo>
                  <a:cubicBezTo>
                    <a:pt x="60185" y="0"/>
                    <a:pt x="0" y="60173"/>
                    <a:pt x="0" y="134417"/>
                  </a:cubicBezTo>
                  <a:cubicBezTo>
                    <a:pt x="0" y="208661"/>
                    <a:pt x="60185" y="268846"/>
                    <a:pt x="134429" y="268846"/>
                  </a:cubicBezTo>
                  <a:close/>
                  <a:moveTo>
                    <a:pt x="134429" y="268846"/>
                  </a:moveTo>
                </a:path>
              </a:pathLst>
            </a:custGeom>
            <a:noFill/>
            <a:ln w="8509"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6" name="Freeform 3297"/>
            <p:cNvSpPr/>
            <p:nvPr/>
          </p:nvSpPr>
          <p:spPr>
            <a:xfrm>
              <a:off x="1624445" y="3991501"/>
              <a:ext cx="0" cy="182626"/>
            </a:xfrm>
            <a:custGeom>
              <a:avLst/>
              <a:gdLst/>
              <a:ahLst/>
              <a:cxnLst/>
              <a:rect l="0" t="0" r="0" b="0"/>
              <a:pathLst>
                <a:path h="182626">
                  <a:moveTo>
                    <a:pt x="0" y="0"/>
                  </a:moveTo>
                  <a:lnTo>
                    <a:pt x="0" y="182626"/>
                  </a:lnTo>
                </a:path>
              </a:pathLst>
            </a:custGeom>
            <a:noFill/>
            <a:ln w="12700" cap="flat" cmpd="sng">
              <a:solidFill>
                <a:srgbClr val="EE3338">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7" name="Freeform 3298"/>
            <p:cNvSpPr/>
            <p:nvPr/>
          </p:nvSpPr>
          <p:spPr>
            <a:xfrm>
              <a:off x="1592035" y="4154449"/>
              <a:ext cx="64820" cy="89052"/>
            </a:xfrm>
            <a:custGeom>
              <a:avLst/>
              <a:gdLst/>
              <a:ahLst/>
              <a:cxnLst/>
              <a:rect l="0" t="0" r="0" b="0"/>
              <a:pathLst>
                <a:path w="64820" h="89052">
                  <a:moveTo>
                    <a:pt x="32410" y="89052"/>
                  </a:moveTo>
                  <a:lnTo>
                    <a:pt x="0" y="0"/>
                  </a:lnTo>
                  <a:lnTo>
                    <a:pt x="32410" y="19685"/>
                  </a:lnTo>
                  <a:lnTo>
                    <a:pt x="64820" y="0"/>
                  </a:lnTo>
                  <a:close/>
                  <a:moveTo>
                    <a:pt x="32410" y="89052"/>
                  </a:moveTo>
                </a:path>
              </a:pathLst>
            </a:custGeom>
            <a:solidFill>
              <a:srgbClr val="EE3338">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2" name="Freeform 3307"/>
            <p:cNvSpPr/>
            <p:nvPr/>
          </p:nvSpPr>
          <p:spPr>
            <a:xfrm>
              <a:off x="2252232" y="3574845"/>
              <a:ext cx="743813" cy="0"/>
            </a:xfrm>
            <a:custGeom>
              <a:avLst/>
              <a:gdLst/>
              <a:ahLst/>
              <a:cxnLst/>
              <a:rect l="0" t="0" r="0" b="0"/>
              <a:pathLst>
                <a:path w="743813">
                  <a:moveTo>
                    <a:pt x="743813" y="0"/>
                  </a:moveTo>
                  <a:lnTo>
                    <a:pt x="0" y="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9" name="Freeform 3308"/>
            <p:cNvSpPr/>
            <p:nvPr/>
          </p:nvSpPr>
          <p:spPr>
            <a:xfrm>
              <a:off x="3218925" y="3552300"/>
              <a:ext cx="44196" cy="44196"/>
            </a:xfrm>
            <a:custGeom>
              <a:avLst/>
              <a:gdLst/>
              <a:ahLst/>
              <a:cxnLst/>
              <a:rect l="0" t="0" r="0" b="0"/>
              <a:pathLst>
                <a:path w="44196" h="44196">
                  <a:moveTo>
                    <a:pt x="22098" y="44196"/>
                  </a:moveTo>
                  <a:cubicBezTo>
                    <a:pt x="9894" y="44196"/>
                    <a:pt x="0" y="34303"/>
                    <a:pt x="0" y="22098"/>
                  </a:cubicBezTo>
                  <a:cubicBezTo>
                    <a:pt x="0" y="9894"/>
                    <a:pt x="9894" y="0"/>
                    <a:pt x="22098" y="0"/>
                  </a:cubicBezTo>
                  <a:cubicBezTo>
                    <a:pt x="34302" y="0"/>
                    <a:pt x="44196" y="9894"/>
                    <a:pt x="44196" y="22098"/>
                  </a:cubicBezTo>
                  <a:cubicBezTo>
                    <a:pt x="44196" y="34303"/>
                    <a:pt x="34302" y="44196"/>
                    <a:pt x="22098" y="44196"/>
                  </a:cubicBezTo>
                </a:path>
              </a:pathLst>
            </a:custGeom>
            <a:solidFill>
              <a:srgbClr val="37353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0" name="Freeform 3309"/>
            <p:cNvSpPr/>
            <p:nvPr/>
          </p:nvSpPr>
          <p:spPr>
            <a:xfrm>
              <a:off x="2967246" y="3552300"/>
              <a:ext cx="44196" cy="44196"/>
            </a:xfrm>
            <a:custGeom>
              <a:avLst/>
              <a:gdLst/>
              <a:ahLst/>
              <a:cxnLst/>
              <a:rect l="0" t="0" r="0" b="0"/>
              <a:pathLst>
                <a:path w="44196" h="44196">
                  <a:moveTo>
                    <a:pt x="22098" y="44196"/>
                  </a:moveTo>
                  <a:cubicBezTo>
                    <a:pt x="9894" y="44196"/>
                    <a:pt x="0" y="34303"/>
                    <a:pt x="0" y="22098"/>
                  </a:cubicBezTo>
                  <a:cubicBezTo>
                    <a:pt x="0" y="9894"/>
                    <a:pt x="9894" y="0"/>
                    <a:pt x="22098" y="0"/>
                  </a:cubicBezTo>
                  <a:cubicBezTo>
                    <a:pt x="34302" y="0"/>
                    <a:pt x="44196" y="9894"/>
                    <a:pt x="44196" y="22098"/>
                  </a:cubicBezTo>
                  <a:cubicBezTo>
                    <a:pt x="44196" y="34303"/>
                    <a:pt x="34302" y="44196"/>
                    <a:pt x="22098" y="44196"/>
                  </a:cubicBezTo>
                </a:path>
              </a:pathLst>
            </a:custGeom>
            <a:solidFill>
              <a:srgbClr val="373535">
                <a:alpha val="100000"/>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1" name="Freeform 3310"/>
            <p:cNvSpPr/>
            <p:nvPr/>
          </p:nvSpPr>
          <p:spPr>
            <a:xfrm>
              <a:off x="2974749" y="3563151"/>
              <a:ext cx="261493" cy="9004"/>
            </a:xfrm>
            <a:custGeom>
              <a:avLst/>
              <a:gdLst/>
              <a:ahLst/>
              <a:cxnLst/>
              <a:rect l="0" t="0" r="0" b="0"/>
              <a:pathLst>
                <a:path w="261493" h="9004">
                  <a:moveTo>
                    <a:pt x="261493" y="9004"/>
                  </a:moveTo>
                  <a:lnTo>
                    <a:pt x="0" y="0"/>
                  </a:lnTo>
                </a:path>
              </a:pathLst>
            </a:custGeom>
            <a:noFill/>
            <a:ln w="1905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2" name="Rectangle 3332"/>
            <p:cNvSpPr/>
            <p:nvPr/>
          </p:nvSpPr>
          <p:spPr>
            <a:xfrm rot="10800000" flipV="1">
              <a:off x="2275212" y="3395039"/>
              <a:ext cx="46634" cy="203910"/>
            </a:xfrm>
            <a:prstGeom prst="rect">
              <a:avLst/>
            </a:prstGeom>
          </p:spPr>
          <p:txBody>
            <a:bodyPr wrap="none" lIns="0" tIns="0" rIns="0" bIns="0">
              <a:spAutoFit/>
            </a:bodyPr>
            <a:lstStyle/>
            <a:p>
              <a:pPr marL="0"/>
              <a:r>
                <a:rPr lang="fr-FR" sz="1200" b="0" i="0" spc="0" baseline="0" noProof="0" dirty="0">
                  <a:solidFill>
                    <a:srgbClr val="231F20"/>
                  </a:solidFill>
                  <a:latin typeface="Calibri"/>
                </a:rPr>
                <a:t>-</a:t>
              </a:r>
            </a:p>
          </p:txBody>
        </p:sp>
        <p:sp>
          <p:nvSpPr>
            <p:cNvPr id="43" name="Rectangle 3334"/>
            <p:cNvSpPr/>
            <p:nvPr/>
          </p:nvSpPr>
          <p:spPr>
            <a:xfrm rot="10800000" flipV="1">
              <a:off x="2011951" y="3395039"/>
              <a:ext cx="75895" cy="203910"/>
            </a:xfrm>
            <a:prstGeom prst="rect">
              <a:avLst/>
            </a:prstGeom>
          </p:spPr>
          <p:txBody>
            <a:bodyPr wrap="none" lIns="0" tIns="0" rIns="0" bIns="0">
              <a:spAutoFit/>
            </a:bodyPr>
            <a:lstStyle/>
            <a:p>
              <a:pPr marL="0"/>
              <a:r>
                <a:rPr lang="fr-FR" sz="1200" b="0" i="0" spc="0" baseline="0" noProof="0" dirty="0">
                  <a:solidFill>
                    <a:srgbClr val="231F20"/>
                  </a:solidFill>
                  <a:latin typeface="Calibri"/>
                </a:rPr>
                <a:t>+</a:t>
              </a:r>
            </a:p>
          </p:txBody>
        </p:sp>
        <p:sp>
          <p:nvSpPr>
            <p:cNvPr id="44" name="Rectangle 3336"/>
            <p:cNvSpPr/>
            <p:nvPr/>
          </p:nvSpPr>
          <p:spPr>
            <a:xfrm>
              <a:off x="3633245" y="4006112"/>
              <a:ext cx="123535" cy="285475"/>
            </a:xfrm>
            <a:prstGeom prst="rect">
              <a:avLst/>
            </a:prstGeom>
          </p:spPr>
          <p:txBody>
            <a:bodyPr wrap="none" lIns="0" tIns="0" rIns="0" bIns="0">
              <a:spAutoFit/>
            </a:bodyPr>
            <a:lstStyle/>
            <a:p>
              <a:pPr marL="0"/>
              <a:r>
                <a:rPr lang="fr-FR" sz="1679" b="0" i="0" spc="0" baseline="0" noProof="0" dirty="0">
                  <a:solidFill>
                    <a:srgbClr val="231F20"/>
                  </a:solidFill>
                  <a:latin typeface="Calibri"/>
                </a:rPr>
                <a:t>A</a:t>
              </a:r>
            </a:p>
          </p:txBody>
        </p:sp>
        <p:sp>
          <p:nvSpPr>
            <p:cNvPr id="45" name="Rectangle 3337"/>
            <p:cNvSpPr/>
            <p:nvPr/>
          </p:nvSpPr>
          <p:spPr>
            <a:xfrm>
              <a:off x="3759246" y="3857120"/>
              <a:ext cx="285141" cy="186918"/>
            </a:xfrm>
            <a:prstGeom prst="rect">
              <a:avLst/>
            </a:prstGeom>
          </p:spPr>
          <p:txBody>
            <a:bodyPr wrap="none" lIns="0" tIns="0" rIns="0" bIns="0">
              <a:spAutoFit/>
            </a:bodyPr>
            <a:lstStyle/>
            <a:p>
              <a:pPr marL="0"/>
              <a:r>
                <a:rPr lang="fr-FR" sz="1100" b="0" i="0" spc="0" baseline="0" noProof="0" dirty="0">
                  <a:solidFill>
                    <a:srgbClr val="231F20"/>
                  </a:solidFill>
                  <a:latin typeface="Calibri"/>
                </a:rPr>
                <a:t>COM</a:t>
              </a:r>
            </a:p>
          </p:txBody>
        </p:sp>
        <p:sp>
          <p:nvSpPr>
            <p:cNvPr id="47" name="Rectangle 3340"/>
            <p:cNvSpPr/>
            <p:nvPr/>
          </p:nvSpPr>
          <p:spPr>
            <a:xfrm>
              <a:off x="3759246" y="4226544"/>
              <a:ext cx="254114" cy="186918"/>
            </a:xfrm>
            <a:prstGeom prst="rect">
              <a:avLst/>
            </a:prstGeom>
          </p:spPr>
          <p:txBody>
            <a:bodyPr wrap="none" lIns="0" tIns="0" rIns="0" bIns="0">
              <a:spAutoFit/>
            </a:bodyPr>
            <a:lstStyle/>
            <a:p>
              <a:pPr marL="0"/>
              <a:r>
                <a:rPr lang="fr-FR" sz="1100" b="0" i="0" spc="0" baseline="0" noProof="0" dirty="0">
                  <a:solidFill>
                    <a:srgbClr val="231F20"/>
                  </a:solidFill>
                  <a:latin typeface="Calibri"/>
                </a:rPr>
                <a:t>10 A</a:t>
              </a:r>
            </a:p>
          </p:txBody>
        </p:sp>
      </p:grpSp>
      <p:sp>
        <p:nvSpPr>
          <p:cNvPr id="5" name="Flèche droite 4"/>
          <p:cNvSpPr/>
          <p:nvPr/>
        </p:nvSpPr>
        <p:spPr>
          <a:xfrm rot="8527740">
            <a:off x="2732377" y="2603134"/>
            <a:ext cx="1642619" cy="7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5" name="Rectangle 2"/>
          <p:cNvSpPr>
            <a:spLocks noChangeArrowheads="1"/>
          </p:cNvSpPr>
          <p:nvPr/>
        </p:nvSpPr>
        <p:spPr bwMode="auto">
          <a:xfrm>
            <a:off x="4124124" y="1771176"/>
            <a:ext cx="7723872" cy="295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defTabSz="914400" eaLnBrk="0" fontAlgn="base" hangingPunct="0">
              <a:lnSpc>
                <a:spcPct val="150000"/>
              </a:lnSpc>
              <a:spcBef>
                <a:spcPct val="0"/>
              </a:spcBef>
              <a:spcAft>
                <a:spcPct val="0"/>
              </a:spcAft>
              <a:buFont typeface="+mj-lt"/>
              <a:buAutoNum type="arabicPeriod"/>
            </a:pPr>
            <a:r>
              <a:rPr lang="fr-FR" dirty="0"/>
              <a:t>Mettre le sélecteur sur le courant continu (A⎓ / A=) et commencer par le plus grand calibre.</a:t>
            </a:r>
          </a:p>
          <a:p>
            <a:pPr defTabSz="914400" eaLnBrk="0" fontAlgn="base" hangingPunct="0">
              <a:lnSpc>
                <a:spcPct val="150000"/>
              </a:lnSpc>
              <a:spcBef>
                <a:spcPct val="0"/>
              </a:spcBef>
              <a:spcAft>
                <a:spcPct val="0"/>
              </a:spcAft>
            </a:pPr>
            <a:r>
              <a:rPr lang="fr-FR" dirty="0"/>
              <a:t>2. Insérer le multimètre en série dans le circuit : le courant</a:t>
            </a:r>
          </a:p>
          <a:p>
            <a:pPr defTabSz="914400" eaLnBrk="0" fontAlgn="base" hangingPunct="0">
              <a:lnSpc>
                <a:spcPct val="150000"/>
              </a:lnSpc>
              <a:spcBef>
                <a:spcPct val="0"/>
              </a:spcBef>
              <a:spcAft>
                <a:spcPct val="0"/>
              </a:spcAft>
            </a:pPr>
            <a:r>
              <a:rPr lang="fr-FR" dirty="0"/>
              <a:t> entre par 10 A / mA et sort par COM.</a:t>
            </a:r>
          </a:p>
          <a:p>
            <a:pPr defTabSz="914400" eaLnBrk="0" fontAlgn="base" hangingPunct="0">
              <a:lnSpc>
                <a:spcPct val="150000"/>
              </a:lnSpc>
              <a:spcBef>
                <a:spcPct val="0"/>
              </a:spcBef>
              <a:spcAft>
                <a:spcPct val="0"/>
              </a:spcAft>
            </a:pPr>
            <a:r>
              <a:rPr lang="fr-FR" dirty="0"/>
              <a:t>3. Choisir un calibre mieux adapté, pour obtenir une valeur avec</a:t>
            </a:r>
          </a:p>
          <a:p>
            <a:pPr defTabSz="914400" eaLnBrk="0" fontAlgn="base" hangingPunct="0">
              <a:lnSpc>
                <a:spcPct val="150000"/>
              </a:lnSpc>
              <a:spcBef>
                <a:spcPct val="0"/>
              </a:spcBef>
              <a:spcAft>
                <a:spcPct val="0"/>
              </a:spcAft>
            </a:pPr>
            <a:r>
              <a:rPr lang="fr-FR" dirty="0"/>
              <a:t>deux chiffres après la virgule.</a:t>
            </a:r>
          </a:p>
          <a:p>
            <a:pPr defTabSz="914400" eaLnBrk="0" fontAlgn="base" hangingPunct="0">
              <a:lnSpc>
                <a:spcPct val="150000"/>
              </a:lnSpc>
              <a:spcBef>
                <a:spcPct val="0"/>
              </a:spcBef>
              <a:spcAft>
                <a:spcPct val="0"/>
              </a:spcAft>
            </a:pPr>
            <a:r>
              <a:rPr lang="fr-FR" dirty="0"/>
              <a:t>4. Exprimer le résultat avec l’unité qui dépend du calibre utilisé: </a:t>
            </a:r>
            <a:r>
              <a:rPr lang="fr-FR" dirty="0">
                <a:latin typeface="Times New Roman" panose="02020603050405020304" pitchFamily="18" charset="0"/>
                <a:cs typeface="Times New Roman" panose="02020603050405020304" pitchFamily="18" charset="0"/>
              </a:rPr>
              <a:t>I</a:t>
            </a:r>
            <a:r>
              <a:rPr lang="fr-FR" dirty="0"/>
              <a:t> = ………A ou mA</a:t>
            </a:r>
          </a:p>
        </p:txBody>
      </p:sp>
      <p:sp>
        <p:nvSpPr>
          <p:cNvPr id="36" name="Flèche droite 35"/>
          <p:cNvSpPr/>
          <p:nvPr/>
        </p:nvSpPr>
        <p:spPr>
          <a:xfrm rot="7435628">
            <a:off x="2688389" y="3819891"/>
            <a:ext cx="2020094" cy="893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sp>
        <p:nvSpPr>
          <p:cNvPr id="3" name="Rectangle 2"/>
          <p:cNvSpPr/>
          <p:nvPr/>
        </p:nvSpPr>
        <p:spPr>
          <a:xfrm>
            <a:off x="4305835" y="5464641"/>
            <a:ext cx="7713363" cy="738664"/>
          </a:xfrm>
          <a:prstGeom prst="rect">
            <a:avLst/>
          </a:prstGeom>
        </p:spPr>
        <p:txBody>
          <a:bodyPr wrap="square">
            <a:spAutoFit/>
          </a:bodyPr>
          <a:lstStyle/>
          <a:p>
            <a:pPr defTabSz="914400" eaLnBrk="0" fontAlgn="base" hangingPunct="0">
              <a:spcBef>
                <a:spcPct val="0"/>
              </a:spcBef>
              <a:spcAft>
                <a:spcPct val="0"/>
              </a:spcAft>
            </a:pPr>
            <a:r>
              <a:rPr lang="fr-FR" sz="2400" i="1" noProof="0" dirty="0"/>
              <a:t>Remarque: </a:t>
            </a:r>
            <a:r>
              <a:rPr lang="fr-FR" i="1" noProof="0" dirty="0"/>
              <a:t>Le </a:t>
            </a:r>
            <a:r>
              <a:rPr lang="fr-FR" i="1" noProof="0" dirty="0">
                <a:solidFill>
                  <a:srgbClr val="FF0000"/>
                </a:solidFill>
              </a:rPr>
              <a:t>calibre </a:t>
            </a:r>
            <a:r>
              <a:rPr lang="fr-FR" i="1" noProof="0" dirty="0"/>
              <a:t>est la valeur maximale de l’intensité pouvant être mesurée par le multimètre .</a:t>
            </a:r>
          </a:p>
        </p:txBody>
      </p:sp>
      <p:sp>
        <p:nvSpPr>
          <p:cNvPr id="6" name="Titre 5">
            <a:extLst>
              <a:ext uri="{FF2B5EF4-FFF2-40B4-BE49-F238E27FC236}">
                <a16:creationId xmlns:a16="http://schemas.microsoft.com/office/drawing/2014/main" id="{FA426E08-0985-D50E-81C8-160D3EB7CD94}"/>
              </a:ext>
            </a:extLst>
          </p:cNvPr>
          <p:cNvSpPr>
            <a:spLocks noGrp="1"/>
          </p:cNvSpPr>
          <p:nvPr>
            <p:ph type="title"/>
          </p:nvPr>
        </p:nvSpPr>
        <p:spPr/>
        <p:txBody>
          <a:bodyPr/>
          <a:lstStyle/>
          <a:p>
            <a:r>
              <a:rPr lang="fr-FR" dirty="0"/>
              <a:t>On passe aux étapes de mesure de l’intensité du courant avec un multimètre..</a:t>
            </a:r>
          </a:p>
        </p:txBody>
      </p:sp>
      <p:sp>
        <p:nvSpPr>
          <p:cNvPr id="7" name="Espace réservé du contenu 6">
            <a:extLst>
              <a:ext uri="{FF2B5EF4-FFF2-40B4-BE49-F238E27FC236}">
                <a16:creationId xmlns:a16="http://schemas.microsoft.com/office/drawing/2014/main" id="{24703EAC-2646-CEFA-666A-FFDA399EDF6C}"/>
              </a:ext>
            </a:extLst>
          </p:cNvPr>
          <p:cNvSpPr>
            <a:spLocks noGrp="1"/>
          </p:cNvSpPr>
          <p:nvPr>
            <p:ph sz="quarter" idx="11"/>
          </p:nvPr>
        </p:nvSpPr>
        <p:spPr/>
        <p:txBody>
          <a:bodyPr/>
          <a:lstStyle/>
          <a:p>
            <a:r>
              <a:rPr lang="fr-FR"/>
              <a:t>Présente le multimètre et fait l’exemple.</a:t>
            </a:r>
          </a:p>
        </p:txBody>
      </p:sp>
    </p:spTree>
    <p:extLst>
      <p:ext uri="{BB962C8B-B14F-4D97-AF65-F5344CB8AC3E}">
        <p14:creationId xmlns:p14="http://schemas.microsoft.com/office/powerpoint/2010/main" val="2424667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visible"/>
                                      </p:to>
                                    </p:set>
                                    <p:animEffect transition="in" filter="wipe(up)">
                                      <p:cBhvr>
                                        <p:cTn id="7" dur="500"/>
                                        <p:tgtEl>
                                          <p:spTgt spid="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5">
                                            <p:txEl>
                                              <p:pRg st="1" end="1"/>
                                            </p:txEl>
                                          </p:spTgt>
                                        </p:tgtEl>
                                        <p:attrNameLst>
                                          <p:attrName>style.visibility</p:attrName>
                                        </p:attrNameLst>
                                      </p:cBhvr>
                                      <p:to>
                                        <p:strVal val="visible"/>
                                      </p:to>
                                    </p:set>
                                    <p:animEffect transition="in" filter="wipe(up)">
                                      <p:cBhvr>
                                        <p:cTn id="20" dur="500"/>
                                        <p:tgtEl>
                                          <p:spTgt spid="35">
                                            <p:txEl>
                                              <p:pRg st="1" end="1"/>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500"/>
                                        <p:tgtEl>
                                          <p:spTgt spid="36"/>
                                        </p:tgtEl>
                                      </p:cBhvr>
                                    </p:animEffect>
                                  </p:childTnLst>
                                </p:cTn>
                              </p:par>
                              <p:par>
                                <p:cTn id="24" presetID="10" presetClass="entr" presetSubtype="0" fill="hold"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5">
                                            <p:txEl>
                                              <p:pRg st="2" end="2"/>
                                            </p:txEl>
                                          </p:spTgt>
                                        </p:tgtEl>
                                        <p:attrNameLst>
                                          <p:attrName>style.visibility</p:attrName>
                                        </p:attrNameLst>
                                      </p:cBhvr>
                                      <p:to>
                                        <p:strVal val="visible"/>
                                      </p:to>
                                    </p:set>
                                    <p:animEffect transition="in" filter="wipe(up)">
                                      <p:cBhvr>
                                        <p:cTn id="29" dur="500"/>
                                        <p:tgtEl>
                                          <p:spTgt spid="35">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35">
                                            <p:txEl>
                                              <p:pRg st="3" end="3"/>
                                            </p:txEl>
                                          </p:spTgt>
                                        </p:tgtEl>
                                        <p:attrNameLst>
                                          <p:attrName>style.visibility</p:attrName>
                                        </p:attrNameLst>
                                      </p:cBhvr>
                                      <p:to>
                                        <p:strVal val="visible"/>
                                      </p:to>
                                    </p:set>
                                    <p:animEffect transition="in" filter="wipe(up)">
                                      <p:cBhvr>
                                        <p:cTn id="34" dur="500"/>
                                        <p:tgtEl>
                                          <p:spTgt spid="35">
                                            <p:txEl>
                                              <p:pRg st="3" end="3"/>
                                            </p:txEl>
                                          </p:spTgt>
                                        </p:tgtEl>
                                      </p:cBhvr>
                                    </p:animEffect>
                                  </p:childTnLst>
                                </p:cTn>
                              </p:par>
                              <p:par>
                                <p:cTn id="35" presetID="22" presetClass="entr" presetSubtype="1" fill="hold" grpId="0" nodeType="withEffect">
                                  <p:stCondLst>
                                    <p:cond delay="0"/>
                                  </p:stCondLst>
                                  <p:childTnLst>
                                    <p:set>
                                      <p:cBhvr>
                                        <p:cTn id="36" dur="1" fill="hold">
                                          <p:stCondLst>
                                            <p:cond delay="0"/>
                                          </p:stCondLst>
                                        </p:cTn>
                                        <p:tgtEl>
                                          <p:spTgt spid="35">
                                            <p:txEl>
                                              <p:pRg st="4" end="4"/>
                                            </p:txEl>
                                          </p:spTgt>
                                        </p:tgtEl>
                                        <p:attrNameLst>
                                          <p:attrName>style.visibility</p:attrName>
                                        </p:attrNameLst>
                                      </p:cBhvr>
                                      <p:to>
                                        <p:strVal val="visible"/>
                                      </p:to>
                                    </p:set>
                                    <p:animEffect transition="in" filter="wipe(up)">
                                      <p:cBhvr>
                                        <p:cTn id="37" dur="500"/>
                                        <p:tgtEl>
                                          <p:spTgt spid="3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35">
                                            <p:txEl>
                                              <p:pRg st="5" end="5"/>
                                            </p:txEl>
                                          </p:spTgt>
                                        </p:tgtEl>
                                        <p:attrNameLst>
                                          <p:attrName>style.visibility</p:attrName>
                                        </p:attrNameLst>
                                      </p:cBhvr>
                                      <p:to>
                                        <p:strVal val="visible"/>
                                      </p:to>
                                    </p:set>
                                    <p:animEffect transition="in" filter="wipe(up)">
                                      <p:cBhvr>
                                        <p:cTn id="42" dur="500"/>
                                        <p:tgtEl>
                                          <p:spTgt spid="35">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Effect transition="in" filter="fade">
                                      <p:cBhvr>
                                        <p:cTn id="4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5" grpId="0" uiExpand="1" build="p"/>
      <p:bldP spid="36" grpId="0" animBg="1"/>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noProof="0" dirty="0"/>
          </a:p>
        </p:txBody>
      </p:sp>
    </p:spTree>
    <p:extLst>
      <p:ext uri="{BB962C8B-B14F-4D97-AF65-F5344CB8AC3E}">
        <p14:creationId xmlns:p14="http://schemas.microsoft.com/office/powerpoint/2010/main" val="137109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14"/>
          <p:cNvGrpSpPr/>
          <p:nvPr/>
        </p:nvGrpSpPr>
        <p:grpSpPr>
          <a:xfrm>
            <a:off x="4855028" y="1394568"/>
            <a:ext cx="6212869" cy="3873929"/>
            <a:chOff x="1641585" y="1048972"/>
            <a:chExt cx="5867403" cy="3260732"/>
          </a:xfrm>
        </p:grpSpPr>
        <p:sp>
          <p:nvSpPr>
            <p:cNvPr id="3" name="Rectangle : coins arrondis 10"/>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F6565"/>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4" name="Rectangle 18"/>
            <p:cNvSpPr/>
            <p:nvPr/>
          </p:nvSpPr>
          <p:spPr>
            <a:xfrm>
              <a:off x="1715066" y="1103461"/>
              <a:ext cx="5717724" cy="3124203"/>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5" name="Rectangle 19"/>
            <p:cNvSpPr/>
            <p:nvPr/>
          </p:nvSpPr>
          <p:spPr>
            <a:xfrm>
              <a:off x="1802501" y="1179667"/>
              <a:ext cx="5542845" cy="2971800"/>
            </a:xfrm>
            <a:prstGeom prst="rect">
              <a:avLst/>
            </a:prstGeom>
            <a:solidFill>
              <a:srgbClr val="FFFFFF"/>
            </a:solidFill>
            <a:ln cap="flat">
              <a:solidFill>
                <a:srgbClr val="FF6565"/>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grpSp>
      <p:sp>
        <p:nvSpPr>
          <p:cNvPr id="6" name="Rectangle 20"/>
          <p:cNvSpPr/>
          <p:nvPr/>
        </p:nvSpPr>
        <p:spPr>
          <a:xfrm>
            <a:off x="5141617" y="4829489"/>
            <a:ext cx="5527345" cy="77087"/>
          </a:xfrm>
          <a:prstGeom prst="rect">
            <a:avLst/>
          </a:prstGeom>
          <a:solidFill>
            <a:srgbClr val="FF6565"/>
          </a:solidFill>
          <a:ln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7" name="Rectangle 21"/>
          <p:cNvSpPr/>
          <p:nvPr/>
        </p:nvSpPr>
        <p:spPr>
          <a:xfrm>
            <a:off x="4389349" y="1736952"/>
            <a:ext cx="1156184" cy="512421"/>
          </a:xfrm>
          <a:prstGeom prst="rect">
            <a:avLst/>
          </a:prstGeom>
          <a:solidFill>
            <a:srgbClr val="FF6565"/>
          </a:solidFill>
          <a:ln w="25402" cap="flat">
            <a:solidFill>
              <a:srgbClr val="FF6565"/>
            </a:solidFill>
            <a:prstDash val="solid"/>
          </a:ln>
        </p:spPr>
        <p:txBody>
          <a:bodyPr vert="horz" wrap="square" lIns="121920" tIns="60960" rIns="121920" bIns="60960" anchor="ctr" anchorCtr="1" compatLnSpc="1">
            <a:noAutofit/>
          </a:bodyPr>
          <a:lstStyle/>
          <a:p>
            <a:pPr algn="ctr" defTabSz="914400">
              <a:defRPr sz="1800" b="0" i="0" u="none" strike="noStrike" kern="0" cap="none" spc="0" baseline="0">
                <a:solidFill>
                  <a:srgbClr val="000000"/>
                </a:solidFill>
                <a:uFillTx/>
              </a:defRPr>
            </a:pPr>
            <a:endParaRPr lang="fr-FR" sz="1200" noProof="0" dirty="0">
              <a:solidFill>
                <a:srgbClr val="000000"/>
              </a:solidFill>
              <a:latin typeface="Arial" panose="020B0604020202020204"/>
              <a:cs typeface="Arial" panose="020B0604020202020204"/>
              <a:sym typeface="Arial" panose="020B0604020202020204"/>
            </a:endParaRPr>
          </a:p>
        </p:txBody>
      </p:sp>
      <p:sp>
        <p:nvSpPr>
          <p:cNvPr id="9" name="Rectangle 23"/>
          <p:cNvSpPr/>
          <p:nvPr/>
        </p:nvSpPr>
        <p:spPr>
          <a:xfrm>
            <a:off x="4469041" y="1746942"/>
            <a:ext cx="1052999" cy="492443"/>
          </a:xfrm>
          <a:prstGeom prst="rect">
            <a:avLst/>
          </a:prstGeom>
          <a:noFill/>
          <a:ln cap="flat">
            <a:solidFill>
              <a:srgbClr val="FF6565"/>
            </a:solidFill>
            <a:prstDash val="solid"/>
          </a:ln>
        </p:spPr>
        <p:txBody>
          <a:bodyPr vert="horz" wrap="square" lIns="121920" tIns="60960" rIns="121920" bIns="60960" anchor="t" anchorCtr="0" compatLnSpc="1">
            <a:spAutoFit/>
          </a:bodyPr>
          <a:lstStyle/>
          <a:p>
            <a:pPr algn="ctr" defTabSz="914400">
              <a:defRPr sz="1800" b="0" i="0" u="none" strike="noStrike" kern="0" cap="none" spc="0" baseline="0">
                <a:solidFill>
                  <a:srgbClr val="000000"/>
                </a:solidFill>
                <a:uFillTx/>
              </a:defRPr>
            </a:pPr>
            <a:r>
              <a:rPr lang="fr-FR" sz="2400" b="1" noProof="0" dirty="0">
                <a:solidFill>
                  <a:srgbClr val="FFFFFF"/>
                </a:solidFill>
                <a:latin typeface="Arial" panose="020B0604020202020204"/>
                <a:cs typeface="Arial" panose="020B0604020202020204"/>
                <a:sym typeface="Arial" panose="020B0604020202020204"/>
              </a:rPr>
              <a:t>M</a:t>
            </a:r>
          </a:p>
        </p:txBody>
      </p:sp>
      <p:sp>
        <p:nvSpPr>
          <p:cNvPr id="10" name="TextBox 6"/>
          <p:cNvSpPr txBox="1"/>
          <p:nvPr/>
        </p:nvSpPr>
        <p:spPr>
          <a:xfrm>
            <a:off x="5025418" y="2769733"/>
            <a:ext cx="5869201" cy="769698"/>
          </a:xfrm>
          <a:prstGeom prst="rect">
            <a:avLst/>
          </a:prstGeom>
          <a:noFill/>
          <a:ln cap="flat">
            <a:noFill/>
          </a:ln>
        </p:spPr>
        <p:txBody>
          <a:bodyPr vert="horz" wrap="square" lIns="0" tIns="0" rIns="0" bIns="0" anchor="t" anchorCtr="1" compatLnSpc="1">
            <a:spAutoFit/>
          </a:bodyPr>
          <a:lstStyle/>
          <a:p>
            <a:pPr algn="ctr" defTabSz="1219200">
              <a:lnSpc>
                <a:spcPct val="131000"/>
              </a:lnSpc>
              <a:defRPr sz="1800" b="0" i="0" u="none" strike="noStrike" kern="0" cap="none" spc="0" baseline="0">
                <a:solidFill>
                  <a:srgbClr val="000000"/>
                </a:solidFill>
                <a:uFillTx/>
              </a:defRPr>
            </a:pPr>
            <a:r>
              <a:rPr lang="fr-FR" sz="4265" b="1" kern="0" noProof="0" dirty="0">
                <a:solidFill>
                  <a:srgbClr val="FF0000"/>
                </a:solidFill>
                <a:latin typeface="Arial" panose="020B0604020202020204"/>
                <a:cs typeface="Arial" panose="020B0604020202020204"/>
                <a:sym typeface="Arial" panose="020B0604020202020204"/>
              </a:rPr>
              <a:t>Tâche principale</a:t>
            </a:r>
          </a:p>
        </p:txBody>
      </p:sp>
      <p:pic>
        <p:nvPicPr>
          <p:cNvPr id="11" name="Image 10" descr="Une image contenant texte, Visage humain, habits, garçon&#10;&#10;Le contenu généré par l’IA peut être incorrect."/>
          <p:cNvPicPr>
            <a:picLocks noChangeAspect="1"/>
          </p:cNvPicPr>
          <p:nvPr/>
        </p:nvPicPr>
        <p:blipFill>
          <a:blip r:embed="rId2"/>
          <a:srcRect l="6543" t="22389" r="7874" b="21123"/>
          <a:stretch>
            <a:fillRect/>
          </a:stretch>
        </p:blipFill>
        <p:spPr>
          <a:xfrm>
            <a:off x="465154" y="2567829"/>
            <a:ext cx="3426532" cy="2261660"/>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12" name="ZoneTexte 11">
            <a:extLst>
              <a:ext uri="{FF2B5EF4-FFF2-40B4-BE49-F238E27FC236}">
                <a16:creationId xmlns:a16="http://schemas.microsoft.com/office/drawing/2014/main" id="{C7566AE4-BDC7-2197-8C3F-B4C1FC9D5550}"/>
              </a:ext>
            </a:extLst>
          </p:cNvPr>
          <p:cNvSpPr txBox="1"/>
          <p:nvPr/>
        </p:nvSpPr>
        <p:spPr>
          <a:xfrm>
            <a:off x="290319" y="1427315"/>
            <a:ext cx="11303623" cy="5016758"/>
          </a:xfrm>
          <a:prstGeom prst="rect">
            <a:avLst/>
          </a:prstGeom>
          <a:solidFill>
            <a:schemeClr val="accent6">
              <a:lumMod val="20000"/>
              <a:lumOff val="80000"/>
            </a:schemeClr>
          </a:solidFill>
        </p:spPr>
        <p:txBody>
          <a:bodyPr wrap="square" rtlCol="0">
            <a:spAutoFit/>
          </a:bodyPr>
          <a:lstStyle/>
          <a:p>
            <a:r>
              <a:rPr lang="fr-FR" sz="2000" noProof="0" dirty="0"/>
              <a:t>Dans le circuit ci-dessous, Imad veut  </a:t>
            </a:r>
            <a:r>
              <a:rPr lang="fr-FR" sz="2000" b="1" noProof="0" dirty="0"/>
              <a:t>mesurer </a:t>
            </a:r>
            <a:r>
              <a:rPr lang="fr-FR" sz="2000" noProof="0" dirty="0"/>
              <a:t>avec un multimètre l’intensité du courant  traversant la lampe.</a:t>
            </a:r>
          </a:p>
          <a:p>
            <a:endParaRPr lang="fr-FR" sz="2000" noProof="0" dirty="0"/>
          </a:p>
          <a:p>
            <a:endParaRPr lang="fr-FR" sz="2000" noProof="0" dirty="0"/>
          </a:p>
          <a:p>
            <a:endParaRPr lang="fr-FR" sz="2000" noProof="0" dirty="0"/>
          </a:p>
          <a:p>
            <a:endParaRPr lang="fr-FR" sz="2000" noProof="0" dirty="0"/>
          </a:p>
          <a:p>
            <a:endParaRPr lang="fr-FR" sz="2000" noProof="0" dirty="0"/>
          </a:p>
          <a:p>
            <a:endParaRPr lang="fr-FR" sz="2000" noProof="0" dirty="0"/>
          </a:p>
          <a:p>
            <a:endParaRPr lang="fr-FR" sz="2000" noProof="0" dirty="0"/>
          </a:p>
          <a:p>
            <a:endParaRPr lang="fr-FR" sz="2000" noProof="0" dirty="0"/>
          </a:p>
          <a:p>
            <a:endParaRPr lang="fr-FR" sz="2000" noProof="0" dirty="0"/>
          </a:p>
          <a:p>
            <a:r>
              <a:rPr lang="fr-FR" sz="2000" noProof="0" dirty="0"/>
              <a:t>Lorsqu’il a fermé l’interrupteur, le multimètre a </a:t>
            </a:r>
          </a:p>
          <a:p>
            <a:r>
              <a:rPr lang="fr-FR" sz="2000" noProof="0" dirty="0"/>
              <a:t>affiché deux valeurs différentes  pour deux</a:t>
            </a:r>
          </a:p>
          <a:p>
            <a:r>
              <a:rPr lang="fr-FR" sz="2000" noProof="0" dirty="0"/>
              <a:t> calibres différents (image ci-contre)</a:t>
            </a:r>
          </a:p>
          <a:p>
            <a:endParaRPr lang="fr-FR" sz="2000" noProof="0" dirty="0"/>
          </a:p>
          <a:p>
            <a:r>
              <a:rPr lang="fr-FR" sz="2000" b="1" noProof="0" dirty="0"/>
              <a:t>Choisir la valeur adéquate parmi les deux valeurs.</a:t>
            </a:r>
          </a:p>
        </p:txBody>
      </p:sp>
      <p:pic>
        <p:nvPicPr>
          <p:cNvPr id="51" name="Picture 339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8398043" y="4132175"/>
            <a:ext cx="3027170" cy="2219241"/>
          </a:xfrm>
          <a:prstGeom prst="rect">
            <a:avLst/>
          </a:prstGeom>
          <a:noFill/>
        </p:spPr>
      </p:pic>
      <p:sp>
        <p:nvSpPr>
          <p:cNvPr id="2" name="Titre 1">
            <a:extLst>
              <a:ext uri="{FF2B5EF4-FFF2-40B4-BE49-F238E27FC236}">
                <a16:creationId xmlns:a16="http://schemas.microsoft.com/office/drawing/2014/main" id="{07BB7773-D05C-98DE-0837-80AA4BE2E0E0}"/>
              </a:ext>
            </a:extLst>
          </p:cNvPr>
          <p:cNvSpPr>
            <a:spLocks noGrp="1"/>
          </p:cNvSpPr>
          <p:nvPr>
            <p:ph type="title"/>
          </p:nvPr>
        </p:nvSpPr>
        <p:spPr/>
        <p:txBody>
          <a:bodyPr/>
          <a:lstStyle/>
          <a:p>
            <a:r>
              <a:rPr lang="fr-FR"/>
              <a:t>Voici notre tâche principale. Je vais vous montrer comment utiliser un multimètre pour mesurer l’intensité de courant dans un circuit.</a:t>
            </a:r>
          </a:p>
        </p:txBody>
      </p:sp>
      <p:sp>
        <p:nvSpPr>
          <p:cNvPr id="4" name="Espace réservé du contenu 3">
            <a:extLst>
              <a:ext uri="{FF2B5EF4-FFF2-40B4-BE49-F238E27FC236}">
                <a16:creationId xmlns:a16="http://schemas.microsoft.com/office/drawing/2014/main" id="{B616743D-0E7C-560C-DE0A-42194D3301AB}"/>
              </a:ext>
            </a:extLst>
          </p:cNvPr>
          <p:cNvSpPr>
            <a:spLocks noGrp="1"/>
          </p:cNvSpPr>
          <p:nvPr>
            <p:ph sz="quarter" idx="11"/>
          </p:nvPr>
        </p:nvSpPr>
        <p:spPr/>
        <p:txBody>
          <a:bodyPr/>
          <a:lstStyle/>
          <a:p>
            <a:r>
              <a:rPr lang="fr-FR" dirty="0"/>
              <a:t>L’</a:t>
            </a:r>
            <a:r>
              <a:rPr lang="fr-FR" dirty="0" err="1"/>
              <a:t>enseignant.e</a:t>
            </a:r>
            <a:r>
              <a:rPr lang="fr-FR" dirty="0"/>
              <a:t> présente le multimètre puis réalise le montage en verbalisant .Il lit la consigne et explique ce qui est demandé.(</a:t>
            </a:r>
            <a:r>
              <a:rPr lang="fr-FR" dirty="0">
                <a:solidFill>
                  <a:srgbClr val="FF0000"/>
                </a:solidFill>
              </a:rPr>
              <a:t>rectifier le branchement du multimètre dans le livret page 19</a:t>
            </a:r>
            <a:r>
              <a:rPr lang="fr-FR" dirty="0"/>
              <a:t>)</a:t>
            </a:r>
          </a:p>
        </p:txBody>
      </p:sp>
      <p:sp>
        <p:nvSpPr>
          <p:cNvPr id="6" name="Rectangle à coins arrondis 5"/>
          <p:cNvSpPr/>
          <p:nvPr/>
        </p:nvSpPr>
        <p:spPr>
          <a:xfrm>
            <a:off x="290319" y="1064444"/>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noProof="0" dirty="0">
                <a:solidFill>
                  <a:schemeClr val="tx1"/>
                </a:solidFill>
              </a:rPr>
              <a:t>Tâche principale</a:t>
            </a:r>
          </a:p>
        </p:txBody>
      </p:sp>
      <p:grpSp>
        <p:nvGrpSpPr>
          <p:cNvPr id="8" name="Groupe 7">
            <a:extLst>
              <a:ext uri="{FF2B5EF4-FFF2-40B4-BE49-F238E27FC236}">
                <a16:creationId xmlns:a16="http://schemas.microsoft.com/office/drawing/2014/main" id="{F81E4235-637A-D656-F39D-F0FDA0E47CF1}"/>
              </a:ext>
            </a:extLst>
          </p:cNvPr>
          <p:cNvGrpSpPr/>
          <p:nvPr/>
        </p:nvGrpSpPr>
        <p:grpSpPr>
          <a:xfrm>
            <a:off x="2228202" y="1963429"/>
            <a:ext cx="6169841" cy="2539106"/>
            <a:chOff x="1927412" y="1840389"/>
            <a:chExt cx="7978588" cy="2968184"/>
          </a:xfrm>
        </p:grpSpPr>
        <p:pic>
          <p:nvPicPr>
            <p:cNvPr id="5" name="Imag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27412" y="1840389"/>
              <a:ext cx="7978588" cy="2968184"/>
            </a:xfrm>
            <a:prstGeom prst="rect">
              <a:avLst/>
            </a:prstGeom>
          </p:spPr>
        </p:pic>
        <p:sp>
          <p:nvSpPr>
            <p:cNvPr id="7" name="Rectangle 6">
              <a:extLst>
                <a:ext uri="{FF2B5EF4-FFF2-40B4-BE49-F238E27FC236}">
                  <a16:creationId xmlns:a16="http://schemas.microsoft.com/office/drawing/2014/main" id="{4FA5F1EE-B15F-631C-F06F-76F720F5EC78}"/>
                </a:ext>
              </a:extLst>
            </p:cNvPr>
            <p:cNvSpPr/>
            <p:nvPr/>
          </p:nvSpPr>
          <p:spPr>
            <a:xfrm>
              <a:off x="8863565" y="4294300"/>
              <a:ext cx="637908" cy="162653"/>
            </a:xfrm>
            <a:prstGeom prst="rect">
              <a:avLst/>
            </a:prstGeom>
            <a:solidFill>
              <a:srgbClr val="FAF4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chemeClr val="tx1"/>
                  </a:solidFill>
                </a:rPr>
                <a:t>mA</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47900-CF01-CFBD-7974-C7B1EF18D75F}"/>
            </a:ext>
          </a:extLst>
        </p:cNvPr>
        <p:cNvGrpSpPr/>
        <p:nvPr/>
      </p:nvGrpSpPr>
      <p:grpSpPr>
        <a:xfrm>
          <a:off x="0" y="0"/>
          <a:ext cx="0" cy="0"/>
          <a:chOff x="0" y="0"/>
          <a:chExt cx="0" cy="0"/>
        </a:xfrm>
      </p:grpSpPr>
      <p:pic>
        <p:nvPicPr>
          <p:cNvPr id="9" name="Image 9">
            <a:extLst>
              <a:ext uri="{FF2B5EF4-FFF2-40B4-BE49-F238E27FC236}">
                <a16:creationId xmlns:a16="http://schemas.microsoft.com/office/drawing/2014/main" id="{2ED61138-9680-D566-315C-9BEB4853EBD9}"/>
              </a:ext>
            </a:extLst>
          </p:cNvPr>
          <p:cNvPicPr>
            <a:picLocks noChangeAspect="1"/>
          </p:cNvPicPr>
          <p:nvPr/>
        </p:nvPicPr>
        <p:blipFill>
          <a:blip r:embed="rId2"/>
          <a:stretch>
            <a:fillRect/>
          </a:stretch>
        </p:blipFill>
        <p:spPr>
          <a:xfrm>
            <a:off x="11216900" y="336343"/>
            <a:ext cx="583170" cy="583170"/>
          </a:xfrm>
          <a:prstGeom prst="rect">
            <a:avLst/>
          </a:prstGeom>
        </p:spPr>
      </p:pic>
      <p:sp>
        <p:nvSpPr>
          <p:cNvPr id="4" name="Titre 3">
            <a:extLst>
              <a:ext uri="{FF2B5EF4-FFF2-40B4-BE49-F238E27FC236}">
                <a16:creationId xmlns:a16="http://schemas.microsoft.com/office/drawing/2014/main" id="{4469ACD3-1B7E-A563-6EC7-5C9DD2D25AD9}"/>
              </a:ext>
            </a:extLst>
          </p:cNvPr>
          <p:cNvSpPr>
            <a:spLocks noGrp="1"/>
          </p:cNvSpPr>
          <p:nvPr>
            <p:ph type="title"/>
          </p:nvPr>
        </p:nvSpPr>
        <p:spPr/>
        <p:txBody>
          <a:bodyPr/>
          <a:lstStyle/>
          <a:p>
            <a:r>
              <a:rPr lang="fr-FR" noProof="0" dirty="0"/>
              <a:t>Pour réaliser ma tâche, je suis les étapes suivantes : </a:t>
            </a:r>
          </a:p>
        </p:txBody>
      </p:sp>
      <p:sp>
        <p:nvSpPr>
          <p:cNvPr id="7" name="Espace réservé du contenu 6">
            <a:extLst>
              <a:ext uri="{FF2B5EF4-FFF2-40B4-BE49-F238E27FC236}">
                <a16:creationId xmlns:a16="http://schemas.microsoft.com/office/drawing/2014/main" id="{BC9235A3-D9E6-88BC-8A58-1A9391847F00}"/>
              </a:ext>
            </a:extLst>
          </p:cNvPr>
          <p:cNvSpPr>
            <a:spLocks noGrp="1"/>
          </p:cNvSpPr>
          <p:nvPr>
            <p:ph sz="quarter" idx="11"/>
          </p:nvPr>
        </p:nvSpPr>
        <p:spPr/>
        <p:txBody>
          <a:bodyPr/>
          <a:lstStyle/>
          <a:p>
            <a:r>
              <a:rPr lang="fr-FR" noProof="0" dirty="0"/>
              <a:t>L’</a:t>
            </a:r>
            <a:r>
              <a:rPr lang="fr-FR" noProof="0" dirty="0" err="1"/>
              <a:t>enseignant.e</a:t>
            </a:r>
            <a:r>
              <a:rPr lang="fr-FR" noProof="0" dirty="0"/>
              <a:t>  réalise l’expérience en orientant les élèves et explique ce qui est demandé.</a:t>
            </a:r>
          </a:p>
        </p:txBody>
      </p:sp>
      <p:grpSp>
        <p:nvGrpSpPr>
          <p:cNvPr id="5" name="Groupe 4">
            <a:extLst>
              <a:ext uri="{FF2B5EF4-FFF2-40B4-BE49-F238E27FC236}">
                <a16:creationId xmlns:a16="http://schemas.microsoft.com/office/drawing/2014/main" id="{E588545F-12BF-8135-8D33-456A4165627E}"/>
              </a:ext>
            </a:extLst>
          </p:cNvPr>
          <p:cNvGrpSpPr/>
          <p:nvPr/>
        </p:nvGrpSpPr>
        <p:grpSpPr>
          <a:xfrm>
            <a:off x="657726" y="1543941"/>
            <a:ext cx="11142344" cy="705852"/>
            <a:chOff x="657726" y="1543941"/>
            <a:chExt cx="11142344" cy="705852"/>
          </a:xfrm>
        </p:grpSpPr>
        <p:sp>
          <p:nvSpPr>
            <p:cNvPr id="2" name="ZoneTexte 1">
              <a:extLst>
                <a:ext uri="{FF2B5EF4-FFF2-40B4-BE49-F238E27FC236}">
                  <a16:creationId xmlns:a16="http://schemas.microsoft.com/office/drawing/2014/main" id="{F246FFFB-7327-871C-6B79-799690099DB9}"/>
                </a:ext>
              </a:extLst>
            </p:cNvPr>
            <p:cNvSpPr txBox="1"/>
            <p:nvPr/>
          </p:nvSpPr>
          <p:spPr>
            <a:xfrm>
              <a:off x="1270791" y="1644279"/>
              <a:ext cx="10529279" cy="461665"/>
            </a:xfrm>
            <a:prstGeom prst="rect">
              <a:avLst/>
            </a:prstGeom>
            <a:solidFill>
              <a:schemeClr val="accent6">
                <a:lumMod val="20000"/>
                <a:lumOff val="80000"/>
              </a:schemeClr>
            </a:solidFill>
          </p:spPr>
          <p:txBody>
            <a:bodyPr wrap="square" rtlCol="0">
              <a:spAutoFit/>
            </a:bodyPr>
            <a:lstStyle/>
            <a:p>
              <a:r>
                <a:rPr lang="fr-FR" sz="2400" noProof="0" dirty="0"/>
                <a:t> J’insère correctement l’ampèremètre dans le circuit(en série).</a:t>
              </a:r>
            </a:p>
          </p:txBody>
        </p:sp>
        <p:sp>
          <p:nvSpPr>
            <p:cNvPr id="3" name="Ellipse 2">
              <a:extLst>
                <a:ext uri="{FF2B5EF4-FFF2-40B4-BE49-F238E27FC236}">
                  <a16:creationId xmlns:a16="http://schemas.microsoft.com/office/drawing/2014/main" id="{41631553-51BA-7AC7-683E-6968FF0213CD}"/>
                </a:ext>
              </a:extLst>
            </p:cNvPr>
            <p:cNvSpPr/>
            <p:nvPr/>
          </p:nvSpPr>
          <p:spPr>
            <a:xfrm>
              <a:off x="657726" y="1543941"/>
              <a:ext cx="705852" cy="70585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noProof="0" dirty="0"/>
                <a:t>1</a:t>
              </a:r>
            </a:p>
          </p:txBody>
        </p:sp>
      </p:grpSp>
      <p:grpSp>
        <p:nvGrpSpPr>
          <p:cNvPr id="8" name="Groupe 7">
            <a:extLst>
              <a:ext uri="{FF2B5EF4-FFF2-40B4-BE49-F238E27FC236}">
                <a16:creationId xmlns:a16="http://schemas.microsoft.com/office/drawing/2014/main" id="{AE8082DC-5A3A-9CE9-90EA-A8C116BFB73B}"/>
              </a:ext>
            </a:extLst>
          </p:cNvPr>
          <p:cNvGrpSpPr/>
          <p:nvPr/>
        </p:nvGrpSpPr>
        <p:grpSpPr>
          <a:xfrm>
            <a:off x="657726" y="3121610"/>
            <a:ext cx="11142344" cy="705852"/>
            <a:chOff x="657726" y="1543941"/>
            <a:chExt cx="11142344" cy="705852"/>
          </a:xfrm>
        </p:grpSpPr>
        <p:sp>
          <p:nvSpPr>
            <p:cNvPr id="11" name="ZoneTexte 10">
              <a:extLst>
                <a:ext uri="{FF2B5EF4-FFF2-40B4-BE49-F238E27FC236}">
                  <a16:creationId xmlns:a16="http://schemas.microsoft.com/office/drawing/2014/main" id="{E97DF6BC-90C7-45ED-ED32-5020FE30EA13}"/>
                </a:ext>
              </a:extLst>
            </p:cNvPr>
            <p:cNvSpPr txBox="1"/>
            <p:nvPr/>
          </p:nvSpPr>
          <p:spPr>
            <a:xfrm>
              <a:off x="1270791" y="1670668"/>
              <a:ext cx="10529279" cy="461665"/>
            </a:xfrm>
            <a:prstGeom prst="rect">
              <a:avLst/>
            </a:prstGeom>
            <a:solidFill>
              <a:schemeClr val="accent6">
                <a:lumMod val="20000"/>
                <a:lumOff val="80000"/>
              </a:schemeClr>
            </a:solidFill>
          </p:spPr>
          <p:txBody>
            <a:bodyPr wrap="square" rtlCol="0">
              <a:spAutoFit/>
            </a:bodyPr>
            <a:lstStyle/>
            <a:p>
              <a:r>
                <a:rPr lang="fr-FR" sz="2400" noProof="0" dirty="0"/>
                <a:t> Je précise le calibre convenable pour cette mesure.</a:t>
              </a:r>
            </a:p>
          </p:txBody>
        </p:sp>
        <p:sp>
          <p:nvSpPr>
            <p:cNvPr id="12" name="Ellipse 11">
              <a:extLst>
                <a:ext uri="{FF2B5EF4-FFF2-40B4-BE49-F238E27FC236}">
                  <a16:creationId xmlns:a16="http://schemas.microsoft.com/office/drawing/2014/main" id="{168067B0-E81F-6485-929E-6595E55B2050}"/>
                </a:ext>
              </a:extLst>
            </p:cNvPr>
            <p:cNvSpPr/>
            <p:nvPr/>
          </p:nvSpPr>
          <p:spPr>
            <a:xfrm>
              <a:off x="657726" y="1543941"/>
              <a:ext cx="705852" cy="70585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noProof="0" dirty="0"/>
                <a:t>2</a:t>
              </a:r>
            </a:p>
          </p:txBody>
        </p:sp>
      </p:grpSp>
      <p:grpSp>
        <p:nvGrpSpPr>
          <p:cNvPr id="14" name="Groupe 13">
            <a:extLst>
              <a:ext uri="{FF2B5EF4-FFF2-40B4-BE49-F238E27FC236}">
                <a16:creationId xmlns:a16="http://schemas.microsoft.com/office/drawing/2014/main" id="{CD61645B-DE25-FB2F-2705-774BFEDAFE25}"/>
              </a:ext>
            </a:extLst>
          </p:cNvPr>
          <p:cNvGrpSpPr/>
          <p:nvPr/>
        </p:nvGrpSpPr>
        <p:grpSpPr>
          <a:xfrm>
            <a:off x="657726" y="4752057"/>
            <a:ext cx="11142344" cy="705852"/>
            <a:chOff x="657726" y="1543941"/>
            <a:chExt cx="11142344" cy="705852"/>
          </a:xfrm>
        </p:grpSpPr>
        <p:sp>
          <p:nvSpPr>
            <p:cNvPr id="15" name="ZoneTexte 14">
              <a:extLst>
                <a:ext uri="{FF2B5EF4-FFF2-40B4-BE49-F238E27FC236}">
                  <a16:creationId xmlns:a16="http://schemas.microsoft.com/office/drawing/2014/main" id="{3F39A91F-0452-0B7F-33E7-1C4A7641BE1E}"/>
                </a:ext>
              </a:extLst>
            </p:cNvPr>
            <p:cNvSpPr txBox="1"/>
            <p:nvPr/>
          </p:nvSpPr>
          <p:spPr>
            <a:xfrm>
              <a:off x="1270791" y="1644279"/>
              <a:ext cx="10529279" cy="461665"/>
            </a:xfrm>
            <a:prstGeom prst="rect">
              <a:avLst/>
            </a:prstGeom>
            <a:solidFill>
              <a:schemeClr val="accent6">
                <a:lumMod val="20000"/>
                <a:lumOff val="80000"/>
              </a:schemeClr>
            </a:solidFill>
          </p:spPr>
          <p:txBody>
            <a:bodyPr wrap="square" rtlCol="0">
              <a:spAutoFit/>
            </a:bodyPr>
            <a:lstStyle/>
            <a:p>
              <a:r>
                <a:rPr lang="fr-FR" sz="2400" noProof="0" dirty="0"/>
                <a:t> Je note la valeur de l’intensité </a:t>
              </a:r>
              <a:r>
                <a:rPr lang="fr-FR" sz="2400" b="1" noProof="0" dirty="0">
                  <a:latin typeface="Times New Roman" panose="02020603050405020304" pitchFamily="18" charset="0"/>
                  <a:cs typeface="Times New Roman" panose="02020603050405020304" pitchFamily="18" charset="0"/>
                </a:rPr>
                <a:t>I</a:t>
              </a:r>
              <a:r>
                <a:rPr lang="fr-FR" sz="2400" noProof="0" dirty="0"/>
                <a:t> avec l’unité.</a:t>
              </a:r>
            </a:p>
          </p:txBody>
        </p:sp>
        <p:sp>
          <p:nvSpPr>
            <p:cNvPr id="16" name="Ellipse 15">
              <a:extLst>
                <a:ext uri="{FF2B5EF4-FFF2-40B4-BE49-F238E27FC236}">
                  <a16:creationId xmlns:a16="http://schemas.microsoft.com/office/drawing/2014/main" id="{85026436-12C9-58DE-F6E9-BF9EB7B7C108}"/>
                </a:ext>
              </a:extLst>
            </p:cNvPr>
            <p:cNvSpPr/>
            <p:nvPr/>
          </p:nvSpPr>
          <p:spPr>
            <a:xfrm>
              <a:off x="657726" y="1543941"/>
              <a:ext cx="705852" cy="705852"/>
            </a:xfrm>
            <a:prstGeom prst="ellipse">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noProof="0" dirty="0"/>
                <a:t>3</a:t>
              </a:r>
            </a:p>
          </p:txBody>
        </p:sp>
      </p:grpSp>
    </p:spTree>
    <p:extLst>
      <p:ext uri="{BB962C8B-B14F-4D97-AF65-F5344CB8AC3E}">
        <p14:creationId xmlns:p14="http://schemas.microsoft.com/office/powerpoint/2010/main" val="3290682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333348" y="316184"/>
            <a:ext cx="583170" cy="583170"/>
          </a:xfrm>
          <a:prstGeom prst="rect">
            <a:avLst/>
          </a:prstGeom>
        </p:spPr>
      </p:pic>
      <p:sp>
        <p:nvSpPr>
          <p:cNvPr id="6" name="Rectangle à coins arrondis 5"/>
          <p:cNvSpPr/>
          <p:nvPr/>
        </p:nvSpPr>
        <p:spPr>
          <a:xfrm>
            <a:off x="382321" y="1132419"/>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noProof="0" dirty="0">
                <a:solidFill>
                  <a:schemeClr val="tx1"/>
                </a:solidFill>
              </a:rPr>
              <a:t>Tâche principale</a:t>
            </a:r>
          </a:p>
        </p:txBody>
      </p:sp>
      <p:sp>
        <p:nvSpPr>
          <p:cNvPr id="10" name="Freeform 3353"/>
          <p:cNvSpPr/>
          <p:nvPr/>
        </p:nvSpPr>
        <p:spPr>
          <a:xfrm>
            <a:off x="654611" y="1699347"/>
            <a:ext cx="6984000" cy="324000"/>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sz="2800" noProof="0" dirty="0"/>
          </a:p>
        </p:txBody>
      </p:sp>
      <p:sp>
        <p:nvSpPr>
          <p:cNvPr id="49" name="Rectangle 3439"/>
          <p:cNvSpPr/>
          <p:nvPr/>
        </p:nvSpPr>
        <p:spPr>
          <a:xfrm>
            <a:off x="720274" y="1700613"/>
            <a:ext cx="6935040" cy="276999"/>
          </a:xfrm>
          <a:prstGeom prst="rect">
            <a:avLst/>
          </a:prstGeom>
        </p:spPr>
        <p:txBody>
          <a:bodyPr wrap="none" lIns="0" tIns="0" rIns="0" bIns="0">
            <a:spAutoFit/>
          </a:bodyPr>
          <a:lstStyle/>
          <a:p>
            <a:pPr marL="0"/>
            <a:r>
              <a:rPr lang="fr-FR" b="1" i="0" spc="0" baseline="0" noProof="0" dirty="0">
                <a:solidFill>
                  <a:srgbClr val="F5821F"/>
                </a:solidFill>
                <a:latin typeface="Calibri-Bold"/>
              </a:rPr>
              <a:t>1</a:t>
            </a:r>
            <a:r>
              <a:rPr lang="fr-FR" b="1" i="0" spc="542" baseline="0" noProof="0" dirty="0">
                <a:solidFill>
                  <a:srgbClr val="F5821F"/>
                </a:solidFill>
                <a:latin typeface="Calibri-Bold"/>
              </a:rPr>
              <a:t>.</a:t>
            </a:r>
            <a:r>
              <a:rPr lang="fr-FR" b="0" i="0" spc="0" baseline="0" noProof="0" dirty="0">
                <a:solidFill>
                  <a:srgbClr val="231F20"/>
                </a:solidFill>
                <a:latin typeface="Calibri"/>
              </a:rPr>
              <a:t>Ajouter correctement le symbole du multimètre dans</a:t>
            </a:r>
            <a:r>
              <a:rPr lang="fr-FR" b="0" i="0" spc="0" baseline="0" noProof="0" dirty="0">
                <a:solidFill>
                  <a:srgbClr val="F5821F"/>
                </a:solidFill>
                <a:latin typeface="Calibri"/>
              </a:rPr>
              <a:t> rond convenable</a:t>
            </a:r>
            <a:r>
              <a:rPr lang="fr-FR" b="0" i="0" spc="0" baseline="0" noProof="0" dirty="0">
                <a:solidFill>
                  <a:srgbClr val="231F20"/>
                </a:solidFill>
                <a:latin typeface="Calibri"/>
              </a:rPr>
              <a:t>.</a:t>
            </a:r>
          </a:p>
        </p:txBody>
      </p:sp>
      <p:grpSp>
        <p:nvGrpSpPr>
          <p:cNvPr id="2" name="Groupe 1"/>
          <p:cNvGrpSpPr/>
          <p:nvPr/>
        </p:nvGrpSpPr>
        <p:grpSpPr>
          <a:xfrm>
            <a:off x="4108322" y="4711767"/>
            <a:ext cx="1374596" cy="64820"/>
            <a:chOff x="4762746" y="3286374"/>
            <a:chExt cx="1374596" cy="64820"/>
          </a:xfrm>
        </p:grpSpPr>
        <p:sp>
          <p:nvSpPr>
            <p:cNvPr id="47" name="Freeform 3430"/>
            <p:cNvSpPr/>
            <p:nvPr/>
          </p:nvSpPr>
          <p:spPr>
            <a:xfrm>
              <a:off x="4762746" y="3314520"/>
              <a:ext cx="1296000" cy="0"/>
            </a:xfrm>
            <a:custGeom>
              <a:avLst/>
              <a:gdLst/>
              <a:ahLst/>
              <a:cxnLst/>
              <a:rect l="0" t="0" r="0" b="0"/>
              <a:pathLst>
                <a:path w="578624">
                  <a:moveTo>
                    <a:pt x="0" y="0"/>
                  </a:moveTo>
                  <a:lnTo>
                    <a:pt x="578624" y="0"/>
                  </a:lnTo>
                </a:path>
              </a:pathLst>
            </a:custGeom>
            <a:noFill/>
            <a:ln w="28575" cap="flat" cmpd="sng">
              <a:solidFill>
                <a:srgbClr val="0070C0"/>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1" name="Freeform 3431"/>
            <p:cNvSpPr/>
            <p:nvPr/>
          </p:nvSpPr>
          <p:spPr>
            <a:xfrm>
              <a:off x="6048290" y="3286374"/>
              <a:ext cx="89052" cy="64820"/>
            </a:xfrm>
            <a:custGeom>
              <a:avLst/>
              <a:gdLst/>
              <a:ahLst/>
              <a:cxnLst/>
              <a:rect l="0" t="0" r="0" b="0"/>
              <a:pathLst>
                <a:path w="89052" h="64820">
                  <a:moveTo>
                    <a:pt x="89052" y="32410"/>
                  </a:moveTo>
                  <a:lnTo>
                    <a:pt x="0" y="0"/>
                  </a:lnTo>
                  <a:lnTo>
                    <a:pt x="19685" y="32410"/>
                  </a:lnTo>
                  <a:lnTo>
                    <a:pt x="0" y="64820"/>
                  </a:lnTo>
                  <a:close/>
                  <a:moveTo>
                    <a:pt x="89052" y="32410"/>
                  </a:moveTo>
                </a:path>
              </a:pathLst>
            </a:custGeom>
            <a:solidFill>
              <a:srgbClr val="384C92">
                <a:alpha val="100000"/>
              </a:srgbClr>
            </a:solid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grpSp>
      <p:grpSp>
        <p:nvGrpSpPr>
          <p:cNvPr id="4" name="Groupe 3"/>
          <p:cNvGrpSpPr/>
          <p:nvPr/>
        </p:nvGrpSpPr>
        <p:grpSpPr>
          <a:xfrm>
            <a:off x="5492181" y="3710303"/>
            <a:ext cx="2966054" cy="2093178"/>
            <a:chOff x="5940417" y="2284910"/>
            <a:chExt cx="2966054" cy="2093178"/>
          </a:xfrm>
        </p:grpSpPr>
        <p:sp>
          <p:nvSpPr>
            <p:cNvPr id="52" name="Rectangle 3450"/>
            <p:cNvSpPr/>
            <p:nvPr/>
          </p:nvSpPr>
          <p:spPr>
            <a:xfrm>
              <a:off x="7415267" y="2284910"/>
              <a:ext cx="750780" cy="238976"/>
            </a:xfrm>
            <a:prstGeom prst="rect">
              <a:avLst/>
            </a:prstGeom>
          </p:spPr>
          <p:txBody>
            <a:bodyPr wrap="square" lIns="0" tIns="0" rIns="0" bIns="0">
              <a:spAutoFit/>
            </a:bodyPr>
            <a:lstStyle/>
            <a:p>
              <a:pPr marL="0">
                <a:tabLst>
                  <a:tab pos="3468599" algn="l"/>
                  <a:tab pos="3468599" algn="l"/>
                </a:tabLst>
              </a:pPr>
              <a:r>
                <a:rPr lang="fr-FR" sz="1553" noProof="0" dirty="0">
                  <a:solidFill>
                    <a:srgbClr val="231F20"/>
                  </a:solidFill>
                  <a:latin typeface="Calibri"/>
                </a:rPr>
                <a:t>-      +</a:t>
              </a:r>
              <a:endParaRPr lang="fr-FR" sz="1553" b="0" i="0" spc="0" baseline="0" noProof="0" dirty="0">
                <a:solidFill>
                  <a:srgbClr val="231F20"/>
                </a:solidFill>
                <a:latin typeface="Calibri"/>
              </a:endParaRPr>
            </a:p>
          </p:txBody>
        </p:sp>
        <p:sp>
          <p:nvSpPr>
            <p:cNvPr id="55" name="Freeform 3397"/>
            <p:cNvSpPr/>
            <p:nvPr/>
          </p:nvSpPr>
          <p:spPr>
            <a:xfrm>
              <a:off x="8849233" y="3355708"/>
              <a:ext cx="57238" cy="57226"/>
            </a:xfrm>
            <a:custGeom>
              <a:avLst/>
              <a:gdLst/>
              <a:ahLst/>
              <a:cxnLst/>
              <a:rect l="0" t="0" r="0" b="0"/>
              <a:pathLst>
                <a:path w="57238" h="57226">
                  <a:moveTo>
                    <a:pt x="0" y="28613"/>
                  </a:moveTo>
                  <a:cubicBezTo>
                    <a:pt x="0" y="12815"/>
                    <a:pt x="12814" y="0"/>
                    <a:pt x="28613" y="0"/>
                  </a:cubicBezTo>
                  <a:cubicBezTo>
                    <a:pt x="44424" y="0"/>
                    <a:pt x="57238" y="12815"/>
                    <a:pt x="57238" y="28613"/>
                  </a:cubicBezTo>
                  <a:cubicBezTo>
                    <a:pt x="57238" y="44411"/>
                    <a:pt x="44424" y="57226"/>
                    <a:pt x="28613" y="57226"/>
                  </a:cubicBezTo>
                  <a:cubicBezTo>
                    <a:pt x="12814" y="57226"/>
                    <a:pt x="0" y="44411"/>
                    <a:pt x="0" y="28613"/>
                  </a:cubicBezTo>
                </a:path>
              </a:pathLst>
            </a:custGeom>
            <a:solidFill>
              <a:srgbClr val="373535">
                <a:alpha val="100000"/>
              </a:srgbClr>
            </a:solidFill>
            <a:ln w="237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56" name="Freeform 3398"/>
            <p:cNvSpPr/>
            <p:nvPr/>
          </p:nvSpPr>
          <p:spPr>
            <a:xfrm>
              <a:off x="8849233" y="3029781"/>
              <a:ext cx="57238" cy="57226"/>
            </a:xfrm>
            <a:custGeom>
              <a:avLst/>
              <a:gdLst/>
              <a:ahLst/>
              <a:cxnLst/>
              <a:rect l="0" t="0" r="0" b="0"/>
              <a:pathLst>
                <a:path w="57238" h="57226">
                  <a:moveTo>
                    <a:pt x="0" y="28613"/>
                  </a:moveTo>
                  <a:cubicBezTo>
                    <a:pt x="0" y="12815"/>
                    <a:pt x="12814" y="0"/>
                    <a:pt x="28613" y="0"/>
                  </a:cubicBezTo>
                  <a:cubicBezTo>
                    <a:pt x="44424" y="0"/>
                    <a:pt x="57238" y="12815"/>
                    <a:pt x="57238" y="28613"/>
                  </a:cubicBezTo>
                  <a:cubicBezTo>
                    <a:pt x="57238" y="44411"/>
                    <a:pt x="44424" y="57226"/>
                    <a:pt x="28613" y="57226"/>
                  </a:cubicBezTo>
                  <a:cubicBezTo>
                    <a:pt x="12814" y="57226"/>
                    <a:pt x="0" y="44411"/>
                    <a:pt x="0" y="28613"/>
                  </a:cubicBezTo>
                </a:path>
              </a:pathLst>
            </a:custGeom>
            <a:solidFill>
              <a:srgbClr val="373535">
                <a:alpha val="100000"/>
              </a:srgbClr>
            </a:solidFill>
            <a:ln w="237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57" name="Freeform 3401"/>
            <p:cNvSpPr/>
            <p:nvPr/>
          </p:nvSpPr>
          <p:spPr>
            <a:xfrm>
              <a:off x="8880758" y="3039496"/>
              <a:ext cx="11658" cy="338632"/>
            </a:xfrm>
            <a:custGeom>
              <a:avLst/>
              <a:gdLst/>
              <a:ahLst/>
              <a:cxnLst/>
              <a:rect l="0" t="0" r="0" b="0"/>
              <a:pathLst>
                <a:path w="11658" h="338632">
                  <a:moveTo>
                    <a:pt x="0" y="338632"/>
                  </a:moveTo>
                  <a:lnTo>
                    <a:pt x="11658" y="0"/>
                  </a:lnTo>
                </a:path>
              </a:pathLst>
            </a:custGeom>
            <a:noFill/>
            <a:ln w="24676"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58" name="Freeform 3403"/>
            <p:cNvSpPr/>
            <p:nvPr/>
          </p:nvSpPr>
          <p:spPr>
            <a:xfrm>
              <a:off x="6214100" y="2529834"/>
              <a:ext cx="2668866" cy="1484718"/>
            </a:xfrm>
            <a:custGeom>
              <a:avLst/>
              <a:gdLst/>
              <a:ahLst/>
              <a:cxnLst/>
              <a:rect l="0" t="0" r="0" b="0"/>
              <a:pathLst>
                <a:path w="2668866" h="1484718">
                  <a:moveTo>
                    <a:pt x="1324406" y="0"/>
                  </a:moveTo>
                  <a:lnTo>
                    <a:pt x="0" y="0"/>
                  </a:lnTo>
                  <a:lnTo>
                    <a:pt x="0" y="1484718"/>
                  </a:lnTo>
                  <a:lnTo>
                    <a:pt x="2668866" y="1484718"/>
                  </a:lnTo>
                  <a:lnTo>
                    <a:pt x="2668866" y="827316"/>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59" name="Freeform 3405"/>
            <p:cNvSpPr/>
            <p:nvPr/>
          </p:nvSpPr>
          <p:spPr>
            <a:xfrm>
              <a:off x="7713502" y="2529829"/>
              <a:ext cx="1169466" cy="546849"/>
            </a:xfrm>
            <a:custGeom>
              <a:avLst/>
              <a:gdLst/>
              <a:ahLst/>
              <a:cxnLst/>
              <a:rect l="0" t="0" r="0" b="0"/>
              <a:pathLst>
                <a:path w="1169466" h="546849">
                  <a:moveTo>
                    <a:pt x="1169466" y="546849"/>
                  </a:moveTo>
                  <a:lnTo>
                    <a:pt x="1169466" y="0"/>
                  </a:lnTo>
                  <a:lnTo>
                    <a:pt x="0"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0" name="Freeform 3407"/>
            <p:cNvSpPr/>
            <p:nvPr/>
          </p:nvSpPr>
          <p:spPr>
            <a:xfrm>
              <a:off x="6904082" y="3336357"/>
              <a:ext cx="1391475" cy="668870"/>
            </a:xfrm>
            <a:custGeom>
              <a:avLst/>
              <a:gdLst/>
              <a:ahLst/>
              <a:cxnLst/>
              <a:rect l="0" t="0" r="0" b="0"/>
              <a:pathLst>
                <a:path w="1391475" h="668870">
                  <a:moveTo>
                    <a:pt x="1391475" y="668870"/>
                  </a:moveTo>
                  <a:lnTo>
                    <a:pt x="1391475" y="0"/>
                  </a:lnTo>
                  <a:lnTo>
                    <a:pt x="0" y="0"/>
                  </a:lnTo>
                  <a:lnTo>
                    <a:pt x="0" y="668870"/>
                  </a:lnTo>
                </a:path>
              </a:pathLst>
            </a:custGeom>
            <a:noFill/>
            <a:ln w="952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1" name="Freeform 3409"/>
            <p:cNvSpPr/>
            <p:nvPr/>
          </p:nvSpPr>
          <p:spPr>
            <a:xfrm>
              <a:off x="7533450" y="2441007"/>
              <a:ext cx="0" cy="171945"/>
            </a:xfrm>
            <a:custGeom>
              <a:avLst/>
              <a:gdLst/>
              <a:ahLst/>
              <a:cxnLst/>
              <a:rect l="0" t="0" r="0" b="0"/>
              <a:pathLst>
                <a:path h="171945">
                  <a:moveTo>
                    <a:pt x="0" y="0"/>
                  </a:moveTo>
                  <a:lnTo>
                    <a:pt x="0" y="171945"/>
                  </a:lnTo>
                </a:path>
              </a:pathLst>
            </a:custGeom>
            <a:noFill/>
            <a:ln w="16446"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2" name="Freeform 3411"/>
            <p:cNvSpPr/>
            <p:nvPr/>
          </p:nvSpPr>
          <p:spPr>
            <a:xfrm>
              <a:off x="7701282" y="2363121"/>
              <a:ext cx="0" cy="327723"/>
            </a:xfrm>
            <a:custGeom>
              <a:avLst/>
              <a:gdLst/>
              <a:ahLst/>
              <a:cxnLst/>
              <a:rect l="0" t="0" r="0" b="0"/>
              <a:pathLst>
                <a:path h="327723">
                  <a:moveTo>
                    <a:pt x="0" y="0"/>
                  </a:moveTo>
                  <a:lnTo>
                    <a:pt x="0" y="327723"/>
                  </a:lnTo>
                </a:path>
              </a:pathLst>
            </a:custGeom>
            <a:noFill/>
            <a:ln w="16446"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3" name="Freeform 3413"/>
            <p:cNvSpPr/>
            <p:nvPr/>
          </p:nvSpPr>
          <p:spPr>
            <a:xfrm>
              <a:off x="7442162" y="3834623"/>
              <a:ext cx="348156" cy="348157"/>
            </a:xfrm>
            <a:custGeom>
              <a:avLst/>
              <a:gdLst/>
              <a:ahLst/>
              <a:cxnLst/>
              <a:rect l="0" t="0" r="0" b="0"/>
              <a:pathLst>
                <a:path w="348156" h="348157">
                  <a:moveTo>
                    <a:pt x="174078" y="348157"/>
                  </a:moveTo>
                  <a:cubicBezTo>
                    <a:pt x="270217" y="348157"/>
                    <a:pt x="348156" y="270218"/>
                    <a:pt x="348156" y="174079"/>
                  </a:cubicBezTo>
                  <a:cubicBezTo>
                    <a:pt x="348156" y="77940"/>
                    <a:pt x="270217" y="0"/>
                    <a:pt x="174078" y="0"/>
                  </a:cubicBezTo>
                  <a:cubicBezTo>
                    <a:pt x="77939" y="0"/>
                    <a:pt x="0" y="77940"/>
                    <a:pt x="0" y="174079"/>
                  </a:cubicBezTo>
                  <a:cubicBezTo>
                    <a:pt x="0" y="270218"/>
                    <a:pt x="77939" y="348157"/>
                    <a:pt x="174078" y="348157"/>
                  </a:cubicBezTo>
                </a:path>
              </a:pathLst>
            </a:custGeom>
            <a:solidFill>
              <a:srgbClr val="FFF215">
                <a:alpha val="100000"/>
              </a:srgbClr>
            </a:solidFill>
            <a:ln w="16446">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4" name="Freeform 3414"/>
            <p:cNvSpPr/>
            <p:nvPr/>
          </p:nvSpPr>
          <p:spPr>
            <a:xfrm>
              <a:off x="7442162" y="3834623"/>
              <a:ext cx="348156" cy="348157"/>
            </a:xfrm>
            <a:custGeom>
              <a:avLst/>
              <a:gdLst/>
              <a:ahLst/>
              <a:cxnLst/>
              <a:rect l="0" t="0" r="0" b="0"/>
              <a:pathLst>
                <a:path w="348156" h="348157">
                  <a:moveTo>
                    <a:pt x="174078" y="348157"/>
                  </a:moveTo>
                  <a:cubicBezTo>
                    <a:pt x="270217" y="348157"/>
                    <a:pt x="348156" y="270218"/>
                    <a:pt x="348156" y="174079"/>
                  </a:cubicBezTo>
                  <a:cubicBezTo>
                    <a:pt x="348156" y="77940"/>
                    <a:pt x="270217" y="0"/>
                    <a:pt x="174078" y="0"/>
                  </a:cubicBezTo>
                  <a:cubicBezTo>
                    <a:pt x="77939" y="0"/>
                    <a:pt x="0" y="77940"/>
                    <a:pt x="0" y="174079"/>
                  </a:cubicBezTo>
                  <a:cubicBezTo>
                    <a:pt x="0" y="270218"/>
                    <a:pt x="77939" y="348157"/>
                    <a:pt x="174078" y="348157"/>
                  </a:cubicBezTo>
                  <a:close/>
                  <a:moveTo>
                    <a:pt x="174078" y="348157"/>
                  </a:moveTo>
                </a:path>
              </a:pathLst>
            </a:custGeom>
            <a:noFill/>
            <a:ln w="11023"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5" name="Freeform 3415"/>
            <p:cNvSpPr/>
            <p:nvPr/>
          </p:nvSpPr>
          <p:spPr>
            <a:xfrm>
              <a:off x="7507026" y="3873119"/>
              <a:ext cx="218427" cy="271170"/>
            </a:xfrm>
            <a:custGeom>
              <a:avLst/>
              <a:gdLst/>
              <a:ahLst/>
              <a:cxnLst/>
              <a:rect l="0" t="0" r="0" b="0"/>
              <a:pathLst>
                <a:path w="218427" h="271170">
                  <a:moveTo>
                    <a:pt x="0" y="0"/>
                  </a:moveTo>
                  <a:lnTo>
                    <a:pt x="218427" y="271170"/>
                  </a:lnTo>
                </a:path>
              </a:pathLst>
            </a:custGeom>
            <a:noFill/>
            <a:ln w="730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6" name="Freeform 3416"/>
            <p:cNvSpPr/>
            <p:nvPr/>
          </p:nvSpPr>
          <p:spPr>
            <a:xfrm>
              <a:off x="7507028" y="3873119"/>
              <a:ext cx="218427" cy="271170"/>
            </a:xfrm>
            <a:custGeom>
              <a:avLst/>
              <a:gdLst/>
              <a:ahLst/>
              <a:cxnLst/>
              <a:rect l="0" t="0" r="0" b="0"/>
              <a:pathLst>
                <a:path w="218427" h="271170">
                  <a:moveTo>
                    <a:pt x="218427" y="0"/>
                  </a:moveTo>
                  <a:lnTo>
                    <a:pt x="0" y="271170"/>
                  </a:lnTo>
                </a:path>
              </a:pathLst>
            </a:custGeom>
            <a:noFill/>
            <a:ln w="730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7" name="Freeform 3421"/>
            <p:cNvSpPr/>
            <p:nvPr/>
          </p:nvSpPr>
          <p:spPr>
            <a:xfrm>
              <a:off x="7493648" y="3211797"/>
              <a:ext cx="245186" cy="245186"/>
            </a:xfrm>
            <a:custGeom>
              <a:avLst/>
              <a:gdLst/>
              <a:ahLst/>
              <a:cxnLst/>
              <a:rect l="0" t="0" r="0" b="0"/>
              <a:pathLst>
                <a:path w="245186" h="245186">
                  <a:moveTo>
                    <a:pt x="122593" y="245186"/>
                  </a:moveTo>
                  <a:cubicBezTo>
                    <a:pt x="190296" y="245186"/>
                    <a:pt x="245186" y="190310"/>
                    <a:pt x="245186" y="122606"/>
                  </a:cubicBezTo>
                  <a:cubicBezTo>
                    <a:pt x="245186" y="54902"/>
                    <a:pt x="190296" y="0"/>
                    <a:pt x="122593" y="0"/>
                  </a:cubicBezTo>
                  <a:cubicBezTo>
                    <a:pt x="54890" y="0"/>
                    <a:pt x="0" y="54902"/>
                    <a:pt x="0" y="122606"/>
                  </a:cubicBezTo>
                  <a:cubicBezTo>
                    <a:pt x="0" y="190310"/>
                    <a:pt x="54890" y="245186"/>
                    <a:pt x="122593" y="245186"/>
                  </a:cubicBezTo>
                </a:path>
              </a:pathLst>
            </a:custGeom>
            <a:solidFill>
              <a:srgbClr val="FFFFFF">
                <a:alpha val="100000"/>
              </a:srgbClr>
            </a:solidFill>
            <a:ln w="7302">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8" name="Freeform 3422"/>
            <p:cNvSpPr/>
            <p:nvPr/>
          </p:nvSpPr>
          <p:spPr>
            <a:xfrm>
              <a:off x="7493648" y="3211797"/>
              <a:ext cx="245186" cy="245186"/>
            </a:xfrm>
            <a:custGeom>
              <a:avLst/>
              <a:gdLst/>
              <a:ahLst/>
              <a:cxnLst/>
              <a:rect l="0" t="0" r="0" b="0"/>
              <a:pathLst>
                <a:path w="245186" h="245186">
                  <a:moveTo>
                    <a:pt x="122593" y="245186"/>
                  </a:moveTo>
                  <a:cubicBezTo>
                    <a:pt x="190296" y="245186"/>
                    <a:pt x="245186" y="190310"/>
                    <a:pt x="245186" y="122606"/>
                  </a:cubicBezTo>
                  <a:cubicBezTo>
                    <a:pt x="245186" y="54902"/>
                    <a:pt x="190296" y="0"/>
                    <a:pt x="122593" y="0"/>
                  </a:cubicBezTo>
                  <a:cubicBezTo>
                    <a:pt x="54890" y="0"/>
                    <a:pt x="0" y="54902"/>
                    <a:pt x="0" y="122606"/>
                  </a:cubicBezTo>
                  <a:cubicBezTo>
                    <a:pt x="0" y="190310"/>
                    <a:pt x="54890" y="245186"/>
                    <a:pt x="122593" y="245186"/>
                  </a:cubicBezTo>
                  <a:close/>
                  <a:moveTo>
                    <a:pt x="122593" y="245186"/>
                  </a:moveTo>
                </a:path>
              </a:pathLst>
            </a:custGeom>
            <a:noFill/>
            <a:ln w="11023"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9" name="Freeform 3425"/>
            <p:cNvSpPr/>
            <p:nvPr/>
          </p:nvSpPr>
          <p:spPr>
            <a:xfrm>
              <a:off x="6416516" y="3879104"/>
              <a:ext cx="245186" cy="245186"/>
            </a:xfrm>
            <a:custGeom>
              <a:avLst/>
              <a:gdLst/>
              <a:ahLst/>
              <a:cxnLst/>
              <a:rect l="0" t="0" r="0" b="0"/>
              <a:pathLst>
                <a:path w="245186" h="245186">
                  <a:moveTo>
                    <a:pt x="122593" y="245186"/>
                  </a:moveTo>
                  <a:cubicBezTo>
                    <a:pt x="190296" y="245186"/>
                    <a:pt x="245186" y="190297"/>
                    <a:pt x="245186" y="122593"/>
                  </a:cubicBezTo>
                  <a:cubicBezTo>
                    <a:pt x="245186" y="54890"/>
                    <a:pt x="190296" y="0"/>
                    <a:pt x="122593" y="0"/>
                  </a:cubicBezTo>
                  <a:cubicBezTo>
                    <a:pt x="54890" y="0"/>
                    <a:pt x="0" y="54890"/>
                    <a:pt x="0" y="122593"/>
                  </a:cubicBezTo>
                  <a:cubicBezTo>
                    <a:pt x="0" y="190297"/>
                    <a:pt x="54890" y="245186"/>
                    <a:pt x="122593" y="245186"/>
                  </a:cubicBezTo>
                </a:path>
              </a:pathLst>
            </a:custGeom>
            <a:solidFill>
              <a:srgbClr val="FFFFFF">
                <a:alpha val="100000"/>
              </a:srgbClr>
            </a:solidFill>
            <a:ln w="11023">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0" name="Freeform 3426"/>
            <p:cNvSpPr/>
            <p:nvPr/>
          </p:nvSpPr>
          <p:spPr>
            <a:xfrm>
              <a:off x="6416516" y="3879104"/>
              <a:ext cx="245186" cy="245186"/>
            </a:xfrm>
            <a:custGeom>
              <a:avLst/>
              <a:gdLst/>
              <a:ahLst/>
              <a:cxnLst/>
              <a:rect l="0" t="0" r="0" b="0"/>
              <a:pathLst>
                <a:path w="245186" h="245186">
                  <a:moveTo>
                    <a:pt x="122593" y="245186"/>
                  </a:moveTo>
                  <a:cubicBezTo>
                    <a:pt x="190296" y="245186"/>
                    <a:pt x="245186" y="190297"/>
                    <a:pt x="245186" y="122593"/>
                  </a:cubicBezTo>
                  <a:cubicBezTo>
                    <a:pt x="245186" y="54890"/>
                    <a:pt x="190296" y="0"/>
                    <a:pt x="122593" y="0"/>
                  </a:cubicBezTo>
                  <a:cubicBezTo>
                    <a:pt x="54890" y="0"/>
                    <a:pt x="0" y="54890"/>
                    <a:pt x="0" y="122593"/>
                  </a:cubicBezTo>
                  <a:cubicBezTo>
                    <a:pt x="0" y="190297"/>
                    <a:pt x="54890" y="245186"/>
                    <a:pt x="122593" y="245186"/>
                  </a:cubicBezTo>
                  <a:close/>
                  <a:moveTo>
                    <a:pt x="122593" y="245186"/>
                  </a:moveTo>
                </a:path>
              </a:pathLst>
            </a:custGeom>
            <a:noFill/>
            <a:ln w="11023"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2" name="Rectangle 3448"/>
            <p:cNvSpPr/>
            <p:nvPr/>
          </p:nvSpPr>
          <p:spPr>
            <a:xfrm>
              <a:off x="6483295" y="3875073"/>
              <a:ext cx="120226" cy="238976"/>
            </a:xfrm>
            <a:prstGeom prst="rect">
              <a:avLst/>
            </a:prstGeom>
          </p:spPr>
          <p:txBody>
            <a:bodyPr wrap="none" lIns="0" tIns="0" rIns="0" bIns="0">
              <a:spAutoFit/>
            </a:bodyPr>
            <a:lstStyle/>
            <a:p>
              <a:pPr marL="0"/>
              <a:r>
                <a:rPr lang="fr-FR" sz="1553" b="1" i="0" spc="0" baseline="0" noProof="0" dirty="0">
                  <a:latin typeface="Calibri"/>
                </a:rPr>
                <a:t>A</a:t>
              </a:r>
            </a:p>
          </p:txBody>
        </p:sp>
        <p:sp>
          <p:nvSpPr>
            <p:cNvPr id="73" name="Rectangle 3449"/>
            <p:cNvSpPr/>
            <p:nvPr/>
          </p:nvSpPr>
          <p:spPr>
            <a:xfrm>
              <a:off x="5940417" y="4118975"/>
              <a:ext cx="413703" cy="238976"/>
            </a:xfrm>
            <a:prstGeom prst="rect">
              <a:avLst/>
            </a:prstGeom>
          </p:spPr>
          <p:txBody>
            <a:bodyPr wrap="none" lIns="0" tIns="0" rIns="0" bIns="0">
              <a:spAutoFit/>
            </a:bodyPr>
            <a:lstStyle/>
            <a:p>
              <a:pPr marL="0"/>
              <a:r>
                <a:rPr lang="fr-FR" sz="1553" b="1" noProof="0" dirty="0">
                  <a:solidFill>
                    <a:srgbClr val="231F20"/>
                  </a:solidFill>
                  <a:latin typeface="Calibri"/>
                </a:rPr>
                <a:t>COM</a:t>
              </a:r>
              <a:endParaRPr lang="fr-FR" sz="1553" b="1" i="0" spc="0" baseline="0" noProof="0" dirty="0">
                <a:solidFill>
                  <a:srgbClr val="231F20"/>
                </a:solidFill>
                <a:latin typeface="Calibri"/>
              </a:endParaRPr>
            </a:p>
          </p:txBody>
        </p:sp>
        <p:sp>
          <p:nvSpPr>
            <p:cNvPr id="74" name="Rectangle 3451"/>
            <p:cNvSpPr/>
            <p:nvPr/>
          </p:nvSpPr>
          <p:spPr>
            <a:xfrm>
              <a:off x="6595776" y="4139112"/>
              <a:ext cx="891270" cy="238976"/>
            </a:xfrm>
            <a:prstGeom prst="rect">
              <a:avLst/>
            </a:prstGeom>
          </p:spPr>
          <p:txBody>
            <a:bodyPr wrap="none" lIns="0" tIns="0" rIns="0" bIns="0">
              <a:spAutoFit/>
            </a:bodyPr>
            <a:lstStyle/>
            <a:p>
              <a:pPr marL="0"/>
              <a:r>
                <a:rPr lang="fr-FR" sz="1553" noProof="0" dirty="0">
                  <a:solidFill>
                    <a:srgbClr val="FF0000"/>
                  </a:solidFill>
                  <a:latin typeface="Calibri"/>
                </a:rPr>
                <a:t>10A ou mA</a:t>
              </a:r>
              <a:endParaRPr lang="fr-FR" sz="1553" b="0" i="0" spc="0" baseline="0" noProof="0" dirty="0">
                <a:solidFill>
                  <a:srgbClr val="FF0000"/>
                </a:solidFill>
                <a:latin typeface="Calibri"/>
              </a:endParaRPr>
            </a:p>
          </p:txBody>
        </p:sp>
        <p:sp>
          <p:nvSpPr>
            <p:cNvPr id="75" name="Rectangle 3449"/>
            <p:cNvSpPr/>
            <p:nvPr/>
          </p:nvSpPr>
          <p:spPr>
            <a:xfrm>
              <a:off x="6280570" y="3585013"/>
              <a:ext cx="136256" cy="615553"/>
            </a:xfrm>
            <a:prstGeom prst="rect">
              <a:avLst/>
            </a:prstGeom>
          </p:spPr>
          <p:txBody>
            <a:bodyPr wrap="none" lIns="0" tIns="0" rIns="0" bIns="0">
              <a:spAutoFit/>
            </a:bodyPr>
            <a:lstStyle/>
            <a:p>
              <a:r>
                <a:rPr lang="fr-FR" sz="4000" b="1" noProof="0" dirty="0">
                  <a:solidFill>
                    <a:srgbClr val="231F20"/>
                  </a:solidFill>
                  <a:latin typeface="Calibri"/>
                </a:rPr>
                <a:t>.</a:t>
              </a:r>
              <a:endParaRPr lang="fr-FR" sz="1553" b="1" i="0" spc="0" baseline="0" noProof="0" dirty="0">
                <a:solidFill>
                  <a:srgbClr val="231F20"/>
                </a:solidFill>
                <a:latin typeface="Calibri"/>
              </a:endParaRPr>
            </a:p>
          </p:txBody>
        </p:sp>
        <p:sp>
          <p:nvSpPr>
            <p:cNvPr id="76" name="Rectangle 3449"/>
            <p:cNvSpPr/>
            <p:nvPr/>
          </p:nvSpPr>
          <p:spPr>
            <a:xfrm>
              <a:off x="6692947" y="3585012"/>
              <a:ext cx="136256" cy="615553"/>
            </a:xfrm>
            <a:prstGeom prst="rect">
              <a:avLst/>
            </a:prstGeom>
          </p:spPr>
          <p:txBody>
            <a:bodyPr wrap="none" lIns="0" tIns="0" rIns="0" bIns="0">
              <a:spAutoFit/>
            </a:bodyPr>
            <a:lstStyle/>
            <a:p>
              <a:r>
                <a:rPr lang="fr-FR" sz="4000" b="1" noProof="0" dirty="0">
                  <a:solidFill>
                    <a:srgbClr val="231F20"/>
                  </a:solidFill>
                  <a:latin typeface="Calibri"/>
                </a:rPr>
                <a:t>.</a:t>
              </a:r>
              <a:endParaRPr lang="fr-FR" sz="1553" b="1" i="0" spc="0" baseline="0" noProof="0" dirty="0">
                <a:solidFill>
                  <a:srgbClr val="231F20"/>
                </a:solidFill>
                <a:latin typeface="Calibri"/>
              </a:endParaRPr>
            </a:p>
          </p:txBody>
        </p:sp>
      </p:grpSp>
      <p:grpSp>
        <p:nvGrpSpPr>
          <p:cNvPr id="5" name="Groupe 4"/>
          <p:cNvGrpSpPr/>
          <p:nvPr/>
        </p:nvGrpSpPr>
        <p:grpSpPr>
          <a:xfrm>
            <a:off x="1113432" y="3773010"/>
            <a:ext cx="2692374" cy="1902618"/>
            <a:chOff x="2009904" y="2329687"/>
            <a:chExt cx="2692374" cy="1902618"/>
          </a:xfrm>
        </p:grpSpPr>
        <p:sp>
          <p:nvSpPr>
            <p:cNvPr id="17" name="Freeform 3399"/>
            <p:cNvSpPr/>
            <p:nvPr/>
          </p:nvSpPr>
          <p:spPr>
            <a:xfrm>
              <a:off x="4645040" y="3405233"/>
              <a:ext cx="57238" cy="57226"/>
            </a:xfrm>
            <a:custGeom>
              <a:avLst/>
              <a:gdLst/>
              <a:ahLst/>
              <a:cxnLst/>
              <a:rect l="0" t="0" r="0" b="0"/>
              <a:pathLst>
                <a:path w="57238" h="57226">
                  <a:moveTo>
                    <a:pt x="0" y="28613"/>
                  </a:moveTo>
                  <a:cubicBezTo>
                    <a:pt x="0" y="12815"/>
                    <a:pt x="12814" y="0"/>
                    <a:pt x="28613" y="0"/>
                  </a:cubicBezTo>
                  <a:cubicBezTo>
                    <a:pt x="44424" y="0"/>
                    <a:pt x="57238" y="12815"/>
                    <a:pt x="57238" y="28613"/>
                  </a:cubicBezTo>
                  <a:cubicBezTo>
                    <a:pt x="57238" y="44411"/>
                    <a:pt x="44424" y="57226"/>
                    <a:pt x="28613" y="57226"/>
                  </a:cubicBezTo>
                  <a:cubicBezTo>
                    <a:pt x="12814" y="57226"/>
                    <a:pt x="0" y="44411"/>
                    <a:pt x="0" y="28613"/>
                  </a:cubicBezTo>
                </a:path>
              </a:pathLst>
            </a:custGeom>
            <a:solidFill>
              <a:srgbClr val="373535">
                <a:alpha val="10000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Freeform 3400"/>
            <p:cNvSpPr/>
            <p:nvPr/>
          </p:nvSpPr>
          <p:spPr>
            <a:xfrm>
              <a:off x="4645040" y="3079306"/>
              <a:ext cx="57238" cy="57226"/>
            </a:xfrm>
            <a:custGeom>
              <a:avLst/>
              <a:gdLst/>
              <a:ahLst/>
              <a:cxnLst/>
              <a:rect l="0" t="0" r="0" b="0"/>
              <a:pathLst>
                <a:path w="57238" h="57226">
                  <a:moveTo>
                    <a:pt x="0" y="28613"/>
                  </a:moveTo>
                  <a:cubicBezTo>
                    <a:pt x="0" y="12815"/>
                    <a:pt x="12814" y="0"/>
                    <a:pt x="28613" y="0"/>
                  </a:cubicBezTo>
                  <a:cubicBezTo>
                    <a:pt x="44424" y="0"/>
                    <a:pt x="57238" y="12815"/>
                    <a:pt x="57238" y="28613"/>
                  </a:cubicBezTo>
                  <a:cubicBezTo>
                    <a:pt x="57238" y="44411"/>
                    <a:pt x="44424" y="57226"/>
                    <a:pt x="28613" y="57226"/>
                  </a:cubicBezTo>
                  <a:cubicBezTo>
                    <a:pt x="12814" y="57226"/>
                    <a:pt x="0" y="44411"/>
                    <a:pt x="0" y="28613"/>
                  </a:cubicBezTo>
                </a:path>
              </a:pathLst>
            </a:custGeom>
            <a:solidFill>
              <a:srgbClr val="373535">
                <a:alpha val="10000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0" name="Freeform 3402"/>
            <p:cNvSpPr/>
            <p:nvPr/>
          </p:nvSpPr>
          <p:spPr>
            <a:xfrm>
              <a:off x="4676564" y="3089021"/>
              <a:ext cx="11658" cy="338632"/>
            </a:xfrm>
            <a:custGeom>
              <a:avLst/>
              <a:gdLst/>
              <a:ahLst/>
              <a:cxnLst/>
              <a:rect l="0" t="0" r="0" b="0"/>
              <a:pathLst>
                <a:path w="11658" h="338632">
                  <a:moveTo>
                    <a:pt x="0" y="338632"/>
                  </a:moveTo>
                  <a:lnTo>
                    <a:pt x="11658"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2" name="Freeform 3404"/>
            <p:cNvSpPr/>
            <p:nvPr/>
          </p:nvSpPr>
          <p:spPr>
            <a:xfrm>
              <a:off x="2009904" y="2579359"/>
              <a:ext cx="2668866" cy="1484718"/>
            </a:xfrm>
            <a:custGeom>
              <a:avLst/>
              <a:gdLst/>
              <a:ahLst/>
              <a:cxnLst/>
              <a:rect l="0" t="0" r="0" b="0"/>
              <a:pathLst>
                <a:path w="2668866" h="1484718">
                  <a:moveTo>
                    <a:pt x="1351407" y="0"/>
                  </a:moveTo>
                  <a:lnTo>
                    <a:pt x="0" y="0"/>
                  </a:lnTo>
                  <a:lnTo>
                    <a:pt x="0" y="1484718"/>
                  </a:lnTo>
                  <a:lnTo>
                    <a:pt x="2668866" y="1484718"/>
                  </a:lnTo>
                  <a:lnTo>
                    <a:pt x="2668866" y="827316"/>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Freeform 3406"/>
            <p:cNvSpPr/>
            <p:nvPr/>
          </p:nvSpPr>
          <p:spPr>
            <a:xfrm>
              <a:off x="3495541" y="2579354"/>
              <a:ext cx="1183233" cy="546849"/>
            </a:xfrm>
            <a:custGeom>
              <a:avLst/>
              <a:gdLst/>
              <a:ahLst/>
              <a:cxnLst/>
              <a:rect l="0" t="0" r="0" b="0"/>
              <a:pathLst>
                <a:path w="1183233" h="546849">
                  <a:moveTo>
                    <a:pt x="1183233" y="546849"/>
                  </a:moveTo>
                  <a:lnTo>
                    <a:pt x="1183233" y="0"/>
                  </a:lnTo>
                  <a:lnTo>
                    <a:pt x="0" y="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6" name="Freeform 3408"/>
            <p:cNvSpPr/>
            <p:nvPr/>
          </p:nvSpPr>
          <p:spPr>
            <a:xfrm>
              <a:off x="2699886" y="3385882"/>
              <a:ext cx="1391475" cy="668870"/>
            </a:xfrm>
            <a:custGeom>
              <a:avLst/>
              <a:gdLst/>
              <a:ahLst/>
              <a:cxnLst/>
              <a:rect l="0" t="0" r="0" b="0"/>
              <a:pathLst>
                <a:path w="1391475" h="668870">
                  <a:moveTo>
                    <a:pt x="1391475" y="668870"/>
                  </a:moveTo>
                  <a:lnTo>
                    <a:pt x="1391475" y="0"/>
                  </a:lnTo>
                  <a:lnTo>
                    <a:pt x="0" y="0"/>
                  </a:lnTo>
                  <a:lnTo>
                    <a:pt x="0" y="668870"/>
                  </a:lnTo>
                </a:path>
              </a:pathLst>
            </a:custGeom>
            <a:noFill/>
            <a:ln w="127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8" name="Freeform 3410"/>
            <p:cNvSpPr/>
            <p:nvPr/>
          </p:nvSpPr>
          <p:spPr>
            <a:xfrm>
              <a:off x="3356255" y="2490532"/>
              <a:ext cx="0" cy="171945"/>
            </a:xfrm>
            <a:custGeom>
              <a:avLst/>
              <a:gdLst/>
              <a:ahLst/>
              <a:cxnLst/>
              <a:rect l="0" t="0" r="0" b="0"/>
              <a:pathLst>
                <a:path h="171945">
                  <a:moveTo>
                    <a:pt x="0" y="0"/>
                  </a:moveTo>
                  <a:lnTo>
                    <a:pt x="0" y="171945"/>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0" name="Freeform 3412"/>
            <p:cNvSpPr/>
            <p:nvPr/>
          </p:nvSpPr>
          <p:spPr>
            <a:xfrm>
              <a:off x="3497087" y="2412646"/>
              <a:ext cx="0" cy="327723"/>
            </a:xfrm>
            <a:custGeom>
              <a:avLst/>
              <a:gdLst/>
              <a:ahLst/>
              <a:cxnLst/>
              <a:rect l="0" t="0" r="0" b="0"/>
              <a:pathLst>
                <a:path h="327723">
                  <a:moveTo>
                    <a:pt x="0" y="0"/>
                  </a:moveTo>
                  <a:lnTo>
                    <a:pt x="0" y="327723"/>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5" name="Freeform 3417"/>
            <p:cNvSpPr/>
            <p:nvPr/>
          </p:nvSpPr>
          <p:spPr>
            <a:xfrm>
              <a:off x="3237966" y="3884148"/>
              <a:ext cx="348156" cy="348157"/>
            </a:xfrm>
            <a:custGeom>
              <a:avLst/>
              <a:gdLst/>
              <a:ahLst/>
              <a:cxnLst/>
              <a:rect l="0" t="0" r="0" b="0"/>
              <a:pathLst>
                <a:path w="348156" h="348157">
                  <a:moveTo>
                    <a:pt x="174078" y="348157"/>
                  </a:moveTo>
                  <a:cubicBezTo>
                    <a:pt x="270217" y="348157"/>
                    <a:pt x="348156" y="270218"/>
                    <a:pt x="348156" y="174079"/>
                  </a:cubicBezTo>
                  <a:cubicBezTo>
                    <a:pt x="348156" y="77940"/>
                    <a:pt x="270217" y="0"/>
                    <a:pt x="174078" y="0"/>
                  </a:cubicBezTo>
                  <a:cubicBezTo>
                    <a:pt x="77939" y="0"/>
                    <a:pt x="0" y="77940"/>
                    <a:pt x="0" y="174079"/>
                  </a:cubicBezTo>
                  <a:cubicBezTo>
                    <a:pt x="0" y="270218"/>
                    <a:pt x="77939" y="348157"/>
                    <a:pt x="174078" y="348157"/>
                  </a:cubicBezTo>
                </a:path>
              </a:pathLst>
            </a:custGeom>
            <a:solidFill>
              <a:srgbClr val="FFF215">
                <a:alpha val="10000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6" name="Freeform 3418"/>
            <p:cNvSpPr/>
            <p:nvPr/>
          </p:nvSpPr>
          <p:spPr>
            <a:xfrm>
              <a:off x="3237966" y="3884148"/>
              <a:ext cx="348156" cy="348157"/>
            </a:xfrm>
            <a:custGeom>
              <a:avLst/>
              <a:gdLst/>
              <a:ahLst/>
              <a:cxnLst/>
              <a:rect l="0" t="0" r="0" b="0"/>
              <a:pathLst>
                <a:path w="348156" h="348157">
                  <a:moveTo>
                    <a:pt x="174078" y="348157"/>
                  </a:moveTo>
                  <a:cubicBezTo>
                    <a:pt x="270217" y="348157"/>
                    <a:pt x="348156" y="270218"/>
                    <a:pt x="348156" y="174079"/>
                  </a:cubicBezTo>
                  <a:cubicBezTo>
                    <a:pt x="348156" y="77940"/>
                    <a:pt x="270217" y="0"/>
                    <a:pt x="174078" y="0"/>
                  </a:cubicBezTo>
                  <a:cubicBezTo>
                    <a:pt x="77939" y="0"/>
                    <a:pt x="0" y="77940"/>
                    <a:pt x="0" y="174079"/>
                  </a:cubicBezTo>
                  <a:cubicBezTo>
                    <a:pt x="0" y="270218"/>
                    <a:pt x="77939" y="348157"/>
                    <a:pt x="174078" y="348157"/>
                  </a:cubicBezTo>
                  <a:close/>
                  <a:moveTo>
                    <a:pt x="174078" y="348157"/>
                  </a:move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7" name="Freeform 3419"/>
            <p:cNvSpPr/>
            <p:nvPr/>
          </p:nvSpPr>
          <p:spPr>
            <a:xfrm>
              <a:off x="3302830" y="3922644"/>
              <a:ext cx="218427" cy="271170"/>
            </a:xfrm>
            <a:custGeom>
              <a:avLst/>
              <a:gdLst/>
              <a:ahLst/>
              <a:cxnLst/>
              <a:rect l="0" t="0" r="0" b="0"/>
              <a:pathLst>
                <a:path w="218427" h="271170">
                  <a:moveTo>
                    <a:pt x="0" y="0"/>
                  </a:moveTo>
                  <a:lnTo>
                    <a:pt x="218427" y="27117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38" name="Freeform 3420"/>
            <p:cNvSpPr/>
            <p:nvPr/>
          </p:nvSpPr>
          <p:spPr>
            <a:xfrm>
              <a:off x="3302833" y="3922644"/>
              <a:ext cx="218427" cy="271170"/>
            </a:xfrm>
            <a:custGeom>
              <a:avLst/>
              <a:gdLst/>
              <a:ahLst/>
              <a:cxnLst/>
              <a:rect l="0" t="0" r="0" b="0"/>
              <a:pathLst>
                <a:path w="218427" h="271170">
                  <a:moveTo>
                    <a:pt x="218427" y="0"/>
                  </a:moveTo>
                  <a:lnTo>
                    <a:pt x="0" y="271170"/>
                  </a:ln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1" name="Freeform 3423"/>
            <p:cNvSpPr/>
            <p:nvPr/>
          </p:nvSpPr>
          <p:spPr>
            <a:xfrm>
              <a:off x="3289452" y="3261322"/>
              <a:ext cx="245186" cy="245186"/>
            </a:xfrm>
            <a:custGeom>
              <a:avLst/>
              <a:gdLst/>
              <a:ahLst/>
              <a:cxnLst/>
              <a:rect l="0" t="0" r="0" b="0"/>
              <a:pathLst>
                <a:path w="245186" h="245186">
                  <a:moveTo>
                    <a:pt x="122593" y="245186"/>
                  </a:moveTo>
                  <a:cubicBezTo>
                    <a:pt x="190296" y="245186"/>
                    <a:pt x="245186" y="190310"/>
                    <a:pt x="245186" y="122606"/>
                  </a:cubicBezTo>
                  <a:cubicBezTo>
                    <a:pt x="245186" y="54902"/>
                    <a:pt x="190296" y="0"/>
                    <a:pt x="122593" y="0"/>
                  </a:cubicBezTo>
                  <a:cubicBezTo>
                    <a:pt x="54890" y="0"/>
                    <a:pt x="0" y="54902"/>
                    <a:pt x="0" y="122606"/>
                  </a:cubicBezTo>
                  <a:cubicBezTo>
                    <a:pt x="0" y="190310"/>
                    <a:pt x="54890" y="245186"/>
                    <a:pt x="122593" y="245186"/>
                  </a:cubicBezTo>
                </a:path>
              </a:pathLst>
            </a:custGeom>
            <a:solidFill>
              <a:srgbClr val="FFFFFF">
                <a:alpha val="100000"/>
              </a:srgb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2" name="Freeform 3424"/>
            <p:cNvSpPr/>
            <p:nvPr/>
          </p:nvSpPr>
          <p:spPr>
            <a:xfrm>
              <a:off x="3289452" y="3261322"/>
              <a:ext cx="245186" cy="245186"/>
            </a:xfrm>
            <a:custGeom>
              <a:avLst/>
              <a:gdLst/>
              <a:ahLst/>
              <a:cxnLst/>
              <a:rect l="0" t="0" r="0" b="0"/>
              <a:pathLst>
                <a:path w="245186" h="245186">
                  <a:moveTo>
                    <a:pt x="122593" y="245186"/>
                  </a:moveTo>
                  <a:cubicBezTo>
                    <a:pt x="190296" y="245186"/>
                    <a:pt x="245186" y="190310"/>
                    <a:pt x="245186" y="122606"/>
                  </a:cubicBezTo>
                  <a:cubicBezTo>
                    <a:pt x="245186" y="54902"/>
                    <a:pt x="190296" y="0"/>
                    <a:pt x="122593" y="0"/>
                  </a:cubicBezTo>
                  <a:cubicBezTo>
                    <a:pt x="54890" y="0"/>
                    <a:pt x="0" y="54902"/>
                    <a:pt x="0" y="122606"/>
                  </a:cubicBezTo>
                  <a:cubicBezTo>
                    <a:pt x="0" y="190310"/>
                    <a:pt x="54890" y="245186"/>
                    <a:pt x="122593" y="245186"/>
                  </a:cubicBezTo>
                  <a:close/>
                  <a:moveTo>
                    <a:pt x="122593" y="245186"/>
                  </a:move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5" name="Freeform 3427"/>
            <p:cNvSpPr/>
            <p:nvPr/>
          </p:nvSpPr>
          <p:spPr>
            <a:xfrm>
              <a:off x="2212321" y="3928629"/>
              <a:ext cx="245186" cy="245186"/>
            </a:xfrm>
            <a:custGeom>
              <a:avLst/>
              <a:gdLst/>
              <a:ahLst/>
              <a:cxnLst/>
              <a:rect l="0" t="0" r="0" b="0"/>
              <a:pathLst>
                <a:path w="245186" h="245186">
                  <a:moveTo>
                    <a:pt x="122593" y="245186"/>
                  </a:moveTo>
                  <a:cubicBezTo>
                    <a:pt x="190296" y="245186"/>
                    <a:pt x="245186" y="190297"/>
                    <a:pt x="245186" y="122593"/>
                  </a:cubicBezTo>
                  <a:cubicBezTo>
                    <a:pt x="245186" y="54890"/>
                    <a:pt x="190296" y="0"/>
                    <a:pt x="122593" y="0"/>
                  </a:cubicBezTo>
                  <a:cubicBezTo>
                    <a:pt x="54890" y="0"/>
                    <a:pt x="0" y="54890"/>
                    <a:pt x="0" y="122593"/>
                  </a:cubicBezTo>
                  <a:cubicBezTo>
                    <a:pt x="0" y="190297"/>
                    <a:pt x="54890" y="245186"/>
                    <a:pt x="122593" y="245186"/>
                  </a:cubicBezTo>
                </a:path>
              </a:pathLst>
            </a:custGeom>
            <a:solidFill>
              <a:srgbClr val="FFFFFF">
                <a:alpha val="10000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46" name="Freeform 3428"/>
            <p:cNvSpPr/>
            <p:nvPr/>
          </p:nvSpPr>
          <p:spPr>
            <a:xfrm>
              <a:off x="2212321" y="3928629"/>
              <a:ext cx="245186" cy="245186"/>
            </a:xfrm>
            <a:custGeom>
              <a:avLst/>
              <a:gdLst/>
              <a:ahLst/>
              <a:cxnLst/>
              <a:rect l="0" t="0" r="0" b="0"/>
              <a:pathLst>
                <a:path w="245186" h="245186">
                  <a:moveTo>
                    <a:pt x="122593" y="245186"/>
                  </a:moveTo>
                  <a:cubicBezTo>
                    <a:pt x="190296" y="245186"/>
                    <a:pt x="245186" y="190297"/>
                    <a:pt x="245186" y="122593"/>
                  </a:cubicBezTo>
                  <a:cubicBezTo>
                    <a:pt x="245186" y="54890"/>
                    <a:pt x="190296" y="0"/>
                    <a:pt x="122593" y="0"/>
                  </a:cubicBezTo>
                  <a:cubicBezTo>
                    <a:pt x="54890" y="0"/>
                    <a:pt x="0" y="54890"/>
                    <a:pt x="0" y="122593"/>
                  </a:cubicBezTo>
                  <a:cubicBezTo>
                    <a:pt x="0" y="190297"/>
                    <a:pt x="54890" y="245186"/>
                    <a:pt x="122593" y="245186"/>
                  </a:cubicBezTo>
                  <a:close/>
                  <a:moveTo>
                    <a:pt x="122593" y="245186"/>
                  </a:moveTo>
                </a:path>
              </a:pathLst>
            </a:custGeom>
            <a:noFill/>
            <a:ln w="285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7" name="Rectangle 3450"/>
            <p:cNvSpPr/>
            <p:nvPr/>
          </p:nvSpPr>
          <p:spPr>
            <a:xfrm>
              <a:off x="3237631" y="2329687"/>
              <a:ext cx="750780" cy="238976"/>
            </a:xfrm>
            <a:prstGeom prst="rect">
              <a:avLst/>
            </a:prstGeom>
          </p:spPr>
          <p:txBody>
            <a:bodyPr wrap="square" lIns="0" tIns="0" rIns="0" bIns="0">
              <a:spAutoFit/>
            </a:bodyPr>
            <a:lstStyle/>
            <a:p>
              <a:pPr marL="0">
                <a:tabLst>
                  <a:tab pos="3468599" algn="l"/>
                  <a:tab pos="3468599" algn="l"/>
                </a:tabLst>
              </a:pPr>
              <a:r>
                <a:rPr lang="fr-FR" sz="1553" noProof="0" dirty="0">
                  <a:solidFill>
                    <a:srgbClr val="231F20"/>
                  </a:solidFill>
                  <a:latin typeface="Calibri"/>
                </a:rPr>
                <a:t>-      +</a:t>
              </a:r>
              <a:endParaRPr lang="fr-FR" sz="1553" b="0" i="0" spc="0" baseline="0" noProof="0" dirty="0">
                <a:solidFill>
                  <a:srgbClr val="231F20"/>
                </a:solidFill>
                <a:latin typeface="Calibri"/>
              </a:endParaRPr>
            </a:p>
          </p:txBody>
        </p:sp>
      </p:grpSp>
      <p:cxnSp>
        <p:nvCxnSpPr>
          <p:cNvPr id="8" name="Connecteur droit avec flèche 7"/>
          <p:cNvCxnSpPr/>
          <p:nvPr/>
        </p:nvCxnSpPr>
        <p:spPr>
          <a:xfrm>
            <a:off x="7847321" y="3949279"/>
            <a:ext cx="29263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8" name="Connecteur droit avec flèche 77"/>
          <p:cNvCxnSpPr/>
          <p:nvPr/>
        </p:nvCxnSpPr>
        <p:spPr>
          <a:xfrm>
            <a:off x="3044369" y="4019827"/>
            <a:ext cx="292631"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735705" y="2391359"/>
            <a:ext cx="6517341" cy="461665"/>
          </a:xfrm>
          <a:prstGeom prst="rect">
            <a:avLst/>
          </a:prstGeom>
          <a:noFill/>
        </p:spPr>
        <p:txBody>
          <a:bodyPr wrap="square" rtlCol="0">
            <a:spAutoFit/>
          </a:bodyPr>
          <a:lstStyle/>
          <a:p>
            <a:r>
              <a:rPr lang="fr-FR" sz="2400" noProof="0" dirty="0"/>
              <a:t>L’ampèremètre se branche </a:t>
            </a:r>
            <a:r>
              <a:rPr lang="fr-FR" sz="2400" b="1" noProof="0" dirty="0"/>
              <a:t>en série </a:t>
            </a:r>
            <a:r>
              <a:rPr lang="fr-FR" sz="2400" noProof="0" dirty="0"/>
              <a:t>dans le circuit.</a:t>
            </a:r>
          </a:p>
        </p:txBody>
      </p:sp>
      <p:grpSp>
        <p:nvGrpSpPr>
          <p:cNvPr id="16" name="Groupe 15">
            <a:extLst>
              <a:ext uri="{FF2B5EF4-FFF2-40B4-BE49-F238E27FC236}">
                <a16:creationId xmlns:a16="http://schemas.microsoft.com/office/drawing/2014/main" id="{5DDAB34C-77DC-B727-67D4-554AFA9DD75E}"/>
              </a:ext>
            </a:extLst>
          </p:cNvPr>
          <p:cNvGrpSpPr/>
          <p:nvPr/>
        </p:nvGrpSpPr>
        <p:grpSpPr>
          <a:xfrm>
            <a:off x="9281468" y="1277460"/>
            <a:ext cx="2429164" cy="4226168"/>
            <a:chOff x="9281468" y="1277460"/>
            <a:chExt cx="2429164" cy="4226168"/>
          </a:xfrm>
        </p:grpSpPr>
        <p:pic>
          <p:nvPicPr>
            <p:cNvPr id="82" name="Image 81"/>
            <p:cNvPicPr/>
            <p:nvPr/>
          </p:nvPicPr>
          <p:blipFill>
            <a:blip r:embed="rId3" cstate="print">
              <a:extLst>
                <a:ext uri="{28A0092B-C50C-407E-A947-70E740481C1C}">
                  <a14:useLocalDpi xmlns:a14="http://schemas.microsoft.com/office/drawing/2010/main" val="0"/>
                </a:ext>
              </a:extLst>
            </a:blip>
            <a:srcRect/>
            <a:stretch>
              <a:fillRect/>
            </a:stretch>
          </p:blipFill>
          <p:spPr>
            <a:xfrm>
              <a:off x="9281468" y="1277460"/>
              <a:ext cx="2429164" cy="4165599"/>
            </a:xfrm>
            <a:prstGeom prst="rect">
              <a:avLst/>
            </a:prstGeom>
            <a:noFill/>
          </p:spPr>
        </p:pic>
        <p:sp>
          <p:nvSpPr>
            <p:cNvPr id="80" name="Ellipse 79"/>
            <p:cNvSpPr/>
            <p:nvPr/>
          </p:nvSpPr>
          <p:spPr>
            <a:xfrm>
              <a:off x="10996051" y="3952979"/>
              <a:ext cx="674594" cy="435503"/>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noProof="0" dirty="0"/>
            </a:p>
          </p:txBody>
        </p:sp>
        <p:sp>
          <p:nvSpPr>
            <p:cNvPr id="81" name="Ellipse 80"/>
            <p:cNvSpPr/>
            <p:nvPr/>
          </p:nvSpPr>
          <p:spPr>
            <a:xfrm>
              <a:off x="11102094" y="4877442"/>
              <a:ext cx="462508" cy="626186"/>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noProof="0" dirty="0"/>
            </a:p>
          </p:txBody>
        </p:sp>
      </p:grpSp>
      <p:sp>
        <p:nvSpPr>
          <p:cNvPr id="11" name="ZoneTexte 10"/>
          <p:cNvSpPr txBox="1"/>
          <p:nvPr/>
        </p:nvSpPr>
        <p:spPr>
          <a:xfrm>
            <a:off x="6648831" y="4374265"/>
            <a:ext cx="1138518" cy="830997"/>
          </a:xfrm>
          <a:prstGeom prst="rect">
            <a:avLst/>
          </a:prstGeom>
          <a:noFill/>
        </p:spPr>
        <p:txBody>
          <a:bodyPr wrap="square" rtlCol="0">
            <a:spAutoFit/>
          </a:bodyPr>
          <a:lstStyle/>
          <a:p>
            <a:pPr algn="ctr"/>
            <a:r>
              <a:rPr lang="fr-FR" sz="4800" b="1" noProof="0" dirty="0">
                <a:solidFill>
                  <a:srgbClr val="FF0000"/>
                </a:solidFill>
              </a:rPr>
              <a:t>X</a:t>
            </a:r>
          </a:p>
        </p:txBody>
      </p:sp>
      <p:sp>
        <p:nvSpPr>
          <p:cNvPr id="12" name="Titre 11">
            <a:extLst>
              <a:ext uri="{FF2B5EF4-FFF2-40B4-BE49-F238E27FC236}">
                <a16:creationId xmlns:a16="http://schemas.microsoft.com/office/drawing/2014/main" id="{F6B99CAD-F491-3A31-0272-563D51518FCA}"/>
              </a:ext>
            </a:extLst>
          </p:cNvPr>
          <p:cNvSpPr>
            <a:spLocks noGrp="1"/>
          </p:cNvSpPr>
          <p:nvPr>
            <p:ph type="title"/>
          </p:nvPr>
        </p:nvSpPr>
        <p:spPr>
          <a:xfrm>
            <a:off x="1064663" y="349937"/>
            <a:ext cx="10529279" cy="268287"/>
          </a:xfrm>
        </p:spPr>
        <p:txBody>
          <a:bodyPr/>
          <a:lstStyle/>
          <a:p>
            <a:r>
              <a:rPr lang="fr-FR" dirty="0"/>
              <a:t>Pour mesurer l’intensité du courant, on choisit d’abord le calibre le plus grand, puis on branche le multimètre en série dans le circuit. Ensuite, on ajuste le calibre si nécessaire. Le courant entre par la borne « 10 A » ou « mA » et sort par la borne « COM ».</a:t>
            </a:r>
          </a:p>
        </p:txBody>
      </p:sp>
      <p:sp>
        <p:nvSpPr>
          <p:cNvPr id="13" name="Espace réservé du contenu 12">
            <a:extLst>
              <a:ext uri="{FF2B5EF4-FFF2-40B4-BE49-F238E27FC236}">
                <a16:creationId xmlns:a16="http://schemas.microsoft.com/office/drawing/2014/main" id="{C94E6024-0EDC-6A96-EEBB-CD556152656F}"/>
              </a:ext>
            </a:extLst>
          </p:cNvPr>
          <p:cNvSpPr>
            <a:spLocks noGrp="1"/>
          </p:cNvSpPr>
          <p:nvPr>
            <p:ph sz="quarter" idx="11"/>
          </p:nvPr>
        </p:nvSpPr>
        <p:spPr/>
        <p:txBody>
          <a:bodyPr/>
          <a:lstStyle/>
          <a:p>
            <a:r>
              <a:rPr lang="fr-FR" dirty="0"/>
              <a:t>L’</a:t>
            </a:r>
            <a:r>
              <a:rPr lang="fr-FR" dirty="0" err="1"/>
              <a:t>enseignant.e</a:t>
            </a:r>
            <a:r>
              <a:rPr lang="fr-FR" dirty="0"/>
              <a:t> fait la démonstration en verbalisant.</a:t>
            </a:r>
          </a:p>
        </p:txBody>
      </p:sp>
    </p:spTree>
    <p:extLst>
      <p:ext uri="{BB962C8B-B14F-4D97-AF65-F5344CB8AC3E}">
        <p14:creationId xmlns:p14="http://schemas.microsoft.com/office/powerpoint/2010/main" val="25417164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p:cNvSpPr/>
          <p:nvPr/>
        </p:nvSpPr>
        <p:spPr>
          <a:xfrm>
            <a:off x="382321" y="1132419"/>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noProof="0" dirty="0">
                <a:solidFill>
                  <a:schemeClr val="tx1"/>
                </a:solidFill>
              </a:rPr>
              <a:t>Tâche principale</a:t>
            </a:r>
          </a:p>
        </p:txBody>
      </p:sp>
      <p:sp>
        <p:nvSpPr>
          <p:cNvPr id="28" name="ZoneTexte 27"/>
          <p:cNvSpPr txBox="1"/>
          <p:nvPr/>
        </p:nvSpPr>
        <p:spPr>
          <a:xfrm>
            <a:off x="4040591" y="5229893"/>
            <a:ext cx="972000" cy="400110"/>
          </a:xfrm>
          <a:prstGeom prst="rect">
            <a:avLst/>
          </a:prstGeom>
          <a:noFill/>
        </p:spPr>
        <p:txBody>
          <a:bodyPr wrap="square" rtlCol="0">
            <a:spAutoFit/>
          </a:bodyPr>
          <a:lstStyle/>
          <a:p>
            <a:r>
              <a:rPr lang="fr-FR" sz="2000" b="1" noProof="0" dirty="0">
                <a:solidFill>
                  <a:srgbClr val="0070C0"/>
                </a:solidFill>
              </a:rPr>
              <a:t>20 mA</a:t>
            </a:r>
          </a:p>
        </p:txBody>
      </p:sp>
      <p:sp>
        <p:nvSpPr>
          <p:cNvPr id="17" name="Freeform 3354"/>
          <p:cNvSpPr/>
          <p:nvPr/>
        </p:nvSpPr>
        <p:spPr>
          <a:xfrm>
            <a:off x="3156300" y="1242694"/>
            <a:ext cx="6125819" cy="396000"/>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18" name="Rectangle 3440"/>
          <p:cNvSpPr/>
          <p:nvPr/>
        </p:nvSpPr>
        <p:spPr>
          <a:xfrm>
            <a:off x="3010569" y="1244751"/>
            <a:ext cx="5415457" cy="307777"/>
          </a:xfrm>
          <a:prstGeom prst="rect">
            <a:avLst/>
          </a:prstGeom>
        </p:spPr>
        <p:txBody>
          <a:bodyPr wrap="none" lIns="0" tIns="0" rIns="0" bIns="0">
            <a:spAutoFit/>
          </a:bodyPr>
          <a:lstStyle/>
          <a:p>
            <a:pPr marL="0"/>
            <a:r>
              <a:rPr lang="fr-FR" sz="2000" b="1" i="0" spc="0" baseline="0" noProof="0" dirty="0">
                <a:solidFill>
                  <a:srgbClr val="F5821F"/>
                </a:solidFill>
                <a:latin typeface="Calibri-Bold"/>
              </a:rPr>
              <a:t>2</a:t>
            </a:r>
            <a:r>
              <a:rPr lang="fr-FR" sz="2000" b="1" i="0" spc="542" baseline="0" noProof="0" dirty="0">
                <a:solidFill>
                  <a:srgbClr val="F5821F"/>
                </a:solidFill>
                <a:latin typeface="Calibri-Bold"/>
              </a:rPr>
              <a:t>.</a:t>
            </a:r>
            <a:r>
              <a:rPr lang="fr-FR" sz="2000" b="0" i="0" spc="0" baseline="0" noProof="0" dirty="0">
                <a:solidFill>
                  <a:srgbClr val="231F20"/>
                </a:solidFill>
                <a:latin typeface="Calibri"/>
              </a:rPr>
              <a:t>Préciser le calibre convenable pour cette mesure.</a:t>
            </a:r>
          </a:p>
        </p:txBody>
      </p:sp>
      <p:sp>
        <p:nvSpPr>
          <p:cNvPr id="19" name="Rectangle 3445"/>
          <p:cNvSpPr/>
          <p:nvPr/>
        </p:nvSpPr>
        <p:spPr>
          <a:xfrm>
            <a:off x="825863" y="5316059"/>
            <a:ext cx="7740581" cy="738664"/>
          </a:xfrm>
          <a:prstGeom prst="rect">
            <a:avLst/>
          </a:prstGeom>
        </p:spPr>
        <p:txBody>
          <a:bodyPr wrap="none" lIns="0" tIns="0" rIns="0" bIns="0">
            <a:spAutoFit/>
          </a:bodyPr>
          <a:lstStyle/>
          <a:p>
            <a:pPr marL="0"/>
            <a:r>
              <a:rPr lang="fr-FR" sz="2400" b="0" i="0" spc="0" baseline="0" noProof="0" dirty="0">
                <a:solidFill>
                  <a:srgbClr val="231F20"/>
                </a:solidFill>
                <a:latin typeface="Calibri"/>
              </a:rPr>
              <a:t>Le calibre convenable est</a:t>
            </a:r>
            <a:r>
              <a:rPr lang="fr-FR" sz="2400" b="0" i="0" spc="0" baseline="0" noProof="0" dirty="0">
                <a:solidFill>
                  <a:srgbClr val="F5821F"/>
                </a:solidFill>
                <a:latin typeface="Calibri"/>
              </a:rPr>
              <a:t> </a:t>
            </a:r>
            <a:r>
              <a:rPr lang="fr-FR" sz="1200" b="0" i="0" spc="0" baseline="0" noProof="0" dirty="0">
                <a:solidFill>
                  <a:srgbClr val="231F20"/>
                </a:solidFill>
                <a:latin typeface="ArialMT-Light"/>
              </a:rPr>
              <a:t>........................... </a:t>
            </a:r>
            <a:r>
              <a:rPr lang="fr-FR" sz="2400" b="0" i="0" spc="0" baseline="0" noProof="0" dirty="0">
                <a:solidFill>
                  <a:srgbClr val="231F20"/>
                </a:solidFill>
                <a:latin typeface="Calibri"/>
              </a:rPr>
              <a:t>car il permet d'obtenir une</a:t>
            </a:r>
          </a:p>
          <a:p>
            <a:pPr marL="0"/>
            <a:r>
              <a:rPr lang="fr-FR" sz="2400" b="0" i="0" spc="0" baseline="0" noProof="0" dirty="0">
                <a:solidFill>
                  <a:srgbClr val="231F20"/>
                </a:solidFill>
                <a:latin typeface="Calibri"/>
              </a:rPr>
              <a:t> valeur plus précise.</a:t>
            </a:r>
          </a:p>
        </p:txBody>
      </p:sp>
      <p:pic>
        <p:nvPicPr>
          <p:cNvPr id="21" name="Picture 339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327595" y="2807776"/>
            <a:ext cx="2797270" cy="2079584"/>
          </a:xfrm>
          <a:prstGeom prst="rect">
            <a:avLst/>
          </a:prstGeom>
          <a:noFill/>
        </p:spPr>
      </p:pic>
      <p:sp>
        <p:nvSpPr>
          <p:cNvPr id="5" name="Rectangle 4"/>
          <p:cNvSpPr/>
          <p:nvPr/>
        </p:nvSpPr>
        <p:spPr>
          <a:xfrm>
            <a:off x="480932" y="1669512"/>
            <a:ext cx="11319138" cy="830997"/>
          </a:xfrm>
          <a:prstGeom prst="rect">
            <a:avLst/>
          </a:prstGeom>
        </p:spPr>
        <p:txBody>
          <a:bodyPr wrap="square">
            <a:spAutoFit/>
          </a:bodyPr>
          <a:lstStyle/>
          <a:p>
            <a:pPr>
              <a:lnSpc>
                <a:spcPct val="150000"/>
              </a:lnSpc>
            </a:pPr>
            <a:r>
              <a:rPr lang="fr-FR" sz="3200" b="1" noProof="0" dirty="0"/>
              <a:t> </a:t>
            </a:r>
            <a:r>
              <a:rPr lang="fr-FR" sz="2400" noProof="0" dirty="0"/>
              <a:t>Le </a:t>
            </a:r>
            <a:r>
              <a:rPr lang="fr-FR" sz="2400" noProof="0" dirty="0">
                <a:solidFill>
                  <a:srgbClr val="FF0000"/>
                </a:solidFill>
              </a:rPr>
              <a:t>calibre </a:t>
            </a:r>
            <a:r>
              <a:rPr lang="fr-FR" sz="2400" noProof="0" dirty="0"/>
              <a:t>est la valeur maximale de l’intensité pouvant être mesurée par le multimètre .</a:t>
            </a:r>
          </a:p>
        </p:txBody>
      </p:sp>
      <p:pic>
        <p:nvPicPr>
          <p:cNvPr id="13" name="Image 12"/>
          <p:cNvPicPr/>
          <p:nvPr/>
        </p:nvPicPr>
        <p:blipFill>
          <a:blip r:embed="rId4" cstate="print">
            <a:extLst>
              <a:ext uri="{28A0092B-C50C-407E-A947-70E740481C1C}">
                <a14:useLocalDpi xmlns:a14="http://schemas.microsoft.com/office/drawing/2010/main" val="0"/>
              </a:ext>
            </a:extLst>
          </a:blip>
          <a:srcRect/>
          <a:stretch>
            <a:fillRect/>
          </a:stretch>
        </p:blipFill>
        <p:spPr>
          <a:xfrm>
            <a:off x="9282119" y="2347749"/>
            <a:ext cx="2429164" cy="4165599"/>
          </a:xfrm>
          <a:prstGeom prst="rect">
            <a:avLst/>
          </a:prstGeom>
          <a:noFill/>
        </p:spPr>
      </p:pic>
      <p:sp>
        <p:nvSpPr>
          <p:cNvPr id="16" name="Ellipse 15"/>
          <p:cNvSpPr/>
          <p:nvPr/>
        </p:nvSpPr>
        <p:spPr>
          <a:xfrm>
            <a:off x="10919348" y="4288616"/>
            <a:ext cx="684000" cy="324000"/>
          </a:xfrm>
          <a:prstGeom prst="ellipse">
            <a:avLst/>
          </a:prstGeom>
          <a:noFill/>
          <a:ln w="28575">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noProof="0" dirty="0"/>
          </a:p>
        </p:txBody>
      </p:sp>
      <p:sp>
        <p:nvSpPr>
          <p:cNvPr id="2" name="Titre 1">
            <a:extLst>
              <a:ext uri="{FF2B5EF4-FFF2-40B4-BE49-F238E27FC236}">
                <a16:creationId xmlns:a16="http://schemas.microsoft.com/office/drawing/2014/main" id="{7C653567-8FE8-D40D-8D41-FCF74C10E2C4}"/>
              </a:ext>
            </a:extLst>
          </p:cNvPr>
          <p:cNvSpPr>
            <a:spLocks noGrp="1"/>
          </p:cNvSpPr>
          <p:nvPr>
            <p:ph type="title"/>
          </p:nvPr>
        </p:nvSpPr>
        <p:spPr/>
        <p:txBody>
          <a:bodyPr/>
          <a:lstStyle/>
          <a:p>
            <a:r>
              <a:rPr lang="fr-FR"/>
              <a:t>On passe au choix du calibre. Le calibre convenable est celui qui donne une mesure plus précise.</a:t>
            </a:r>
          </a:p>
        </p:txBody>
      </p:sp>
      <p:sp>
        <p:nvSpPr>
          <p:cNvPr id="4" name="Espace réservé du contenu 3">
            <a:extLst>
              <a:ext uri="{FF2B5EF4-FFF2-40B4-BE49-F238E27FC236}">
                <a16:creationId xmlns:a16="http://schemas.microsoft.com/office/drawing/2014/main" id="{882CFB11-A090-D402-7EA8-0DBB5D21A290}"/>
              </a:ext>
            </a:extLst>
          </p:cNvPr>
          <p:cNvSpPr>
            <a:spLocks noGrp="1"/>
          </p:cNvSpPr>
          <p:nvPr>
            <p:ph sz="quarter" idx="11"/>
          </p:nvPr>
        </p:nvSpPr>
        <p:spPr/>
        <p:txBody>
          <a:bodyPr/>
          <a:lstStyle/>
          <a:p>
            <a:r>
              <a:rPr lang="fr-FR"/>
              <a:t>L’enseignant.e  fait changer les calibres en verbalisant .On doit adapter les calibres et les valeurs selon le  matériel utilisé dans le circuit réalisé.</a:t>
            </a:r>
          </a:p>
        </p:txBody>
      </p:sp>
    </p:spTree>
    <p:extLst>
      <p:ext uri="{BB962C8B-B14F-4D97-AF65-F5344CB8AC3E}">
        <p14:creationId xmlns:p14="http://schemas.microsoft.com/office/powerpoint/2010/main" val="2975765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6" name="Rectangle à coins arrondis 5"/>
          <p:cNvSpPr/>
          <p:nvPr/>
        </p:nvSpPr>
        <p:spPr>
          <a:xfrm>
            <a:off x="382321" y="1132419"/>
            <a:ext cx="2500008" cy="408351"/>
          </a:xfrm>
          <a:prstGeom prst="roundRect">
            <a:avLst/>
          </a:prstGeom>
          <a:solidFill>
            <a:srgbClr val="FFC00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i="1" noProof="0" dirty="0">
                <a:solidFill>
                  <a:schemeClr val="tx1"/>
                </a:solidFill>
              </a:rPr>
              <a:t>Tâche principale</a:t>
            </a:r>
          </a:p>
        </p:txBody>
      </p:sp>
      <p:sp>
        <p:nvSpPr>
          <p:cNvPr id="28" name="ZoneTexte 27"/>
          <p:cNvSpPr txBox="1"/>
          <p:nvPr/>
        </p:nvSpPr>
        <p:spPr>
          <a:xfrm>
            <a:off x="7280497" y="4591198"/>
            <a:ext cx="2625503" cy="461665"/>
          </a:xfrm>
          <a:prstGeom prst="rect">
            <a:avLst/>
          </a:prstGeom>
          <a:noFill/>
        </p:spPr>
        <p:txBody>
          <a:bodyPr wrap="square" rtlCol="0">
            <a:spAutoFit/>
          </a:bodyPr>
          <a:lstStyle/>
          <a:p>
            <a:r>
              <a:rPr lang="fr-FR" sz="2400" b="1" noProof="0" dirty="0">
                <a:solidFill>
                  <a:srgbClr val="0070C0"/>
                </a:solidFill>
                <a:latin typeface="Times New Roman" panose="02020603050405020304" pitchFamily="18" charset="0"/>
                <a:cs typeface="Times New Roman" panose="02020603050405020304" pitchFamily="18" charset="0"/>
              </a:rPr>
              <a:t>I = 12,34  mA</a:t>
            </a:r>
          </a:p>
        </p:txBody>
      </p:sp>
      <p:sp>
        <p:nvSpPr>
          <p:cNvPr id="17" name="Freeform 3354"/>
          <p:cNvSpPr/>
          <p:nvPr/>
        </p:nvSpPr>
        <p:spPr>
          <a:xfrm>
            <a:off x="3075617" y="1200314"/>
            <a:ext cx="6125819" cy="396000"/>
          </a:xfrm>
          <a:custGeom>
            <a:avLst/>
            <a:gdLst/>
            <a:ahLst/>
            <a:cxnLst/>
            <a:rect l="0" t="0" r="0" b="0"/>
            <a:pathLst>
              <a:path w="6125819" h="208800">
                <a:moveTo>
                  <a:pt x="0" y="0"/>
                </a:moveTo>
                <a:lnTo>
                  <a:pt x="0" y="208800"/>
                </a:lnTo>
                <a:lnTo>
                  <a:pt x="6034760" y="208800"/>
                </a:lnTo>
                <a:cubicBezTo>
                  <a:pt x="6085052" y="208800"/>
                  <a:pt x="6125819" y="168020"/>
                  <a:pt x="6125819" y="117729"/>
                </a:cubicBezTo>
                <a:lnTo>
                  <a:pt x="6125819" y="91059"/>
                </a:lnTo>
                <a:cubicBezTo>
                  <a:pt x="6125819" y="40767"/>
                  <a:pt x="6085052" y="0"/>
                  <a:pt x="6034760" y="0"/>
                </a:cubicBezTo>
                <a:close/>
                <a:moveTo>
                  <a:pt x="0" y="0"/>
                </a:moveTo>
              </a:path>
            </a:pathLst>
          </a:custGeom>
          <a:solidFill>
            <a:srgbClr val="FFE9D6">
              <a:alpha val="100000"/>
            </a:srgbClr>
          </a:solidFill>
          <a:ln w="4089">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1" name="Rectangle 3441"/>
          <p:cNvSpPr/>
          <p:nvPr/>
        </p:nvSpPr>
        <p:spPr>
          <a:xfrm>
            <a:off x="3345030" y="1244751"/>
            <a:ext cx="4092915" cy="369332"/>
          </a:xfrm>
          <a:prstGeom prst="rect">
            <a:avLst/>
          </a:prstGeom>
        </p:spPr>
        <p:txBody>
          <a:bodyPr wrap="none" lIns="0" tIns="0" rIns="0" bIns="0">
            <a:spAutoFit/>
          </a:bodyPr>
          <a:lstStyle/>
          <a:p>
            <a:pPr marL="0"/>
            <a:r>
              <a:rPr lang="fr-FR" sz="2400" b="1" i="0" spc="0" baseline="0" noProof="0" dirty="0">
                <a:solidFill>
                  <a:srgbClr val="F5821F"/>
                </a:solidFill>
                <a:latin typeface="Calibri-Bold"/>
              </a:rPr>
              <a:t>3</a:t>
            </a:r>
            <a:r>
              <a:rPr lang="fr-FR" sz="2400" b="1" i="0" spc="542" baseline="0" noProof="0" dirty="0">
                <a:solidFill>
                  <a:srgbClr val="F5821F"/>
                </a:solidFill>
                <a:latin typeface="Calibri-Bold"/>
              </a:rPr>
              <a:t>.</a:t>
            </a:r>
            <a:r>
              <a:rPr lang="fr-FR" sz="2400" b="0" i="0" spc="0" baseline="0" noProof="0" dirty="0">
                <a:solidFill>
                  <a:srgbClr val="231F20"/>
                </a:solidFill>
                <a:latin typeface="Calibri"/>
              </a:rPr>
              <a:t>Noter la valeur de l’intensité I.</a:t>
            </a:r>
          </a:p>
        </p:txBody>
      </p:sp>
      <p:sp>
        <p:nvSpPr>
          <p:cNvPr id="23" name="Freeform 3359"/>
          <p:cNvSpPr/>
          <p:nvPr/>
        </p:nvSpPr>
        <p:spPr>
          <a:xfrm>
            <a:off x="1629084" y="4264525"/>
            <a:ext cx="176999" cy="166027"/>
          </a:xfrm>
          <a:custGeom>
            <a:avLst/>
            <a:gdLst/>
            <a:ahLst/>
            <a:cxnLst/>
            <a:rect l="0" t="0" r="0" b="0"/>
            <a:pathLst>
              <a:path w="176999" h="166027">
                <a:moveTo>
                  <a:pt x="0" y="0"/>
                </a:moveTo>
                <a:cubicBezTo>
                  <a:pt x="19176" y="85750"/>
                  <a:pt x="89331" y="152247"/>
                  <a:pt x="176999" y="166027"/>
                </a:cubicBezTo>
              </a:path>
            </a:pathLst>
          </a:custGeom>
          <a:noFill/>
          <a:ln w="12700" cap="flat" cmpd="sng">
            <a:solidFill>
              <a:srgbClr val="F58735">
                <a:alpha val="100000"/>
              </a:srgbClr>
            </a:solidFill>
            <a:custDash>
              <a:ds d="317199" sp="217199"/>
            </a:custDash>
            <a:miter lim="1270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24" name="Rectangle 3435"/>
          <p:cNvSpPr/>
          <p:nvPr/>
        </p:nvSpPr>
        <p:spPr>
          <a:xfrm>
            <a:off x="2030095" y="4717940"/>
            <a:ext cx="6971460" cy="369332"/>
          </a:xfrm>
          <a:prstGeom prst="rect">
            <a:avLst/>
          </a:prstGeom>
        </p:spPr>
        <p:txBody>
          <a:bodyPr wrap="none" lIns="0" tIns="0" rIns="0" bIns="0">
            <a:spAutoFit/>
          </a:bodyPr>
          <a:lstStyle/>
          <a:p>
            <a:pPr marL="0"/>
            <a:r>
              <a:rPr lang="fr-FR" sz="2400" b="0" i="0" spc="0" baseline="0" noProof="0" dirty="0">
                <a:solidFill>
                  <a:srgbClr val="231F20"/>
                </a:solidFill>
                <a:latin typeface="ArialMT-Light"/>
              </a:rPr>
              <a:t>La valeur de l’intensité du courant est ..................</a:t>
            </a:r>
          </a:p>
        </p:txBody>
      </p:sp>
      <p:pic>
        <p:nvPicPr>
          <p:cNvPr id="26" name="Picture 3396"/>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768331" y="1892190"/>
            <a:ext cx="3170112" cy="2372335"/>
          </a:xfrm>
          <a:prstGeom prst="rect">
            <a:avLst/>
          </a:prstGeom>
          <a:noFill/>
        </p:spPr>
      </p:pic>
      <p:sp>
        <p:nvSpPr>
          <p:cNvPr id="2" name="Titre 1">
            <a:extLst>
              <a:ext uri="{FF2B5EF4-FFF2-40B4-BE49-F238E27FC236}">
                <a16:creationId xmlns:a16="http://schemas.microsoft.com/office/drawing/2014/main" id="{A2248602-D058-E812-DB5F-1D92452CD830}"/>
              </a:ext>
            </a:extLst>
          </p:cNvPr>
          <p:cNvSpPr>
            <a:spLocks noGrp="1"/>
          </p:cNvSpPr>
          <p:nvPr>
            <p:ph type="title"/>
          </p:nvPr>
        </p:nvSpPr>
        <p:spPr/>
        <p:txBody>
          <a:bodyPr/>
          <a:lstStyle/>
          <a:p>
            <a:r>
              <a:rPr lang="fr-FR"/>
              <a:t>On note la valeur affichée la plus précise avec son unité.</a:t>
            </a:r>
          </a:p>
        </p:txBody>
      </p:sp>
      <p:sp>
        <p:nvSpPr>
          <p:cNvPr id="4" name="Espace réservé du contenu 3">
            <a:extLst>
              <a:ext uri="{FF2B5EF4-FFF2-40B4-BE49-F238E27FC236}">
                <a16:creationId xmlns:a16="http://schemas.microsoft.com/office/drawing/2014/main" id="{9DF8548A-5E4D-BEC3-1E4B-0B4033DC4E35}"/>
              </a:ext>
            </a:extLst>
          </p:cNvPr>
          <p:cNvSpPr>
            <a:spLocks noGrp="1"/>
          </p:cNvSpPr>
          <p:nvPr>
            <p:ph sz="quarter" idx="11"/>
          </p:nvPr>
        </p:nvSpPr>
        <p:spPr/>
        <p:txBody>
          <a:bodyPr/>
          <a:lstStyle/>
          <a:p>
            <a:r>
              <a:rPr lang="fr-FR" dirty="0"/>
              <a:t>L’</a:t>
            </a:r>
            <a:r>
              <a:rPr lang="fr-FR" dirty="0" err="1"/>
              <a:t>enseignant·e</a:t>
            </a:r>
            <a:r>
              <a:rPr lang="fr-FR" dirty="0"/>
              <a:t> attire l’attention des élèves sur l’unité choisie selon le calibre utilisé.</a:t>
            </a:r>
          </a:p>
        </p:txBody>
      </p:sp>
    </p:spTree>
    <p:extLst>
      <p:ext uri="{BB962C8B-B14F-4D97-AF65-F5344CB8AC3E}">
        <p14:creationId xmlns:p14="http://schemas.microsoft.com/office/powerpoint/2010/main" val="11148140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9"/>
          <p:cNvPicPr>
            <a:picLocks noChangeAspect="1"/>
          </p:cNvPicPr>
          <p:nvPr/>
        </p:nvPicPr>
        <p:blipFill>
          <a:blip r:embed="rId2"/>
          <a:stretch>
            <a:fillRect/>
          </a:stretch>
        </p:blipFill>
        <p:spPr>
          <a:xfrm>
            <a:off x="11216900" y="336343"/>
            <a:ext cx="583170" cy="583170"/>
          </a:xfrm>
          <a:prstGeom prst="rect">
            <a:avLst/>
          </a:prstGeom>
        </p:spPr>
      </p:pic>
      <p:sp>
        <p:nvSpPr>
          <p:cNvPr id="3" name="ZoneTexte 2"/>
          <p:cNvSpPr txBox="1"/>
          <p:nvPr/>
        </p:nvSpPr>
        <p:spPr>
          <a:xfrm>
            <a:off x="11716863" y="76676"/>
            <a:ext cx="306648" cy="369332"/>
          </a:xfrm>
          <a:prstGeom prst="rect">
            <a:avLst/>
          </a:prstGeom>
          <a:solidFill>
            <a:srgbClr val="FF6565"/>
          </a:solidFill>
        </p:spPr>
        <p:txBody>
          <a:bodyPr wrap="square" rtlCol="0">
            <a:spAutoFit/>
          </a:bodyPr>
          <a:lstStyle/>
          <a:p>
            <a:pPr algn="ctr"/>
            <a:r>
              <a:rPr lang="fr-FR" b="1" noProof="0" dirty="0">
                <a:solidFill>
                  <a:schemeClr val="bg1"/>
                </a:solidFill>
              </a:rPr>
              <a:t>M</a:t>
            </a:r>
          </a:p>
        </p:txBody>
      </p:sp>
      <p:sp>
        <p:nvSpPr>
          <p:cNvPr id="6" name="Rectangle 2"/>
          <p:cNvSpPr>
            <a:spLocks noChangeArrowheads="1"/>
          </p:cNvSpPr>
          <p:nvPr/>
        </p:nvSpPr>
        <p:spPr bwMode="auto">
          <a:xfrm>
            <a:off x="456197" y="981069"/>
            <a:ext cx="10210296"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Mettre le sélecteur sur le courant continu (A⎓ / A=) et commencer par</a:t>
            </a:r>
            <a:r>
              <a:rPr lang="fr-FR" sz="2400" b="1" noProof="0" dirty="0"/>
              <a:t> le plus </a:t>
            </a:r>
          </a:p>
          <a:p>
            <a:pPr defTabSz="914400" eaLnBrk="0" fontAlgn="base" hangingPunct="0">
              <a:lnSpc>
                <a:spcPct val="200000"/>
              </a:lnSpc>
              <a:spcBef>
                <a:spcPct val="0"/>
              </a:spcBef>
              <a:spcAft>
                <a:spcPct val="0"/>
              </a:spcAft>
            </a:pPr>
            <a:r>
              <a:rPr lang="fr-FR" sz="2400" b="1" noProof="0" dirty="0"/>
              <a:t>grand calibre.</a:t>
            </a:r>
          </a:p>
          <a:p>
            <a:pPr marL="342900" indent="-34290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Insérer le multimètre en </a:t>
            </a:r>
            <a:r>
              <a:rPr lang="fr-FR" sz="2400" b="1" noProof="0" dirty="0"/>
              <a:t>série</a:t>
            </a:r>
            <a:r>
              <a:rPr lang="fr-FR" sz="2400" noProof="0" dirty="0"/>
              <a:t> dans le circuit : le courant</a:t>
            </a:r>
          </a:p>
          <a:p>
            <a:pPr defTabSz="914400" eaLnBrk="0" fontAlgn="base" hangingPunct="0">
              <a:lnSpc>
                <a:spcPct val="200000"/>
              </a:lnSpc>
              <a:spcBef>
                <a:spcPct val="0"/>
              </a:spcBef>
              <a:spcAft>
                <a:spcPct val="0"/>
              </a:spcAft>
            </a:pPr>
            <a:r>
              <a:rPr lang="fr-FR" sz="2400" noProof="0" dirty="0"/>
              <a:t> </a:t>
            </a:r>
            <a:r>
              <a:rPr lang="fr-FR" sz="2400" b="1" noProof="0" dirty="0"/>
              <a:t>entre par 10 A / mA</a:t>
            </a:r>
            <a:r>
              <a:rPr lang="fr-FR" sz="2400" noProof="0" dirty="0"/>
              <a:t> et </a:t>
            </a:r>
            <a:r>
              <a:rPr lang="fr-FR" sz="2400" b="1" noProof="0" dirty="0"/>
              <a:t>sort par COM</a:t>
            </a:r>
            <a:r>
              <a:rPr lang="fr-FR" sz="2400" noProof="0" dirty="0"/>
              <a:t>.</a:t>
            </a:r>
          </a:p>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Choisir un calibre mieux adapté ,pour obtenir une valeur avec</a:t>
            </a:r>
          </a:p>
          <a:p>
            <a:pPr defTabSz="914400" eaLnBrk="0" fontAlgn="base" hangingPunct="0">
              <a:lnSpc>
                <a:spcPct val="200000"/>
              </a:lnSpc>
              <a:spcBef>
                <a:spcPct val="0"/>
              </a:spcBef>
              <a:spcAft>
                <a:spcPct val="0"/>
              </a:spcAft>
            </a:pPr>
            <a:r>
              <a:rPr lang="fr-FR" sz="2400" noProof="0" dirty="0"/>
              <a:t> deux chiffres après la virgule.</a:t>
            </a:r>
          </a:p>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Exprimer le résultat avec l’unité qui dépend du calibre utilisé: </a:t>
            </a:r>
            <a:r>
              <a:rPr lang="fr-FR" sz="2400" noProof="0" dirty="0">
                <a:latin typeface="Times New Roman" panose="02020603050405020304" pitchFamily="18" charset="0"/>
                <a:cs typeface="Times New Roman" panose="02020603050405020304" pitchFamily="18" charset="0"/>
              </a:rPr>
              <a:t>I</a:t>
            </a:r>
            <a:r>
              <a:rPr lang="fr-FR" sz="2400" noProof="0" dirty="0"/>
              <a:t> = ………A</a:t>
            </a:r>
          </a:p>
        </p:txBody>
      </p:sp>
      <p:pic>
        <p:nvPicPr>
          <p:cNvPr id="8" name="Image 7"/>
          <p:cNvPicPr/>
          <p:nvPr/>
        </p:nvPicPr>
        <p:blipFill>
          <a:blip r:embed="rId3" cstate="print">
            <a:extLst>
              <a:ext uri="{28A0092B-C50C-407E-A947-70E740481C1C}">
                <a14:useLocalDpi xmlns:a14="http://schemas.microsoft.com/office/drawing/2010/main" val="0"/>
              </a:ext>
            </a:extLst>
          </a:blip>
          <a:srcRect/>
          <a:stretch>
            <a:fillRect/>
          </a:stretch>
        </p:blipFill>
        <p:spPr>
          <a:xfrm>
            <a:off x="9594347" y="1834573"/>
            <a:ext cx="2429164" cy="4165599"/>
          </a:xfrm>
          <a:prstGeom prst="rect">
            <a:avLst/>
          </a:prstGeom>
          <a:noFill/>
        </p:spPr>
      </p:pic>
      <p:sp>
        <p:nvSpPr>
          <p:cNvPr id="2" name="Titre 1">
            <a:extLst>
              <a:ext uri="{FF2B5EF4-FFF2-40B4-BE49-F238E27FC236}">
                <a16:creationId xmlns:a16="http://schemas.microsoft.com/office/drawing/2014/main" id="{77C0195B-BFAE-8C39-F51E-E7B3BD73CDAC}"/>
              </a:ext>
            </a:extLst>
          </p:cNvPr>
          <p:cNvSpPr>
            <a:spLocks noGrp="1"/>
          </p:cNvSpPr>
          <p:nvPr>
            <p:ph type="title"/>
          </p:nvPr>
        </p:nvSpPr>
        <p:spPr/>
        <p:txBody>
          <a:bodyPr/>
          <a:lstStyle/>
          <a:p>
            <a:r>
              <a:rPr lang="fr-FR"/>
              <a:t>Ecoutez bien , je fais une synthèse des étapes à suivre pour mesurer l’intensité du courant à l’aide du multimètre.</a:t>
            </a:r>
          </a:p>
        </p:txBody>
      </p:sp>
      <p:sp>
        <p:nvSpPr>
          <p:cNvPr id="4" name="Espace réservé du contenu 3">
            <a:extLst>
              <a:ext uri="{FF2B5EF4-FFF2-40B4-BE49-F238E27FC236}">
                <a16:creationId xmlns:a16="http://schemas.microsoft.com/office/drawing/2014/main" id="{B5469ACD-8B57-87CF-534A-94F1FBC151F1}"/>
              </a:ext>
            </a:extLst>
          </p:cNvPr>
          <p:cNvSpPr>
            <a:spLocks noGrp="1"/>
          </p:cNvSpPr>
          <p:nvPr>
            <p:ph sz="quarter" idx="11"/>
          </p:nvPr>
        </p:nvSpPr>
        <p:spPr/>
        <p:txBody>
          <a:bodyPr/>
          <a:lstStyle/>
          <a:p>
            <a:r>
              <a:rPr lang="fr-FR"/>
              <a:t>L’enseignant.e présente encore le multimètre et veille à ce que les élèves soient attentifs.</a:t>
            </a:r>
          </a:p>
        </p:txBody>
      </p:sp>
      <p:sp>
        <p:nvSpPr>
          <p:cNvPr id="5" name="Ellipse 4">
            <a:extLst>
              <a:ext uri="{FF2B5EF4-FFF2-40B4-BE49-F238E27FC236}">
                <a16:creationId xmlns:a16="http://schemas.microsoft.com/office/drawing/2014/main" id="{B6A063B1-C8C8-891E-19A1-F6562D2A1BF9}"/>
              </a:ext>
            </a:extLst>
          </p:cNvPr>
          <p:cNvSpPr/>
          <p:nvPr/>
        </p:nvSpPr>
        <p:spPr>
          <a:xfrm>
            <a:off x="11116019" y="4076241"/>
            <a:ext cx="477923" cy="47792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52812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500"/>
                                        <p:tgtEl>
                                          <p:spTgt spid="6">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wipe(up)">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wipe(up)">
                                      <p:cBhvr>
                                        <p:cTn id="20" dur="500"/>
                                        <p:tgtEl>
                                          <p:spTgt spid="6">
                                            <p:txEl>
                                              <p:pRg st="2" end="2"/>
                                            </p:tx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animEffect transition="in" filter="wipe(up)">
                                      <p:cBhvr>
                                        <p:cTn id="23" dur="500"/>
                                        <p:tgtEl>
                                          <p:spTgt spid="6">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6">
                                            <p:txEl>
                                              <p:pRg st="4" end="4"/>
                                            </p:txEl>
                                          </p:spTgt>
                                        </p:tgtEl>
                                        <p:attrNameLst>
                                          <p:attrName>style.visibility</p:attrName>
                                        </p:attrNameLst>
                                      </p:cBhvr>
                                      <p:to>
                                        <p:strVal val="visible"/>
                                      </p:to>
                                    </p:set>
                                    <p:animEffect transition="in" filter="wipe(up)">
                                      <p:cBhvr>
                                        <p:cTn id="28" dur="500"/>
                                        <p:tgtEl>
                                          <p:spTgt spid="6">
                                            <p:txEl>
                                              <p:pRg st="4" end="4"/>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Effect transition="in" filter="wipe(up)">
                                      <p:cBhvr>
                                        <p:cTn id="31" dur="500"/>
                                        <p:tgtEl>
                                          <p:spTgt spid="6">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6">
                                            <p:txEl>
                                              <p:pRg st="6" end="6"/>
                                            </p:txEl>
                                          </p:spTgt>
                                        </p:tgtEl>
                                        <p:attrNameLst>
                                          <p:attrName>style.visibility</p:attrName>
                                        </p:attrNameLst>
                                      </p:cBhvr>
                                      <p:to>
                                        <p:strVal val="visible"/>
                                      </p:to>
                                    </p:set>
                                    <p:animEffect transition="in" filter="wipe(up)">
                                      <p:cBhvr>
                                        <p:cTn id="36"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C44E6E-7CB8-832A-A38E-C83B711AFA60}"/>
            </a:ext>
          </a:extLst>
        </p:cNvPr>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360F03D-5B32-04C7-AAE6-9C40F1287215}"/>
              </a:ext>
            </a:extLst>
          </p:cNvPr>
          <p:cNvGrpSpPr/>
          <p:nvPr/>
        </p:nvGrpSpPr>
        <p:grpSpPr>
          <a:xfrm>
            <a:off x="948074" y="825738"/>
            <a:ext cx="9579427" cy="5403036"/>
            <a:chOff x="1619475" y="1029778"/>
            <a:chExt cx="6095701" cy="3804525"/>
          </a:xfrm>
        </p:grpSpPr>
        <p:sp>
          <p:nvSpPr>
            <p:cNvPr id="5" name="Google Shape;251;p28">
              <a:extLst>
                <a:ext uri="{FF2B5EF4-FFF2-40B4-BE49-F238E27FC236}">
                  <a16:creationId xmlns:a16="http://schemas.microsoft.com/office/drawing/2014/main" id="{68AB2480-BD09-78CF-FE57-9EB036F878E3}"/>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sp>
          <p:nvSpPr>
            <p:cNvPr id="6" name="Google Shape;252;p28">
              <a:extLst>
                <a:ext uri="{FF2B5EF4-FFF2-40B4-BE49-F238E27FC236}">
                  <a16:creationId xmlns:a16="http://schemas.microsoft.com/office/drawing/2014/main" id="{5EB0448A-0120-2B13-4981-28C1C0966605}"/>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noProof="0" dirty="0">
                <a:solidFill>
                  <a:srgbClr val="FFFFFF"/>
                </a:solidFill>
                <a:latin typeface="Calibri"/>
                <a:ea typeface="Calibri"/>
                <a:cs typeface="Calibri"/>
              </a:endParaRPr>
            </a:p>
          </p:txBody>
        </p:sp>
      </p:grpSp>
      <p:sp>
        <p:nvSpPr>
          <p:cNvPr id="14" name="Google Shape;255;p28">
            <a:extLst>
              <a:ext uri="{FF2B5EF4-FFF2-40B4-BE49-F238E27FC236}">
                <a16:creationId xmlns:a16="http://schemas.microsoft.com/office/drawing/2014/main" id="{D8494A09-7DAA-A65A-1F48-7178CEC9BBBB}"/>
              </a:ext>
            </a:extLst>
          </p:cNvPr>
          <p:cNvSpPr/>
          <p:nvPr/>
        </p:nvSpPr>
        <p:spPr>
          <a:xfrm>
            <a:off x="948074" y="181481"/>
            <a:ext cx="3947196" cy="584801"/>
          </a:xfrm>
          <a:prstGeom prst="rect">
            <a:avLst/>
          </a:prstGeom>
          <a:noFill/>
          <a:ln cap="flat">
            <a:noFill/>
            <a:prstDash val="solid"/>
          </a:ln>
        </p:spPr>
        <p:txBody>
          <a:bodyPr vert="horz" wrap="square" lIns="91427" tIns="45695" rIns="91427" bIns="45695" anchor="t" anchorCtr="0" compatLnSpc="1">
            <a:noAutofit/>
          </a:bodyPr>
          <a:lstStyle/>
          <a:p>
            <a:pPr>
              <a:lnSpc>
                <a:spcPct val="90000"/>
              </a:lnSpc>
              <a:defRPr sz="1800" b="0" i="0" u="none" strike="noStrike" kern="0" cap="none" spc="0" baseline="0">
                <a:solidFill>
                  <a:srgbClr val="000000"/>
                </a:solidFill>
                <a:uFillTx/>
              </a:defRPr>
            </a:pPr>
            <a:r>
              <a:rPr lang="fr-FR" sz="3200" b="1" kern="0" noProof="0" dirty="0">
                <a:solidFill>
                  <a:srgbClr val="44546A"/>
                </a:solidFill>
                <a:latin typeface="Calibri" panose="020F0502020204030204" pitchFamily="34" charset="0"/>
                <a:ea typeface="Calibri" panose="020F0502020204030204" pitchFamily="34" charset="0"/>
                <a:cs typeface="Calibri" panose="020F0502020204030204" pitchFamily="34" charset="0"/>
              </a:rPr>
              <a:t>Matériel nécessaire</a:t>
            </a:r>
          </a:p>
        </p:txBody>
      </p:sp>
      <p:sp>
        <p:nvSpPr>
          <p:cNvPr id="16" name="Google Shape;995;p109">
            <a:extLst>
              <a:ext uri="{FF2B5EF4-FFF2-40B4-BE49-F238E27FC236}">
                <a16:creationId xmlns:a16="http://schemas.microsoft.com/office/drawing/2014/main" id="{146F36D3-98C7-A8EA-8830-9ABF771BA77B}"/>
              </a:ext>
            </a:extLst>
          </p:cNvPr>
          <p:cNvSpPr txBox="1"/>
          <p:nvPr/>
        </p:nvSpPr>
        <p:spPr>
          <a:xfrm>
            <a:off x="1989337" y="1416787"/>
            <a:ext cx="3341675"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lnSpc>
                <a:spcPct val="130000"/>
              </a:lnSpc>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l’enseignant </a:t>
            </a:r>
          </a:p>
        </p:txBody>
      </p:sp>
      <p:sp>
        <p:nvSpPr>
          <p:cNvPr id="17" name="Google Shape;996;p109">
            <a:extLst>
              <a:ext uri="{FF2B5EF4-FFF2-40B4-BE49-F238E27FC236}">
                <a16:creationId xmlns:a16="http://schemas.microsoft.com/office/drawing/2014/main" id="{0CCAD975-A096-1843-C18D-C7ABD2A0D5D9}"/>
              </a:ext>
            </a:extLst>
          </p:cNvPr>
          <p:cNvSpPr txBox="1"/>
          <p:nvPr/>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70">
              <a:defRPr sz="1800" b="0" i="0" u="none" strike="noStrike" kern="0" cap="none" spc="0" baseline="0">
                <a:solidFill>
                  <a:srgbClr val="000000"/>
                </a:solidFill>
                <a:uFillTx/>
              </a:defRPr>
            </a:pPr>
            <a:r>
              <a:rPr lang="fr-FR" sz="1867" b="1" kern="0" noProof="0" dirty="0">
                <a:solidFill>
                  <a:srgbClr val="FFFFFF"/>
                </a:solidFill>
                <a:latin typeface="Calibri" panose="020F0502020204030204" pitchFamily="34" charset="0"/>
                <a:ea typeface="Calibri" panose="020F0502020204030204" pitchFamily="34" charset="0"/>
                <a:cs typeface="Calibri" panose="020F0502020204030204" pitchFamily="34" charset="0"/>
              </a:rPr>
              <a:t>Matériel de l’élève</a:t>
            </a:r>
          </a:p>
        </p:txBody>
      </p:sp>
      <p:pic>
        <p:nvPicPr>
          <p:cNvPr id="7" name="Picture 2" descr="Image générée">
            <a:extLst>
              <a:ext uri="{FF2B5EF4-FFF2-40B4-BE49-F238E27FC236}">
                <a16:creationId xmlns:a16="http://schemas.microsoft.com/office/drawing/2014/main" id="{961A9FAD-1D9B-C737-844B-2FB12A0C32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46702"/>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652CBA1D-553E-9A48-AEC2-7331429E3E80}"/>
              </a:ext>
            </a:extLst>
          </p:cNvPr>
          <p:cNvPicPr>
            <a:picLocks noChangeAspect="1"/>
          </p:cNvPicPr>
          <p:nvPr/>
        </p:nvPicPr>
        <p:blipFill>
          <a:blip r:embed="rId3">
            <a:clrChange>
              <a:clrFrom>
                <a:srgbClr val="FFFFFF"/>
              </a:clrFrom>
              <a:clrTo>
                <a:srgbClr val="FFFFFF">
                  <a:alpha val="0"/>
                </a:srgbClr>
              </a:clrTo>
            </a:clrChange>
          </a:blip>
          <a:stretch>
            <a:fillRect/>
          </a:stretch>
        </p:blipFill>
        <p:spPr>
          <a:xfrm rot="19675284">
            <a:off x="6503756" y="4419682"/>
            <a:ext cx="1207308" cy="192558"/>
          </a:xfrm>
          <a:prstGeom prst="rect">
            <a:avLst/>
          </a:prstGeom>
        </p:spPr>
      </p:pic>
      <p:pic>
        <p:nvPicPr>
          <p:cNvPr id="2" name="Picture 1">
            <a:extLst>
              <a:ext uri="{FF2B5EF4-FFF2-40B4-BE49-F238E27FC236}">
                <a16:creationId xmlns:a16="http://schemas.microsoft.com/office/drawing/2014/main" id="{9F0300A3-B307-D5DC-273A-568B2BA9A7EA}"/>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6602203" y="2210521"/>
            <a:ext cx="1227204" cy="921459"/>
          </a:xfrm>
          <a:prstGeom prst="rect">
            <a:avLst/>
          </a:prstGeom>
          <a:ln w="19050">
            <a:noFill/>
          </a:ln>
        </p:spPr>
      </p:pic>
      <p:pic>
        <p:nvPicPr>
          <p:cNvPr id="9" name="Picture 8">
            <a:extLst>
              <a:ext uri="{FF2B5EF4-FFF2-40B4-BE49-F238E27FC236}">
                <a16:creationId xmlns:a16="http://schemas.microsoft.com/office/drawing/2014/main" id="{A9FC40CB-87EF-FC64-CD65-BC554D605E4B}"/>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7215805" y="4642017"/>
            <a:ext cx="593846" cy="570969"/>
          </a:xfrm>
          <a:prstGeom prst="rect">
            <a:avLst/>
          </a:prstGeom>
        </p:spPr>
      </p:pic>
      <p:pic>
        <p:nvPicPr>
          <p:cNvPr id="11" name="Image 10">
            <a:extLst>
              <a:ext uri="{FF2B5EF4-FFF2-40B4-BE49-F238E27FC236}">
                <a16:creationId xmlns:a16="http://schemas.microsoft.com/office/drawing/2014/main" id="{6D9D656C-8CA4-4D76-B32C-81753BFDBF41}"/>
              </a:ext>
            </a:extLst>
          </p:cNvPr>
          <p:cNvPicPr>
            <a:picLocks noChangeAspect="1"/>
          </p:cNvPicPr>
          <p:nvPr/>
        </p:nvPicPr>
        <p:blipFill>
          <a:blip r:embed="rId6"/>
          <a:stretch>
            <a:fillRect/>
          </a:stretch>
        </p:blipFill>
        <p:spPr>
          <a:xfrm rot="10800000" flipH="1" flipV="1">
            <a:off x="8725494" y="3726021"/>
            <a:ext cx="1497103" cy="1801461"/>
          </a:xfrm>
          <a:prstGeom prst="rect">
            <a:avLst/>
          </a:prstGeom>
        </p:spPr>
      </p:pic>
      <p:pic>
        <p:nvPicPr>
          <p:cNvPr id="8" name="Picture 4">
            <a:extLst>
              <a:ext uri="{FF2B5EF4-FFF2-40B4-BE49-F238E27FC236}">
                <a16:creationId xmlns:a16="http://schemas.microsoft.com/office/drawing/2014/main" id="{C9C3D581-0BA9-E0A5-EB9D-7CEF96EEB93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37994" y="2210521"/>
            <a:ext cx="1272102" cy="92145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24"/>
          <p:cNvPicPr>
            <a:picLocks noChangeArrowheads="1"/>
          </p:cNvPicPr>
          <p:nvPr/>
        </p:nvPicPr>
        <p:blipFill>
          <a:blip r:embed="rId8" cstate="print">
            <a:extLst>
              <a:ext uri="{28A0092B-C50C-407E-A947-70E740481C1C}">
                <a14:useLocalDpi xmlns:a14="http://schemas.microsoft.com/office/drawing/2010/main" val="0"/>
              </a:ext>
            </a:extLst>
          </a:blip>
          <a:srcRect/>
          <a:stretch>
            <a:fillRect/>
          </a:stretch>
        </p:blipFill>
        <p:spPr>
          <a:xfrm>
            <a:off x="1521502" y="2438879"/>
            <a:ext cx="782801" cy="782801"/>
          </a:xfrm>
          <a:prstGeom prst="rect">
            <a:avLst/>
          </a:prstGeom>
          <a:noFill/>
        </p:spPr>
      </p:pic>
      <p:pic>
        <p:nvPicPr>
          <p:cNvPr id="21" name="Picture 525"/>
          <p:cNvPicPr>
            <a:picLocks noChangeArrowheads="1"/>
          </p:cNvPicPr>
          <p:nvPr/>
        </p:nvPicPr>
        <p:blipFill>
          <a:blip r:embed="rId9" cstate="print">
            <a:extLst>
              <a:ext uri="{28A0092B-C50C-407E-A947-70E740481C1C}">
                <a14:useLocalDpi xmlns:a14="http://schemas.microsoft.com/office/drawing/2010/main" val="0"/>
              </a:ext>
            </a:extLst>
          </a:blip>
          <a:srcRect/>
          <a:stretch>
            <a:fillRect/>
          </a:stretch>
        </p:blipFill>
        <p:spPr>
          <a:xfrm>
            <a:off x="2699321" y="2425453"/>
            <a:ext cx="1133556" cy="736275"/>
          </a:xfrm>
          <a:prstGeom prst="rect">
            <a:avLst/>
          </a:prstGeom>
          <a:noFill/>
        </p:spPr>
      </p:pic>
      <p:pic>
        <p:nvPicPr>
          <p:cNvPr id="23" name="Picture 533"/>
          <p:cNvPicPr>
            <a:picLocks noChangeArrowheads="1"/>
          </p:cNvPicPr>
          <p:nvPr/>
        </p:nvPicPr>
        <p:blipFill>
          <a:blip r:embed="rId10">
            <a:extLst>
              <a:ext uri="{28A0092B-C50C-407E-A947-70E740481C1C}">
                <a14:useLocalDpi xmlns:a14="http://schemas.microsoft.com/office/drawing/2010/main" val="0"/>
              </a:ext>
            </a:extLst>
          </a:blip>
          <a:srcRect/>
          <a:stretch>
            <a:fillRect/>
          </a:stretch>
        </p:blipFill>
        <p:spPr>
          <a:xfrm>
            <a:off x="4246037" y="3593607"/>
            <a:ext cx="894364" cy="826757"/>
          </a:xfrm>
          <a:prstGeom prst="rect">
            <a:avLst/>
          </a:prstGeom>
          <a:noFill/>
        </p:spPr>
      </p:pic>
      <p:pic>
        <p:nvPicPr>
          <p:cNvPr id="24" name="Picture 535"/>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a:xfrm>
            <a:off x="4229477" y="2457744"/>
            <a:ext cx="896772" cy="813223"/>
          </a:xfrm>
          <a:prstGeom prst="rect">
            <a:avLst/>
          </a:prstGeom>
          <a:noFill/>
        </p:spPr>
      </p:pic>
      <p:grpSp>
        <p:nvGrpSpPr>
          <p:cNvPr id="10" name="Groupe 9"/>
          <p:cNvGrpSpPr/>
          <p:nvPr/>
        </p:nvGrpSpPr>
        <p:grpSpPr>
          <a:xfrm>
            <a:off x="2992162" y="3704872"/>
            <a:ext cx="915264" cy="604226"/>
            <a:chOff x="2639978" y="3420215"/>
            <a:chExt cx="915264" cy="604226"/>
          </a:xfrm>
        </p:grpSpPr>
        <p:pic>
          <p:nvPicPr>
            <p:cNvPr id="27" name="Picture 644"/>
            <p:cNvPicPr>
              <a:picLocks noChangeArrowheads="1"/>
            </p:cNvPicPr>
            <p:nvPr/>
          </p:nvPicPr>
          <p:blipFill>
            <a:blip r:embed="rId12">
              <a:extLst>
                <a:ext uri="{28A0092B-C50C-407E-A947-70E740481C1C}">
                  <a14:useLocalDpi xmlns:a14="http://schemas.microsoft.com/office/drawing/2010/main" val="0"/>
                </a:ext>
              </a:extLst>
            </a:blip>
            <a:srcRect/>
            <a:stretch>
              <a:fillRect/>
            </a:stretch>
          </p:blipFill>
          <p:spPr>
            <a:xfrm>
              <a:off x="2639978" y="3752670"/>
              <a:ext cx="234467" cy="183857"/>
            </a:xfrm>
            <a:prstGeom prst="rect">
              <a:avLst/>
            </a:prstGeom>
            <a:noFill/>
          </p:spPr>
        </p:pic>
        <p:pic>
          <p:nvPicPr>
            <p:cNvPr id="28" name="Picture 645"/>
            <p:cNvPicPr>
              <a:picLocks noChangeArrowheads="1"/>
            </p:cNvPicPr>
            <p:nvPr/>
          </p:nvPicPr>
          <p:blipFill>
            <a:blip r:embed="rId13">
              <a:extLst>
                <a:ext uri="{28A0092B-C50C-407E-A947-70E740481C1C}">
                  <a14:useLocalDpi xmlns:a14="http://schemas.microsoft.com/office/drawing/2010/main" val="0"/>
                </a:ext>
              </a:extLst>
            </a:blip>
            <a:srcRect/>
            <a:stretch>
              <a:fillRect/>
            </a:stretch>
          </p:blipFill>
          <p:spPr>
            <a:xfrm>
              <a:off x="3074553" y="3840105"/>
              <a:ext cx="234467" cy="183870"/>
            </a:xfrm>
            <a:prstGeom prst="rect">
              <a:avLst/>
            </a:prstGeom>
            <a:noFill/>
          </p:spPr>
        </p:pic>
        <p:sp>
          <p:nvSpPr>
            <p:cNvPr id="29" name="Freeform 646"/>
            <p:cNvSpPr/>
            <p:nvPr/>
          </p:nvSpPr>
          <p:spPr>
            <a:xfrm>
              <a:off x="2821204" y="3748219"/>
              <a:ext cx="273290" cy="176136"/>
            </a:xfrm>
            <a:custGeom>
              <a:avLst/>
              <a:gdLst/>
              <a:ahLst/>
              <a:cxnLst/>
              <a:rect l="0" t="0" r="0" b="0"/>
              <a:pathLst>
                <a:path w="273290" h="176136">
                  <a:moveTo>
                    <a:pt x="8483" y="176136"/>
                  </a:moveTo>
                  <a:lnTo>
                    <a:pt x="273290" y="50876"/>
                  </a:lnTo>
                  <a:lnTo>
                    <a:pt x="8306" y="0"/>
                  </a:lnTo>
                  <a:lnTo>
                    <a:pt x="2121" y="51067"/>
                  </a:lnTo>
                  <a:lnTo>
                    <a:pt x="0" y="171895"/>
                  </a:lnTo>
                </a:path>
              </a:pathLst>
            </a:custGeom>
            <a:solidFill>
              <a:srgbClr val="E2A359">
                <a:alpha val="100000"/>
              </a:srgbClr>
            </a:solidFill>
            <a:ln w="2374">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31" name="Picture 647"/>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a:xfrm>
              <a:off x="2820568" y="3605213"/>
              <a:ext cx="706945" cy="242214"/>
            </a:xfrm>
            <a:prstGeom prst="rect">
              <a:avLst/>
            </a:prstGeom>
            <a:noFill/>
          </p:spPr>
        </p:pic>
        <p:pic>
          <p:nvPicPr>
            <p:cNvPr id="32" name="Picture 648"/>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a:xfrm>
              <a:off x="3232480" y="3695903"/>
              <a:ext cx="322762" cy="328536"/>
            </a:xfrm>
            <a:prstGeom prst="rect">
              <a:avLst/>
            </a:prstGeom>
            <a:noFill/>
          </p:spPr>
        </p:pic>
        <p:pic>
          <p:nvPicPr>
            <p:cNvPr id="33" name="Picture 649"/>
            <p:cNvPicPr>
              <a:picLocks noChangeArrowheads="1"/>
            </p:cNvPicPr>
            <p:nvPr/>
          </p:nvPicPr>
          <p:blipFill>
            <a:blip r:embed="rId16">
              <a:extLst>
                <a:ext uri="{28A0092B-C50C-407E-A947-70E740481C1C}">
                  <a14:useLocalDpi xmlns:a14="http://schemas.microsoft.com/office/drawing/2010/main" val="0"/>
                </a:ext>
              </a:extLst>
            </a:blip>
            <a:srcRect/>
            <a:stretch>
              <a:fillRect/>
            </a:stretch>
          </p:blipFill>
          <p:spPr>
            <a:xfrm>
              <a:off x="2797253" y="3728215"/>
              <a:ext cx="490715" cy="296226"/>
            </a:xfrm>
            <a:prstGeom prst="rect">
              <a:avLst/>
            </a:prstGeom>
            <a:noFill/>
          </p:spPr>
        </p:pic>
        <p:pic>
          <p:nvPicPr>
            <p:cNvPr id="35" name="Picture 650"/>
            <p:cNvPicPr>
              <a:picLocks noChangeArrowheads="1"/>
            </p:cNvPicPr>
            <p:nvPr/>
          </p:nvPicPr>
          <p:blipFill>
            <a:blip r:embed="rId17">
              <a:extLst>
                <a:ext uri="{28A0092B-C50C-407E-A947-70E740481C1C}">
                  <a14:useLocalDpi xmlns:a14="http://schemas.microsoft.com/office/drawing/2010/main" val="0"/>
                </a:ext>
              </a:extLst>
            </a:blip>
            <a:srcRect/>
            <a:stretch>
              <a:fillRect/>
            </a:stretch>
          </p:blipFill>
          <p:spPr>
            <a:xfrm>
              <a:off x="3295573" y="3728771"/>
              <a:ext cx="76227" cy="45681"/>
            </a:xfrm>
            <a:prstGeom prst="rect">
              <a:avLst/>
            </a:prstGeom>
            <a:noFill/>
          </p:spPr>
        </p:pic>
        <p:sp>
          <p:nvSpPr>
            <p:cNvPr id="36" name="Freeform 651"/>
            <p:cNvSpPr/>
            <p:nvPr/>
          </p:nvSpPr>
          <p:spPr>
            <a:xfrm>
              <a:off x="3307095" y="3740734"/>
              <a:ext cx="53187" cy="21018"/>
            </a:xfrm>
            <a:custGeom>
              <a:avLst/>
              <a:gdLst/>
              <a:ahLst/>
              <a:cxnLst/>
              <a:rect l="0" t="0" r="0" b="0"/>
              <a:pathLst>
                <a:path w="53187" h="21018">
                  <a:moveTo>
                    <a:pt x="26276" y="21018"/>
                  </a:moveTo>
                  <a:cubicBezTo>
                    <a:pt x="40893" y="21018"/>
                    <a:pt x="53187" y="16993"/>
                    <a:pt x="51917" y="4712"/>
                  </a:cubicBezTo>
                  <a:cubicBezTo>
                    <a:pt x="51422" y="0"/>
                    <a:pt x="40411" y="787"/>
                    <a:pt x="26593" y="787"/>
                  </a:cubicBezTo>
                  <a:cubicBezTo>
                    <a:pt x="12776" y="787"/>
                    <a:pt x="1766" y="635"/>
                    <a:pt x="1270" y="5359"/>
                  </a:cubicBezTo>
                  <a:cubicBezTo>
                    <a:pt x="0" y="17628"/>
                    <a:pt x="12459" y="21018"/>
                    <a:pt x="26276" y="21018"/>
                  </a:cubicBezTo>
                  <a:close/>
                  <a:moveTo>
                    <a:pt x="26276" y="21018"/>
                  </a:moveTo>
                </a:path>
              </a:pathLst>
            </a:custGeom>
            <a:noFill/>
            <a:ln w="189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37" name="Picture 652"/>
            <p:cNvPicPr>
              <a:picLocks noChangeArrowheads="1"/>
            </p:cNvPicPr>
            <p:nvPr/>
          </p:nvPicPr>
          <p:blipFill>
            <a:blip r:embed="rId18">
              <a:extLst>
                <a:ext uri="{28A0092B-C50C-407E-A947-70E740481C1C}">
                  <a14:useLocalDpi xmlns:a14="http://schemas.microsoft.com/office/drawing/2010/main" val="0"/>
                </a:ext>
              </a:extLst>
            </a:blip>
            <a:srcRect/>
            <a:stretch>
              <a:fillRect/>
            </a:stretch>
          </p:blipFill>
          <p:spPr>
            <a:xfrm>
              <a:off x="2984714" y="3673171"/>
              <a:ext cx="76227" cy="45694"/>
            </a:xfrm>
            <a:prstGeom prst="rect">
              <a:avLst/>
            </a:prstGeom>
            <a:noFill/>
          </p:spPr>
        </p:pic>
        <p:sp>
          <p:nvSpPr>
            <p:cNvPr id="38" name="Freeform 653"/>
            <p:cNvSpPr/>
            <p:nvPr/>
          </p:nvSpPr>
          <p:spPr>
            <a:xfrm>
              <a:off x="2996234" y="3685135"/>
              <a:ext cx="53187" cy="21031"/>
            </a:xfrm>
            <a:custGeom>
              <a:avLst/>
              <a:gdLst/>
              <a:ahLst/>
              <a:cxnLst/>
              <a:rect l="0" t="0" r="0" b="0"/>
              <a:pathLst>
                <a:path w="53187" h="21031">
                  <a:moveTo>
                    <a:pt x="26911" y="21031"/>
                  </a:moveTo>
                  <a:cubicBezTo>
                    <a:pt x="12294" y="21031"/>
                    <a:pt x="0" y="17006"/>
                    <a:pt x="1270" y="4725"/>
                  </a:cubicBezTo>
                  <a:cubicBezTo>
                    <a:pt x="1765" y="0"/>
                    <a:pt x="12776" y="788"/>
                    <a:pt x="26594" y="788"/>
                  </a:cubicBezTo>
                  <a:cubicBezTo>
                    <a:pt x="40411" y="788"/>
                    <a:pt x="51421" y="648"/>
                    <a:pt x="51917" y="5360"/>
                  </a:cubicBezTo>
                  <a:cubicBezTo>
                    <a:pt x="53187" y="17641"/>
                    <a:pt x="40728" y="21031"/>
                    <a:pt x="26911" y="21031"/>
                  </a:cubicBezTo>
                  <a:close/>
                  <a:moveTo>
                    <a:pt x="26911" y="21031"/>
                  </a:moveTo>
                </a:path>
              </a:pathLst>
            </a:custGeom>
            <a:noFill/>
            <a:ln w="189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39" name="Picture 654"/>
            <p:cNvPicPr>
              <a:picLocks noChangeArrowheads="1"/>
            </p:cNvPicPr>
            <p:nvPr/>
          </p:nvPicPr>
          <p:blipFill>
            <a:blip r:embed="rId19">
              <a:extLst>
                <a:ext uri="{28A0092B-C50C-407E-A947-70E740481C1C}">
                  <a14:useLocalDpi xmlns:a14="http://schemas.microsoft.com/office/drawing/2010/main" val="0"/>
                </a:ext>
              </a:extLst>
            </a:blip>
            <a:srcRect/>
            <a:stretch>
              <a:fillRect/>
            </a:stretch>
          </p:blipFill>
          <p:spPr>
            <a:xfrm>
              <a:off x="3295967" y="3723513"/>
              <a:ext cx="75438" cy="42583"/>
            </a:xfrm>
            <a:prstGeom prst="rect">
              <a:avLst/>
            </a:prstGeom>
            <a:noFill/>
          </p:spPr>
        </p:pic>
        <p:sp>
          <p:nvSpPr>
            <p:cNvPr id="40" name="Freeform 655"/>
            <p:cNvSpPr/>
            <p:nvPr/>
          </p:nvSpPr>
          <p:spPr>
            <a:xfrm>
              <a:off x="3308670" y="3736211"/>
              <a:ext cx="50038" cy="17183"/>
            </a:xfrm>
            <a:custGeom>
              <a:avLst/>
              <a:gdLst/>
              <a:ahLst/>
              <a:cxnLst/>
              <a:rect l="0" t="0" r="0" b="0"/>
              <a:pathLst>
                <a:path w="50038" h="17183">
                  <a:moveTo>
                    <a:pt x="25019" y="17183"/>
                  </a:moveTo>
                  <a:cubicBezTo>
                    <a:pt x="38836" y="17183"/>
                    <a:pt x="50038" y="13335"/>
                    <a:pt x="50038" y="8586"/>
                  </a:cubicBezTo>
                  <a:cubicBezTo>
                    <a:pt x="50038" y="3849"/>
                    <a:pt x="38836" y="0"/>
                    <a:pt x="25019" y="0"/>
                  </a:cubicBezTo>
                  <a:cubicBezTo>
                    <a:pt x="11202" y="0"/>
                    <a:pt x="0" y="3849"/>
                    <a:pt x="0" y="8586"/>
                  </a:cubicBezTo>
                  <a:cubicBezTo>
                    <a:pt x="0" y="13335"/>
                    <a:pt x="11202" y="17183"/>
                    <a:pt x="25019" y="17183"/>
                  </a:cubicBezTo>
                  <a:close/>
                  <a:moveTo>
                    <a:pt x="25019" y="17183"/>
                  </a:moveTo>
                </a:path>
              </a:pathLst>
            </a:custGeom>
            <a:noFill/>
            <a:ln w="189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41" name="Picture 656"/>
            <p:cNvPicPr>
              <a:picLocks noChangeArrowheads="1"/>
            </p:cNvPicPr>
            <p:nvPr/>
          </p:nvPicPr>
          <p:blipFill>
            <a:blip r:embed="rId20">
              <a:extLst>
                <a:ext uri="{28A0092B-C50C-407E-A947-70E740481C1C}">
                  <a14:useLocalDpi xmlns:a14="http://schemas.microsoft.com/office/drawing/2010/main" val="0"/>
                </a:ext>
              </a:extLst>
            </a:blip>
            <a:srcRect/>
            <a:stretch>
              <a:fillRect/>
            </a:stretch>
          </p:blipFill>
          <p:spPr>
            <a:xfrm>
              <a:off x="2985109" y="3667925"/>
              <a:ext cx="75438" cy="42583"/>
            </a:xfrm>
            <a:prstGeom prst="rect">
              <a:avLst/>
            </a:prstGeom>
            <a:noFill/>
          </p:spPr>
        </p:pic>
        <p:sp>
          <p:nvSpPr>
            <p:cNvPr id="42" name="Freeform 657"/>
            <p:cNvSpPr/>
            <p:nvPr/>
          </p:nvSpPr>
          <p:spPr>
            <a:xfrm>
              <a:off x="2997809" y="3680624"/>
              <a:ext cx="50038" cy="17183"/>
            </a:xfrm>
            <a:custGeom>
              <a:avLst/>
              <a:gdLst/>
              <a:ahLst/>
              <a:cxnLst/>
              <a:rect l="0" t="0" r="0" b="0"/>
              <a:pathLst>
                <a:path w="50038" h="17183">
                  <a:moveTo>
                    <a:pt x="25019" y="17183"/>
                  </a:moveTo>
                  <a:cubicBezTo>
                    <a:pt x="11202" y="17183"/>
                    <a:pt x="0" y="13335"/>
                    <a:pt x="0" y="8598"/>
                  </a:cubicBezTo>
                  <a:cubicBezTo>
                    <a:pt x="0" y="3849"/>
                    <a:pt x="11202" y="0"/>
                    <a:pt x="25019" y="0"/>
                  </a:cubicBezTo>
                  <a:cubicBezTo>
                    <a:pt x="38836" y="0"/>
                    <a:pt x="50038" y="3849"/>
                    <a:pt x="50038" y="8598"/>
                  </a:cubicBezTo>
                  <a:cubicBezTo>
                    <a:pt x="50038" y="13335"/>
                    <a:pt x="38836" y="17183"/>
                    <a:pt x="25019" y="17183"/>
                  </a:cubicBezTo>
                  <a:close/>
                  <a:moveTo>
                    <a:pt x="25019" y="17183"/>
                  </a:moveTo>
                </a:path>
              </a:pathLst>
            </a:custGeom>
            <a:noFill/>
            <a:ln w="1892"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43" name="Picture 658"/>
            <p:cNvPicPr>
              <a:picLocks noChangeArrowheads="1"/>
            </p:cNvPicPr>
            <p:nvPr/>
          </p:nvPicPr>
          <p:blipFill>
            <a:blip r:embed="rId21">
              <a:extLst>
                <a:ext uri="{28A0092B-C50C-407E-A947-70E740481C1C}">
                  <a14:useLocalDpi xmlns:a14="http://schemas.microsoft.com/office/drawing/2010/main" val="0"/>
                </a:ext>
              </a:extLst>
            </a:blip>
            <a:srcRect/>
            <a:stretch>
              <a:fillRect/>
            </a:stretch>
          </p:blipFill>
          <p:spPr>
            <a:xfrm>
              <a:off x="3303511" y="3694341"/>
              <a:ext cx="61836" cy="66819"/>
            </a:xfrm>
            <a:prstGeom prst="rect">
              <a:avLst/>
            </a:prstGeom>
            <a:noFill/>
          </p:spPr>
        </p:pic>
        <p:sp>
          <p:nvSpPr>
            <p:cNvPr id="44" name="Freeform 659"/>
            <p:cNvSpPr/>
            <p:nvPr/>
          </p:nvSpPr>
          <p:spPr>
            <a:xfrm>
              <a:off x="3316207" y="3707031"/>
              <a:ext cx="36436" cy="46456"/>
            </a:xfrm>
            <a:custGeom>
              <a:avLst/>
              <a:gdLst/>
              <a:ahLst/>
              <a:cxnLst/>
              <a:rect l="0" t="0" r="0" b="0"/>
              <a:pathLst>
                <a:path w="36436" h="46456">
                  <a:moveTo>
                    <a:pt x="0" y="0"/>
                  </a:moveTo>
                  <a:lnTo>
                    <a:pt x="0" y="37414"/>
                  </a:lnTo>
                  <a:cubicBezTo>
                    <a:pt x="0" y="37414"/>
                    <a:pt x="13982" y="46456"/>
                    <a:pt x="36055" y="37414"/>
                  </a:cubicBezTo>
                  <a:lnTo>
                    <a:pt x="36436" y="0"/>
                  </a:lnTo>
                  <a:lnTo>
                    <a:pt x="0" y="0"/>
                  </a:lnTo>
                  <a:close/>
                  <a:moveTo>
                    <a:pt x="0" y="0"/>
                  </a:moveTo>
                </a:path>
              </a:pathLst>
            </a:custGeom>
            <a:noFill/>
            <a:ln w="170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45" name="Picture 660"/>
            <p:cNvPicPr>
              <a:picLocks noChangeArrowheads="1"/>
            </p:cNvPicPr>
            <p:nvPr/>
          </p:nvPicPr>
          <p:blipFill>
            <a:blip r:embed="rId22">
              <a:extLst>
                <a:ext uri="{28A0092B-C50C-407E-A947-70E740481C1C}">
                  <a14:useLocalDpi xmlns:a14="http://schemas.microsoft.com/office/drawing/2010/main" val="0"/>
                </a:ext>
              </a:extLst>
            </a:blip>
            <a:srcRect/>
            <a:stretch>
              <a:fillRect/>
            </a:stretch>
          </p:blipFill>
          <p:spPr>
            <a:xfrm>
              <a:off x="2991167" y="3638741"/>
              <a:ext cx="61849" cy="66833"/>
            </a:xfrm>
            <a:prstGeom prst="rect">
              <a:avLst/>
            </a:prstGeom>
            <a:noFill/>
          </p:spPr>
        </p:pic>
        <p:sp>
          <p:nvSpPr>
            <p:cNvPr id="46" name="Freeform 661"/>
            <p:cNvSpPr/>
            <p:nvPr/>
          </p:nvSpPr>
          <p:spPr>
            <a:xfrm>
              <a:off x="3003873" y="3651441"/>
              <a:ext cx="36436" cy="46456"/>
            </a:xfrm>
            <a:custGeom>
              <a:avLst/>
              <a:gdLst/>
              <a:ahLst/>
              <a:cxnLst/>
              <a:rect l="0" t="0" r="0" b="0"/>
              <a:pathLst>
                <a:path w="36436" h="46456">
                  <a:moveTo>
                    <a:pt x="36436" y="0"/>
                  </a:moveTo>
                  <a:lnTo>
                    <a:pt x="36436" y="37414"/>
                  </a:lnTo>
                  <a:cubicBezTo>
                    <a:pt x="36436" y="37414"/>
                    <a:pt x="22454" y="46456"/>
                    <a:pt x="381" y="37414"/>
                  </a:cubicBezTo>
                  <a:lnTo>
                    <a:pt x="0" y="0"/>
                  </a:lnTo>
                  <a:lnTo>
                    <a:pt x="36436" y="0"/>
                  </a:lnTo>
                  <a:close/>
                  <a:moveTo>
                    <a:pt x="36436" y="0"/>
                  </a:moveTo>
                </a:path>
              </a:pathLst>
            </a:custGeom>
            <a:noFill/>
            <a:ln w="1701"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47" name="Picture 662"/>
            <p:cNvPicPr>
              <a:picLocks noChangeArrowheads="1"/>
            </p:cNvPicPr>
            <p:nvPr/>
          </p:nvPicPr>
          <p:blipFill>
            <a:blip r:embed="rId23">
              <a:extLst>
                <a:ext uri="{28A0092B-C50C-407E-A947-70E740481C1C}">
                  <a14:useLocalDpi xmlns:a14="http://schemas.microsoft.com/office/drawing/2010/main" val="0"/>
                </a:ext>
              </a:extLst>
            </a:blip>
            <a:srcRect/>
            <a:stretch>
              <a:fillRect/>
            </a:stretch>
          </p:blipFill>
          <p:spPr>
            <a:xfrm>
              <a:off x="3311855" y="3584423"/>
              <a:ext cx="75069" cy="101866"/>
            </a:xfrm>
            <a:prstGeom prst="rect">
              <a:avLst/>
            </a:prstGeom>
            <a:noFill/>
          </p:spPr>
        </p:pic>
        <p:sp>
          <p:nvSpPr>
            <p:cNvPr id="48" name="Freeform 663"/>
            <p:cNvSpPr/>
            <p:nvPr/>
          </p:nvSpPr>
          <p:spPr>
            <a:xfrm>
              <a:off x="3324555" y="3592289"/>
              <a:ext cx="49668" cy="81305"/>
            </a:xfrm>
            <a:custGeom>
              <a:avLst/>
              <a:gdLst/>
              <a:ahLst/>
              <a:cxnLst/>
              <a:rect l="0" t="0" r="0" b="0"/>
              <a:pathLst>
                <a:path w="49668" h="81305">
                  <a:moveTo>
                    <a:pt x="18592" y="81305"/>
                  </a:moveTo>
                  <a:lnTo>
                    <a:pt x="49668" y="22936"/>
                  </a:lnTo>
                  <a:cubicBezTo>
                    <a:pt x="49668" y="22936"/>
                    <a:pt x="49656" y="0"/>
                    <a:pt x="33997" y="5766"/>
                  </a:cubicBezTo>
                  <a:cubicBezTo>
                    <a:pt x="33997" y="5766"/>
                    <a:pt x="21525" y="19253"/>
                    <a:pt x="8140" y="43917"/>
                  </a:cubicBezTo>
                  <a:lnTo>
                    <a:pt x="0" y="49340"/>
                  </a:lnTo>
                  <a:lnTo>
                    <a:pt x="18592" y="81305"/>
                  </a:lnTo>
                  <a:close/>
                  <a:moveTo>
                    <a:pt x="18592" y="81305"/>
                  </a:moveTo>
                </a:path>
              </a:pathLst>
            </a:custGeom>
            <a:noFill/>
            <a:ln w="132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49" name="Picture 664"/>
            <p:cNvPicPr>
              <a:picLocks noChangeArrowheads="1"/>
            </p:cNvPicPr>
            <p:nvPr/>
          </p:nvPicPr>
          <p:blipFill>
            <a:blip r:embed="rId24">
              <a:extLst>
                <a:ext uri="{28A0092B-C50C-407E-A947-70E740481C1C}">
                  <a14:useLocalDpi xmlns:a14="http://schemas.microsoft.com/office/drawing/2010/main" val="0"/>
                </a:ext>
              </a:extLst>
            </a:blip>
            <a:srcRect/>
            <a:stretch>
              <a:fillRect/>
            </a:stretch>
          </p:blipFill>
          <p:spPr>
            <a:xfrm>
              <a:off x="2959836" y="3525495"/>
              <a:ext cx="84797" cy="105270"/>
            </a:xfrm>
            <a:prstGeom prst="rect">
              <a:avLst/>
            </a:prstGeom>
            <a:noFill/>
          </p:spPr>
        </p:pic>
        <p:sp>
          <p:nvSpPr>
            <p:cNvPr id="50" name="Freeform 665"/>
            <p:cNvSpPr/>
            <p:nvPr/>
          </p:nvSpPr>
          <p:spPr>
            <a:xfrm>
              <a:off x="2972435" y="3533103"/>
              <a:ext cx="59498" cy="84963"/>
            </a:xfrm>
            <a:custGeom>
              <a:avLst/>
              <a:gdLst/>
              <a:ahLst/>
              <a:cxnLst/>
              <a:rect l="0" t="0" r="0" b="0"/>
              <a:pathLst>
                <a:path w="59498" h="84963">
                  <a:moveTo>
                    <a:pt x="37477" y="84963"/>
                  </a:moveTo>
                  <a:lnTo>
                    <a:pt x="101" y="23915"/>
                  </a:lnTo>
                  <a:cubicBezTo>
                    <a:pt x="101" y="23915"/>
                    <a:pt x="0" y="0"/>
                    <a:pt x="18694" y="6096"/>
                  </a:cubicBezTo>
                  <a:cubicBezTo>
                    <a:pt x="18694" y="6096"/>
                    <a:pt x="33655" y="20232"/>
                    <a:pt x="49757" y="46038"/>
                  </a:cubicBezTo>
                  <a:lnTo>
                    <a:pt x="59498" y="51728"/>
                  </a:lnTo>
                  <a:lnTo>
                    <a:pt x="37477" y="84963"/>
                  </a:lnTo>
                  <a:close/>
                  <a:moveTo>
                    <a:pt x="37477" y="84963"/>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51" name="Picture 666"/>
            <p:cNvPicPr>
              <a:picLocks noChangeArrowheads="1"/>
            </p:cNvPicPr>
            <p:nvPr/>
          </p:nvPicPr>
          <p:blipFill>
            <a:blip r:embed="rId25">
              <a:extLst>
                <a:ext uri="{28A0092B-C50C-407E-A947-70E740481C1C}">
                  <a14:useLocalDpi xmlns:a14="http://schemas.microsoft.com/office/drawing/2010/main" val="0"/>
                </a:ext>
              </a:extLst>
            </a:blip>
            <a:srcRect/>
            <a:stretch>
              <a:fillRect/>
            </a:stretch>
          </p:blipFill>
          <p:spPr>
            <a:xfrm>
              <a:off x="3301491" y="3612770"/>
              <a:ext cx="65887" cy="137024"/>
            </a:xfrm>
            <a:prstGeom prst="rect">
              <a:avLst/>
            </a:prstGeom>
            <a:noFill/>
          </p:spPr>
        </p:pic>
        <p:sp>
          <p:nvSpPr>
            <p:cNvPr id="52" name="Freeform 667"/>
            <p:cNvSpPr/>
            <p:nvPr/>
          </p:nvSpPr>
          <p:spPr>
            <a:xfrm>
              <a:off x="3314180" y="3625470"/>
              <a:ext cx="40500" cy="118694"/>
            </a:xfrm>
            <a:custGeom>
              <a:avLst/>
              <a:gdLst/>
              <a:ahLst/>
              <a:cxnLst/>
              <a:rect l="0" t="0" r="0" b="0"/>
              <a:pathLst>
                <a:path w="40500" h="118694">
                  <a:moveTo>
                    <a:pt x="0" y="0"/>
                  </a:moveTo>
                  <a:lnTo>
                    <a:pt x="0" y="105968"/>
                  </a:lnTo>
                  <a:cubicBezTo>
                    <a:pt x="0" y="105968"/>
                    <a:pt x="15240" y="118694"/>
                    <a:pt x="40068" y="105968"/>
                  </a:cubicBezTo>
                  <a:lnTo>
                    <a:pt x="40500" y="0"/>
                  </a:lnTo>
                  <a:lnTo>
                    <a:pt x="0" y="0"/>
                  </a:lnTo>
                  <a:close/>
                  <a:moveTo>
                    <a:pt x="0" y="0"/>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53" name="Picture 668"/>
            <p:cNvPicPr>
              <a:picLocks noChangeArrowheads="1"/>
            </p:cNvPicPr>
            <p:nvPr/>
          </p:nvPicPr>
          <p:blipFill>
            <a:blip r:embed="rId26">
              <a:extLst>
                <a:ext uri="{28A0092B-C50C-407E-A947-70E740481C1C}">
                  <a14:useLocalDpi xmlns:a14="http://schemas.microsoft.com/office/drawing/2010/main" val="0"/>
                </a:ext>
              </a:extLst>
            </a:blip>
            <a:srcRect/>
            <a:stretch>
              <a:fillRect/>
            </a:stretch>
          </p:blipFill>
          <p:spPr>
            <a:xfrm>
              <a:off x="2989135" y="3557182"/>
              <a:ext cx="65900" cy="137019"/>
            </a:xfrm>
            <a:prstGeom prst="rect">
              <a:avLst/>
            </a:prstGeom>
            <a:noFill/>
          </p:spPr>
        </p:pic>
        <p:sp>
          <p:nvSpPr>
            <p:cNvPr id="54" name="Freeform 669"/>
            <p:cNvSpPr/>
            <p:nvPr/>
          </p:nvSpPr>
          <p:spPr>
            <a:xfrm>
              <a:off x="3001836" y="3569876"/>
              <a:ext cx="40500" cy="118694"/>
            </a:xfrm>
            <a:custGeom>
              <a:avLst/>
              <a:gdLst/>
              <a:ahLst/>
              <a:cxnLst/>
              <a:rect l="0" t="0" r="0" b="0"/>
              <a:pathLst>
                <a:path w="40500" h="118694">
                  <a:moveTo>
                    <a:pt x="40500" y="0"/>
                  </a:moveTo>
                  <a:lnTo>
                    <a:pt x="40500" y="105968"/>
                  </a:lnTo>
                  <a:cubicBezTo>
                    <a:pt x="40500" y="105968"/>
                    <a:pt x="25260" y="118694"/>
                    <a:pt x="432" y="105968"/>
                  </a:cubicBezTo>
                  <a:lnTo>
                    <a:pt x="0" y="0"/>
                  </a:lnTo>
                  <a:lnTo>
                    <a:pt x="40500" y="0"/>
                  </a:lnTo>
                  <a:close/>
                  <a:moveTo>
                    <a:pt x="40500" y="0"/>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55" name="Picture 670"/>
            <p:cNvPicPr>
              <a:picLocks noChangeArrowheads="1"/>
            </p:cNvPicPr>
            <p:nvPr/>
          </p:nvPicPr>
          <p:blipFill>
            <a:blip r:embed="rId27">
              <a:extLst>
                <a:ext uri="{28A0092B-C50C-407E-A947-70E740481C1C}">
                  <a14:useLocalDpi xmlns:a14="http://schemas.microsoft.com/office/drawing/2010/main" val="0"/>
                </a:ext>
              </a:extLst>
            </a:blip>
            <a:srcRect/>
            <a:stretch>
              <a:fillRect/>
            </a:stretch>
          </p:blipFill>
          <p:spPr>
            <a:xfrm>
              <a:off x="3301263" y="3604807"/>
              <a:ext cx="65913" cy="37490"/>
            </a:xfrm>
            <a:prstGeom prst="rect">
              <a:avLst/>
            </a:prstGeom>
            <a:noFill/>
          </p:spPr>
        </p:pic>
        <p:sp>
          <p:nvSpPr>
            <p:cNvPr id="56" name="Freeform 671"/>
            <p:cNvSpPr/>
            <p:nvPr/>
          </p:nvSpPr>
          <p:spPr>
            <a:xfrm>
              <a:off x="3313963" y="3617497"/>
              <a:ext cx="40512" cy="12103"/>
            </a:xfrm>
            <a:custGeom>
              <a:avLst/>
              <a:gdLst/>
              <a:ahLst/>
              <a:cxnLst/>
              <a:rect l="0" t="0" r="0" b="0"/>
              <a:pathLst>
                <a:path w="40512" h="12103">
                  <a:moveTo>
                    <a:pt x="20256" y="12103"/>
                  </a:moveTo>
                  <a:cubicBezTo>
                    <a:pt x="31444" y="12103"/>
                    <a:pt x="40512" y="9398"/>
                    <a:pt x="40512" y="6046"/>
                  </a:cubicBezTo>
                  <a:cubicBezTo>
                    <a:pt x="40512" y="2705"/>
                    <a:pt x="31444" y="0"/>
                    <a:pt x="20256" y="0"/>
                  </a:cubicBezTo>
                  <a:cubicBezTo>
                    <a:pt x="9068" y="0"/>
                    <a:pt x="0" y="2705"/>
                    <a:pt x="0" y="6046"/>
                  </a:cubicBezTo>
                  <a:cubicBezTo>
                    <a:pt x="0" y="9398"/>
                    <a:pt x="9068" y="12103"/>
                    <a:pt x="20256" y="12103"/>
                  </a:cubicBezTo>
                  <a:close/>
                  <a:moveTo>
                    <a:pt x="20256" y="12103"/>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57" name="Picture 672"/>
            <p:cNvPicPr>
              <a:picLocks noChangeArrowheads="1"/>
            </p:cNvPicPr>
            <p:nvPr/>
          </p:nvPicPr>
          <p:blipFill>
            <a:blip r:embed="rId28">
              <a:extLst>
                <a:ext uri="{28A0092B-C50C-407E-A947-70E740481C1C}">
                  <a14:useLocalDpi xmlns:a14="http://schemas.microsoft.com/office/drawing/2010/main" val="0"/>
                </a:ext>
              </a:extLst>
            </a:blip>
            <a:srcRect/>
            <a:stretch>
              <a:fillRect/>
            </a:stretch>
          </p:blipFill>
          <p:spPr>
            <a:xfrm>
              <a:off x="2989338" y="3549219"/>
              <a:ext cx="65913" cy="37490"/>
            </a:xfrm>
            <a:prstGeom prst="rect">
              <a:avLst/>
            </a:prstGeom>
            <a:noFill/>
          </p:spPr>
        </p:pic>
        <p:sp>
          <p:nvSpPr>
            <p:cNvPr id="58" name="Freeform 673"/>
            <p:cNvSpPr/>
            <p:nvPr/>
          </p:nvSpPr>
          <p:spPr>
            <a:xfrm>
              <a:off x="3002041" y="3561910"/>
              <a:ext cx="40512" cy="12103"/>
            </a:xfrm>
            <a:custGeom>
              <a:avLst/>
              <a:gdLst/>
              <a:ahLst/>
              <a:cxnLst/>
              <a:rect l="0" t="0" r="0" b="0"/>
              <a:pathLst>
                <a:path w="40512" h="12103">
                  <a:moveTo>
                    <a:pt x="20256" y="12103"/>
                  </a:moveTo>
                  <a:cubicBezTo>
                    <a:pt x="9068" y="12103"/>
                    <a:pt x="0" y="9398"/>
                    <a:pt x="0" y="6046"/>
                  </a:cubicBezTo>
                  <a:cubicBezTo>
                    <a:pt x="0" y="2718"/>
                    <a:pt x="9068" y="0"/>
                    <a:pt x="20256" y="0"/>
                  </a:cubicBezTo>
                  <a:cubicBezTo>
                    <a:pt x="31444" y="0"/>
                    <a:pt x="40512" y="2718"/>
                    <a:pt x="40512" y="6046"/>
                  </a:cubicBezTo>
                  <a:cubicBezTo>
                    <a:pt x="40512" y="9398"/>
                    <a:pt x="31444" y="12103"/>
                    <a:pt x="20256" y="12103"/>
                  </a:cubicBezTo>
                  <a:close/>
                  <a:moveTo>
                    <a:pt x="20256" y="12103"/>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59" name="Freeform 674"/>
            <p:cNvSpPr/>
            <p:nvPr/>
          </p:nvSpPr>
          <p:spPr>
            <a:xfrm>
              <a:off x="3321932" y="3620797"/>
              <a:ext cx="25246" cy="4648"/>
            </a:xfrm>
            <a:custGeom>
              <a:avLst/>
              <a:gdLst/>
              <a:ahLst/>
              <a:cxnLst/>
              <a:rect l="0" t="0" r="0" b="0"/>
              <a:pathLst>
                <a:path w="25246" h="4648">
                  <a:moveTo>
                    <a:pt x="12623" y="4648"/>
                  </a:moveTo>
                  <a:cubicBezTo>
                    <a:pt x="19595" y="4648"/>
                    <a:pt x="25246" y="3607"/>
                    <a:pt x="25246" y="2324"/>
                  </a:cubicBezTo>
                  <a:cubicBezTo>
                    <a:pt x="25246" y="1042"/>
                    <a:pt x="19595" y="0"/>
                    <a:pt x="12623" y="0"/>
                  </a:cubicBezTo>
                  <a:cubicBezTo>
                    <a:pt x="5651" y="0"/>
                    <a:pt x="0" y="1042"/>
                    <a:pt x="0" y="2324"/>
                  </a:cubicBezTo>
                  <a:cubicBezTo>
                    <a:pt x="0" y="3607"/>
                    <a:pt x="5651" y="4648"/>
                    <a:pt x="12623" y="4648"/>
                  </a:cubicBezTo>
                </a:path>
              </a:pathLst>
            </a:custGeom>
            <a:solidFill>
              <a:srgbClr val="73B590">
                <a:alpha val="100000"/>
              </a:srgbClr>
            </a:solidFill>
            <a:ln w="16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0" name="Freeform 675"/>
            <p:cNvSpPr/>
            <p:nvPr/>
          </p:nvSpPr>
          <p:spPr>
            <a:xfrm>
              <a:off x="3321932" y="3620797"/>
              <a:ext cx="25246" cy="4648"/>
            </a:xfrm>
            <a:custGeom>
              <a:avLst/>
              <a:gdLst/>
              <a:ahLst/>
              <a:cxnLst/>
              <a:rect l="0" t="0" r="0" b="0"/>
              <a:pathLst>
                <a:path w="25246" h="4648">
                  <a:moveTo>
                    <a:pt x="12623" y="4648"/>
                  </a:moveTo>
                  <a:cubicBezTo>
                    <a:pt x="19595" y="4648"/>
                    <a:pt x="25246" y="3607"/>
                    <a:pt x="25246" y="2324"/>
                  </a:cubicBezTo>
                  <a:cubicBezTo>
                    <a:pt x="25246" y="1042"/>
                    <a:pt x="19595" y="0"/>
                    <a:pt x="12623" y="0"/>
                  </a:cubicBezTo>
                  <a:cubicBezTo>
                    <a:pt x="5651" y="0"/>
                    <a:pt x="0" y="1042"/>
                    <a:pt x="0" y="2324"/>
                  </a:cubicBezTo>
                  <a:cubicBezTo>
                    <a:pt x="0" y="3607"/>
                    <a:pt x="5651" y="4648"/>
                    <a:pt x="12623" y="4648"/>
                  </a:cubicBezTo>
                  <a:close/>
                  <a:moveTo>
                    <a:pt x="12623" y="4648"/>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1" name="Freeform 676"/>
            <p:cNvSpPr/>
            <p:nvPr/>
          </p:nvSpPr>
          <p:spPr>
            <a:xfrm>
              <a:off x="3009337" y="3565223"/>
              <a:ext cx="25246" cy="4635"/>
            </a:xfrm>
            <a:custGeom>
              <a:avLst/>
              <a:gdLst/>
              <a:ahLst/>
              <a:cxnLst/>
              <a:rect l="0" t="0" r="0" b="0"/>
              <a:pathLst>
                <a:path w="25246" h="4635">
                  <a:moveTo>
                    <a:pt x="12623" y="4635"/>
                  </a:moveTo>
                  <a:cubicBezTo>
                    <a:pt x="5651" y="4635"/>
                    <a:pt x="0" y="3594"/>
                    <a:pt x="0" y="2311"/>
                  </a:cubicBezTo>
                  <a:cubicBezTo>
                    <a:pt x="0" y="1029"/>
                    <a:pt x="5651" y="0"/>
                    <a:pt x="12623" y="0"/>
                  </a:cubicBezTo>
                  <a:cubicBezTo>
                    <a:pt x="19595" y="0"/>
                    <a:pt x="25246" y="1029"/>
                    <a:pt x="25246" y="2311"/>
                  </a:cubicBezTo>
                  <a:cubicBezTo>
                    <a:pt x="25246" y="3594"/>
                    <a:pt x="19595" y="4635"/>
                    <a:pt x="12623" y="4635"/>
                  </a:cubicBezTo>
                </a:path>
              </a:pathLst>
            </a:custGeom>
            <a:solidFill>
              <a:srgbClr val="73B590">
                <a:alpha val="100000"/>
              </a:srgbClr>
            </a:solidFill>
            <a:ln w="16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2" name="Freeform 677"/>
            <p:cNvSpPr/>
            <p:nvPr/>
          </p:nvSpPr>
          <p:spPr>
            <a:xfrm>
              <a:off x="3009337" y="3565223"/>
              <a:ext cx="25246" cy="4635"/>
            </a:xfrm>
            <a:custGeom>
              <a:avLst/>
              <a:gdLst/>
              <a:ahLst/>
              <a:cxnLst/>
              <a:rect l="0" t="0" r="0" b="0"/>
              <a:pathLst>
                <a:path w="25246" h="4635">
                  <a:moveTo>
                    <a:pt x="12623" y="4635"/>
                  </a:moveTo>
                  <a:cubicBezTo>
                    <a:pt x="5651" y="4635"/>
                    <a:pt x="0" y="3594"/>
                    <a:pt x="0" y="2311"/>
                  </a:cubicBezTo>
                  <a:cubicBezTo>
                    <a:pt x="0" y="1029"/>
                    <a:pt x="5651" y="0"/>
                    <a:pt x="12623" y="0"/>
                  </a:cubicBezTo>
                  <a:cubicBezTo>
                    <a:pt x="19595" y="0"/>
                    <a:pt x="25246" y="1029"/>
                    <a:pt x="25246" y="2311"/>
                  </a:cubicBezTo>
                  <a:cubicBezTo>
                    <a:pt x="25246" y="3594"/>
                    <a:pt x="19595" y="4635"/>
                    <a:pt x="12623" y="4635"/>
                  </a:cubicBezTo>
                  <a:close/>
                  <a:moveTo>
                    <a:pt x="12623" y="4635"/>
                  </a:moveTo>
                </a:path>
              </a:pathLst>
            </a:custGeom>
            <a:noFill/>
            <a:ln w="1600"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63" name="Freeform 678"/>
            <p:cNvSpPr/>
            <p:nvPr/>
          </p:nvSpPr>
          <p:spPr>
            <a:xfrm>
              <a:off x="3027202" y="3637895"/>
              <a:ext cx="303834" cy="125260"/>
            </a:xfrm>
            <a:custGeom>
              <a:avLst/>
              <a:gdLst/>
              <a:ahLst/>
              <a:cxnLst/>
              <a:rect l="0" t="0" r="0" b="0"/>
              <a:pathLst>
                <a:path w="303834" h="125260">
                  <a:moveTo>
                    <a:pt x="151917" y="125260"/>
                  </a:moveTo>
                  <a:cubicBezTo>
                    <a:pt x="235813" y="125260"/>
                    <a:pt x="303834" y="97219"/>
                    <a:pt x="303834" y="62637"/>
                  </a:cubicBezTo>
                  <a:cubicBezTo>
                    <a:pt x="303834" y="28042"/>
                    <a:pt x="235813" y="0"/>
                    <a:pt x="151917" y="0"/>
                  </a:cubicBezTo>
                  <a:cubicBezTo>
                    <a:pt x="68021" y="0"/>
                    <a:pt x="0" y="28042"/>
                    <a:pt x="0" y="62637"/>
                  </a:cubicBezTo>
                  <a:cubicBezTo>
                    <a:pt x="0" y="97219"/>
                    <a:pt x="68021" y="125260"/>
                    <a:pt x="151917" y="125260"/>
                  </a:cubicBezTo>
                </a:path>
              </a:pathLst>
            </a:custGeom>
            <a:solidFill>
              <a:srgbClr val="353633">
                <a:alpha val="41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64" name="Picture 679"/>
            <p:cNvPicPr>
              <a:picLocks noChangeArrowheads="1"/>
            </p:cNvPicPr>
            <p:nvPr/>
          </p:nvPicPr>
          <p:blipFill>
            <a:blip r:embed="rId29">
              <a:extLst>
                <a:ext uri="{28A0092B-C50C-407E-A947-70E740481C1C}">
                  <a14:useLocalDpi xmlns:a14="http://schemas.microsoft.com/office/drawing/2010/main" val="0"/>
                </a:ext>
              </a:extLst>
            </a:blip>
            <a:srcRect/>
            <a:stretch>
              <a:fillRect/>
            </a:stretch>
          </p:blipFill>
          <p:spPr>
            <a:xfrm>
              <a:off x="2976664" y="3578962"/>
              <a:ext cx="459740" cy="304291"/>
            </a:xfrm>
            <a:prstGeom prst="rect">
              <a:avLst/>
            </a:prstGeom>
            <a:noFill/>
          </p:spPr>
        </p:pic>
        <p:pic>
          <p:nvPicPr>
            <p:cNvPr id="65" name="Picture 680"/>
            <p:cNvPicPr>
              <a:picLocks noChangeArrowheads="1"/>
            </p:cNvPicPr>
            <p:nvPr/>
          </p:nvPicPr>
          <p:blipFill>
            <a:blip r:embed="rId30">
              <a:extLst>
                <a:ext uri="{28A0092B-C50C-407E-A947-70E740481C1C}">
                  <a14:useLocalDpi xmlns:a14="http://schemas.microsoft.com/office/drawing/2010/main" val="0"/>
                </a:ext>
              </a:extLst>
            </a:blip>
            <a:srcRect/>
            <a:stretch>
              <a:fillRect/>
            </a:stretch>
          </p:blipFill>
          <p:spPr>
            <a:xfrm>
              <a:off x="3041642" y="3648520"/>
              <a:ext cx="269460" cy="109130"/>
            </a:xfrm>
            <a:prstGeom prst="rect">
              <a:avLst/>
            </a:prstGeom>
            <a:noFill/>
          </p:spPr>
        </p:pic>
        <p:pic>
          <p:nvPicPr>
            <p:cNvPr id="66" name="Picture 681"/>
            <p:cNvPicPr>
              <a:picLocks noChangeArrowheads="1"/>
            </p:cNvPicPr>
            <p:nvPr/>
          </p:nvPicPr>
          <p:blipFill>
            <a:blip r:embed="rId31">
              <a:extLst>
                <a:ext uri="{28A0092B-C50C-407E-A947-70E740481C1C}">
                  <a14:useLocalDpi xmlns:a14="http://schemas.microsoft.com/office/drawing/2010/main" val="0"/>
                </a:ext>
              </a:extLst>
            </a:blip>
            <a:srcRect/>
            <a:stretch>
              <a:fillRect/>
            </a:stretch>
          </p:blipFill>
          <p:spPr>
            <a:xfrm>
              <a:off x="3041738" y="3622739"/>
              <a:ext cx="268960" cy="108115"/>
            </a:xfrm>
            <a:prstGeom prst="rect">
              <a:avLst/>
            </a:prstGeom>
            <a:noFill/>
          </p:spPr>
        </p:pic>
        <p:pic>
          <p:nvPicPr>
            <p:cNvPr id="67" name="Picture 682"/>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a:xfrm>
              <a:off x="3072410" y="3697041"/>
              <a:ext cx="193929" cy="53302"/>
            </a:xfrm>
            <a:prstGeom prst="rect">
              <a:avLst/>
            </a:prstGeom>
            <a:noFill/>
          </p:spPr>
        </p:pic>
        <p:pic>
          <p:nvPicPr>
            <p:cNvPr id="68" name="Picture 683"/>
            <p:cNvPicPr>
              <a:picLocks noChangeArrowheads="1"/>
            </p:cNvPicPr>
            <p:nvPr/>
          </p:nvPicPr>
          <p:blipFill>
            <a:blip r:embed="rId33">
              <a:extLst>
                <a:ext uri="{28A0092B-C50C-407E-A947-70E740481C1C}">
                  <a14:useLocalDpi xmlns:a14="http://schemas.microsoft.com/office/drawing/2010/main" val="0"/>
                </a:ext>
              </a:extLst>
            </a:blip>
            <a:srcRect/>
            <a:stretch>
              <a:fillRect/>
            </a:stretch>
          </p:blipFill>
          <p:spPr>
            <a:xfrm>
              <a:off x="3114382" y="3646564"/>
              <a:ext cx="120129" cy="55651"/>
            </a:xfrm>
            <a:prstGeom prst="rect">
              <a:avLst/>
            </a:prstGeom>
            <a:noFill/>
          </p:spPr>
        </p:pic>
        <p:sp>
          <p:nvSpPr>
            <p:cNvPr id="69" name="Freeform 684"/>
            <p:cNvSpPr/>
            <p:nvPr/>
          </p:nvSpPr>
          <p:spPr>
            <a:xfrm>
              <a:off x="3127082" y="3659264"/>
              <a:ext cx="94730" cy="30251"/>
            </a:xfrm>
            <a:custGeom>
              <a:avLst/>
              <a:gdLst/>
              <a:ahLst/>
              <a:cxnLst/>
              <a:rect l="0" t="0" r="0" b="0"/>
              <a:pathLst>
                <a:path w="94730" h="30251">
                  <a:moveTo>
                    <a:pt x="0" y="30251"/>
                  </a:moveTo>
                  <a:lnTo>
                    <a:pt x="94730" y="30251"/>
                  </a:lnTo>
                  <a:lnTo>
                    <a:pt x="94730" y="0"/>
                  </a:lnTo>
                  <a:lnTo>
                    <a:pt x="0" y="0"/>
                  </a:lnTo>
                  <a:lnTo>
                    <a:pt x="0" y="30251"/>
                  </a:lnTo>
                  <a:close/>
                </a:path>
              </a:pathLst>
            </a:custGeom>
            <a:noFill/>
            <a:ln w="135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pic>
          <p:nvPicPr>
            <p:cNvPr id="70" name="Picture 685"/>
            <p:cNvPicPr>
              <a:picLocks noChangeArrowheads="1"/>
            </p:cNvPicPr>
            <p:nvPr/>
          </p:nvPicPr>
          <p:blipFill>
            <a:blip r:embed="rId34">
              <a:extLst>
                <a:ext uri="{28A0092B-C50C-407E-A947-70E740481C1C}">
                  <a14:useLocalDpi xmlns:a14="http://schemas.microsoft.com/office/drawing/2010/main" val="0"/>
                </a:ext>
              </a:extLst>
            </a:blip>
            <a:srcRect/>
            <a:stretch>
              <a:fillRect/>
            </a:stretch>
          </p:blipFill>
          <p:spPr>
            <a:xfrm>
              <a:off x="3114382" y="3641142"/>
              <a:ext cx="120141" cy="35369"/>
            </a:xfrm>
            <a:prstGeom prst="rect">
              <a:avLst/>
            </a:prstGeom>
            <a:noFill/>
          </p:spPr>
        </p:pic>
        <p:sp>
          <p:nvSpPr>
            <p:cNvPr id="71" name="Freeform 686"/>
            <p:cNvSpPr/>
            <p:nvPr/>
          </p:nvSpPr>
          <p:spPr>
            <a:xfrm>
              <a:off x="3127080" y="3653840"/>
              <a:ext cx="94742" cy="9969"/>
            </a:xfrm>
            <a:custGeom>
              <a:avLst/>
              <a:gdLst/>
              <a:ahLst/>
              <a:cxnLst/>
              <a:rect l="0" t="0" r="0" b="0"/>
              <a:pathLst>
                <a:path w="94742" h="9969">
                  <a:moveTo>
                    <a:pt x="47371" y="9969"/>
                  </a:moveTo>
                  <a:cubicBezTo>
                    <a:pt x="73532" y="9969"/>
                    <a:pt x="94742" y="7734"/>
                    <a:pt x="94742" y="4978"/>
                  </a:cubicBezTo>
                  <a:cubicBezTo>
                    <a:pt x="94742" y="2222"/>
                    <a:pt x="73532" y="0"/>
                    <a:pt x="47371" y="0"/>
                  </a:cubicBezTo>
                  <a:cubicBezTo>
                    <a:pt x="21210" y="0"/>
                    <a:pt x="0" y="2222"/>
                    <a:pt x="0" y="4978"/>
                  </a:cubicBezTo>
                  <a:cubicBezTo>
                    <a:pt x="0" y="7734"/>
                    <a:pt x="21210" y="9969"/>
                    <a:pt x="47371" y="9969"/>
                  </a:cubicBezTo>
                  <a:close/>
                  <a:moveTo>
                    <a:pt x="47371" y="9969"/>
                  </a:moveTo>
                </a:path>
              </a:pathLst>
            </a:custGeom>
            <a:noFill/>
            <a:ln w="1358"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2" name="Freeform 687"/>
            <p:cNvSpPr/>
            <p:nvPr/>
          </p:nvSpPr>
          <p:spPr>
            <a:xfrm>
              <a:off x="3055947" y="3420367"/>
              <a:ext cx="237006" cy="237832"/>
            </a:xfrm>
            <a:custGeom>
              <a:avLst/>
              <a:gdLst/>
              <a:ahLst/>
              <a:cxnLst/>
              <a:rect l="0" t="0" r="0" b="0"/>
              <a:pathLst>
                <a:path w="237006" h="237832">
                  <a:moveTo>
                    <a:pt x="118503" y="237832"/>
                  </a:moveTo>
                  <a:cubicBezTo>
                    <a:pt x="183946" y="237832"/>
                    <a:pt x="237006" y="184594"/>
                    <a:pt x="237006" y="118922"/>
                  </a:cubicBezTo>
                  <a:cubicBezTo>
                    <a:pt x="237006" y="53238"/>
                    <a:pt x="183946" y="0"/>
                    <a:pt x="118503" y="0"/>
                  </a:cubicBezTo>
                  <a:cubicBezTo>
                    <a:pt x="53060" y="0"/>
                    <a:pt x="0" y="53238"/>
                    <a:pt x="0" y="118922"/>
                  </a:cubicBezTo>
                  <a:cubicBezTo>
                    <a:pt x="0" y="184594"/>
                    <a:pt x="53060" y="237832"/>
                    <a:pt x="118503" y="237832"/>
                  </a:cubicBezTo>
                </a:path>
              </a:pathLst>
            </a:custGeom>
            <a:solidFill>
              <a:srgbClr val="FFFFFF">
                <a:alpha val="77999"/>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3" name="Freeform 688"/>
            <p:cNvSpPr/>
            <p:nvPr/>
          </p:nvSpPr>
          <p:spPr>
            <a:xfrm>
              <a:off x="3055376" y="3420215"/>
              <a:ext cx="238150" cy="238150"/>
            </a:xfrm>
            <a:custGeom>
              <a:avLst/>
              <a:gdLst/>
              <a:ahLst/>
              <a:cxnLst/>
              <a:rect l="0" t="0" r="0" b="0"/>
              <a:pathLst>
                <a:path w="238150" h="238150">
                  <a:moveTo>
                    <a:pt x="119075" y="238150"/>
                  </a:moveTo>
                  <a:cubicBezTo>
                    <a:pt x="184835" y="238150"/>
                    <a:pt x="238150" y="184836"/>
                    <a:pt x="238150" y="119075"/>
                  </a:cubicBezTo>
                  <a:cubicBezTo>
                    <a:pt x="238150" y="53315"/>
                    <a:pt x="184835" y="0"/>
                    <a:pt x="119075" y="0"/>
                  </a:cubicBezTo>
                  <a:cubicBezTo>
                    <a:pt x="53315" y="0"/>
                    <a:pt x="0" y="53315"/>
                    <a:pt x="0" y="119075"/>
                  </a:cubicBezTo>
                  <a:cubicBezTo>
                    <a:pt x="0" y="184836"/>
                    <a:pt x="53315" y="238150"/>
                    <a:pt x="119075" y="238150"/>
                  </a:cubicBezTo>
                  <a:close/>
                  <a:moveTo>
                    <a:pt x="119075" y="238150"/>
                  </a:moveTo>
                </a:path>
              </a:pathLst>
            </a:custGeom>
            <a:noFill/>
            <a:ln w="7175"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sp>
          <p:nvSpPr>
            <p:cNvPr id="74" name="Freeform 689"/>
            <p:cNvSpPr/>
            <p:nvPr/>
          </p:nvSpPr>
          <p:spPr>
            <a:xfrm>
              <a:off x="3109645" y="3517701"/>
              <a:ext cx="127672" cy="138595"/>
            </a:xfrm>
            <a:custGeom>
              <a:avLst/>
              <a:gdLst/>
              <a:ahLst/>
              <a:cxnLst/>
              <a:rect l="0" t="0" r="0" b="0"/>
              <a:pathLst>
                <a:path w="127672" h="138595">
                  <a:moveTo>
                    <a:pt x="37757" y="138595"/>
                  </a:moveTo>
                  <a:lnTo>
                    <a:pt x="0" y="19139"/>
                  </a:lnTo>
                  <a:cubicBezTo>
                    <a:pt x="19469" y="56388"/>
                    <a:pt x="38087" y="29172"/>
                    <a:pt x="38087" y="29172"/>
                  </a:cubicBezTo>
                  <a:cubicBezTo>
                    <a:pt x="39890" y="26696"/>
                    <a:pt x="41147" y="21438"/>
                    <a:pt x="41147" y="15342"/>
                  </a:cubicBezTo>
                  <a:cubicBezTo>
                    <a:pt x="41147" y="6871"/>
                    <a:pt x="38734" y="0"/>
                    <a:pt x="35764" y="0"/>
                  </a:cubicBezTo>
                  <a:cubicBezTo>
                    <a:pt x="32792" y="0"/>
                    <a:pt x="30392" y="6871"/>
                    <a:pt x="30392" y="15342"/>
                  </a:cubicBezTo>
                  <a:cubicBezTo>
                    <a:pt x="30392" y="21209"/>
                    <a:pt x="31547" y="26302"/>
                    <a:pt x="33249" y="28880"/>
                  </a:cubicBezTo>
                  <a:cubicBezTo>
                    <a:pt x="33249" y="28880"/>
                    <a:pt x="38112" y="37046"/>
                    <a:pt x="49174" y="40653"/>
                  </a:cubicBezTo>
                  <a:cubicBezTo>
                    <a:pt x="62877" y="40170"/>
                    <a:pt x="68008" y="29172"/>
                    <a:pt x="68008" y="29172"/>
                  </a:cubicBezTo>
                  <a:cubicBezTo>
                    <a:pt x="69824" y="26696"/>
                    <a:pt x="71069" y="21438"/>
                    <a:pt x="71069" y="15342"/>
                  </a:cubicBezTo>
                  <a:cubicBezTo>
                    <a:pt x="71069" y="6871"/>
                    <a:pt x="68656" y="0"/>
                    <a:pt x="65697" y="0"/>
                  </a:cubicBezTo>
                  <a:cubicBezTo>
                    <a:pt x="62725" y="0"/>
                    <a:pt x="60312" y="6871"/>
                    <a:pt x="60312" y="15342"/>
                  </a:cubicBezTo>
                  <a:cubicBezTo>
                    <a:pt x="60312" y="21209"/>
                    <a:pt x="61467" y="26302"/>
                    <a:pt x="63169" y="28880"/>
                  </a:cubicBezTo>
                  <a:cubicBezTo>
                    <a:pt x="63169" y="28880"/>
                    <a:pt x="75018" y="50623"/>
                    <a:pt x="93052" y="34519"/>
                  </a:cubicBezTo>
                  <a:cubicBezTo>
                    <a:pt x="98767" y="29414"/>
                    <a:pt x="98374" y="15342"/>
                    <a:pt x="98374" y="15342"/>
                  </a:cubicBezTo>
                  <a:cubicBezTo>
                    <a:pt x="98374" y="6871"/>
                    <a:pt x="95961" y="0"/>
                    <a:pt x="92989" y="0"/>
                  </a:cubicBezTo>
                  <a:cubicBezTo>
                    <a:pt x="90017" y="0"/>
                    <a:pt x="87617" y="6871"/>
                    <a:pt x="87617" y="15342"/>
                  </a:cubicBezTo>
                  <a:cubicBezTo>
                    <a:pt x="87617" y="21209"/>
                    <a:pt x="88772" y="26302"/>
                    <a:pt x="90474" y="28880"/>
                  </a:cubicBezTo>
                  <a:cubicBezTo>
                    <a:pt x="90474" y="28880"/>
                    <a:pt x="108915" y="60719"/>
                    <a:pt x="127672" y="20092"/>
                  </a:cubicBezTo>
                  <a:lnTo>
                    <a:pt x="93065" y="136792"/>
                  </a:lnTo>
                </a:path>
              </a:pathLst>
            </a:custGeom>
            <a:noFill/>
            <a:ln w="1993" cap="flat" cmpd="sng">
              <a:solidFill>
                <a:srgbClr val="373535">
                  <a:alpha val="100000"/>
                </a:srgbClr>
              </a:solidFill>
              <a:miter lim="50800"/>
            </a:ln>
          </p:spPr>
          <p:style>
            <a:lnRef idx="2">
              <a:schemeClr val="accent1">
                <a:shade val="50000"/>
              </a:schemeClr>
            </a:lnRef>
            <a:fillRef idx="1">
              <a:schemeClr val="accent1"/>
            </a:fillRef>
            <a:effectRef idx="0">
              <a:schemeClr val="accent1"/>
            </a:effectRef>
            <a:fontRef idx="minor">
              <a:schemeClr val="lt1"/>
            </a:fontRef>
          </p:style>
          <p:txBody>
            <a:bodyPr/>
            <a:lstStyle/>
            <a:p>
              <a:endParaRPr lang="fr-FR" noProof="0" dirty="0"/>
            </a:p>
          </p:txBody>
        </p:sp>
      </p:grpSp>
      <p:pic>
        <p:nvPicPr>
          <p:cNvPr id="75" name="Image 74" descr="Labworld Banana Cable Connecting Wire Leads Pack of 6 for Circuits ..."/>
          <p:cNvPicPr/>
          <p:nvPr/>
        </p:nvPicPr>
        <p:blipFill>
          <a:blip r:embed="rId35"/>
          <a:srcRect/>
          <a:stretch>
            <a:fillRect/>
          </a:stretch>
        </p:blipFill>
        <p:spPr bwMode="auto">
          <a:xfrm>
            <a:off x="1287300" y="3896256"/>
            <a:ext cx="1440000" cy="926395"/>
          </a:xfrm>
          <a:prstGeom prst="rect">
            <a:avLst/>
          </a:prstGeom>
          <a:noFill/>
          <a:ln w="9525">
            <a:noFill/>
            <a:miter lim="800000"/>
            <a:headEnd/>
            <a:tailEnd/>
          </a:ln>
        </p:spPr>
      </p:pic>
      <p:pic>
        <p:nvPicPr>
          <p:cNvPr id="76" name="Image 75" descr="Multimètre VC88 pour mesure et contrôle tension, courant, etc. - Groupe  Afriso"/>
          <p:cNvPicPr/>
          <p:nvPr/>
        </p:nvPicPr>
        <p:blipFill>
          <a:blip r:embed="rId36">
            <a:extLst>
              <a:ext uri="{BEBA8EAE-BF5A-486C-A8C5-ECC9F3942E4B}">
                <a14:imgProps xmlns:a14="http://schemas.microsoft.com/office/drawing/2010/main">
                  <a14:imgLayer r:embed="rId37">
                    <a14:imgEffect>
                      <a14:backgroundRemoval t="10000" b="90000" l="6600" r="92100">
                        <a14:foregroundMark x1="11700" y1="56700" x2="6600" y2="75350"/>
                        <a14:foregroundMark x1="61650" y1="41450" x2="80250" y2="45700"/>
                        <a14:foregroundMark x1="82800" y1="45700" x2="68400" y2="56700"/>
                        <a14:foregroundMark x1="92100" y1="63500" x2="80250" y2="70250"/>
                      </a14:backgroundRemoval>
                    </a14:imgEffect>
                  </a14:imgLayer>
                </a14:imgProps>
              </a:ext>
            </a:extLst>
          </a:blip>
          <a:srcRect/>
          <a:stretch>
            <a:fillRect/>
          </a:stretch>
        </p:blipFill>
        <p:spPr bwMode="auto">
          <a:xfrm>
            <a:off x="3026045" y="4474982"/>
            <a:ext cx="1440000" cy="1439510"/>
          </a:xfrm>
          <a:prstGeom prst="rect">
            <a:avLst/>
          </a:prstGeom>
          <a:noFill/>
          <a:ln w="9525">
            <a:noFill/>
            <a:miter lim="800000"/>
            <a:headEnd/>
            <a:tailEnd/>
          </a:ln>
        </p:spPr>
      </p:pic>
    </p:spTree>
    <p:extLst>
      <p:ext uri="{BB962C8B-B14F-4D97-AF65-F5344CB8AC3E}">
        <p14:creationId xmlns:p14="http://schemas.microsoft.com/office/powerpoint/2010/main" val="25250497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812158" y="829916"/>
            <a:ext cx="10567685" cy="5198169"/>
            <a:chOff x="2184400" y="1402025"/>
            <a:chExt cx="7823200" cy="4942038"/>
          </a:xfrm>
        </p:grpSpPr>
        <p:sp>
          <p:nvSpPr>
            <p:cNvPr id="3" name="Rectangle : coins arrondis 10"/>
            <p:cNvSpPr/>
            <p:nvPr/>
          </p:nvSpPr>
          <p:spPr>
            <a:xfrm>
              <a:off x="2184400" y="1402025"/>
              <a:ext cx="7823200" cy="4942038"/>
            </a:xfrm>
            <a:prstGeom prst="roundRect">
              <a:avLst>
                <a:gd name="adj" fmla="val 2665"/>
              </a:avLst>
            </a:prstGeom>
            <a:solidFill>
              <a:srgbClr val="00B0F0"/>
            </a:solidFill>
            <a:ln>
              <a:solidFill>
                <a:srgbClr val="00B0F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200" noProof="0" dirty="0"/>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lang="fr-FR" sz="5600" b="1" noProof="0" dirty="0">
                  <a:solidFill>
                    <a:schemeClr val="tx1"/>
                  </a:solidFill>
                </a:rPr>
                <a:t>Pratique guidée collective </a:t>
              </a:r>
            </a:p>
          </p:txBody>
        </p:sp>
      </p:grpSp>
      <p:grpSp>
        <p:nvGrpSpPr>
          <p:cNvPr id="44" name="Group 43"/>
          <p:cNvGrpSpPr/>
          <p:nvPr/>
        </p:nvGrpSpPr>
        <p:grpSpPr>
          <a:xfrm>
            <a:off x="8796759" y="4917801"/>
            <a:ext cx="2425142" cy="936370"/>
            <a:chOff x="8796759" y="4917801"/>
            <a:chExt cx="2425142" cy="936370"/>
          </a:xfrm>
        </p:grpSpPr>
        <p:sp>
          <p:nvSpPr>
            <p:cNvPr id="42" name="Oval 41"/>
            <p:cNvSpPr/>
            <p:nvPr/>
          </p:nvSpPr>
          <p:spPr>
            <a:xfrm>
              <a:off x="10285531" y="4917801"/>
              <a:ext cx="936370" cy="936370"/>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sz="1200" noProof="0" dirty="0"/>
            </a:p>
          </p:txBody>
        </p:sp>
        <p:sp>
          <p:nvSpPr>
            <p:cNvPr id="43" name="Rectangle 42"/>
            <p:cNvSpPr/>
            <p:nvPr/>
          </p:nvSpPr>
          <p:spPr>
            <a:xfrm>
              <a:off x="8796759" y="5060928"/>
              <a:ext cx="1569327" cy="650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algn="r"/>
              <a:r>
                <a:rPr lang="fr-FR" sz="3600" b="1" noProof="0" dirty="0">
                  <a:solidFill>
                    <a:schemeClr val="tx1"/>
                  </a:solidFill>
                </a:rPr>
                <a:t>10 min</a:t>
              </a:r>
            </a:p>
          </p:txBody>
        </p:sp>
      </p:grpSp>
      <p:pic>
        <p:nvPicPr>
          <p:cNvPr id="2" name="Google Shape;644;p20"/>
          <p:cNvPicPr preferRelativeResize="0"/>
          <p:nvPr/>
        </p:nvPicPr>
        <p:blipFill rotWithShape="1">
          <a:blip r:embed="rId3"/>
          <a:srcRect/>
          <a:stretch>
            <a:fillRect/>
          </a:stretch>
        </p:blipFill>
        <p:spPr>
          <a:xfrm>
            <a:off x="4866134" y="1253994"/>
            <a:ext cx="1768346" cy="1768346"/>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1">
            <a:extLst>
              <a:ext uri="{FF2B5EF4-FFF2-40B4-BE49-F238E27FC236}">
                <a16:creationId xmlns:a16="http://schemas.microsoft.com/office/drawing/2014/main" id="{2BF47E4C-5DF3-E406-025D-2149CFBBC4B0}"/>
              </a:ext>
            </a:extLst>
          </p:cNvPr>
          <p:cNvSpPr txBox="1">
            <a:spLocks/>
          </p:cNvSpPr>
          <p:nvPr/>
        </p:nvSpPr>
        <p:spPr>
          <a:xfrm>
            <a:off x="935304" y="318294"/>
            <a:ext cx="10372033" cy="1158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fr-FR" noProof="0" dirty="0"/>
            </a:br>
            <a:endParaRPr lang="fr-FR" noProof="0" dirty="0"/>
          </a:p>
        </p:txBody>
      </p:sp>
      <p:grpSp>
        <p:nvGrpSpPr>
          <p:cNvPr id="12" name="Groupe 11"/>
          <p:cNvGrpSpPr/>
          <p:nvPr/>
        </p:nvGrpSpPr>
        <p:grpSpPr>
          <a:xfrm>
            <a:off x="399758" y="3255275"/>
            <a:ext cx="10936111" cy="1808867"/>
            <a:chOff x="399758" y="3255275"/>
            <a:chExt cx="10936111" cy="1808867"/>
          </a:xfrm>
        </p:grpSpPr>
        <p:pic>
          <p:nvPicPr>
            <p:cNvPr id="9" name="Image 8"/>
            <p:cNvPicPr>
              <a:picLocks noChangeAspect="1"/>
            </p:cNvPicPr>
            <p:nvPr/>
          </p:nvPicPr>
          <p:blipFill>
            <a:blip r:embed="rId2"/>
            <a:stretch>
              <a:fillRect/>
            </a:stretch>
          </p:blipFill>
          <p:spPr>
            <a:xfrm>
              <a:off x="399758" y="3255275"/>
              <a:ext cx="10936111" cy="1808867"/>
            </a:xfrm>
            <a:prstGeom prst="rect">
              <a:avLst/>
            </a:prstGeom>
          </p:spPr>
        </p:pic>
        <p:cxnSp>
          <p:nvCxnSpPr>
            <p:cNvPr id="3" name="Connecteur droit avec flèche 2"/>
            <p:cNvCxnSpPr/>
            <p:nvPr/>
          </p:nvCxnSpPr>
          <p:spPr>
            <a:xfrm flipH="1" flipV="1">
              <a:off x="3621741" y="4061012"/>
              <a:ext cx="8965" cy="4293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flipV="1">
              <a:off x="6517341" y="3863788"/>
              <a:ext cx="8964" cy="4119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11307337" y="4061012"/>
              <a:ext cx="0" cy="4293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636492" y="4365812"/>
              <a:ext cx="8966" cy="4661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Rectangle : coins arrondis 6">
            <a:extLst>
              <a:ext uri="{FF2B5EF4-FFF2-40B4-BE49-F238E27FC236}">
                <a16:creationId xmlns:a16="http://schemas.microsoft.com/office/drawing/2014/main" id="{B77DC3C9-6094-3A35-775A-6FFB00F55B42}"/>
              </a:ext>
            </a:extLst>
          </p:cNvPr>
          <p:cNvSpPr/>
          <p:nvPr/>
        </p:nvSpPr>
        <p:spPr>
          <a:xfrm>
            <a:off x="1283944" y="513399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6" name="Rectangle : coins arrondis 6">
            <a:extLst>
              <a:ext uri="{FF2B5EF4-FFF2-40B4-BE49-F238E27FC236}">
                <a16:creationId xmlns:a16="http://schemas.microsoft.com/office/drawing/2014/main" id="{B77DC3C9-6094-3A35-775A-6FFB00F55B42}"/>
              </a:ext>
            </a:extLst>
          </p:cNvPr>
          <p:cNvSpPr/>
          <p:nvPr/>
        </p:nvSpPr>
        <p:spPr>
          <a:xfrm>
            <a:off x="44305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8" name="Rectangle : coins arrondis 6">
            <a:extLst>
              <a:ext uri="{FF2B5EF4-FFF2-40B4-BE49-F238E27FC236}">
                <a16:creationId xmlns:a16="http://schemas.microsoft.com/office/drawing/2014/main" id="{B77DC3C9-6094-3A35-775A-6FFB00F55B42}"/>
              </a:ext>
            </a:extLst>
          </p:cNvPr>
          <p:cNvSpPr/>
          <p:nvPr/>
        </p:nvSpPr>
        <p:spPr>
          <a:xfrm>
            <a:off x="7361166"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9" name="Rectangle : coins arrondis 6">
            <a:extLst>
              <a:ext uri="{FF2B5EF4-FFF2-40B4-BE49-F238E27FC236}">
                <a16:creationId xmlns:a16="http://schemas.microsoft.com/office/drawing/2014/main" id="{B77DC3C9-6094-3A35-775A-6FFB00F55B42}"/>
              </a:ext>
            </a:extLst>
          </p:cNvPr>
          <p:cNvSpPr/>
          <p:nvPr/>
        </p:nvSpPr>
        <p:spPr>
          <a:xfrm>
            <a:off x="10221755" y="513399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D</a:t>
            </a:r>
          </a:p>
        </p:txBody>
      </p:sp>
      <p:sp>
        <p:nvSpPr>
          <p:cNvPr id="2" name="Titre 1">
            <a:extLst>
              <a:ext uri="{FF2B5EF4-FFF2-40B4-BE49-F238E27FC236}">
                <a16:creationId xmlns:a16="http://schemas.microsoft.com/office/drawing/2014/main" id="{8033B4CA-4C59-D602-2B01-2A11A938155F}"/>
              </a:ext>
            </a:extLst>
          </p:cNvPr>
          <p:cNvSpPr>
            <a:spLocks noGrp="1"/>
          </p:cNvSpPr>
          <p:nvPr>
            <p:ph type="title"/>
          </p:nvPr>
        </p:nvSpPr>
        <p:spPr/>
        <p:txBody>
          <a:bodyPr/>
          <a:lstStyle/>
          <a:p>
            <a:r>
              <a:rPr lang="fr-FR"/>
              <a:t>Laissez vos livrets fermés. Prenez vos ardoises pour écrire la bonne réponse .</a:t>
            </a:r>
            <a:br>
              <a:rPr lang="fr-FR"/>
            </a:br>
            <a:r>
              <a:rPr lang="fr-FR"/>
              <a:t>Choisir la bonne réponse. </a:t>
            </a:r>
          </a:p>
        </p:txBody>
      </p:sp>
      <p:sp>
        <p:nvSpPr>
          <p:cNvPr id="5" name="Espace réservé du contenu 4">
            <a:extLst>
              <a:ext uri="{FF2B5EF4-FFF2-40B4-BE49-F238E27FC236}">
                <a16:creationId xmlns:a16="http://schemas.microsoft.com/office/drawing/2014/main" id="{83FD2463-8CBA-D38A-5063-F0CBE84C107C}"/>
              </a:ext>
            </a:extLst>
          </p:cNvPr>
          <p:cNvSpPr>
            <a:spLocks noGrp="1"/>
          </p:cNvSpPr>
          <p:nvPr>
            <p:ph sz="quarter" idx="11"/>
          </p:nvPr>
        </p:nvSpPr>
        <p:spPr/>
        <p:txBody>
          <a:bodyPr/>
          <a:lstStyle/>
          <a:p>
            <a:r>
              <a:rPr lang="fr-FR"/>
              <a:t>L'enseignant.e choisit au hasard deux élèves pour justifier oralement leurs réponses.</a:t>
            </a:r>
          </a:p>
        </p:txBody>
      </p:sp>
      <p:sp>
        <p:nvSpPr>
          <p:cNvPr id="6" name="Rectangle 5">
            <a:extLst>
              <a:ext uri="{FF2B5EF4-FFF2-40B4-BE49-F238E27FC236}">
                <a16:creationId xmlns:a16="http://schemas.microsoft.com/office/drawing/2014/main" id="{FC173F8C-DAA4-18F5-B73D-51C228E42BB8}"/>
              </a:ext>
            </a:extLst>
          </p:cNvPr>
          <p:cNvSpPr/>
          <p:nvPr/>
        </p:nvSpPr>
        <p:spPr>
          <a:xfrm>
            <a:off x="519986" y="1799311"/>
            <a:ext cx="11236080" cy="954107"/>
          </a:xfrm>
          <a:prstGeom prst="rect">
            <a:avLst/>
          </a:prstGeom>
          <a:solidFill>
            <a:srgbClr val="36AFCE">
              <a:lumMod val="20000"/>
              <a:lumOff val="80000"/>
            </a:srgbClr>
          </a:solidFill>
        </p:spPr>
        <p:txBody>
          <a:bodyPr wrap="square">
            <a:spAutoFit/>
          </a:bodyPr>
          <a:lstStyle/>
          <a:p>
            <a:pPr>
              <a:lnSpc>
                <a:spcPct val="100000"/>
              </a:lnSpc>
            </a:pP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Indiquer le circuit dans lequel le sens conventionnel du courant est représenté correctement.</a:t>
            </a:r>
            <a:endParaRPr lang="fr-FR" sz="2800" noProof="0"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grpSp>
        <p:nvGrpSpPr>
          <p:cNvPr id="7" name="Groupe 6">
            <a:extLst>
              <a:ext uri="{FF2B5EF4-FFF2-40B4-BE49-F238E27FC236}">
                <a16:creationId xmlns:a16="http://schemas.microsoft.com/office/drawing/2014/main" id="{62989172-8A9C-69ED-B2F4-8673196CBA3E}"/>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8F6BE096-E296-81ED-7116-190C4ECE0A73}"/>
                </a:ext>
              </a:extLst>
            </p:cNvPr>
            <p:cNvPicPr preferRelativeResize="0"/>
            <p:nvPr/>
          </p:nvPicPr>
          <p:blipFill rotWithShape="1">
            <a:blip r:embed="rId3" cstate="print"/>
            <a:srcRect l="18242" t="9344" r="18458" b="23864"/>
            <a:stretch>
              <a:fillRect/>
            </a:stretch>
          </p:blipFill>
          <p:spPr>
            <a:xfrm>
              <a:off x="779844" y="4335989"/>
              <a:ext cx="563238" cy="575842"/>
            </a:xfrm>
            <a:prstGeom prst="rect">
              <a:avLst/>
            </a:prstGeom>
            <a:noFill/>
            <a:ln>
              <a:noFill/>
            </a:ln>
          </p:spPr>
        </p:pic>
        <p:sp>
          <p:nvSpPr>
            <p:cNvPr id="10" name="Rectangle 9">
              <a:extLst>
                <a:ext uri="{FF2B5EF4-FFF2-40B4-BE49-F238E27FC236}">
                  <a16:creationId xmlns:a16="http://schemas.microsoft.com/office/drawing/2014/main" id="{FFA29399-1E1A-904A-8D25-5CCD7960C90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B17B543-988E-DDE7-EB4C-157081EC0B8B}"/>
              </a:ext>
            </a:extLst>
          </p:cNvPr>
          <p:cNvSpPr/>
          <p:nvPr/>
        </p:nvSpPr>
        <p:spPr>
          <a:xfrm>
            <a:off x="519986" y="1799311"/>
            <a:ext cx="11236080" cy="954107"/>
          </a:xfrm>
          <a:prstGeom prst="rect">
            <a:avLst/>
          </a:prstGeom>
          <a:solidFill>
            <a:srgbClr val="36AFCE">
              <a:lumMod val="20000"/>
              <a:lumOff val="80000"/>
            </a:srgbClr>
          </a:solidFill>
        </p:spPr>
        <p:txBody>
          <a:bodyPr wrap="square">
            <a:spAutoFit/>
          </a:bodyPr>
          <a:lstStyle/>
          <a:p>
            <a:pPr>
              <a:lnSpc>
                <a:spcPct val="100000"/>
              </a:lnSpc>
            </a:pPr>
            <a:r>
              <a:rPr lang="fr-FR" sz="2800" noProof="0" dirty="0">
                <a:latin typeface="Calibri" panose="020F0502020204030204" pitchFamily="34" charset="0"/>
                <a:ea typeface="Calibri" panose="020F0502020204030204" pitchFamily="34" charset="0"/>
                <a:cs typeface="Calibri" panose="020F0502020204030204" pitchFamily="34" charset="0"/>
                <a:sym typeface="Hammersmith One"/>
              </a:rPr>
              <a:t>Indiquer le circuit dans lequel le sens conventionnel du courant est représenté correctement.</a:t>
            </a:r>
            <a:endParaRPr lang="fr-FR" sz="2800" noProof="0" dirty="0">
              <a:solidFill>
                <a:srgbClr val="FF0000"/>
              </a:solidFill>
              <a:latin typeface="Calibri" panose="020F0502020204030204" pitchFamily="34" charset="0"/>
              <a:ea typeface="Calibri" panose="020F0502020204030204" pitchFamily="34" charset="0"/>
              <a:cs typeface="Calibri" panose="020F0502020204030204" pitchFamily="34" charset="0"/>
              <a:sym typeface="Hammersmith One"/>
            </a:endParaRPr>
          </a:p>
        </p:txBody>
      </p:sp>
      <p:grpSp>
        <p:nvGrpSpPr>
          <p:cNvPr id="12" name="Groupe 11"/>
          <p:cNvGrpSpPr/>
          <p:nvPr/>
        </p:nvGrpSpPr>
        <p:grpSpPr>
          <a:xfrm>
            <a:off x="399758" y="3255275"/>
            <a:ext cx="10936111" cy="1808867"/>
            <a:chOff x="399758" y="3255275"/>
            <a:chExt cx="10936111" cy="1808867"/>
          </a:xfrm>
        </p:grpSpPr>
        <p:pic>
          <p:nvPicPr>
            <p:cNvPr id="9" name="Image 8"/>
            <p:cNvPicPr>
              <a:picLocks noChangeAspect="1"/>
            </p:cNvPicPr>
            <p:nvPr/>
          </p:nvPicPr>
          <p:blipFill>
            <a:blip r:embed="rId2"/>
            <a:stretch>
              <a:fillRect/>
            </a:stretch>
          </p:blipFill>
          <p:spPr>
            <a:xfrm>
              <a:off x="399758" y="3255275"/>
              <a:ext cx="10936111" cy="1808867"/>
            </a:xfrm>
            <a:prstGeom prst="rect">
              <a:avLst/>
            </a:prstGeom>
          </p:spPr>
        </p:pic>
        <p:cxnSp>
          <p:nvCxnSpPr>
            <p:cNvPr id="3" name="Connecteur droit avec flèche 2"/>
            <p:cNvCxnSpPr/>
            <p:nvPr/>
          </p:nvCxnSpPr>
          <p:spPr>
            <a:xfrm flipH="1" flipV="1">
              <a:off x="3621741" y="4061012"/>
              <a:ext cx="8965" cy="4293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cteur droit avec flèche 13"/>
            <p:cNvCxnSpPr/>
            <p:nvPr/>
          </p:nvCxnSpPr>
          <p:spPr>
            <a:xfrm flipH="1" flipV="1">
              <a:off x="6517341" y="3863788"/>
              <a:ext cx="8964" cy="4119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flipV="1">
              <a:off x="11307337" y="4061012"/>
              <a:ext cx="0" cy="4293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flipH="1" flipV="1">
              <a:off x="636492" y="4365812"/>
              <a:ext cx="8966" cy="46616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Rectangle : coins arrondis 6">
            <a:extLst>
              <a:ext uri="{FF2B5EF4-FFF2-40B4-BE49-F238E27FC236}">
                <a16:creationId xmlns:a16="http://schemas.microsoft.com/office/drawing/2014/main" id="{B77DC3C9-6094-3A35-775A-6FFB00F55B42}"/>
              </a:ext>
            </a:extLst>
          </p:cNvPr>
          <p:cNvSpPr/>
          <p:nvPr/>
        </p:nvSpPr>
        <p:spPr>
          <a:xfrm>
            <a:off x="1283944" y="513399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6" name="Rectangle : coins arrondis 6">
            <a:extLst>
              <a:ext uri="{FF2B5EF4-FFF2-40B4-BE49-F238E27FC236}">
                <a16:creationId xmlns:a16="http://schemas.microsoft.com/office/drawing/2014/main" id="{B77DC3C9-6094-3A35-775A-6FFB00F55B42}"/>
              </a:ext>
            </a:extLst>
          </p:cNvPr>
          <p:cNvSpPr/>
          <p:nvPr/>
        </p:nvSpPr>
        <p:spPr>
          <a:xfrm>
            <a:off x="44305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8" name="Rectangle : coins arrondis 6">
            <a:extLst>
              <a:ext uri="{FF2B5EF4-FFF2-40B4-BE49-F238E27FC236}">
                <a16:creationId xmlns:a16="http://schemas.microsoft.com/office/drawing/2014/main" id="{B77DC3C9-6094-3A35-775A-6FFB00F55B42}"/>
              </a:ext>
            </a:extLst>
          </p:cNvPr>
          <p:cNvSpPr/>
          <p:nvPr/>
        </p:nvSpPr>
        <p:spPr>
          <a:xfrm>
            <a:off x="7361166"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9" name="Rectangle : coins arrondis 6">
            <a:extLst>
              <a:ext uri="{FF2B5EF4-FFF2-40B4-BE49-F238E27FC236}">
                <a16:creationId xmlns:a16="http://schemas.microsoft.com/office/drawing/2014/main" id="{B77DC3C9-6094-3A35-775A-6FFB00F55B42}"/>
              </a:ext>
            </a:extLst>
          </p:cNvPr>
          <p:cNvSpPr/>
          <p:nvPr/>
        </p:nvSpPr>
        <p:spPr>
          <a:xfrm>
            <a:off x="10221755" y="5133999"/>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D</a:t>
            </a:r>
          </a:p>
        </p:txBody>
      </p:sp>
      <p:pic>
        <p:nvPicPr>
          <p:cNvPr id="18"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04140" y="5711714"/>
            <a:ext cx="684830" cy="684830"/>
          </a:xfrm>
          <a:prstGeom prst="rect">
            <a:avLst/>
          </a:prstGeom>
        </p:spPr>
      </p:pic>
      <p:pic>
        <p:nvPicPr>
          <p:cNvPr id="19" name="Image 9">
            <a:extLst>
              <a:ext uri="{FF2B5EF4-FFF2-40B4-BE49-F238E27FC236}">
                <a16:creationId xmlns:a16="http://schemas.microsoft.com/office/drawing/2014/main" id="{B6C3750B-53E5-9A8C-7710-25CB6A681011}"/>
              </a:ext>
            </a:extLst>
          </p:cNvPr>
          <p:cNvPicPr>
            <a:picLocks noChangeAspect="1"/>
          </p:cNvPicPr>
          <p:nvPr/>
        </p:nvPicPr>
        <p:blipFill>
          <a:blip r:embed="rId4"/>
          <a:stretch>
            <a:fillRect/>
          </a:stretch>
        </p:blipFill>
        <p:spPr>
          <a:xfrm>
            <a:off x="11565606" y="477878"/>
            <a:ext cx="380920" cy="380920"/>
          </a:xfrm>
          <a:prstGeom prst="rect">
            <a:avLst/>
          </a:prstGeom>
        </p:spPr>
      </p:pic>
      <p:sp>
        <p:nvSpPr>
          <p:cNvPr id="2" name="Titre 1">
            <a:extLst>
              <a:ext uri="{FF2B5EF4-FFF2-40B4-BE49-F238E27FC236}">
                <a16:creationId xmlns:a16="http://schemas.microsoft.com/office/drawing/2014/main" id="{6A1629F3-B6BF-5901-8A46-D9607A02E237}"/>
              </a:ext>
            </a:extLst>
          </p:cNvPr>
          <p:cNvSpPr>
            <a:spLocks noGrp="1"/>
          </p:cNvSpPr>
          <p:nvPr>
            <p:ph type="title"/>
          </p:nvPr>
        </p:nvSpPr>
        <p:spPr/>
        <p:txBody>
          <a:bodyPr/>
          <a:lstStyle/>
          <a:p>
            <a:r>
              <a:rPr lang="fr-FR" dirty="0"/>
              <a:t>Effectivement, c’est B : le sens conventionnel du courant va de la borne + vers la borne – à l’extérieur du générateur (la pile).</a:t>
            </a:r>
          </a:p>
        </p:txBody>
      </p:sp>
      <p:sp>
        <p:nvSpPr>
          <p:cNvPr id="5" name="Espace réservé du contenu 4">
            <a:extLst>
              <a:ext uri="{FF2B5EF4-FFF2-40B4-BE49-F238E27FC236}">
                <a16:creationId xmlns:a16="http://schemas.microsoft.com/office/drawing/2014/main" id="{692749BF-597E-0BFB-4DB9-43727E7D3863}"/>
              </a:ext>
            </a:extLst>
          </p:cNvPr>
          <p:cNvSpPr>
            <a:spLocks noGrp="1"/>
          </p:cNvSpPr>
          <p:nvPr>
            <p:ph sz="quarter" idx="11"/>
          </p:nvPr>
        </p:nvSpPr>
        <p:spPr/>
        <p:txBody>
          <a:bodyPr/>
          <a:lstStyle/>
          <a:p>
            <a:r>
              <a:rPr lang="fr-FR"/>
              <a:t>L'enseignant.e choisit au hasard deux élèves pour justifier oralement leurs réponses.</a:t>
            </a:r>
          </a:p>
        </p:txBody>
      </p:sp>
    </p:spTree>
    <p:extLst>
      <p:ext uri="{BB962C8B-B14F-4D97-AF65-F5344CB8AC3E}">
        <p14:creationId xmlns:p14="http://schemas.microsoft.com/office/powerpoint/2010/main" val="16604039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C60940DE-D354-DC80-3583-2AD388EF7380}"/>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pPr lvl="0" defTabSz="685800">
              <a:buClr>
                <a:srgbClr val="000000"/>
              </a:buClr>
              <a:defRPr/>
            </a:pPr>
            <a:r>
              <a:rPr lang="fr-FR" sz="2800" kern="0" noProof="0" dirty="0">
                <a:solidFill>
                  <a:srgbClr val="000000"/>
                </a:solidFill>
                <a:cs typeface="Poppins ExtraBold" panose="020B0604020202020204" charset="0"/>
              </a:rPr>
              <a:t>L’unité de mesure de l’intensité </a:t>
            </a:r>
            <a:r>
              <a:rPr lang="fr-FR" sz="2800" kern="0" noProof="0" dirty="0">
                <a:solidFill>
                  <a:srgbClr val="000000"/>
                </a:solidFill>
                <a:latin typeface="Times New Roman" panose="02020603050405020304" pitchFamily="18" charset="0"/>
                <a:cs typeface="Times New Roman" panose="02020603050405020304" pitchFamily="18" charset="0"/>
              </a:rPr>
              <a:t>I</a:t>
            </a:r>
            <a:r>
              <a:rPr lang="fr-FR" sz="2800" kern="0" noProof="0" dirty="0">
                <a:solidFill>
                  <a:srgbClr val="000000"/>
                </a:solidFill>
                <a:cs typeface="Poppins ExtraBold" panose="020B0604020202020204" charset="0"/>
              </a:rPr>
              <a:t> du courant électrique dans le système international est: </a:t>
            </a:r>
          </a:p>
        </p:txBody>
      </p:sp>
      <p:sp>
        <p:nvSpPr>
          <p:cNvPr id="7" name="Rectangle : coins arrondis 6">
            <a:extLst>
              <a:ext uri="{FF2B5EF4-FFF2-40B4-BE49-F238E27FC236}">
                <a16:creationId xmlns:a16="http://schemas.microsoft.com/office/drawing/2014/main" id="{B77DC3C9-6094-3A35-775A-6FFB00F55B42}"/>
              </a:ext>
            </a:extLst>
          </p:cNvPr>
          <p:cNvSpPr/>
          <p:nvPr/>
        </p:nvSpPr>
        <p:spPr>
          <a:xfrm>
            <a:off x="1559815" y="4362266"/>
            <a:ext cx="432000" cy="528046"/>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9" name="Rectangle : coins arrondis 8">
            <a:extLst>
              <a:ext uri="{FF2B5EF4-FFF2-40B4-BE49-F238E27FC236}">
                <a16:creationId xmlns:a16="http://schemas.microsoft.com/office/drawing/2014/main" id="{4FE5E456-DF7A-BD0C-E662-41C9D6CBE42A}"/>
              </a:ext>
            </a:extLst>
          </p:cNvPr>
          <p:cNvSpPr/>
          <p:nvPr/>
        </p:nvSpPr>
        <p:spPr>
          <a:xfrm>
            <a:off x="5794746" y="445938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1" name="Rectangle 10">
            <a:extLst>
              <a:ext uri="{FF2B5EF4-FFF2-40B4-BE49-F238E27FC236}">
                <a16:creationId xmlns:a16="http://schemas.microsoft.com/office/drawing/2014/main" id="{BB5A748F-757C-4493-B3FA-92F346214663}"/>
              </a:ext>
            </a:extLst>
          </p:cNvPr>
          <p:cNvSpPr/>
          <p:nvPr/>
        </p:nvSpPr>
        <p:spPr>
          <a:xfrm>
            <a:off x="860927" y="3314709"/>
            <a:ext cx="2006407"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le volt (V)</a:t>
            </a:r>
          </a:p>
        </p:txBody>
      </p:sp>
      <p:sp>
        <p:nvSpPr>
          <p:cNvPr id="12" name="Rectangle 11">
            <a:extLst>
              <a:ext uri="{FF2B5EF4-FFF2-40B4-BE49-F238E27FC236}">
                <a16:creationId xmlns:a16="http://schemas.microsoft.com/office/drawing/2014/main" id="{046FA56E-0203-4B75-B5DA-E3F6567B330A}"/>
              </a:ext>
            </a:extLst>
          </p:cNvPr>
          <p:cNvSpPr/>
          <p:nvPr/>
        </p:nvSpPr>
        <p:spPr>
          <a:xfrm>
            <a:off x="4984311" y="3314709"/>
            <a:ext cx="2092137"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le watt(W)</a:t>
            </a:r>
          </a:p>
        </p:txBody>
      </p:sp>
      <p:sp>
        <p:nvSpPr>
          <p:cNvPr id="13" name="Rectangle 12">
            <a:extLst>
              <a:ext uri="{FF2B5EF4-FFF2-40B4-BE49-F238E27FC236}">
                <a16:creationId xmlns:a16="http://schemas.microsoft.com/office/drawing/2014/main" id="{8AAF6AFD-1216-4AF4-B69C-31DD12A5C69E}"/>
              </a:ext>
            </a:extLst>
          </p:cNvPr>
          <p:cNvSpPr/>
          <p:nvPr/>
        </p:nvSpPr>
        <p:spPr>
          <a:xfrm>
            <a:off x="9206475" y="3314709"/>
            <a:ext cx="1987420"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l’ampère(A)</a:t>
            </a:r>
          </a:p>
        </p:txBody>
      </p:sp>
      <p:sp>
        <p:nvSpPr>
          <p:cNvPr id="14" name="Rectangle : coins arrondis 8">
            <a:extLst>
              <a:ext uri="{FF2B5EF4-FFF2-40B4-BE49-F238E27FC236}">
                <a16:creationId xmlns:a16="http://schemas.microsoft.com/office/drawing/2014/main" id="{4FE5E456-DF7A-BD0C-E662-41C9D6CBE42A}"/>
              </a:ext>
            </a:extLst>
          </p:cNvPr>
          <p:cNvSpPr/>
          <p:nvPr/>
        </p:nvSpPr>
        <p:spPr>
          <a:xfrm>
            <a:off x="9984185" y="43622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3" name="Titre 2">
            <a:extLst>
              <a:ext uri="{FF2B5EF4-FFF2-40B4-BE49-F238E27FC236}">
                <a16:creationId xmlns:a16="http://schemas.microsoft.com/office/drawing/2014/main" id="{9096062B-EC58-F6C9-FAC9-C6A2562DFC72}"/>
              </a:ext>
            </a:extLst>
          </p:cNvPr>
          <p:cNvSpPr>
            <a:spLocks noGrp="1"/>
          </p:cNvSpPr>
          <p:nvPr>
            <p:ph type="title"/>
          </p:nvPr>
        </p:nvSpPr>
        <p:spPr/>
        <p:txBody>
          <a:bodyPr/>
          <a:lstStyle/>
          <a:p>
            <a:r>
              <a:rPr lang="fr-FR"/>
              <a:t>Choisir la bonne réponse : </a:t>
            </a:r>
          </a:p>
        </p:txBody>
      </p:sp>
      <p:sp>
        <p:nvSpPr>
          <p:cNvPr id="5" name="Espace réservé du contenu 4">
            <a:extLst>
              <a:ext uri="{FF2B5EF4-FFF2-40B4-BE49-F238E27FC236}">
                <a16:creationId xmlns:a16="http://schemas.microsoft.com/office/drawing/2014/main" id="{C8C24591-AF80-6948-7490-8F69B89C85E3}"/>
              </a:ext>
            </a:extLst>
          </p:cNvPr>
          <p:cNvSpPr>
            <a:spLocks noGrp="1"/>
          </p:cNvSpPr>
          <p:nvPr>
            <p:ph sz="quarter" idx="11"/>
          </p:nvPr>
        </p:nvSpPr>
        <p:spPr/>
        <p:txBody>
          <a:bodyPr/>
          <a:lstStyle/>
          <a:p>
            <a:r>
              <a:rPr lang="fr-FR"/>
              <a:t>L'enseignant.e choisit au hasard deux élèves pour justifier oralement leur choix.</a:t>
            </a:r>
          </a:p>
        </p:txBody>
      </p:sp>
      <p:grpSp>
        <p:nvGrpSpPr>
          <p:cNvPr id="6" name="Groupe 5">
            <a:extLst>
              <a:ext uri="{FF2B5EF4-FFF2-40B4-BE49-F238E27FC236}">
                <a16:creationId xmlns:a16="http://schemas.microsoft.com/office/drawing/2014/main" id="{43179AA1-7C0D-C9A8-00A1-128F2A2FFF98}"/>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ECBAD35E-7901-8EF0-BE6B-FEA877FD7A2E}"/>
                </a:ext>
              </a:extLst>
            </p:cNvPr>
            <p:cNvPicPr preferRelativeResize="0"/>
            <p:nvPr/>
          </p:nvPicPr>
          <p:blipFill rotWithShape="1">
            <a:blip r:embed="rId2" cstate="print"/>
            <a:srcRect l="18242" t="9344" r="18458" b="23864"/>
            <a:stretch>
              <a:fillRect/>
            </a:stretch>
          </p:blipFill>
          <p:spPr>
            <a:xfrm>
              <a:off x="779844" y="4335989"/>
              <a:ext cx="563238" cy="575842"/>
            </a:xfrm>
            <a:prstGeom prst="rect">
              <a:avLst/>
            </a:prstGeom>
            <a:noFill/>
            <a:ln>
              <a:noFill/>
            </a:ln>
          </p:spPr>
        </p:pic>
        <p:sp>
          <p:nvSpPr>
            <p:cNvPr id="10" name="Rectangle 9">
              <a:extLst>
                <a:ext uri="{FF2B5EF4-FFF2-40B4-BE49-F238E27FC236}">
                  <a16:creationId xmlns:a16="http://schemas.microsoft.com/office/drawing/2014/main" id="{3ACF9FED-DD92-A920-0527-03B773A7768F}"/>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30929524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pic>
        <p:nvPicPr>
          <p:cNvPr id="15"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029677" y="4890312"/>
            <a:ext cx="684830" cy="684830"/>
          </a:xfrm>
          <a:prstGeom prst="rect">
            <a:avLst/>
          </a:prstGeom>
        </p:spPr>
      </p:pic>
      <p:sp>
        <p:nvSpPr>
          <p:cNvPr id="3" name="Rectangle : coins arrondis 2">
            <a:extLst>
              <a:ext uri="{FF2B5EF4-FFF2-40B4-BE49-F238E27FC236}">
                <a16:creationId xmlns:a16="http://schemas.microsoft.com/office/drawing/2014/main" id="{83454696-46A3-E8C7-0EDB-82C1E647C54A}"/>
              </a:ext>
            </a:extLst>
          </p:cNvPr>
          <p:cNvSpPr/>
          <p:nvPr/>
        </p:nvSpPr>
        <p:spPr>
          <a:xfrm>
            <a:off x="1559815" y="4362266"/>
            <a:ext cx="432000" cy="528046"/>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5" name="Rectangle : coins arrondis 4">
            <a:extLst>
              <a:ext uri="{FF2B5EF4-FFF2-40B4-BE49-F238E27FC236}">
                <a16:creationId xmlns:a16="http://schemas.microsoft.com/office/drawing/2014/main" id="{6D55BFAD-A403-56BF-912F-DDCCCCB9FA0E}"/>
              </a:ext>
            </a:extLst>
          </p:cNvPr>
          <p:cNvSpPr/>
          <p:nvPr/>
        </p:nvSpPr>
        <p:spPr>
          <a:xfrm>
            <a:off x="5794746" y="4459388"/>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6" name="Rectangle 5">
            <a:extLst>
              <a:ext uri="{FF2B5EF4-FFF2-40B4-BE49-F238E27FC236}">
                <a16:creationId xmlns:a16="http://schemas.microsoft.com/office/drawing/2014/main" id="{67963F42-F3D5-2C01-1F10-78D6D50D1444}"/>
              </a:ext>
            </a:extLst>
          </p:cNvPr>
          <p:cNvSpPr/>
          <p:nvPr/>
        </p:nvSpPr>
        <p:spPr>
          <a:xfrm>
            <a:off x="860927" y="3314709"/>
            <a:ext cx="2006407"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le volt (V)</a:t>
            </a:r>
          </a:p>
        </p:txBody>
      </p:sp>
      <p:sp>
        <p:nvSpPr>
          <p:cNvPr id="8" name="Rectangle 7">
            <a:extLst>
              <a:ext uri="{FF2B5EF4-FFF2-40B4-BE49-F238E27FC236}">
                <a16:creationId xmlns:a16="http://schemas.microsoft.com/office/drawing/2014/main" id="{87CEB723-C407-0B21-FF23-5B80426377B4}"/>
              </a:ext>
            </a:extLst>
          </p:cNvPr>
          <p:cNvSpPr/>
          <p:nvPr/>
        </p:nvSpPr>
        <p:spPr>
          <a:xfrm>
            <a:off x="4984311" y="3314709"/>
            <a:ext cx="2092137"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le watt(W)</a:t>
            </a:r>
          </a:p>
        </p:txBody>
      </p:sp>
      <p:sp>
        <p:nvSpPr>
          <p:cNvPr id="10" name="Rectangle 9">
            <a:extLst>
              <a:ext uri="{FF2B5EF4-FFF2-40B4-BE49-F238E27FC236}">
                <a16:creationId xmlns:a16="http://schemas.microsoft.com/office/drawing/2014/main" id="{A46DE306-16AA-CA94-58E3-CB455A9A8917}"/>
              </a:ext>
            </a:extLst>
          </p:cNvPr>
          <p:cNvSpPr/>
          <p:nvPr/>
        </p:nvSpPr>
        <p:spPr>
          <a:xfrm>
            <a:off x="9206475" y="3314709"/>
            <a:ext cx="1987420" cy="783878"/>
          </a:xfrm>
          <a:prstGeom prst="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l’ampère(A)</a:t>
            </a:r>
          </a:p>
        </p:txBody>
      </p:sp>
      <p:sp>
        <p:nvSpPr>
          <p:cNvPr id="17" name="Rectangle : coins arrondis 8">
            <a:extLst>
              <a:ext uri="{FF2B5EF4-FFF2-40B4-BE49-F238E27FC236}">
                <a16:creationId xmlns:a16="http://schemas.microsoft.com/office/drawing/2014/main" id="{8A130E51-225D-511E-D89C-3F2C81A73CD1}"/>
              </a:ext>
            </a:extLst>
          </p:cNvPr>
          <p:cNvSpPr/>
          <p:nvPr/>
        </p:nvSpPr>
        <p:spPr>
          <a:xfrm>
            <a:off x="9984185" y="4362266"/>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8" name="Titre 17">
            <a:extLst>
              <a:ext uri="{FF2B5EF4-FFF2-40B4-BE49-F238E27FC236}">
                <a16:creationId xmlns:a16="http://schemas.microsoft.com/office/drawing/2014/main" id="{69D07443-6356-D78C-CE2B-4FD5C0230364}"/>
              </a:ext>
            </a:extLst>
          </p:cNvPr>
          <p:cNvSpPr>
            <a:spLocks noGrp="1"/>
          </p:cNvSpPr>
          <p:nvPr>
            <p:ph type="title"/>
          </p:nvPr>
        </p:nvSpPr>
        <p:spPr/>
        <p:txBody>
          <a:bodyPr/>
          <a:lstStyle/>
          <a:p>
            <a:r>
              <a:rPr lang="fr-FR"/>
              <a:t>C’est l’ampère. </a:t>
            </a:r>
          </a:p>
        </p:txBody>
      </p:sp>
      <p:sp>
        <p:nvSpPr>
          <p:cNvPr id="19" name="Espace réservé du contenu 18">
            <a:extLst>
              <a:ext uri="{FF2B5EF4-FFF2-40B4-BE49-F238E27FC236}">
                <a16:creationId xmlns:a16="http://schemas.microsoft.com/office/drawing/2014/main" id="{BE44F0E7-1D7E-406D-8A34-C1FC11A856D3}"/>
              </a:ext>
            </a:extLst>
          </p:cNvPr>
          <p:cNvSpPr>
            <a:spLocks noGrp="1"/>
          </p:cNvSpPr>
          <p:nvPr>
            <p:ph sz="quarter" idx="11"/>
          </p:nvPr>
        </p:nvSpPr>
        <p:spPr/>
        <p:txBody>
          <a:bodyPr/>
          <a:lstStyle/>
          <a:p>
            <a:r>
              <a:rPr lang="fr-FR"/>
              <a:t>L'enseignant.e choisit au hasard deux élèves pour justifier oralement leur choix.</a:t>
            </a:r>
          </a:p>
        </p:txBody>
      </p:sp>
      <p:pic>
        <p:nvPicPr>
          <p:cNvPr id="20" name="Image 9">
            <a:extLst>
              <a:ext uri="{FF2B5EF4-FFF2-40B4-BE49-F238E27FC236}">
                <a16:creationId xmlns:a16="http://schemas.microsoft.com/office/drawing/2014/main" id="{94C8FCA0-0FD9-8D8D-7073-015B094563A1}"/>
              </a:ext>
            </a:extLst>
          </p:cNvPr>
          <p:cNvPicPr>
            <a:picLocks noChangeAspect="1"/>
          </p:cNvPicPr>
          <p:nvPr/>
        </p:nvPicPr>
        <p:blipFill>
          <a:blip r:embed="rId3"/>
          <a:stretch>
            <a:fillRect/>
          </a:stretch>
        </p:blipFill>
        <p:spPr>
          <a:xfrm>
            <a:off x="11537662" y="466868"/>
            <a:ext cx="466496" cy="466496"/>
          </a:xfrm>
          <a:prstGeom prst="rect">
            <a:avLst/>
          </a:prstGeom>
        </p:spPr>
      </p:pic>
      <p:sp>
        <p:nvSpPr>
          <p:cNvPr id="21" name="ZoneTexte 20">
            <a:extLst>
              <a:ext uri="{FF2B5EF4-FFF2-40B4-BE49-F238E27FC236}">
                <a16:creationId xmlns:a16="http://schemas.microsoft.com/office/drawing/2014/main" id="{C78DE0D9-D138-B3BC-86DB-54C4A3B82304}"/>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pPr lvl="0" defTabSz="685800">
              <a:buClr>
                <a:srgbClr val="000000"/>
              </a:buClr>
              <a:defRPr/>
            </a:pPr>
            <a:r>
              <a:rPr lang="fr-FR" sz="2800" kern="0" noProof="0" dirty="0">
                <a:solidFill>
                  <a:srgbClr val="000000"/>
                </a:solidFill>
                <a:cs typeface="Poppins ExtraBold" panose="020B0604020202020204" charset="0"/>
              </a:rPr>
              <a:t>L’unité de mesure de l’intensité </a:t>
            </a:r>
            <a:r>
              <a:rPr lang="fr-FR" sz="2800" kern="0" noProof="0" dirty="0">
                <a:solidFill>
                  <a:srgbClr val="000000"/>
                </a:solidFill>
                <a:latin typeface="Times New Roman" panose="02020603050405020304" pitchFamily="18" charset="0"/>
                <a:cs typeface="Times New Roman" panose="02020603050405020304" pitchFamily="18" charset="0"/>
              </a:rPr>
              <a:t>I</a:t>
            </a:r>
            <a:r>
              <a:rPr lang="fr-FR" sz="2800" kern="0" noProof="0" dirty="0">
                <a:solidFill>
                  <a:srgbClr val="000000"/>
                </a:solidFill>
                <a:cs typeface="Poppins ExtraBold" panose="020B0604020202020204" charset="0"/>
              </a:rPr>
              <a:t> du courant électrique dans le système international est: </a:t>
            </a:r>
          </a:p>
        </p:txBody>
      </p:sp>
    </p:spTree>
    <p:extLst>
      <p:ext uri="{BB962C8B-B14F-4D97-AF65-F5344CB8AC3E}">
        <p14:creationId xmlns:p14="http://schemas.microsoft.com/office/powerpoint/2010/main" val="27348309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0E0E9B-3B5C-68E6-7632-971D9804CD1A}"/>
              </a:ext>
            </a:extLst>
          </p:cNvPr>
          <p:cNvSpPr>
            <a:spLocks noGrp="1"/>
          </p:cNvSpPr>
          <p:nvPr>
            <p:ph type="title"/>
          </p:nvPr>
        </p:nvSpPr>
        <p:spPr/>
        <p:txBody>
          <a:bodyPr/>
          <a:lstStyle/>
          <a:p>
            <a:r>
              <a:rPr lang="fr-FR" dirty="0"/>
              <a:t>Faites de bonnes correspondances. </a:t>
            </a:r>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normAutofit/>
          </a:bodyPr>
          <a:lstStyle/>
          <a:p>
            <a:pPr marL="0" indent="0">
              <a:buNone/>
            </a:pPr>
            <a:r>
              <a:rPr lang="fr-FR" noProof="0" dirty="0">
                <a:latin typeface="Calibri" panose="020F0502020204030204"/>
              </a:rPr>
              <a:t>L’</a:t>
            </a:r>
            <a:r>
              <a:rPr lang="fr-FR" noProof="0" dirty="0" err="1">
                <a:latin typeface="Calibri" panose="020F0502020204030204"/>
              </a:rPr>
              <a:t>enseignant.e</a:t>
            </a:r>
            <a:r>
              <a:rPr lang="fr-FR" noProof="0" dirty="0">
                <a:latin typeface="Calibri" panose="020F0502020204030204"/>
              </a:rPr>
              <a:t> désigne quelques -uns pour  répondre oralement.</a:t>
            </a:r>
          </a:p>
        </p:txBody>
      </p:sp>
      <p:grpSp>
        <p:nvGrpSpPr>
          <p:cNvPr id="9" name="Groupe 8">
            <a:extLst>
              <a:ext uri="{FF2B5EF4-FFF2-40B4-BE49-F238E27FC236}">
                <a16:creationId xmlns:a16="http://schemas.microsoft.com/office/drawing/2014/main" id="{13AF4DC0-553D-25BE-A592-7BE9C1A0A82B}"/>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cstate="print">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12" name="Rectangle 11">
            <a:extLst>
              <a:ext uri="{FF2B5EF4-FFF2-40B4-BE49-F238E27FC236}">
                <a16:creationId xmlns:a16="http://schemas.microsoft.com/office/drawing/2014/main" id="{DB17B543-988E-DDE7-EB4C-157081EC0B8B}"/>
              </a:ext>
            </a:extLst>
          </p:cNvPr>
          <p:cNvSpPr/>
          <p:nvPr/>
        </p:nvSpPr>
        <p:spPr>
          <a:xfrm>
            <a:off x="435205" y="1173023"/>
            <a:ext cx="10734819" cy="523220"/>
          </a:xfrm>
          <a:prstGeom prst="rect">
            <a:avLst/>
          </a:prstGeom>
          <a:solidFill>
            <a:srgbClr val="36AFCE">
              <a:lumMod val="20000"/>
              <a:lumOff val="80000"/>
            </a:srgbClr>
          </a:solidFill>
        </p:spPr>
        <p:txBody>
          <a:bodyPr wrap="square">
            <a:spAutoFit/>
          </a:bodyPr>
          <a:lstStyle/>
          <a:p>
            <a:r>
              <a:rPr lang="fr-FR" sz="2800" noProof="0" dirty="0"/>
              <a:t>Relier chaque élément du groupe (A) à son correspondant au groupe (B).</a:t>
            </a:r>
          </a:p>
        </p:txBody>
      </p:sp>
      <p:sp>
        <p:nvSpPr>
          <p:cNvPr id="17" name="Rectangle : coins arrondis 3">
            <a:extLst>
              <a:ext uri="{FF2B5EF4-FFF2-40B4-BE49-F238E27FC236}">
                <a16:creationId xmlns:a16="http://schemas.microsoft.com/office/drawing/2014/main" id="{15E3FCC1-0106-B328-EABF-EAA7B7EA6DF7}"/>
              </a:ext>
            </a:extLst>
          </p:cNvPr>
          <p:cNvSpPr/>
          <p:nvPr/>
        </p:nvSpPr>
        <p:spPr>
          <a:xfrm>
            <a:off x="7011259" y="2949366"/>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(1)</a:t>
            </a:r>
          </a:p>
        </p:txBody>
      </p:sp>
      <p:sp>
        <p:nvSpPr>
          <p:cNvPr id="14" name="Google Shape;15881;p58">
            <a:extLst>
              <a:ext uri="{FF2B5EF4-FFF2-40B4-BE49-F238E27FC236}">
                <a16:creationId xmlns:a16="http://schemas.microsoft.com/office/drawing/2014/main" id="{935067BB-2DE1-06F2-A79B-552763A29AB0}"/>
              </a:ext>
            </a:extLst>
          </p:cNvPr>
          <p:cNvSpPr txBox="1">
            <a:spLocks/>
          </p:cNvSpPr>
          <p:nvPr/>
        </p:nvSpPr>
        <p:spPr>
          <a:xfrm>
            <a:off x="713111" y="2896055"/>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A- Unité</a:t>
            </a:r>
            <a:endParaRPr lang="fr-FR" b="0" noProof="0" dirty="0">
              <a:sym typeface="Abel"/>
            </a:endParaRPr>
          </a:p>
        </p:txBody>
      </p:sp>
      <p:sp>
        <p:nvSpPr>
          <p:cNvPr id="15" name="Google Shape;15881;p58">
            <a:extLst>
              <a:ext uri="{FF2B5EF4-FFF2-40B4-BE49-F238E27FC236}">
                <a16:creationId xmlns:a16="http://schemas.microsoft.com/office/drawing/2014/main" id="{EA12834F-B1B3-6027-0CB5-1EEA075C8707}"/>
              </a:ext>
            </a:extLst>
          </p:cNvPr>
          <p:cNvSpPr txBox="1">
            <a:spLocks/>
          </p:cNvSpPr>
          <p:nvPr/>
        </p:nvSpPr>
        <p:spPr>
          <a:xfrm>
            <a:off x="728931" y="3603953"/>
            <a:ext cx="2346575" cy="53304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B-Symbole</a:t>
            </a:r>
          </a:p>
        </p:txBody>
      </p:sp>
      <p:sp>
        <p:nvSpPr>
          <p:cNvPr id="16" name="Google Shape;15881;p58">
            <a:extLst>
              <a:ext uri="{FF2B5EF4-FFF2-40B4-BE49-F238E27FC236}">
                <a16:creationId xmlns:a16="http://schemas.microsoft.com/office/drawing/2014/main" id="{A8464372-37BC-9CEB-060E-C1314F361991}"/>
              </a:ext>
            </a:extLst>
          </p:cNvPr>
          <p:cNvSpPr txBox="1">
            <a:spLocks/>
          </p:cNvSpPr>
          <p:nvPr/>
        </p:nvSpPr>
        <p:spPr>
          <a:xfrm>
            <a:off x="756923" y="4226259"/>
            <a:ext cx="2346575" cy="709963"/>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C-Grandeur</a:t>
            </a:r>
          </a:p>
        </p:txBody>
      </p:sp>
      <p:sp>
        <p:nvSpPr>
          <p:cNvPr id="19" name="Google Shape;15881;p58">
            <a:extLst>
              <a:ext uri="{FF2B5EF4-FFF2-40B4-BE49-F238E27FC236}">
                <a16:creationId xmlns:a16="http://schemas.microsoft.com/office/drawing/2014/main" id="{935067BB-2DE1-06F2-A79B-552763A29AB0}"/>
              </a:ext>
            </a:extLst>
          </p:cNvPr>
          <p:cNvSpPr txBox="1">
            <a:spLocks/>
          </p:cNvSpPr>
          <p:nvPr/>
        </p:nvSpPr>
        <p:spPr>
          <a:xfrm>
            <a:off x="756922" y="5126390"/>
            <a:ext cx="3456490"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D-</a:t>
            </a:r>
            <a:r>
              <a:rPr lang="fr-FR" b="0" noProof="0" dirty="0">
                <a:sym typeface="Abel"/>
              </a:rPr>
              <a:t>Appareil de mesure</a:t>
            </a:r>
          </a:p>
        </p:txBody>
      </p:sp>
      <p:sp>
        <p:nvSpPr>
          <p:cNvPr id="42" name="Rectangle : coins arrondis 3">
            <a:extLst>
              <a:ext uri="{FF2B5EF4-FFF2-40B4-BE49-F238E27FC236}">
                <a16:creationId xmlns:a16="http://schemas.microsoft.com/office/drawing/2014/main" id="{15E3FCC1-0106-B328-EABF-EAA7B7EA6DF7}"/>
              </a:ext>
            </a:extLst>
          </p:cNvPr>
          <p:cNvSpPr/>
          <p:nvPr/>
        </p:nvSpPr>
        <p:spPr>
          <a:xfrm>
            <a:off x="6992304" y="3706575"/>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(2)</a:t>
            </a:r>
          </a:p>
        </p:txBody>
      </p:sp>
      <p:sp>
        <p:nvSpPr>
          <p:cNvPr id="43" name="Rectangle : coins arrondis 3">
            <a:extLst>
              <a:ext uri="{FF2B5EF4-FFF2-40B4-BE49-F238E27FC236}">
                <a16:creationId xmlns:a16="http://schemas.microsoft.com/office/drawing/2014/main" id="{15E3FCC1-0106-B328-EABF-EAA7B7EA6DF7}"/>
              </a:ext>
            </a:extLst>
          </p:cNvPr>
          <p:cNvSpPr/>
          <p:nvPr/>
        </p:nvSpPr>
        <p:spPr>
          <a:xfrm>
            <a:off x="7013549" y="4398817"/>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(3)</a:t>
            </a:r>
          </a:p>
        </p:txBody>
      </p:sp>
      <p:sp>
        <p:nvSpPr>
          <p:cNvPr id="44" name="Rectangle : coins arrondis 3">
            <a:extLst>
              <a:ext uri="{FF2B5EF4-FFF2-40B4-BE49-F238E27FC236}">
                <a16:creationId xmlns:a16="http://schemas.microsoft.com/office/drawing/2014/main" id="{15E3FCC1-0106-B328-EABF-EAA7B7EA6DF7}"/>
              </a:ext>
            </a:extLst>
          </p:cNvPr>
          <p:cNvSpPr/>
          <p:nvPr/>
        </p:nvSpPr>
        <p:spPr>
          <a:xfrm>
            <a:off x="7011259" y="5164043"/>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(4)</a:t>
            </a:r>
          </a:p>
        </p:txBody>
      </p:sp>
      <p:sp>
        <p:nvSpPr>
          <p:cNvPr id="51" name="Google Shape;15881;p58">
            <a:extLst>
              <a:ext uri="{FF2B5EF4-FFF2-40B4-BE49-F238E27FC236}">
                <a16:creationId xmlns:a16="http://schemas.microsoft.com/office/drawing/2014/main" id="{EA12834F-B1B3-6027-0CB5-1EEA075C8707}"/>
              </a:ext>
            </a:extLst>
          </p:cNvPr>
          <p:cNvSpPr txBox="1">
            <a:spLocks/>
          </p:cNvSpPr>
          <p:nvPr/>
        </p:nvSpPr>
        <p:spPr>
          <a:xfrm>
            <a:off x="8246391" y="3688001"/>
            <a:ext cx="2346575" cy="665304"/>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Ampère</a:t>
            </a:r>
          </a:p>
        </p:txBody>
      </p:sp>
      <p:sp>
        <p:nvSpPr>
          <p:cNvPr id="52" name="Google Shape;15881;p58">
            <a:extLst>
              <a:ext uri="{FF2B5EF4-FFF2-40B4-BE49-F238E27FC236}">
                <a16:creationId xmlns:a16="http://schemas.microsoft.com/office/drawing/2014/main" id="{A8464372-37BC-9CEB-060E-C1314F361991}"/>
              </a:ext>
            </a:extLst>
          </p:cNvPr>
          <p:cNvSpPr txBox="1">
            <a:spLocks/>
          </p:cNvSpPr>
          <p:nvPr/>
        </p:nvSpPr>
        <p:spPr>
          <a:xfrm>
            <a:off x="8201895" y="4485665"/>
            <a:ext cx="2346575" cy="447410"/>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Ampèremètre</a:t>
            </a:r>
          </a:p>
        </p:txBody>
      </p:sp>
      <p:sp>
        <p:nvSpPr>
          <p:cNvPr id="53" name="Google Shape;15881;p58">
            <a:extLst>
              <a:ext uri="{FF2B5EF4-FFF2-40B4-BE49-F238E27FC236}">
                <a16:creationId xmlns:a16="http://schemas.microsoft.com/office/drawing/2014/main" id="{A8464372-37BC-9CEB-060E-C1314F361991}"/>
              </a:ext>
            </a:extLst>
          </p:cNvPr>
          <p:cNvSpPr txBox="1">
            <a:spLocks/>
          </p:cNvSpPr>
          <p:nvPr/>
        </p:nvSpPr>
        <p:spPr>
          <a:xfrm>
            <a:off x="8238133" y="5217735"/>
            <a:ext cx="2346575" cy="504617"/>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 </a:t>
            </a:r>
          </a:p>
        </p:txBody>
      </p:sp>
      <p:sp>
        <p:nvSpPr>
          <p:cNvPr id="54" name="Google Shape;15881;p58">
            <a:extLst>
              <a:ext uri="{FF2B5EF4-FFF2-40B4-BE49-F238E27FC236}">
                <a16:creationId xmlns:a16="http://schemas.microsoft.com/office/drawing/2014/main" id="{A8464372-37BC-9CEB-060E-C1314F361991}"/>
              </a:ext>
            </a:extLst>
          </p:cNvPr>
          <p:cNvSpPr txBox="1">
            <a:spLocks/>
          </p:cNvSpPr>
          <p:nvPr/>
        </p:nvSpPr>
        <p:spPr>
          <a:xfrm>
            <a:off x="8174671" y="2967529"/>
            <a:ext cx="2346575" cy="501507"/>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Courant </a:t>
            </a:r>
          </a:p>
        </p:txBody>
      </p:sp>
      <p:sp>
        <p:nvSpPr>
          <p:cNvPr id="3" name="Google Shape;15881;p58">
            <a:extLst>
              <a:ext uri="{FF2B5EF4-FFF2-40B4-BE49-F238E27FC236}">
                <a16:creationId xmlns:a16="http://schemas.microsoft.com/office/drawing/2014/main" id="{F4274300-C00A-EE31-1034-EE06B0E86760}"/>
              </a:ext>
            </a:extLst>
          </p:cNvPr>
          <p:cNvSpPr txBox="1">
            <a:spLocks/>
          </p:cNvSpPr>
          <p:nvPr/>
        </p:nvSpPr>
        <p:spPr>
          <a:xfrm>
            <a:off x="603523" y="2187077"/>
            <a:ext cx="2427551" cy="600607"/>
          </a:xfrm>
          <a:prstGeom prst="rect">
            <a:avLst/>
          </a:prstGeom>
          <a:solidFill>
            <a:schemeClr val="accent4">
              <a:lumMod val="20000"/>
              <a:lumOff val="8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lang="fr-FR" sz="2400" b="1" noProof="0" dirty="0">
                <a:solidFill>
                  <a:schemeClr val="tx1"/>
                </a:solidFill>
                <a:latin typeface="+mj-lt"/>
              </a:rPr>
              <a:t>Groupe (A)</a:t>
            </a:r>
            <a:endParaRPr kumimoji="0" lang="fr-FR" sz="2400" b="0" i="0" u="none" strike="noStrike" kern="0" cap="none" spc="0" normalizeH="0" baseline="0" noProof="0" dirty="0">
              <a:ln>
                <a:noFill/>
              </a:ln>
              <a:solidFill>
                <a:schemeClr val="tx1"/>
              </a:solidFill>
              <a:effectLst/>
              <a:uLnTx/>
              <a:uFillTx/>
              <a:latin typeface="+mj-lt"/>
              <a:cs typeface="Poppins ExtraBold" panose="020B0604020202020204" charset="0"/>
              <a:sym typeface="Abel"/>
            </a:endParaRPr>
          </a:p>
        </p:txBody>
      </p:sp>
      <p:sp>
        <p:nvSpPr>
          <p:cNvPr id="5" name="Google Shape;15881;p58">
            <a:extLst>
              <a:ext uri="{FF2B5EF4-FFF2-40B4-BE49-F238E27FC236}">
                <a16:creationId xmlns:a16="http://schemas.microsoft.com/office/drawing/2014/main" id="{3D24BC6C-992C-A1C9-77C3-DF5BA3D8A53E}"/>
              </a:ext>
            </a:extLst>
          </p:cNvPr>
          <p:cNvSpPr txBox="1">
            <a:spLocks/>
          </p:cNvSpPr>
          <p:nvPr/>
        </p:nvSpPr>
        <p:spPr>
          <a:xfrm>
            <a:off x="6942999" y="2102425"/>
            <a:ext cx="2463343" cy="612000"/>
          </a:xfrm>
          <a:prstGeom prst="rect">
            <a:avLst/>
          </a:prstGeom>
          <a:solidFill>
            <a:schemeClr val="accent4">
              <a:lumMod val="20000"/>
              <a:lumOff val="8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lang="fr-FR" sz="2400" b="1" noProof="0" dirty="0">
                <a:solidFill>
                  <a:schemeClr val="tx1"/>
                </a:solidFill>
                <a:latin typeface="+mj-lt"/>
              </a:rPr>
              <a:t>Groupe (B)</a:t>
            </a:r>
            <a:endParaRPr kumimoji="0" lang="fr-FR" sz="2400" b="0" i="0" u="none" strike="noStrike" kern="0" cap="none" spc="0" normalizeH="0" baseline="0" noProof="0" dirty="0">
              <a:ln>
                <a:noFill/>
              </a:ln>
              <a:solidFill>
                <a:schemeClr val="tx1"/>
              </a:solidFill>
              <a:effectLst/>
              <a:uLnTx/>
              <a:uFillTx/>
              <a:latin typeface="+mj-lt"/>
              <a:cs typeface="Poppins ExtraBold" panose="020B0604020202020204" charset="0"/>
              <a:sym typeface="Abel"/>
            </a:endParaRPr>
          </a:p>
        </p:txBody>
      </p:sp>
    </p:spTree>
    <p:extLst>
      <p:ext uri="{BB962C8B-B14F-4D97-AF65-F5344CB8AC3E}">
        <p14:creationId xmlns:p14="http://schemas.microsoft.com/office/powerpoint/2010/main" val="29233955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 coins arrondis 3">
            <a:extLst>
              <a:ext uri="{FF2B5EF4-FFF2-40B4-BE49-F238E27FC236}">
                <a16:creationId xmlns:a16="http://schemas.microsoft.com/office/drawing/2014/main" id="{1474F4C4-99D2-E66C-516C-F84546D772DE}"/>
              </a:ext>
            </a:extLst>
          </p:cNvPr>
          <p:cNvSpPr/>
          <p:nvPr/>
        </p:nvSpPr>
        <p:spPr>
          <a:xfrm>
            <a:off x="7011259" y="2949366"/>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(1)</a:t>
            </a:r>
          </a:p>
        </p:txBody>
      </p:sp>
      <p:sp>
        <p:nvSpPr>
          <p:cNvPr id="5" name="Rectangle : coins arrondis 3">
            <a:extLst>
              <a:ext uri="{FF2B5EF4-FFF2-40B4-BE49-F238E27FC236}">
                <a16:creationId xmlns:a16="http://schemas.microsoft.com/office/drawing/2014/main" id="{6DB3A6D1-F366-072D-B95E-BC3AF6EF714C}"/>
              </a:ext>
            </a:extLst>
          </p:cNvPr>
          <p:cNvSpPr/>
          <p:nvPr/>
        </p:nvSpPr>
        <p:spPr>
          <a:xfrm>
            <a:off x="6992304" y="3706575"/>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(2)</a:t>
            </a:r>
          </a:p>
        </p:txBody>
      </p:sp>
      <p:sp>
        <p:nvSpPr>
          <p:cNvPr id="6" name="Rectangle : coins arrondis 3">
            <a:extLst>
              <a:ext uri="{FF2B5EF4-FFF2-40B4-BE49-F238E27FC236}">
                <a16:creationId xmlns:a16="http://schemas.microsoft.com/office/drawing/2014/main" id="{3B269480-C914-76C7-2FA6-EAC9B6289A59}"/>
              </a:ext>
            </a:extLst>
          </p:cNvPr>
          <p:cNvSpPr/>
          <p:nvPr/>
        </p:nvSpPr>
        <p:spPr>
          <a:xfrm>
            <a:off x="7013549" y="4398817"/>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(3)</a:t>
            </a:r>
          </a:p>
        </p:txBody>
      </p:sp>
      <p:sp>
        <p:nvSpPr>
          <p:cNvPr id="7" name="Rectangle : coins arrondis 3">
            <a:extLst>
              <a:ext uri="{FF2B5EF4-FFF2-40B4-BE49-F238E27FC236}">
                <a16:creationId xmlns:a16="http://schemas.microsoft.com/office/drawing/2014/main" id="{998D6B2E-BCC0-63C8-3AB6-577688D25D78}"/>
              </a:ext>
            </a:extLst>
          </p:cNvPr>
          <p:cNvSpPr/>
          <p:nvPr/>
        </p:nvSpPr>
        <p:spPr>
          <a:xfrm>
            <a:off x="7011259" y="5164043"/>
            <a:ext cx="900000" cy="612000"/>
          </a:xfrm>
          <a:prstGeom prst="roundRect">
            <a:avLst/>
          </a:prstGeom>
          <a:solidFill>
            <a:srgbClr val="F4EDF9"/>
          </a:solidFill>
          <a:ln w="12700" cap="flat" cmpd="sng" algn="ctr">
            <a:noFill/>
            <a:prstDash val="solid"/>
            <a:miter lim="800000"/>
          </a:ln>
          <a:effectLst/>
        </p:spPr>
        <p:txBody>
          <a:bodyPr rtlCol="0" anchor="ctr"/>
          <a:lstStyle/>
          <a:p>
            <a:pPr algn="ctr"/>
            <a:r>
              <a:rPr lang="fr-FR" sz="2800" b="1" noProof="0" dirty="0">
                <a:solidFill>
                  <a:srgbClr val="000000"/>
                </a:solidFill>
                <a:latin typeface="Calibri" panose="020F0502020204030204" pitchFamily="34" charset="0"/>
                <a:ea typeface="Calibri" panose="020F0502020204030204" pitchFamily="34" charset="0"/>
                <a:cs typeface="Calibri" panose="020F0502020204030204" pitchFamily="34" charset="0"/>
              </a:rPr>
              <a:t>(4)</a:t>
            </a:r>
          </a:p>
        </p:txBody>
      </p:sp>
      <p:sp>
        <p:nvSpPr>
          <p:cNvPr id="12" name="Rectangle 11">
            <a:extLst>
              <a:ext uri="{FF2B5EF4-FFF2-40B4-BE49-F238E27FC236}">
                <a16:creationId xmlns:a16="http://schemas.microsoft.com/office/drawing/2014/main" id="{DB17B543-988E-DDE7-EB4C-157081EC0B8B}"/>
              </a:ext>
            </a:extLst>
          </p:cNvPr>
          <p:cNvSpPr/>
          <p:nvPr/>
        </p:nvSpPr>
        <p:spPr>
          <a:xfrm>
            <a:off x="435205" y="1173023"/>
            <a:ext cx="10734819" cy="523220"/>
          </a:xfrm>
          <a:prstGeom prst="rect">
            <a:avLst/>
          </a:prstGeom>
          <a:solidFill>
            <a:srgbClr val="36AFCE">
              <a:lumMod val="20000"/>
              <a:lumOff val="80000"/>
            </a:srgbClr>
          </a:solidFill>
        </p:spPr>
        <p:txBody>
          <a:bodyPr wrap="square">
            <a:spAutoFit/>
          </a:bodyPr>
          <a:lstStyle/>
          <a:p>
            <a:r>
              <a:rPr lang="fr-FR" sz="2800" noProof="0" dirty="0"/>
              <a:t>Relier chaque élément du groupe (A) à son correspondant au groupe (B).</a:t>
            </a:r>
          </a:p>
        </p:txBody>
      </p:sp>
      <p:sp>
        <p:nvSpPr>
          <p:cNvPr id="14" name="Google Shape;15881;p58">
            <a:extLst>
              <a:ext uri="{FF2B5EF4-FFF2-40B4-BE49-F238E27FC236}">
                <a16:creationId xmlns:a16="http://schemas.microsoft.com/office/drawing/2014/main" id="{935067BB-2DE1-06F2-A79B-552763A29AB0}"/>
              </a:ext>
            </a:extLst>
          </p:cNvPr>
          <p:cNvSpPr txBox="1">
            <a:spLocks/>
          </p:cNvSpPr>
          <p:nvPr/>
        </p:nvSpPr>
        <p:spPr>
          <a:xfrm>
            <a:off x="713111" y="2896055"/>
            <a:ext cx="2346575"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A- Unité</a:t>
            </a:r>
            <a:endParaRPr lang="fr-FR" b="0" noProof="0" dirty="0">
              <a:sym typeface="Abel"/>
            </a:endParaRPr>
          </a:p>
        </p:txBody>
      </p:sp>
      <p:sp>
        <p:nvSpPr>
          <p:cNvPr id="15" name="Google Shape;15881;p58">
            <a:extLst>
              <a:ext uri="{FF2B5EF4-FFF2-40B4-BE49-F238E27FC236}">
                <a16:creationId xmlns:a16="http://schemas.microsoft.com/office/drawing/2014/main" id="{EA12834F-B1B3-6027-0CB5-1EEA075C8707}"/>
              </a:ext>
            </a:extLst>
          </p:cNvPr>
          <p:cNvSpPr txBox="1">
            <a:spLocks/>
          </p:cNvSpPr>
          <p:nvPr/>
        </p:nvSpPr>
        <p:spPr>
          <a:xfrm>
            <a:off x="728931" y="3603953"/>
            <a:ext cx="2346575" cy="533040"/>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B-Symbole</a:t>
            </a:r>
          </a:p>
        </p:txBody>
      </p:sp>
      <p:sp>
        <p:nvSpPr>
          <p:cNvPr id="16" name="Google Shape;15881;p58">
            <a:extLst>
              <a:ext uri="{FF2B5EF4-FFF2-40B4-BE49-F238E27FC236}">
                <a16:creationId xmlns:a16="http://schemas.microsoft.com/office/drawing/2014/main" id="{A8464372-37BC-9CEB-060E-C1314F361991}"/>
              </a:ext>
            </a:extLst>
          </p:cNvPr>
          <p:cNvSpPr txBox="1">
            <a:spLocks/>
          </p:cNvSpPr>
          <p:nvPr/>
        </p:nvSpPr>
        <p:spPr>
          <a:xfrm>
            <a:off x="756923" y="4226259"/>
            <a:ext cx="2346575" cy="709963"/>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sym typeface="Abel"/>
              </a:rPr>
              <a:t>C-Grandeur</a:t>
            </a:r>
          </a:p>
        </p:txBody>
      </p:sp>
      <p:sp>
        <p:nvSpPr>
          <p:cNvPr id="19" name="Google Shape;15881;p58">
            <a:extLst>
              <a:ext uri="{FF2B5EF4-FFF2-40B4-BE49-F238E27FC236}">
                <a16:creationId xmlns:a16="http://schemas.microsoft.com/office/drawing/2014/main" id="{935067BB-2DE1-06F2-A79B-552763A29AB0}"/>
              </a:ext>
            </a:extLst>
          </p:cNvPr>
          <p:cNvSpPr txBox="1">
            <a:spLocks/>
          </p:cNvSpPr>
          <p:nvPr/>
        </p:nvSpPr>
        <p:spPr>
          <a:xfrm>
            <a:off x="756922" y="5126390"/>
            <a:ext cx="3456490" cy="582945"/>
          </a:xfrm>
          <a:prstGeom prst="rect">
            <a:avLst/>
          </a:prstGeom>
          <a:solidFill>
            <a:srgbClr val="F4EDF9"/>
          </a:solidFill>
          <a:ln w="12700" cap="flat" cmpd="sng" algn="ctr">
            <a:noFill/>
            <a:prstDash val="solid"/>
            <a:miter lim="800000"/>
          </a:ln>
          <a:effectLst/>
        </p:spPr>
        <p:txBody>
          <a:bodyPr rtlCol="0" anchor="ctr"/>
          <a:lstStyle>
            <a:defPPr>
              <a:defRPr lang="en-US"/>
            </a:defPPr>
            <a:lvl1pPr algn="ctr">
              <a:defRPr sz="2800" b="1">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pPr algn="l"/>
            <a:r>
              <a:rPr lang="fr-FR" b="0" noProof="0" dirty="0"/>
              <a:t>D-</a:t>
            </a:r>
            <a:r>
              <a:rPr lang="fr-FR" b="0" noProof="0" dirty="0">
                <a:sym typeface="Abel"/>
              </a:rPr>
              <a:t>Appareil de mesure</a:t>
            </a:r>
          </a:p>
        </p:txBody>
      </p:sp>
      <p:sp>
        <p:nvSpPr>
          <p:cNvPr id="51" name="Google Shape;15881;p58">
            <a:extLst>
              <a:ext uri="{FF2B5EF4-FFF2-40B4-BE49-F238E27FC236}">
                <a16:creationId xmlns:a16="http://schemas.microsoft.com/office/drawing/2014/main" id="{EA12834F-B1B3-6027-0CB5-1EEA075C8707}"/>
              </a:ext>
            </a:extLst>
          </p:cNvPr>
          <p:cNvSpPr txBox="1">
            <a:spLocks/>
          </p:cNvSpPr>
          <p:nvPr/>
        </p:nvSpPr>
        <p:spPr>
          <a:xfrm>
            <a:off x="8246391" y="3688001"/>
            <a:ext cx="2346575" cy="665304"/>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Ampère</a:t>
            </a:r>
          </a:p>
        </p:txBody>
      </p:sp>
      <p:sp>
        <p:nvSpPr>
          <p:cNvPr id="52" name="Google Shape;15881;p58">
            <a:extLst>
              <a:ext uri="{FF2B5EF4-FFF2-40B4-BE49-F238E27FC236}">
                <a16:creationId xmlns:a16="http://schemas.microsoft.com/office/drawing/2014/main" id="{A8464372-37BC-9CEB-060E-C1314F361991}"/>
              </a:ext>
            </a:extLst>
          </p:cNvPr>
          <p:cNvSpPr txBox="1">
            <a:spLocks/>
          </p:cNvSpPr>
          <p:nvPr/>
        </p:nvSpPr>
        <p:spPr>
          <a:xfrm>
            <a:off x="8201895" y="4485665"/>
            <a:ext cx="2346575" cy="447410"/>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Ampèremètre</a:t>
            </a:r>
          </a:p>
        </p:txBody>
      </p:sp>
      <p:sp>
        <p:nvSpPr>
          <p:cNvPr id="53" name="Google Shape;15881;p58">
            <a:extLst>
              <a:ext uri="{FF2B5EF4-FFF2-40B4-BE49-F238E27FC236}">
                <a16:creationId xmlns:a16="http://schemas.microsoft.com/office/drawing/2014/main" id="{A8464372-37BC-9CEB-060E-C1314F361991}"/>
              </a:ext>
            </a:extLst>
          </p:cNvPr>
          <p:cNvSpPr txBox="1">
            <a:spLocks/>
          </p:cNvSpPr>
          <p:nvPr/>
        </p:nvSpPr>
        <p:spPr>
          <a:xfrm>
            <a:off x="8238133" y="5217735"/>
            <a:ext cx="2346575" cy="504617"/>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A </a:t>
            </a:r>
          </a:p>
        </p:txBody>
      </p:sp>
      <p:sp>
        <p:nvSpPr>
          <p:cNvPr id="54" name="Google Shape;15881;p58">
            <a:extLst>
              <a:ext uri="{FF2B5EF4-FFF2-40B4-BE49-F238E27FC236}">
                <a16:creationId xmlns:a16="http://schemas.microsoft.com/office/drawing/2014/main" id="{A8464372-37BC-9CEB-060E-C1314F361991}"/>
              </a:ext>
            </a:extLst>
          </p:cNvPr>
          <p:cNvSpPr txBox="1">
            <a:spLocks/>
          </p:cNvSpPr>
          <p:nvPr/>
        </p:nvSpPr>
        <p:spPr>
          <a:xfrm>
            <a:off x="8174671" y="2967529"/>
            <a:ext cx="2346575" cy="501507"/>
          </a:xfrm>
          <a:prstGeom prst="rect">
            <a:avLst/>
          </a:prstGeom>
          <a:solidFill>
            <a:srgbClr val="F4EDF9"/>
          </a:solidFill>
          <a:ln w="12700" cap="flat" cmpd="sng" algn="ctr">
            <a:noFill/>
            <a:prstDash val="solid"/>
            <a:miter lim="800000"/>
          </a:ln>
          <a:effectLst/>
        </p:spPr>
        <p:txBody>
          <a:bodyPr rtlCol="0" anchor="ctr"/>
          <a:lstStyle>
            <a:defPPr>
              <a:defRPr lang="en-US"/>
            </a:defPPr>
            <a:lvl1pPr>
              <a:defRPr sz="2800" b="0">
                <a:solidFill>
                  <a:srgbClr val="000000"/>
                </a:solidFill>
                <a:latin typeface="Calibri" panose="020F0502020204030204" pitchFamily="34" charset="0"/>
                <a:ea typeface="Calibri" panose="020F0502020204030204" pitchFamily="34" charset="0"/>
                <a:cs typeface="Calibri" panose="020F0502020204030204" pitchFamily="34" charset="0"/>
              </a:defRPr>
            </a:lvl1pPr>
          </a:lstStyle>
          <a:p>
            <a:r>
              <a:rPr lang="fr-FR" noProof="0" dirty="0">
                <a:sym typeface="Abel"/>
              </a:rPr>
              <a:t>Courant </a:t>
            </a:r>
          </a:p>
        </p:txBody>
      </p:sp>
      <p:sp>
        <p:nvSpPr>
          <p:cNvPr id="55" name="Google Shape;15881;p58">
            <a:extLst>
              <a:ext uri="{FF2B5EF4-FFF2-40B4-BE49-F238E27FC236}">
                <a16:creationId xmlns:a16="http://schemas.microsoft.com/office/drawing/2014/main" id="{935067BB-2DE1-06F2-A79B-552763A29AB0}"/>
              </a:ext>
            </a:extLst>
          </p:cNvPr>
          <p:cNvSpPr txBox="1">
            <a:spLocks/>
          </p:cNvSpPr>
          <p:nvPr/>
        </p:nvSpPr>
        <p:spPr>
          <a:xfrm>
            <a:off x="603523" y="2187077"/>
            <a:ext cx="2427551" cy="600607"/>
          </a:xfrm>
          <a:prstGeom prst="rect">
            <a:avLst/>
          </a:prstGeom>
          <a:solidFill>
            <a:schemeClr val="accent4">
              <a:lumMod val="20000"/>
              <a:lumOff val="8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lang="fr-FR" sz="2400" b="1" noProof="0" dirty="0">
                <a:solidFill>
                  <a:schemeClr val="tx1"/>
                </a:solidFill>
                <a:latin typeface="+mj-lt"/>
              </a:rPr>
              <a:t>Groupe (A)</a:t>
            </a:r>
            <a:endParaRPr kumimoji="0" lang="fr-FR" sz="2400" b="0" i="0" u="none" strike="noStrike" kern="0" cap="none" spc="0" normalizeH="0" baseline="0" noProof="0" dirty="0">
              <a:ln>
                <a:noFill/>
              </a:ln>
              <a:solidFill>
                <a:schemeClr val="tx1"/>
              </a:solidFill>
              <a:effectLst/>
              <a:uLnTx/>
              <a:uFillTx/>
              <a:latin typeface="+mj-lt"/>
              <a:cs typeface="Poppins ExtraBold" panose="020B0604020202020204" charset="0"/>
              <a:sym typeface="Abel"/>
            </a:endParaRPr>
          </a:p>
        </p:txBody>
      </p:sp>
      <p:sp>
        <p:nvSpPr>
          <p:cNvPr id="56" name="Google Shape;15881;p58">
            <a:extLst>
              <a:ext uri="{FF2B5EF4-FFF2-40B4-BE49-F238E27FC236}">
                <a16:creationId xmlns:a16="http://schemas.microsoft.com/office/drawing/2014/main" id="{935067BB-2DE1-06F2-A79B-552763A29AB0}"/>
              </a:ext>
            </a:extLst>
          </p:cNvPr>
          <p:cNvSpPr txBox="1">
            <a:spLocks/>
          </p:cNvSpPr>
          <p:nvPr/>
        </p:nvSpPr>
        <p:spPr>
          <a:xfrm>
            <a:off x="6942999" y="2102425"/>
            <a:ext cx="2463343" cy="612000"/>
          </a:xfrm>
          <a:prstGeom prst="rect">
            <a:avLst/>
          </a:prstGeom>
          <a:solidFill>
            <a:schemeClr val="accent4">
              <a:lumMod val="20000"/>
              <a:lumOff val="80000"/>
            </a:schemeClr>
          </a:solidFill>
          <a:ln w="19050" cap="flat" cmpd="sng">
            <a:noFill/>
            <a:prstDash val="solid"/>
            <a:round/>
            <a:headEnd type="none" w="sm" len="sm"/>
            <a:tailEnd type="none" w="sm" len="sm"/>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bel"/>
              <a:buNone/>
              <a:tabLst/>
              <a:defRPr/>
            </a:pPr>
            <a:r>
              <a:rPr lang="fr-FR" sz="2400" b="1" noProof="0" dirty="0">
                <a:solidFill>
                  <a:schemeClr val="tx1"/>
                </a:solidFill>
                <a:latin typeface="+mj-lt"/>
              </a:rPr>
              <a:t>Groupe (B)</a:t>
            </a:r>
            <a:endParaRPr kumimoji="0" lang="fr-FR" sz="2400" b="0" i="0" u="none" strike="noStrike" kern="0" cap="none" spc="0" normalizeH="0" baseline="0" noProof="0" dirty="0">
              <a:ln>
                <a:noFill/>
              </a:ln>
              <a:solidFill>
                <a:schemeClr val="tx1"/>
              </a:solidFill>
              <a:effectLst/>
              <a:uLnTx/>
              <a:uFillTx/>
              <a:latin typeface="+mj-lt"/>
              <a:cs typeface="Poppins ExtraBold" panose="020B0604020202020204" charset="0"/>
              <a:sym typeface="Abel"/>
            </a:endParaRPr>
          </a:p>
        </p:txBody>
      </p:sp>
      <p:sp>
        <p:nvSpPr>
          <p:cNvPr id="57" name="Flèche : droite 16">
            <a:extLst>
              <a:ext uri="{FF2B5EF4-FFF2-40B4-BE49-F238E27FC236}">
                <a16:creationId xmlns:a16="http://schemas.microsoft.com/office/drawing/2014/main" id="{A65B3F46-FA13-5A0F-C659-FADC048FD9D9}"/>
              </a:ext>
            </a:extLst>
          </p:cNvPr>
          <p:cNvSpPr/>
          <p:nvPr/>
        </p:nvSpPr>
        <p:spPr>
          <a:xfrm rot="20615243" flipV="1">
            <a:off x="2935213" y="3811553"/>
            <a:ext cx="4248000" cy="108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58" name="Flèche : droite 16">
            <a:extLst>
              <a:ext uri="{FF2B5EF4-FFF2-40B4-BE49-F238E27FC236}">
                <a16:creationId xmlns:a16="http://schemas.microsoft.com/office/drawing/2014/main" id="{A65B3F46-FA13-5A0F-C659-FADC048FD9D9}"/>
              </a:ext>
            </a:extLst>
          </p:cNvPr>
          <p:cNvSpPr/>
          <p:nvPr/>
        </p:nvSpPr>
        <p:spPr>
          <a:xfrm rot="20732941" flipV="1">
            <a:off x="4163660" y="5152879"/>
            <a:ext cx="2988000" cy="108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59" name="Flèche : droite 16">
            <a:extLst>
              <a:ext uri="{FF2B5EF4-FFF2-40B4-BE49-F238E27FC236}">
                <a16:creationId xmlns:a16="http://schemas.microsoft.com/office/drawing/2014/main" id="{A65B3F46-FA13-5A0F-C659-FADC048FD9D9}"/>
              </a:ext>
            </a:extLst>
          </p:cNvPr>
          <p:cNvSpPr/>
          <p:nvPr/>
        </p:nvSpPr>
        <p:spPr>
          <a:xfrm rot="671158" flipV="1">
            <a:off x="3065934" y="3467614"/>
            <a:ext cx="4248000" cy="108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60" name="Flèche : droite 16">
            <a:extLst>
              <a:ext uri="{FF2B5EF4-FFF2-40B4-BE49-F238E27FC236}">
                <a16:creationId xmlns:a16="http://schemas.microsoft.com/office/drawing/2014/main" id="{A65B3F46-FA13-5A0F-C659-FADC048FD9D9}"/>
              </a:ext>
            </a:extLst>
          </p:cNvPr>
          <p:cNvSpPr/>
          <p:nvPr/>
        </p:nvSpPr>
        <p:spPr>
          <a:xfrm rot="1318177" flipV="1">
            <a:off x="3000935" y="4637536"/>
            <a:ext cx="4248000" cy="108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fr-FR" noProof="0" dirty="0"/>
          </a:p>
        </p:txBody>
      </p:sp>
      <p:sp>
        <p:nvSpPr>
          <p:cNvPr id="2" name="Titre 1">
            <a:extLst>
              <a:ext uri="{FF2B5EF4-FFF2-40B4-BE49-F238E27FC236}">
                <a16:creationId xmlns:a16="http://schemas.microsoft.com/office/drawing/2014/main" id="{2AF1A5F0-9BD9-E851-DDBA-B441542A6E68}"/>
              </a:ext>
            </a:extLst>
          </p:cNvPr>
          <p:cNvSpPr>
            <a:spLocks noGrp="1"/>
          </p:cNvSpPr>
          <p:nvPr>
            <p:ph type="title"/>
          </p:nvPr>
        </p:nvSpPr>
        <p:spPr/>
        <p:txBody>
          <a:bodyPr/>
          <a:lstStyle/>
          <a:p>
            <a:r>
              <a:rPr lang="fr-FR" dirty="0"/>
              <a:t>Les correspondances sont les suivantes: </a:t>
            </a:r>
          </a:p>
        </p:txBody>
      </p:sp>
      <p:sp>
        <p:nvSpPr>
          <p:cNvPr id="3" name="Espace réservé du contenu 2">
            <a:extLst>
              <a:ext uri="{FF2B5EF4-FFF2-40B4-BE49-F238E27FC236}">
                <a16:creationId xmlns:a16="http://schemas.microsoft.com/office/drawing/2014/main" id="{2B836F9B-44F5-98D6-E5E8-CB13C79DAA06}"/>
              </a:ext>
            </a:extLst>
          </p:cNvPr>
          <p:cNvSpPr>
            <a:spLocks noGrp="1"/>
          </p:cNvSpPr>
          <p:nvPr>
            <p:ph sz="quarter" idx="11"/>
          </p:nvPr>
        </p:nvSpPr>
        <p:spPr/>
        <p:txBody>
          <a:bodyPr/>
          <a:lstStyle/>
          <a:p>
            <a:r>
              <a:rPr lang="fr-FR" dirty="0"/>
              <a:t>L’</a:t>
            </a:r>
            <a:r>
              <a:rPr lang="fr-FR" dirty="0" err="1"/>
              <a:t>enseignant.e</a:t>
            </a:r>
            <a:r>
              <a:rPr lang="fr-FR" dirty="0"/>
              <a:t> désigne quelques -uns pour  répondre oralement.</a:t>
            </a:r>
          </a:p>
        </p:txBody>
      </p:sp>
      <p:pic>
        <p:nvPicPr>
          <p:cNvPr id="8" name="Image 9">
            <a:extLst>
              <a:ext uri="{FF2B5EF4-FFF2-40B4-BE49-F238E27FC236}">
                <a16:creationId xmlns:a16="http://schemas.microsoft.com/office/drawing/2014/main" id="{D9C5A971-89DE-9AEE-7532-C269238A7967}"/>
              </a:ext>
            </a:extLst>
          </p:cNvPr>
          <p:cNvPicPr>
            <a:picLocks noChangeAspect="1"/>
          </p:cNvPicPr>
          <p:nvPr/>
        </p:nvPicPr>
        <p:blipFill>
          <a:blip r:embed="rId2"/>
          <a:stretch>
            <a:fillRect/>
          </a:stretch>
        </p:blipFill>
        <p:spPr>
          <a:xfrm>
            <a:off x="11537662" y="466868"/>
            <a:ext cx="466496" cy="466496"/>
          </a:xfrm>
          <a:prstGeom prst="rect">
            <a:avLst/>
          </a:prstGeom>
        </p:spPr>
      </p:pic>
    </p:spTree>
    <p:extLst>
      <p:ext uri="{BB962C8B-B14F-4D97-AF65-F5344CB8AC3E}">
        <p14:creationId xmlns:p14="http://schemas.microsoft.com/office/powerpoint/2010/main" val="205984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58" grpId="0" animBg="1"/>
      <p:bldP spid="59" grpId="0" animBg="1"/>
      <p:bldP spid="6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C60940DE-D354-DC80-3583-2AD388EF7380}"/>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r>
              <a:rPr lang="fr-FR" sz="2800" noProof="0" dirty="0"/>
              <a:t>Pour mesurer l’intensité du courant , le multimètre doit être </a:t>
            </a:r>
            <a:r>
              <a:rPr lang="fr-FR" sz="2800" b="1" noProof="0" dirty="0"/>
              <a:t>branché en série</a:t>
            </a:r>
            <a:r>
              <a:rPr lang="fr-FR" sz="2800" noProof="0" dirty="0"/>
              <a:t> dans le circuit.</a:t>
            </a:r>
            <a:endParaRPr lang="fr-FR" sz="28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19" name="Rectangle : coins arrondis 5">
            <a:extLst>
              <a:ext uri="{FF2B5EF4-FFF2-40B4-BE49-F238E27FC236}">
                <a16:creationId xmlns:a16="http://schemas.microsoft.com/office/drawing/2014/main" id="{8809C23A-BBC3-4C31-9E16-7D930D89D4B3}"/>
              </a:ext>
            </a:extLst>
          </p:cNvPr>
          <p:cNvSpPr/>
          <p:nvPr/>
        </p:nvSpPr>
        <p:spPr>
          <a:xfrm>
            <a:off x="2368205" y="3701307"/>
            <a:ext cx="207828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Vrai</a:t>
            </a:r>
          </a:p>
        </p:txBody>
      </p:sp>
      <p:sp>
        <p:nvSpPr>
          <p:cNvPr id="20" name="Rectangle : coins arrondis 6">
            <a:extLst>
              <a:ext uri="{FF2B5EF4-FFF2-40B4-BE49-F238E27FC236}">
                <a16:creationId xmlns:a16="http://schemas.microsoft.com/office/drawing/2014/main" id="{B77DC3C9-6094-3A35-775A-6FFB00F55B42}"/>
              </a:ext>
            </a:extLst>
          </p:cNvPr>
          <p:cNvSpPr/>
          <p:nvPr/>
        </p:nvSpPr>
        <p:spPr>
          <a:xfrm>
            <a:off x="2072838" y="370130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1" name="Rectangle : coins arrondis 7">
            <a:extLst>
              <a:ext uri="{FF2B5EF4-FFF2-40B4-BE49-F238E27FC236}">
                <a16:creationId xmlns:a16="http://schemas.microsoft.com/office/drawing/2014/main" id="{0F8D1798-BFE3-09C4-BFF4-EFD10677BAE1}"/>
              </a:ext>
            </a:extLst>
          </p:cNvPr>
          <p:cNvSpPr/>
          <p:nvPr/>
        </p:nvSpPr>
        <p:spPr>
          <a:xfrm>
            <a:off x="7469123" y="3701307"/>
            <a:ext cx="23113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Faux</a:t>
            </a:r>
          </a:p>
        </p:txBody>
      </p:sp>
      <p:sp>
        <p:nvSpPr>
          <p:cNvPr id="22" name="Rectangle : coins arrondis 8">
            <a:extLst>
              <a:ext uri="{FF2B5EF4-FFF2-40B4-BE49-F238E27FC236}">
                <a16:creationId xmlns:a16="http://schemas.microsoft.com/office/drawing/2014/main" id="{4FE5E456-DF7A-BD0C-E662-41C9D6CBE42A}"/>
              </a:ext>
            </a:extLst>
          </p:cNvPr>
          <p:cNvSpPr/>
          <p:nvPr/>
        </p:nvSpPr>
        <p:spPr>
          <a:xfrm>
            <a:off x="7173756" y="370130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 name="Titre 1">
            <a:extLst>
              <a:ext uri="{FF2B5EF4-FFF2-40B4-BE49-F238E27FC236}">
                <a16:creationId xmlns:a16="http://schemas.microsoft.com/office/drawing/2014/main" id="{875D2018-55FF-27FF-E7BE-B8DF58B2AC0D}"/>
              </a:ext>
            </a:extLst>
          </p:cNvPr>
          <p:cNvSpPr>
            <a:spLocks noGrp="1"/>
          </p:cNvSpPr>
          <p:nvPr>
            <p:ph type="title"/>
          </p:nvPr>
        </p:nvSpPr>
        <p:spPr/>
        <p:txBody>
          <a:bodyPr/>
          <a:lstStyle/>
          <a:p>
            <a:r>
              <a:rPr lang="fr-FR"/>
              <a:t>Répondre par vrai ou faux.</a:t>
            </a:r>
          </a:p>
        </p:txBody>
      </p:sp>
      <p:sp>
        <p:nvSpPr>
          <p:cNvPr id="3" name="Espace réservé du contenu 2">
            <a:extLst>
              <a:ext uri="{FF2B5EF4-FFF2-40B4-BE49-F238E27FC236}">
                <a16:creationId xmlns:a16="http://schemas.microsoft.com/office/drawing/2014/main" id="{47DD80DF-B1AF-4948-C958-F3AA99506D2A}"/>
              </a:ext>
            </a:extLst>
          </p:cNvPr>
          <p:cNvSpPr>
            <a:spLocks noGrp="1"/>
          </p:cNvSpPr>
          <p:nvPr>
            <p:ph sz="quarter" idx="11"/>
          </p:nvPr>
        </p:nvSpPr>
        <p:spPr/>
        <p:txBody>
          <a:bodyPr/>
          <a:lstStyle/>
          <a:p>
            <a:r>
              <a:rPr lang="fr-FR"/>
              <a:t>L'enseignant.e choisit au hasard deux élèves pour donner oralement leur choix.</a:t>
            </a:r>
          </a:p>
        </p:txBody>
      </p:sp>
      <p:grpSp>
        <p:nvGrpSpPr>
          <p:cNvPr id="5" name="Groupe 4">
            <a:extLst>
              <a:ext uri="{FF2B5EF4-FFF2-40B4-BE49-F238E27FC236}">
                <a16:creationId xmlns:a16="http://schemas.microsoft.com/office/drawing/2014/main" id="{30347A7D-9015-B584-0233-73768492966A}"/>
              </a:ext>
            </a:extLst>
          </p:cNvPr>
          <p:cNvGrpSpPr/>
          <p:nvPr/>
        </p:nvGrpSpPr>
        <p:grpSpPr>
          <a:xfrm>
            <a:off x="11493365" y="427318"/>
            <a:ext cx="497596" cy="431295"/>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55B2D435-7B6E-6C15-79FE-90D94AABA433}"/>
                </a:ext>
              </a:extLst>
            </p:cNvPr>
            <p:cNvPicPr preferRelativeResize="0"/>
            <p:nvPr/>
          </p:nvPicPr>
          <p:blipFill rotWithShape="1">
            <a:blip r:embed="rId2" cstate="print"/>
            <a:srcRect l="18242" t="9344" r="18458" b="23864"/>
            <a:stretch>
              <a:fillRect/>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915D266E-E258-3490-089B-B331CCC349DA}"/>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4310499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pic>
        <p:nvPicPr>
          <p:cNvPr id="15"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988907" y="4132231"/>
            <a:ext cx="684830" cy="684830"/>
          </a:xfrm>
          <a:prstGeom prst="rect">
            <a:avLst/>
          </a:prstGeom>
        </p:spPr>
      </p:pic>
      <p:sp>
        <p:nvSpPr>
          <p:cNvPr id="19" name="Rectangle : coins arrondis 5">
            <a:extLst>
              <a:ext uri="{FF2B5EF4-FFF2-40B4-BE49-F238E27FC236}">
                <a16:creationId xmlns:a16="http://schemas.microsoft.com/office/drawing/2014/main" id="{8809C23A-BBC3-4C31-9E16-7D930D89D4B3}"/>
              </a:ext>
            </a:extLst>
          </p:cNvPr>
          <p:cNvSpPr/>
          <p:nvPr/>
        </p:nvSpPr>
        <p:spPr>
          <a:xfrm>
            <a:off x="2368205" y="3701307"/>
            <a:ext cx="207828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Vrai</a:t>
            </a:r>
          </a:p>
        </p:txBody>
      </p:sp>
      <p:sp>
        <p:nvSpPr>
          <p:cNvPr id="20" name="Rectangle : coins arrondis 6">
            <a:extLst>
              <a:ext uri="{FF2B5EF4-FFF2-40B4-BE49-F238E27FC236}">
                <a16:creationId xmlns:a16="http://schemas.microsoft.com/office/drawing/2014/main" id="{B77DC3C9-6094-3A35-775A-6FFB00F55B42}"/>
              </a:ext>
            </a:extLst>
          </p:cNvPr>
          <p:cNvSpPr/>
          <p:nvPr/>
        </p:nvSpPr>
        <p:spPr>
          <a:xfrm>
            <a:off x="2072838" y="370130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1" name="Rectangle : coins arrondis 7">
            <a:extLst>
              <a:ext uri="{FF2B5EF4-FFF2-40B4-BE49-F238E27FC236}">
                <a16:creationId xmlns:a16="http://schemas.microsoft.com/office/drawing/2014/main" id="{0F8D1798-BFE3-09C4-BFF4-EFD10677BAE1}"/>
              </a:ext>
            </a:extLst>
          </p:cNvPr>
          <p:cNvSpPr/>
          <p:nvPr/>
        </p:nvSpPr>
        <p:spPr>
          <a:xfrm>
            <a:off x="7469123" y="3701307"/>
            <a:ext cx="23113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Faux</a:t>
            </a:r>
          </a:p>
        </p:txBody>
      </p:sp>
      <p:sp>
        <p:nvSpPr>
          <p:cNvPr id="22" name="Rectangle : coins arrondis 8">
            <a:extLst>
              <a:ext uri="{FF2B5EF4-FFF2-40B4-BE49-F238E27FC236}">
                <a16:creationId xmlns:a16="http://schemas.microsoft.com/office/drawing/2014/main" id="{4FE5E456-DF7A-BD0C-E662-41C9D6CBE42A}"/>
              </a:ext>
            </a:extLst>
          </p:cNvPr>
          <p:cNvSpPr/>
          <p:nvPr/>
        </p:nvSpPr>
        <p:spPr>
          <a:xfrm>
            <a:off x="7173756" y="370130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 name="Titre 1">
            <a:extLst>
              <a:ext uri="{FF2B5EF4-FFF2-40B4-BE49-F238E27FC236}">
                <a16:creationId xmlns:a16="http://schemas.microsoft.com/office/drawing/2014/main" id="{A9E27E36-CADC-B462-2A56-A9812E8C8751}"/>
              </a:ext>
            </a:extLst>
          </p:cNvPr>
          <p:cNvSpPr>
            <a:spLocks noGrp="1"/>
          </p:cNvSpPr>
          <p:nvPr>
            <p:ph type="title"/>
          </p:nvPr>
        </p:nvSpPr>
        <p:spPr/>
        <p:txBody>
          <a:bodyPr/>
          <a:lstStyle/>
          <a:p>
            <a:r>
              <a:rPr lang="fr-FR"/>
              <a:t>Effectivement il doit être branché en série dans le circuit.</a:t>
            </a:r>
          </a:p>
        </p:txBody>
      </p:sp>
      <p:sp>
        <p:nvSpPr>
          <p:cNvPr id="3" name="Espace réservé du contenu 2">
            <a:extLst>
              <a:ext uri="{FF2B5EF4-FFF2-40B4-BE49-F238E27FC236}">
                <a16:creationId xmlns:a16="http://schemas.microsoft.com/office/drawing/2014/main" id="{3DA4A7DF-F19F-0B44-D13F-FBF9BCE4EDD7}"/>
              </a:ext>
            </a:extLst>
          </p:cNvPr>
          <p:cNvSpPr>
            <a:spLocks noGrp="1"/>
          </p:cNvSpPr>
          <p:nvPr>
            <p:ph sz="quarter" idx="11"/>
          </p:nvPr>
        </p:nvSpPr>
        <p:spPr/>
        <p:txBody>
          <a:bodyPr/>
          <a:lstStyle/>
          <a:p>
            <a:r>
              <a:rPr lang="fr-FR"/>
              <a:t>L'enseignant.e choisit au hasard deux élèves pour donner oralement leur choix.</a:t>
            </a:r>
          </a:p>
        </p:txBody>
      </p:sp>
      <p:sp>
        <p:nvSpPr>
          <p:cNvPr id="5" name="ZoneTexte 4">
            <a:extLst>
              <a:ext uri="{FF2B5EF4-FFF2-40B4-BE49-F238E27FC236}">
                <a16:creationId xmlns:a16="http://schemas.microsoft.com/office/drawing/2014/main" id="{4F6F45A7-D942-2089-BD95-0FD2D3524873}"/>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r>
              <a:rPr lang="fr-FR" sz="2800" noProof="0" dirty="0"/>
              <a:t>Pour mesurer l’intensité du courant , le multimètre doit être </a:t>
            </a:r>
            <a:r>
              <a:rPr lang="fr-FR" sz="2800" b="1" noProof="0" dirty="0"/>
              <a:t>branché en série</a:t>
            </a:r>
            <a:r>
              <a:rPr lang="fr-FR" sz="2800" noProof="0" dirty="0"/>
              <a:t> dans le circuit.</a:t>
            </a:r>
            <a:endParaRPr lang="fr-FR" sz="2800" noProof="0"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9">
            <a:extLst>
              <a:ext uri="{FF2B5EF4-FFF2-40B4-BE49-F238E27FC236}">
                <a16:creationId xmlns:a16="http://schemas.microsoft.com/office/drawing/2014/main" id="{7BA2B203-622A-FBEE-03DC-AC4113C6DB26}"/>
              </a:ext>
            </a:extLst>
          </p:cNvPr>
          <p:cNvPicPr>
            <a:picLocks noChangeAspect="1"/>
          </p:cNvPicPr>
          <p:nvPr/>
        </p:nvPicPr>
        <p:blipFill>
          <a:blip r:embed="rId3"/>
          <a:stretch>
            <a:fillRect/>
          </a:stretch>
        </p:blipFill>
        <p:spPr>
          <a:xfrm>
            <a:off x="11537662" y="466868"/>
            <a:ext cx="466496" cy="466496"/>
          </a:xfrm>
          <a:prstGeom prst="rect">
            <a:avLst/>
          </a:prstGeom>
        </p:spPr>
      </p:pic>
    </p:spTree>
    <p:extLst>
      <p:ext uri="{BB962C8B-B14F-4D97-AF65-F5344CB8AC3E}">
        <p14:creationId xmlns:p14="http://schemas.microsoft.com/office/powerpoint/2010/main" val="39297814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C60940DE-D354-DC80-3583-2AD388EF7380}"/>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r>
              <a:rPr lang="fr-FR" sz="2800" noProof="0" dirty="0">
                <a:latin typeface="Calibri" panose="020F0502020204030204" pitchFamily="34" charset="0"/>
                <a:ea typeface="Calibri" panose="020F0502020204030204" pitchFamily="34" charset="0"/>
                <a:cs typeface="Calibri" panose="020F0502020204030204" pitchFamily="34" charset="0"/>
              </a:rPr>
              <a:t>Le multimètre suivant a été utilisé pour mesurer une intensité.</a:t>
            </a:r>
          </a:p>
          <a:p>
            <a:r>
              <a:rPr lang="fr-FR" sz="2800" noProof="0" dirty="0">
                <a:latin typeface="Calibri" panose="020F0502020204030204" pitchFamily="34" charset="0"/>
                <a:ea typeface="Calibri" panose="020F0502020204030204" pitchFamily="34" charset="0"/>
                <a:cs typeface="Calibri" panose="020F0502020204030204" pitchFamily="34" charset="0"/>
              </a:rPr>
              <a:t>Le branchement est-il correct?</a:t>
            </a:r>
          </a:p>
        </p:txBody>
      </p:sp>
      <p:pic>
        <p:nvPicPr>
          <p:cNvPr id="11" name="Image 10"/>
          <p:cNvPicPr>
            <a:picLocks noChangeAspect="1"/>
          </p:cNvPicPr>
          <p:nvPr/>
        </p:nvPicPr>
        <p:blipFill>
          <a:blip r:embed="rId2"/>
          <a:stretch>
            <a:fillRect/>
          </a:stretch>
        </p:blipFill>
        <p:spPr>
          <a:xfrm>
            <a:off x="5945805" y="2931578"/>
            <a:ext cx="5382595" cy="2985037"/>
          </a:xfrm>
          <a:prstGeom prst="rect">
            <a:avLst/>
          </a:prstGeom>
        </p:spPr>
      </p:pic>
      <p:sp>
        <p:nvSpPr>
          <p:cNvPr id="2" name="Titre 1">
            <a:extLst>
              <a:ext uri="{FF2B5EF4-FFF2-40B4-BE49-F238E27FC236}">
                <a16:creationId xmlns:a16="http://schemas.microsoft.com/office/drawing/2014/main" id="{7180C250-DA02-68A3-9D7D-6873E8E76F82}"/>
              </a:ext>
            </a:extLst>
          </p:cNvPr>
          <p:cNvSpPr>
            <a:spLocks noGrp="1"/>
          </p:cNvSpPr>
          <p:nvPr>
            <p:ph type="title"/>
          </p:nvPr>
        </p:nvSpPr>
        <p:spPr/>
        <p:txBody>
          <a:bodyPr/>
          <a:lstStyle/>
          <a:p>
            <a:r>
              <a:rPr lang="fr-FR"/>
              <a:t>Répondre par vrai ou faux.</a:t>
            </a:r>
          </a:p>
        </p:txBody>
      </p:sp>
      <p:sp>
        <p:nvSpPr>
          <p:cNvPr id="3" name="Espace réservé du contenu 2">
            <a:extLst>
              <a:ext uri="{FF2B5EF4-FFF2-40B4-BE49-F238E27FC236}">
                <a16:creationId xmlns:a16="http://schemas.microsoft.com/office/drawing/2014/main" id="{3D6395E7-256C-87DD-3295-B28E5821F9F3}"/>
              </a:ext>
            </a:extLst>
          </p:cNvPr>
          <p:cNvSpPr>
            <a:spLocks noGrp="1"/>
          </p:cNvSpPr>
          <p:nvPr>
            <p:ph sz="quarter" idx="11"/>
          </p:nvPr>
        </p:nvSpPr>
        <p:spPr/>
        <p:txBody>
          <a:bodyPr/>
          <a:lstStyle/>
          <a:p>
            <a:r>
              <a:rPr lang="fr-FR"/>
              <a:t>L'enseignant.e choisit au hasard deux élèves pour donner oralement leur choix en justifiant.</a:t>
            </a:r>
          </a:p>
        </p:txBody>
      </p:sp>
      <p:grpSp>
        <p:nvGrpSpPr>
          <p:cNvPr id="5" name="Groupe 4">
            <a:extLst>
              <a:ext uri="{FF2B5EF4-FFF2-40B4-BE49-F238E27FC236}">
                <a16:creationId xmlns:a16="http://schemas.microsoft.com/office/drawing/2014/main" id="{D02E4BB9-73A1-90A0-8820-68470200E17F}"/>
              </a:ext>
            </a:extLst>
          </p:cNvPr>
          <p:cNvGrpSpPr/>
          <p:nvPr/>
        </p:nvGrpSpPr>
        <p:grpSpPr>
          <a:xfrm>
            <a:off x="11493365" y="427318"/>
            <a:ext cx="497596" cy="431295"/>
            <a:chOff x="779844" y="4335989"/>
            <a:chExt cx="563238" cy="575842"/>
          </a:xfrm>
        </p:grpSpPr>
        <p:pic>
          <p:nvPicPr>
            <p:cNvPr id="6" name="Google Shape;307;p51" descr="Une image contenant Dessin animé, clipart, Animation, illustration&#10;&#10;Description générée automatiquement">
              <a:extLst>
                <a:ext uri="{FF2B5EF4-FFF2-40B4-BE49-F238E27FC236}">
                  <a16:creationId xmlns:a16="http://schemas.microsoft.com/office/drawing/2014/main" id="{7B0F0DC0-6949-1F2B-439F-3381DFF0F7DB}"/>
                </a:ext>
              </a:extLst>
            </p:cNvPr>
            <p:cNvPicPr preferRelativeResize="0"/>
            <p:nvPr/>
          </p:nvPicPr>
          <p:blipFill rotWithShape="1">
            <a:blip r:embed="rId3" cstate="print"/>
            <a:srcRect l="18242" t="9344" r="18458" b="23864"/>
            <a:stretch>
              <a:fillRect/>
            </a:stretch>
          </p:blipFill>
          <p:spPr>
            <a:xfrm>
              <a:off x="779844" y="4335989"/>
              <a:ext cx="563238" cy="575842"/>
            </a:xfrm>
            <a:prstGeom prst="rect">
              <a:avLst/>
            </a:prstGeom>
            <a:noFill/>
            <a:ln>
              <a:noFill/>
            </a:ln>
          </p:spPr>
        </p:pic>
        <p:sp>
          <p:nvSpPr>
            <p:cNvPr id="7" name="Rectangle 6">
              <a:extLst>
                <a:ext uri="{FF2B5EF4-FFF2-40B4-BE49-F238E27FC236}">
                  <a16:creationId xmlns:a16="http://schemas.microsoft.com/office/drawing/2014/main" id="{CA393B9F-C027-8AD1-CCDA-8FDC9C46DC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
        <p:nvSpPr>
          <p:cNvPr id="8" name="Rectangle : coins arrondis 5">
            <a:extLst>
              <a:ext uri="{FF2B5EF4-FFF2-40B4-BE49-F238E27FC236}">
                <a16:creationId xmlns:a16="http://schemas.microsoft.com/office/drawing/2014/main" id="{36E9F096-C70D-3070-4007-272D7E379CFB}"/>
              </a:ext>
            </a:extLst>
          </p:cNvPr>
          <p:cNvSpPr/>
          <p:nvPr/>
        </p:nvSpPr>
        <p:spPr>
          <a:xfrm>
            <a:off x="1588276" y="3027671"/>
            <a:ext cx="207828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Vrai</a:t>
            </a:r>
          </a:p>
        </p:txBody>
      </p:sp>
      <p:sp>
        <p:nvSpPr>
          <p:cNvPr id="9" name="Rectangle : coins arrondis 6">
            <a:extLst>
              <a:ext uri="{FF2B5EF4-FFF2-40B4-BE49-F238E27FC236}">
                <a16:creationId xmlns:a16="http://schemas.microsoft.com/office/drawing/2014/main" id="{7B7DAE1E-8947-3AA7-B806-DE70F5AD6110}"/>
              </a:ext>
            </a:extLst>
          </p:cNvPr>
          <p:cNvSpPr/>
          <p:nvPr/>
        </p:nvSpPr>
        <p:spPr>
          <a:xfrm>
            <a:off x="1292909" y="302767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10" name="Rectangle : coins arrondis 7">
            <a:extLst>
              <a:ext uri="{FF2B5EF4-FFF2-40B4-BE49-F238E27FC236}">
                <a16:creationId xmlns:a16="http://schemas.microsoft.com/office/drawing/2014/main" id="{C3C70C41-F795-7F9E-6FAF-B124CBA75428}"/>
              </a:ext>
            </a:extLst>
          </p:cNvPr>
          <p:cNvSpPr/>
          <p:nvPr/>
        </p:nvSpPr>
        <p:spPr>
          <a:xfrm>
            <a:off x="1588276" y="4911542"/>
            <a:ext cx="23113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Faux</a:t>
            </a:r>
          </a:p>
        </p:txBody>
      </p:sp>
      <p:sp>
        <p:nvSpPr>
          <p:cNvPr id="14" name="Rectangle : coins arrondis 8">
            <a:extLst>
              <a:ext uri="{FF2B5EF4-FFF2-40B4-BE49-F238E27FC236}">
                <a16:creationId xmlns:a16="http://schemas.microsoft.com/office/drawing/2014/main" id="{F356A951-D7AE-0301-C73B-6E61A934A315}"/>
              </a:ext>
            </a:extLst>
          </p:cNvPr>
          <p:cNvSpPr/>
          <p:nvPr/>
        </p:nvSpPr>
        <p:spPr>
          <a:xfrm>
            <a:off x="1292909" y="491154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Tree>
    <p:extLst>
      <p:ext uri="{BB962C8B-B14F-4D97-AF65-F5344CB8AC3E}">
        <p14:creationId xmlns:p14="http://schemas.microsoft.com/office/powerpoint/2010/main" val="3367596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2" name="Google Shape;285;p29">
            <a:extLst>
              <a:ext uri="{FF2B5EF4-FFF2-40B4-BE49-F238E27FC236}">
                <a16:creationId xmlns:a16="http://schemas.microsoft.com/office/drawing/2014/main" id="{A0A5CCA6-ACF4-248E-316E-DBA5E824163A}"/>
              </a:ext>
            </a:extLst>
          </p:cNvPr>
          <p:cNvSpPr/>
          <p:nvPr/>
        </p:nvSpPr>
        <p:spPr>
          <a:xfrm>
            <a:off x="948074" y="265221"/>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noProof="0" dirty="0">
                <a:solidFill>
                  <a:srgbClr val="44546A"/>
                </a:solidFill>
                <a:latin typeface="Calibri"/>
                <a:ea typeface="Calibri"/>
                <a:cs typeface="Calibri"/>
              </a:rPr>
              <a:t>Repérage dans </a:t>
            </a:r>
            <a:r>
              <a:rPr lang="fr-FR" sz="3200" b="1" kern="0" noProof="0" dirty="0">
                <a:solidFill>
                  <a:schemeClr val="accent1"/>
                </a:solidFill>
                <a:latin typeface="Calibri"/>
                <a:ea typeface="Calibri"/>
                <a:cs typeface="Calibri"/>
              </a:rPr>
              <a:t>le chapitre</a:t>
            </a:r>
            <a:endParaRPr lang="fr-FR" sz="3200" i="1" kern="0" noProof="0" dirty="0">
              <a:solidFill>
                <a:schemeClr val="accent1"/>
              </a:solidFill>
              <a:latin typeface="Calibri"/>
              <a:ea typeface="Calibri"/>
              <a:cs typeface="Calibri"/>
            </a:endParaRPr>
          </a:p>
        </p:txBody>
      </p:sp>
      <p:pic>
        <p:nvPicPr>
          <p:cNvPr id="16" name="Picture 2" descr="Image générée">
            <a:extLst>
              <a:ext uri="{FF2B5EF4-FFF2-40B4-BE49-F238E27FC236}">
                <a16:creationId xmlns:a16="http://schemas.microsoft.com/office/drawing/2014/main" id="{5FA1BCB3-912D-8C33-256F-F0A36B51416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59" y="30481"/>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32" name="Groupe 31">
            <a:extLst>
              <a:ext uri="{FF2B5EF4-FFF2-40B4-BE49-F238E27FC236}">
                <a16:creationId xmlns:a16="http://schemas.microsoft.com/office/drawing/2014/main" id="{9FA61C4D-361C-79C8-306E-1E4E23338A67}"/>
              </a:ext>
            </a:extLst>
          </p:cNvPr>
          <p:cNvGrpSpPr/>
          <p:nvPr/>
        </p:nvGrpSpPr>
        <p:grpSpPr>
          <a:xfrm>
            <a:off x="963450" y="3297032"/>
            <a:ext cx="10265100" cy="828000"/>
            <a:chOff x="963450" y="3092649"/>
            <a:chExt cx="10265100" cy="828000"/>
          </a:xfrm>
        </p:grpSpPr>
        <p:sp>
          <p:nvSpPr>
            <p:cNvPr id="21"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endParaRPr lang="fr-FR" noProof="0" dirty="0">
                <a:solidFill>
                  <a:schemeClr val="bg1">
                    <a:lumMod val="65000"/>
                  </a:schemeClr>
                </a:solidFill>
                <a:latin typeface="Arial"/>
              </a:endParaRPr>
            </a:p>
          </p:txBody>
        </p:sp>
        <p:sp>
          <p:nvSpPr>
            <p:cNvPr id="22"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85000"/>
              </a:schemeClr>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noProof="0" dirty="0">
                  <a:solidFill>
                    <a:schemeClr val="bg1">
                      <a:lumMod val="65000"/>
                    </a:schemeClr>
                  </a:solidFill>
                  <a:latin typeface="Arial"/>
                </a:rPr>
                <a:t>Séance 2</a:t>
              </a:r>
            </a:p>
          </p:txBody>
        </p:sp>
      </p:grpSp>
      <p:sp>
        <p:nvSpPr>
          <p:cNvPr id="23" name="Rectangle: Rounded Corners 11">
            <a:extLst>
              <a:ext uri="{FF2B5EF4-FFF2-40B4-BE49-F238E27FC236}">
                <a16:creationId xmlns:a16="http://schemas.microsoft.com/office/drawing/2014/main" id="{099B9CC5-16E5-CB9D-53DD-A5AAB22E13F1}"/>
              </a:ext>
            </a:extLst>
          </p:cNvPr>
          <p:cNvSpPr/>
          <p:nvPr/>
        </p:nvSpPr>
        <p:spPr>
          <a:xfrm>
            <a:off x="914022" y="2206271"/>
            <a:ext cx="10440000" cy="972000"/>
          </a:xfrm>
          <a:prstGeom prst="roundRect">
            <a:avLst/>
          </a:prstGeom>
          <a:noFill/>
          <a:ln w="381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nvGrpSpPr>
          <p:cNvPr id="26" name="Groupe 25">
            <a:extLst>
              <a:ext uri="{FF2B5EF4-FFF2-40B4-BE49-F238E27FC236}">
                <a16:creationId xmlns:a16="http://schemas.microsoft.com/office/drawing/2014/main" id="{9FA61C4D-361C-79C8-306E-1E4E23338A67}"/>
              </a:ext>
            </a:extLst>
          </p:cNvPr>
          <p:cNvGrpSpPr/>
          <p:nvPr/>
        </p:nvGrpSpPr>
        <p:grpSpPr>
          <a:xfrm>
            <a:off x="1006521" y="2266674"/>
            <a:ext cx="10265100" cy="828000"/>
            <a:chOff x="963450" y="3092649"/>
            <a:chExt cx="10265100" cy="828000"/>
          </a:xfrm>
        </p:grpSpPr>
        <p:sp>
          <p:nvSpPr>
            <p:cNvPr id="27" name="Google Shape;292;p29">
              <a:extLst>
                <a:ext uri="{FF2B5EF4-FFF2-40B4-BE49-F238E27FC236}">
                  <a16:creationId xmlns:a16="http://schemas.microsoft.com/office/drawing/2014/main" id="{10C2D34D-FB8B-A95D-F232-29CF7C58B625}"/>
                </a:ext>
              </a:extLst>
            </p:cNvPr>
            <p:cNvSpPr/>
            <p:nvPr/>
          </p:nvSpPr>
          <p:spPr>
            <a:xfrm>
              <a:off x="2428129" y="3092649"/>
              <a:ext cx="8800421"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marL="285750" indent="-285750" defTabSz="685800">
                <a:buFont typeface="Wingdings" panose="05000000000000000000" pitchFamily="2" charset="2"/>
                <a:buChar char="§"/>
              </a:pPr>
              <a:r>
                <a:rPr lang="fr-FR" noProof="0" dirty="0"/>
                <a:t>Utiliser un multimètre pour mesurer l’intensité du courant électrique.</a:t>
              </a:r>
              <a:endParaRPr lang="fr-FR" noProof="0" dirty="0">
                <a:solidFill>
                  <a:schemeClr val="bg1">
                    <a:lumMod val="65000"/>
                  </a:schemeClr>
                </a:solidFill>
                <a:latin typeface="Arial"/>
              </a:endParaRPr>
            </a:p>
          </p:txBody>
        </p:sp>
        <p:sp>
          <p:nvSpPr>
            <p:cNvPr id="28" name="Google Shape;293;p29">
              <a:extLst>
                <a:ext uri="{FF2B5EF4-FFF2-40B4-BE49-F238E27FC236}">
                  <a16:creationId xmlns:a16="http://schemas.microsoft.com/office/drawing/2014/main" id="{EAC398AE-0F64-B30B-B910-B04156DD3482}"/>
                </a:ext>
              </a:extLst>
            </p:cNvPr>
            <p:cNvSpPr/>
            <p:nvPr/>
          </p:nvSpPr>
          <p:spPr>
            <a:xfrm>
              <a:off x="963450" y="3092649"/>
              <a:ext cx="1349096" cy="82800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algn="ctr" defTabSz="685800"/>
              <a:r>
                <a:rPr lang="fr-FR" b="1" noProof="0" dirty="0">
                  <a:latin typeface="Arial"/>
                </a:rPr>
                <a:t>Séance 1</a:t>
              </a:r>
            </a:p>
          </p:txBody>
        </p:sp>
      </p:grpSp>
      <p:sp>
        <p:nvSpPr>
          <p:cNvPr id="39" name="ZoneTexte 38">
            <a:extLst>
              <a:ext uri="{FF2B5EF4-FFF2-40B4-BE49-F238E27FC236}">
                <a16:creationId xmlns:a16="http://schemas.microsoft.com/office/drawing/2014/main" id="{D31F6BDA-87B3-DE26-6019-1E5777F41C13}"/>
              </a:ext>
            </a:extLst>
          </p:cNvPr>
          <p:cNvSpPr txBox="1"/>
          <p:nvPr/>
        </p:nvSpPr>
        <p:spPr>
          <a:xfrm>
            <a:off x="2408550" y="3526366"/>
            <a:ext cx="8820000" cy="369332"/>
          </a:xfrm>
          <a:prstGeom prst="rect">
            <a:avLst/>
          </a:prstGeom>
          <a:noFill/>
        </p:spPr>
        <p:txBody>
          <a:bodyPr wrap="square">
            <a:spAutoFit/>
          </a:bodyPr>
          <a:lstStyle/>
          <a:p>
            <a:pPr indent="-342900" algn="ctr" defTabSz="685800">
              <a:spcBef>
                <a:spcPts val="600"/>
              </a:spcBef>
              <a:spcAft>
                <a:spcPts val="600"/>
              </a:spcAft>
              <a:buFont typeface="Wingdings" panose="05000000000000000000" pitchFamily="2" charset="2"/>
              <a:buChar char="§"/>
              <a:defRPr/>
            </a:pPr>
            <a:r>
              <a:rPr lang="fr-FR" noProof="0" dirty="0">
                <a:solidFill>
                  <a:schemeClr val="bg1">
                    <a:lumMod val="65000"/>
                  </a:schemeClr>
                </a:solidFill>
                <a:latin typeface="Arial"/>
              </a:rPr>
              <a:t>Utiliser les lois de l’intensité pour déterminer la valeur d’une intensité du courant.</a:t>
            </a:r>
          </a:p>
        </p:txBody>
      </p:sp>
    </p:spTree>
    <p:extLst>
      <p:ext uri="{BB962C8B-B14F-4D97-AF65-F5344CB8AC3E}">
        <p14:creationId xmlns:p14="http://schemas.microsoft.com/office/powerpoint/2010/main" val="3951685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sp>
        <p:nvSpPr>
          <p:cNvPr id="12" name="ZoneTexte 11">
            <a:extLst>
              <a:ext uri="{FF2B5EF4-FFF2-40B4-BE49-F238E27FC236}">
                <a16:creationId xmlns:a16="http://schemas.microsoft.com/office/drawing/2014/main" id="{C60940DE-D354-DC80-3583-2AD388EF7380}"/>
              </a:ext>
            </a:extLst>
          </p:cNvPr>
          <p:cNvSpPr txBox="1"/>
          <p:nvPr/>
        </p:nvSpPr>
        <p:spPr>
          <a:xfrm>
            <a:off x="695960" y="1402080"/>
            <a:ext cx="10800080" cy="954107"/>
          </a:xfrm>
          <a:prstGeom prst="rect">
            <a:avLst/>
          </a:prstGeom>
          <a:solidFill>
            <a:schemeClr val="accent3">
              <a:lumMod val="20000"/>
              <a:lumOff val="80000"/>
            </a:schemeClr>
          </a:solidFill>
        </p:spPr>
        <p:txBody>
          <a:bodyPr wrap="square" rtlCol="0">
            <a:spAutoFit/>
          </a:bodyPr>
          <a:lstStyle/>
          <a:p>
            <a:r>
              <a:rPr lang="fr-FR" sz="2800" noProof="0" dirty="0">
                <a:latin typeface="Calibri" panose="020F0502020204030204" pitchFamily="34" charset="0"/>
                <a:ea typeface="Calibri" panose="020F0502020204030204" pitchFamily="34" charset="0"/>
                <a:cs typeface="Calibri" panose="020F0502020204030204" pitchFamily="34" charset="0"/>
              </a:rPr>
              <a:t>Le multimètre suivant a été utilisé pour mesurer une intensité.</a:t>
            </a:r>
          </a:p>
          <a:p>
            <a:r>
              <a:rPr lang="fr-FR" sz="2800" noProof="0" dirty="0">
                <a:latin typeface="Calibri" panose="020F0502020204030204" pitchFamily="34" charset="0"/>
                <a:ea typeface="Calibri" panose="020F0502020204030204" pitchFamily="34" charset="0"/>
                <a:cs typeface="Calibri" panose="020F0502020204030204" pitchFamily="34" charset="0"/>
              </a:rPr>
              <a:t>Le branchement est-il correct?</a:t>
            </a:r>
          </a:p>
        </p:txBody>
      </p:sp>
      <p:sp>
        <p:nvSpPr>
          <p:cNvPr id="19" name="Rectangle : coins arrondis 5">
            <a:extLst>
              <a:ext uri="{FF2B5EF4-FFF2-40B4-BE49-F238E27FC236}">
                <a16:creationId xmlns:a16="http://schemas.microsoft.com/office/drawing/2014/main" id="{8809C23A-BBC3-4C31-9E16-7D930D89D4B3}"/>
              </a:ext>
            </a:extLst>
          </p:cNvPr>
          <p:cNvSpPr/>
          <p:nvPr/>
        </p:nvSpPr>
        <p:spPr>
          <a:xfrm>
            <a:off x="1588276" y="3027671"/>
            <a:ext cx="2078289"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Vrai</a:t>
            </a:r>
          </a:p>
        </p:txBody>
      </p:sp>
      <p:sp>
        <p:nvSpPr>
          <p:cNvPr id="20" name="Rectangle : coins arrondis 6">
            <a:extLst>
              <a:ext uri="{FF2B5EF4-FFF2-40B4-BE49-F238E27FC236}">
                <a16:creationId xmlns:a16="http://schemas.microsoft.com/office/drawing/2014/main" id="{B77DC3C9-6094-3A35-775A-6FFB00F55B42}"/>
              </a:ext>
            </a:extLst>
          </p:cNvPr>
          <p:cNvSpPr/>
          <p:nvPr/>
        </p:nvSpPr>
        <p:spPr>
          <a:xfrm>
            <a:off x="1292909" y="3027671"/>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1" name="Rectangle : coins arrondis 7">
            <a:extLst>
              <a:ext uri="{FF2B5EF4-FFF2-40B4-BE49-F238E27FC236}">
                <a16:creationId xmlns:a16="http://schemas.microsoft.com/office/drawing/2014/main" id="{0F8D1798-BFE3-09C4-BFF4-EFD10677BAE1}"/>
              </a:ext>
            </a:extLst>
          </p:cNvPr>
          <p:cNvSpPr/>
          <p:nvPr/>
        </p:nvSpPr>
        <p:spPr>
          <a:xfrm>
            <a:off x="1588276" y="4911542"/>
            <a:ext cx="2311371"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Faux</a:t>
            </a:r>
          </a:p>
        </p:txBody>
      </p:sp>
      <p:sp>
        <p:nvSpPr>
          <p:cNvPr id="22" name="Rectangle : coins arrondis 8">
            <a:extLst>
              <a:ext uri="{FF2B5EF4-FFF2-40B4-BE49-F238E27FC236}">
                <a16:creationId xmlns:a16="http://schemas.microsoft.com/office/drawing/2014/main" id="{4FE5E456-DF7A-BD0C-E662-41C9D6CBE42A}"/>
              </a:ext>
            </a:extLst>
          </p:cNvPr>
          <p:cNvSpPr/>
          <p:nvPr/>
        </p:nvSpPr>
        <p:spPr>
          <a:xfrm>
            <a:off x="1292909" y="491154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pic>
        <p:nvPicPr>
          <p:cNvPr id="11"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0396" y="4784589"/>
            <a:ext cx="684830" cy="684830"/>
          </a:xfrm>
          <a:prstGeom prst="rect">
            <a:avLst/>
          </a:prstGeom>
        </p:spPr>
      </p:pic>
      <p:sp>
        <p:nvSpPr>
          <p:cNvPr id="2" name="Titre 1">
            <a:extLst>
              <a:ext uri="{FF2B5EF4-FFF2-40B4-BE49-F238E27FC236}">
                <a16:creationId xmlns:a16="http://schemas.microsoft.com/office/drawing/2014/main" id="{0A36C42B-7FB7-366F-738D-5FA75DD2EB57}"/>
              </a:ext>
            </a:extLst>
          </p:cNvPr>
          <p:cNvSpPr>
            <a:spLocks noGrp="1"/>
          </p:cNvSpPr>
          <p:nvPr>
            <p:ph type="title"/>
          </p:nvPr>
        </p:nvSpPr>
        <p:spPr/>
        <p:txBody>
          <a:bodyPr/>
          <a:lstStyle/>
          <a:p>
            <a:r>
              <a:rPr lang="fr-FR"/>
              <a:t>Le fil rouge n’est pas bien branché.</a:t>
            </a:r>
          </a:p>
        </p:txBody>
      </p:sp>
      <p:sp>
        <p:nvSpPr>
          <p:cNvPr id="3" name="Espace réservé du contenu 2">
            <a:extLst>
              <a:ext uri="{FF2B5EF4-FFF2-40B4-BE49-F238E27FC236}">
                <a16:creationId xmlns:a16="http://schemas.microsoft.com/office/drawing/2014/main" id="{F6744D93-27E4-3F69-EFCC-3657C049A41E}"/>
              </a:ext>
            </a:extLst>
          </p:cNvPr>
          <p:cNvSpPr>
            <a:spLocks noGrp="1"/>
          </p:cNvSpPr>
          <p:nvPr>
            <p:ph sz="quarter" idx="11"/>
          </p:nvPr>
        </p:nvSpPr>
        <p:spPr/>
        <p:txBody>
          <a:bodyPr/>
          <a:lstStyle/>
          <a:p>
            <a:r>
              <a:rPr lang="fr-FR"/>
              <a:t>L'enseignant.e choisit au hasard deux élèves pour donner oralement leur choix en justifiant.</a:t>
            </a:r>
          </a:p>
        </p:txBody>
      </p:sp>
      <p:pic>
        <p:nvPicPr>
          <p:cNvPr id="5" name="Image 9">
            <a:extLst>
              <a:ext uri="{FF2B5EF4-FFF2-40B4-BE49-F238E27FC236}">
                <a16:creationId xmlns:a16="http://schemas.microsoft.com/office/drawing/2014/main" id="{9D5C60C9-F7C7-8CAF-E8D8-6BD4AAE46E68}"/>
              </a:ext>
            </a:extLst>
          </p:cNvPr>
          <p:cNvPicPr>
            <a:picLocks noChangeAspect="1"/>
          </p:cNvPicPr>
          <p:nvPr/>
        </p:nvPicPr>
        <p:blipFill>
          <a:blip r:embed="rId3"/>
          <a:stretch>
            <a:fillRect/>
          </a:stretch>
        </p:blipFill>
        <p:spPr>
          <a:xfrm>
            <a:off x="11537662" y="466868"/>
            <a:ext cx="466496" cy="466496"/>
          </a:xfrm>
          <a:prstGeom prst="rect">
            <a:avLst/>
          </a:prstGeom>
        </p:spPr>
      </p:pic>
      <p:pic>
        <p:nvPicPr>
          <p:cNvPr id="6" name="Image 5">
            <a:extLst>
              <a:ext uri="{FF2B5EF4-FFF2-40B4-BE49-F238E27FC236}">
                <a16:creationId xmlns:a16="http://schemas.microsoft.com/office/drawing/2014/main" id="{311F49AC-7915-0D44-6569-5A1C7A79B6E2}"/>
              </a:ext>
            </a:extLst>
          </p:cNvPr>
          <p:cNvPicPr>
            <a:picLocks noChangeAspect="1"/>
          </p:cNvPicPr>
          <p:nvPr/>
        </p:nvPicPr>
        <p:blipFill>
          <a:blip r:embed="rId4"/>
          <a:stretch>
            <a:fillRect/>
          </a:stretch>
        </p:blipFill>
        <p:spPr>
          <a:xfrm>
            <a:off x="5945805" y="2931578"/>
            <a:ext cx="5382595" cy="2985037"/>
          </a:xfrm>
          <a:prstGeom prst="rect">
            <a:avLst/>
          </a:prstGeom>
        </p:spPr>
      </p:pic>
    </p:spTree>
    <p:extLst>
      <p:ext uri="{BB962C8B-B14F-4D97-AF65-F5344CB8AC3E}">
        <p14:creationId xmlns:p14="http://schemas.microsoft.com/office/powerpoint/2010/main" val="3439893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B17B543-988E-DDE7-EB4C-157081EC0B8B}"/>
              </a:ext>
            </a:extLst>
          </p:cNvPr>
          <p:cNvSpPr/>
          <p:nvPr/>
        </p:nvSpPr>
        <p:spPr>
          <a:xfrm>
            <a:off x="519986" y="1225569"/>
            <a:ext cx="11236080" cy="523220"/>
          </a:xfrm>
          <a:prstGeom prst="rect">
            <a:avLst/>
          </a:prstGeom>
          <a:solidFill>
            <a:srgbClr val="36AFCE">
              <a:lumMod val="20000"/>
              <a:lumOff val="80000"/>
            </a:srgbClr>
          </a:solidFill>
        </p:spPr>
        <p:txBody>
          <a:bodyPr wrap="square">
            <a:spAutoFit/>
          </a:bodyPr>
          <a:lstStyle/>
          <a:p>
            <a:pPr algn="just" defTabSz="914400"/>
            <a:r>
              <a:rPr lang="fr-FR" sz="2800" noProof="0" dirty="0">
                <a:ea typeface="Calibri"/>
                <a:cs typeface="Calibri"/>
                <a:sym typeface="Calibri"/>
              </a:rPr>
              <a:t>Choisir le schéma correspondant au branchement correct de l’ampèremètre.  </a:t>
            </a:r>
            <a:endParaRPr lang="fr-FR" sz="2800" noProof="0" dirty="0"/>
          </a:p>
        </p:txBody>
      </p:sp>
      <p:sp>
        <p:nvSpPr>
          <p:cNvPr id="24" name="Rectangle : coins arrondis 6">
            <a:extLst>
              <a:ext uri="{FF2B5EF4-FFF2-40B4-BE49-F238E27FC236}">
                <a16:creationId xmlns:a16="http://schemas.microsoft.com/office/drawing/2014/main" id="{B77DC3C9-6094-3A35-775A-6FFB00F55B42}"/>
              </a:ext>
            </a:extLst>
          </p:cNvPr>
          <p:cNvSpPr/>
          <p:nvPr/>
        </p:nvSpPr>
        <p:spPr>
          <a:xfrm>
            <a:off x="1283944"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26" name="Rectangle : coins arrondis 6">
            <a:extLst>
              <a:ext uri="{FF2B5EF4-FFF2-40B4-BE49-F238E27FC236}">
                <a16:creationId xmlns:a16="http://schemas.microsoft.com/office/drawing/2014/main" id="{B77DC3C9-6094-3A35-775A-6FFB00F55B42}"/>
              </a:ext>
            </a:extLst>
          </p:cNvPr>
          <p:cNvSpPr/>
          <p:nvPr/>
        </p:nvSpPr>
        <p:spPr>
          <a:xfrm>
            <a:off x="44305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28" name="Rectangle : coins arrondis 6">
            <a:extLst>
              <a:ext uri="{FF2B5EF4-FFF2-40B4-BE49-F238E27FC236}">
                <a16:creationId xmlns:a16="http://schemas.microsoft.com/office/drawing/2014/main" id="{B77DC3C9-6094-3A35-775A-6FFB00F55B42}"/>
              </a:ext>
            </a:extLst>
          </p:cNvPr>
          <p:cNvSpPr/>
          <p:nvPr/>
        </p:nvSpPr>
        <p:spPr>
          <a:xfrm>
            <a:off x="7361166"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9" name="Rectangle : coins arrondis 6">
            <a:extLst>
              <a:ext uri="{FF2B5EF4-FFF2-40B4-BE49-F238E27FC236}">
                <a16:creationId xmlns:a16="http://schemas.microsoft.com/office/drawing/2014/main" id="{B77DC3C9-6094-3A35-775A-6FFB00F55B42}"/>
              </a:ext>
            </a:extLst>
          </p:cNvPr>
          <p:cNvSpPr/>
          <p:nvPr/>
        </p:nvSpPr>
        <p:spPr>
          <a:xfrm>
            <a:off x="102217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D</a:t>
            </a:r>
          </a:p>
        </p:txBody>
      </p:sp>
      <p:grpSp>
        <p:nvGrpSpPr>
          <p:cNvPr id="5" name="Groupe 4"/>
          <p:cNvGrpSpPr/>
          <p:nvPr/>
        </p:nvGrpSpPr>
        <p:grpSpPr>
          <a:xfrm>
            <a:off x="772831" y="2872891"/>
            <a:ext cx="10803562" cy="2152935"/>
            <a:chOff x="772831" y="2872891"/>
            <a:chExt cx="10803562" cy="2152935"/>
          </a:xfrm>
        </p:grpSpPr>
        <p:pic>
          <p:nvPicPr>
            <p:cNvPr id="18" name="Image 17"/>
            <p:cNvPicPr/>
            <p:nvPr/>
          </p:nvPicPr>
          <p:blipFill rotWithShape="1">
            <a:blip r:embed="rId2"/>
            <a:srcRect l="13558" t="40956" r="11597" b="34219"/>
            <a:stretch/>
          </p:blipFill>
          <p:spPr bwMode="auto">
            <a:xfrm>
              <a:off x="772831" y="2872891"/>
              <a:ext cx="10747344" cy="2044762"/>
            </a:xfrm>
            <a:prstGeom prst="rect">
              <a:avLst/>
            </a:prstGeom>
            <a:ln>
              <a:noFill/>
            </a:ln>
            <a:extLst>
              <a:ext uri="{53640926-AAD7-44D8-BBD7-CCE9431645EC}">
                <a14:shadowObscured xmlns:a14="http://schemas.microsoft.com/office/drawing/2010/main"/>
              </a:ext>
            </a:extLst>
          </p:spPr>
        </p:pic>
        <p:sp>
          <p:nvSpPr>
            <p:cNvPr id="2" name="ZoneTexte 1"/>
            <p:cNvSpPr txBox="1"/>
            <p:nvPr/>
          </p:nvSpPr>
          <p:spPr>
            <a:xfrm>
              <a:off x="2734234" y="3862226"/>
              <a:ext cx="672353" cy="369332"/>
            </a:xfrm>
            <a:prstGeom prst="rect">
              <a:avLst/>
            </a:prstGeom>
            <a:solidFill>
              <a:schemeClr val="bg1"/>
            </a:solidFill>
          </p:spPr>
          <p:txBody>
            <a:bodyPr wrap="square" rtlCol="0">
              <a:spAutoFit/>
            </a:bodyPr>
            <a:lstStyle/>
            <a:p>
              <a:r>
                <a:rPr lang="fr-FR" noProof="0" dirty="0"/>
                <a:t>10 A</a:t>
              </a:r>
            </a:p>
          </p:txBody>
        </p:sp>
        <p:sp>
          <p:nvSpPr>
            <p:cNvPr id="20" name="ZoneTexte 19"/>
            <p:cNvSpPr txBox="1"/>
            <p:nvPr/>
          </p:nvSpPr>
          <p:spPr>
            <a:xfrm>
              <a:off x="4145377" y="4656494"/>
              <a:ext cx="612000" cy="369332"/>
            </a:xfrm>
            <a:prstGeom prst="rect">
              <a:avLst/>
            </a:prstGeom>
            <a:solidFill>
              <a:schemeClr val="bg1"/>
            </a:solidFill>
          </p:spPr>
          <p:txBody>
            <a:bodyPr wrap="square" rtlCol="0">
              <a:spAutoFit/>
            </a:bodyPr>
            <a:lstStyle/>
            <a:p>
              <a:r>
                <a:rPr lang="fr-FR" noProof="0" dirty="0"/>
                <a:t>10 A</a:t>
              </a:r>
            </a:p>
          </p:txBody>
        </p:sp>
        <p:sp>
          <p:nvSpPr>
            <p:cNvPr id="21" name="ZoneTexte 20"/>
            <p:cNvSpPr txBox="1"/>
            <p:nvPr/>
          </p:nvSpPr>
          <p:spPr>
            <a:xfrm>
              <a:off x="7613026" y="4652011"/>
              <a:ext cx="672353" cy="369332"/>
            </a:xfrm>
            <a:prstGeom prst="rect">
              <a:avLst/>
            </a:prstGeom>
            <a:solidFill>
              <a:schemeClr val="bg1"/>
            </a:solidFill>
          </p:spPr>
          <p:txBody>
            <a:bodyPr wrap="square" rtlCol="0">
              <a:spAutoFit/>
            </a:bodyPr>
            <a:lstStyle/>
            <a:p>
              <a:r>
                <a:rPr lang="fr-FR" noProof="0" dirty="0"/>
                <a:t>10 A</a:t>
              </a:r>
            </a:p>
          </p:txBody>
        </p:sp>
        <p:sp>
          <p:nvSpPr>
            <p:cNvPr id="27" name="ZoneTexte 26"/>
            <p:cNvSpPr txBox="1"/>
            <p:nvPr/>
          </p:nvSpPr>
          <p:spPr>
            <a:xfrm>
              <a:off x="10904040" y="3060502"/>
              <a:ext cx="672353" cy="369332"/>
            </a:xfrm>
            <a:prstGeom prst="rect">
              <a:avLst/>
            </a:prstGeom>
            <a:solidFill>
              <a:schemeClr val="bg1"/>
            </a:solidFill>
          </p:spPr>
          <p:txBody>
            <a:bodyPr wrap="square" rtlCol="0">
              <a:spAutoFit/>
            </a:bodyPr>
            <a:lstStyle/>
            <a:p>
              <a:r>
                <a:rPr lang="fr-FR" noProof="0" dirty="0"/>
                <a:t>10 A</a:t>
              </a:r>
            </a:p>
          </p:txBody>
        </p:sp>
      </p:grpSp>
      <p:sp>
        <p:nvSpPr>
          <p:cNvPr id="3" name="Titre 2">
            <a:extLst>
              <a:ext uri="{FF2B5EF4-FFF2-40B4-BE49-F238E27FC236}">
                <a16:creationId xmlns:a16="http://schemas.microsoft.com/office/drawing/2014/main" id="{F277F5F5-9E1C-8C8F-1A45-1B6F5432DBE6}"/>
              </a:ext>
            </a:extLst>
          </p:cNvPr>
          <p:cNvSpPr>
            <a:spLocks noGrp="1"/>
          </p:cNvSpPr>
          <p:nvPr>
            <p:ph type="title"/>
          </p:nvPr>
        </p:nvSpPr>
        <p:spPr/>
        <p:txBody>
          <a:bodyPr/>
          <a:lstStyle/>
          <a:p>
            <a:r>
              <a:rPr lang="fr-FR"/>
              <a:t>Choisir la bonne réponse. </a:t>
            </a:r>
          </a:p>
        </p:txBody>
      </p:sp>
      <p:sp>
        <p:nvSpPr>
          <p:cNvPr id="6" name="Espace réservé du contenu 5">
            <a:extLst>
              <a:ext uri="{FF2B5EF4-FFF2-40B4-BE49-F238E27FC236}">
                <a16:creationId xmlns:a16="http://schemas.microsoft.com/office/drawing/2014/main" id="{8A83768E-E76A-842D-373C-0E7AA615E39B}"/>
              </a:ext>
            </a:extLst>
          </p:cNvPr>
          <p:cNvSpPr>
            <a:spLocks noGrp="1"/>
          </p:cNvSpPr>
          <p:nvPr>
            <p:ph sz="quarter" idx="11"/>
          </p:nvPr>
        </p:nvSpPr>
        <p:spPr/>
        <p:txBody>
          <a:bodyPr/>
          <a:lstStyle/>
          <a:p>
            <a:r>
              <a:rPr lang="fr-FR"/>
              <a:t>L'enseignant.e choisit au hasard deux élèves pour justifier oralement leurs réponses.</a:t>
            </a:r>
          </a:p>
        </p:txBody>
      </p:sp>
      <p:grpSp>
        <p:nvGrpSpPr>
          <p:cNvPr id="7" name="Groupe 6">
            <a:extLst>
              <a:ext uri="{FF2B5EF4-FFF2-40B4-BE49-F238E27FC236}">
                <a16:creationId xmlns:a16="http://schemas.microsoft.com/office/drawing/2014/main" id="{83CEDE1B-BD11-E841-A51C-70929C046775}"/>
              </a:ext>
            </a:extLst>
          </p:cNvPr>
          <p:cNvGrpSpPr/>
          <p:nvPr/>
        </p:nvGrpSpPr>
        <p:grpSpPr>
          <a:xfrm>
            <a:off x="11493365" y="427318"/>
            <a:ext cx="497596" cy="431295"/>
            <a:chOff x="779844" y="4335989"/>
            <a:chExt cx="563238" cy="575842"/>
          </a:xfrm>
        </p:grpSpPr>
        <p:pic>
          <p:nvPicPr>
            <p:cNvPr id="8" name="Google Shape;307;p51" descr="Une image contenant Dessin animé, clipart, Animation, illustration&#10;&#10;Description générée automatiquement">
              <a:extLst>
                <a:ext uri="{FF2B5EF4-FFF2-40B4-BE49-F238E27FC236}">
                  <a16:creationId xmlns:a16="http://schemas.microsoft.com/office/drawing/2014/main" id="{1FB88422-267B-C880-9EEA-C38BD8D380E8}"/>
                </a:ext>
              </a:extLst>
            </p:cNvPr>
            <p:cNvPicPr preferRelativeResize="0"/>
            <p:nvPr/>
          </p:nvPicPr>
          <p:blipFill rotWithShape="1">
            <a:blip r:embed="rId3" cstate="print"/>
            <a:srcRect l="18242" t="9344" r="18458" b="23864"/>
            <a:stretch>
              <a:fillRect/>
            </a:stretch>
          </p:blipFill>
          <p:spPr>
            <a:xfrm>
              <a:off x="779844" y="4335989"/>
              <a:ext cx="563238" cy="575842"/>
            </a:xfrm>
            <a:prstGeom prst="rect">
              <a:avLst/>
            </a:prstGeom>
            <a:noFill/>
            <a:ln>
              <a:noFill/>
            </a:ln>
          </p:spPr>
        </p:pic>
        <p:sp>
          <p:nvSpPr>
            <p:cNvPr id="9" name="Rectangle 8">
              <a:extLst>
                <a:ext uri="{FF2B5EF4-FFF2-40B4-BE49-F238E27FC236}">
                  <a16:creationId xmlns:a16="http://schemas.microsoft.com/office/drawing/2014/main" id="{BB3D256F-D39D-8411-16C7-001FF716F436}"/>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34984249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DB17B543-988E-DDE7-EB4C-157081EC0B8B}"/>
              </a:ext>
            </a:extLst>
          </p:cNvPr>
          <p:cNvSpPr/>
          <p:nvPr/>
        </p:nvSpPr>
        <p:spPr>
          <a:xfrm>
            <a:off x="519986" y="1225569"/>
            <a:ext cx="11236080" cy="523220"/>
          </a:xfrm>
          <a:prstGeom prst="rect">
            <a:avLst/>
          </a:prstGeom>
          <a:solidFill>
            <a:srgbClr val="36AFCE">
              <a:lumMod val="20000"/>
              <a:lumOff val="80000"/>
            </a:srgbClr>
          </a:solidFill>
        </p:spPr>
        <p:txBody>
          <a:bodyPr wrap="square">
            <a:spAutoFit/>
          </a:bodyPr>
          <a:lstStyle/>
          <a:p>
            <a:pPr algn="just" defTabSz="914400"/>
            <a:r>
              <a:rPr lang="fr-FR" sz="2800" noProof="0" dirty="0">
                <a:ea typeface="Calibri"/>
                <a:cs typeface="Calibri"/>
                <a:sym typeface="Calibri"/>
              </a:rPr>
              <a:t>Cocher le schéma correspondant au branchement correct de l’ampèremètre.  </a:t>
            </a:r>
            <a:endParaRPr lang="fr-FR" sz="2800" noProof="0" dirty="0"/>
          </a:p>
        </p:txBody>
      </p:sp>
      <p:pic>
        <p:nvPicPr>
          <p:cNvPr id="19"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57529" y="5847247"/>
            <a:ext cx="684830" cy="684830"/>
          </a:xfrm>
          <a:prstGeom prst="rect">
            <a:avLst/>
          </a:prstGeom>
        </p:spPr>
      </p:pic>
      <p:sp>
        <p:nvSpPr>
          <p:cNvPr id="3" name="Titre 2">
            <a:extLst>
              <a:ext uri="{FF2B5EF4-FFF2-40B4-BE49-F238E27FC236}">
                <a16:creationId xmlns:a16="http://schemas.microsoft.com/office/drawing/2014/main" id="{286CD134-22E8-3DFD-DD55-38A73E69DDE9}"/>
              </a:ext>
            </a:extLst>
          </p:cNvPr>
          <p:cNvSpPr>
            <a:spLocks noGrp="1"/>
          </p:cNvSpPr>
          <p:nvPr>
            <p:ph type="title"/>
          </p:nvPr>
        </p:nvSpPr>
        <p:spPr/>
        <p:txBody>
          <a:bodyPr/>
          <a:lstStyle/>
          <a:p>
            <a:r>
              <a:rPr lang="fr-FR" dirty="0"/>
              <a:t>C’est effectivement A : l’ampèremètre est branché en série et les connexions à ses bornes sont respectées. </a:t>
            </a:r>
          </a:p>
        </p:txBody>
      </p:sp>
      <p:sp>
        <p:nvSpPr>
          <p:cNvPr id="6" name="Espace réservé du contenu 5">
            <a:extLst>
              <a:ext uri="{FF2B5EF4-FFF2-40B4-BE49-F238E27FC236}">
                <a16:creationId xmlns:a16="http://schemas.microsoft.com/office/drawing/2014/main" id="{27F8A7A8-E59B-2176-38AD-A157DA16558A}"/>
              </a:ext>
            </a:extLst>
          </p:cNvPr>
          <p:cNvSpPr>
            <a:spLocks noGrp="1"/>
          </p:cNvSpPr>
          <p:nvPr>
            <p:ph sz="quarter" idx="11"/>
          </p:nvPr>
        </p:nvSpPr>
        <p:spPr/>
        <p:txBody>
          <a:bodyPr/>
          <a:lstStyle/>
          <a:p>
            <a:r>
              <a:rPr lang="fr-FR"/>
              <a:t>L'enseignant.e choisit au hasard deux élèves pour justifier oralement leurs réponses.</a:t>
            </a:r>
          </a:p>
        </p:txBody>
      </p:sp>
      <p:pic>
        <p:nvPicPr>
          <p:cNvPr id="7" name="Image 9">
            <a:extLst>
              <a:ext uri="{FF2B5EF4-FFF2-40B4-BE49-F238E27FC236}">
                <a16:creationId xmlns:a16="http://schemas.microsoft.com/office/drawing/2014/main" id="{FFCF606F-609B-E8B2-45FE-C4183590525E}"/>
              </a:ext>
            </a:extLst>
          </p:cNvPr>
          <p:cNvPicPr>
            <a:picLocks noChangeAspect="1"/>
          </p:cNvPicPr>
          <p:nvPr/>
        </p:nvPicPr>
        <p:blipFill>
          <a:blip r:embed="rId3"/>
          <a:stretch>
            <a:fillRect/>
          </a:stretch>
        </p:blipFill>
        <p:spPr>
          <a:xfrm>
            <a:off x="11537662" y="466868"/>
            <a:ext cx="466496" cy="466496"/>
          </a:xfrm>
          <a:prstGeom prst="rect">
            <a:avLst/>
          </a:prstGeom>
        </p:spPr>
      </p:pic>
      <p:sp>
        <p:nvSpPr>
          <p:cNvPr id="8" name="Rectangle : coins arrondis 6">
            <a:extLst>
              <a:ext uri="{FF2B5EF4-FFF2-40B4-BE49-F238E27FC236}">
                <a16:creationId xmlns:a16="http://schemas.microsoft.com/office/drawing/2014/main" id="{9B8B8C3E-1F6F-38E9-7FAD-65AF58543576}"/>
              </a:ext>
            </a:extLst>
          </p:cNvPr>
          <p:cNvSpPr/>
          <p:nvPr/>
        </p:nvSpPr>
        <p:spPr>
          <a:xfrm>
            <a:off x="1283944"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9" name="Rectangle : coins arrondis 6">
            <a:extLst>
              <a:ext uri="{FF2B5EF4-FFF2-40B4-BE49-F238E27FC236}">
                <a16:creationId xmlns:a16="http://schemas.microsoft.com/office/drawing/2014/main" id="{EB53FC45-0F5C-E734-264C-0A0F0E4086CF}"/>
              </a:ext>
            </a:extLst>
          </p:cNvPr>
          <p:cNvSpPr/>
          <p:nvPr/>
        </p:nvSpPr>
        <p:spPr>
          <a:xfrm>
            <a:off x="44305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0" name="Rectangle : coins arrondis 6">
            <a:extLst>
              <a:ext uri="{FF2B5EF4-FFF2-40B4-BE49-F238E27FC236}">
                <a16:creationId xmlns:a16="http://schemas.microsoft.com/office/drawing/2014/main" id="{FF975D14-09F3-C881-B3C7-5B734B59FCBD}"/>
              </a:ext>
            </a:extLst>
          </p:cNvPr>
          <p:cNvSpPr/>
          <p:nvPr/>
        </p:nvSpPr>
        <p:spPr>
          <a:xfrm>
            <a:off x="7361166"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1" name="Rectangle : coins arrondis 6">
            <a:extLst>
              <a:ext uri="{FF2B5EF4-FFF2-40B4-BE49-F238E27FC236}">
                <a16:creationId xmlns:a16="http://schemas.microsoft.com/office/drawing/2014/main" id="{9599D380-35FF-902D-4BE1-419545AE5AB7}"/>
              </a:ext>
            </a:extLst>
          </p:cNvPr>
          <p:cNvSpPr/>
          <p:nvPr/>
        </p:nvSpPr>
        <p:spPr>
          <a:xfrm>
            <a:off x="10221755" y="5196752"/>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D</a:t>
            </a:r>
          </a:p>
        </p:txBody>
      </p:sp>
      <p:grpSp>
        <p:nvGrpSpPr>
          <p:cNvPr id="12" name="Groupe 11">
            <a:extLst>
              <a:ext uri="{FF2B5EF4-FFF2-40B4-BE49-F238E27FC236}">
                <a16:creationId xmlns:a16="http://schemas.microsoft.com/office/drawing/2014/main" id="{AE7C2ACB-4D4C-1564-FA9E-F13100347934}"/>
              </a:ext>
            </a:extLst>
          </p:cNvPr>
          <p:cNvGrpSpPr/>
          <p:nvPr/>
        </p:nvGrpSpPr>
        <p:grpSpPr>
          <a:xfrm>
            <a:off x="772831" y="2872891"/>
            <a:ext cx="10803562" cy="2152935"/>
            <a:chOff x="772831" y="2872891"/>
            <a:chExt cx="10803562" cy="2152935"/>
          </a:xfrm>
        </p:grpSpPr>
        <p:pic>
          <p:nvPicPr>
            <p:cNvPr id="13" name="Image 12">
              <a:extLst>
                <a:ext uri="{FF2B5EF4-FFF2-40B4-BE49-F238E27FC236}">
                  <a16:creationId xmlns:a16="http://schemas.microsoft.com/office/drawing/2014/main" id="{561A6B0E-5895-1C46-E611-D651C55097B1}"/>
                </a:ext>
              </a:extLst>
            </p:cNvPr>
            <p:cNvPicPr/>
            <p:nvPr/>
          </p:nvPicPr>
          <p:blipFill rotWithShape="1">
            <a:blip r:embed="rId4"/>
            <a:srcRect l="13558" t="40956" r="11597" b="34219"/>
            <a:stretch/>
          </p:blipFill>
          <p:spPr bwMode="auto">
            <a:xfrm>
              <a:off x="772831" y="2872891"/>
              <a:ext cx="10747344" cy="2044762"/>
            </a:xfrm>
            <a:prstGeom prst="rect">
              <a:avLst/>
            </a:prstGeom>
            <a:ln>
              <a:noFill/>
            </a:ln>
            <a:extLst>
              <a:ext uri="{53640926-AAD7-44D8-BBD7-CCE9431645EC}">
                <a14:shadowObscured xmlns:a14="http://schemas.microsoft.com/office/drawing/2010/main"/>
              </a:ext>
            </a:extLst>
          </p:spPr>
        </p:pic>
        <p:sp>
          <p:nvSpPr>
            <p:cNvPr id="14" name="ZoneTexte 13">
              <a:extLst>
                <a:ext uri="{FF2B5EF4-FFF2-40B4-BE49-F238E27FC236}">
                  <a16:creationId xmlns:a16="http://schemas.microsoft.com/office/drawing/2014/main" id="{AE4FDB4E-E974-00DA-142D-4FEFA7A58F0B}"/>
                </a:ext>
              </a:extLst>
            </p:cNvPr>
            <p:cNvSpPr txBox="1"/>
            <p:nvPr/>
          </p:nvSpPr>
          <p:spPr>
            <a:xfrm>
              <a:off x="2734234" y="3862226"/>
              <a:ext cx="672353" cy="369332"/>
            </a:xfrm>
            <a:prstGeom prst="rect">
              <a:avLst/>
            </a:prstGeom>
            <a:solidFill>
              <a:schemeClr val="bg1"/>
            </a:solidFill>
          </p:spPr>
          <p:txBody>
            <a:bodyPr wrap="square" rtlCol="0">
              <a:spAutoFit/>
            </a:bodyPr>
            <a:lstStyle/>
            <a:p>
              <a:r>
                <a:rPr lang="fr-FR" noProof="0" dirty="0"/>
                <a:t>10 A</a:t>
              </a:r>
            </a:p>
          </p:txBody>
        </p:sp>
        <p:sp>
          <p:nvSpPr>
            <p:cNvPr id="15" name="ZoneTexte 14">
              <a:extLst>
                <a:ext uri="{FF2B5EF4-FFF2-40B4-BE49-F238E27FC236}">
                  <a16:creationId xmlns:a16="http://schemas.microsoft.com/office/drawing/2014/main" id="{AB132917-15AD-A88C-C807-39D2AAA31FF2}"/>
                </a:ext>
              </a:extLst>
            </p:cNvPr>
            <p:cNvSpPr txBox="1"/>
            <p:nvPr/>
          </p:nvSpPr>
          <p:spPr>
            <a:xfrm>
              <a:off x="4145377" y="4656494"/>
              <a:ext cx="612000" cy="369332"/>
            </a:xfrm>
            <a:prstGeom prst="rect">
              <a:avLst/>
            </a:prstGeom>
            <a:solidFill>
              <a:schemeClr val="bg1"/>
            </a:solidFill>
          </p:spPr>
          <p:txBody>
            <a:bodyPr wrap="square" rtlCol="0">
              <a:spAutoFit/>
            </a:bodyPr>
            <a:lstStyle/>
            <a:p>
              <a:r>
                <a:rPr lang="fr-FR" noProof="0" dirty="0"/>
                <a:t>10 A</a:t>
              </a:r>
            </a:p>
          </p:txBody>
        </p:sp>
        <p:sp>
          <p:nvSpPr>
            <p:cNvPr id="16" name="ZoneTexte 15">
              <a:extLst>
                <a:ext uri="{FF2B5EF4-FFF2-40B4-BE49-F238E27FC236}">
                  <a16:creationId xmlns:a16="http://schemas.microsoft.com/office/drawing/2014/main" id="{E0B2B3AA-B9E7-A3EA-FD0B-26F8A13C5EF6}"/>
                </a:ext>
              </a:extLst>
            </p:cNvPr>
            <p:cNvSpPr txBox="1"/>
            <p:nvPr/>
          </p:nvSpPr>
          <p:spPr>
            <a:xfrm>
              <a:off x="7613026" y="4652011"/>
              <a:ext cx="672353" cy="369332"/>
            </a:xfrm>
            <a:prstGeom prst="rect">
              <a:avLst/>
            </a:prstGeom>
            <a:solidFill>
              <a:schemeClr val="bg1"/>
            </a:solidFill>
          </p:spPr>
          <p:txBody>
            <a:bodyPr wrap="square" rtlCol="0">
              <a:spAutoFit/>
            </a:bodyPr>
            <a:lstStyle/>
            <a:p>
              <a:r>
                <a:rPr lang="fr-FR" noProof="0" dirty="0"/>
                <a:t>10 A</a:t>
              </a:r>
            </a:p>
          </p:txBody>
        </p:sp>
        <p:sp>
          <p:nvSpPr>
            <p:cNvPr id="17" name="ZoneTexte 16">
              <a:extLst>
                <a:ext uri="{FF2B5EF4-FFF2-40B4-BE49-F238E27FC236}">
                  <a16:creationId xmlns:a16="http://schemas.microsoft.com/office/drawing/2014/main" id="{2FEF0AFB-4A61-5E51-D2C5-86045DE5FEEC}"/>
                </a:ext>
              </a:extLst>
            </p:cNvPr>
            <p:cNvSpPr txBox="1"/>
            <p:nvPr/>
          </p:nvSpPr>
          <p:spPr>
            <a:xfrm>
              <a:off x="10904040" y="3060502"/>
              <a:ext cx="672353" cy="369332"/>
            </a:xfrm>
            <a:prstGeom prst="rect">
              <a:avLst/>
            </a:prstGeom>
            <a:solidFill>
              <a:schemeClr val="bg1"/>
            </a:solidFill>
          </p:spPr>
          <p:txBody>
            <a:bodyPr wrap="square" rtlCol="0">
              <a:spAutoFit/>
            </a:bodyPr>
            <a:lstStyle/>
            <a:p>
              <a:r>
                <a:rPr lang="fr-FR" noProof="0" dirty="0"/>
                <a:t>10 A</a:t>
              </a:r>
            </a:p>
          </p:txBody>
        </p:sp>
      </p:grpSp>
    </p:spTree>
    <p:extLst>
      <p:ext uri="{BB962C8B-B14F-4D97-AF65-F5344CB8AC3E}">
        <p14:creationId xmlns:p14="http://schemas.microsoft.com/office/powerpoint/2010/main" val="239145573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sp>
        <p:nvSpPr>
          <p:cNvPr id="6" name="Rectangle : coins arrondis 5">
            <a:extLst>
              <a:ext uri="{FF2B5EF4-FFF2-40B4-BE49-F238E27FC236}">
                <a16:creationId xmlns:a16="http://schemas.microsoft.com/office/drawing/2014/main" id="{8809C23A-BBC3-4C31-9E16-7D930D89D4B3}"/>
              </a:ext>
            </a:extLst>
          </p:cNvPr>
          <p:cNvSpPr/>
          <p:nvPr/>
        </p:nvSpPr>
        <p:spPr>
          <a:xfrm>
            <a:off x="1536650" y="2516957"/>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mA/µA</a:t>
            </a:r>
          </a:p>
        </p:txBody>
      </p:sp>
      <p:sp>
        <p:nvSpPr>
          <p:cNvPr id="7" name="Rectangle : coins arrondis 6">
            <a:extLst>
              <a:ext uri="{FF2B5EF4-FFF2-40B4-BE49-F238E27FC236}">
                <a16:creationId xmlns:a16="http://schemas.microsoft.com/office/drawing/2014/main" id="{B77DC3C9-6094-3A35-775A-6FFB00F55B42}"/>
              </a:ext>
            </a:extLst>
          </p:cNvPr>
          <p:cNvSpPr/>
          <p:nvPr/>
        </p:nvSpPr>
        <p:spPr>
          <a:xfrm>
            <a:off x="1104650" y="251695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8" name="Rectangle : coins arrondis 7">
            <a:extLst>
              <a:ext uri="{FF2B5EF4-FFF2-40B4-BE49-F238E27FC236}">
                <a16:creationId xmlns:a16="http://schemas.microsoft.com/office/drawing/2014/main" id="{0F8D1798-BFE3-09C4-BFF4-EFD10677BAE1}"/>
              </a:ext>
            </a:extLst>
          </p:cNvPr>
          <p:cNvSpPr/>
          <p:nvPr/>
        </p:nvSpPr>
        <p:spPr>
          <a:xfrm>
            <a:off x="1536650" y="3909044"/>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A (10A) et calibre élevé</a:t>
            </a:r>
          </a:p>
        </p:txBody>
      </p:sp>
      <p:sp>
        <p:nvSpPr>
          <p:cNvPr id="9" name="Rectangle : coins arrondis 8">
            <a:extLst>
              <a:ext uri="{FF2B5EF4-FFF2-40B4-BE49-F238E27FC236}">
                <a16:creationId xmlns:a16="http://schemas.microsoft.com/office/drawing/2014/main" id="{4FE5E456-DF7A-BD0C-E662-41C9D6CBE42A}"/>
              </a:ext>
            </a:extLst>
          </p:cNvPr>
          <p:cNvSpPr/>
          <p:nvPr/>
        </p:nvSpPr>
        <p:spPr>
          <a:xfrm>
            <a:off x="1104650" y="388977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2" name="ZoneTexte 11">
            <a:extLst>
              <a:ext uri="{FF2B5EF4-FFF2-40B4-BE49-F238E27FC236}">
                <a16:creationId xmlns:a16="http://schemas.microsoft.com/office/drawing/2014/main" id="{C60940DE-D354-DC80-3583-2AD388EF7380}"/>
              </a:ext>
            </a:extLst>
          </p:cNvPr>
          <p:cNvSpPr txBox="1"/>
          <p:nvPr/>
        </p:nvSpPr>
        <p:spPr>
          <a:xfrm>
            <a:off x="565341" y="1384185"/>
            <a:ext cx="11061318" cy="523220"/>
          </a:xfrm>
          <a:prstGeom prst="rect">
            <a:avLst/>
          </a:prstGeom>
          <a:solidFill>
            <a:schemeClr val="accent3">
              <a:lumMod val="20000"/>
              <a:lumOff val="80000"/>
            </a:schemeClr>
          </a:solidFill>
        </p:spPr>
        <p:txBody>
          <a:bodyPr wrap="square" rtlCol="0">
            <a:spAutoFit/>
          </a:bodyPr>
          <a:lstStyle/>
          <a:p>
            <a:r>
              <a:rPr lang="fr-FR" sz="2800" noProof="0" dirty="0"/>
              <a:t>On veut mesurer une intensité d’environ 2 A. On choisit en priorité l’entrée:</a:t>
            </a:r>
            <a:endParaRPr lang="fr-FR" sz="2800" noProof="0" dirty="0">
              <a:latin typeface="Calibri" panose="020F0502020204030204" pitchFamily="34" charset="0"/>
              <a:ea typeface="Calibri" panose="020F0502020204030204" pitchFamily="34" charset="0"/>
              <a:cs typeface="Calibri" panose="020F0502020204030204" pitchFamily="34" charset="0"/>
            </a:endParaRPr>
          </a:p>
        </p:txBody>
      </p:sp>
      <p:sp>
        <p:nvSpPr>
          <p:cNvPr id="13" name="Rectangle : coins arrondis 7">
            <a:extLst>
              <a:ext uri="{FF2B5EF4-FFF2-40B4-BE49-F238E27FC236}">
                <a16:creationId xmlns:a16="http://schemas.microsoft.com/office/drawing/2014/main" id="{0F8D1798-BFE3-09C4-BFF4-EFD10677BAE1}"/>
              </a:ext>
            </a:extLst>
          </p:cNvPr>
          <p:cNvSpPr/>
          <p:nvPr/>
        </p:nvSpPr>
        <p:spPr>
          <a:xfrm>
            <a:off x="1536650" y="5261513"/>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Entrée VΩ</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ectangle : coins arrondis 8">
            <a:extLst>
              <a:ext uri="{FF2B5EF4-FFF2-40B4-BE49-F238E27FC236}">
                <a16:creationId xmlns:a16="http://schemas.microsoft.com/office/drawing/2014/main" id="{4FE5E456-DF7A-BD0C-E662-41C9D6CBE42A}"/>
              </a:ext>
            </a:extLst>
          </p:cNvPr>
          <p:cNvSpPr/>
          <p:nvPr/>
        </p:nvSpPr>
        <p:spPr>
          <a:xfrm>
            <a:off x="1104650" y="526151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2" name="Titre 1">
            <a:extLst>
              <a:ext uri="{FF2B5EF4-FFF2-40B4-BE49-F238E27FC236}">
                <a16:creationId xmlns:a16="http://schemas.microsoft.com/office/drawing/2014/main" id="{FE69A28B-5C6C-0164-FD11-DFF723453625}"/>
              </a:ext>
            </a:extLst>
          </p:cNvPr>
          <p:cNvSpPr>
            <a:spLocks noGrp="1"/>
          </p:cNvSpPr>
          <p:nvPr>
            <p:ph type="title"/>
          </p:nvPr>
        </p:nvSpPr>
        <p:spPr/>
        <p:txBody>
          <a:bodyPr/>
          <a:lstStyle/>
          <a:p>
            <a:r>
              <a:rPr lang="fr-FR"/>
              <a:t>Choisir la bonne réponse.</a:t>
            </a:r>
          </a:p>
        </p:txBody>
      </p:sp>
      <p:sp>
        <p:nvSpPr>
          <p:cNvPr id="3" name="Espace réservé du contenu 2">
            <a:extLst>
              <a:ext uri="{FF2B5EF4-FFF2-40B4-BE49-F238E27FC236}">
                <a16:creationId xmlns:a16="http://schemas.microsoft.com/office/drawing/2014/main" id="{9C46FD2D-4640-8F81-3B31-5871F9C7CBED}"/>
              </a:ext>
            </a:extLst>
          </p:cNvPr>
          <p:cNvSpPr>
            <a:spLocks noGrp="1"/>
          </p:cNvSpPr>
          <p:nvPr>
            <p:ph sz="quarter" idx="11"/>
          </p:nvPr>
        </p:nvSpPr>
        <p:spPr/>
        <p:txBody>
          <a:bodyPr/>
          <a:lstStyle/>
          <a:p>
            <a:r>
              <a:rPr lang="fr-FR"/>
              <a:t>L'enseignant.e choisit au hasard deux élèves pour justifier oralement leur choix.</a:t>
            </a:r>
          </a:p>
        </p:txBody>
      </p:sp>
      <p:grpSp>
        <p:nvGrpSpPr>
          <p:cNvPr id="5" name="Groupe 4">
            <a:extLst>
              <a:ext uri="{FF2B5EF4-FFF2-40B4-BE49-F238E27FC236}">
                <a16:creationId xmlns:a16="http://schemas.microsoft.com/office/drawing/2014/main" id="{06D3AC0B-96FE-90FB-EED8-9C81936C0A94}"/>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43F70384-2602-A294-1DBA-87C6702F6FA4}"/>
                </a:ext>
              </a:extLst>
            </p:cNvPr>
            <p:cNvPicPr preferRelativeResize="0"/>
            <p:nvPr/>
          </p:nvPicPr>
          <p:blipFill rotWithShape="1">
            <a:blip r:embed="rId2" cstate="print"/>
            <a:srcRect l="18242" t="9344" r="18458" b="23864"/>
            <a:stretch>
              <a:fillRect/>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4A7F2D47-692B-DC0A-9B63-C207AF70EF5C}"/>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noProof="0" dirty="0"/>
            </a:p>
          </p:txBody>
        </p:sp>
      </p:grpSp>
    </p:spTree>
    <p:extLst>
      <p:ext uri="{BB962C8B-B14F-4D97-AF65-F5344CB8AC3E}">
        <p14:creationId xmlns:p14="http://schemas.microsoft.com/office/powerpoint/2010/main" val="14353785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8366D-F85D-A999-B22F-D42A38C0BB08}"/>
            </a:ext>
          </a:extLst>
        </p:cNvPr>
        <p:cNvGrpSpPr/>
        <p:nvPr/>
      </p:nvGrpSpPr>
      <p:grpSpPr>
        <a:xfrm>
          <a:off x="0" y="0"/>
          <a:ext cx="0" cy="0"/>
          <a:chOff x="0" y="0"/>
          <a:chExt cx="0" cy="0"/>
        </a:xfrm>
      </p:grpSpPr>
      <p:pic>
        <p:nvPicPr>
          <p:cNvPr id="16" name="Graphique 11" descr="Coche avec un remplissage uni">
            <a:extLst>
              <a:ext uri="{FF2B5EF4-FFF2-40B4-BE49-F238E27FC236}">
                <a16:creationId xmlns:a16="http://schemas.microsoft.com/office/drawing/2014/main" id="{47CAA970-0035-6EF6-C710-B2A37849D84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2137" y="3762820"/>
            <a:ext cx="684830" cy="684830"/>
          </a:xfrm>
          <a:prstGeom prst="rect">
            <a:avLst/>
          </a:prstGeom>
        </p:spPr>
      </p:pic>
      <p:sp>
        <p:nvSpPr>
          <p:cNvPr id="2" name="Rectangle : coins arrondis 1">
            <a:extLst>
              <a:ext uri="{FF2B5EF4-FFF2-40B4-BE49-F238E27FC236}">
                <a16:creationId xmlns:a16="http://schemas.microsoft.com/office/drawing/2014/main" id="{06C7561D-7BC5-F3E0-1CD3-5D4771AFFCD7}"/>
              </a:ext>
            </a:extLst>
          </p:cNvPr>
          <p:cNvSpPr/>
          <p:nvPr/>
        </p:nvSpPr>
        <p:spPr>
          <a:xfrm>
            <a:off x="1536650" y="2516957"/>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mA/µA</a:t>
            </a:r>
          </a:p>
        </p:txBody>
      </p:sp>
      <p:sp>
        <p:nvSpPr>
          <p:cNvPr id="3" name="Rectangle : coins arrondis 2">
            <a:extLst>
              <a:ext uri="{FF2B5EF4-FFF2-40B4-BE49-F238E27FC236}">
                <a16:creationId xmlns:a16="http://schemas.microsoft.com/office/drawing/2014/main" id="{FCCC72D7-3C41-E971-5353-672638BCD986}"/>
              </a:ext>
            </a:extLst>
          </p:cNvPr>
          <p:cNvSpPr/>
          <p:nvPr/>
        </p:nvSpPr>
        <p:spPr>
          <a:xfrm>
            <a:off x="1104650" y="2516957"/>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A</a:t>
            </a:r>
          </a:p>
        </p:txBody>
      </p:sp>
      <p:sp>
        <p:nvSpPr>
          <p:cNvPr id="5" name="Rectangle : coins arrondis 4">
            <a:extLst>
              <a:ext uri="{FF2B5EF4-FFF2-40B4-BE49-F238E27FC236}">
                <a16:creationId xmlns:a16="http://schemas.microsoft.com/office/drawing/2014/main" id="{476371B3-BB79-3856-AB0F-379E82D80B14}"/>
              </a:ext>
            </a:extLst>
          </p:cNvPr>
          <p:cNvSpPr/>
          <p:nvPr/>
        </p:nvSpPr>
        <p:spPr>
          <a:xfrm>
            <a:off x="1536650" y="3909044"/>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noProof="0" dirty="0">
                <a:solidFill>
                  <a:schemeClr val="tx1"/>
                </a:solidFill>
              </a:rPr>
              <a:t>A (10A) et calibre élevé</a:t>
            </a:r>
          </a:p>
        </p:txBody>
      </p:sp>
      <p:sp>
        <p:nvSpPr>
          <p:cNvPr id="10" name="Rectangle : coins arrondis 9">
            <a:extLst>
              <a:ext uri="{FF2B5EF4-FFF2-40B4-BE49-F238E27FC236}">
                <a16:creationId xmlns:a16="http://schemas.microsoft.com/office/drawing/2014/main" id="{859C5C28-5162-6A0D-0CED-447BCBFE7E9B}"/>
              </a:ext>
            </a:extLst>
          </p:cNvPr>
          <p:cNvSpPr/>
          <p:nvPr/>
        </p:nvSpPr>
        <p:spPr>
          <a:xfrm>
            <a:off x="1104650" y="388977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B</a:t>
            </a:r>
          </a:p>
        </p:txBody>
      </p:sp>
      <p:sp>
        <p:nvSpPr>
          <p:cNvPr id="11" name="Rectangle : coins arrondis 7">
            <a:extLst>
              <a:ext uri="{FF2B5EF4-FFF2-40B4-BE49-F238E27FC236}">
                <a16:creationId xmlns:a16="http://schemas.microsoft.com/office/drawing/2014/main" id="{F7801D0C-D265-DBC9-CAAE-36D6D4B09EE3}"/>
              </a:ext>
            </a:extLst>
          </p:cNvPr>
          <p:cNvSpPr/>
          <p:nvPr/>
        </p:nvSpPr>
        <p:spPr>
          <a:xfrm>
            <a:off x="1536650" y="5261513"/>
            <a:ext cx="3207842" cy="432000"/>
          </a:xfrm>
          <a:prstGeom prst="roundRect">
            <a:avLst/>
          </a:prstGeom>
          <a:solidFill>
            <a:srgbClr val="F4ED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400" noProof="0" dirty="0">
                <a:solidFill>
                  <a:schemeClr val="tx1"/>
                </a:solidFill>
              </a:rPr>
              <a:t>Entrée VΩ</a:t>
            </a:r>
            <a:endParaRPr lang="fr-FR" sz="2400" noProof="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Rectangle : coins arrondis 8">
            <a:extLst>
              <a:ext uri="{FF2B5EF4-FFF2-40B4-BE49-F238E27FC236}">
                <a16:creationId xmlns:a16="http://schemas.microsoft.com/office/drawing/2014/main" id="{45D90866-1D51-1B06-89B4-0C967050669B}"/>
              </a:ext>
            </a:extLst>
          </p:cNvPr>
          <p:cNvSpPr/>
          <p:nvPr/>
        </p:nvSpPr>
        <p:spPr>
          <a:xfrm>
            <a:off x="1104650" y="5261513"/>
            <a:ext cx="432000" cy="430924"/>
          </a:xfrm>
          <a:prstGeom prst="round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b="1" noProof="0" dirty="0">
                <a:solidFill>
                  <a:schemeClr val="tx1"/>
                </a:solidFill>
              </a:rPr>
              <a:t>C</a:t>
            </a:r>
          </a:p>
        </p:txBody>
      </p:sp>
      <p:sp>
        <p:nvSpPr>
          <p:cNvPr id="18" name="Titre 17">
            <a:extLst>
              <a:ext uri="{FF2B5EF4-FFF2-40B4-BE49-F238E27FC236}">
                <a16:creationId xmlns:a16="http://schemas.microsoft.com/office/drawing/2014/main" id="{9F5FF46F-13E3-F798-B2D2-2ACE2F96B636}"/>
              </a:ext>
            </a:extLst>
          </p:cNvPr>
          <p:cNvSpPr>
            <a:spLocks noGrp="1"/>
          </p:cNvSpPr>
          <p:nvPr>
            <p:ph type="title"/>
          </p:nvPr>
        </p:nvSpPr>
        <p:spPr/>
        <p:txBody>
          <a:bodyPr/>
          <a:lstStyle/>
          <a:p>
            <a:r>
              <a:rPr lang="fr-FR"/>
              <a:t>On commence par le plus grand calibre.</a:t>
            </a:r>
          </a:p>
        </p:txBody>
      </p:sp>
      <p:sp>
        <p:nvSpPr>
          <p:cNvPr id="19" name="Espace réservé du contenu 18">
            <a:extLst>
              <a:ext uri="{FF2B5EF4-FFF2-40B4-BE49-F238E27FC236}">
                <a16:creationId xmlns:a16="http://schemas.microsoft.com/office/drawing/2014/main" id="{04B3D051-8CC2-84E3-C8D7-FF4CBD276B56}"/>
              </a:ext>
            </a:extLst>
          </p:cNvPr>
          <p:cNvSpPr>
            <a:spLocks noGrp="1"/>
          </p:cNvSpPr>
          <p:nvPr>
            <p:ph sz="quarter" idx="11"/>
          </p:nvPr>
        </p:nvSpPr>
        <p:spPr/>
        <p:txBody>
          <a:bodyPr/>
          <a:lstStyle/>
          <a:p>
            <a:r>
              <a:rPr lang="fr-FR"/>
              <a:t>L'enseignant.e choisit au hasard deux élèves pour justifier oralement leur choix.</a:t>
            </a:r>
          </a:p>
        </p:txBody>
      </p:sp>
      <p:sp>
        <p:nvSpPr>
          <p:cNvPr id="20" name="ZoneTexte 19">
            <a:extLst>
              <a:ext uri="{FF2B5EF4-FFF2-40B4-BE49-F238E27FC236}">
                <a16:creationId xmlns:a16="http://schemas.microsoft.com/office/drawing/2014/main" id="{C0F7EEDC-4314-31C3-E466-A151A9F23440}"/>
              </a:ext>
            </a:extLst>
          </p:cNvPr>
          <p:cNvSpPr txBox="1"/>
          <p:nvPr/>
        </p:nvSpPr>
        <p:spPr>
          <a:xfrm>
            <a:off x="565341" y="1384185"/>
            <a:ext cx="11061318" cy="523220"/>
          </a:xfrm>
          <a:prstGeom prst="rect">
            <a:avLst/>
          </a:prstGeom>
          <a:solidFill>
            <a:schemeClr val="accent3">
              <a:lumMod val="20000"/>
              <a:lumOff val="80000"/>
            </a:schemeClr>
          </a:solidFill>
        </p:spPr>
        <p:txBody>
          <a:bodyPr wrap="square" rtlCol="0">
            <a:spAutoFit/>
          </a:bodyPr>
          <a:lstStyle/>
          <a:p>
            <a:r>
              <a:rPr lang="fr-FR" sz="2800" noProof="0" dirty="0"/>
              <a:t>On veut mesurer une intensité d’environ 2 A. On choisit en priorité l’entrée:</a:t>
            </a:r>
            <a:endParaRPr lang="fr-FR" sz="2800" noProof="0" dirty="0">
              <a:latin typeface="Calibri" panose="020F0502020204030204" pitchFamily="34" charset="0"/>
              <a:ea typeface="Calibri" panose="020F0502020204030204" pitchFamily="34" charset="0"/>
              <a:cs typeface="Calibri" panose="020F0502020204030204" pitchFamily="34" charset="0"/>
            </a:endParaRPr>
          </a:p>
        </p:txBody>
      </p:sp>
      <p:pic>
        <p:nvPicPr>
          <p:cNvPr id="21" name="Image 9">
            <a:extLst>
              <a:ext uri="{FF2B5EF4-FFF2-40B4-BE49-F238E27FC236}">
                <a16:creationId xmlns:a16="http://schemas.microsoft.com/office/drawing/2014/main" id="{0F3E5C8B-C212-3AE6-1BA9-206D375FF558}"/>
              </a:ext>
            </a:extLst>
          </p:cNvPr>
          <p:cNvPicPr>
            <a:picLocks noChangeAspect="1"/>
          </p:cNvPicPr>
          <p:nvPr/>
        </p:nvPicPr>
        <p:blipFill>
          <a:blip r:embed="rId3"/>
          <a:stretch>
            <a:fillRect/>
          </a:stretch>
        </p:blipFill>
        <p:spPr>
          <a:xfrm>
            <a:off x="11537662" y="466868"/>
            <a:ext cx="466496" cy="466496"/>
          </a:xfrm>
          <a:prstGeom prst="rect">
            <a:avLst/>
          </a:prstGeom>
        </p:spPr>
      </p:pic>
    </p:spTree>
    <p:extLst>
      <p:ext uri="{BB962C8B-B14F-4D97-AF65-F5344CB8AC3E}">
        <p14:creationId xmlns:p14="http://schemas.microsoft.com/office/powerpoint/2010/main" val="37683382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noProof="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p:nvPr/>
        </p:nvPicPr>
        <p:blipFill>
          <a:blip r:embed="rId2"/>
          <a:srcRect l="20258" t="24862" r="17975" b="13960"/>
          <a:stretch>
            <a:fillRect/>
          </a:stretch>
        </p:blipFill>
        <p:spPr bwMode="auto">
          <a:xfrm>
            <a:off x="395948" y="1319284"/>
            <a:ext cx="11092184" cy="5054621"/>
          </a:xfrm>
          <a:prstGeom prst="rect">
            <a:avLst/>
          </a:prstGeom>
          <a:noFill/>
          <a:ln w="9525">
            <a:noFill/>
            <a:miter lim="800000"/>
            <a:headEnd/>
            <a:tailEnd/>
          </a:ln>
        </p:spPr>
      </p:pic>
      <p:sp>
        <p:nvSpPr>
          <p:cNvPr id="2" name="Titre 1">
            <a:extLst>
              <a:ext uri="{FF2B5EF4-FFF2-40B4-BE49-F238E27FC236}">
                <a16:creationId xmlns:a16="http://schemas.microsoft.com/office/drawing/2014/main" id="{9187647E-2CC6-F58E-050E-A5B238EC0EFC}"/>
              </a:ext>
            </a:extLst>
          </p:cNvPr>
          <p:cNvSpPr>
            <a:spLocks noGrp="1"/>
          </p:cNvSpPr>
          <p:nvPr>
            <p:ph type="title"/>
          </p:nvPr>
        </p:nvSpPr>
        <p:spPr/>
        <p:txBody>
          <a:bodyPr/>
          <a:lstStyle/>
          <a:p>
            <a:r>
              <a:rPr lang="fr-FR"/>
              <a:t>Maintenant on va passer aux tâches à réaliser sur le livret. On commence par  la tâche p.20« Je m’entraine en binôme » . Travaillez individuellement, puis discutez de vos réponses en binômes.</a:t>
            </a:r>
          </a:p>
        </p:txBody>
      </p:sp>
      <p:sp>
        <p:nvSpPr>
          <p:cNvPr id="3" name="Espace réservé du contenu 2">
            <a:extLst>
              <a:ext uri="{FF2B5EF4-FFF2-40B4-BE49-F238E27FC236}">
                <a16:creationId xmlns:a16="http://schemas.microsoft.com/office/drawing/2014/main" id="{E0B957AF-50FD-2E7E-50FA-C09999D3302A}"/>
              </a:ext>
            </a:extLst>
          </p:cNvPr>
          <p:cNvSpPr>
            <a:spLocks noGrp="1"/>
          </p:cNvSpPr>
          <p:nvPr>
            <p:ph sz="quarter" idx="11"/>
          </p:nvPr>
        </p:nvSpPr>
        <p:spPr/>
        <p:txBody>
          <a:bodyPr/>
          <a:lstStyle/>
          <a:p>
            <a:r>
              <a:rPr lang="fr-FR"/>
              <a:t>L’enseignant·e accorde suffisamment de temps au travail individuel avant la discussion en binôme. Il circule pour contrôler et donner des indications en cas de blocage.</a:t>
            </a:r>
          </a:p>
        </p:txBody>
      </p:sp>
    </p:spTree>
    <p:extLst>
      <p:ext uri="{BB962C8B-B14F-4D97-AF65-F5344CB8AC3E}">
        <p14:creationId xmlns:p14="http://schemas.microsoft.com/office/powerpoint/2010/main" val="190861706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ZoneTexte 18"/>
          <p:cNvSpPr txBox="1"/>
          <p:nvPr/>
        </p:nvSpPr>
        <p:spPr>
          <a:xfrm>
            <a:off x="273868" y="1156798"/>
            <a:ext cx="10684369" cy="400110"/>
          </a:xfrm>
          <a:prstGeom prst="rect">
            <a:avLst/>
          </a:prstGeom>
          <a:noFill/>
        </p:spPr>
        <p:txBody>
          <a:bodyPr wrap="square" rtlCol="0">
            <a:spAutoFit/>
          </a:bodyPr>
          <a:lstStyle/>
          <a:p>
            <a:r>
              <a:rPr lang="fr-FR" sz="2000" noProof="0" dirty="0"/>
              <a:t>L’ampèremètre se branche en</a:t>
            </a:r>
            <a:r>
              <a:rPr lang="fr-FR" sz="2000" b="1" noProof="0" dirty="0"/>
              <a:t> série </a:t>
            </a:r>
            <a:r>
              <a:rPr lang="fr-FR" sz="2000" noProof="0" dirty="0"/>
              <a:t>de telle façon que le courant </a:t>
            </a:r>
            <a:r>
              <a:rPr lang="fr-FR" sz="2000" b="1" noProof="0" dirty="0"/>
              <a:t>rentre par mA/10A et sort par COM.</a:t>
            </a:r>
          </a:p>
        </p:txBody>
      </p:sp>
      <p:pic>
        <p:nvPicPr>
          <p:cNvPr id="12" name="Image 11"/>
          <p:cNvPicPr/>
          <p:nvPr/>
        </p:nvPicPr>
        <p:blipFill>
          <a:blip r:embed="rId2"/>
          <a:srcRect l="20642" t="24860" r="18132" b="30447"/>
          <a:stretch>
            <a:fillRect/>
          </a:stretch>
        </p:blipFill>
        <p:spPr bwMode="auto">
          <a:xfrm>
            <a:off x="477671" y="1842447"/>
            <a:ext cx="10276765" cy="4448169"/>
          </a:xfrm>
          <a:prstGeom prst="rect">
            <a:avLst/>
          </a:prstGeom>
          <a:noFill/>
          <a:ln w="9525">
            <a:noFill/>
            <a:miter lim="800000"/>
            <a:headEnd/>
            <a:tailEnd/>
          </a:ln>
        </p:spPr>
      </p:pic>
      <p:sp>
        <p:nvSpPr>
          <p:cNvPr id="17" name="ZoneTexte 16"/>
          <p:cNvSpPr txBox="1"/>
          <p:nvPr/>
        </p:nvSpPr>
        <p:spPr>
          <a:xfrm>
            <a:off x="3737869" y="4565747"/>
            <a:ext cx="864000" cy="464871"/>
          </a:xfrm>
          <a:prstGeom prst="rect">
            <a:avLst/>
          </a:prstGeom>
          <a:noFill/>
        </p:spPr>
        <p:txBody>
          <a:bodyPr wrap="square" rtlCol="0">
            <a:spAutoFit/>
          </a:bodyPr>
          <a:lstStyle/>
          <a:p>
            <a:pPr>
              <a:lnSpc>
                <a:spcPct val="150000"/>
              </a:lnSpc>
            </a:pPr>
            <a:r>
              <a:rPr lang="fr-FR" b="1" noProof="0" dirty="0">
                <a:solidFill>
                  <a:srgbClr val="0070C0"/>
                </a:solidFill>
              </a:rPr>
              <a:t>      A </a:t>
            </a:r>
          </a:p>
        </p:txBody>
      </p:sp>
      <p:sp>
        <p:nvSpPr>
          <p:cNvPr id="15" name="ZoneTexte 14"/>
          <p:cNvSpPr txBox="1"/>
          <p:nvPr/>
        </p:nvSpPr>
        <p:spPr>
          <a:xfrm>
            <a:off x="2855293" y="4247827"/>
            <a:ext cx="1314576" cy="464871"/>
          </a:xfrm>
          <a:prstGeom prst="rect">
            <a:avLst/>
          </a:prstGeom>
          <a:noFill/>
        </p:spPr>
        <p:txBody>
          <a:bodyPr wrap="square" rtlCol="0">
            <a:spAutoFit/>
          </a:bodyPr>
          <a:lstStyle/>
          <a:p>
            <a:pPr>
              <a:lnSpc>
                <a:spcPct val="150000"/>
              </a:lnSpc>
            </a:pPr>
            <a:r>
              <a:rPr lang="fr-FR" b="1" noProof="0" dirty="0">
                <a:solidFill>
                  <a:srgbClr val="FF0000"/>
                </a:solidFill>
              </a:rPr>
              <a:t>      mA/10A </a:t>
            </a:r>
          </a:p>
        </p:txBody>
      </p:sp>
      <p:sp>
        <p:nvSpPr>
          <p:cNvPr id="20" name="ZoneTexte 19"/>
          <p:cNvSpPr txBox="1"/>
          <p:nvPr/>
        </p:nvSpPr>
        <p:spPr>
          <a:xfrm>
            <a:off x="3351470" y="4925332"/>
            <a:ext cx="864000" cy="464871"/>
          </a:xfrm>
          <a:prstGeom prst="rect">
            <a:avLst/>
          </a:prstGeom>
          <a:noFill/>
        </p:spPr>
        <p:txBody>
          <a:bodyPr wrap="square" rtlCol="0">
            <a:spAutoFit/>
          </a:bodyPr>
          <a:lstStyle/>
          <a:p>
            <a:pPr>
              <a:lnSpc>
                <a:spcPct val="150000"/>
              </a:lnSpc>
            </a:pPr>
            <a:r>
              <a:rPr lang="fr-FR" b="1" noProof="0" dirty="0"/>
              <a:t>   COM</a:t>
            </a:r>
          </a:p>
        </p:txBody>
      </p:sp>
      <p:sp>
        <p:nvSpPr>
          <p:cNvPr id="21" name="ZoneTexte 20"/>
          <p:cNvSpPr txBox="1"/>
          <p:nvPr/>
        </p:nvSpPr>
        <p:spPr>
          <a:xfrm>
            <a:off x="2652703" y="4883667"/>
            <a:ext cx="864000" cy="464871"/>
          </a:xfrm>
          <a:prstGeom prst="rect">
            <a:avLst/>
          </a:prstGeom>
          <a:noFill/>
        </p:spPr>
        <p:txBody>
          <a:bodyPr wrap="square" rtlCol="0">
            <a:spAutoFit/>
          </a:bodyPr>
          <a:lstStyle/>
          <a:p>
            <a:pPr algn="ctr">
              <a:lnSpc>
                <a:spcPct val="150000"/>
              </a:lnSpc>
            </a:pPr>
            <a:r>
              <a:rPr lang="fr-FR" b="1" noProof="0" dirty="0">
                <a:solidFill>
                  <a:srgbClr val="0070C0"/>
                </a:solidFill>
              </a:rPr>
              <a:t>  </a:t>
            </a:r>
          </a:p>
        </p:txBody>
      </p:sp>
      <p:sp>
        <p:nvSpPr>
          <p:cNvPr id="22" name="ZoneTexte 21"/>
          <p:cNvSpPr txBox="1"/>
          <p:nvPr/>
        </p:nvSpPr>
        <p:spPr>
          <a:xfrm>
            <a:off x="3785248" y="3638701"/>
            <a:ext cx="864000" cy="1210011"/>
          </a:xfrm>
          <a:prstGeom prst="rect">
            <a:avLst/>
          </a:prstGeom>
          <a:noFill/>
        </p:spPr>
        <p:txBody>
          <a:bodyPr wrap="square" rtlCol="0">
            <a:spAutoFit/>
          </a:bodyPr>
          <a:lstStyle/>
          <a:p>
            <a:pPr algn="ctr">
              <a:lnSpc>
                <a:spcPct val="150000"/>
              </a:lnSpc>
            </a:pPr>
            <a:r>
              <a:rPr lang="fr-FR" b="1" noProof="0" dirty="0">
                <a:solidFill>
                  <a:srgbClr val="FF0000"/>
                </a:solidFill>
              </a:rPr>
              <a:t> </a:t>
            </a:r>
            <a:r>
              <a:rPr lang="fr-FR" sz="5400" b="1" noProof="0" dirty="0">
                <a:solidFill>
                  <a:srgbClr val="FF0000"/>
                </a:solidFill>
              </a:rPr>
              <a:t>.</a:t>
            </a:r>
            <a:r>
              <a:rPr lang="fr-FR" b="1" noProof="0" dirty="0">
                <a:solidFill>
                  <a:srgbClr val="FF0000"/>
                </a:solidFill>
              </a:rPr>
              <a:t> </a:t>
            </a:r>
          </a:p>
        </p:txBody>
      </p:sp>
      <p:sp>
        <p:nvSpPr>
          <p:cNvPr id="2" name="Rectangle 1"/>
          <p:cNvSpPr/>
          <p:nvPr/>
        </p:nvSpPr>
        <p:spPr>
          <a:xfrm>
            <a:off x="3894053" y="4823714"/>
            <a:ext cx="646390" cy="584775"/>
          </a:xfrm>
          <a:prstGeom prst="rect">
            <a:avLst/>
          </a:prstGeom>
        </p:spPr>
        <p:txBody>
          <a:bodyPr wrap="square">
            <a:spAutoFit/>
          </a:bodyPr>
          <a:lstStyle/>
          <a:p>
            <a:pPr algn="ctr"/>
            <a:r>
              <a:rPr lang="fr-FR" sz="3200" b="1" noProof="0" dirty="0"/>
              <a:t>.</a:t>
            </a:r>
            <a:endParaRPr lang="fr-FR" sz="3200" noProof="0" dirty="0"/>
          </a:p>
        </p:txBody>
      </p:sp>
      <p:sp>
        <p:nvSpPr>
          <p:cNvPr id="3" name="Titre 2">
            <a:extLst>
              <a:ext uri="{FF2B5EF4-FFF2-40B4-BE49-F238E27FC236}">
                <a16:creationId xmlns:a16="http://schemas.microsoft.com/office/drawing/2014/main" id="{116104C6-A3E7-20AD-3FF2-ED4BB35B3F57}"/>
              </a:ext>
            </a:extLst>
          </p:cNvPr>
          <p:cNvSpPr>
            <a:spLocks noGrp="1"/>
          </p:cNvSpPr>
          <p:nvPr>
            <p:ph type="title"/>
          </p:nvPr>
        </p:nvSpPr>
        <p:spPr/>
        <p:txBody>
          <a:bodyPr/>
          <a:lstStyle/>
          <a:p>
            <a:r>
              <a:rPr lang="fr-FR"/>
              <a:t>On commence par le branchement de l’ampèremètre.</a:t>
            </a:r>
          </a:p>
        </p:txBody>
      </p:sp>
      <p:sp>
        <p:nvSpPr>
          <p:cNvPr id="4" name="Espace réservé du contenu 3">
            <a:extLst>
              <a:ext uri="{FF2B5EF4-FFF2-40B4-BE49-F238E27FC236}">
                <a16:creationId xmlns:a16="http://schemas.microsoft.com/office/drawing/2014/main" id="{3C76F3B4-631F-6D93-AA4A-A49A7A300C45}"/>
              </a:ext>
            </a:extLst>
          </p:cNvPr>
          <p:cNvSpPr>
            <a:spLocks noGrp="1"/>
          </p:cNvSpPr>
          <p:nvPr>
            <p:ph sz="quarter" idx="11"/>
          </p:nvPr>
        </p:nvSpPr>
        <p:spPr/>
        <p:txBody>
          <a:bodyPr/>
          <a:lstStyle/>
          <a:p>
            <a:r>
              <a:rPr lang="fr-FR"/>
              <a:t>L'enseignant.e désigne un élève au hasard pour répondre en l’incitant à justifier oralement leur démarche.</a:t>
            </a:r>
          </a:p>
          <a:p>
            <a:endParaRPr lang="fr-FR"/>
          </a:p>
        </p:txBody>
      </p:sp>
    </p:spTree>
    <p:extLst>
      <p:ext uri="{BB962C8B-B14F-4D97-AF65-F5344CB8AC3E}">
        <p14:creationId xmlns:p14="http://schemas.microsoft.com/office/powerpoint/2010/main" val="1987377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5" grpId="0"/>
      <p:bldP spid="20" grpId="0"/>
      <p:bldP spid="21" grpId="0"/>
      <p:bldP spid="2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p:cNvPicPr/>
          <p:nvPr/>
        </p:nvPicPr>
        <p:blipFill>
          <a:blip r:embed="rId2"/>
          <a:srcRect l="20642" t="24860" r="18132" b="54330"/>
          <a:stretch>
            <a:fillRect/>
          </a:stretch>
        </p:blipFill>
        <p:spPr bwMode="auto">
          <a:xfrm>
            <a:off x="409433" y="1144009"/>
            <a:ext cx="11454335" cy="2432909"/>
          </a:xfrm>
          <a:prstGeom prst="rect">
            <a:avLst/>
          </a:prstGeom>
          <a:noFill/>
          <a:ln w="9525">
            <a:noFill/>
            <a:miter lim="800000"/>
            <a:headEnd/>
            <a:tailEnd/>
          </a:ln>
        </p:spPr>
      </p:pic>
      <p:pic>
        <p:nvPicPr>
          <p:cNvPr id="14" name="Image 13"/>
          <p:cNvPicPr/>
          <p:nvPr/>
        </p:nvPicPr>
        <p:blipFill>
          <a:blip r:embed="rId2"/>
          <a:srcRect l="20258" t="68720" r="17975" b="13960"/>
          <a:stretch>
            <a:fillRect/>
          </a:stretch>
        </p:blipFill>
        <p:spPr bwMode="auto">
          <a:xfrm>
            <a:off x="227653" y="3576919"/>
            <a:ext cx="11680940" cy="2617694"/>
          </a:xfrm>
          <a:prstGeom prst="rect">
            <a:avLst/>
          </a:prstGeom>
          <a:noFill/>
          <a:ln w="9525">
            <a:noFill/>
            <a:miter lim="800000"/>
            <a:headEnd/>
            <a:tailEnd/>
          </a:ln>
        </p:spPr>
      </p:pic>
      <p:sp>
        <p:nvSpPr>
          <p:cNvPr id="20" name="ZoneTexte 19"/>
          <p:cNvSpPr txBox="1"/>
          <p:nvPr/>
        </p:nvSpPr>
        <p:spPr>
          <a:xfrm>
            <a:off x="921199" y="5365684"/>
            <a:ext cx="2288166" cy="738664"/>
          </a:xfrm>
          <a:prstGeom prst="rect">
            <a:avLst/>
          </a:prstGeom>
          <a:noFill/>
        </p:spPr>
        <p:txBody>
          <a:bodyPr wrap="square" rtlCol="0">
            <a:spAutoFit/>
          </a:bodyPr>
          <a:lstStyle/>
          <a:p>
            <a:pPr>
              <a:lnSpc>
                <a:spcPct val="150000"/>
              </a:lnSpc>
            </a:pPr>
            <a:r>
              <a:rPr lang="fr-FR" sz="2800" b="1" noProof="0" dirty="0">
                <a:solidFill>
                  <a:srgbClr val="0070C0"/>
                </a:solidFill>
              </a:rPr>
              <a:t>      0,53 A </a:t>
            </a:r>
          </a:p>
        </p:txBody>
      </p:sp>
      <p:sp>
        <p:nvSpPr>
          <p:cNvPr id="17" name="ZoneTexte 16"/>
          <p:cNvSpPr txBox="1"/>
          <p:nvPr/>
        </p:nvSpPr>
        <p:spPr>
          <a:xfrm>
            <a:off x="3843693" y="3859611"/>
            <a:ext cx="1585694" cy="738664"/>
          </a:xfrm>
          <a:prstGeom prst="rect">
            <a:avLst/>
          </a:prstGeom>
          <a:noFill/>
        </p:spPr>
        <p:txBody>
          <a:bodyPr wrap="square" rtlCol="0">
            <a:spAutoFit/>
          </a:bodyPr>
          <a:lstStyle/>
          <a:p>
            <a:pPr>
              <a:lnSpc>
                <a:spcPct val="150000"/>
              </a:lnSpc>
            </a:pPr>
            <a:r>
              <a:rPr lang="fr-FR" sz="2800" b="1" noProof="0" dirty="0">
                <a:solidFill>
                  <a:srgbClr val="0070C0"/>
                </a:solidFill>
              </a:rPr>
              <a:t>      1A  </a:t>
            </a:r>
          </a:p>
        </p:txBody>
      </p:sp>
      <p:sp>
        <p:nvSpPr>
          <p:cNvPr id="2" name="Titre 1">
            <a:extLst>
              <a:ext uri="{FF2B5EF4-FFF2-40B4-BE49-F238E27FC236}">
                <a16:creationId xmlns:a16="http://schemas.microsoft.com/office/drawing/2014/main" id="{A4033F47-0C16-7D06-AF55-9CDC651D8A2D}"/>
              </a:ext>
            </a:extLst>
          </p:cNvPr>
          <p:cNvSpPr>
            <a:spLocks noGrp="1"/>
          </p:cNvSpPr>
          <p:nvPr>
            <p:ph type="title"/>
          </p:nvPr>
        </p:nvSpPr>
        <p:spPr/>
        <p:txBody>
          <a:bodyPr/>
          <a:lstStyle/>
          <a:p>
            <a:r>
              <a:rPr lang="fr-FR"/>
              <a:t>On passe au choix du calibre et à la valeur de l’intensité.</a:t>
            </a:r>
          </a:p>
        </p:txBody>
      </p:sp>
      <p:sp>
        <p:nvSpPr>
          <p:cNvPr id="3" name="Espace réservé du contenu 2">
            <a:extLst>
              <a:ext uri="{FF2B5EF4-FFF2-40B4-BE49-F238E27FC236}">
                <a16:creationId xmlns:a16="http://schemas.microsoft.com/office/drawing/2014/main" id="{4D96979D-0AA4-B3D2-8A93-9A56D561F4CE}"/>
              </a:ext>
            </a:extLst>
          </p:cNvPr>
          <p:cNvSpPr>
            <a:spLocks noGrp="1"/>
          </p:cNvSpPr>
          <p:nvPr>
            <p:ph sz="quarter" idx="11"/>
          </p:nvPr>
        </p:nvSpPr>
        <p:spPr/>
        <p:txBody>
          <a:bodyPr/>
          <a:lstStyle/>
          <a:p>
            <a:r>
              <a:rPr lang="fr-FR"/>
              <a:t>L'enseignant.e désigne un élève au hasard pour répondre en l’incitant à justifier oralement leur démarche. </a:t>
            </a:r>
          </a:p>
          <a:p>
            <a:endParaRPr lang="fr-FR"/>
          </a:p>
        </p:txBody>
      </p:sp>
    </p:spTree>
    <p:extLst>
      <p:ext uri="{BB962C8B-B14F-4D97-AF65-F5344CB8AC3E}">
        <p14:creationId xmlns:p14="http://schemas.microsoft.com/office/powerpoint/2010/main" val="200315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17"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r>
              <a:rPr lang="fr-FR" noProof="0" dirty="0"/>
              <a:t>12 min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ectangle : coins arrondis 2"/>
          <p:cNvSpPr/>
          <p:nvPr/>
        </p:nvSpPr>
        <p:spPr>
          <a:xfrm>
            <a:off x="584200" y="4533256"/>
            <a:ext cx="1958703" cy="1618891"/>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noProof="0" dirty="0">
                <a:solidFill>
                  <a:prstClr val="white"/>
                </a:solidFill>
              </a:rPr>
              <a:t>Conceptions erronées</a:t>
            </a:r>
          </a:p>
          <a:p>
            <a:pPr algn="ctr" defTabSz="914400"/>
            <a:r>
              <a:rPr lang="fr-FR" b="1" noProof="0" dirty="0">
                <a:solidFill>
                  <a:prstClr val="white"/>
                </a:solidFill>
              </a:rPr>
              <a:t> des élèves</a:t>
            </a:r>
          </a:p>
        </p:txBody>
      </p:sp>
      <p:sp>
        <p:nvSpPr>
          <p:cNvPr id="6" name="Rectangle : coins arrondis 5"/>
          <p:cNvSpPr/>
          <p:nvPr/>
        </p:nvSpPr>
        <p:spPr>
          <a:xfrm>
            <a:off x="2702475" y="4533255"/>
            <a:ext cx="9103988" cy="1618892"/>
          </a:xfrm>
          <a:prstGeom prst="roundRect">
            <a:avLst>
              <a:gd name="adj" fmla="val 7837"/>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6530" indent="-176530" algn="just" defTabSz="914400">
              <a:buFont typeface="Arial" panose="020B0604020202020204" pitchFamily="34" charset="0"/>
              <a:buChar char="•"/>
            </a:pPr>
            <a:r>
              <a:rPr lang="fr-FR" sz="1600" noProof="0" dirty="0">
                <a:solidFill>
                  <a:schemeClr val="tx1"/>
                </a:solidFill>
              </a:rPr>
              <a:t>Le courant est consommé par la lampe : disparition après le passage par un récepteur.</a:t>
            </a:r>
          </a:p>
          <a:p>
            <a:pPr marL="176530" indent="-176530" algn="just" defTabSz="914400">
              <a:buFont typeface="Arial" panose="020B0604020202020204" pitchFamily="34" charset="0"/>
              <a:buChar char="•"/>
            </a:pPr>
            <a:r>
              <a:rPr lang="fr-FR" sz="1600" noProof="0" dirty="0">
                <a:solidFill>
                  <a:schemeClr val="tx1"/>
                </a:solidFill>
              </a:rPr>
              <a:t>Confusion entre le nombre de récepteurs et l’intensité du courant, surtout dans les circuits en série</a:t>
            </a:r>
          </a:p>
          <a:p>
            <a:pPr marL="176530" indent="-176530" algn="just" defTabSz="914400">
              <a:buFont typeface="Arial" panose="020B0604020202020204" pitchFamily="34" charset="0"/>
              <a:buChar char="•"/>
            </a:pPr>
            <a:r>
              <a:rPr lang="fr-FR" sz="1600" noProof="0" dirty="0">
                <a:solidFill>
                  <a:schemeClr val="tx1"/>
                </a:solidFill>
              </a:rPr>
              <a:t>Les élèves pensent que les fils « contiennent » du courant comme un fluide.</a:t>
            </a:r>
          </a:p>
          <a:p>
            <a:pPr marL="176530" indent="-176530" algn="just" defTabSz="914400">
              <a:buFont typeface="Arial" panose="020B0604020202020204" pitchFamily="34" charset="0"/>
              <a:buChar char="•"/>
            </a:pPr>
            <a:r>
              <a:rPr lang="fr-FR" sz="1600" noProof="0" dirty="0">
                <a:solidFill>
                  <a:schemeClr val="tx1"/>
                </a:solidFill>
              </a:rPr>
              <a:t>L’intensité dépend de la position de l’ampèremètre dans le circuit</a:t>
            </a:r>
          </a:p>
          <a:p>
            <a:pPr marL="176530" indent="-176530" algn="just" defTabSz="914400">
              <a:buFont typeface="Arial" panose="020B0604020202020204" pitchFamily="34" charset="0"/>
              <a:buChar char="•"/>
            </a:pPr>
            <a:r>
              <a:rPr lang="fr-FR" sz="1600" noProof="0" dirty="0">
                <a:solidFill>
                  <a:schemeClr val="tx1"/>
                </a:solidFill>
              </a:rPr>
              <a:t>Confusion entre valeur mesurée, unité (ampère) et effet visible.</a:t>
            </a:r>
          </a:p>
        </p:txBody>
      </p:sp>
      <p:sp>
        <p:nvSpPr>
          <p:cNvPr id="20" name="Rectangle : coins arrondis 19"/>
          <p:cNvSpPr/>
          <p:nvPr/>
        </p:nvSpPr>
        <p:spPr>
          <a:xfrm>
            <a:off x="584200" y="931692"/>
            <a:ext cx="1958704" cy="1378389"/>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noProof="0" dirty="0">
                <a:solidFill>
                  <a:prstClr val="white"/>
                </a:solidFill>
              </a:rPr>
              <a:t>Tâche à réussir</a:t>
            </a:r>
          </a:p>
        </p:txBody>
      </p:sp>
      <p:sp>
        <p:nvSpPr>
          <p:cNvPr id="22" name="Rectangle : coins arrondis 21"/>
          <p:cNvSpPr/>
          <p:nvPr/>
        </p:nvSpPr>
        <p:spPr>
          <a:xfrm>
            <a:off x="2702474" y="899320"/>
            <a:ext cx="9103988" cy="1410762"/>
          </a:xfrm>
          <a:prstGeom prst="roundRect">
            <a:avLst>
              <a:gd name="adj" fmla="val 7861"/>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Clr>
                <a:srgbClr val="000000"/>
              </a:buClr>
              <a:buFont typeface="Arial" panose="020B0604020202020204" pitchFamily="34" charset="0"/>
              <a:buChar char="•"/>
            </a:pPr>
            <a:r>
              <a:rPr lang="fr-FR" sz="1600" noProof="0" dirty="0">
                <a:solidFill>
                  <a:schemeClr val="tx1"/>
                </a:solidFill>
                <a:sym typeface="Calibri" panose="020F0502020204030204"/>
              </a:rPr>
              <a:t>La tâche principale de cette séance repose sur le savoir-faire suivant : Utiliser un multimètre pour mesurer l’intensité du courant électrique.</a:t>
            </a:r>
          </a:p>
          <a:p>
            <a:pPr marL="285750" indent="-285750" algn="just">
              <a:buClr>
                <a:srgbClr val="000000"/>
              </a:buClr>
              <a:buFont typeface="Arial" panose="020B0604020202020204" pitchFamily="34" charset="0"/>
              <a:buChar char="•"/>
            </a:pPr>
            <a:r>
              <a:rPr lang="fr-FR" sz="1600" noProof="0" dirty="0">
                <a:solidFill>
                  <a:schemeClr val="tx1"/>
                </a:solidFill>
                <a:sym typeface="Calibri" panose="020F0502020204030204"/>
              </a:rPr>
              <a:t>L’objectif est d’amener les élèves à mesurer l’intensité du courant dans un circuit électrique à l’aide d’un multimètre. </a:t>
            </a:r>
          </a:p>
        </p:txBody>
      </p:sp>
      <p:sp>
        <p:nvSpPr>
          <p:cNvPr id="7" name="Rectangle : coins arrondis 6"/>
          <p:cNvSpPr/>
          <p:nvPr/>
        </p:nvSpPr>
        <p:spPr>
          <a:xfrm>
            <a:off x="2702474" y="2639230"/>
            <a:ext cx="9103988" cy="1367213"/>
          </a:xfrm>
          <a:prstGeom prst="roundRect">
            <a:avLst/>
          </a:prstGeom>
          <a:solidFill>
            <a:schemeClr val="bg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87313" indent="-87313" algn="just" defTabSz="914400">
              <a:buFont typeface="Arial" panose="020B0604020202020204" pitchFamily="34" charset="0"/>
              <a:buChar char="•"/>
            </a:pPr>
            <a:r>
              <a:rPr lang="fr-FR" sz="1600" noProof="0" dirty="0">
                <a:solidFill>
                  <a:schemeClr val="tx1"/>
                </a:solidFill>
              </a:rPr>
              <a:t>La manipulation a son rôle fondamental.</a:t>
            </a:r>
          </a:p>
          <a:p>
            <a:pPr marL="87313" indent="-87313" algn="just" defTabSz="914400">
              <a:buFont typeface="Arial" panose="020B0604020202020204" pitchFamily="34" charset="0"/>
              <a:buChar char="•"/>
            </a:pPr>
            <a:r>
              <a:rPr lang="fr-FR" sz="1600" noProof="0" dirty="0">
                <a:solidFill>
                  <a:schemeClr val="tx1"/>
                </a:solidFill>
              </a:rPr>
              <a:t>La démonstration guidée étape par étape.</a:t>
            </a:r>
          </a:p>
          <a:p>
            <a:pPr marL="87313" indent="-87313" algn="just" defTabSz="914400">
              <a:buFont typeface="Arial" panose="020B0604020202020204" pitchFamily="34" charset="0"/>
              <a:buChar char="•"/>
            </a:pPr>
            <a:r>
              <a:rPr lang="fr-FR" sz="1600" noProof="0" dirty="0">
                <a:solidFill>
                  <a:schemeClr val="tx1"/>
                </a:solidFill>
              </a:rPr>
              <a:t>Encourager la justification et l’argumentation</a:t>
            </a:r>
          </a:p>
          <a:p>
            <a:pPr marL="87313" indent="-87313" algn="just" defTabSz="914400">
              <a:buFont typeface="Arial" panose="020B0604020202020204" pitchFamily="34" charset="0"/>
              <a:buChar char="•"/>
            </a:pPr>
            <a:r>
              <a:rPr lang="fr-FR" sz="1600" noProof="0" dirty="0">
                <a:solidFill>
                  <a:schemeClr val="tx1"/>
                </a:solidFill>
              </a:rPr>
              <a:t>Relier à des situations de la vie quotidienne</a:t>
            </a:r>
          </a:p>
        </p:txBody>
      </p:sp>
      <p:sp>
        <p:nvSpPr>
          <p:cNvPr id="8" name="Rectangle : coins arrondis 7"/>
          <p:cNvSpPr/>
          <p:nvPr/>
        </p:nvSpPr>
        <p:spPr>
          <a:xfrm>
            <a:off x="584200" y="2639230"/>
            <a:ext cx="1958703" cy="1367213"/>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defTabSz="914400"/>
            <a:r>
              <a:rPr lang="fr-FR" b="1" noProof="0" dirty="0">
                <a:solidFill>
                  <a:prstClr val="white"/>
                </a:solidFill>
              </a:rPr>
              <a:t>Stratégie</a:t>
            </a:r>
          </a:p>
        </p:txBody>
      </p:sp>
      <p:sp>
        <p:nvSpPr>
          <p:cNvPr id="12" name="ZoneTexte 11"/>
          <p:cNvSpPr txBox="1"/>
          <p:nvPr/>
        </p:nvSpPr>
        <p:spPr>
          <a:xfrm>
            <a:off x="730894" y="39806"/>
            <a:ext cx="5728719" cy="584775"/>
          </a:xfrm>
          <a:prstGeom prst="rect">
            <a:avLst/>
          </a:prstGeom>
          <a:noFill/>
        </p:spPr>
        <p:txBody>
          <a:bodyPr wrap="square" rtlCol="0">
            <a:spAutoFit/>
          </a:bodyPr>
          <a:lstStyle/>
          <a:p>
            <a:r>
              <a:rPr lang="fr-FR" sz="3200" b="1" noProof="0" dirty="0">
                <a:solidFill>
                  <a:srgbClr val="0040C0"/>
                </a:solidFill>
              </a:rPr>
              <a:t>Orientations didactiques </a:t>
            </a:r>
          </a:p>
        </p:txBody>
      </p:sp>
      <p:pic>
        <p:nvPicPr>
          <p:cNvPr id="15" name="Picture 2" descr="Image généré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3079" y="-42256"/>
            <a:ext cx="727815" cy="85435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p:cNvPicPr/>
          <p:nvPr/>
        </p:nvPicPr>
        <p:blipFill>
          <a:blip r:embed="rId2"/>
          <a:srcRect l="26545" t="29609" r="26539" b="13966"/>
          <a:stretch>
            <a:fillRect/>
          </a:stretch>
        </p:blipFill>
        <p:spPr bwMode="auto">
          <a:xfrm>
            <a:off x="439271" y="1078655"/>
            <a:ext cx="11170023" cy="5617980"/>
          </a:xfrm>
          <a:prstGeom prst="rect">
            <a:avLst/>
          </a:prstGeom>
          <a:noFill/>
          <a:ln w="9525">
            <a:noFill/>
            <a:miter lim="800000"/>
            <a:headEnd/>
            <a:tailEnd/>
          </a:ln>
        </p:spPr>
      </p:pic>
      <p:sp>
        <p:nvSpPr>
          <p:cNvPr id="5" name="Titre 4">
            <a:extLst>
              <a:ext uri="{FF2B5EF4-FFF2-40B4-BE49-F238E27FC236}">
                <a16:creationId xmlns:a16="http://schemas.microsoft.com/office/drawing/2014/main" id="{E27A7626-77A3-B33E-CC2A-6F8226E8FBB1}"/>
              </a:ext>
            </a:extLst>
          </p:cNvPr>
          <p:cNvSpPr>
            <a:spLocks noGrp="1"/>
          </p:cNvSpPr>
          <p:nvPr>
            <p:ph type="title"/>
          </p:nvPr>
        </p:nvSpPr>
        <p:spPr/>
        <p:txBody>
          <a:bodyPr/>
          <a:lstStyle/>
          <a:p>
            <a:r>
              <a:rPr lang="fr-FR"/>
              <a:t>Maintenant c’est le moment de travailler tout seul. Voir le livret p 20 «je m’entraîne seul » .</a:t>
            </a:r>
          </a:p>
        </p:txBody>
      </p:sp>
      <p:sp>
        <p:nvSpPr>
          <p:cNvPr id="6" name="Espace réservé du contenu 5">
            <a:extLst>
              <a:ext uri="{FF2B5EF4-FFF2-40B4-BE49-F238E27FC236}">
                <a16:creationId xmlns:a16="http://schemas.microsoft.com/office/drawing/2014/main" id="{74401D3C-D457-22FD-5D86-87D0D0026358}"/>
              </a:ext>
            </a:extLst>
          </p:cNvPr>
          <p:cNvSpPr>
            <a:spLocks noGrp="1"/>
          </p:cNvSpPr>
          <p:nvPr>
            <p:ph sz="quarter" idx="11"/>
          </p:nvPr>
        </p:nvSpPr>
        <p:spPr/>
        <p:txBody>
          <a:bodyPr/>
          <a:lstStyle/>
          <a:p>
            <a:r>
              <a:rPr lang="fr-FR"/>
              <a:t>L’enseignant·e circule dans la classe pour repérer les élèves en difficulté .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63973" y="1864949"/>
            <a:ext cx="3054554" cy="707886"/>
          </a:xfrm>
          <a:prstGeom prst="rect">
            <a:avLst/>
          </a:prstGeom>
        </p:spPr>
        <p:txBody>
          <a:bodyPr wrap="none">
            <a:spAutoFit/>
          </a:bodyPr>
          <a:lstStyle/>
          <a:p>
            <a:r>
              <a:rPr lang="fr-FR" sz="4000" b="1" noProof="0" dirty="0"/>
              <a:t>Temps Écoulé</a:t>
            </a:r>
          </a:p>
        </p:txBody>
      </p:sp>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a:fillRect/>
          </a:stretch>
        </p:blipFill>
        <p:spPr>
          <a:xfrm>
            <a:off x="4495800" y="2989489"/>
            <a:ext cx="3390900" cy="2714625"/>
          </a:xfrm>
          <a:prstGeom prst="rect">
            <a:avLst/>
          </a:prstGeom>
        </p:spPr>
      </p:pic>
      <p:sp>
        <p:nvSpPr>
          <p:cNvPr id="11" name="Titre 10">
            <a:extLst>
              <a:ext uri="{FF2B5EF4-FFF2-40B4-BE49-F238E27FC236}">
                <a16:creationId xmlns:a16="http://schemas.microsoft.com/office/drawing/2014/main" id="{CABAA89A-1B21-9913-A0AB-EEC22F58CC51}"/>
              </a:ext>
            </a:extLst>
          </p:cNvPr>
          <p:cNvSpPr>
            <a:spLocks noGrp="1"/>
          </p:cNvSpPr>
          <p:nvPr>
            <p:ph type="title"/>
          </p:nvPr>
        </p:nvSpPr>
        <p:spPr/>
        <p:txBody>
          <a:bodyPr/>
          <a:lstStyle/>
          <a:p>
            <a:r>
              <a:rPr lang="fr-FR"/>
              <a:t>Le temps est terminé. Corrigeons ensemble l’exercice.</a:t>
            </a:r>
          </a:p>
        </p:txBody>
      </p:sp>
      <p:sp>
        <p:nvSpPr>
          <p:cNvPr id="12" name="Espace réservé du contenu 11">
            <a:extLst>
              <a:ext uri="{FF2B5EF4-FFF2-40B4-BE49-F238E27FC236}">
                <a16:creationId xmlns:a16="http://schemas.microsoft.com/office/drawing/2014/main" id="{7A33E532-3800-74F2-4C7C-A65C729778B2}"/>
              </a:ext>
            </a:extLst>
          </p:cNvPr>
          <p:cNvSpPr>
            <a:spLocks noGrp="1"/>
          </p:cNvSpPr>
          <p:nvPr>
            <p:ph sz="quarter" idx="11"/>
          </p:nvPr>
        </p:nvSpPr>
        <p:spPr/>
        <p:txBody>
          <a:bodyPr/>
          <a:lstStyle/>
          <a:p>
            <a:r>
              <a:rPr lang="fr-FR"/>
              <a:t>L’enseignant·e fait participer les élèves à la correction en leur demandant de présenter leurs réponses et de les justifier.</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p:cNvPicPr/>
          <p:nvPr/>
        </p:nvPicPr>
        <p:blipFill>
          <a:blip r:embed="rId2"/>
          <a:srcRect l="26545" t="29609" r="26539" b="13966"/>
          <a:stretch>
            <a:fillRect/>
          </a:stretch>
        </p:blipFill>
        <p:spPr bwMode="auto">
          <a:xfrm>
            <a:off x="152401" y="1051761"/>
            <a:ext cx="11170023" cy="5617980"/>
          </a:xfrm>
          <a:prstGeom prst="rect">
            <a:avLst/>
          </a:prstGeom>
          <a:noFill/>
          <a:ln w="9525">
            <a:noFill/>
            <a:miter lim="800000"/>
            <a:headEnd/>
            <a:tailEnd/>
          </a:ln>
        </p:spPr>
      </p:pic>
      <p:sp>
        <p:nvSpPr>
          <p:cNvPr id="17" name="ZoneTexte 8"/>
          <p:cNvSpPr txBox="1"/>
          <p:nvPr/>
        </p:nvSpPr>
        <p:spPr>
          <a:xfrm>
            <a:off x="3692190" y="5334751"/>
            <a:ext cx="1408321" cy="461665"/>
          </a:xfrm>
          <a:prstGeom prst="rect">
            <a:avLst/>
          </a:prstGeom>
          <a:noFill/>
        </p:spPr>
        <p:txBody>
          <a:bodyPr wrap="square" rtlCol="0">
            <a:spAutoFit/>
          </a:bodyPr>
          <a:lstStyle/>
          <a:p>
            <a:pPr algn="ctr"/>
            <a:r>
              <a:rPr lang="fr-FR" sz="2400" b="1" noProof="0" dirty="0">
                <a:solidFill>
                  <a:srgbClr val="0070C0"/>
                </a:solidFill>
              </a:rPr>
              <a:t>200 mA</a:t>
            </a:r>
          </a:p>
        </p:txBody>
      </p:sp>
      <p:sp>
        <p:nvSpPr>
          <p:cNvPr id="23" name="ZoneTexte 22"/>
          <p:cNvSpPr txBox="1"/>
          <p:nvPr/>
        </p:nvSpPr>
        <p:spPr>
          <a:xfrm>
            <a:off x="4122875" y="4644140"/>
            <a:ext cx="864000" cy="464871"/>
          </a:xfrm>
          <a:prstGeom prst="rect">
            <a:avLst/>
          </a:prstGeom>
          <a:noFill/>
        </p:spPr>
        <p:txBody>
          <a:bodyPr wrap="square" rtlCol="0">
            <a:spAutoFit/>
          </a:bodyPr>
          <a:lstStyle/>
          <a:p>
            <a:pPr>
              <a:lnSpc>
                <a:spcPct val="150000"/>
              </a:lnSpc>
            </a:pPr>
            <a:r>
              <a:rPr lang="fr-FR" b="1" noProof="0" dirty="0">
                <a:solidFill>
                  <a:srgbClr val="0070C0"/>
                </a:solidFill>
              </a:rPr>
              <a:t>      A </a:t>
            </a:r>
          </a:p>
        </p:txBody>
      </p:sp>
      <p:sp>
        <p:nvSpPr>
          <p:cNvPr id="24" name="ZoneTexte 23"/>
          <p:cNvSpPr txBox="1"/>
          <p:nvPr/>
        </p:nvSpPr>
        <p:spPr>
          <a:xfrm>
            <a:off x="4396350" y="4845756"/>
            <a:ext cx="1314576" cy="464871"/>
          </a:xfrm>
          <a:prstGeom prst="rect">
            <a:avLst/>
          </a:prstGeom>
          <a:noFill/>
        </p:spPr>
        <p:txBody>
          <a:bodyPr wrap="square" rtlCol="0">
            <a:spAutoFit/>
          </a:bodyPr>
          <a:lstStyle/>
          <a:p>
            <a:pPr>
              <a:lnSpc>
                <a:spcPct val="150000"/>
              </a:lnSpc>
            </a:pPr>
            <a:r>
              <a:rPr lang="fr-FR" b="1" noProof="0" dirty="0">
                <a:solidFill>
                  <a:srgbClr val="FF0000"/>
                </a:solidFill>
              </a:rPr>
              <a:t>      mA/10A </a:t>
            </a:r>
          </a:p>
        </p:txBody>
      </p:sp>
      <p:sp>
        <p:nvSpPr>
          <p:cNvPr id="25" name="ZoneTexte 24"/>
          <p:cNvSpPr txBox="1"/>
          <p:nvPr/>
        </p:nvSpPr>
        <p:spPr>
          <a:xfrm>
            <a:off x="3390753" y="4738583"/>
            <a:ext cx="864000" cy="464871"/>
          </a:xfrm>
          <a:prstGeom prst="rect">
            <a:avLst/>
          </a:prstGeom>
          <a:noFill/>
        </p:spPr>
        <p:txBody>
          <a:bodyPr wrap="square" rtlCol="0">
            <a:spAutoFit/>
          </a:bodyPr>
          <a:lstStyle/>
          <a:p>
            <a:pPr>
              <a:lnSpc>
                <a:spcPct val="150000"/>
              </a:lnSpc>
            </a:pPr>
            <a:r>
              <a:rPr lang="fr-FR" b="1" noProof="0" dirty="0"/>
              <a:t>   COM</a:t>
            </a:r>
          </a:p>
        </p:txBody>
      </p:sp>
      <p:sp>
        <p:nvSpPr>
          <p:cNvPr id="26" name="ZoneTexte 25"/>
          <p:cNvSpPr txBox="1"/>
          <p:nvPr/>
        </p:nvSpPr>
        <p:spPr>
          <a:xfrm>
            <a:off x="3822753" y="4017944"/>
            <a:ext cx="864000" cy="324000"/>
          </a:xfrm>
          <a:prstGeom prst="rect">
            <a:avLst/>
          </a:prstGeom>
          <a:noFill/>
        </p:spPr>
        <p:txBody>
          <a:bodyPr wrap="square" rtlCol="0">
            <a:spAutoFit/>
          </a:bodyPr>
          <a:lstStyle/>
          <a:p>
            <a:pPr algn="ctr">
              <a:lnSpc>
                <a:spcPct val="150000"/>
              </a:lnSpc>
            </a:pPr>
            <a:r>
              <a:rPr lang="fr-FR" b="1" noProof="0" dirty="0">
                <a:solidFill>
                  <a:srgbClr val="0070C0"/>
                </a:solidFill>
              </a:rPr>
              <a:t> </a:t>
            </a:r>
            <a:r>
              <a:rPr lang="fr-FR" sz="5400" b="1" noProof="0" dirty="0"/>
              <a:t>.</a:t>
            </a:r>
            <a:r>
              <a:rPr lang="fr-FR" b="1" noProof="0" dirty="0">
                <a:solidFill>
                  <a:srgbClr val="0070C0"/>
                </a:solidFill>
              </a:rPr>
              <a:t> </a:t>
            </a:r>
          </a:p>
        </p:txBody>
      </p:sp>
      <p:sp>
        <p:nvSpPr>
          <p:cNvPr id="27" name="ZoneTexte 26"/>
          <p:cNvSpPr txBox="1"/>
          <p:nvPr/>
        </p:nvSpPr>
        <p:spPr>
          <a:xfrm>
            <a:off x="4554875" y="4017944"/>
            <a:ext cx="864000" cy="1210011"/>
          </a:xfrm>
          <a:prstGeom prst="rect">
            <a:avLst/>
          </a:prstGeom>
          <a:noFill/>
        </p:spPr>
        <p:txBody>
          <a:bodyPr wrap="square" rtlCol="0">
            <a:spAutoFit/>
          </a:bodyPr>
          <a:lstStyle/>
          <a:p>
            <a:pPr algn="ctr">
              <a:lnSpc>
                <a:spcPct val="150000"/>
              </a:lnSpc>
            </a:pPr>
            <a:r>
              <a:rPr lang="fr-FR" b="1" noProof="0" dirty="0">
                <a:solidFill>
                  <a:srgbClr val="FF0000"/>
                </a:solidFill>
              </a:rPr>
              <a:t> </a:t>
            </a:r>
            <a:r>
              <a:rPr lang="fr-FR" sz="5400" b="1" noProof="0" dirty="0">
                <a:solidFill>
                  <a:srgbClr val="FF0000"/>
                </a:solidFill>
              </a:rPr>
              <a:t>.</a:t>
            </a:r>
            <a:r>
              <a:rPr lang="fr-FR" b="1" noProof="0" dirty="0">
                <a:solidFill>
                  <a:srgbClr val="FF0000"/>
                </a:solidFill>
              </a:rPr>
              <a:t> </a:t>
            </a:r>
          </a:p>
        </p:txBody>
      </p:sp>
      <p:sp>
        <p:nvSpPr>
          <p:cNvPr id="28" name="ZoneTexte 8"/>
          <p:cNvSpPr txBox="1"/>
          <p:nvPr/>
        </p:nvSpPr>
        <p:spPr>
          <a:xfrm>
            <a:off x="1146213" y="6025040"/>
            <a:ext cx="1900517" cy="461665"/>
          </a:xfrm>
          <a:prstGeom prst="rect">
            <a:avLst/>
          </a:prstGeom>
          <a:noFill/>
        </p:spPr>
        <p:txBody>
          <a:bodyPr wrap="square" rtlCol="0">
            <a:spAutoFit/>
          </a:bodyPr>
          <a:lstStyle/>
          <a:p>
            <a:pPr algn="ctr"/>
            <a:r>
              <a:rPr lang="fr-FR" sz="2400" b="1" noProof="0" dirty="0">
                <a:solidFill>
                  <a:srgbClr val="0070C0"/>
                </a:solidFill>
              </a:rPr>
              <a:t>189,11 mA</a:t>
            </a:r>
          </a:p>
        </p:txBody>
      </p:sp>
      <p:sp>
        <p:nvSpPr>
          <p:cNvPr id="2" name="Titre 1">
            <a:extLst>
              <a:ext uri="{FF2B5EF4-FFF2-40B4-BE49-F238E27FC236}">
                <a16:creationId xmlns:a16="http://schemas.microsoft.com/office/drawing/2014/main" id="{CD3E7FEC-BC89-87CC-4F04-EB8740079CF2}"/>
              </a:ext>
            </a:extLst>
          </p:cNvPr>
          <p:cNvSpPr>
            <a:spLocks noGrp="1"/>
          </p:cNvSpPr>
          <p:nvPr>
            <p:ph type="title"/>
          </p:nvPr>
        </p:nvSpPr>
        <p:spPr/>
        <p:txBody>
          <a:bodyPr/>
          <a:lstStyle/>
          <a:p>
            <a:r>
              <a:rPr lang="fr-FR"/>
              <a:t>A vous! Montrez-moi comment vous avez résolu cet exercice.</a:t>
            </a:r>
          </a:p>
        </p:txBody>
      </p:sp>
      <p:sp>
        <p:nvSpPr>
          <p:cNvPr id="3" name="Espace réservé du contenu 2">
            <a:extLst>
              <a:ext uri="{FF2B5EF4-FFF2-40B4-BE49-F238E27FC236}">
                <a16:creationId xmlns:a16="http://schemas.microsoft.com/office/drawing/2014/main" id="{9FDE3CD3-5F14-978B-3A3A-C30DCC597730}"/>
              </a:ext>
            </a:extLst>
          </p:cNvPr>
          <p:cNvSpPr>
            <a:spLocks noGrp="1"/>
          </p:cNvSpPr>
          <p:nvPr>
            <p:ph sz="quarter" idx="11"/>
          </p:nvPr>
        </p:nvSpPr>
        <p:spPr/>
        <p:txBody>
          <a:bodyPr/>
          <a:lstStyle/>
          <a:p>
            <a:r>
              <a:rPr lang="fr-FR"/>
              <a:t>Faire passer un élève pour la correction. Associer le reste de la classe au feedback. Identifier les erreurs. Insister sur les étapes à respecter.</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3" grpId="0"/>
      <p:bldP spid="24" grpId="0"/>
      <p:bldP spid="25" grpId="0"/>
      <p:bldP spid="26" grpId="0"/>
      <p:bldP spid="27" grpId="0"/>
      <p:bldP spid="28"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fontScale="92500" lnSpcReduction="20000"/>
          </a:bodyPr>
          <a:lstStyle/>
          <a:p>
            <a:endParaRPr lang="fr-FR" noProof="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noProof="0" dirty="0"/>
              <a:t>Qui peut me dire ce que nous avons appris aujourd’hui? </a:t>
            </a:r>
            <a:br>
              <a:rPr lang="fr-FR" noProof="0" dirty="0"/>
            </a:br>
            <a:endParaRPr lang="fr-FR" noProof="0" dirty="0"/>
          </a:p>
        </p:txBody>
      </p:sp>
      <p:sp>
        <p:nvSpPr>
          <p:cNvPr id="4" name="Espace réservé du contenu 3"/>
          <p:cNvSpPr>
            <a:spLocks noGrp="1"/>
          </p:cNvSpPr>
          <p:nvPr>
            <p:ph sz="quarter" idx="11"/>
          </p:nvPr>
        </p:nvSpPr>
        <p:spPr/>
        <p:txBody>
          <a:bodyPr/>
          <a:lstStyle/>
          <a:p>
            <a:endParaRPr lang="fr-FR" noProof="0" dirty="0"/>
          </a:p>
        </p:txBody>
      </p:sp>
      <p:pic>
        <p:nvPicPr>
          <p:cNvPr id="6" name="Content Placeholder 5" descr="A cartoon character leaning on a question mark&#10;&#10;AI-generated content may be incorrect."/>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3973115" y="1306115"/>
            <a:ext cx="4245769" cy="4245769"/>
          </a:xfrm>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just"/>
            <a:r>
              <a:rPr lang="fr-FR" noProof="0" dirty="0"/>
              <a:t>Notre tâche principale de cette séance est:</a:t>
            </a:r>
          </a:p>
        </p:txBody>
      </p:sp>
      <p:sp>
        <p:nvSpPr>
          <p:cNvPr id="4" name="Espace réservé du contenu 3"/>
          <p:cNvSpPr>
            <a:spLocks noGrp="1"/>
          </p:cNvSpPr>
          <p:nvPr>
            <p:ph sz="quarter" idx="11"/>
          </p:nvPr>
        </p:nvSpPr>
        <p:spPr/>
        <p:txBody>
          <a:bodyPr/>
          <a:lstStyle/>
          <a:p>
            <a:r>
              <a:rPr lang="fr-FR" noProof="0" dirty="0"/>
              <a:t>L’</a:t>
            </a:r>
            <a:r>
              <a:rPr lang="fr-FR" noProof="0" dirty="0" err="1"/>
              <a:t>enseignant.e</a:t>
            </a:r>
            <a:r>
              <a:rPr lang="fr-FR" noProof="0" dirty="0"/>
              <a:t> donne un rappel de la séance.</a:t>
            </a:r>
          </a:p>
        </p:txBody>
      </p:sp>
      <p:sp>
        <p:nvSpPr>
          <p:cNvPr id="6" name="Google Shape;2054;p38"/>
          <p:cNvSpPr/>
          <p:nvPr/>
        </p:nvSpPr>
        <p:spPr>
          <a:xfrm>
            <a:off x="979043" y="3213699"/>
            <a:ext cx="10497347" cy="731595"/>
          </a:xfrm>
          <a:prstGeom prst="roundRect">
            <a:avLst>
              <a:gd name="adj" fmla="val 50000"/>
            </a:avLst>
          </a:prstGeom>
          <a:noFill/>
          <a:ln w="19050">
            <a:solidFill>
              <a:srgbClr val="72B6D3"/>
            </a:solidFill>
          </a:ln>
        </p:spPr>
        <p:txBody>
          <a:bodyPr spcFirstLastPara="1" wrap="square" lIns="121900" tIns="121900" rIns="121900" bIns="121900" anchor="ctr" anchorCtr="0">
            <a:noAutofit/>
          </a:bodyPr>
          <a:lstStyle/>
          <a:p>
            <a:pPr algn="ctr" defTabSz="457200"/>
            <a:endParaRPr lang="fr-FR" sz="2400" noProof="0" dirty="0">
              <a:solidFill>
                <a:prstClr val="black"/>
              </a:solidFill>
            </a:endParaRPr>
          </a:p>
        </p:txBody>
      </p:sp>
      <p:pic>
        <p:nvPicPr>
          <p:cNvPr id="8" name="Image 2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604" y="2897374"/>
            <a:ext cx="805544" cy="805544"/>
          </a:xfrm>
          <a:prstGeom prst="rect">
            <a:avLst/>
          </a:prstGeom>
        </p:spPr>
      </p:pic>
      <p:sp>
        <p:nvSpPr>
          <p:cNvPr id="3" name="Rectangle 2"/>
          <p:cNvSpPr/>
          <p:nvPr/>
        </p:nvSpPr>
        <p:spPr>
          <a:xfrm>
            <a:off x="1478148" y="3245628"/>
            <a:ext cx="11528169" cy="461665"/>
          </a:xfrm>
          <a:prstGeom prst="rect">
            <a:avLst/>
          </a:prstGeom>
        </p:spPr>
        <p:txBody>
          <a:bodyPr wrap="square">
            <a:spAutoFit/>
          </a:bodyPr>
          <a:lstStyle/>
          <a:p>
            <a:pPr algn="just" defTabSz="914400"/>
            <a:r>
              <a:rPr lang="fr-FR" sz="2400" b="1" kern="0" noProof="0" dirty="0">
                <a:solidFill>
                  <a:srgbClr val="FF0000"/>
                </a:solidFill>
              </a:rPr>
              <a:t>Utiliser</a:t>
            </a:r>
            <a:r>
              <a:rPr lang="fr-FR" sz="2400" b="1" kern="0" noProof="0" dirty="0"/>
              <a:t> un multimètre pour mesurer l’intensité du courant électrique</a:t>
            </a:r>
            <a:r>
              <a:rPr lang="fr-FR" sz="2400" kern="0" noProof="0" dirty="0"/>
              <a:t>.</a:t>
            </a:r>
          </a:p>
        </p:txBody>
      </p:sp>
      <p:pic>
        <p:nvPicPr>
          <p:cNvPr id="5" name="Image 8">
            <a:extLst>
              <a:ext uri="{FF2B5EF4-FFF2-40B4-BE49-F238E27FC236}">
                <a16:creationId xmlns:a16="http://schemas.microsoft.com/office/drawing/2014/main" id="{C19ED206-B7B4-0649-F141-25439B5B98C8}"/>
              </a:ext>
            </a:extLst>
          </p:cNvPr>
          <p:cNvPicPr>
            <a:picLocks noChangeAspect="1"/>
          </p:cNvPicPr>
          <p:nvPr/>
        </p:nvPicPr>
        <p:blipFill>
          <a:blip r:embed="rId3"/>
          <a:stretch>
            <a:fillRect/>
          </a:stretch>
        </p:blipFill>
        <p:spPr>
          <a:xfrm>
            <a:off x="11176808" y="212713"/>
            <a:ext cx="583170" cy="58317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4831A-6EBF-A77B-D39C-E662B24DF7D4}"/>
            </a:ext>
          </a:extLst>
        </p:cNvPr>
        <p:cNvGrpSpPr/>
        <p:nvPr/>
      </p:nvGrpSpPr>
      <p:grpSpPr>
        <a:xfrm>
          <a:off x="0" y="0"/>
          <a:ext cx="0" cy="0"/>
          <a:chOff x="0" y="0"/>
          <a:chExt cx="0" cy="0"/>
        </a:xfrm>
      </p:grpSpPr>
      <p:pic>
        <p:nvPicPr>
          <p:cNvPr id="7" name="Image 8">
            <a:extLst>
              <a:ext uri="{FF2B5EF4-FFF2-40B4-BE49-F238E27FC236}">
                <a16:creationId xmlns:a16="http://schemas.microsoft.com/office/drawing/2014/main" id="{B4758A64-D0CE-5D23-EF19-C927F837ECFB}"/>
              </a:ext>
            </a:extLst>
          </p:cNvPr>
          <p:cNvPicPr>
            <a:picLocks noChangeAspect="1"/>
          </p:cNvPicPr>
          <p:nvPr/>
        </p:nvPicPr>
        <p:blipFill>
          <a:blip r:embed="rId2"/>
          <a:stretch>
            <a:fillRect/>
          </a:stretch>
        </p:blipFill>
        <p:spPr>
          <a:xfrm>
            <a:off x="11268075" y="248603"/>
            <a:ext cx="583170" cy="583170"/>
          </a:xfrm>
          <a:prstGeom prst="rect">
            <a:avLst/>
          </a:prstGeom>
        </p:spPr>
      </p:pic>
      <p:sp>
        <p:nvSpPr>
          <p:cNvPr id="3" name="Titre 2">
            <a:extLst>
              <a:ext uri="{FF2B5EF4-FFF2-40B4-BE49-F238E27FC236}">
                <a16:creationId xmlns:a16="http://schemas.microsoft.com/office/drawing/2014/main" id="{A294E1D9-1665-A00C-2387-F666BAC24F7C}"/>
              </a:ext>
            </a:extLst>
          </p:cNvPr>
          <p:cNvSpPr>
            <a:spLocks noGrp="1"/>
          </p:cNvSpPr>
          <p:nvPr>
            <p:ph type="title"/>
          </p:nvPr>
        </p:nvSpPr>
        <p:spPr/>
        <p:txBody>
          <a:bodyPr/>
          <a:lstStyle/>
          <a:p>
            <a:r>
              <a:rPr lang="fr-FR"/>
              <a:t>Voilà ce qu’il faut bien retenir.</a:t>
            </a:r>
          </a:p>
        </p:txBody>
      </p:sp>
      <p:sp>
        <p:nvSpPr>
          <p:cNvPr id="4" name="Espace réservé du contenu 3">
            <a:extLst>
              <a:ext uri="{FF2B5EF4-FFF2-40B4-BE49-F238E27FC236}">
                <a16:creationId xmlns:a16="http://schemas.microsoft.com/office/drawing/2014/main" id="{D01A6FF2-1E86-F693-19E8-A08226F38892}"/>
              </a:ext>
            </a:extLst>
          </p:cNvPr>
          <p:cNvSpPr>
            <a:spLocks noGrp="1"/>
          </p:cNvSpPr>
          <p:nvPr>
            <p:ph sz="quarter" idx="11"/>
          </p:nvPr>
        </p:nvSpPr>
        <p:spPr/>
        <p:txBody>
          <a:bodyPr/>
          <a:lstStyle/>
          <a:p>
            <a:r>
              <a:rPr lang="fr-FR" dirty="0"/>
              <a:t>L’enseignant fait participer les élèves pour rappeler les étapes à suivre pour mesurer une intensité de courant.</a:t>
            </a:r>
          </a:p>
        </p:txBody>
      </p:sp>
      <p:sp>
        <p:nvSpPr>
          <p:cNvPr id="5" name="Rectangle 2">
            <a:extLst>
              <a:ext uri="{FF2B5EF4-FFF2-40B4-BE49-F238E27FC236}">
                <a16:creationId xmlns:a16="http://schemas.microsoft.com/office/drawing/2014/main" id="{8F8636A3-077B-AB1A-5720-90619C31B2EF}"/>
              </a:ext>
            </a:extLst>
          </p:cNvPr>
          <p:cNvSpPr>
            <a:spLocks noChangeArrowheads="1"/>
          </p:cNvSpPr>
          <p:nvPr/>
        </p:nvSpPr>
        <p:spPr bwMode="auto">
          <a:xfrm>
            <a:off x="456197" y="981069"/>
            <a:ext cx="10210296"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Mettre le sélecteur sur le courant continu (A⎓ / A=) et commencer par</a:t>
            </a:r>
            <a:r>
              <a:rPr lang="fr-FR" sz="2400" b="1" noProof="0" dirty="0"/>
              <a:t> le plus </a:t>
            </a:r>
          </a:p>
          <a:p>
            <a:pPr defTabSz="914400" eaLnBrk="0" fontAlgn="base" hangingPunct="0">
              <a:lnSpc>
                <a:spcPct val="200000"/>
              </a:lnSpc>
              <a:spcBef>
                <a:spcPct val="0"/>
              </a:spcBef>
              <a:spcAft>
                <a:spcPct val="0"/>
              </a:spcAft>
            </a:pPr>
            <a:r>
              <a:rPr lang="fr-FR" sz="2400" b="1" noProof="0" dirty="0"/>
              <a:t>grand calibre.</a:t>
            </a:r>
          </a:p>
          <a:p>
            <a:pPr marL="342900" indent="-34290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Insérer le multimètre en </a:t>
            </a:r>
            <a:r>
              <a:rPr lang="fr-FR" sz="2400" b="1" noProof="0" dirty="0"/>
              <a:t>série</a:t>
            </a:r>
            <a:r>
              <a:rPr lang="fr-FR" sz="2400" noProof="0" dirty="0"/>
              <a:t> dans le circuit : le courant</a:t>
            </a:r>
          </a:p>
          <a:p>
            <a:pPr defTabSz="914400" eaLnBrk="0" fontAlgn="base" hangingPunct="0">
              <a:lnSpc>
                <a:spcPct val="200000"/>
              </a:lnSpc>
              <a:spcBef>
                <a:spcPct val="0"/>
              </a:spcBef>
              <a:spcAft>
                <a:spcPct val="0"/>
              </a:spcAft>
            </a:pPr>
            <a:r>
              <a:rPr lang="fr-FR" sz="2400" noProof="0" dirty="0"/>
              <a:t> </a:t>
            </a:r>
            <a:r>
              <a:rPr lang="fr-FR" sz="2400" b="1" noProof="0" dirty="0"/>
              <a:t>entre par 10 A / mA</a:t>
            </a:r>
            <a:r>
              <a:rPr lang="fr-FR" sz="2400" noProof="0" dirty="0"/>
              <a:t> et </a:t>
            </a:r>
            <a:r>
              <a:rPr lang="fr-FR" sz="2400" b="1" noProof="0" dirty="0"/>
              <a:t>sort par COM</a:t>
            </a:r>
            <a:r>
              <a:rPr lang="fr-FR" sz="2400" noProof="0" dirty="0"/>
              <a:t>.</a:t>
            </a:r>
          </a:p>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Choisir un calibre mieux adapté pour obtenir une valeur avec</a:t>
            </a:r>
          </a:p>
          <a:p>
            <a:pPr defTabSz="914400" eaLnBrk="0" fontAlgn="base" hangingPunct="0">
              <a:lnSpc>
                <a:spcPct val="200000"/>
              </a:lnSpc>
              <a:spcBef>
                <a:spcPct val="0"/>
              </a:spcBef>
              <a:spcAft>
                <a:spcPct val="0"/>
              </a:spcAft>
            </a:pPr>
            <a:r>
              <a:rPr lang="fr-FR" sz="2400" noProof="0" dirty="0"/>
              <a:t> deux chiffres après la virgule.</a:t>
            </a:r>
          </a:p>
          <a:p>
            <a:pPr marL="285750" indent="-285750" defTabSz="914400" eaLnBrk="0" fontAlgn="base" hangingPunct="0">
              <a:lnSpc>
                <a:spcPct val="200000"/>
              </a:lnSpc>
              <a:spcBef>
                <a:spcPct val="0"/>
              </a:spcBef>
              <a:spcAft>
                <a:spcPct val="0"/>
              </a:spcAft>
              <a:buFont typeface="Wingdings" panose="05000000000000000000" pitchFamily="2" charset="2"/>
              <a:buChar char="Ø"/>
            </a:pPr>
            <a:r>
              <a:rPr lang="fr-FR" sz="2400" noProof="0" dirty="0"/>
              <a:t>Exprimer le résultat avec l’unité qui dépend du calibre utilisé: </a:t>
            </a:r>
            <a:r>
              <a:rPr lang="fr-FR" sz="2400" noProof="0" dirty="0">
                <a:latin typeface="Times New Roman" panose="02020603050405020304" pitchFamily="18" charset="0"/>
                <a:cs typeface="Times New Roman" panose="02020603050405020304" pitchFamily="18" charset="0"/>
              </a:rPr>
              <a:t>I</a:t>
            </a:r>
            <a:r>
              <a:rPr lang="fr-FR" sz="2400" noProof="0" dirty="0"/>
              <a:t> = ………A</a:t>
            </a:r>
          </a:p>
        </p:txBody>
      </p:sp>
      <p:pic>
        <p:nvPicPr>
          <p:cNvPr id="10" name="Image 9">
            <a:extLst>
              <a:ext uri="{FF2B5EF4-FFF2-40B4-BE49-F238E27FC236}">
                <a16:creationId xmlns:a16="http://schemas.microsoft.com/office/drawing/2014/main" id="{82D9DB8D-6C90-FA01-7F38-979407BF2E9A}"/>
              </a:ext>
            </a:extLst>
          </p:cNvPr>
          <p:cNvPicPr/>
          <p:nvPr/>
        </p:nvPicPr>
        <p:blipFill>
          <a:blip r:embed="rId3" cstate="print">
            <a:extLst>
              <a:ext uri="{28A0092B-C50C-407E-A947-70E740481C1C}">
                <a14:useLocalDpi xmlns:a14="http://schemas.microsoft.com/office/drawing/2010/main" val="0"/>
              </a:ext>
            </a:extLst>
          </a:blip>
          <a:srcRect/>
          <a:stretch>
            <a:fillRect/>
          </a:stretch>
        </p:blipFill>
        <p:spPr>
          <a:xfrm>
            <a:off x="9594347" y="1834573"/>
            <a:ext cx="2429164" cy="4165599"/>
          </a:xfrm>
          <a:prstGeom prst="rect">
            <a:avLst/>
          </a:prstGeom>
          <a:noFill/>
        </p:spPr>
      </p:pic>
      <p:sp>
        <p:nvSpPr>
          <p:cNvPr id="11" name="Ellipse 10">
            <a:extLst>
              <a:ext uri="{FF2B5EF4-FFF2-40B4-BE49-F238E27FC236}">
                <a16:creationId xmlns:a16="http://schemas.microsoft.com/office/drawing/2014/main" id="{E5E4E4F5-9454-5F15-49AE-7F59B183E862}"/>
              </a:ext>
            </a:extLst>
          </p:cNvPr>
          <p:cNvSpPr/>
          <p:nvPr/>
        </p:nvSpPr>
        <p:spPr>
          <a:xfrm>
            <a:off x="11116019" y="4076241"/>
            <a:ext cx="477923" cy="477923"/>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7983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up)">
                                      <p:cBhvr>
                                        <p:cTn id="7" dur="500"/>
                                        <p:tgtEl>
                                          <p:spTgt spid="5">
                                            <p:txEl>
                                              <p:pRg st="0" end="0"/>
                                            </p:txEl>
                                          </p:spTgt>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ipe(up)">
                                      <p:cBhvr>
                                        <p:cTn id="10" dur="500"/>
                                        <p:tgtEl>
                                          <p:spTgt spid="5">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 presetClass="entr" presetSubtype="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wipe(up)">
                                      <p:cBhvr>
                                        <p:cTn id="20" dur="500"/>
                                        <p:tgtEl>
                                          <p:spTgt spid="5">
                                            <p:txEl>
                                              <p:pRg st="2" end="2"/>
                                            </p:txEl>
                                          </p:spTgt>
                                        </p:tgtEl>
                                      </p:cBhvr>
                                    </p:animEffect>
                                  </p:childTnLst>
                                </p:cTn>
                              </p:par>
                              <p:par>
                                <p:cTn id="21" presetID="22" presetClass="entr" presetSubtype="1" fill="hold" grpId="0"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wipe(up)">
                                      <p:cBhvr>
                                        <p:cTn id="23" dur="500"/>
                                        <p:tgtEl>
                                          <p:spTgt spid="5">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5">
                                            <p:txEl>
                                              <p:pRg st="4" end="4"/>
                                            </p:txEl>
                                          </p:spTgt>
                                        </p:tgtEl>
                                        <p:attrNameLst>
                                          <p:attrName>style.visibility</p:attrName>
                                        </p:attrNameLst>
                                      </p:cBhvr>
                                      <p:to>
                                        <p:strVal val="visible"/>
                                      </p:to>
                                    </p:set>
                                    <p:animEffect transition="in" filter="wipe(up)">
                                      <p:cBhvr>
                                        <p:cTn id="28" dur="500"/>
                                        <p:tgtEl>
                                          <p:spTgt spid="5">
                                            <p:txEl>
                                              <p:pRg st="4" end="4"/>
                                            </p:txEl>
                                          </p:spTgt>
                                        </p:tgtEl>
                                      </p:cBhvr>
                                    </p:animEffect>
                                  </p:childTnLst>
                                </p:cTn>
                              </p:par>
                              <p:par>
                                <p:cTn id="29" presetID="22" presetClass="entr" presetSubtype="1" fill="hold" grpId="0" nodeType="with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Effect transition="in" filter="wipe(up)">
                                      <p:cBhvr>
                                        <p:cTn id="31" dur="500"/>
                                        <p:tgtEl>
                                          <p:spTgt spid="5">
                                            <p:txEl>
                                              <p:pRg st="5" end="5"/>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5">
                                            <p:txEl>
                                              <p:pRg st="6" end="6"/>
                                            </p:txEl>
                                          </p:spTgt>
                                        </p:tgtEl>
                                        <p:attrNameLst>
                                          <p:attrName>style.visibility</p:attrName>
                                        </p:attrNameLst>
                                      </p:cBhvr>
                                      <p:to>
                                        <p:strVal val="visible"/>
                                      </p:to>
                                    </p:set>
                                    <p:animEffect transition="in" filter="wipe(up)">
                                      <p:cBhvr>
                                        <p:cTn id="36"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11"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790C0D2-3401-132C-289D-F546DB2AE9D7}"/>
              </a:ext>
            </a:extLst>
          </p:cNvPr>
          <p:cNvSpPr>
            <a:spLocks noGrp="1"/>
          </p:cNvSpPr>
          <p:nvPr>
            <p:ph type="title"/>
          </p:nvPr>
        </p:nvSpPr>
        <p:spPr/>
        <p:txBody>
          <a:bodyPr/>
          <a:lstStyle/>
          <a:p>
            <a:r>
              <a:rPr lang="fr-FR"/>
              <a:t>On termine par la carte lexicale suivante.</a:t>
            </a:r>
          </a:p>
        </p:txBody>
      </p:sp>
      <p:sp>
        <p:nvSpPr>
          <p:cNvPr id="5" name="Espace réservé du texte 2"/>
          <p:cNvSpPr>
            <a:spLocks noGrp="1"/>
          </p:cNvSpPr>
          <p:nvPr>
            <p:ph sz="quarter" idx="11"/>
          </p:nvPr>
        </p:nvSpPr>
        <p:spPr/>
        <p:txBody>
          <a:bodyPr>
            <a:normAutofit lnSpcReduction="10000"/>
          </a:bodyPr>
          <a:lstStyle/>
          <a:p>
            <a:pPr marL="0" indent="0">
              <a:buNone/>
            </a:pPr>
            <a:r>
              <a:rPr lang="fr-FR" sz="1400" i="1" noProof="0" dirty="0">
                <a:solidFill>
                  <a:schemeClr val="bg1">
                    <a:lumMod val="65000"/>
                  </a:schemeClr>
                </a:solidFill>
                <a:latin typeface="Calibri" panose="020F0502020204030204" pitchFamily="34" charset="0"/>
                <a:cs typeface="Calibri" panose="020F0502020204030204" pitchFamily="34" charset="0"/>
              </a:rPr>
              <a:t>Faire participer les élèves à la lecture de la carte.</a:t>
            </a:r>
          </a:p>
        </p:txBody>
      </p:sp>
      <p:pic>
        <p:nvPicPr>
          <p:cNvPr id="2" name="Image 8"/>
          <p:cNvPicPr>
            <a:picLocks noChangeAspect="1"/>
          </p:cNvPicPr>
          <p:nvPr/>
        </p:nvPicPr>
        <p:blipFill>
          <a:blip r:embed="rId3"/>
          <a:stretch>
            <a:fillRect/>
          </a:stretch>
        </p:blipFill>
        <p:spPr>
          <a:xfrm>
            <a:off x="11176808" y="212713"/>
            <a:ext cx="583170" cy="583170"/>
          </a:xfrm>
          <a:prstGeom prst="rect">
            <a:avLst/>
          </a:prstGeom>
        </p:spPr>
      </p:pic>
      <p:grpSp>
        <p:nvGrpSpPr>
          <p:cNvPr id="27" name="Groupe 71"/>
          <p:cNvGrpSpPr/>
          <p:nvPr/>
        </p:nvGrpSpPr>
        <p:grpSpPr>
          <a:xfrm>
            <a:off x="477808" y="1162768"/>
            <a:ext cx="11428467" cy="4993178"/>
            <a:chOff x="415600" y="1602971"/>
            <a:chExt cx="11428467" cy="4993178"/>
          </a:xfrm>
        </p:grpSpPr>
        <p:sp>
          <p:nvSpPr>
            <p:cNvPr id="28" name="Rectangle 27"/>
            <p:cNvSpPr/>
            <p:nvPr/>
          </p:nvSpPr>
          <p:spPr>
            <a:xfrm>
              <a:off x="415600" y="2064789"/>
              <a:ext cx="11428467" cy="4531360"/>
            </a:xfrm>
            <a:prstGeom prst="rect">
              <a:avLst/>
            </a:prstGeom>
            <a:solidFill>
              <a:srgbClr val="FFFFFF">
                <a:lumMod val="95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800" b="1" i="0" u="none" strike="noStrike" kern="0" cap="none" spc="0" normalizeH="0" baseline="0" noProof="0" dirty="0">
                <a:ln>
                  <a:noFill/>
                </a:ln>
                <a:solidFill>
                  <a:srgbClr val="FFFFFF"/>
                </a:solidFill>
                <a:effectLst/>
                <a:uLnTx/>
                <a:uFillTx/>
                <a:latin typeface="Arial"/>
                <a:ea typeface="+mn-ea"/>
                <a:cs typeface="+mn-cs"/>
              </a:endParaRPr>
            </a:p>
          </p:txBody>
        </p:sp>
        <p:sp>
          <p:nvSpPr>
            <p:cNvPr id="29" name="Rectangle à coins arrondis 2"/>
            <p:cNvSpPr/>
            <p:nvPr/>
          </p:nvSpPr>
          <p:spPr>
            <a:xfrm>
              <a:off x="4673600" y="2922668"/>
              <a:ext cx="2702560" cy="1716575"/>
            </a:xfrm>
            <a:prstGeom prst="roundRect">
              <a:avLst/>
            </a:prstGeom>
            <a:solidFill>
              <a:srgbClr val="FFAB40">
                <a:lumMod val="20000"/>
                <a:lumOff val="80000"/>
              </a:srgbClr>
            </a:solidFill>
            <a:ln w="25400" cap="flat" cmpd="sng" algn="ctr">
              <a:solidFill>
                <a:srgbClr val="FFC000"/>
              </a:solidFill>
              <a:prstDash val="solid"/>
            </a:ln>
            <a:effectLst/>
          </p:spPr>
          <p:txBody>
            <a:bodyPr rtlCol="0" anchor="ctr"/>
            <a:lstStyle/>
            <a:p>
              <a:r>
                <a:rPr lang="fr-FR" b="1" noProof="0" dirty="0"/>
                <a:t>Utiliser un multimètre pour mesurer l’intensité du courant électrique</a:t>
              </a:r>
            </a:p>
          </p:txBody>
        </p:sp>
        <p:sp>
          <p:nvSpPr>
            <p:cNvPr id="30" name="Rectangle à coins arrondis 17"/>
            <p:cNvSpPr/>
            <p:nvPr/>
          </p:nvSpPr>
          <p:spPr>
            <a:xfrm>
              <a:off x="680393" y="2624587"/>
              <a:ext cx="2834967" cy="1156370"/>
            </a:xfrm>
            <a:prstGeom prst="roundRect">
              <a:avLst>
                <a:gd name="adj" fmla="val 8096"/>
              </a:avLst>
            </a:prstGeom>
            <a:solidFill>
              <a:srgbClr val="FFAB40">
                <a:lumMod val="20000"/>
                <a:lumOff val="80000"/>
              </a:srgbClr>
            </a:solidFill>
            <a:ln w="25400" cap="flat" cmpd="sng" algn="ctr">
              <a:solidFill>
                <a:srgbClr val="FFC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2000" b="1" i="0" u="none" strike="noStrike" kern="0" cap="none" spc="0" normalizeH="0" baseline="0" noProof="0" dirty="0">
                <a:ln>
                  <a:noFill/>
                </a:ln>
                <a:solidFill>
                  <a:srgbClr val="000000"/>
                </a:solidFill>
                <a:effectLst/>
                <a:uLnTx/>
                <a:uFillTx/>
                <a:latin typeface="Arial"/>
                <a:ea typeface="+mn-ea"/>
                <a:cs typeface="+mn-cs"/>
              </a:endParaRPr>
            </a:p>
          </p:txBody>
        </p:sp>
        <p:sp>
          <p:nvSpPr>
            <p:cNvPr id="34" name="ZoneTexte 3"/>
            <p:cNvSpPr txBox="1"/>
            <p:nvPr/>
          </p:nvSpPr>
          <p:spPr>
            <a:xfrm>
              <a:off x="4881880" y="2610818"/>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Ma </a:t>
              </a:r>
              <a:r>
                <a:rPr lang="fr-FR" sz="1400" i="1" kern="0" noProof="0" dirty="0">
                  <a:solidFill>
                    <a:srgbClr val="000000"/>
                  </a:solidFill>
                  <a:latin typeface="Arial"/>
                </a:rPr>
                <a:t>tâche</a:t>
              </a:r>
              <a:endParaRPr kumimoji="0" lang="fr-FR" sz="1400" b="0" i="1" u="none" strike="noStrike" kern="0" cap="none" spc="0" normalizeH="0" baseline="0" noProof="0" dirty="0">
                <a:ln>
                  <a:noFill/>
                </a:ln>
                <a:solidFill>
                  <a:srgbClr val="000000"/>
                </a:solidFill>
                <a:effectLst/>
                <a:uLnTx/>
                <a:uFillTx/>
                <a:latin typeface="Arial"/>
              </a:endParaRPr>
            </a:p>
          </p:txBody>
        </p:sp>
        <p:sp>
          <p:nvSpPr>
            <p:cNvPr id="37" name="ZoneTexte 20"/>
            <p:cNvSpPr txBox="1"/>
            <p:nvPr/>
          </p:nvSpPr>
          <p:spPr>
            <a:xfrm>
              <a:off x="1021080" y="2308315"/>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1400" i="1" kern="0" noProof="0" dirty="0">
                  <a:solidFill>
                    <a:srgbClr val="000000"/>
                  </a:solidFill>
                  <a:latin typeface="Arial"/>
                </a:rPr>
                <a:t>Termes thématiques</a:t>
              </a:r>
              <a:endParaRPr kumimoji="0" lang="fr-FR" sz="1400" b="0" i="1" u="none" strike="noStrike" kern="0" cap="none" spc="0" normalizeH="0" baseline="0" noProof="0" dirty="0">
                <a:ln>
                  <a:noFill/>
                </a:ln>
                <a:solidFill>
                  <a:srgbClr val="000000"/>
                </a:solidFill>
                <a:effectLst/>
                <a:uLnTx/>
                <a:uFillTx/>
                <a:latin typeface="Arial"/>
              </a:endParaRPr>
            </a:p>
          </p:txBody>
        </p:sp>
        <p:sp>
          <p:nvSpPr>
            <p:cNvPr id="42" name="Rectangle à coins arrondis 24"/>
            <p:cNvSpPr/>
            <p:nvPr/>
          </p:nvSpPr>
          <p:spPr>
            <a:xfrm>
              <a:off x="8415759" y="3696003"/>
              <a:ext cx="2824480" cy="1226935"/>
            </a:xfrm>
            <a:prstGeom prst="roundRect">
              <a:avLst/>
            </a:prstGeom>
            <a:solidFill>
              <a:srgbClr val="0097A7">
                <a:alpha val="30000"/>
              </a:srgbClr>
            </a:solidFill>
            <a:ln w="25400" cap="flat" cmpd="sng" algn="ctr">
              <a:solidFill>
                <a:srgbClr val="0097A7"/>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55" name="ZoneTexte 27"/>
            <p:cNvSpPr txBox="1"/>
            <p:nvPr/>
          </p:nvSpPr>
          <p:spPr>
            <a:xfrm>
              <a:off x="8605035" y="3301626"/>
              <a:ext cx="2286000" cy="30777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Verbes de consigne</a:t>
              </a:r>
            </a:p>
          </p:txBody>
        </p:sp>
        <p:sp>
          <p:nvSpPr>
            <p:cNvPr id="56" name="Rectangle à coins arrondis 28"/>
            <p:cNvSpPr/>
            <p:nvPr/>
          </p:nvSpPr>
          <p:spPr>
            <a:xfrm>
              <a:off x="904238" y="5461789"/>
              <a:ext cx="8951995" cy="913153"/>
            </a:xfrm>
            <a:prstGeom prst="roundRect">
              <a:avLst/>
            </a:prstGeom>
            <a:solidFill>
              <a:srgbClr val="4285F4">
                <a:lumMod val="20000"/>
                <a:lumOff val="80000"/>
              </a:srgbClr>
            </a:solidFill>
            <a:ln w="25400" cap="flat" cmpd="sng" algn="ctr">
              <a:solidFill>
                <a:srgbClr val="4285F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FR" sz="1600" b="1" i="0" u="none" strike="noStrike" kern="0" cap="none" spc="0" normalizeH="0" baseline="0" noProof="0" dirty="0">
                <a:ln>
                  <a:noFill/>
                </a:ln>
                <a:solidFill>
                  <a:srgbClr val="000000"/>
                </a:solidFill>
                <a:effectLst/>
                <a:uLnTx/>
                <a:uFillTx/>
                <a:latin typeface="Arial"/>
                <a:ea typeface="+mn-ea"/>
                <a:cs typeface="+mn-cs"/>
              </a:endParaRPr>
            </a:p>
          </p:txBody>
        </p:sp>
        <p:sp>
          <p:nvSpPr>
            <p:cNvPr id="57" name="ZoneTexte 29"/>
            <p:cNvSpPr txBox="1"/>
            <p:nvPr/>
          </p:nvSpPr>
          <p:spPr>
            <a:xfrm>
              <a:off x="904240" y="5160584"/>
              <a:ext cx="3387023"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0" i="1" u="none" strike="noStrike" kern="0" cap="none" spc="0" normalizeH="0" baseline="0" noProof="0" dirty="0">
                  <a:ln>
                    <a:noFill/>
                  </a:ln>
                  <a:solidFill>
                    <a:srgbClr val="000000"/>
                  </a:solidFill>
                  <a:effectLst/>
                  <a:uLnTx/>
                  <a:uFillTx/>
                  <a:latin typeface="Arial"/>
                </a:rPr>
                <a:t>Structures pour répondre</a:t>
              </a:r>
            </a:p>
          </p:txBody>
        </p:sp>
        <p:cxnSp>
          <p:nvCxnSpPr>
            <p:cNvPr id="58" name="Connecteur en angle 5"/>
            <p:cNvCxnSpPr>
              <a:cxnSpLocks/>
              <a:stCxn id="30" idx="3"/>
              <a:endCxn id="29" idx="1"/>
            </p:cNvCxnSpPr>
            <p:nvPr/>
          </p:nvCxnSpPr>
          <p:spPr>
            <a:xfrm>
              <a:off x="3515360" y="3202772"/>
              <a:ext cx="1158240" cy="578184"/>
            </a:xfrm>
            <a:prstGeom prst="bentConnector3">
              <a:avLst/>
            </a:prstGeom>
            <a:noFill/>
            <a:ln w="9525" cap="flat" cmpd="sng" algn="ctr">
              <a:solidFill>
                <a:srgbClr val="FFAB40"/>
              </a:solidFill>
              <a:prstDash val="solid"/>
            </a:ln>
            <a:effectLst/>
          </p:spPr>
        </p:cxnSp>
        <p:sp>
          <p:nvSpPr>
            <p:cNvPr id="59" name="ZoneTexte 9"/>
            <p:cNvSpPr txBox="1"/>
            <p:nvPr/>
          </p:nvSpPr>
          <p:spPr>
            <a:xfrm>
              <a:off x="996930" y="2648161"/>
              <a:ext cx="2402840" cy="1169551"/>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Multimètre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Ampèremètre</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Intensité de courant</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FR" sz="1400" b="0" i="0" u="none" strike="noStrike" kern="0" cap="none" spc="0" normalizeH="0" baseline="0" noProof="0" dirty="0">
                  <a:ln>
                    <a:noFill/>
                  </a:ln>
                  <a:solidFill>
                    <a:srgbClr val="000000"/>
                  </a:solidFill>
                  <a:effectLst/>
                  <a:uLnTx/>
                  <a:uFillTx/>
                  <a:latin typeface="Arial"/>
                </a:rPr>
                <a:t>Calibre</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L’ampère</a:t>
              </a:r>
              <a:r>
                <a:rPr kumimoji="0" lang="fr-FR" sz="1400" b="0" i="0" u="none" strike="noStrike" kern="0" cap="none" spc="0" normalizeH="0" baseline="0" noProof="0" dirty="0">
                  <a:ln>
                    <a:noFill/>
                  </a:ln>
                  <a:solidFill>
                    <a:srgbClr val="000000"/>
                  </a:solidFill>
                  <a:effectLst/>
                  <a:uLnTx/>
                  <a:uFillTx/>
                  <a:latin typeface="Arial"/>
                </a:rPr>
                <a:t> </a:t>
              </a:r>
            </a:p>
          </p:txBody>
        </p:sp>
        <p:sp>
          <p:nvSpPr>
            <p:cNvPr id="60" name="ZoneTexte 32"/>
            <p:cNvSpPr txBox="1"/>
            <p:nvPr/>
          </p:nvSpPr>
          <p:spPr>
            <a:xfrm>
              <a:off x="8761199" y="3869203"/>
              <a:ext cx="2479040" cy="954107"/>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Préciser</a:t>
              </a:r>
              <a:endParaRPr kumimoji="0" lang="fr-FR" sz="1400" b="0" i="0" u="none" strike="noStrike" kern="0" cap="none" spc="0" normalizeH="0" baseline="0" noProof="0" dirty="0">
                <a:ln>
                  <a:noFill/>
                </a:ln>
                <a:solidFill>
                  <a:srgbClr val="000000"/>
                </a:solidFill>
                <a:effectLst/>
                <a:uLnTx/>
                <a:uFillTx/>
                <a:latin typeface="Arial"/>
              </a:endParaRP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Noter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Mesurer</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400" kern="0" noProof="0" dirty="0">
                  <a:solidFill>
                    <a:srgbClr val="000000"/>
                  </a:solidFill>
                  <a:latin typeface="Arial"/>
                </a:rPr>
                <a:t>Utiliser</a:t>
              </a:r>
            </a:p>
          </p:txBody>
        </p:sp>
        <p:cxnSp>
          <p:nvCxnSpPr>
            <p:cNvPr id="61" name="Connecteur en angle 39"/>
            <p:cNvCxnSpPr>
              <a:cxnSpLocks/>
              <a:stCxn id="29" idx="3"/>
              <a:endCxn id="42" idx="1"/>
            </p:cNvCxnSpPr>
            <p:nvPr/>
          </p:nvCxnSpPr>
          <p:spPr>
            <a:xfrm>
              <a:off x="7376160" y="3780956"/>
              <a:ext cx="1039599" cy="528515"/>
            </a:xfrm>
            <a:prstGeom prst="bentConnector3">
              <a:avLst>
                <a:gd name="adj1" fmla="val 50000"/>
              </a:avLst>
            </a:prstGeom>
            <a:noFill/>
            <a:ln w="9525" cap="flat" cmpd="sng" algn="ctr">
              <a:solidFill>
                <a:srgbClr val="FFAB40"/>
              </a:solidFill>
              <a:prstDash val="solid"/>
            </a:ln>
            <a:effectLst/>
          </p:spPr>
        </p:cxnSp>
        <p:sp>
          <p:nvSpPr>
            <p:cNvPr id="62" name="ZoneTexte 42"/>
            <p:cNvSpPr txBox="1"/>
            <p:nvPr/>
          </p:nvSpPr>
          <p:spPr>
            <a:xfrm>
              <a:off x="849783" y="5700716"/>
              <a:ext cx="9353208" cy="523220"/>
            </a:xfrm>
            <a:prstGeom prst="rect">
              <a:avLst/>
            </a:prstGeom>
            <a:noFill/>
          </p:spPr>
          <p:txBody>
            <a:bodyPr wrap="square" rtlCol="0">
              <a:spAutoFit/>
            </a:bodyPr>
            <a:lstStyle/>
            <a:p>
              <a:pPr marL="179388" lvl="0" indent="-179388" defTabSz="914400">
                <a:buFont typeface="Arial" panose="020B0604020202020204" pitchFamily="34" charset="0"/>
                <a:buChar char="•"/>
              </a:pPr>
              <a:r>
                <a:rPr lang="fr-FR" sz="1400" i="1" kern="0" noProof="0" dirty="0">
                  <a:solidFill>
                    <a:srgbClr val="000000"/>
                  </a:solidFill>
                  <a:latin typeface="Arial"/>
                </a:rPr>
                <a:t>Le calibre ……………est le plus convenable car il permet de…………………………………………………………</a:t>
              </a:r>
            </a:p>
            <a:p>
              <a:pPr marL="179388" indent="-179388" defTabSz="914400">
                <a:buFont typeface="Arial" panose="020B0604020202020204" pitchFamily="34" charset="0"/>
                <a:buChar char="•"/>
              </a:pPr>
              <a:r>
                <a:rPr lang="fr-FR" sz="1400" i="1" kern="0" noProof="0" dirty="0">
                  <a:solidFill>
                    <a:srgbClr val="000000"/>
                  </a:solidFill>
                  <a:latin typeface="Arial"/>
                </a:rPr>
                <a:t>Puisque la valeur 1 est plus précise que la valeur 2, alors le calibre convenable est……………………..</a:t>
              </a:r>
            </a:p>
          </p:txBody>
        </p:sp>
        <p:cxnSp>
          <p:nvCxnSpPr>
            <p:cNvPr id="63" name="Connecteur en angle 44"/>
            <p:cNvCxnSpPr>
              <a:cxnSpLocks/>
              <a:stCxn id="29" idx="2"/>
              <a:endCxn id="56" idx="0"/>
            </p:cNvCxnSpPr>
            <p:nvPr/>
          </p:nvCxnSpPr>
          <p:spPr>
            <a:xfrm rot="5400000">
              <a:off x="5291285" y="4728194"/>
              <a:ext cx="822546" cy="644644"/>
            </a:xfrm>
            <a:prstGeom prst="bentConnector3">
              <a:avLst/>
            </a:prstGeom>
            <a:noFill/>
            <a:ln w="9525" cap="flat" cmpd="sng" algn="ctr">
              <a:solidFill>
                <a:srgbClr val="FFAB40"/>
              </a:solidFill>
              <a:prstDash val="solid"/>
            </a:ln>
            <a:effectLst/>
          </p:spPr>
        </p:cxnSp>
        <p:sp>
          <p:nvSpPr>
            <p:cNvPr id="64" name="Rectangle 63"/>
            <p:cNvSpPr/>
            <p:nvPr/>
          </p:nvSpPr>
          <p:spPr>
            <a:xfrm>
              <a:off x="415600" y="1645615"/>
              <a:ext cx="11428467" cy="344835"/>
            </a:xfrm>
            <a:prstGeom prst="rect">
              <a:avLst/>
            </a:prstGeom>
            <a:solidFill>
              <a:srgbClr val="0097A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0" u="none" strike="noStrike" kern="0" cap="none" spc="0" normalizeH="0" baseline="0" noProof="0" dirty="0">
                  <a:ln>
                    <a:noFill/>
                  </a:ln>
                  <a:solidFill>
                    <a:srgbClr val="FFFFFF"/>
                  </a:solidFill>
                  <a:effectLst/>
                  <a:uLnTx/>
                  <a:uFillTx/>
                  <a:latin typeface="Arial"/>
                  <a:ea typeface="+mn-ea"/>
                  <a:cs typeface="+mn-cs"/>
                </a:rPr>
                <a:t>MA CARTE LEXICALE</a:t>
              </a:r>
              <a:endParaRPr kumimoji="0" lang="fr-FR" sz="1200" b="1" i="0" u="none" strike="noStrike" kern="0" cap="none" spc="0" normalizeH="0" baseline="0" noProof="0" dirty="0">
                <a:ln>
                  <a:noFill/>
                </a:ln>
                <a:solidFill>
                  <a:srgbClr val="FFFFFF"/>
                </a:solidFill>
                <a:effectLst/>
                <a:uLnTx/>
                <a:uFillTx/>
                <a:latin typeface="Arial"/>
                <a:ea typeface="+mn-ea"/>
                <a:cs typeface="+mn-cs"/>
              </a:endParaRPr>
            </a:p>
          </p:txBody>
        </p:sp>
        <p:sp>
          <p:nvSpPr>
            <p:cNvPr id="65" name="Rectangle à coins arrondis 68"/>
            <p:cNvSpPr/>
            <p:nvPr/>
          </p:nvSpPr>
          <p:spPr>
            <a:xfrm>
              <a:off x="10723502" y="1602971"/>
              <a:ext cx="335067" cy="461818"/>
            </a:xfrm>
            <a:prstGeom prst="roundRect">
              <a:avLst/>
            </a:prstGeom>
            <a:solidFill>
              <a:srgbClr val="FFAB40">
                <a:lumMod val="20000"/>
                <a:lumOff val="80000"/>
              </a:srgbClr>
            </a:solidFill>
            <a:ln w="25400" cap="flat" cmpd="sng" algn="ctr">
              <a:solidFill>
                <a:srgbClr val="FCBF18"/>
              </a:solidFill>
              <a:prstDash val="solid"/>
            </a:ln>
            <a:effectLst/>
          </p:spPr>
          <p:txBody>
            <a:bodyPr lIns="0" r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fr-FR" sz="2000" b="1" i="0" u="none" strike="noStrike" kern="0" cap="none" spc="0" normalizeH="0" baseline="0" noProof="0" dirty="0">
                  <a:ln>
                    <a:noFill/>
                  </a:ln>
                  <a:solidFill>
                    <a:srgbClr val="000000"/>
                  </a:solidFill>
                  <a:effectLst/>
                  <a:uLnTx/>
                  <a:uFillTx/>
                  <a:latin typeface="Arial"/>
                  <a:ea typeface="+mn-ea"/>
                  <a:cs typeface="+mn-cs"/>
                </a:rPr>
                <a:t>4</a:t>
              </a:r>
            </a:p>
          </p:txBody>
        </p:sp>
        <p:sp>
          <p:nvSpPr>
            <p:cNvPr id="66" name="ZoneTexte 69"/>
            <p:cNvSpPr txBox="1"/>
            <p:nvPr/>
          </p:nvSpPr>
          <p:spPr>
            <a:xfrm>
              <a:off x="11058569" y="1659151"/>
              <a:ext cx="625800"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1" u="none" strike="noStrike" kern="0" cap="none" spc="0" normalizeH="0" baseline="0" noProof="0" dirty="0">
                  <a:ln>
                    <a:noFill/>
                  </a:ln>
                  <a:solidFill>
                    <a:srgbClr val="FFFFFF"/>
                  </a:solidFill>
                  <a:effectLst/>
                  <a:uLnTx/>
                  <a:uFillTx/>
                  <a:latin typeface="Arial"/>
                </a:rPr>
                <a:t>mots</a:t>
              </a:r>
            </a:p>
          </p:txBody>
        </p:sp>
        <p:sp>
          <p:nvSpPr>
            <p:cNvPr id="67" name="ZoneTexte 70"/>
            <p:cNvSpPr txBox="1"/>
            <p:nvPr/>
          </p:nvSpPr>
          <p:spPr>
            <a:xfrm>
              <a:off x="9682480" y="1670773"/>
              <a:ext cx="1041022" cy="307777"/>
            </a:xfrm>
            <a:prstGeom prst="rect">
              <a:avLst/>
            </a:prstGeom>
            <a:noFill/>
          </p:spPr>
          <p:txBody>
            <a:bodyPr wrap="square" rtlCol="0">
              <a:spAutoFit/>
            </a:bodyPr>
            <a:lstStyle>
              <a:defPPr>
                <a:defRPr lang="fr-FR"/>
              </a:defPPr>
              <a:lvl1pPr>
                <a:defRPr sz="1400" b="1" i="1">
                  <a:solidFill>
                    <a:schemeClr val="bg1"/>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400" b="1" i="1" u="none" strike="noStrike" kern="0" cap="none" spc="0" normalizeH="0" baseline="0" noProof="0" dirty="0">
                  <a:ln>
                    <a:noFill/>
                  </a:ln>
                  <a:solidFill>
                    <a:srgbClr val="FFFFFF"/>
                  </a:solidFill>
                  <a:effectLst/>
                  <a:uLnTx/>
                  <a:uFillTx/>
                  <a:latin typeface="Arial"/>
                </a:rPr>
                <a:t>Je retiens</a:t>
              </a:r>
            </a:p>
          </p:txBody>
        </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8"/>
          <p:cNvPicPr>
            <a:picLocks noChangeAspect="1"/>
          </p:cNvPicPr>
          <p:nvPr/>
        </p:nvPicPr>
        <p:blipFill>
          <a:blip r:embed="rId2"/>
          <a:stretch>
            <a:fillRect/>
          </a:stretch>
        </p:blipFill>
        <p:spPr>
          <a:xfrm>
            <a:off x="11176808" y="212713"/>
            <a:ext cx="583170" cy="583170"/>
          </a:xfrm>
          <a:prstGeom prst="rect">
            <a:avLst/>
          </a:prstGeom>
        </p:spPr>
      </p:pic>
      <p:sp>
        <p:nvSpPr>
          <p:cNvPr id="17" name="ZoneTexte 16"/>
          <p:cNvSpPr txBox="1"/>
          <p:nvPr/>
        </p:nvSpPr>
        <p:spPr>
          <a:xfrm>
            <a:off x="2460320" y="2809261"/>
            <a:ext cx="6454972" cy="1493358"/>
          </a:xfrm>
          <a:prstGeom prst="rect">
            <a:avLst/>
          </a:prstGeom>
          <a:noFill/>
        </p:spPr>
        <p:txBody>
          <a:bodyPr wrap="none" rtlCol="0">
            <a:spAutoFit/>
          </a:bodyPr>
          <a:lstStyle/>
          <a:p>
            <a:pPr algn="just">
              <a:lnSpc>
                <a:spcPct val="150000"/>
              </a:lnSpc>
            </a:pPr>
            <a:r>
              <a:rPr lang="fr-FR" sz="3200" b="1" i="1" noProof="0" dirty="0"/>
              <a:t>Exercices 1 de la page 23</a:t>
            </a:r>
          </a:p>
          <a:p>
            <a:pPr algn="just">
              <a:lnSpc>
                <a:spcPct val="150000"/>
              </a:lnSpc>
            </a:pPr>
            <a:r>
              <a:rPr lang="fr-FR" sz="3200" b="1" i="1" noProof="0" dirty="0"/>
              <a:t>Exercices défis: 4,5 et 6 de la page 25</a:t>
            </a:r>
          </a:p>
        </p:txBody>
      </p:sp>
      <p:sp>
        <p:nvSpPr>
          <p:cNvPr id="2" name="Titre 1">
            <a:extLst>
              <a:ext uri="{FF2B5EF4-FFF2-40B4-BE49-F238E27FC236}">
                <a16:creationId xmlns:a16="http://schemas.microsoft.com/office/drawing/2014/main" id="{AC614E6F-91DE-9E41-180C-38D015A55614}"/>
              </a:ext>
            </a:extLst>
          </p:cNvPr>
          <p:cNvSpPr>
            <a:spLocks noGrp="1"/>
          </p:cNvSpPr>
          <p:nvPr>
            <p:ph type="title"/>
          </p:nvPr>
        </p:nvSpPr>
        <p:spPr/>
        <p:txBody>
          <a:bodyPr/>
          <a:lstStyle/>
          <a:p>
            <a:r>
              <a:rPr lang="fr-FR"/>
              <a:t>Bravo à tous ! Révisez dans le livret  ce qu’on a vu aujourd'hui  et faire les exercices suivants: </a:t>
            </a:r>
          </a:p>
        </p:txBody>
      </p:sp>
      <p:sp>
        <p:nvSpPr>
          <p:cNvPr id="5" name="Espace réservé du contenu 4">
            <a:extLst>
              <a:ext uri="{FF2B5EF4-FFF2-40B4-BE49-F238E27FC236}">
                <a16:creationId xmlns:a16="http://schemas.microsoft.com/office/drawing/2014/main" id="{659576E4-463E-A848-E7C6-9E83C8CF69CC}"/>
              </a:ext>
            </a:extLst>
          </p:cNvPr>
          <p:cNvSpPr>
            <a:spLocks noGrp="1"/>
          </p:cNvSpPr>
          <p:nvPr>
            <p:ph sz="quarter" idx="11"/>
          </p:nvPr>
        </p:nvSpPr>
        <p:spPr/>
        <p:txBody>
          <a:bodyPr/>
          <a:lstStyle/>
          <a:p>
            <a:r>
              <a:rPr lang="fr-FR"/>
              <a:t>L’enseignant incite les élèves à faire l’exercice à la maison et clore la séance.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p:cNvGrpSpPr/>
          <p:nvPr/>
        </p:nvGrpSpPr>
        <p:grpSpPr>
          <a:xfrm>
            <a:off x="812158" y="844906"/>
            <a:ext cx="10567685" cy="5198169"/>
            <a:chOff x="2184399" y="1402024"/>
            <a:chExt cx="7823200" cy="4942038"/>
          </a:xfrm>
        </p:grpSpPr>
        <p:sp>
          <p:nvSpPr>
            <p:cNvPr id="3" name="Rectangle : coins arrondis 10"/>
            <p:cNvSpPr/>
            <p:nvPr/>
          </p:nvSpPr>
          <p:spPr>
            <a:xfrm>
              <a:off x="2184399" y="1402024"/>
              <a:ext cx="7823200" cy="4942038"/>
            </a:xfrm>
            <a:prstGeom prst="roundRect">
              <a:avLst>
                <a:gd name="adj" fmla="val 2665"/>
              </a:avLst>
            </a:prstGeom>
            <a:solidFill>
              <a:schemeClr val="accent6">
                <a:lumMod val="40000"/>
                <a:lumOff val="60000"/>
              </a:schemeClr>
            </a:solidFill>
            <a:ln>
              <a:solidFill>
                <a:schemeClr val="accent6">
                  <a:lumMod val="40000"/>
                  <a:lumOff val="6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noProof="0" dirty="0">
                <a:solidFill>
                  <a:prstClr val="white"/>
                </a:solidFill>
                <a:latin typeface="Calibri" panose="020F0502020204030204"/>
                <a:sym typeface="Arial" panose="020B0604020202020204"/>
              </a:endParaRPr>
            </a:p>
          </p:txBody>
        </p:sp>
        <p:sp>
          <p:nvSpPr>
            <p:cNvPr id="4" name="Rectangle 3"/>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noProof="0" dirty="0">
                <a:solidFill>
                  <a:prstClr val="black"/>
                </a:solidFill>
                <a:latin typeface="Calibri" panose="020F0502020204030204"/>
                <a:sym typeface="Arial" panose="020B0604020202020204"/>
              </a:endParaRPr>
            </a:p>
          </p:txBody>
        </p:sp>
      </p:grpSp>
      <p:grpSp>
        <p:nvGrpSpPr>
          <p:cNvPr id="6" name="Group 38"/>
          <p:cNvGrpSpPr/>
          <p:nvPr/>
        </p:nvGrpSpPr>
        <p:grpSpPr>
          <a:xfrm>
            <a:off x="812159" y="829917"/>
            <a:ext cx="10567685" cy="5198169"/>
            <a:chOff x="2184400" y="1402025"/>
            <a:chExt cx="7823200" cy="4942038"/>
          </a:xfrm>
        </p:grpSpPr>
        <p:sp>
          <p:nvSpPr>
            <p:cNvPr id="8" name="Rectangle : coins arrondis 10"/>
            <p:cNvSpPr/>
            <p:nvPr/>
          </p:nvSpPr>
          <p:spPr>
            <a:xfrm>
              <a:off x="2184400" y="1402025"/>
              <a:ext cx="7823200" cy="4942038"/>
            </a:xfrm>
            <a:prstGeom prst="roundRect">
              <a:avLst>
                <a:gd name="adj" fmla="val 2665"/>
              </a:avLst>
            </a:prstGeom>
            <a:solidFill>
              <a:schemeClr val="accent6">
                <a:lumMod val="60000"/>
                <a:lumOff val="40000"/>
              </a:schemeClr>
            </a:solidFill>
            <a:ln>
              <a:solidFill>
                <a:schemeClr val="accent6">
                  <a:lumMod val="60000"/>
                  <a:lumOff val="40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defRPr/>
              </a:pPr>
              <a:endParaRPr lang="fr-FR" sz="1200" noProof="0" dirty="0">
                <a:solidFill>
                  <a:prstClr val="white"/>
                </a:solidFill>
                <a:highlight>
                  <a:srgbClr val="FFFF00"/>
                </a:highlight>
                <a:latin typeface="Calibri" panose="020F0502020204030204"/>
                <a:sym typeface="Arial" panose="020B0604020202020204"/>
              </a:endParaRPr>
            </a:p>
          </p:txBody>
        </p:sp>
        <p:sp>
          <p:nvSpPr>
            <p:cNvPr id="9" name="Rectangle 8"/>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200">
                <a:defRPr/>
              </a:pPr>
              <a:endParaRPr lang="fr-FR" sz="5600" b="1" noProof="0" dirty="0">
                <a:solidFill>
                  <a:prstClr val="black"/>
                </a:solidFill>
                <a:latin typeface="Calibri" panose="020F0502020204030204"/>
                <a:sym typeface="Arial" panose="020B0604020202020204"/>
              </a:endParaRPr>
            </a:p>
            <a:p>
              <a:pPr algn="ctr" defTabSz="457200">
                <a:defRPr/>
              </a:pPr>
              <a:endParaRPr lang="fr-FR" sz="5600" b="1" noProof="0" dirty="0">
                <a:solidFill>
                  <a:prstClr val="black"/>
                </a:solidFill>
                <a:latin typeface="Calibri" panose="020F0502020204030204"/>
                <a:sym typeface="Arial" panose="020B0604020202020204"/>
              </a:endParaRPr>
            </a:p>
            <a:p>
              <a:pPr algn="ctr" defTabSz="457200">
                <a:defRPr/>
              </a:pPr>
              <a:endParaRPr lang="fr-FR" sz="5600" b="1" noProof="0" dirty="0">
                <a:solidFill>
                  <a:prstClr val="black"/>
                </a:solidFill>
                <a:latin typeface="Calibri" panose="020F0502020204030204"/>
                <a:sym typeface="Arial" panose="020B0604020202020204"/>
              </a:endParaRPr>
            </a:p>
            <a:p>
              <a:pPr algn="ctr" defTabSz="457200">
                <a:defRPr/>
              </a:pPr>
              <a:endParaRPr lang="fr-FR" sz="5600" b="1" noProof="0" dirty="0">
                <a:solidFill>
                  <a:prstClr val="black"/>
                </a:solidFill>
                <a:latin typeface="Calibri" panose="020F0502020204030204"/>
                <a:sym typeface="Arial" panose="020B0604020202020204"/>
              </a:endParaRPr>
            </a:p>
            <a:p>
              <a:pPr algn="ctr" defTabSz="457200">
                <a:defRPr/>
              </a:pPr>
              <a:endParaRPr lang="fr-FR" sz="4800" i="1" noProof="0" dirty="0">
                <a:solidFill>
                  <a:prstClr val="black"/>
                </a:solidFill>
                <a:latin typeface="Calibri" panose="020F0502020204030204"/>
                <a:sym typeface="Arial" panose="020B0604020202020204"/>
              </a:endParaRPr>
            </a:p>
            <a:p>
              <a:pPr algn="ctr" defTabSz="457200">
                <a:defRPr/>
              </a:pPr>
              <a:r>
                <a:rPr lang="fr-FR" sz="4800" i="1" noProof="0" dirty="0">
                  <a:solidFill>
                    <a:prstClr val="black"/>
                  </a:solidFill>
                  <a:latin typeface="Calibri" panose="020F0502020204030204"/>
                  <a:sym typeface="Arial" panose="020B0604020202020204"/>
                </a:rPr>
                <a:t>A la prochaine séance!</a:t>
              </a:r>
            </a:p>
          </p:txBody>
        </p:sp>
      </p:grpSp>
      <p:pic>
        <p:nvPicPr>
          <p:cNvPr id="10" name="Google Shape;1141;p76"/>
          <p:cNvPicPr>
            <a:picLocks noChangeAspect="1"/>
          </p:cNvPicPr>
          <p:nvPr/>
        </p:nvPicPr>
        <p:blipFill>
          <a:blip r:embed="rId2"/>
          <a:srcRect/>
          <a:stretch>
            <a:fillRect/>
          </a:stretch>
        </p:blipFill>
        <p:spPr>
          <a:xfrm>
            <a:off x="4632837" y="1903731"/>
            <a:ext cx="2783680" cy="2783680"/>
          </a:xfrm>
          <a:prstGeom prst="rect">
            <a:avLst/>
          </a:prstGeom>
          <a:noFill/>
          <a:ln cap="flat">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p:cNvGrpSpPr/>
          <p:nvPr/>
        </p:nvGrpSpPr>
        <p:grpSpPr>
          <a:xfrm>
            <a:off x="2032201" y="1087290"/>
            <a:ext cx="8127601" cy="5072700"/>
            <a:chOff x="1619475" y="1029778"/>
            <a:chExt cx="6095701" cy="3804525"/>
          </a:xfrm>
        </p:grpSpPr>
        <p:sp>
          <p:nvSpPr>
            <p:cNvPr id="3" name="Google Shape;251;p28"/>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noProof="0" dirty="0">
                <a:solidFill>
                  <a:srgbClr val="FFFFFF"/>
                </a:solidFill>
                <a:latin typeface="Calibri" panose="020F0502020204030204"/>
                <a:ea typeface="Calibri" panose="020F0502020204030204"/>
                <a:cs typeface="Calibri" panose="020F0502020204030204"/>
              </a:endParaRPr>
            </a:p>
          </p:txBody>
        </p:sp>
        <p:sp>
          <p:nvSpPr>
            <p:cNvPr id="4" name="Google Shape;252;p28"/>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200">
                <a:defRPr sz="1800" b="0" i="0" u="none" strike="noStrike" kern="0" cap="none" spc="0" baseline="0">
                  <a:solidFill>
                    <a:srgbClr val="000000"/>
                  </a:solidFill>
                  <a:uFillTx/>
                </a:defRPr>
              </a:pPr>
              <a:endParaRPr lang="fr-FR" sz="1200" kern="0" noProof="0" dirty="0">
                <a:solidFill>
                  <a:srgbClr val="FFFFFF"/>
                </a:solidFill>
                <a:latin typeface="Calibri" panose="020F0502020204030204"/>
                <a:ea typeface="Calibri" panose="020F0502020204030204"/>
                <a:cs typeface="Calibri" panose="020F0502020204030204"/>
              </a:endParaRPr>
            </a:p>
          </p:txBody>
        </p:sp>
      </p:grpSp>
      <p:sp>
        <p:nvSpPr>
          <p:cNvPr id="7" name="Google Shape;255;p28"/>
          <p:cNvSpPr/>
          <p:nvPr/>
        </p:nvSpPr>
        <p:spPr>
          <a:xfrm>
            <a:off x="963315" y="165261"/>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r>
              <a:rPr lang="fr-FR" sz="3200" b="1" kern="0" noProof="0" dirty="0">
                <a:solidFill>
                  <a:srgbClr val="44546A"/>
                </a:solidFill>
                <a:latin typeface="Calibri" panose="020F0502020204030204"/>
                <a:ea typeface="Calibri" panose="020F0502020204030204"/>
                <a:cs typeface="Calibri" panose="020F0502020204030204"/>
              </a:rPr>
              <a:t>Structure de la séance</a:t>
            </a:r>
            <a:endParaRPr lang="fr-FR" sz="1465" kern="0" noProof="0" dirty="0">
              <a:solidFill>
                <a:srgbClr val="000000"/>
              </a:solidFill>
              <a:latin typeface="Arial" panose="020B0604020202020204"/>
              <a:ea typeface="Arial" panose="020B0604020202020204"/>
              <a:cs typeface="Arial" panose="020B0604020202020204"/>
            </a:endParaRPr>
          </a:p>
        </p:txBody>
      </p:sp>
      <p:pic>
        <p:nvPicPr>
          <p:cNvPr id="33" name="Picture 2" descr="Image généré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44" name="Group 43"/>
          <p:cNvGrpSpPr/>
          <p:nvPr/>
        </p:nvGrpSpPr>
        <p:grpSpPr>
          <a:xfrm>
            <a:off x="2336945" y="1288057"/>
            <a:ext cx="7518111" cy="548005"/>
            <a:chOff x="1764463" y="1060636"/>
            <a:chExt cx="5638583" cy="411004"/>
          </a:xfrm>
        </p:grpSpPr>
        <p:sp>
          <p:nvSpPr>
            <p:cNvPr id="27"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chemeClr val="tx2">
                <a:lumMod val="50000"/>
                <a:lumOff val="50000"/>
              </a:schemeClr>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1</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28"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chemeClr val="tx2">
                  <a:lumMod val="50000"/>
                  <a:lumOff val="50000"/>
                </a:schemeClr>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29"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10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30"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43"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Ouverture de la séance</a:t>
              </a:r>
            </a:p>
          </p:txBody>
        </p:sp>
      </p:grpSp>
      <p:grpSp>
        <p:nvGrpSpPr>
          <p:cNvPr id="45" name="Group 44"/>
          <p:cNvGrpSpPr/>
          <p:nvPr/>
        </p:nvGrpSpPr>
        <p:grpSpPr>
          <a:xfrm>
            <a:off x="2336945" y="2114436"/>
            <a:ext cx="7518111" cy="548005"/>
            <a:chOff x="1764463" y="1060636"/>
            <a:chExt cx="5638583" cy="411004"/>
          </a:xfrm>
        </p:grpSpPr>
        <p:sp>
          <p:nvSpPr>
            <p:cNvPr id="46"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E55D19"/>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2</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47"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E55D19"/>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48"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10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49"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50"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Modelage</a:t>
              </a:r>
            </a:p>
          </p:txBody>
        </p:sp>
      </p:grpSp>
      <p:grpSp>
        <p:nvGrpSpPr>
          <p:cNvPr id="57" name="Group 56"/>
          <p:cNvGrpSpPr/>
          <p:nvPr/>
        </p:nvGrpSpPr>
        <p:grpSpPr>
          <a:xfrm>
            <a:off x="2336945" y="2940814"/>
            <a:ext cx="7518111" cy="548005"/>
            <a:chOff x="1764463" y="1060636"/>
            <a:chExt cx="5638583" cy="411004"/>
          </a:xfrm>
        </p:grpSpPr>
        <p:sp>
          <p:nvSpPr>
            <p:cNvPr id="58"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7030A0"/>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3</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59"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7030A0"/>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60"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10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61"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62"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Pratique collective</a:t>
              </a:r>
            </a:p>
          </p:txBody>
        </p:sp>
      </p:grpSp>
      <p:grpSp>
        <p:nvGrpSpPr>
          <p:cNvPr id="63" name="Group 62"/>
          <p:cNvGrpSpPr/>
          <p:nvPr/>
        </p:nvGrpSpPr>
        <p:grpSpPr>
          <a:xfrm>
            <a:off x="2336945" y="3767193"/>
            <a:ext cx="7518111" cy="548005"/>
            <a:chOff x="1764463" y="1060636"/>
            <a:chExt cx="5638583" cy="411004"/>
          </a:xfrm>
        </p:grpSpPr>
        <p:sp>
          <p:nvSpPr>
            <p:cNvPr id="64"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BEB07D"/>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4</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65"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BEB07D"/>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66"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12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67"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68"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Pratique en binôme</a:t>
              </a:r>
            </a:p>
          </p:txBody>
        </p:sp>
      </p:grpSp>
      <p:grpSp>
        <p:nvGrpSpPr>
          <p:cNvPr id="69" name="Group 68"/>
          <p:cNvGrpSpPr/>
          <p:nvPr/>
        </p:nvGrpSpPr>
        <p:grpSpPr>
          <a:xfrm>
            <a:off x="2336945" y="4593572"/>
            <a:ext cx="7518111" cy="548005"/>
            <a:chOff x="1764463" y="1060636"/>
            <a:chExt cx="5638583" cy="411004"/>
          </a:xfrm>
        </p:grpSpPr>
        <p:sp>
          <p:nvSpPr>
            <p:cNvPr id="70"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5</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71"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72"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10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73"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74"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Pratique autonome</a:t>
              </a:r>
            </a:p>
          </p:txBody>
        </p:sp>
      </p:grpSp>
      <p:grpSp>
        <p:nvGrpSpPr>
          <p:cNvPr id="75" name="Group 74"/>
          <p:cNvGrpSpPr/>
          <p:nvPr/>
        </p:nvGrpSpPr>
        <p:grpSpPr>
          <a:xfrm>
            <a:off x="2336945" y="5419952"/>
            <a:ext cx="7518111" cy="548005"/>
            <a:chOff x="1764463" y="1060636"/>
            <a:chExt cx="5638583" cy="411004"/>
          </a:xfrm>
        </p:grpSpPr>
        <p:sp>
          <p:nvSpPr>
            <p:cNvPr id="76" name="Google Shape;275;p28"/>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6CA6A2"/>
            </a:solidFill>
            <a:ln cap="flat">
              <a:noFill/>
              <a:prstDash val="solid"/>
            </a:ln>
          </p:spPr>
          <p:txBody>
            <a:bodyPr vert="horz" wrap="square" lIns="68567" tIns="34271" rIns="68567" bIns="34271" anchor="ctr" anchorCtr="1" compatLnSpc="1">
              <a:noAutofit/>
            </a:bodyPr>
            <a:lstStyle/>
            <a:p>
              <a:pPr algn="ctr" defTabSz="1219200">
                <a:defRPr sz="1800" b="0" i="0" u="none" strike="noStrike" kern="0" cap="none" spc="0" baseline="0">
                  <a:solidFill>
                    <a:srgbClr val="000000"/>
                  </a:solidFill>
                  <a:uFillTx/>
                </a:defRPr>
              </a:pPr>
              <a:r>
                <a:rPr lang="fr-FR" sz="2135" b="1" kern="0" noProof="0" dirty="0">
                  <a:solidFill>
                    <a:srgbClr val="FFFFFF"/>
                  </a:solidFill>
                  <a:latin typeface="Calibri" panose="020F0502020204030204"/>
                  <a:ea typeface="Calibri" panose="020F0502020204030204"/>
                  <a:cs typeface="Calibri" panose="020F0502020204030204"/>
                </a:rPr>
                <a:t>6</a:t>
              </a:r>
              <a:endParaRPr lang="fr-FR" sz="1465" kern="0" noProof="0" dirty="0">
                <a:solidFill>
                  <a:srgbClr val="000000"/>
                </a:solidFill>
                <a:latin typeface="Arial" panose="020B0604020202020204"/>
                <a:ea typeface="Arial" panose="020B0604020202020204"/>
                <a:cs typeface="Arial" panose="020B0604020202020204"/>
              </a:endParaRPr>
            </a:p>
          </p:txBody>
        </p:sp>
        <p:sp>
          <p:nvSpPr>
            <p:cNvPr id="77" name="Google Shape;276;p28"/>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6CA6A2"/>
              </a:solidFill>
              <a:prstDash val="solid"/>
            </a:ln>
          </p:spPr>
          <p:txBody>
            <a:bodyPr vert="horz" wrap="square" lIns="91427" tIns="45695" rIns="91427" bIns="45695" anchor="ctr" anchorCtr="0" compatLnSpc="1">
              <a:noAutofit/>
            </a:bodyPr>
            <a:lstStyle/>
            <a:p>
              <a:pPr defTabSz="1219200">
                <a:defRPr sz="1800" b="0" i="0" u="none" strike="noStrike" kern="0" cap="none" spc="0" baseline="0">
                  <a:solidFill>
                    <a:srgbClr val="000000"/>
                  </a:solidFill>
                  <a:uFillTx/>
                </a:defRPr>
              </a:pPr>
              <a:endParaRPr lang="fr-FR" sz="2000" b="1" kern="0" noProof="0" dirty="0">
                <a:solidFill>
                  <a:srgbClr val="44546A"/>
                </a:solidFill>
                <a:latin typeface="Calibri" panose="020F0502020204030204"/>
                <a:ea typeface="Calibri" panose="020F0502020204030204"/>
                <a:cs typeface="Calibri" panose="020F0502020204030204"/>
              </a:endParaRPr>
            </a:p>
          </p:txBody>
        </p:sp>
        <p:sp>
          <p:nvSpPr>
            <p:cNvPr id="78" name="Google Shape;277;p28"/>
            <p:cNvSpPr txBox="1"/>
            <p:nvPr/>
          </p:nvSpPr>
          <p:spPr>
            <a:xfrm>
              <a:off x="6181715" y="1123811"/>
              <a:ext cx="777898" cy="284704"/>
            </a:xfrm>
            <a:prstGeom prst="rect">
              <a:avLst/>
            </a:prstGeom>
            <a:noFill/>
            <a:ln cap="flat">
              <a:noFill/>
            </a:ln>
          </p:spPr>
          <p:txBody>
            <a:bodyPr vert="horz" wrap="square" lIns="91427" tIns="45695" rIns="91427" bIns="45695" anchor="t" anchorCtr="0" compatLnSpc="1">
              <a:spAutoFit/>
            </a:bodyPr>
            <a:lstStyle/>
            <a:p>
              <a:pPr algn="ct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3 min</a:t>
              </a:r>
              <a:endParaRPr lang="fr-FR" sz="1465" b="1" kern="0" noProof="0" dirty="0">
                <a:solidFill>
                  <a:srgbClr val="000000"/>
                </a:solidFill>
                <a:latin typeface="Arial" panose="020B0604020202020204"/>
                <a:ea typeface="Arial" panose="020B0604020202020204"/>
                <a:cs typeface="Arial" panose="020B0604020202020204"/>
              </a:endParaRPr>
            </a:p>
          </p:txBody>
        </p:sp>
        <p:sp>
          <p:nvSpPr>
            <p:cNvPr id="79" name="Google Shape;278;p28"/>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4"/>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200">
                <a:defRPr sz="1800" b="0" i="0" u="none" strike="noStrike" kern="0" cap="none" spc="0" baseline="0">
                  <a:solidFill>
                    <a:srgbClr val="000000"/>
                  </a:solidFill>
                  <a:uFillTx/>
                </a:defRPr>
              </a:pPr>
              <a:endParaRPr lang="fr-FR" sz="1200" kern="0" noProof="0" dirty="0">
                <a:solidFill>
                  <a:srgbClr val="44546A"/>
                </a:solidFill>
                <a:latin typeface="Calibri" panose="020F0502020204030204"/>
                <a:ea typeface="Calibri" panose="020F0502020204030204"/>
                <a:cs typeface="Calibri" panose="020F0502020204030204"/>
              </a:endParaRPr>
            </a:p>
          </p:txBody>
        </p:sp>
        <p:sp>
          <p:nvSpPr>
            <p:cNvPr id="80" name="Google Shape;277;p28"/>
            <p:cNvSpPr txBox="1"/>
            <p:nvPr/>
          </p:nvSpPr>
          <p:spPr>
            <a:xfrm>
              <a:off x="2209285" y="1123811"/>
              <a:ext cx="3972429" cy="284704"/>
            </a:xfrm>
            <a:prstGeom prst="rect">
              <a:avLst/>
            </a:prstGeom>
            <a:noFill/>
            <a:ln cap="flat">
              <a:noFill/>
            </a:ln>
          </p:spPr>
          <p:txBody>
            <a:bodyPr vert="horz" wrap="square" lIns="91427" tIns="45695" rIns="91427" bIns="45695" anchor="t" anchorCtr="0" compatLnSpc="1">
              <a:spAutoFit/>
            </a:bodyPr>
            <a:lstStyle/>
            <a:p>
              <a:pPr defTabSz="1219200">
                <a:defRPr sz="1800" b="0" i="0" u="none" strike="noStrike" kern="0" cap="none" spc="0" baseline="0">
                  <a:solidFill>
                    <a:srgbClr val="000000"/>
                  </a:solidFill>
                  <a:uFillTx/>
                </a:defRPr>
              </a:pPr>
              <a:r>
                <a:rPr lang="fr-FR" sz="1865" b="1" kern="0" noProof="0" dirty="0">
                  <a:solidFill>
                    <a:srgbClr val="44546A"/>
                  </a:solidFill>
                  <a:latin typeface="Poppins ExtraBold"/>
                  <a:ea typeface="Poppins ExtraBold"/>
                  <a:cs typeface="Poppins ExtraBold"/>
                </a:rPr>
                <a:t>Clôture</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grpSp>
        <p:nvGrpSpPr>
          <p:cNvPr id="868" name="Google Shape;868;p8"/>
          <p:cNvGrpSpPr/>
          <p:nvPr/>
        </p:nvGrpSpPr>
        <p:grpSpPr>
          <a:xfrm>
            <a:off x="812158" y="844906"/>
            <a:ext cx="10567685" cy="5198169"/>
            <a:chOff x="2184399" y="1402024"/>
            <a:chExt cx="7823200" cy="4942038"/>
          </a:xfrm>
        </p:grpSpPr>
        <p:sp>
          <p:nvSpPr>
            <p:cNvPr id="869" name="Google Shape;869;p8"/>
            <p:cNvSpPr/>
            <p:nvPr/>
          </p:nvSpPr>
          <p:spPr>
            <a:xfrm>
              <a:off x="2184399" y="1402024"/>
              <a:ext cx="7823200" cy="4942038"/>
            </a:xfrm>
            <a:prstGeom prst="roundRect">
              <a:avLst>
                <a:gd name="adj" fmla="val 2665"/>
              </a:avLst>
            </a:prstGeom>
            <a:solidFill>
              <a:srgbClr val="F9D7A2"/>
            </a:solidFill>
            <a:ln w="12700" cap="flat" cmpd="sng">
              <a:solidFill>
                <a:srgbClr val="F9D7A2"/>
              </a:solidFill>
              <a:prstDash val="solid"/>
              <a:miter lim="800000"/>
              <a:headEnd type="none" w="sm" len="sm"/>
              <a:tailEnd type="none" w="sm" len="sm"/>
            </a:ln>
            <a:effectLst>
              <a:outerShdw blurRad="63500" sx="102000" sy="102000" algn="ctr" rotWithShape="0">
                <a:srgbClr val="000000">
                  <a:alpha val="627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70" name="Google Shape;870;p8"/>
            <p:cNvSpPr/>
            <p:nvPr/>
          </p:nvSpPr>
          <p:spPr>
            <a:xfrm>
              <a:off x="2284185" y="1499313"/>
              <a:ext cx="7623629" cy="4747463"/>
            </a:xfrm>
            <a:prstGeom prst="rect">
              <a:avLst/>
            </a:prstGeom>
            <a:solidFill>
              <a:schemeClr val="lt1"/>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5600"/>
                <a:buFont typeface="Arial" panose="020B0604020202020204"/>
                <a:buNone/>
              </a:pPr>
              <a:endParaRPr lang="fr-FR" sz="5600" b="1" i="0" u="none" strike="noStrike" cap="none" noProof="0" dirty="0">
                <a:solidFill>
                  <a:srgbClr val="000000"/>
                </a:solidFill>
                <a:latin typeface="Calibri" panose="020F0502020204030204"/>
                <a:ea typeface="Calibri" panose="020F0502020204030204"/>
                <a:cs typeface="Calibri" panose="020F0502020204030204"/>
                <a:sym typeface="Calibri" panose="020F0502020204030204"/>
              </a:endParaRPr>
            </a:p>
          </p:txBody>
        </p:sp>
      </p:grpSp>
      <p:grpSp>
        <p:nvGrpSpPr>
          <p:cNvPr id="871" name="Google Shape;871;p8"/>
          <p:cNvGrpSpPr/>
          <p:nvPr/>
        </p:nvGrpSpPr>
        <p:grpSpPr>
          <a:xfrm>
            <a:off x="8796759" y="4917801"/>
            <a:ext cx="2425143" cy="936371"/>
            <a:chOff x="8796759" y="4917801"/>
            <a:chExt cx="2425142" cy="936370"/>
          </a:xfrm>
        </p:grpSpPr>
        <p:sp>
          <p:nvSpPr>
            <p:cNvPr id="872" name="Google Shape;872;p8"/>
            <p:cNvSpPr/>
            <p:nvPr/>
          </p:nvSpPr>
          <p:spPr>
            <a:xfrm>
              <a:off x="10285531" y="4917801"/>
              <a:ext cx="936370" cy="936370"/>
            </a:xfrm>
            <a:prstGeom prst="ellipse">
              <a:avLst/>
            </a:prstGeom>
            <a:blipFill rotWithShape="1">
              <a:blip r:embed="rId3"/>
              <a:stretch>
                <a:fillRect/>
              </a:stretch>
            </a:blipFill>
            <a:ln w="1270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panose="020B0604020202020204"/>
                <a:buNone/>
              </a:pPr>
              <a:endParaRPr lang="fr-FR" sz="1200" b="0" i="0" u="none" strike="noStrike" cap="none" noProof="0" dirty="0">
                <a:solidFill>
                  <a:srgbClr val="FFFFFF"/>
                </a:solidFill>
                <a:latin typeface="Calibri" panose="020F0502020204030204"/>
                <a:ea typeface="Calibri" panose="020F0502020204030204"/>
                <a:cs typeface="Calibri" panose="020F0502020204030204"/>
                <a:sym typeface="Calibri" panose="020F0502020204030204"/>
              </a:endParaRPr>
            </a:p>
          </p:txBody>
        </p:sp>
        <p:sp>
          <p:nvSpPr>
            <p:cNvPr id="873" name="Google Shape;873;p8"/>
            <p:cNvSpPr/>
            <p:nvPr/>
          </p:nvSpPr>
          <p:spPr>
            <a:xfrm>
              <a:off x="8796759" y="5060928"/>
              <a:ext cx="1569327" cy="650117"/>
            </a:xfrm>
            <a:prstGeom prst="rect">
              <a:avLst/>
            </a:prstGeom>
            <a:solidFill>
              <a:schemeClr val="lt1"/>
            </a:solid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3600"/>
                <a:buFont typeface="Arial" panose="020B0604020202020204"/>
                <a:buNone/>
              </a:pPr>
              <a:r>
                <a:rPr lang="fr-FR" sz="3600" b="1" i="0" u="none" strike="noStrike" cap="none" noProof="0" dirty="0">
                  <a:solidFill>
                    <a:srgbClr val="000000"/>
                  </a:solidFill>
                  <a:latin typeface="Calibri" panose="020F0502020204030204"/>
                  <a:ea typeface="Calibri" panose="020F0502020204030204"/>
                  <a:cs typeface="Calibri" panose="020F0502020204030204"/>
                  <a:sym typeface="Calibri" panose="020F0502020204030204"/>
                </a:rPr>
                <a:t>10 min</a:t>
              </a:r>
              <a:endParaRPr lang="fr-FR" sz="14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grpSp>
      <p:sp>
        <p:nvSpPr>
          <p:cNvPr id="874" name="Google Shape;874;p8"/>
          <p:cNvSpPr txBox="1"/>
          <p:nvPr/>
        </p:nvSpPr>
        <p:spPr>
          <a:xfrm>
            <a:off x="3001618" y="3570099"/>
            <a:ext cx="7007087" cy="76944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400"/>
              <a:buFont typeface="Arial" panose="020B0604020202020204"/>
              <a:buNone/>
            </a:pPr>
            <a:r>
              <a:rPr lang="fr-FR" sz="4400" b="1" i="0" u="none" strike="noStrike" cap="none" noProof="0" dirty="0">
                <a:solidFill>
                  <a:srgbClr val="000000"/>
                </a:solidFill>
                <a:latin typeface="Calibri" panose="020F0502020204030204"/>
                <a:ea typeface="Calibri" panose="020F0502020204030204"/>
                <a:cs typeface="Calibri" panose="020F0502020204030204"/>
                <a:sym typeface="Calibri" panose="020F0502020204030204"/>
              </a:rPr>
              <a:t>Ouverture de la séance</a:t>
            </a:r>
            <a:endParaRPr lang="fr-FR" sz="1400" b="0" i="0" u="none" strike="noStrike" cap="none" noProof="0" dirty="0">
              <a:solidFill>
                <a:srgbClr val="000000"/>
              </a:solidFill>
              <a:latin typeface="Arial" panose="020B0604020202020204"/>
              <a:ea typeface="Arial" panose="020B0604020202020204"/>
              <a:cs typeface="Arial" panose="020B0604020202020204"/>
              <a:sym typeface="Arial" panose="020B0604020202020204"/>
            </a:endParaRPr>
          </a:p>
        </p:txBody>
      </p:sp>
      <p:pic>
        <p:nvPicPr>
          <p:cNvPr id="875" name="Google Shape;875;p8"/>
          <p:cNvPicPr preferRelativeResize="0"/>
          <p:nvPr/>
        </p:nvPicPr>
        <p:blipFill rotWithShape="1">
          <a:blip r:embed="rId4"/>
          <a:srcRect/>
          <a:stretch>
            <a:fillRect/>
          </a:stretch>
        </p:blipFill>
        <p:spPr>
          <a:xfrm>
            <a:off x="4973623" y="1337871"/>
            <a:ext cx="2096135" cy="2158333"/>
          </a:xfrm>
          <a:prstGeom prst="rect">
            <a:avLst/>
          </a:prstGeom>
          <a:noFill/>
          <a:ln>
            <a:noFill/>
          </a:ln>
        </p:spPr>
      </p:pic>
      <p:pic>
        <p:nvPicPr>
          <p:cNvPr id="876" name="Google Shape;876;p8"/>
          <p:cNvPicPr preferRelativeResize="0"/>
          <p:nvPr/>
        </p:nvPicPr>
        <p:blipFill rotWithShape="1">
          <a:blip r:embed="rId5"/>
          <a:srcRect/>
          <a:stretch>
            <a:fillRect/>
          </a:stretch>
        </p:blipFill>
        <p:spPr>
          <a:xfrm>
            <a:off x="6261214" y="1609414"/>
            <a:ext cx="649253" cy="64925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0"/>
        <p:cNvGrpSpPr/>
        <p:nvPr/>
      </p:nvGrpSpPr>
      <p:grpSpPr>
        <a:xfrm>
          <a:off x="0" y="0"/>
          <a:ext cx="0" cy="0"/>
          <a:chOff x="0" y="0"/>
          <a:chExt cx="0" cy="0"/>
        </a:xfrm>
      </p:grpSpPr>
      <p:sp>
        <p:nvSpPr>
          <p:cNvPr id="881" name="Google Shape;881;p9"/>
          <p:cNvSpPr txBox="1">
            <a:spLocks noGrp="1"/>
          </p:cNvSpPr>
          <p:nvPr>
            <p:ph type="title"/>
          </p:nvPr>
        </p:nvSpPr>
        <p:spPr>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A5A5A5"/>
              </a:buClr>
              <a:buSzPts val="1600"/>
              <a:buFont typeface="Calibri" panose="020F0502020204030204"/>
              <a:buNone/>
            </a:pPr>
            <a:r>
              <a:rPr lang="fr-FR" sz="1600" b="1" noProof="0" dirty="0">
                <a:solidFill>
                  <a:srgbClr val="A5A5A5"/>
                </a:solidFill>
                <a:latin typeface="Calibri" panose="020F0502020204030204"/>
                <a:ea typeface="Calibri" panose="020F0502020204030204"/>
                <a:cs typeface="Calibri" panose="020F0502020204030204"/>
                <a:sym typeface="Calibri" panose="020F0502020204030204"/>
              </a:rPr>
              <a:t>Bonjour! Prêts pour démarrer notre séance? Allons-y!</a:t>
            </a:r>
          </a:p>
        </p:txBody>
      </p:sp>
      <p:sp>
        <p:nvSpPr>
          <p:cNvPr id="3" name="Espace réservé du contenu 2">
            <a:extLst>
              <a:ext uri="{FF2B5EF4-FFF2-40B4-BE49-F238E27FC236}">
                <a16:creationId xmlns:a16="http://schemas.microsoft.com/office/drawing/2014/main" id="{B8A00F11-AAE5-D3A6-502F-A35DA5390AD5}"/>
              </a:ext>
            </a:extLst>
          </p:cNvPr>
          <p:cNvSpPr>
            <a:spLocks noGrp="1"/>
          </p:cNvSpPr>
          <p:nvPr>
            <p:ph sz="quarter" idx="11"/>
          </p:nvPr>
        </p:nvSpPr>
        <p:spPr/>
        <p:txBody>
          <a:bodyPr/>
          <a:lstStyle/>
          <a:p>
            <a:endParaRPr lang="fr-FR"/>
          </a:p>
        </p:txBody>
      </p:sp>
      <p:pic>
        <p:nvPicPr>
          <p:cNvPr id="882" name="Google Shape;882;p9" descr="Une fusée Soyouz décolle vers l'ISS avec un Russe et un Américain à bord, fusée  qui décolle - heartfeltfuneralcompany.co.uk"/>
          <p:cNvPicPr preferRelativeResize="0"/>
          <p:nvPr/>
        </p:nvPicPr>
        <p:blipFill rotWithShape="1">
          <a:blip r:embed="rId3"/>
          <a:srcRect l="12628" r="42945"/>
          <a:stretch>
            <a:fillRect/>
          </a:stretch>
        </p:blipFill>
        <p:spPr>
          <a:xfrm>
            <a:off x="3753501" y="1707546"/>
            <a:ext cx="4066495" cy="4029613"/>
          </a:xfrm>
          <a:prstGeom prst="ellipse">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6092</TotalTime>
  <Words>3140</Words>
  <Application>Microsoft Office PowerPoint</Application>
  <PresentationFormat>Grand écran</PresentationFormat>
  <Paragraphs>494</Paragraphs>
  <Slides>69</Slides>
  <Notes>7</Notes>
  <HiddenSlides>3</HiddenSlides>
  <MMClips>0</MMClips>
  <ScaleCrop>false</ScaleCrop>
  <HeadingPairs>
    <vt:vector size="6" baseType="variant">
      <vt:variant>
        <vt:lpstr>Polices utilisées</vt:lpstr>
      </vt:variant>
      <vt:variant>
        <vt:i4>10</vt:i4>
      </vt:variant>
      <vt:variant>
        <vt:lpstr>Thème</vt:lpstr>
      </vt:variant>
      <vt:variant>
        <vt:i4>3</vt:i4>
      </vt:variant>
      <vt:variant>
        <vt:lpstr>Titres des diapositives</vt:lpstr>
      </vt:variant>
      <vt:variant>
        <vt:i4>69</vt:i4>
      </vt:variant>
    </vt:vector>
  </HeadingPairs>
  <TitlesOfParts>
    <vt:vector size="82" baseType="lpstr">
      <vt:lpstr>Abel</vt:lpstr>
      <vt:lpstr>Aptos</vt:lpstr>
      <vt:lpstr>Arial</vt:lpstr>
      <vt:lpstr>ArialMT-Light</vt:lpstr>
      <vt:lpstr>Calibri</vt:lpstr>
      <vt:lpstr>Calibri-Bold</vt:lpstr>
      <vt:lpstr>Dosis</vt:lpstr>
      <vt:lpstr>Poppins ExtraBold</vt:lpstr>
      <vt:lpstr>Times New Roman</vt:lpstr>
      <vt:lpstr>Wingdings</vt:lpstr>
      <vt:lpstr>Office Theme</vt:lpstr>
      <vt:lpstr>Custom Design</vt:lpstr>
      <vt:lpstr>1_Custom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Observez ces images : à votre avis, quel comportement positif mettent-elles en évidence ?</vt:lpstr>
      <vt:lpstr> En classe, je n’utilise pas le téléphone; je l’éteins et je le mets dans mon sac.</vt:lpstr>
      <vt:lpstr>Présentation PowerPoint</vt:lpstr>
      <vt:lpstr>Nous allons commencer cette séance par un rappel sur les circuits électriques. Commençons par les symboles.</vt:lpstr>
      <vt:lpstr>Nous allons relier chaque élément à son symbole correspondant. </vt:lpstr>
      <vt:lpstr>Choisir la bonne réponse.</vt:lpstr>
      <vt:lpstr>Effectivement ce sont des récepteurs.</vt:lpstr>
      <vt:lpstr>Choisir la bonne réponse. </vt:lpstr>
      <vt:lpstr>La lampe s’allume parce que le circuit est fermé et qu’il contient un générateur.</vt:lpstr>
      <vt:lpstr>Choisir la(les) bonne(s) réponse(s). </vt:lpstr>
      <vt:lpstr>Effectivement, dans les trois circuits, les éléments(lampes) sont montés en série.</vt:lpstr>
      <vt:lpstr>Présentation PowerPoint</vt:lpstr>
      <vt:lpstr>Avant d’aborder notre tâche d’aujourd’hui, je vous présente la situation suivante:</vt:lpstr>
      <vt:lpstr>À la fin de cette séance, vous serez capables d’utiliser un multimètre pour mesurer l’intensité du courant électrique.</vt:lpstr>
      <vt:lpstr>Présentation PowerPoint</vt:lpstr>
      <vt:lpstr>Avant d’utiliser un multimètre, je vous présente le courant électrique dans un circuit : son sens, son unité et son instrument de mesure.</vt:lpstr>
      <vt:lpstr>Avant d’utiliser un multimètre, je vous présente le courant électrique dans un circuit : son sens, son unité et son instrument de mesure.</vt:lpstr>
      <vt:lpstr>Avant d’utiliser un multimètre, je vous présente le courant électrique dans un circuit : son sens, son unité et son instrument de mesure.</vt:lpstr>
      <vt:lpstr>On passe à l’instrument de mesure de l’intensité du courant.</vt:lpstr>
      <vt:lpstr>On passe à l’unité de l’intensité du courant.</vt:lpstr>
      <vt:lpstr>On passe aux étapes de mesure de l’intensité du courant avec un multimètre..</vt:lpstr>
      <vt:lpstr>Présentation PowerPoint</vt:lpstr>
      <vt:lpstr>Présentation PowerPoint</vt:lpstr>
      <vt:lpstr>Voici notre tâche principale. Je vais vous montrer comment utiliser un multimètre pour mesurer l’intensité de courant dans un circuit.</vt:lpstr>
      <vt:lpstr>Pour réaliser ma tâche, je suis les étapes suivantes : </vt:lpstr>
      <vt:lpstr>Pour mesurer l’intensité du courant, on choisit d’abord le calibre le plus grand, puis on branche le multimètre en série dans le circuit. Ensuite, on ajuste le calibre si nécessaire. Le courant entre par la borne « 10 A » ou « mA » et sort par la borne « COM ».</vt:lpstr>
      <vt:lpstr>On passe au choix du calibre. Le calibre convenable est celui qui donne une mesure plus précise.</vt:lpstr>
      <vt:lpstr>On note la valeur affichée la plus précise avec son unité.</vt:lpstr>
      <vt:lpstr>Ecoutez bien , je fais une synthèse des étapes à suivre pour mesurer l’intensité du courant à l’aide du multimètre.</vt:lpstr>
      <vt:lpstr>Présentation PowerPoint</vt:lpstr>
      <vt:lpstr>Laissez vos livrets fermés. Prenez vos ardoises pour écrire la bonne réponse . Choisir la bonne réponse. </vt:lpstr>
      <vt:lpstr>Effectivement, c’est B : le sens conventionnel du courant va de la borne + vers la borne – à l’extérieur du générateur (la pile).</vt:lpstr>
      <vt:lpstr>Choisir la bonne réponse : </vt:lpstr>
      <vt:lpstr>C’est l’ampère. </vt:lpstr>
      <vt:lpstr>Faites de bonnes correspondances. </vt:lpstr>
      <vt:lpstr>Les correspondances sont les suivantes: </vt:lpstr>
      <vt:lpstr>Répondre par vrai ou faux.</vt:lpstr>
      <vt:lpstr>Effectivement il doit être branché en série dans le circuit.</vt:lpstr>
      <vt:lpstr>Répondre par vrai ou faux.</vt:lpstr>
      <vt:lpstr>Le fil rouge n’est pas bien branché.</vt:lpstr>
      <vt:lpstr>Choisir la bonne réponse. </vt:lpstr>
      <vt:lpstr>C’est effectivement A : l’ampèremètre est branché en série et les connexions à ses bornes sont respectées. </vt:lpstr>
      <vt:lpstr>Choisir la bonne réponse.</vt:lpstr>
      <vt:lpstr>On commence par le plus grand calibre.</vt:lpstr>
      <vt:lpstr>Présentation PowerPoint</vt:lpstr>
      <vt:lpstr>Maintenant on va passer aux tâches à réaliser sur le livret. On commence par  la tâche p.20« Je m’entraine en binôme » . Travaillez individuellement, puis discutez de vos réponses en binômes.</vt:lpstr>
      <vt:lpstr>On commence par le branchement de l’ampèremètre.</vt:lpstr>
      <vt:lpstr>On passe au choix du calibre et à la valeur de l’intensité.</vt:lpstr>
      <vt:lpstr>Présentation PowerPoint</vt:lpstr>
      <vt:lpstr>Maintenant c’est le moment de travailler tout seul. Voir le livret p 20 «je m’entraîne seul » .</vt:lpstr>
      <vt:lpstr>Le temps est terminé. Corrigeons ensemble l’exercice.</vt:lpstr>
      <vt:lpstr>A vous! Montrez-moi comment vous avez résolu cet exercice.</vt:lpstr>
      <vt:lpstr>Présentation PowerPoint</vt:lpstr>
      <vt:lpstr>Qui peut me dire ce que nous avons appris aujourd’hui?  </vt:lpstr>
      <vt:lpstr>Notre tâche principale de cette séance est:</vt:lpstr>
      <vt:lpstr>Voilà ce qu’il faut bien retenir.</vt:lpstr>
      <vt:lpstr>On termine par la carte lexicale suivante.</vt:lpstr>
      <vt:lpstr>Bravo à tous ! Révisez dans le livret  ce qu’on a vu aujourd'hui  et faire les exercices suivants: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D_Abdellah</dc:creator>
  <cp:lastModifiedBy>SALIM EL MOKHTAR</cp:lastModifiedBy>
  <cp:revision>1727</cp:revision>
  <cp:lastPrinted>2024-10-05T19:15:00Z</cp:lastPrinted>
  <dcterms:created xsi:type="dcterms:W3CDTF">2024-05-28T10:13:00Z</dcterms:created>
  <dcterms:modified xsi:type="dcterms:W3CDTF">2026-03-31T17:56:33Z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07BCFC6302C549B0B0C2BCAF22236F3C_12</vt:lpwstr>
  </property>
  <property fmtid="{D5CDD505-2E9C-101B-9397-08002B2CF9AE}" pid="3" name="KSOProductBuildVer">
    <vt:lpwstr>1036-12.9.0.21549</vt:lpwstr>
  </property>
</Properties>
</file>