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0" r:id="rId2"/>
    <p:sldMasterId id="2147483671" r:id="rId3"/>
  </p:sldMasterIdLst>
  <p:notesMasterIdLst>
    <p:notesMasterId r:id="rId72"/>
  </p:notesMasterIdLst>
  <p:handoutMasterIdLst>
    <p:handoutMasterId r:id="rId73"/>
  </p:handoutMasterIdLst>
  <p:sldIdLst>
    <p:sldId id="16777258" r:id="rId4"/>
    <p:sldId id="16777255" r:id="rId5"/>
    <p:sldId id="16777256" r:id="rId6"/>
    <p:sldId id="16777331" r:id="rId7"/>
    <p:sldId id="16777443" r:id="rId8"/>
    <p:sldId id="16777444" r:id="rId9"/>
    <p:sldId id="16776965" r:id="rId10"/>
    <p:sldId id="16777334" r:id="rId11"/>
    <p:sldId id="16777335" r:id="rId12"/>
    <p:sldId id="16777445" r:id="rId13"/>
    <p:sldId id="16777420" r:id="rId14"/>
    <p:sldId id="16777421" r:id="rId15"/>
    <p:sldId id="268" r:id="rId16"/>
    <p:sldId id="16777360" r:id="rId17"/>
    <p:sldId id="16777361" r:id="rId18"/>
    <p:sldId id="16777386" r:id="rId19"/>
    <p:sldId id="16777422" r:id="rId20"/>
    <p:sldId id="16777387" r:id="rId21"/>
    <p:sldId id="16777423" r:id="rId22"/>
    <p:sldId id="16777424" r:id="rId23"/>
    <p:sldId id="16777425" r:id="rId24"/>
    <p:sldId id="16777426" r:id="rId25"/>
    <p:sldId id="16777427" r:id="rId26"/>
    <p:sldId id="16777220" r:id="rId27"/>
    <p:sldId id="261" r:id="rId28"/>
    <p:sldId id="16777222" r:id="rId29"/>
    <p:sldId id="16777213" r:id="rId30"/>
    <p:sldId id="16777388" r:id="rId31"/>
    <p:sldId id="16777389" r:id="rId32"/>
    <p:sldId id="16777327" r:id="rId33"/>
    <p:sldId id="295" r:id="rId34"/>
    <p:sldId id="16777390" r:id="rId35"/>
    <p:sldId id="2147483642" r:id="rId36"/>
    <p:sldId id="16777428" r:id="rId37"/>
    <p:sldId id="16777429" r:id="rId38"/>
    <p:sldId id="16777430" r:id="rId39"/>
    <p:sldId id="16777431" r:id="rId40"/>
    <p:sldId id="16777442" r:id="rId41"/>
    <p:sldId id="16777441" r:id="rId42"/>
    <p:sldId id="16777432" r:id="rId43"/>
    <p:sldId id="2147483643" r:id="rId44"/>
    <p:sldId id="16777399" r:id="rId45"/>
    <p:sldId id="16777400" r:id="rId46"/>
    <p:sldId id="16777436" r:id="rId47"/>
    <p:sldId id="16777435" r:id="rId48"/>
    <p:sldId id="16777401" r:id="rId49"/>
    <p:sldId id="16777434" r:id="rId50"/>
    <p:sldId id="16777433" r:id="rId51"/>
    <p:sldId id="16777402" r:id="rId52"/>
    <p:sldId id="16777437" r:id="rId53"/>
    <p:sldId id="16777438" r:id="rId54"/>
    <p:sldId id="16777234" r:id="rId55"/>
    <p:sldId id="16777241" r:id="rId56"/>
    <p:sldId id="16777439" r:id="rId57"/>
    <p:sldId id="16777242" r:id="rId58"/>
    <p:sldId id="16777440" r:id="rId59"/>
    <p:sldId id="16777206" r:id="rId60"/>
    <p:sldId id="279" r:id="rId61"/>
    <p:sldId id="2147483645" r:id="rId62"/>
    <p:sldId id="281" r:id="rId63"/>
    <p:sldId id="2147483646" r:id="rId64"/>
    <p:sldId id="16777209" r:id="rId65"/>
    <p:sldId id="346" r:id="rId66"/>
    <p:sldId id="16777416" r:id="rId67"/>
    <p:sldId id="16777418" r:id="rId68"/>
    <p:sldId id="4100253" r:id="rId69"/>
    <p:sldId id="286" r:id="rId70"/>
    <p:sldId id="16777208" r:id="rId7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CCFF"/>
    <a:srgbClr val="99CCFF"/>
    <a:srgbClr val="86CFE2"/>
    <a:srgbClr val="94C8ED"/>
    <a:srgbClr val="33CCFF"/>
    <a:srgbClr val="80C5E8"/>
    <a:srgbClr val="FCEBD1"/>
    <a:srgbClr val="1D9A78"/>
    <a:srgbClr val="AB20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00" autoAdjust="0"/>
    <p:restoredTop sz="94690" autoAdjust="0"/>
  </p:normalViewPr>
  <p:slideViewPr>
    <p:cSldViewPr snapToGrid="0">
      <p:cViewPr>
        <p:scale>
          <a:sx n="80" d="100"/>
          <a:sy n="80" d="100"/>
        </p:scale>
        <p:origin x="384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098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theme" Target="theme/theme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16/04/2026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16/04/2026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773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/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>
              <a:defRPr/>
            </a:pPr>
            <a:fld id="{7323401D-AD66-48E8-9BE6-514052742394}" type="slidenum">
              <a:rPr sz="1800">
                <a:solidFill>
                  <a:prstClr val="black"/>
                </a:solidFill>
                <a:latin typeface="Aptos" panose="02110004020202020204"/>
              </a:rPr>
              <a:t>6</a:t>
            </a:fld>
            <a:endParaRPr lang="fr-FR" sz="1400" kern="0" dirty="0">
              <a:solidFill>
                <a:srgbClr val="000000"/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/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877336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5" name="Google Shape;88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75007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2" name="Google Shape;93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11192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1869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microsoft.com/office/2007/relationships/hdphoto" Target="../media/hdphoto1.wdp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3.wdp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5" Type="http://schemas.microsoft.com/office/2007/relationships/hdphoto" Target="../media/hdphoto5.wdp"/><Relationship Id="rId4" Type="http://schemas.openxmlformats.org/officeDocument/2006/relationships/image" Target="../media/image31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/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4" name="Google Shape;145;p17"/>
          <p:cNvSpPr txBox="1">
            <a:spLocks noGrp="1"/>
          </p:cNvSpPr>
          <p:nvPr>
            <p:ph type="subTitle" idx="9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5" name="Google Shape;146;p17"/>
          <p:cNvSpPr txBox="1">
            <a:spLocks noGrp="1"/>
          </p:cNvSpPr>
          <p:nvPr>
            <p:ph type="title" idx="19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/>
          <p:cNvSpPr txBox="1">
            <a:spLocks noGrp="1"/>
          </p:cNvSpPr>
          <p:nvPr>
            <p:ph type="subTitle" idx="29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7" name="Google Shape;148;p17"/>
          <p:cNvSpPr txBox="1">
            <a:spLocks noGrp="1"/>
          </p:cNvSpPr>
          <p:nvPr>
            <p:ph type="subTitle" idx="39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8" name="Google Shape;149;p17"/>
          <p:cNvSpPr txBox="1">
            <a:spLocks noGrp="1"/>
          </p:cNvSpPr>
          <p:nvPr>
            <p:ph type="title" idx="49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/>
          <p:cNvSpPr txBox="1">
            <a:spLocks noGrp="1"/>
          </p:cNvSpPr>
          <p:nvPr>
            <p:ph type="title" idx="59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/>
          <p:cNvSpPr txBox="1">
            <a:spLocks noGrp="1"/>
          </p:cNvSpPr>
          <p:nvPr>
            <p:ph type="title" idx="69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/>
          <p:cNvSpPr txBox="1">
            <a:spLocks noGrp="1"/>
          </p:cNvSpPr>
          <p:nvPr>
            <p:ph type="title" idx="7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/>
          <p:cNvSpPr txBox="1">
            <a:spLocks noGrp="1"/>
          </p:cNvSpPr>
          <p:nvPr>
            <p:ph type="title" idx="89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/>
          <p:cNvSpPr txBox="1">
            <a:spLocks noGrp="1"/>
          </p:cNvSpPr>
          <p:nvPr>
            <p:ph type="title" idx="99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/>
          <p:cNvSpPr txBox="1">
            <a:spLocks noGrp="1"/>
          </p:cNvSpPr>
          <p:nvPr>
            <p:ph type="title" idx="109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704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3859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804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10389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566497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5842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rrr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96;p83">
            <a:extLst>
              <a:ext uri="{FF2B5EF4-FFF2-40B4-BE49-F238E27FC236}">
                <a16:creationId xmlns:a16="http://schemas.microsoft.com/office/drawing/2014/main" id="{CDC0A3BD-ACCC-AA63-792C-7DA836BD3AE4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Google Shape;297;p83">
              <a:extLst>
                <a:ext uri="{FF2B5EF4-FFF2-40B4-BE49-F238E27FC236}">
                  <a16:creationId xmlns:a16="http://schemas.microsoft.com/office/drawing/2014/main" id="{86A6277C-43E1-AEA3-1A9C-5F02CDEDC6C5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" name="Google Shape;298;p83">
              <a:extLst>
                <a:ext uri="{FF2B5EF4-FFF2-40B4-BE49-F238E27FC236}">
                  <a16:creationId xmlns:a16="http://schemas.microsoft.com/office/drawing/2014/main" id="{1F142F9B-3405-D63E-AC56-65A3D59B321A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" name="Google Shape;299;p83">
              <a:extLst>
                <a:ext uri="{FF2B5EF4-FFF2-40B4-BE49-F238E27FC236}">
                  <a16:creationId xmlns:a16="http://schemas.microsoft.com/office/drawing/2014/main" id="{3A15E6A3-3D44-0B53-2DE3-87A724FE536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" name="Google Shape;303;p83">
            <a:extLst>
              <a:ext uri="{FF2B5EF4-FFF2-40B4-BE49-F238E27FC236}">
                <a16:creationId xmlns:a16="http://schemas.microsoft.com/office/drawing/2014/main" id="{AF384034-D6D0-63FD-ED26-01FCE2EFCCD4}"/>
              </a:ext>
            </a:extLst>
          </p:cNvPr>
          <p:cNvGrpSpPr/>
          <p:nvPr userDrawn="1"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11" name="Google Shape;304;p83">
              <a:extLst>
                <a:ext uri="{FF2B5EF4-FFF2-40B4-BE49-F238E27FC236}">
                  <a16:creationId xmlns:a16="http://schemas.microsoft.com/office/drawing/2014/main" id="{53C08AC8-032E-3E8E-A4AE-F71B1A4D19CB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" name="Google Shape;305;p83">
              <a:extLst>
                <a:ext uri="{FF2B5EF4-FFF2-40B4-BE49-F238E27FC236}">
                  <a16:creationId xmlns:a16="http://schemas.microsoft.com/office/drawing/2014/main" id="{FD303C7B-AEE7-5ED0-1C04-207874D57E5D}"/>
                </a:ext>
              </a:extLst>
            </p:cNvPr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4" name="Google Shape;306;p83">
            <a:extLst>
              <a:ext uri="{FF2B5EF4-FFF2-40B4-BE49-F238E27FC236}">
                <a16:creationId xmlns:a16="http://schemas.microsoft.com/office/drawing/2014/main" id="{AEFA902A-E153-DB29-2D23-68C518F9B97D}"/>
              </a:ext>
            </a:extLst>
          </p:cNvPr>
          <p:cNvSpPr txBox="1"/>
          <p:nvPr userDrawn="1"/>
        </p:nvSpPr>
        <p:spPr>
          <a:xfrm>
            <a:off x="11748194" y="95600"/>
            <a:ext cx="274643" cy="36929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" name="Titre 10">
            <a:extLst>
              <a:ext uri="{FF2B5EF4-FFF2-40B4-BE49-F238E27FC236}">
                <a16:creationId xmlns:a16="http://schemas.microsoft.com/office/drawing/2014/main" id="{6B66C2E6-DAD8-AEA6-C56B-8BFA5CF45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6" name="Espace réservé du contenu 14">
            <a:extLst>
              <a:ext uri="{FF2B5EF4-FFF2-40B4-BE49-F238E27FC236}">
                <a16:creationId xmlns:a16="http://schemas.microsoft.com/office/drawing/2014/main" id="{0248A2D2-1C10-13DA-5341-BCDA4EB6927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64663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5610827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pp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96;p83">
            <a:extLst>
              <a:ext uri="{FF2B5EF4-FFF2-40B4-BE49-F238E27FC236}">
                <a16:creationId xmlns:a16="http://schemas.microsoft.com/office/drawing/2014/main" id="{642F31B2-7EAC-E046-BC77-44B18909DEF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Google Shape;297;p83">
              <a:extLst>
                <a:ext uri="{FF2B5EF4-FFF2-40B4-BE49-F238E27FC236}">
                  <a16:creationId xmlns:a16="http://schemas.microsoft.com/office/drawing/2014/main" id="{32D6110C-40D8-022E-9484-4842F1B5EAF2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" name="Google Shape;298;p83">
              <a:extLst>
                <a:ext uri="{FF2B5EF4-FFF2-40B4-BE49-F238E27FC236}">
                  <a16:creationId xmlns:a16="http://schemas.microsoft.com/office/drawing/2014/main" id="{9FBCBC4A-5878-C25B-3490-65E25F8E587B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" name="Google Shape;299;p83">
              <a:extLst>
                <a:ext uri="{FF2B5EF4-FFF2-40B4-BE49-F238E27FC236}">
                  <a16:creationId xmlns:a16="http://schemas.microsoft.com/office/drawing/2014/main" id="{5FAA25C7-BCDC-F80E-3EB1-595A6930B656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" name="Google Shape;303;p83">
            <a:extLst>
              <a:ext uri="{FF2B5EF4-FFF2-40B4-BE49-F238E27FC236}">
                <a16:creationId xmlns:a16="http://schemas.microsoft.com/office/drawing/2014/main" id="{7EBFC8E5-BB9E-BA79-CE2C-623B23A731B4}"/>
              </a:ext>
            </a:extLst>
          </p:cNvPr>
          <p:cNvGrpSpPr/>
          <p:nvPr userDrawn="1"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11" name="Google Shape;304;p83">
              <a:extLst>
                <a:ext uri="{FF2B5EF4-FFF2-40B4-BE49-F238E27FC236}">
                  <a16:creationId xmlns:a16="http://schemas.microsoft.com/office/drawing/2014/main" id="{EEE3FB84-4FF5-D68F-A46F-06D11FF01F31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305;p83">
              <a:extLst>
                <a:ext uri="{FF2B5EF4-FFF2-40B4-BE49-F238E27FC236}">
                  <a16:creationId xmlns:a16="http://schemas.microsoft.com/office/drawing/2014/main" id="{D598CACA-5846-F03F-7E06-896014046449}"/>
                </a:ext>
              </a:extLst>
            </p:cNvPr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306;p83">
            <a:extLst>
              <a:ext uri="{FF2B5EF4-FFF2-40B4-BE49-F238E27FC236}">
                <a16:creationId xmlns:a16="http://schemas.microsoft.com/office/drawing/2014/main" id="{6B992F0F-E797-F8F0-5B48-9E9AD67345B7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Titre 10">
            <a:extLst>
              <a:ext uri="{FF2B5EF4-FFF2-40B4-BE49-F238E27FC236}">
                <a16:creationId xmlns:a16="http://schemas.microsoft.com/office/drawing/2014/main" id="{D22D91B7-D6B6-C435-EA00-7411C33BD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6" name="Espace réservé du contenu 14">
            <a:extLst>
              <a:ext uri="{FF2B5EF4-FFF2-40B4-BE49-F238E27FC236}">
                <a16:creationId xmlns:a16="http://schemas.microsoft.com/office/drawing/2014/main" id="{D800EFEA-4D24-4D50-4962-31AC04C7D2B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64663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2131856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odelag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96;p83">
            <a:extLst>
              <a:ext uri="{FF2B5EF4-FFF2-40B4-BE49-F238E27FC236}">
                <a16:creationId xmlns:a16="http://schemas.microsoft.com/office/drawing/2014/main" id="{CD171FE2-B8D3-30C9-F8C1-15287B88BDE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Google Shape;297;p83">
              <a:extLst>
                <a:ext uri="{FF2B5EF4-FFF2-40B4-BE49-F238E27FC236}">
                  <a16:creationId xmlns:a16="http://schemas.microsoft.com/office/drawing/2014/main" id="{BFFE6B0C-4E9B-8CB5-426E-E4C35AC531AB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" name="Google Shape;298;p83">
              <a:extLst>
                <a:ext uri="{FF2B5EF4-FFF2-40B4-BE49-F238E27FC236}">
                  <a16:creationId xmlns:a16="http://schemas.microsoft.com/office/drawing/2014/main" id="{65D81711-36E2-F933-2914-10A4C52670E1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" name="Google Shape;299;p83">
              <a:extLst>
                <a:ext uri="{FF2B5EF4-FFF2-40B4-BE49-F238E27FC236}">
                  <a16:creationId xmlns:a16="http://schemas.microsoft.com/office/drawing/2014/main" id="{D954BB92-F499-BD1C-CACA-FBEF3A129F1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4" name="Google Shape;303;p83">
            <a:extLst>
              <a:ext uri="{FF2B5EF4-FFF2-40B4-BE49-F238E27FC236}">
                <a16:creationId xmlns:a16="http://schemas.microsoft.com/office/drawing/2014/main" id="{AF409F22-65E7-C31E-284E-E0399DD4A124}"/>
              </a:ext>
            </a:extLst>
          </p:cNvPr>
          <p:cNvGrpSpPr/>
          <p:nvPr userDrawn="1"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15" name="Google Shape;304;p83">
              <a:extLst>
                <a:ext uri="{FF2B5EF4-FFF2-40B4-BE49-F238E27FC236}">
                  <a16:creationId xmlns:a16="http://schemas.microsoft.com/office/drawing/2014/main" id="{2C98AFDE-2A69-0603-74BC-5439C9A9C476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305;p83">
              <a:extLst>
                <a:ext uri="{FF2B5EF4-FFF2-40B4-BE49-F238E27FC236}">
                  <a16:creationId xmlns:a16="http://schemas.microsoft.com/office/drawing/2014/main" id="{0D24FE5C-BBB7-A9AC-D90C-F48ACEBD8360}"/>
                </a:ext>
              </a:extLst>
            </p:cNvPr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Google Shape;306;p83">
            <a:extLst>
              <a:ext uri="{FF2B5EF4-FFF2-40B4-BE49-F238E27FC236}">
                <a16:creationId xmlns:a16="http://schemas.microsoft.com/office/drawing/2014/main" id="{F8048135-E75F-90B8-38FB-4B96FFE8F2F1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Titre 10">
            <a:extLst>
              <a:ext uri="{FF2B5EF4-FFF2-40B4-BE49-F238E27FC236}">
                <a16:creationId xmlns:a16="http://schemas.microsoft.com/office/drawing/2014/main" id="{AC171A26-3065-C21B-D947-BCC17CA09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9" name="Espace réservé du contenu 14">
            <a:extLst>
              <a:ext uri="{FF2B5EF4-FFF2-40B4-BE49-F238E27FC236}">
                <a16:creationId xmlns:a16="http://schemas.microsoft.com/office/drawing/2014/main" id="{576833F0-3459-FF73-A288-C2041D333D8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64663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44480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16/04/2026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pppm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C14F825-94E4-16E1-0B16-9D914EA6D78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D4C94EF-65B3-353E-642F-F031BA4CE72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74D7B19-D2FA-69A2-5AC1-1CAF0F64A2C6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CC63E07-E2FF-C2BB-868E-8510024739BD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D0D73EA2-2B8E-567A-D068-A090091B4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AFB63012-9219-838B-85AC-8645B132FC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E12BB46-0B99-F148-A5EF-71C50EA22D4F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4" name="Picture 3" descr="Image générée">
            <a:extLst>
              <a:ext uri="{FF2B5EF4-FFF2-40B4-BE49-F238E27FC236}">
                <a16:creationId xmlns:a16="http://schemas.microsoft.com/office/drawing/2014/main" id="{58B514BE-2603-0886-EA18-260A0E4730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00964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200">
                <a:defRPr/>
              </a:pPr>
              <a:endParaRPr lang="fr-FR" sz="4400" b="1" dirty="0">
                <a:solidFill>
                  <a:srgbClr val="0070C0"/>
                </a:solidFill>
              </a:endParaRPr>
            </a:p>
            <a:p>
              <a:pPr algn="ctr" defTabSz="457200">
                <a:defRPr/>
              </a:pPr>
              <a:r>
                <a:rPr lang="fr-FR" sz="4400" b="1" dirty="0">
                  <a:solidFill>
                    <a:srgbClr val="0070C0"/>
                  </a:solidFill>
                </a:rPr>
                <a:t>Pratique en binôme</a:t>
              </a:r>
            </a:p>
          </p:txBody>
        </p:sp>
      </p:grpSp>
      <p:sp>
        <p:nvSpPr>
          <p:cNvPr id="10" name="Oval 9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200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23702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pl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C6EA8D7-185C-8894-F898-89AFDD766A7C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958F778-4281-5125-3C6A-0AA6AA347FD5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26E01D9A-0683-1BBD-543E-CC0B9CBC2978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1DACC2B-0AE1-949E-54CE-84C8535C7CA3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F851253A-CD46-36A9-8902-2BFFBF856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A2874E80-D71C-969E-90A4-FC049DE5253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Picture 3" descr="Image générée">
            <a:extLst>
              <a:ext uri="{FF2B5EF4-FFF2-40B4-BE49-F238E27FC236}">
                <a16:creationId xmlns:a16="http://schemas.microsoft.com/office/drawing/2014/main" id="{773745B0-36FA-35AE-3189-16AF3B51E9D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43A993DA-F751-115E-8E3F-E0609BBDB9EB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5" name="Picture 9">
            <a:extLst>
              <a:ext uri="{FF2B5EF4-FFF2-40B4-BE49-F238E27FC236}">
                <a16:creationId xmlns:a16="http://schemas.microsoft.com/office/drawing/2014/main" id="{002DDB15-CC71-890E-6196-3342FA7F4E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54269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200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200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/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200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23128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vcv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A58A1BF8-3EDB-E2A7-EBFA-5AF26F498E10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8AEE96B-330C-847F-F4B4-39C7DFC28E45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1C5DCC07-0354-CCF7-A11F-4FC9CD0AB656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6B477433-51A6-B0F0-4241-7999DF1E1C1D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Freeform 11">
            <a:extLst>
              <a:ext uri="{FF2B5EF4-FFF2-40B4-BE49-F238E27FC236}">
                <a16:creationId xmlns:a16="http://schemas.microsoft.com/office/drawing/2014/main" id="{B0AC25F0-0454-F3CF-30D0-0C5E7CB75E03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630B4B-475C-1849-7353-0173C3EAAC1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8B13B55-E672-CCF8-20E7-C14CCAAEC83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DEFC26E-CF86-6CBD-ED9E-BD6E35376592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DF7E3FE-B780-8D13-47D7-D22AD414091B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6" name="Titre 10">
            <a:extLst>
              <a:ext uri="{FF2B5EF4-FFF2-40B4-BE49-F238E27FC236}">
                <a16:creationId xmlns:a16="http://schemas.microsoft.com/office/drawing/2014/main" id="{5654AABA-1078-E669-5E27-9DBFE22FB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7" name="Espace réservé du contenu 14">
            <a:extLst>
              <a:ext uri="{FF2B5EF4-FFF2-40B4-BE49-F238E27FC236}">
                <a16:creationId xmlns:a16="http://schemas.microsoft.com/office/drawing/2014/main" id="{2DC771C4-42C8-3988-B09E-2C82289C1E6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8" name="Picture 3" descr="Image générée">
            <a:extLst>
              <a:ext uri="{FF2B5EF4-FFF2-40B4-BE49-F238E27FC236}">
                <a16:creationId xmlns:a16="http://schemas.microsoft.com/office/drawing/2014/main" id="{B5C0D4EC-5644-4929-D339-45405700936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>
            <a:extLst>
              <a:ext uri="{FF2B5EF4-FFF2-40B4-BE49-F238E27FC236}">
                <a16:creationId xmlns:a16="http://schemas.microsoft.com/office/drawing/2014/main" id="{2D8A2A83-F5E9-95BF-B4F5-4F3132DB8F2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5B1563CC-42A8-3EE7-D14B-7673A322D1C2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450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</p:txBody>
        </p:sp>
      </p:grpSp>
      <p:sp>
        <p:nvSpPr>
          <p:cNvPr id="8" name="Oval 7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200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 panose="020B0604020202020204"/>
            </a:endParaRPr>
          </a:p>
        </p:txBody>
      </p:sp>
      <p:sp>
        <p:nvSpPr>
          <p:cNvPr id="10" name="ZoneTexte 4"/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Clôture de la séance</a:t>
            </a:r>
          </a:p>
        </p:txBody>
      </p:sp>
      <p:pic>
        <p:nvPicPr>
          <p:cNvPr id="14" name="Picture 18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78163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/>
          <p:cNvSpPr>
            <a:spLocks noGrp="1"/>
          </p:cNvSpPr>
          <p:nvPr>
            <p:ph type="title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/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</p:txBody>
      </p:sp>
      <p:pic>
        <p:nvPicPr>
          <p:cNvPr id="19" name="Picture 3" descr="Image générée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29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16/04/2026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16/04/2026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16/04/2026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16/04/2026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16/04/2026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16/04/2026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72" r:id="rId21"/>
    <p:sldLayoutId id="2147483673" r:id="rId22"/>
    <p:sldLayoutId id="2147483674" r:id="rId23"/>
    <p:sldLayoutId id="2147483680" r:id="rId24"/>
    <p:sldLayoutId id="2147483681" r:id="rId25"/>
    <p:sldLayoutId id="2147483682" r:id="rId26"/>
    <p:sldLayoutId id="2147483683" r:id="rId27"/>
    <p:sldLayoutId id="2147483684" r:id="rId28"/>
    <p:sldLayoutId id="2147483685" r:id="rId29"/>
    <p:sldLayoutId id="2147483686" r:id="rId30"/>
    <p:sldLayoutId id="2147483687" r:id="rId31"/>
    <p:sldLayoutId id="2147483688" r:id="rId32"/>
    <p:sldLayoutId id="2147483689" r:id="rId33"/>
    <p:sldLayoutId id="2147483690" r:id="rId34"/>
    <p:sldLayoutId id="2147483691" r:id="rId35"/>
    <p:sldLayoutId id="2147483692" r:id="rId3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7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sv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4.sv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4.sv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8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26" Type="http://schemas.openxmlformats.org/officeDocument/2006/relationships/image" Target="../media/image55.png"/><Relationship Id="rId3" Type="http://schemas.openxmlformats.org/officeDocument/2006/relationships/image" Target="../media/image32.png"/><Relationship Id="rId21" Type="http://schemas.openxmlformats.org/officeDocument/2006/relationships/image" Target="../media/image50.png"/><Relationship Id="rId34" Type="http://schemas.openxmlformats.org/officeDocument/2006/relationships/image" Target="../media/image63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5" Type="http://schemas.openxmlformats.org/officeDocument/2006/relationships/image" Target="../media/image54.png"/><Relationship Id="rId33" Type="http://schemas.openxmlformats.org/officeDocument/2006/relationships/image" Target="../media/image62.png"/><Relationship Id="rId2" Type="http://schemas.openxmlformats.org/officeDocument/2006/relationships/image" Target="../media/image7.png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29" Type="http://schemas.openxmlformats.org/officeDocument/2006/relationships/image" Target="../media/image5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24" Type="http://schemas.openxmlformats.org/officeDocument/2006/relationships/image" Target="../media/image53.png"/><Relationship Id="rId32" Type="http://schemas.openxmlformats.org/officeDocument/2006/relationships/image" Target="../media/image61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23" Type="http://schemas.openxmlformats.org/officeDocument/2006/relationships/image" Target="../media/image52.png"/><Relationship Id="rId28" Type="http://schemas.openxmlformats.org/officeDocument/2006/relationships/image" Target="../media/image57.png"/><Relationship Id="rId36" Type="http://schemas.openxmlformats.org/officeDocument/2006/relationships/image" Target="../media/image65.jpe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31" Type="http://schemas.openxmlformats.org/officeDocument/2006/relationships/image" Target="../media/image60.png"/><Relationship Id="rId4" Type="http://schemas.openxmlformats.org/officeDocument/2006/relationships/image" Target="../media/image33.jpeg"/><Relationship Id="rId9" Type="http://schemas.openxmlformats.org/officeDocument/2006/relationships/image" Target="../media/image38.png"/><Relationship Id="rId14" Type="http://schemas.openxmlformats.org/officeDocument/2006/relationships/image" Target="../media/image43.png"/><Relationship Id="rId22" Type="http://schemas.openxmlformats.org/officeDocument/2006/relationships/image" Target="../media/image51.png"/><Relationship Id="rId27" Type="http://schemas.openxmlformats.org/officeDocument/2006/relationships/image" Target="../media/image56.png"/><Relationship Id="rId30" Type="http://schemas.openxmlformats.org/officeDocument/2006/relationships/image" Target="../media/image59.png"/><Relationship Id="rId35" Type="http://schemas.openxmlformats.org/officeDocument/2006/relationships/image" Target="../media/image64.jpeg"/><Relationship Id="rId8" Type="http://schemas.openxmlformats.org/officeDocument/2006/relationships/image" Target="../media/image3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4.svg"/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4.svg"/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4.svg"/><Relationship Id="rId1" Type="http://schemas.openxmlformats.org/officeDocument/2006/relationships/slideLayout" Target="../slideLayouts/slideLayout3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4.sv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4.svg"/><Relationship Id="rId1" Type="http://schemas.openxmlformats.org/officeDocument/2006/relationships/slideLayout" Target="../slideLayouts/slideLayout3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4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3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0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 AC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93120-24B8-A529-EC7F-723BACD5655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noProof="0" dirty="0"/>
              <a:t>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noProof="0" dirty="0"/>
              <a:t>La tension électrique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noProof="0" dirty="0"/>
              <a:t>Leçon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 noProof="0" dirty="0"/>
              <a:t>Tâche 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5041985" cy="521999"/>
          </a:xfrm>
        </p:spPr>
        <p:txBody>
          <a:bodyPr>
            <a:noAutofit/>
          </a:bodyPr>
          <a:lstStyle/>
          <a:p>
            <a:pPr defTabSz="342908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1600" noProof="0" dirty="0"/>
              <a:t>Expliquer l’éclat des lampes dans un circuit à  partir des</a:t>
            </a:r>
          </a:p>
          <a:p>
            <a:pPr defTabSz="342908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1600" noProof="0" dirty="0"/>
              <a:t> lois de l’électricité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8477CE7-FA33-40AD-B047-4DD1939E0C0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r-FR" i="1" noProof="0" dirty="0">
                <a:sym typeface="Calibri"/>
              </a:rPr>
              <a:t>Énergie et électromagnétisme</a:t>
            </a:r>
            <a:endParaRPr lang="fr-FR" noProof="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3CD0F0-9DAE-72A3-29B0-33AEFB70FB5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fr-FR" noProof="0" dirty="0"/>
              <a:t>Thème 3</a:t>
            </a:r>
          </a:p>
        </p:txBody>
      </p:sp>
    </p:spTree>
    <p:extLst>
      <p:ext uri="{BB962C8B-B14F-4D97-AF65-F5344CB8AC3E}">
        <p14:creationId xmlns:p14="http://schemas.microsoft.com/office/powerpoint/2010/main" val="3146771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7" name="Google Shape;887;p10" descr="Une image contenant dessin humoristique, mammifère, illustration, clipart&#10;&#10;Le contenu généré par l’IA peut être incorrect.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58073" y="154984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8" name="Google Shape;888;p10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889" name="Google Shape;889;p1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0" name="Google Shape;890;p1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891" name="Google Shape;891;p1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92" name="Google Shape;892;p10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93" name="Google Shape;893;p10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fr-FR" sz="2400" b="1" i="0" u="none" strike="noStrike" cap="none" noProof="0" dirty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894" name="Google Shape;894;p10"/>
          <p:cNvSpPr txBox="1"/>
          <p:nvPr/>
        </p:nvSpPr>
        <p:spPr>
          <a:xfrm>
            <a:off x="5147892" y="2280492"/>
            <a:ext cx="5869201" cy="1833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Le rituel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(2 min)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3AF29114-9601-8555-CAA8-799D41625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1600" b="1" noProof="0" dirty="0"/>
              <a:t>Observez ces images : à votre avis, quel comportement positif est mis en évidence ?</a:t>
            </a: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41F97F4A-FE5B-A447-C65D-BF8023C403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fait participer les élèves pour qu’ils expriment ce qu’ils comprennent de l’image.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1453237" y="1734717"/>
            <a:ext cx="8125675" cy="3583285"/>
            <a:chOff x="1453237" y="1734717"/>
            <a:chExt cx="8125675" cy="3583285"/>
          </a:xfrm>
        </p:grpSpPr>
        <p:pic>
          <p:nvPicPr>
            <p:cNvPr id="13" name="Google Shape;1083;p176" descr="Une image contenant animation japonaise, illustration, dessin humoristique&#10;&#10;Description générée automatiquement"/>
            <p:cNvPicPr preferRelativeResize="0"/>
            <p:nvPr/>
          </p:nvPicPr>
          <p:blipFill rotWithShape="1">
            <a:blip r:embed="rId2">
              <a:alphaModFix/>
            </a:blip>
            <a:srcRect l="6135" t="-1090" r="5463" b="1090"/>
            <a:stretch/>
          </p:blipFill>
          <p:spPr>
            <a:xfrm>
              <a:off x="1453237" y="3029032"/>
              <a:ext cx="3486448" cy="2253645"/>
            </a:xfrm>
            <a:prstGeom prst="rect">
              <a:avLst/>
            </a:prstGeom>
            <a:noFill/>
            <a:ln w="28575" cap="sq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38100" dist="28575" dir="2700000" algn="tl" rotWithShape="0">
                <a:srgbClr val="000000">
                  <a:alpha val="42750"/>
                </a:srgbClr>
              </a:outerShdw>
            </a:effectLst>
          </p:spPr>
        </p:pic>
        <p:pic>
          <p:nvPicPr>
            <p:cNvPr id="15" name="Google Shape;1084;p176" descr="Une image contenant Visage humain, dessin, meubles, illustration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092465" y="2993704"/>
              <a:ext cx="3486447" cy="2324298"/>
            </a:xfrm>
            <a:prstGeom prst="rect">
              <a:avLst/>
            </a:prstGeom>
            <a:noFill/>
            <a:ln w="28575" cap="sq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38100" dist="28575" dir="2700000" algn="tl" rotWithShape="0">
                <a:srgbClr val="000000">
                  <a:alpha val="42750"/>
                </a:srgbClr>
              </a:outerShdw>
            </a:effectLst>
          </p:spPr>
        </p:pic>
        <p:sp>
          <p:nvSpPr>
            <p:cNvPr id="9" name="Google Shape;1050;p174"/>
            <p:cNvSpPr/>
            <p:nvPr/>
          </p:nvSpPr>
          <p:spPr>
            <a:xfrm rot="-710084">
              <a:off x="1961542" y="1734717"/>
              <a:ext cx="1477405" cy="760828"/>
            </a:xfrm>
            <a:prstGeom prst="wedgeEllipseCallout">
              <a:avLst>
                <a:gd name="adj1" fmla="val 29813"/>
                <a:gd name="adj2" fmla="val 206409"/>
              </a:avLst>
            </a:prstGeom>
            <a:solidFill>
              <a:schemeClr val="lt1"/>
            </a:solidFill>
            <a:ln w="9525" cap="flat" cmpd="sng">
              <a:solidFill>
                <a:srgbClr val="15705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lang="fr-FR" sz="1400" b="1" i="0" u="none" strike="noStrike" cap="none" noProof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Je compte sur d’autre </a:t>
              </a:r>
              <a:endParaRPr lang="fr-FR" sz="1400" b="0" i="0" u="none" strike="noStrike" cap="none" noProof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052;p174"/>
            <p:cNvSpPr/>
            <p:nvPr/>
          </p:nvSpPr>
          <p:spPr>
            <a:xfrm rot="-710389">
              <a:off x="6794522" y="1768138"/>
              <a:ext cx="1685867" cy="693988"/>
            </a:xfrm>
            <a:prstGeom prst="wedgeEllipseCallout">
              <a:avLst>
                <a:gd name="adj1" fmla="val 27079"/>
                <a:gd name="adj2" fmla="val 186477"/>
              </a:avLst>
            </a:prstGeom>
            <a:solidFill>
              <a:schemeClr val="lt1"/>
            </a:solidFill>
            <a:ln w="9525" cap="flat" cmpd="sng">
              <a:solidFill>
                <a:srgbClr val="15705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lang="fr-FR" sz="1400" b="1" i="0" u="none" strike="noStrike" cap="none" noProof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Je compte sur moi même</a:t>
              </a:r>
              <a:endParaRPr lang="fr-FR" sz="1400" b="0" i="0" u="none" strike="noStrike" cap="none" noProof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4353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3AF29114-9601-8555-CAA8-799D41625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1600" b="1" noProof="0" dirty="0"/>
              <a:t>Je m’appuierai sur mes propres capacités pour identifier les difficultés que je rencontrerai et je les affronterai avec l’aide de mon professeur</a:t>
            </a: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41F97F4A-FE5B-A447-C65D-BF8023C403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fait participer les élèves pour qu’ils expriment ce qu’ils comprennent de l’image.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1453237" y="1734717"/>
            <a:ext cx="8125675" cy="3583285"/>
            <a:chOff x="1453237" y="1734717"/>
            <a:chExt cx="8125675" cy="3583285"/>
          </a:xfrm>
        </p:grpSpPr>
        <p:pic>
          <p:nvPicPr>
            <p:cNvPr id="13" name="Google Shape;1083;p176" descr="Une image contenant animation japonaise, illustration, dessin humoristique&#10;&#10;Description générée automatiquement"/>
            <p:cNvPicPr preferRelativeResize="0"/>
            <p:nvPr/>
          </p:nvPicPr>
          <p:blipFill rotWithShape="1">
            <a:blip r:embed="rId2">
              <a:alphaModFix/>
            </a:blip>
            <a:srcRect l="6135" t="-1090" r="5463" b="1090"/>
            <a:stretch/>
          </p:blipFill>
          <p:spPr>
            <a:xfrm>
              <a:off x="1453237" y="3029032"/>
              <a:ext cx="3486448" cy="2253645"/>
            </a:xfrm>
            <a:prstGeom prst="rect">
              <a:avLst/>
            </a:prstGeom>
            <a:noFill/>
            <a:ln w="28575" cap="sq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38100" dist="28575" dir="2700000" algn="tl" rotWithShape="0">
                <a:srgbClr val="000000">
                  <a:alpha val="42750"/>
                </a:srgbClr>
              </a:outerShdw>
            </a:effectLst>
          </p:spPr>
        </p:pic>
        <p:pic>
          <p:nvPicPr>
            <p:cNvPr id="15" name="Google Shape;1084;p176" descr="Une image contenant Visage humain, dessin, meubles, illustration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092465" y="2993704"/>
              <a:ext cx="3486447" cy="2324298"/>
            </a:xfrm>
            <a:prstGeom prst="rect">
              <a:avLst/>
            </a:prstGeom>
            <a:noFill/>
            <a:ln w="28575" cap="sq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38100" dist="28575" dir="2700000" algn="tl" rotWithShape="0">
                <a:srgbClr val="000000">
                  <a:alpha val="42750"/>
                </a:srgbClr>
              </a:outerShdw>
            </a:effectLst>
          </p:spPr>
        </p:pic>
        <p:sp>
          <p:nvSpPr>
            <p:cNvPr id="9" name="Google Shape;1050;p174"/>
            <p:cNvSpPr/>
            <p:nvPr/>
          </p:nvSpPr>
          <p:spPr>
            <a:xfrm rot="-710084">
              <a:off x="1961542" y="1734717"/>
              <a:ext cx="1477405" cy="760828"/>
            </a:xfrm>
            <a:prstGeom prst="wedgeEllipseCallout">
              <a:avLst>
                <a:gd name="adj1" fmla="val 29813"/>
                <a:gd name="adj2" fmla="val 206409"/>
              </a:avLst>
            </a:prstGeom>
            <a:solidFill>
              <a:schemeClr val="lt1"/>
            </a:solidFill>
            <a:ln w="9525" cap="flat" cmpd="sng">
              <a:solidFill>
                <a:srgbClr val="15705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lang="fr-FR" sz="1400" b="1" i="0" u="none" strike="noStrike" cap="none" noProof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Je compte sur d’autre </a:t>
              </a:r>
              <a:endParaRPr lang="fr-FR" sz="1400" b="0" i="0" u="none" strike="noStrike" cap="none" noProof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052;p174"/>
            <p:cNvSpPr/>
            <p:nvPr/>
          </p:nvSpPr>
          <p:spPr>
            <a:xfrm rot="-710389">
              <a:off x="6794522" y="1768138"/>
              <a:ext cx="1685867" cy="693988"/>
            </a:xfrm>
            <a:prstGeom prst="wedgeEllipseCallout">
              <a:avLst>
                <a:gd name="adj1" fmla="val 27079"/>
                <a:gd name="adj2" fmla="val 186477"/>
              </a:avLst>
            </a:prstGeom>
            <a:solidFill>
              <a:schemeClr val="lt1"/>
            </a:solidFill>
            <a:ln w="9525" cap="flat" cmpd="sng">
              <a:solidFill>
                <a:srgbClr val="15705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lang="fr-FR" sz="1400" b="1" i="0" u="none" strike="noStrike" cap="none" noProof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Je compte sur moi même</a:t>
              </a:r>
              <a:endParaRPr lang="fr-FR" sz="1400" b="0" i="0" u="none" strike="noStrike" cap="none" noProof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" name="Graphique 2" descr="Coche avec un remplissage uni">
            <a:extLst>
              <a:ext uri="{FF2B5EF4-FFF2-40B4-BE49-F238E27FC236}">
                <a16:creationId xmlns:a16="http://schemas.microsoft.com/office/drawing/2014/main" id="{6734D466-F212-41A6-C245-D706BE60F9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8335" y="5429608"/>
            <a:ext cx="914400" cy="914400"/>
          </a:xfrm>
          <a:prstGeom prst="rect">
            <a:avLst/>
          </a:prstGeom>
        </p:spPr>
      </p:pic>
      <p:sp>
        <p:nvSpPr>
          <p:cNvPr id="10" name="Signe de multiplication 1">
            <a:extLst>
              <a:ext uri="{FF2B5EF4-FFF2-40B4-BE49-F238E27FC236}">
                <a16:creationId xmlns:a16="http://schemas.microsoft.com/office/drawing/2014/main" id="{69523393-D829-484C-4623-788FC1BD1FDF}"/>
              </a:ext>
            </a:extLst>
          </p:cNvPr>
          <p:cNvSpPr/>
          <p:nvPr/>
        </p:nvSpPr>
        <p:spPr>
          <a:xfrm>
            <a:off x="2798107" y="5282677"/>
            <a:ext cx="1194318" cy="1194318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fr-FR" noProof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830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4" name="Google Shape;934;p13" descr="Une image contenant dessin humoristique, mammifère, illustration, clipart&#10;&#10;Le contenu généré par l’IA peut être incorrect.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58072" y="105620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5" name="Google Shape;935;p13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936" name="Google Shape;936;p1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7" name="Google Shape;937;p1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938" name="Google Shape;938;p13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39" name="Google Shape;939;p13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0" name="Google Shape;940;p1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fr-FR" sz="2400" b="1" i="0" u="none" strike="noStrike" cap="none" noProof="0" dirty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941" name="Google Shape;941;p13"/>
          <p:cNvSpPr txBox="1"/>
          <p:nvPr/>
        </p:nvSpPr>
        <p:spPr>
          <a:xfrm>
            <a:off x="5147892" y="2280492"/>
            <a:ext cx="5869201" cy="2600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Réactivation des prérequis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(6 min)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00AA2E-277D-95BB-061A-D63832C29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On va commencer cette séance par un rappel sur les circuits électriques et  les lois de la tension et du courant.</a:t>
            </a:r>
            <a:br>
              <a:rPr lang="fr-FR" noProof="0" dirty="0"/>
            </a:br>
            <a:r>
              <a:rPr lang="fr-FR" noProof="0" dirty="0"/>
              <a:t>Choisir la bonne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choisissent la bonne réponse et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en justifiant.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447853" y="1257653"/>
            <a:ext cx="11367247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fr-FR" sz="2800" noProof="0" dirty="0"/>
              <a:t>Dans quel montage les deux lampes sont montées  en dérivation</a:t>
            </a:r>
            <a:r>
              <a:rPr lang="fr-FR" sz="28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?</a:t>
            </a:r>
          </a:p>
        </p:txBody>
      </p:sp>
      <p:sp>
        <p:nvSpPr>
          <p:cNvPr id="18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4500775" y="4547523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9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1531466" y="4547523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62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7139385" y="4511932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64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9604694" y="4453327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D5FBF3E-4149-A9E4-DDDB-5108BF52187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94894A5-A063-C7D1-EFDE-A32937CE4D15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7660011-00F1-7B2A-D5FC-EB014D75860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818F69B8-D2BB-C96A-7D4F-10158B4150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1005"/>
          <a:stretch/>
        </p:blipFill>
        <p:spPr>
          <a:xfrm>
            <a:off x="1138463" y="2472582"/>
            <a:ext cx="10272464" cy="168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734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5C03F5-CFFB-287A-A0F6-E18608406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Effectivement dans ce circuit les lampes sont montées en dérivation avec la pile.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en justifiant.</a:t>
            </a:r>
          </a:p>
        </p:txBody>
      </p:sp>
      <p:sp>
        <p:nvSpPr>
          <p:cNvPr id="18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4500775" y="4547523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9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1531466" y="4547523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62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7139385" y="4511932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pic>
        <p:nvPicPr>
          <p:cNvPr id="63" name="Image 62"/>
          <p:cNvPicPr>
            <a:picLocks noChangeAspect="1"/>
          </p:cNvPicPr>
          <p:nvPr/>
        </p:nvPicPr>
        <p:blipFill rotWithShape="1">
          <a:blip r:embed="rId2"/>
          <a:srcRect b="31005"/>
          <a:stretch/>
        </p:blipFill>
        <p:spPr>
          <a:xfrm>
            <a:off x="1138463" y="2472582"/>
            <a:ext cx="10272464" cy="1688637"/>
          </a:xfrm>
          <a:prstGeom prst="rect">
            <a:avLst/>
          </a:prstGeom>
        </p:spPr>
      </p:pic>
      <p:sp>
        <p:nvSpPr>
          <p:cNvPr id="64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9604694" y="4453327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pic>
        <p:nvPicPr>
          <p:cNvPr id="11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6658" y="5257932"/>
            <a:ext cx="684830" cy="68483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447853" y="1257653"/>
            <a:ext cx="11367247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fr-FR" sz="2800" noProof="0" dirty="0"/>
              <a:t>Dans quel montage les deux lampes sont montées  en dérivation</a:t>
            </a:r>
            <a:r>
              <a:rPr lang="fr-FR" sz="28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?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8D528097-C2F5-5F48-C465-2BF8EF2BEB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12882" y="452067"/>
            <a:ext cx="435963" cy="43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475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BA0B3A-D63A-8867-D1DA-CEE85BF69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Choisir la ou les bonne(s) réponse(s).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95960" y="1402080"/>
            <a:ext cx="1080008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Dans le circuit suivant l’ampèremètre A indique </a:t>
            </a:r>
            <a:r>
              <a:rPr lang="fr-FR" sz="2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fr-FR" sz="2800" noProof="0" dirty="0"/>
              <a:t> = 60 mA; alors: 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2174" y="2036920"/>
            <a:ext cx="4059989" cy="2346458"/>
          </a:xfrm>
          <a:prstGeom prst="rect">
            <a:avLst/>
          </a:prstGeom>
        </p:spPr>
      </p:pic>
      <p:sp>
        <p:nvSpPr>
          <p:cNvPr id="15" name="Google Shape;15881;p58">
            <a:extLst>
              <a:ext uri="{FF2B5EF4-FFF2-40B4-BE49-F238E27FC236}">
                <a16:creationId xmlns:a16="http://schemas.microsoft.com/office/drawing/2014/main" id="{9E9C4EB3-3325-E134-1105-9B79F34AFBA2}"/>
              </a:ext>
            </a:extLst>
          </p:cNvPr>
          <p:cNvSpPr txBox="1">
            <a:spLocks/>
          </p:cNvSpPr>
          <p:nvPr/>
        </p:nvSpPr>
        <p:spPr>
          <a:xfrm>
            <a:off x="1108253" y="2144767"/>
            <a:ext cx="6364424" cy="64800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b="0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l ’ampèremètre A</a:t>
            </a:r>
            <a:r>
              <a:rPr lang="fr-FR" b="0" baseline="-25000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1</a:t>
            </a:r>
            <a:r>
              <a:rPr lang="fr-FR" b="0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 indique I</a:t>
            </a:r>
            <a:r>
              <a:rPr lang="fr-FR" b="0" baseline="-25000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1</a:t>
            </a:r>
            <a:r>
              <a:rPr lang="fr-FR" b="0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 = 30 mA.</a:t>
            </a:r>
          </a:p>
        </p:txBody>
      </p:sp>
      <p:sp>
        <p:nvSpPr>
          <p:cNvPr id="16" name="Google Shape;15881;p58">
            <a:extLst>
              <a:ext uri="{FF2B5EF4-FFF2-40B4-BE49-F238E27FC236}">
                <a16:creationId xmlns:a16="http://schemas.microsoft.com/office/drawing/2014/main" id="{9E9C4EB3-3325-E134-1105-9B79F34AFBA2}"/>
              </a:ext>
            </a:extLst>
          </p:cNvPr>
          <p:cNvSpPr txBox="1">
            <a:spLocks/>
          </p:cNvSpPr>
          <p:nvPr/>
        </p:nvSpPr>
        <p:spPr>
          <a:xfrm>
            <a:off x="1108253" y="3327032"/>
            <a:ext cx="6364424" cy="64800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 b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l ’ampèremètre A</a:t>
            </a:r>
            <a:r>
              <a:rPr lang="fr-FR" baseline="-25000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2</a:t>
            </a:r>
            <a:r>
              <a:rPr lang="fr-FR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 indique I</a:t>
            </a:r>
            <a:r>
              <a:rPr lang="fr-FR" baseline="-25000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2</a:t>
            </a:r>
            <a:r>
              <a:rPr lang="fr-FR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= 30 mA.</a:t>
            </a:r>
          </a:p>
        </p:txBody>
      </p:sp>
      <p:sp>
        <p:nvSpPr>
          <p:cNvPr id="19" name="Google Shape;15881;p58">
            <a:extLst>
              <a:ext uri="{FF2B5EF4-FFF2-40B4-BE49-F238E27FC236}">
                <a16:creationId xmlns:a16="http://schemas.microsoft.com/office/drawing/2014/main" id="{9E9C4EB3-3325-E134-1105-9B79F34AFBA2}"/>
              </a:ext>
            </a:extLst>
          </p:cNvPr>
          <p:cNvSpPr txBox="1">
            <a:spLocks/>
          </p:cNvSpPr>
          <p:nvPr/>
        </p:nvSpPr>
        <p:spPr>
          <a:xfrm>
            <a:off x="1108253" y="4383378"/>
            <a:ext cx="6364424" cy="64800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 b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l ’ampèremètre A</a:t>
            </a:r>
            <a:r>
              <a:rPr lang="fr-FR" baseline="-25000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1</a:t>
            </a:r>
            <a:r>
              <a:rPr lang="fr-FR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 indique I</a:t>
            </a:r>
            <a:r>
              <a:rPr lang="fr-FR" baseline="-25000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1</a:t>
            </a:r>
            <a:r>
              <a:rPr lang="fr-FR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 = 60 mA.</a:t>
            </a:r>
          </a:p>
        </p:txBody>
      </p:sp>
      <p:sp>
        <p:nvSpPr>
          <p:cNvPr id="20" name="Google Shape;15881;p58">
            <a:extLst>
              <a:ext uri="{FF2B5EF4-FFF2-40B4-BE49-F238E27FC236}">
                <a16:creationId xmlns:a16="http://schemas.microsoft.com/office/drawing/2014/main" id="{9E9C4EB3-3325-E134-1105-9B79F34AFBA2}"/>
              </a:ext>
            </a:extLst>
          </p:cNvPr>
          <p:cNvSpPr txBox="1">
            <a:spLocks/>
          </p:cNvSpPr>
          <p:nvPr/>
        </p:nvSpPr>
        <p:spPr>
          <a:xfrm>
            <a:off x="1108253" y="5439724"/>
            <a:ext cx="6364424" cy="64800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 b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l ’ampèremètre A</a:t>
            </a:r>
            <a:r>
              <a:rPr lang="fr-FR" baseline="-25000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2</a:t>
            </a:r>
            <a:r>
              <a:rPr lang="fr-FR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 indique I</a:t>
            </a:r>
            <a:r>
              <a:rPr lang="fr-FR" baseline="-25000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2</a:t>
            </a:r>
            <a:r>
              <a:rPr lang="fr-FR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= 60 mA.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4191D05-29C1-9412-3893-C56E626D05ED}"/>
              </a:ext>
            </a:extLst>
          </p:cNvPr>
          <p:cNvSpPr/>
          <p:nvPr/>
        </p:nvSpPr>
        <p:spPr>
          <a:xfrm>
            <a:off x="418641" y="2236424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DA6A1097-26DC-3506-15F2-1DDD6043AEFD}"/>
              </a:ext>
            </a:extLst>
          </p:cNvPr>
          <p:cNvSpPr/>
          <p:nvPr/>
        </p:nvSpPr>
        <p:spPr>
          <a:xfrm>
            <a:off x="418641" y="3403152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DA4A8A81-2F48-51B2-1C08-8DB3A254A02D}"/>
              </a:ext>
            </a:extLst>
          </p:cNvPr>
          <p:cNvSpPr/>
          <p:nvPr/>
        </p:nvSpPr>
        <p:spPr>
          <a:xfrm>
            <a:off x="418641" y="4459498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F2B5B26-0C1F-E69D-8E67-1F99912A971A}"/>
              </a:ext>
            </a:extLst>
          </p:cNvPr>
          <p:cNvSpPr/>
          <p:nvPr/>
        </p:nvSpPr>
        <p:spPr>
          <a:xfrm>
            <a:off x="418641" y="5515844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70945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24">
            <a:extLst>
              <a:ext uri="{FF2B5EF4-FFF2-40B4-BE49-F238E27FC236}">
                <a16:creationId xmlns:a16="http://schemas.microsoft.com/office/drawing/2014/main" id="{B10AD617-8C35-757C-23A4-428A6EED0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On applique la loi d’unicité des intensités donc les bonnes réponses sont : C et D 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95960" y="1402080"/>
            <a:ext cx="1080008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Dans le circuit suivant l’ampèremètre A indique </a:t>
            </a:r>
            <a:r>
              <a:rPr lang="fr-FR" sz="2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fr-FR" sz="2800" noProof="0" dirty="0"/>
              <a:t> = 60 mA; alors: </a:t>
            </a:r>
          </a:p>
        </p:txBody>
      </p:sp>
      <p:pic>
        <p:nvPicPr>
          <p:cNvPr id="17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66530" y="4459498"/>
            <a:ext cx="684830" cy="684830"/>
          </a:xfrm>
          <a:prstGeom prst="rect">
            <a:avLst/>
          </a:prstGeom>
        </p:spPr>
      </p:pic>
      <p:pic>
        <p:nvPicPr>
          <p:cNvPr id="18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66530" y="5402894"/>
            <a:ext cx="684830" cy="684830"/>
          </a:xfrm>
          <a:prstGeom prst="rect">
            <a:avLst/>
          </a:prstGeom>
        </p:spPr>
      </p:pic>
      <p:sp>
        <p:nvSpPr>
          <p:cNvPr id="2" name="Google Shape;15881;p58">
            <a:extLst>
              <a:ext uri="{FF2B5EF4-FFF2-40B4-BE49-F238E27FC236}">
                <a16:creationId xmlns:a16="http://schemas.microsoft.com/office/drawing/2014/main" id="{33BDD2A1-8A6F-A8CF-455B-AF077CE9BDCE}"/>
              </a:ext>
            </a:extLst>
          </p:cNvPr>
          <p:cNvSpPr txBox="1">
            <a:spLocks/>
          </p:cNvSpPr>
          <p:nvPr/>
        </p:nvSpPr>
        <p:spPr>
          <a:xfrm>
            <a:off x="1108253" y="2144767"/>
            <a:ext cx="6364424" cy="64800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b="0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l ’ampèremètre A</a:t>
            </a:r>
            <a:r>
              <a:rPr lang="fr-FR" b="0" baseline="-25000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1</a:t>
            </a:r>
            <a:r>
              <a:rPr lang="fr-FR" b="0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 indique I</a:t>
            </a:r>
            <a:r>
              <a:rPr lang="fr-FR" b="0" baseline="-25000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1</a:t>
            </a:r>
            <a:r>
              <a:rPr lang="fr-FR" b="0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 = 30 mA.</a:t>
            </a:r>
          </a:p>
        </p:txBody>
      </p:sp>
      <p:sp>
        <p:nvSpPr>
          <p:cNvPr id="3" name="Google Shape;15881;p58">
            <a:extLst>
              <a:ext uri="{FF2B5EF4-FFF2-40B4-BE49-F238E27FC236}">
                <a16:creationId xmlns:a16="http://schemas.microsoft.com/office/drawing/2014/main" id="{DB843DC3-0688-F99D-72D5-7AA4A7663D40}"/>
              </a:ext>
            </a:extLst>
          </p:cNvPr>
          <p:cNvSpPr txBox="1">
            <a:spLocks/>
          </p:cNvSpPr>
          <p:nvPr/>
        </p:nvSpPr>
        <p:spPr>
          <a:xfrm>
            <a:off x="1108253" y="3327032"/>
            <a:ext cx="6364424" cy="64800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 b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l ’ampèremètre A</a:t>
            </a:r>
            <a:r>
              <a:rPr lang="fr-FR" baseline="-25000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2</a:t>
            </a:r>
            <a:r>
              <a:rPr lang="fr-FR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 indique I</a:t>
            </a:r>
            <a:r>
              <a:rPr lang="fr-FR" baseline="-25000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2</a:t>
            </a:r>
            <a:r>
              <a:rPr lang="fr-FR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= 30 mA.</a:t>
            </a:r>
          </a:p>
        </p:txBody>
      </p:sp>
      <p:sp>
        <p:nvSpPr>
          <p:cNvPr id="5" name="Google Shape;15881;p58">
            <a:extLst>
              <a:ext uri="{FF2B5EF4-FFF2-40B4-BE49-F238E27FC236}">
                <a16:creationId xmlns:a16="http://schemas.microsoft.com/office/drawing/2014/main" id="{A0AF4A2B-14A2-B740-87DF-721E34DDEBC9}"/>
              </a:ext>
            </a:extLst>
          </p:cNvPr>
          <p:cNvSpPr txBox="1">
            <a:spLocks/>
          </p:cNvSpPr>
          <p:nvPr/>
        </p:nvSpPr>
        <p:spPr>
          <a:xfrm>
            <a:off x="1108253" y="4383378"/>
            <a:ext cx="6364424" cy="64800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 b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l ’ampèremètre A</a:t>
            </a:r>
            <a:r>
              <a:rPr lang="fr-FR" baseline="-25000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1</a:t>
            </a:r>
            <a:r>
              <a:rPr lang="fr-FR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 indique I</a:t>
            </a:r>
            <a:r>
              <a:rPr lang="fr-FR" baseline="-25000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1</a:t>
            </a:r>
            <a:r>
              <a:rPr lang="fr-FR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 = 60 mA.</a:t>
            </a:r>
          </a:p>
        </p:txBody>
      </p:sp>
      <p:sp>
        <p:nvSpPr>
          <p:cNvPr id="6" name="Google Shape;15881;p58">
            <a:extLst>
              <a:ext uri="{FF2B5EF4-FFF2-40B4-BE49-F238E27FC236}">
                <a16:creationId xmlns:a16="http://schemas.microsoft.com/office/drawing/2014/main" id="{F2AB4C42-9F1C-00E0-1415-F1B184344FB4}"/>
              </a:ext>
            </a:extLst>
          </p:cNvPr>
          <p:cNvSpPr txBox="1">
            <a:spLocks/>
          </p:cNvSpPr>
          <p:nvPr/>
        </p:nvSpPr>
        <p:spPr>
          <a:xfrm>
            <a:off x="1108253" y="5439724"/>
            <a:ext cx="6364424" cy="64800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 b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l ’ampèremètre A</a:t>
            </a:r>
            <a:r>
              <a:rPr lang="fr-FR" baseline="-25000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2</a:t>
            </a:r>
            <a:r>
              <a:rPr lang="fr-FR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 indique I</a:t>
            </a:r>
            <a:r>
              <a:rPr lang="fr-FR" baseline="-25000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2</a:t>
            </a:r>
            <a:r>
              <a:rPr lang="fr-FR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Abel"/>
              </a:rPr>
              <a:t>= 60 mA.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1B9FB356-3891-F8E4-F6E5-91D362EF9221}"/>
              </a:ext>
            </a:extLst>
          </p:cNvPr>
          <p:cNvSpPr/>
          <p:nvPr/>
        </p:nvSpPr>
        <p:spPr>
          <a:xfrm>
            <a:off x="418641" y="2236424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3F40D5EB-2D44-2670-2BD1-2CAE55E464FE}"/>
              </a:ext>
            </a:extLst>
          </p:cNvPr>
          <p:cNvSpPr/>
          <p:nvPr/>
        </p:nvSpPr>
        <p:spPr>
          <a:xfrm>
            <a:off x="418641" y="3403152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1BA9280D-53BF-5EEA-FFE4-1BF76DA59B74}"/>
              </a:ext>
            </a:extLst>
          </p:cNvPr>
          <p:cNvSpPr/>
          <p:nvPr/>
        </p:nvSpPr>
        <p:spPr>
          <a:xfrm>
            <a:off x="418641" y="4459498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0BC2E2A0-0885-F306-5324-B0D1AAC7674F}"/>
              </a:ext>
            </a:extLst>
          </p:cNvPr>
          <p:cNvSpPr/>
          <p:nvPr/>
        </p:nvSpPr>
        <p:spPr>
          <a:xfrm>
            <a:off x="418641" y="5515844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D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86816844-F8D0-3C11-BCF6-6CFFEAE42A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2174" y="2036920"/>
            <a:ext cx="4059989" cy="2346458"/>
          </a:xfrm>
          <a:prstGeom prst="rect">
            <a:avLst/>
          </a:prstGeom>
        </p:spPr>
      </p:pic>
      <p:pic>
        <p:nvPicPr>
          <p:cNvPr id="24" name="Image 8">
            <a:extLst>
              <a:ext uri="{FF2B5EF4-FFF2-40B4-BE49-F238E27FC236}">
                <a16:creationId xmlns:a16="http://schemas.microsoft.com/office/drawing/2014/main" id="{56110AAC-9F83-8C09-0CB6-5031959878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12882" y="452067"/>
            <a:ext cx="435963" cy="43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6585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14A0E6-D8F5-25FA-E87E-44FFF6DB1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Choisir la réponse correcte.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23" name="ZoneTexte 22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88542" y="1168444"/>
            <a:ext cx="1080008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Dans le circuit de la figure suivante I</a:t>
            </a:r>
            <a:r>
              <a:rPr lang="fr-FR" sz="2800" baseline="-25000" noProof="0" dirty="0"/>
              <a:t>1</a:t>
            </a:r>
            <a:r>
              <a:rPr lang="fr-FR" sz="2800" noProof="0" dirty="0"/>
              <a:t> = 350 mA et I</a:t>
            </a:r>
            <a:r>
              <a:rPr lang="fr-FR" sz="2800" baseline="-25000" noProof="0" dirty="0"/>
              <a:t>2</a:t>
            </a:r>
            <a:r>
              <a:rPr lang="fr-FR" sz="2800" noProof="0" dirty="0"/>
              <a:t>= 150 mA.</a:t>
            </a:r>
          </a:p>
          <a:p>
            <a:r>
              <a:rPr lang="fr-FR" sz="2800" noProof="0" dirty="0"/>
              <a:t>L’intensité du courant qui parcours le moteur est: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028179" y="3103675"/>
            <a:ext cx="2581156" cy="52322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noProof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fr-FR" sz="2800" baseline="-25000" noProof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fr-FR" sz="2800" noProof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150 mA 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023370" y="5421955"/>
            <a:ext cx="2581156" cy="52322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noProof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fr-FR" sz="2800" baseline="-25000" noProof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fr-FR" sz="2800" noProof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350 mA 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028179" y="4262815"/>
            <a:ext cx="2576347" cy="52322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noProof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fr-FR" sz="2800" baseline="-25000" noProof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fr-FR" sz="2800" noProof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200 mA .</a:t>
            </a:r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3905" y="2944683"/>
            <a:ext cx="5378905" cy="2636263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DB0F3D54-3F01-09A3-AD18-8EC4B93410D1}"/>
              </a:ext>
            </a:extLst>
          </p:cNvPr>
          <p:cNvSpPr/>
          <p:nvPr/>
        </p:nvSpPr>
        <p:spPr>
          <a:xfrm>
            <a:off x="1259190" y="3109992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25675266-87F8-3AD4-5560-0E4048C2F5BF}"/>
              </a:ext>
            </a:extLst>
          </p:cNvPr>
          <p:cNvSpPr/>
          <p:nvPr/>
        </p:nvSpPr>
        <p:spPr>
          <a:xfrm>
            <a:off x="1259190" y="4276720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5F628D9E-C45C-7CA0-FFCE-C6DDAA03C4D7}"/>
              </a:ext>
            </a:extLst>
          </p:cNvPr>
          <p:cNvSpPr/>
          <p:nvPr/>
        </p:nvSpPr>
        <p:spPr>
          <a:xfrm>
            <a:off x="1259190" y="5333066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140555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8">
            <a:extLst>
              <a:ext uri="{FF2B5EF4-FFF2-40B4-BE49-F238E27FC236}">
                <a16:creationId xmlns:a16="http://schemas.microsoft.com/office/drawing/2014/main" id="{B3C55AEE-D743-F21E-0232-FFFD65F5C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On applique la loi des nœuds donc la bonne réponse est : B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88542" y="1168444"/>
            <a:ext cx="1080008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Dans le circuit de la figure suivante I</a:t>
            </a:r>
            <a:r>
              <a:rPr lang="fr-FR" sz="2800" baseline="-25000" noProof="0" dirty="0"/>
              <a:t>1</a:t>
            </a:r>
            <a:r>
              <a:rPr lang="fr-FR" sz="2800" noProof="0" dirty="0"/>
              <a:t> = 350 mA et I</a:t>
            </a:r>
            <a:r>
              <a:rPr lang="fr-FR" sz="2800" baseline="-25000" noProof="0" dirty="0"/>
              <a:t>2</a:t>
            </a:r>
            <a:r>
              <a:rPr lang="fr-FR" sz="2800" noProof="0" dirty="0"/>
              <a:t>= 150 mA.</a:t>
            </a:r>
          </a:p>
          <a:p>
            <a:r>
              <a:rPr lang="fr-FR" sz="2800" noProof="0" dirty="0"/>
              <a:t>L’intensité du courant qui parcours le moteur est: </a:t>
            </a:r>
          </a:p>
        </p:txBody>
      </p:sp>
      <p:pic>
        <p:nvPicPr>
          <p:cNvPr id="12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7745" y="4276720"/>
            <a:ext cx="684830" cy="68483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A6A8098-5C9F-7515-48F3-7910407B040C}"/>
              </a:ext>
            </a:extLst>
          </p:cNvPr>
          <p:cNvSpPr/>
          <p:nvPr/>
        </p:nvSpPr>
        <p:spPr>
          <a:xfrm>
            <a:off x="2028179" y="3103675"/>
            <a:ext cx="2581156" cy="52322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noProof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fr-FR" sz="2800" baseline="-25000" noProof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fr-FR" sz="2800" noProof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150 mA 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61B9846-D514-7865-A2FB-9561C6E33F3B}"/>
              </a:ext>
            </a:extLst>
          </p:cNvPr>
          <p:cNvSpPr/>
          <p:nvPr/>
        </p:nvSpPr>
        <p:spPr>
          <a:xfrm>
            <a:off x="2023370" y="5421955"/>
            <a:ext cx="2581156" cy="52322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noProof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fr-FR" sz="2800" baseline="-25000" noProof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fr-FR" sz="2800" noProof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350 mA 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5A00F2-A61F-1539-D4F9-6B8FF8FBBC01}"/>
              </a:ext>
            </a:extLst>
          </p:cNvPr>
          <p:cNvSpPr/>
          <p:nvPr/>
        </p:nvSpPr>
        <p:spPr>
          <a:xfrm>
            <a:off x="2028179" y="4262815"/>
            <a:ext cx="2576347" cy="52322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noProof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fr-FR" sz="2800" baseline="-25000" noProof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fr-FR" sz="2800" noProof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200 mA .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BCE07218-E853-08EC-D8BA-B567B6175617}"/>
              </a:ext>
            </a:extLst>
          </p:cNvPr>
          <p:cNvSpPr/>
          <p:nvPr/>
        </p:nvSpPr>
        <p:spPr>
          <a:xfrm>
            <a:off x="1259190" y="3109992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38D1AE2B-1B57-F824-0629-511BA0B45393}"/>
              </a:ext>
            </a:extLst>
          </p:cNvPr>
          <p:cNvSpPr/>
          <p:nvPr/>
        </p:nvSpPr>
        <p:spPr>
          <a:xfrm>
            <a:off x="1259190" y="4276720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8B104EE-D14E-5B6D-7193-5836332BE459}"/>
              </a:ext>
            </a:extLst>
          </p:cNvPr>
          <p:cNvSpPr/>
          <p:nvPr/>
        </p:nvSpPr>
        <p:spPr>
          <a:xfrm>
            <a:off x="1259190" y="5333066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C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3329C11-5EA4-31E6-35B1-34AD5D082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3905" y="2944683"/>
            <a:ext cx="5378905" cy="2636263"/>
          </a:xfrm>
          <a:prstGeom prst="rect">
            <a:avLst/>
          </a:prstGeom>
        </p:spPr>
      </p:pic>
      <p:pic>
        <p:nvPicPr>
          <p:cNvPr id="20" name="Image 8">
            <a:extLst>
              <a:ext uri="{FF2B5EF4-FFF2-40B4-BE49-F238E27FC236}">
                <a16:creationId xmlns:a16="http://schemas.microsoft.com/office/drawing/2014/main" id="{6D3BAFC6-8381-A838-64B2-4B3DFDDAAE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12882" y="452067"/>
            <a:ext cx="435963" cy="43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362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D7706C-114C-57D7-6637-C1A5BD3EA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Choisir la réponse correcte.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93285" y="1171226"/>
            <a:ext cx="1080008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Dans le circuit suivant le voltmètre mesure la tension U = 6 V.</a:t>
            </a:r>
          </a:p>
        </p:txBody>
      </p:sp>
      <p:sp>
        <p:nvSpPr>
          <p:cNvPr id="17" name="Google Shape;15880;p58">
            <a:extLst>
              <a:ext uri="{FF2B5EF4-FFF2-40B4-BE49-F238E27FC236}">
                <a16:creationId xmlns:a16="http://schemas.microsoft.com/office/drawing/2014/main" id="{B08AAE11-1CE2-BA9F-B774-04723F98FF8E}"/>
              </a:ext>
            </a:extLst>
          </p:cNvPr>
          <p:cNvSpPr txBox="1">
            <a:spLocks/>
          </p:cNvSpPr>
          <p:nvPr/>
        </p:nvSpPr>
        <p:spPr>
          <a:xfrm>
            <a:off x="771145" y="1892201"/>
            <a:ext cx="6906462" cy="88648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vert="horz" wrap="square" lIns="91425" tIns="45700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noProof="0" dirty="0"/>
              <a:t>La tension aux bornes de la lampe vaut:</a:t>
            </a:r>
          </a:p>
        </p:txBody>
      </p:sp>
      <p:pic>
        <p:nvPicPr>
          <p:cNvPr id="25" name="Imag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1361" y="2138659"/>
            <a:ext cx="3570925" cy="3978255"/>
          </a:xfrm>
          <a:prstGeom prst="rect">
            <a:avLst/>
          </a:prstGeom>
        </p:spPr>
      </p:pic>
      <p:sp>
        <p:nvSpPr>
          <p:cNvPr id="14" name="Google Shape;15881;p58">
            <a:extLst>
              <a:ext uri="{FF2B5EF4-FFF2-40B4-BE49-F238E27FC236}">
                <a16:creationId xmlns:a16="http://schemas.microsoft.com/office/drawing/2014/main" id="{CECD0FA8-4D4D-4E9D-139B-B84559BAAAE4}"/>
              </a:ext>
            </a:extLst>
          </p:cNvPr>
          <p:cNvSpPr txBox="1">
            <a:spLocks/>
          </p:cNvSpPr>
          <p:nvPr/>
        </p:nvSpPr>
        <p:spPr>
          <a:xfrm>
            <a:off x="3084755" y="4690753"/>
            <a:ext cx="2003637" cy="75600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/>
              <a:t>U</a:t>
            </a:r>
            <a:r>
              <a:rPr lang="fr-FR" baseline="-25000" noProof="0" dirty="0"/>
              <a:t>L</a:t>
            </a:r>
            <a:r>
              <a:rPr lang="fr-FR" noProof="0" dirty="0"/>
              <a:t> = 6 V</a:t>
            </a:r>
          </a:p>
        </p:txBody>
      </p:sp>
      <p:sp>
        <p:nvSpPr>
          <p:cNvPr id="16" name="Google Shape;15881;p58">
            <a:extLst>
              <a:ext uri="{FF2B5EF4-FFF2-40B4-BE49-F238E27FC236}">
                <a16:creationId xmlns:a16="http://schemas.microsoft.com/office/drawing/2014/main" id="{4728CAFD-5D46-D227-28B1-2EB4AC4BB806}"/>
              </a:ext>
            </a:extLst>
          </p:cNvPr>
          <p:cNvSpPr txBox="1">
            <a:spLocks/>
          </p:cNvSpPr>
          <p:nvPr/>
        </p:nvSpPr>
        <p:spPr>
          <a:xfrm>
            <a:off x="3084757" y="2759207"/>
            <a:ext cx="2003636" cy="75600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/>
              <a:t>U</a:t>
            </a:r>
            <a:r>
              <a:rPr lang="fr-FR" baseline="-25000" noProof="0" dirty="0"/>
              <a:t>L</a:t>
            </a:r>
            <a:r>
              <a:rPr lang="fr-FR" noProof="0" dirty="0"/>
              <a:t> = 2 V</a:t>
            </a:r>
          </a:p>
        </p:txBody>
      </p:sp>
      <p:sp>
        <p:nvSpPr>
          <p:cNvPr id="19" name="Google Shape;15881;p58">
            <a:extLst>
              <a:ext uri="{FF2B5EF4-FFF2-40B4-BE49-F238E27FC236}">
                <a16:creationId xmlns:a16="http://schemas.microsoft.com/office/drawing/2014/main" id="{871756CF-DA37-4E52-3AEE-3BD82E75F95B}"/>
              </a:ext>
            </a:extLst>
          </p:cNvPr>
          <p:cNvSpPr txBox="1">
            <a:spLocks/>
          </p:cNvSpPr>
          <p:nvPr/>
        </p:nvSpPr>
        <p:spPr>
          <a:xfrm>
            <a:off x="3084757" y="3724980"/>
            <a:ext cx="2003636" cy="75600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/>
              <a:t>U</a:t>
            </a:r>
            <a:r>
              <a:rPr lang="fr-FR" baseline="-25000" noProof="0" dirty="0"/>
              <a:t>L</a:t>
            </a:r>
            <a:r>
              <a:rPr lang="fr-FR" noProof="0" dirty="0"/>
              <a:t> = 3 V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5441FD55-9923-0FED-6774-40F240C7060F}"/>
              </a:ext>
            </a:extLst>
          </p:cNvPr>
          <p:cNvSpPr/>
          <p:nvPr/>
        </p:nvSpPr>
        <p:spPr>
          <a:xfrm>
            <a:off x="2362098" y="2759207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60FB698C-F8E1-A7C6-718A-9362DE7998D0}"/>
              </a:ext>
            </a:extLst>
          </p:cNvPr>
          <p:cNvSpPr/>
          <p:nvPr/>
        </p:nvSpPr>
        <p:spPr>
          <a:xfrm>
            <a:off x="2362098" y="3855100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3239CC7A-8154-D6C0-C505-B30DF9D6C307}"/>
              </a:ext>
            </a:extLst>
          </p:cNvPr>
          <p:cNvSpPr/>
          <p:nvPr/>
        </p:nvSpPr>
        <p:spPr>
          <a:xfrm>
            <a:off x="2362098" y="4793256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5823083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>
            <a:extLst>
              <a:ext uri="{FF2B5EF4-FFF2-40B4-BE49-F238E27FC236}">
                <a16:creationId xmlns:a16="http://schemas.microsoft.com/office/drawing/2014/main" id="{7FE03399-8FDA-8D94-F64C-98431F06A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On applique la loi de l’unicité des tensions.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93285" y="1171226"/>
            <a:ext cx="1080008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Dans le circuit suivant le voltmètre mesure la tension U = 6 V.</a:t>
            </a:r>
          </a:p>
        </p:txBody>
      </p:sp>
      <p:pic>
        <p:nvPicPr>
          <p:cNvPr id="12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00391" y="4761590"/>
            <a:ext cx="684830" cy="684830"/>
          </a:xfrm>
          <a:prstGeom prst="rect">
            <a:avLst/>
          </a:prstGeom>
        </p:spPr>
      </p:pic>
      <p:sp>
        <p:nvSpPr>
          <p:cNvPr id="17" name="Google Shape;15880;p58">
            <a:extLst>
              <a:ext uri="{FF2B5EF4-FFF2-40B4-BE49-F238E27FC236}">
                <a16:creationId xmlns:a16="http://schemas.microsoft.com/office/drawing/2014/main" id="{B08AAE11-1CE2-BA9F-B774-04723F98FF8E}"/>
              </a:ext>
            </a:extLst>
          </p:cNvPr>
          <p:cNvSpPr txBox="1">
            <a:spLocks/>
          </p:cNvSpPr>
          <p:nvPr/>
        </p:nvSpPr>
        <p:spPr>
          <a:xfrm>
            <a:off x="771145" y="1892201"/>
            <a:ext cx="6906462" cy="88648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vert="horz" wrap="square" lIns="91425" tIns="45700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noProof="0" dirty="0"/>
              <a:t>La tension aux bornes de la lampe vaut:</a:t>
            </a:r>
          </a:p>
        </p:txBody>
      </p:sp>
      <p:sp>
        <p:nvSpPr>
          <p:cNvPr id="2" name="Google Shape;15881;p58">
            <a:extLst>
              <a:ext uri="{FF2B5EF4-FFF2-40B4-BE49-F238E27FC236}">
                <a16:creationId xmlns:a16="http://schemas.microsoft.com/office/drawing/2014/main" id="{416042B7-F5A3-4694-5884-5A3605428409}"/>
              </a:ext>
            </a:extLst>
          </p:cNvPr>
          <p:cNvSpPr txBox="1">
            <a:spLocks/>
          </p:cNvSpPr>
          <p:nvPr/>
        </p:nvSpPr>
        <p:spPr>
          <a:xfrm>
            <a:off x="3084755" y="4690753"/>
            <a:ext cx="2003637" cy="75600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/>
              <a:t>U</a:t>
            </a:r>
            <a:r>
              <a:rPr lang="fr-FR" baseline="-25000" noProof="0" dirty="0"/>
              <a:t>L</a:t>
            </a:r>
            <a:r>
              <a:rPr lang="fr-FR" noProof="0" dirty="0"/>
              <a:t> = 6 V</a:t>
            </a:r>
          </a:p>
        </p:txBody>
      </p:sp>
      <p:sp>
        <p:nvSpPr>
          <p:cNvPr id="3" name="Google Shape;15881;p58">
            <a:extLst>
              <a:ext uri="{FF2B5EF4-FFF2-40B4-BE49-F238E27FC236}">
                <a16:creationId xmlns:a16="http://schemas.microsoft.com/office/drawing/2014/main" id="{9AFE2DF2-A70F-E263-CF2F-F329AD4DD360}"/>
              </a:ext>
            </a:extLst>
          </p:cNvPr>
          <p:cNvSpPr txBox="1">
            <a:spLocks/>
          </p:cNvSpPr>
          <p:nvPr/>
        </p:nvSpPr>
        <p:spPr>
          <a:xfrm>
            <a:off x="3084757" y="2759207"/>
            <a:ext cx="2003636" cy="75600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/>
              <a:t>U</a:t>
            </a:r>
            <a:r>
              <a:rPr lang="fr-FR" baseline="-25000" noProof="0" dirty="0"/>
              <a:t>L</a:t>
            </a:r>
            <a:r>
              <a:rPr lang="fr-FR" noProof="0" dirty="0"/>
              <a:t> = 2 V</a:t>
            </a:r>
          </a:p>
        </p:txBody>
      </p:sp>
      <p:sp>
        <p:nvSpPr>
          <p:cNvPr id="6" name="Google Shape;15881;p58">
            <a:extLst>
              <a:ext uri="{FF2B5EF4-FFF2-40B4-BE49-F238E27FC236}">
                <a16:creationId xmlns:a16="http://schemas.microsoft.com/office/drawing/2014/main" id="{42617E89-59DA-B9DF-C2D5-AF2026C8B155}"/>
              </a:ext>
            </a:extLst>
          </p:cNvPr>
          <p:cNvSpPr txBox="1">
            <a:spLocks/>
          </p:cNvSpPr>
          <p:nvPr/>
        </p:nvSpPr>
        <p:spPr>
          <a:xfrm>
            <a:off x="3084757" y="3724980"/>
            <a:ext cx="2003636" cy="75600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/>
              <a:t>U</a:t>
            </a:r>
            <a:r>
              <a:rPr lang="fr-FR" baseline="-25000" noProof="0" dirty="0"/>
              <a:t>L</a:t>
            </a:r>
            <a:r>
              <a:rPr lang="fr-FR" noProof="0" dirty="0"/>
              <a:t> = 3 V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1FBAC61-6BB6-D72B-CCF4-C846D8ACF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1361" y="2138659"/>
            <a:ext cx="3570925" cy="3978255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AEE0BB93-F0CA-0932-6CF4-B659C1BCB56A}"/>
              </a:ext>
            </a:extLst>
          </p:cNvPr>
          <p:cNvSpPr/>
          <p:nvPr/>
        </p:nvSpPr>
        <p:spPr>
          <a:xfrm>
            <a:off x="2362098" y="2759207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01DD1504-D433-3BC9-D31D-823AC58AA2FB}"/>
              </a:ext>
            </a:extLst>
          </p:cNvPr>
          <p:cNvSpPr/>
          <p:nvPr/>
        </p:nvSpPr>
        <p:spPr>
          <a:xfrm>
            <a:off x="2362098" y="3855100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24BE7E66-E134-2BFC-3BD7-5BBEA0020591}"/>
              </a:ext>
            </a:extLst>
          </p:cNvPr>
          <p:cNvSpPr/>
          <p:nvPr/>
        </p:nvSpPr>
        <p:spPr>
          <a:xfrm>
            <a:off x="2362098" y="4793256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C</a:t>
            </a:r>
          </a:p>
        </p:txBody>
      </p:sp>
      <p:pic>
        <p:nvPicPr>
          <p:cNvPr id="21" name="Image 8">
            <a:extLst>
              <a:ext uri="{FF2B5EF4-FFF2-40B4-BE49-F238E27FC236}">
                <a16:creationId xmlns:a16="http://schemas.microsoft.com/office/drawing/2014/main" id="{D7DF1A3F-91F7-A9C4-D31C-5EA9F14DE7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12882" y="452067"/>
            <a:ext cx="435963" cy="43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4671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3E12B914-110F-9C58-8E13-A0D7B4D34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Choisir la réponse correcte.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93285" y="1171226"/>
            <a:ext cx="1126584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Dans le circuit suivant le voltmètre mesure la tension U</a:t>
            </a:r>
            <a:r>
              <a:rPr lang="fr-FR" sz="2800" baseline="-25000" noProof="0" dirty="0"/>
              <a:t>G</a:t>
            </a:r>
            <a:r>
              <a:rPr lang="fr-FR" sz="2800" noProof="0" dirty="0"/>
              <a:t> = 6 V et U</a:t>
            </a:r>
            <a:r>
              <a:rPr lang="fr-FR" sz="2800" baseline="-25000" noProof="0" dirty="0"/>
              <a:t>L</a:t>
            </a:r>
            <a:r>
              <a:rPr lang="fr-FR" sz="2800" noProof="0" dirty="0"/>
              <a:t> = 3,2 V</a:t>
            </a:r>
          </a:p>
        </p:txBody>
      </p:sp>
      <p:sp>
        <p:nvSpPr>
          <p:cNvPr id="17" name="Google Shape;15880;p58">
            <a:extLst>
              <a:ext uri="{FF2B5EF4-FFF2-40B4-BE49-F238E27FC236}">
                <a16:creationId xmlns:a16="http://schemas.microsoft.com/office/drawing/2014/main" id="{B08AAE11-1CE2-BA9F-B774-04723F98FF8E}"/>
              </a:ext>
            </a:extLst>
          </p:cNvPr>
          <p:cNvSpPr txBox="1">
            <a:spLocks/>
          </p:cNvSpPr>
          <p:nvPr/>
        </p:nvSpPr>
        <p:spPr>
          <a:xfrm>
            <a:off x="862303" y="1724981"/>
            <a:ext cx="6906462" cy="88648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vert="horz" wrap="square" lIns="91425" tIns="45700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noProof="0" dirty="0"/>
              <a:t>La tension aux bornes du moteur vaut:</a:t>
            </a:r>
          </a:p>
        </p:txBody>
      </p:sp>
      <p:sp>
        <p:nvSpPr>
          <p:cNvPr id="18" name="Google Shape;15881;p58">
            <a:extLst>
              <a:ext uri="{FF2B5EF4-FFF2-40B4-BE49-F238E27FC236}">
                <a16:creationId xmlns:a16="http://schemas.microsoft.com/office/drawing/2014/main" id="{9E9C4EB3-3325-E134-1105-9B79F34AFBA2}"/>
              </a:ext>
            </a:extLst>
          </p:cNvPr>
          <p:cNvSpPr txBox="1">
            <a:spLocks/>
          </p:cNvSpPr>
          <p:nvPr/>
        </p:nvSpPr>
        <p:spPr>
          <a:xfrm>
            <a:off x="1950019" y="3715362"/>
            <a:ext cx="2365515" cy="75600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/>
              <a:t>U</a:t>
            </a:r>
            <a:r>
              <a:rPr lang="fr-FR" baseline="-25000" noProof="0" dirty="0"/>
              <a:t>L</a:t>
            </a:r>
            <a:r>
              <a:rPr lang="fr-FR" noProof="0" dirty="0"/>
              <a:t> = 2,8 V</a:t>
            </a:r>
          </a:p>
        </p:txBody>
      </p:sp>
      <p:sp>
        <p:nvSpPr>
          <p:cNvPr id="22" name="Google Shape;15881;p58">
            <a:extLst>
              <a:ext uri="{FF2B5EF4-FFF2-40B4-BE49-F238E27FC236}">
                <a16:creationId xmlns:a16="http://schemas.microsoft.com/office/drawing/2014/main" id="{9E9C4EB3-3325-E134-1105-9B79F34AFBA2}"/>
              </a:ext>
            </a:extLst>
          </p:cNvPr>
          <p:cNvSpPr txBox="1">
            <a:spLocks/>
          </p:cNvSpPr>
          <p:nvPr/>
        </p:nvSpPr>
        <p:spPr>
          <a:xfrm>
            <a:off x="1950020" y="2778688"/>
            <a:ext cx="2365516" cy="75600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/>
              <a:t>U</a:t>
            </a:r>
            <a:r>
              <a:rPr lang="fr-FR" baseline="-25000" noProof="0" dirty="0"/>
              <a:t>M</a:t>
            </a:r>
            <a:r>
              <a:rPr lang="fr-FR" noProof="0" dirty="0"/>
              <a:t> = 9,2 V</a:t>
            </a:r>
          </a:p>
        </p:txBody>
      </p:sp>
      <p:sp>
        <p:nvSpPr>
          <p:cNvPr id="23" name="Google Shape;15881;p58">
            <a:extLst>
              <a:ext uri="{FF2B5EF4-FFF2-40B4-BE49-F238E27FC236}">
                <a16:creationId xmlns:a16="http://schemas.microsoft.com/office/drawing/2014/main" id="{9E9C4EB3-3325-E134-1105-9B79F34AFBA2}"/>
              </a:ext>
            </a:extLst>
          </p:cNvPr>
          <p:cNvSpPr txBox="1">
            <a:spLocks/>
          </p:cNvSpPr>
          <p:nvPr/>
        </p:nvSpPr>
        <p:spPr>
          <a:xfrm>
            <a:off x="1950020" y="4682617"/>
            <a:ext cx="2365515" cy="75600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/>
              <a:t>U</a:t>
            </a:r>
            <a:r>
              <a:rPr lang="fr-FR" baseline="-25000" noProof="0" dirty="0"/>
              <a:t>L</a:t>
            </a:r>
            <a:r>
              <a:rPr lang="fr-FR" noProof="0" dirty="0"/>
              <a:t> = 3,2 V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6966" y="2381241"/>
            <a:ext cx="4095334" cy="3901986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556A80E1-EB0D-582F-B34B-273FE9A37CC5}"/>
              </a:ext>
            </a:extLst>
          </p:cNvPr>
          <p:cNvSpPr/>
          <p:nvPr/>
        </p:nvSpPr>
        <p:spPr>
          <a:xfrm>
            <a:off x="1229700" y="2778688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CAF57A1-5DC2-12DB-D338-0D34ADFED6AD}"/>
              </a:ext>
            </a:extLst>
          </p:cNvPr>
          <p:cNvSpPr/>
          <p:nvPr/>
        </p:nvSpPr>
        <p:spPr>
          <a:xfrm>
            <a:off x="1229700" y="3874581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E8EFDE95-8369-A624-2B47-842739DBEB1A}"/>
              </a:ext>
            </a:extLst>
          </p:cNvPr>
          <p:cNvSpPr/>
          <p:nvPr/>
        </p:nvSpPr>
        <p:spPr>
          <a:xfrm>
            <a:off x="1229700" y="4812737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50992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24">
            <a:extLst>
              <a:ext uri="{FF2B5EF4-FFF2-40B4-BE49-F238E27FC236}">
                <a16:creationId xmlns:a16="http://schemas.microsoft.com/office/drawing/2014/main" id="{A35DBAAC-5E4A-908F-0BCC-5796130AE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On applique la loi d’additivité des tensions. La bonne réponse est B car 6-3,2 = 2,8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93285" y="1171226"/>
            <a:ext cx="1126584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Dans le circuit suivant le voltmètre mesure la tension U</a:t>
            </a:r>
            <a:r>
              <a:rPr lang="fr-FR" sz="2800" baseline="-25000" noProof="0" dirty="0"/>
              <a:t>G</a:t>
            </a:r>
            <a:r>
              <a:rPr lang="fr-FR" sz="2800" noProof="0" dirty="0"/>
              <a:t> = 6 V et U</a:t>
            </a:r>
            <a:r>
              <a:rPr lang="fr-FR" sz="2800" baseline="-25000" noProof="0" dirty="0"/>
              <a:t>L</a:t>
            </a:r>
            <a:r>
              <a:rPr lang="fr-FR" sz="2800" noProof="0" dirty="0"/>
              <a:t> = 3,2 V</a:t>
            </a:r>
          </a:p>
        </p:txBody>
      </p:sp>
      <p:sp>
        <p:nvSpPr>
          <p:cNvPr id="17" name="Google Shape;15880;p58">
            <a:extLst>
              <a:ext uri="{FF2B5EF4-FFF2-40B4-BE49-F238E27FC236}">
                <a16:creationId xmlns:a16="http://schemas.microsoft.com/office/drawing/2014/main" id="{B08AAE11-1CE2-BA9F-B774-04723F98FF8E}"/>
              </a:ext>
            </a:extLst>
          </p:cNvPr>
          <p:cNvSpPr txBox="1">
            <a:spLocks/>
          </p:cNvSpPr>
          <p:nvPr/>
        </p:nvSpPr>
        <p:spPr>
          <a:xfrm>
            <a:off x="771145" y="1892201"/>
            <a:ext cx="6906462" cy="88648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vert="horz" wrap="square" lIns="91425" tIns="45700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noProof="0" dirty="0"/>
              <a:t>La tension aux bornes du moteur vaut: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6966" y="2381241"/>
            <a:ext cx="4095334" cy="3901986"/>
          </a:xfrm>
          <a:prstGeom prst="rect">
            <a:avLst/>
          </a:prstGeom>
        </p:spPr>
      </p:pic>
      <p:pic>
        <p:nvPicPr>
          <p:cNvPr id="16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8730" y="3846127"/>
            <a:ext cx="684830" cy="684830"/>
          </a:xfrm>
          <a:prstGeom prst="rect">
            <a:avLst/>
          </a:prstGeom>
        </p:spPr>
      </p:pic>
      <p:sp>
        <p:nvSpPr>
          <p:cNvPr id="6" name="Google Shape;15881;p58">
            <a:extLst>
              <a:ext uri="{FF2B5EF4-FFF2-40B4-BE49-F238E27FC236}">
                <a16:creationId xmlns:a16="http://schemas.microsoft.com/office/drawing/2014/main" id="{AD16F543-5E96-B98F-6D00-5ABC4CD5C242}"/>
              </a:ext>
            </a:extLst>
          </p:cNvPr>
          <p:cNvSpPr txBox="1">
            <a:spLocks/>
          </p:cNvSpPr>
          <p:nvPr/>
        </p:nvSpPr>
        <p:spPr>
          <a:xfrm>
            <a:off x="1950019" y="3715362"/>
            <a:ext cx="2365515" cy="75600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/>
              <a:t>U</a:t>
            </a:r>
            <a:r>
              <a:rPr lang="fr-FR" baseline="-25000" noProof="0" dirty="0"/>
              <a:t>L</a:t>
            </a:r>
            <a:r>
              <a:rPr lang="fr-FR" noProof="0" dirty="0"/>
              <a:t> = 2,8 V</a:t>
            </a:r>
          </a:p>
        </p:txBody>
      </p:sp>
      <p:sp>
        <p:nvSpPr>
          <p:cNvPr id="7" name="Google Shape;15881;p58">
            <a:extLst>
              <a:ext uri="{FF2B5EF4-FFF2-40B4-BE49-F238E27FC236}">
                <a16:creationId xmlns:a16="http://schemas.microsoft.com/office/drawing/2014/main" id="{C3FA7881-4AD4-E9C4-C03D-9EB2C50664C2}"/>
              </a:ext>
            </a:extLst>
          </p:cNvPr>
          <p:cNvSpPr txBox="1">
            <a:spLocks/>
          </p:cNvSpPr>
          <p:nvPr/>
        </p:nvSpPr>
        <p:spPr>
          <a:xfrm>
            <a:off x="1950020" y="2778688"/>
            <a:ext cx="2365516" cy="75600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/>
              <a:t>U</a:t>
            </a:r>
            <a:r>
              <a:rPr lang="fr-FR" baseline="-25000" noProof="0" dirty="0"/>
              <a:t>M</a:t>
            </a:r>
            <a:r>
              <a:rPr lang="fr-FR" noProof="0" dirty="0"/>
              <a:t> = 9,2 V</a:t>
            </a:r>
          </a:p>
        </p:txBody>
      </p:sp>
      <p:sp>
        <p:nvSpPr>
          <p:cNvPr id="8" name="Google Shape;15881;p58">
            <a:extLst>
              <a:ext uri="{FF2B5EF4-FFF2-40B4-BE49-F238E27FC236}">
                <a16:creationId xmlns:a16="http://schemas.microsoft.com/office/drawing/2014/main" id="{23DD47D4-FD57-A344-FE82-9B8CC391D3B4}"/>
              </a:ext>
            </a:extLst>
          </p:cNvPr>
          <p:cNvSpPr txBox="1">
            <a:spLocks/>
          </p:cNvSpPr>
          <p:nvPr/>
        </p:nvSpPr>
        <p:spPr>
          <a:xfrm>
            <a:off x="1950020" y="4682617"/>
            <a:ext cx="2365515" cy="75600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/>
              <a:t>U</a:t>
            </a:r>
            <a:r>
              <a:rPr lang="fr-FR" baseline="-25000" noProof="0" dirty="0"/>
              <a:t>L</a:t>
            </a:r>
            <a:r>
              <a:rPr lang="fr-FR" noProof="0" dirty="0"/>
              <a:t> = 3,2 V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72FD3E77-B3B3-5CBE-8386-06330FD7088B}"/>
              </a:ext>
            </a:extLst>
          </p:cNvPr>
          <p:cNvSpPr/>
          <p:nvPr/>
        </p:nvSpPr>
        <p:spPr>
          <a:xfrm>
            <a:off x="1229700" y="2778688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EF4E5F68-F33A-C9C1-D070-764139C61519}"/>
              </a:ext>
            </a:extLst>
          </p:cNvPr>
          <p:cNvSpPr/>
          <p:nvPr/>
        </p:nvSpPr>
        <p:spPr>
          <a:xfrm>
            <a:off x="1229700" y="3874581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B2C06669-2019-5526-277B-F37A33E072AC}"/>
              </a:ext>
            </a:extLst>
          </p:cNvPr>
          <p:cNvSpPr/>
          <p:nvPr/>
        </p:nvSpPr>
        <p:spPr>
          <a:xfrm>
            <a:off x="1229700" y="4812737"/>
            <a:ext cx="495759" cy="4957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tx1"/>
                </a:solidFill>
              </a:rPr>
              <a:t>C</a:t>
            </a:r>
          </a:p>
        </p:txBody>
      </p:sp>
      <p:pic>
        <p:nvPicPr>
          <p:cNvPr id="21" name="Image 8">
            <a:extLst>
              <a:ext uri="{FF2B5EF4-FFF2-40B4-BE49-F238E27FC236}">
                <a16:creationId xmlns:a16="http://schemas.microsoft.com/office/drawing/2014/main" id="{1FB616D0-BCC9-44E8-669E-A144C0B823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12882" y="452067"/>
            <a:ext cx="435963" cy="43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4947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noProof="0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5103228" y="1686972"/>
            <a:ext cx="5869201" cy="31717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Déclaration de la tâche </a:t>
            </a:r>
            <a:b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de la séance</a:t>
            </a:r>
          </a:p>
          <a:p>
            <a:pPr algn="ctr" defTabSz="914400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(2 min)</a:t>
            </a:r>
            <a:endParaRPr lang="fr-FR" sz="4265" b="1" kern="0" noProof="0" dirty="0">
              <a:solidFill>
                <a:srgbClr val="FFC000"/>
              </a:solidFill>
              <a:latin typeface="Arial" panose="020B0604020202020204"/>
              <a:cs typeface="Arial" panose="020B0604020202020204" pitchFamily="34" charset="0"/>
              <a:sym typeface="Arial" panose="020B0604020202020204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/>
            <p:cNvPicPr preferRelativeResize="0"/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9CA8C861-EA78-2118-2C20-CB587E5B57B3}"/>
              </a:ext>
            </a:extLst>
          </p:cNvPr>
          <p:cNvGrpSpPr/>
          <p:nvPr/>
        </p:nvGrpSpPr>
        <p:grpSpPr>
          <a:xfrm>
            <a:off x="313739" y="3927289"/>
            <a:ext cx="9576663" cy="947086"/>
            <a:chOff x="225604" y="3733035"/>
            <a:chExt cx="9576663" cy="947086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5604" y="3733035"/>
              <a:ext cx="1098189" cy="947086"/>
            </a:xfrm>
            <a:prstGeom prst="rect">
              <a:avLst/>
            </a:prstGeom>
          </p:spPr>
        </p:pic>
        <p:sp>
          <p:nvSpPr>
            <p:cNvPr id="2" name="Rectangle 1"/>
            <p:cNvSpPr>
              <a:spLocks noChangeArrowheads="1"/>
            </p:cNvSpPr>
            <p:nvPr/>
          </p:nvSpPr>
          <p:spPr bwMode="auto">
            <a:xfrm>
              <a:off x="1210702" y="4025822"/>
              <a:ext cx="8591565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sz="2400" noProof="0" dirty="0"/>
                <a:t>Un groupe d’élèves observe que les lampes brillent </a:t>
              </a:r>
              <a:r>
                <a:rPr lang="fr-FR" sz="2400" b="1" noProof="0" dirty="0"/>
                <a:t>faiblement.</a:t>
              </a: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220D6AB3-E999-E074-ED4E-02014810D1EB}"/>
              </a:ext>
            </a:extLst>
          </p:cNvPr>
          <p:cNvGrpSpPr/>
          <p:nvPr/>
        </p:nvGrpSpPr>
        <p:grpSpPr>
          <a:xfrm>
            <a:off x="536283" y="1019121"/>
            <a:ext cx="10987232" cy="2910434"/>
            <a:chOff x="668485" y="1026006"/>
            <a:chExt cx="10987232" cy="2910434"/>
          </a:xfrm>
        </p:grpSpPr>
        <p:sp>
          <p:nvSpPr>
            <p:cNvPr id="4" name="Rectangle 3"/>
            <p:cNvSpPr/>
            <p:nvPr/>
          </p:nvSpPr>
          <p:spPr>
            <a:xfrm>
              <a:off x="668485" y="1401017"/>
              <a:ext cx="7718684" cy="120032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2400" noProof="0" dirty="0"/>
                <a:t>Une guirlande fonctionne sous </a:t>
              </a:r>
              <a:r>
                <a:rPr lang="fr-FR" sz="2400" b="1" noProof="0" dirty="0"/>
                <a:t>12 V</a:t>
              </a:r>
              <a:r>
                <a:rPr lang="fr-FR" sz="2400" noProof="0" dirty="0"/>
                <a:t> et comporte 3 lampes</a:t>
              </a:r>
            </a:p>
            <a:p>
              <a:pPr>
                <a:lnSpc>
                  <a:spcPct val="150000"/>
                </a:lnSpc>
              </a:pPr>
              <a:r>
                <a:rPr lang="fr-FR" sz="2400" noProof="0" dirty="0"/>
                <a:t> identiques en série.</a:t>
              </a:r>
            </a:p>
          </p:txBody>
        </p:sp>
        <p:pic>
          <p:nvPicPr>
            <p:cNvPr id="16" name="Image 15" descr="Series electrical circuit diagram with three yellow light bulbs connected to a battery for science education"/>
            <p:cNvPicPr/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602802" y="1026006"/>
              <a:ext cx="2052915" cy="29104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Titre 4">
            <a:extLst>
              <a:ext uri="{FF2B5EF4-FFF2-40B4-BE49-F238E27FC236}">
                <a16:creationId xmlns:a16="http://schemas.microsoft.com/office/drawing/2014/main" id="{D7485FB9-BBF9-128B-04CC-058623031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Avant d’aborder notre tâche d’aujourd’hui, je vous présente la situation suivante: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A5EA6F91-7FC3-72DC-4946-69F2317C4F0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Discussion sur les questions posées et présente la tache de la séance.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D50B66-3680-D15C-2BE3-D7E6BE60E4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8500" y="5164896"/>
            <a:ext cx="859156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noProof="0" dirty="0">
                <a:solidFill>
                  <a:srgbClr val="FF0000"/>
                </a:solidFill>
              </a:rPr>
              <a:t>Pourquoi</a:t>
            </a:r>
            <a:r>
              <a:rPr lang="fr-FR" sz="2400" noProof="0" dirty="0"/>
              <a:t> ces lampes brillent-elles moins que lorsqu’on en branche une seule ?</a:t>
            </a:r>
            <a:endParaRPr lang="fr-FR" sz="2400" b="1" noProof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054;p38"/>
          <p:cNvSpPr/>
          <p:nvPr/>
        </p:nvSpPr>
        <p:spPr>
          <a:xfrm>
            <a:off x="892253" y="3172499"/>
            <a:ext cx="10529705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pic>
        <p:nvPicPr>
          <p:cNvPr id="18" name="Imag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15" y="2769727"/>
            <a:ext cx="805544" cy="805544"/>
          </a:xfrm>
          <a:prstGeom prst="rect">
            <a:avLst/>
          </a:prstGeom>
        </p:spPr>
      </p:pic>
      <p:pic>
        <p:nvPicPr>
          <p:cNvPr id="7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1930" y="234317"/>
            <a:ext cx="452987" cy="452987"/>
          </a:xfrm>
          <a:prstGeom prst="rect">
            <a:avLst/>
          </a:prstGeom>
        </p:spPr>
      </p:pic>
      <p:sp>
        <p:nvSpPr>
          <p:cNvPr id="16" name="ZoneTexte 3"/>
          <p:cNvSpPr txBox="1"/>
          <p:nvPr/>
        </p:nvSpPr>
        <p:spPr>
          <a:xfrm>
            <a:off x="1005178" y="3244334"/>
            <a:ext cx="10303853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b="1" noProof="0" dirty="0">
                <a:solidFill>
                  <a:srgbClr val="FF0000"/>
                </a:solidFill>
              </a:rPr>
              <a:t>Expliquer</a:t>
            </a:r>
            <a:r>
              <a:rPr lang="fr-FR" noProof="0" dirty="0"/>
              <a:t> l’éclat des lampes dans un circuit à partir </a:t>
            </a:r>
            <a:r>
              <a:rPr lang="fr-FR" b="1" noProof="0" dirty="0"/>
              <a:t>des lois de l’électricité.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25456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noProof="0" dirty="0"/>
              <a:t> 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FB68E50-D53C-A824-2FA5-BA32EF317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À la fin de cette séance, vous serez capables d’utiliser les lois des tensions et des intensités pour expliquer la différence d’éclat des lampes dans un circuit. 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43816E70-CFFC-402D-100F-671DB2E414E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Bien expliquer la tâche 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noProof="0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5065761" y="2259363"/>
            <a:ext cx="5869201" cy="17195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Introduction </a:t>
            </a:r>
          </a:p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à la tâche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/>
            <p:cNvPicPr preferRelativeResize="0"/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9">
            <a:extLst>
              <a:ext uri="{FF2B5EF4-FFF2-40B4-BE49-F238E27FC236}">
                <a16:creationId xmlns:a16="http://schemas.microsoft.com/office/drawing/2014/main" id="{CCA7C99F-C502-48F7-7883-0515C8CC3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0723" y="353455"/>
            <a:ext cx="583170" cy="583170"/>
          </a:xfrm>
          <a:prstGeom prst="rect">
            <a:avLst/>
          </a:prstGeom>
        </p:spPr>
      </p:pic>
      <p:sp>
        <p:nvSpPr>
          <p:cNvPr id="11" name="Rectangle 551"/>
          <p:cNvSpPr/>
          <p:nvPr/>
        </p:nvSpPr>
        <p:spPr>
          <a:xfrm>
            <a:off x="537891" y="1543403"/>
            <a:ext cx="6803015" cy="24211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r-FR" sz="2400" noProof="0" dirty="0"/>
              <a:t>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noProof="0" dirty="0"/>
              <a:t>  La valeur indiquée par le voltmètre </a:t>
            </a:r>
            <a:r>
              <a:rPr lang="fr-FR" sz="2400" b="1" noProof="0" dirty="0"/>
              <a:t>augmente</a:t>
            </a:r>
            <a:r>
              <a:rPr lang="fr-FR" sz="2400" noProof="0" dirty="0"/>
              <a:t>.</a:t>
            </a:r>
          </a:p>
          <a:p>
            <a:endParaRPr lang="fr-FR" sz="2400" noProof="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noProof="0" dirty="0"/>
              <a:t>L’intensité indiquée par l’ampèremètre </a:t>
            </a:r>
            <a:r>
              <a:rPr lang="fr-FR" sz="2400" b="1" noProof="0" dirty="0"/>
              <a:t>augmente</a:t>
            </a:r>
            <a:r>
              <a:rPr lang="fr-FR" sz="2400" noProof="0" dirty="0"/>
              <a:t>.</a:t>
            </a:r>
          </a:p>
          <a:p>
            <a:endParaRPr lang="fr-FR" sz="2400" noProof="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noProof="0" dirty="0"/>
              <a:t>La lampe </a:t>
            </a:r>
            <a:r>
              <a:rPr lang="fr-FR" sz="2400" b="1" noProof="0" dirty="0"/>
              <a:t>brille davantage</a:t>
            </a:r>
            <a:r>
              <a:rPr lang="fr-FR" sz="2400" noProof="0" dirty="0"/>
              <a:t> (éclat plus intense)</a:t>
            </a:r>
            <a:endParaRPr lang="fr-FR" sz="2400" b="1" noProof="0" dirty="0">
              <a:solidFill>
                <a:srgbClr val="FF0000"/>
              </a:solidFill>
            </a:endParaRPr>
          </a:p>
          <a:p>
            <a:endParaRPr lang="fr-FR" sz="2000" b="1" baseline="-57117" noProof="0" dirty="0">
              <a:solidFill>
                <a:srgbClr val="FF0000"/>
              </a:solidFill>
              <a:latin typeface="Calibri-Bold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A94E7CB-FAE5-33B0-3FE2-F18F6B61FFD5}"/>
              </a:ext>
            </a:extLst>
          </p:cNvPr>
          <p:cNvGrpSpPr/>
          <p:nvPr/>
        </p:nvGrpSpPr>
        <p:grpSpPr>
          <a:xfrm>
            <a:off x="388909" y="1077985"/>
            <a:ext cx="11621175" cy="3849141"/>
            <a:chOff x="388909" y="1077985"/>
            <a:chExt cx="11621175" cy="3849141"/>
          </a:xfrm>
        </p:grpSpPr>
        <p:sp>
          <p:nvSpPr>
            <p:cNvPr id="9" name="ZoneTexte 8"/>
            <p:cNvSpPr txBox="1"/>
            <p:nvPr/>
          </p:nvSpPr>
          <p:spPr>
            <a:xfrm>
              <a:off x="388909" y="1077985"/>
              <a:ext cx="116211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b="1" noProof="0" dirty="0">
                  <a:solidFill>
                    <a:srgbClr val="FF0000"/>
                  </a:solidFill>
                </a:rPr>
                <a:t>Éclat de la lampe: </a:t>
              </a:r>
              <a:r>
                <a:rPr lang="fr-FR" sz="2800" noProof="0" dirty="0"/>
                <a:t>Si on augmente la tension aux bornes du générateur:</a:t>
              </a:r>
            </a:p>
          </p:txBody>
        </p:sp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37821" y="1428768"/>
              <a:ext cx="3926072" cy="3498358"/>
            </a:xfrm>
            <a:prstGeom prst="rect">
              <a:avLst/>
            </a:prstGeom>
          </p:spPr>
        </p:pic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95539BE4-5601-9F6D-1FDE-76B6B9680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Maintenant je vais vous donner les facteurs dont dépend l’éclat d’une lampe.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1D981CD-3388-2070-5B48-5571D15E036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L’enseignant réalise l’expérience schématisée dans le circuit suivant.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B5F3AEC-7BEA-7A4B-DAF9-7BDFD32990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" t="42404" r="74126" b="1758"/>
          <a:stretch>
            <a:fillRect/>
          </a:stretch>
        </p:blipFill>
        <p:spPr>
          <a:xfrm>
            <a:off x="537891" y="4372588"/>
            <a:ext cx="2290623" cy="168738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D187094-FCE8-1AD1-E1D0-2C34F84BC5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3" t="42404" r="49126" b="1758"/>
          <a:stretch>
            <a:fillRect/>
          </a:stretch>
        </p:blipFill>
        <p:spPr>
          <a:xfrm>
            <a:off x="3279369" y="4372588"/>
            <a:ext cx="2149621" cy="158351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14522E7-8237-89A7-139B-BEA24932A1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71" t="42404" r="24468" b="1758"/>
          <a:stretch>
            <a:fillRect/>
          </a:stretch>
        </p:blipFill>
        <p:spPr>
          <a:xfrm>
            <a:off x="5820008" y="4372587"/>
            <a:ext cx="2149621" cy="1583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28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9">
            <a:extLst>
              <a:ext uri="{FF2B5EF4-FFF2-40B4-BE49-F238E27FC236}">
                <a16:creationId xmlns:a16="http://schemas.microsoft.com/office/drawing/2014/main" id="{CCA7C99F-C502-48F7-7883-0515C8CC3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0723" y="353455"/>
            <a:ext cx="583170" cy="583170"/>
          </a:xfrm>
          <a:prstGeom prst="rect">
            <a:avLst/>
          </a:prstGeom>
        </p:spPr>
      </p:pic>
      <p:sp>
        <p:nvSpPr>
          <p:cNvPr id="11" name="Rectangle 551"/>
          <p:cNvSpPr/>
          <p:nvPr/>
        </p:nvSpPr>
        <p:spPr>
          <a:xfrm>
            <a:off x="3694289" y="1364040"/>
            <a:ext cx="3832092" cy="444341"/>
          </a:xfrm>
          <a:prstGeom prst="roundRect">
            <a:avLst>
              <a:gd name="adj" fmla="val 45023"/>
            </a:avLst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fr-FR" sz="2400" b="1" noProof="0" dirty="0"/>
              <a:t>L’éclat </a:t>
            </a:r>
            <a:r>
              <a:rPr lang="fr-FR" sz="2400" noProof="0" dirty="0"/>
              <a:t>d’une lampe </a:t>
            </a:r>
            <a:r>
              <a:rPr lang="fr-FR" sz="2400" b="1" noProof="0" dirty="0"/>
              <a:t>dépend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9945395-3CEB-1DCB-1B71-A0645717A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De cette expérience on peut tirer la conclusion suivante: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2CFA0F-3FD3-20D9-8FE9-0EBFD397896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L’enseignant veille à ce que les élèves soient attentifs.</a:t>
            </a:r>
          </a:p>
        </p:txBody>
      </p:sp>
      <p:sp>
        <p:nvSpPr>
          <p:cNvPr id="4" name="Rectangle 551">
            <a:extLst>
              <a:ext uri="{FF2B5EF4-FFF2-40B4-BE49-F238E27FC236}">
                <a16:creationId xmlns:a16="http://schemas.microsoft.com/office/drawing/2014/main" id="{388CB331-8C30-9497-8E24-BC16C9EB66A0}"/>
              </a:ext>
            </a:extLst>
          </p:cNvPr>
          <p:cNvSpPr/>
          <p:nvPr/>
        </p:nvSpPr>
        <p:spPr>
          <a:xfrm>
            <a:off x="875518" y="4334905"/>
            <a:ext cx="579884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r-FR" sz="2400" noProof="0" dirty="0"/>
              <a:t>de </a:t>
            </a:r>
            <a:r>
              <a:rPr lang="fr-FR" sz="2400" b="1" noProof="0" dirty="0"/>
              <a:t>l’intensité du courant </a:t>
            </a:r>
            <a:r>
              <a:rPr lang="fr-FR" sz="2400" noProof="0" dirty="0"/>
              <a:t>qui la traverse.</a:t>
            </a:r>
          </a:p>
        </p:txBody>
      </p:sp>
      <p:sp>
        <p:nvSpPr>
          <p:cNvPr id="5" name="Rectangle 551">
            <a:extLst>
              <a:ext uri="{FF2B5EF4-FFF2-40B4-BE49-F238E27FC236}">
                <a16:creationId xmlns:a16="http://schemas.microsoft.com/office/drawing/2014/main" id="{92175E5F-3696-0555-BEB4-598531FB2184}"/>
              </a:ext>
            </a:extLst>
          </p:cNvPr>
          <p:cNvSpPr/>
          <p:nvPr/>
        </p:nvSpPr>
        <p:spPr>
          <a:xfrm>
            <a:off x="7526381" y="3692442"/>
            <a:ext cx="39035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r-FR" sz="2400" noProof="0" dirty="0"/>
              <a:t> de </a:t>
            </a:r>
            <a:r>
              <a:rPr lang="fr-FR" sz="2400" b="1" noProof="0" dirty="0"/>
              <a:t>la tension </a:t>
            </a:r>
            <a:r>
              <a:rPr lang="fr-FR" sz="2400" noProof="0" dirty="0"/>
              <a:t>à ses bornes </a:t>
            </a:r>
          </a:p>
        </p:txBody>
      </p:sp>
      <p:sp>
        <p:nvSpPr>
          <p:cNvPr id="9" name="Flèche : bas 8">
            <a:extLst>
              <a:ext uri="{FF2B5EF4-FFF2-40B4-BE49-F238E27FC236}">
                <a16:creationId xmlns:a16="http://schemas.microsoft.com/office/drawing/2014/main" id="{9CBE53AE-7D5C-ED40-0FA5-F352A7006689}"/>
              </a:ext>
            </a:extLst>
          </p:cNvPr>
          <p:cNvSpPr/>
          <p:nvPr/>
        </p:nvSpPr>
        <p:spPr>
          <a:xfrm rot="2003338">
            <a:off x="3685898" y="1898556"/>
            <a:ext cx="605928" cy="2346175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0" name="Flèche : bas 9">
            <a:extLst>
              <a:ext uri="{FF2B5EF4-FFF2-40B4-BE49-F238E27FC236}">
                <a16:creationId xmlns:a16="http://schemas.microsoft.com/office/drawing/2014/main" id="{59BEF93C-3091-B49C-E0DB-79AAE379A1DC}"/>
              </a:ext>
            </a:extLst>
          </p:cNvPr>
          <p:cNvSpPr/>
          <p:nvPr/>
        </p:nvSpPr>
        <p:spPr>
          <a:xfrm rot="19552490">
            <a:off x="6580618" y="1946989"/>
            <a:ext cx="605928" cy="1723905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442024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/>
      <p:bldP spid="5" grpId="0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371095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cap="flat">
              <a:solidFill>
                <a:srgbClr val="FF656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w="25402"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noProof="0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M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5025418" y="2769733"/>
            <a:ext cx="5869201" cy="769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Tâche principale</a:t>
            </a:r>
          </a:p>
        </p:txBody>
      </p:sp>
      <p:pic>
        <p:nvPicPr>
          <p:cNvPr id="11" name="Image 10" descr="Une image contenant texte, Visage humain, habits, garçon&#10;&#10;Le contenu généré par l’IA peut être incorrect."/>
          <p:cNvPicPr>
            <a:picLocks noChangeAspect="1"/>
          </p:cNvPicPr>
          <p:nvPr/>
        </p:nvPicPr>
        <p:blipFill>
          <a:blip r:embed="rId2"/>
          <a:srcRect l="6543" t="22389" r="7874" b="21123"/>
          <a:stretch>
            <a:fillRect/>
          </a:stretch>
        </p:blipFill>
        <p:spPr>
          <a:xfrm>
            <a:off x="465154" y="2567829"/>
            <a:ext cx="3426532" cy="226166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382321" y="1132419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noProof="0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793601" y="5478490"/>
            <a:ext cx="109232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noProof="0" dirty="0"/>
              <a:t>On demande </a:t>
            </a:r>
            <a:r>
              <a:rPr lang="fr-FR" sz="2400" b="1" noProof="0" dirty="0"/>
              <a:t>d’expliquer </a:t>
            </a:r>
            <a:r>
              <a:rPr lang="fr-FR" sz="2400" noProof="0" dirty="0"/>
              <a:t>pourquoi les deux lampes ont</a:t>
            </a:r>
            <a:r>
              <a:rPr lang="fr-FR" sz="2400" b="1" noProof="0" dirty="0"/>
              <a:t> le même éclat. </a:t>
            </a:r>
            <a:r>
              <a:rPr lang="fr-FR" sz="2400" noProof="0" dirty="0"/>
              <a:t>On va utiliser les lois de la tension et de l’intensité.</a:t>
            </a:r>
          </a:p>
        </p:txBody>
      </p:sp>
      <p:pic>
        <p:nvPicPr>
          <p:cNvPr id="48" name="Image 47"/>
          <p:cNvPicPr/>
          <p:nvPr/>
        </p:nvPicPr>
        <p:blipFill rotWithShape="1">
          <a:blip r:embed="rId3"/>
          <a:srcRect l="15118" t="28419" r="14940" b="18250"/>
          <a:stretch/>
        </p:blipFill>
        <p:spPr bwMode="auto">
          <a:xfrm>
            <a:off x="582706" y="1631255"/>
            <a:ext cx="10461812" cy="395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8AC7AE40-283E-24EB-2515-4651D2A29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Voici notre tâche principale. Je vais vous montrer comment utiliser les lois des tensions et des intensités  pour expliquer l’éclat des lampes identiques dans un circuit.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38A442C-EC64-5D96-D8B5-FB4BA9DF248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veille à ce que les élèves soient attentifs.</a:t>
            </a:r>
          </a:p>
        </p:txBody>
      </p:sp>
    </p:spTree>
    <p:extLst>
      <p:ext uri="{BB962C8B-B14F-4D97-AF65-F5344CB8AC3E}">
        <p14:creationId xmlns:p14="http://schemas.microsoft.com/office/powerpoint/2010/main" val="1963952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47900-CF01-CFBD-7974-C7B1EF18D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2ED61138-9680-D566-315C-9BEB4853E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4469ACD3-1B7E-A563-6EC7-5C9DD2D25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Pour réaliser ma tâche, je suis les étapes suivantes :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BC9235A3-D9E6-88BC-8A58-1A9391847F0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réalise l’expérience en orientant les élèves et explique ce qui est demandé.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E588545F-12BF-8135-8D33-456A4165627E}"/>
              </a:ext>
            </a:extLst>
          </p:cNvPr>
          <p:cNvGrpSpPr/>
          <p:nvPr/>
        </p:nvGrpSpPr>
        <p:grpSpPr>
          <a:xfrm>
            <a:off x="657726" y="1543941"/>
            <a:ext cx="11233784" cy="705852"/>
            <a:chOff x="657726" y="1543941"/>
            <a:chExt cx="11233784" cy="705852"/>
          </a:xfrm>
        </p:grpSpPr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F246FFFB-7327-871C-6B79-799690099DB9}"/>
                </a:ext>
              </a:extLst>
            </p:cNvPr>
            <p:cNvSpPr txBox="1"/>
            <p:nvPr/>
          </p:nvSpPr>
          <p:spPr>
            <a:xfrm>
              <a:off x="1362231" y="1644279"/>
              <a:ext cx="10529279" cy="46166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noProof="0" dirty="0"/>
                <a:t>J’Identifie la caractéristique observable de l’expérience réalisée. .</a:t>
              </a:r>
            </a:p>
          </p:txBody>
        </p:sp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41631553-51BA-7AC7-683E-6968FF0213CD}"/>
                </a:ext>
              </a:extLst>
            </p:cNvPr>
            <p:cNvSpPr/>
            <p:nvPr/>
          </p:nvSpPr>
          <p:spPr>
            <a:xfrm>
              <a:off x="657726" y="1543941"/>
              <a:ext cx="705852" cy="705852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noProof="0" dirty="0"/>
                <a:t>1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AE8082DC-5A3A-9CE9-90EA-A8C116BFB73B}"/>
              </a:ext>
            </a:extLst>
          </p:cNvPr>
          <p:cNvGrpSpPr/>
          <p:nvPr/>
        </p:nvGrpSpPr>
        <p:grpSpPr>
          <a:xfrm>
            <a:off x="657726" y="3121610"/>
            <a:ext cx="11233783" cy="705852"/>
            <a:chOff x="657726" y="1543941"/>
            <a:chExt cx="11233783" cy="705852"/>
          </a:xfrm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E97DF6BC-90C7-45ED-ED32-5020FE30EA13}"/>
                </a:ext>
              </a:extLst>
            </p:cNvPr>
            <p:cNvSpPr txBox="1"/>
            <p:nvPr/>
          </p:nvSpPr>
          <p:spPr>
            <a:xfrm>
              <a:off x="1270791" y="1670668"/>
              <a:ext cx="10620718" cy="46166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noProof="0" dirty="0"/>
                <a:t> </a:t>
              </a:r>
              <a:r>
                <a:rPr lang="fr-FR" sz="2400" dirty="0"/>
                <a:t>Je décris l’expérience à partir de la caractéristique identifiée. </a:t>
              </a:r>
              <a:r>
                <a:rPr lang="fr-FR" sz="2400" noProof="0" dirty="0"/>
                <a:t>.</a:t>
              </a:r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168067B0-E81F-6485-929E-6595E55B2050}"/>
                </a:ext>
              </a:extLst>
            </p:cNvPr>
            <p:cNvSpPr/>
            <p:nvPr/>
          </p:nvSpPr>
          <p:spPr>
            <a:xfrm>
              <a:off x="657726" y="1543941"/>
              <a:ext cx="705852" cy="705852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noProof="0" dirty="0"/>
                <a:t>2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CD61645B-DE25-FB2F-2705-774BFEDAFE25}"/>
              </a:ext>
            </a:extLst>
          </p:cNvPr>
          <p:cNvGrpSpPr/>
          <p:nvPr/>
        </p:nvGrpSpPr>
        <p:grpSpPr>
          <a:xfrm>
            <a:off x="670829" y="4752057"/>
            <a:ext cx="11220680" cy="830997"/>
            <a:chOff x="657726" y="1519690"/>
            <a:chExt cx="11220680" cy="830997"/>
          </a:xfrm>
        </p:grpSpPr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3F39A91F-0452-0B7F-33E7-1C4A7641BE1E}"/>
                </a:ext>
              </a:extLst>
            </p:cNvPr>
            <p:cNvSpPr txBox="1"/>
            <p:nvPr/>
          </p:nvSpPr>
          <p:spPr>
            <a:xfrm>
              <a:off x="1349127" y="1519690"/>
              <a:ext cx="10529279" cy="83099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noProof="0" dirty="0"/>
                <a:t> </a:t>
              </a:r>
              <a:r>
                <a:rPr lang="fr-FR" sz="2400" dirty="0"/>
                <a:t>J’applique les lois de l’intensité et de la tension pour expliquer le même éclat des deux lampes</a:t>
              </a:r>
              <a:endParaRPr lang="fr-FR" sz="2400" noProof="0" dirty="0"/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85026436-12C9-58DE-F6E9-BF9EB7B7C108}"/>
                </a:ext>
              </a:extLst>
            </p:cNvPr>
            <p:cNvSpPr/>
            <p:nvPr/>
          </p:nvSpPr>
          <p:spPr>
            <a:xfrm>
              <a:off x="657726" y="1543941"/>
              <a:ext cx="705852" cy="705852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noProof="0" dirty="0"/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0682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382321" y="1132419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noProof="0" dirty="0">
                <a:solidFill>
                  <a:schemeClr val="tx1"/>
                </a:solidFill>
              </a:rPr>
              <a:t>Tâche principale</a:t>
            </a:r>
          </a:p>
        </p:txBody>
      </p:sp>
      <p:pic>
        <p:nvPicPr>
          <p:cNvPr id="11" name="Image 10"/>
          <p:cNvPicPr/>
          <p:nvPr/>
        </p:nvPicPr>
        <p:blipFill rotWithShape="1">
          <a:blip r:embed="rId3"/>
          <a:srcRect l="15118" t="28419" r="14940" b="18250"/>
          <a:stretch/>
        </p:blipFill>
        <p:spPr bwMode="auto">
          <a:xfrm>
            <a:off x="582706" y="1631255"/>
            <a:ext cx="10461812" cy="395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C92F323-25C0-6F5D-F815-27F4DE05C802}"/>
              </a:ext>
            </a:extLst>
          </p:cNvPr>
          <p:cNvGrpSpPr/>
          <p:nvPr/>
        </p:nvGrpSpPr>
        <p:grpSpPr>
          <a:xfrm>
            <a:off x="896662" y="5764202"/>
            <a:ext cx="9869950" cy="307777"/>
            <a:chOff x="896662" y="5764202"/>
            <a:chExt cx="9869950" cy="307777"/>
          </a:xfrm>
        </p:grpSpPr>
        <p:sp>
          <p:nvSpPr>
            <p:cNvPr id="12" name="Freeform 5572"/>
            <p:cNvSpPr/>
            <p:nvPr/>
          </p:nvSpPr>
          <p:spPr>
            <a:xfrm>
              <a:off x="1042393" y="5835666"/>
              <a:ext cx="9724219" cy="208800"/>
            </a:xfrm>
            <a:custGeom>
              <a:avLst/>
              <a:gdLst/>
              <a:ahLst/>
              <a:cxnLst/>
              <a:rect l="0" t="0" r="0" b="0"/>
              <a:pathLst>
                <a:path w="6125819" h="208800">
                  <a:moveTo>
                    <a:pt x="0" y="0"/>
                  </a:moveTo>
                  <a:lnTo>
                    <a:pt x="0" y="208800"/>
                  </a:lnTo>
                  <a:lnTo>
                    <a:pt x="6034760" y="208800"/>
                  </a:lnTo>
                  <a:cubicBezTo>
                    <a:pt x="6085052" y="208800"/>
                    <a:pt x="6125819" y="168020"/>
                    <a:pt x="6125819" y="117741"/>
                  </a:cubicBezTo>
                  <a:lnTo>
                    <a:pt x="6125819" y="91059"/>
                  </a:lnTo>
                  <a:cubicBezTo>
                    <a:pt x="6125819" y="40767"/>
                    <a:pt x="6085052" y="0"/>
                    <a:pt x="6034760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FE9D6">
                <a:alpha val="100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13" name="Rectangle 5681"/>
            <p:cNvSpPr/>
            <p:nvPr/>
          </p:nvSpPr>
          <p:spPr>
            <a:xfrm>
              <a:off x="896662" y="5764202"/>
              <a:ext cx="7341903" cy="3077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/>
              <a:r>
                <a:rPr lang="fr-FR" sz="2000" b="1" i="0" spc="0" baseline="0" noProof="0" dirty="0">
                  <a:solidFill>
                    <a:srgbClr val="F5821F"/>
                  </a:solidFill>
                  <a:latin typeface="Calibri-Bold"/>
                </a:rPr>
                <a:t>1</a:t>
              </a:r>
              <a:r>
                <a:rPr lang="fr-FR" sz="2000" b="1" i="0" spc="542" baseline="0" noProof="0" dirty="0">
                  <a:solidFill>
                    <a:srgbClr val="F5821F"/>
                  </a:solidFill>
                  <a:latin typeface="Calibri-Bold"/>
                </a:rPr>
                <a:t>.</a:t>
              </a:r>
              <a:r>
                <a:rPr lang="fr-FR" sz="2000" b="0" i="0" spc="0" baseline="0" noProof="0" dirty="0">
                  <a:solidFill>
                    <a:srgbClr val="231F20"/>
                  </a:solidFill>
                  <a:latin typeface="Calibri"/>
                </a:rPr>
                <a:t>Identifier la caractéristique observable de l’expérience réalisée. </a:t>
              </a: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2F218001-88F2-C1BF-6641-516BABFF3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 Je commence par l’identification de la caractéristique observable de l’expérience.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2AB8F45-00A7-321B-25EB-9F2051529F4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lit la consigne . Il explique ce qui est demandé(caractéristique observable).</a:t>
            </a:r>
          </a:p>
        </p:txBody>
      </p:sp>
    </p:spTree>
    <p:extLst>
      <p:ext uri="{BB962C8B-B14F-4D97-AF65-F5344CB8AC3E}">
        <p14:creationId xmlns:p14="http://schemas.microsoft.com/office/powerpoint/2010/main" val="2570253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5572"/>
          <p:cNvSpPr/>
          <p:nvPr/>
        </p:nvSpPr>
        <p:spPr>
          <a:xfrm>
            <a:off x="2987739" y="1201039"/>
            <a:ext cx="7740000" cy="360000"/>
          </a:xfrm>
          <a:custGeom>
            <a:avLst/>
            <a:gdLst/>
            <a:ahLst/>
            <a:cxnLst/>
            <a:rect l="0" t="0" r="0" b="0"/>
            <a:pathLst>
              <a:path w="6125819" h="208800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41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382321" y="1132419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noProof="0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82321" y="1736564"/>
            <a:ext cx="10425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noProof="0" dirty="0">
                <a:solidFill>
                  <a:prstClr val="black"/>
                </a:solidFill>
              </a:rPr>
              <a:t>Par observation j’identifie la caractéristique suivante des lampes: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538156" y="2676638"/>
            <a:ext cx="41409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800" noProof="0" dirty="0"/>
              <a:t>La caractéristique observable est </a:t>
            </a:r>
            <a:r>
              <a:rPr lang="fr-FR" sz="2800" b="1" noProof="0" dirty="0">
                <a:solidFill>
                  <a:srgbClr val="FF0000"/>
                </a:solidFill>
              </a:rPr>
              <a:t>l’éclat des deux lampes.</a:t>
            </a:r>
            <a:endParaRPr lang="fr-FR" sz="2800" noProof="0" dirty="0"/>
          </a:p>
        </p:txBody>
      </p:sp>
      <p:sp>
        <p:nvSpPr>
          <p:cNvPr id="16" name="Rectangle 5681"/>
          <p:cNvSpPr/>
          <p:nvPr/>
        </p:nvSpPr>
        <p:spPr>
          <a:xfrm>
            <a:off x="2985439" y="1201166"/>
            <a:ext cx="7341903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fr-FR" sz="2000" b="1" i="0" spc="0" baseline="0" noProof="0" dirty="0">
                <a:solidFill>
                  <a:srgbClr val="F5821F"/>
                </a:solidFill>
                <a:latin typeface="Calibri-Bold"/>
              </a:rPr>
              <a:t>1</a:t>
            </a:r>
            <a:r>
              <a:rPr lang="fr-FR" sz="2000" b="1" i="0" spc="542" baseline="0" noProof="0" dirty="0">
                <a:solidFill>
                  <a:srgbClr val="F5821F"/>
                </a:solidFill>
                <a:latin typeface="Calibri-Bold"/>
              </a:rPr>
              <a:t>.</a:t>
            </a:r>
            <a:r>
              <a:rPr lang="fr-FR" sz="2000" b="0" i="0" spc="0" baseline="0" noProof="0" dirty="0">
                <a:solidFill>
                  <a:srgbClr val="231F20"/>
                </a:solidFill>
                <a:latin typeface="Calibri"/>
              </a:rPr>
              <a:t>Identifier la caractéristique observable de l’expérience réalisée. </a:t>
            </a:r>
          </a:p>
        </p:txBody>
      </p:sp>
      <p:pic>
        <p:nvPicPr>
          <p:cNvPr id="19" name="Image 18"/>
          <p:cNvPicPr/>
          <p:nvPr/>
        </p:nvPicPr>
        <p:blipFill>
          <a:blip r:embed="rId3"/>
          <a:srcRect l="29279" t="40121" r="29426" b="23680"/>
          <a:stretch>
            <a:fillRect/>
          </a:stretch>
        </p:blipFill>
        <p:spPr bwMode="auto">
          <a:xfrm>
            <a:off x="4975412" y="2479159"/>
            <a:ext cx="6463553" cy="3186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C80ADF43-34F5-FFE0-1725-ABCC5F813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 Je commence par l’identification des caractéristiques observables de l’image.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F84081D9-16A9-7AB1-2218-8231514AA2C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lit la consigne . Il explique ce qui est demandé(caractéristiques observables).</a:t>
            </a:r>
          </a:p>
        </p:txBody>
      </p:sp>
    </p:spTree>
    <p:extLst>
      <p:ext uri="{BB962C8B-B14F-4D97-AF65-F5344CB8AC3E}">
        <p14:creationId xmlns:p14="http://schemas.microsoft.com/office/powerpoint/2010/main" val="46504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382321" y="1132419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noProof="0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46" name="ZoneTexte 45"/>
          <p:cNvSpPr txBox="1"/>
          <p:nvPr/>
        </p:nvSpPr>
        <p:spPr>
          <a:xfrm>
            <a:off x="428396" y="1855564"/>
            <a:ext cx="50914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noProof="0" dirty="0"/>
              <a:t>Les deux lampes sont identiques et montées en série:</a:t>
            </a:r>
            <a:endParaRPr lang="fr-FR" sz="2400" noProof="0" dirty="0">
              <a:solidFill>
                <a:prstClr val="black"/>
              </a:solidFill>
            </a:endParaRPr>
          </a:p>
        </p:txBody>
      </p:sp>
      <p:sp>
        <p:nvSpPr>
          <p:cNvPr id="47" name="ZoneTexte 46"/>
          <p:cNvSpPr txBox="1"/>
          <p:nvPr/>
        </p:nvSpPr>
        <p:spPr>
          <a:xfrm>
            <a:off x="1381901" y="4541802"/>
            <a:ext cx="3184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noProof="0" dirty="0">
                <a:solidFill>
                  <a:srgbClr val="FF0000"/>
                </a:solidFill>
              </a:rPr>
              <a:t>Même éclat</a:t>
            </a:r>
            <a:r>
              <a:rPr lang="fr-FR" sz="2800" noProof="0" dirty="0"/>
              <a:t>. </a:t>
            </a:r>
          </a:p>
        </p:txBody>
      </p:sp>
      <p:pic>
        <p:nvPicPr>
          <p:cNvPr id="59" name="Image 58"/>
          <p:cNvPicPr/>
          <p:nvPr/>
        </p:nvPicPr>
        <p:blipFill>
          <a:blip r:embed="rId3"/>
          <a:srcRect l="29279" t="40121" r="29426" b="23680"/>
          <a:stretch>
            <a:fillRect/>
          </a:stretch>
        </p:blipFill>
        <p:spPr bwMode="auto">
          <a:xfrm>
            <a:off x="5459506" y="2479159"/>
            <a:ext cx="5979459" cy="3168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" name="Freeform 5573"/>
          <p:cNvSpPr/>
          <p:nvPr/>
        </p:nvSpPr>
        <p:spPr>
          <a:xfrm>
            <a:off x="3238745" y="1200220"/>
            <a:ext cx="7128000" cy="360000"/>
          </a:xfrm>
          <a:custGeom>
            <a:avLst/>
            <a:gdLst/>
            <a:ahLst/>
            <a:cxnLst/>
            <a:rect l="0" t="0" r="0" b="0"/>
            <a:pathLst>
              <a:path w="6125819" h="208800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41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61" name="Rectangle 5682"/>
          <p:cNvSpPr/>
          <p:nvPr/>
        </p:nvSpPr>
        <p:spPr>
          <a:xfrm>
            <a:off x="3093016" y="1200477"/>
            <a:ext cx="6516015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2000" b="1" i="0" spc="0" baseline="0" noProof="0" dirty="0">
                <a:solidFill>
                  <a:srgbClr val="F5821F"/>
                </a:solidFill>
                <a:latin typeface="Calibri-Bold"/>
              </a:rPr>
              <a:t>2</a:t>
            </a:r>
            <a:r>
              <a:rPr lang="fr-FR" sz="2000" b="1" i="0" spc="542" baseline="0" noProof="0" dirty="0">
                <a:solidFill>
                  <a:srgbClr val="F5821F"/>
                </a:solidFill>
                <a:latin typeface="Calibri-Bold"/>
              </a:rPr>
              <a:t>.</a:t>
            </a:r>
            <a:r>
              <a:rPr lang="fr-FR" sz="2000" b="0" i="0" spc="0" baseline="0" noProof="0" dirty="0">
                <a:solidFill>
                  <a:srgbClr val="231F20"/>
                </a:solidFill>
                <a:latin typeface="Calibri"/>
              </a:rPr>
              <a:t>Décrire l’expérience à partir de la caractéristique identifiée. </a:t>
            </a:r>
          </a:p>
        </p:txBody>
      </p:sp>
      <p:sp>
        <p:nvSpPr>
          <p:cNvPr id="4" name="Flèche vers le bas 3"/>
          <p:cNvSpPr/>
          <p:nvPr/>
        </p:nvSpPr>
        <p:spPr>
          <a:xfrm>
            <a:off x="2189950" y="3190852"/>
            <a:ext cx="542321" cy="1165412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6D542A0-C4C8-91EF-CE88-AD3771129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Maintenant je passe à décrire l’expérience en me basant sur la caractéristique observable.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D5F620AB-DA6E-7CF7-F17D-63CC5BB7CC3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lit la consigne Il explique ce qui est demandé .Pour la description, se baser sur le schéma.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4431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60" grpId="0" animBg="1"/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382321" y="1132419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noProof="0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51" name="Freeform 5574"/>
          <p:cNvSpPr/>
          <p:nvPr/>
        </p:nvSpPr>
        <p:spPr>
          <a:xfrm>
            <a:off x="3095079" y="1140697"/>
            <a:ext cx="7992000" cy="432000"/>
          </a:xfrm>
          <a:custGeom>
            <a:avLst/>
            <a:gdLst/>
            <a:ahLst/>
            <a:cxnLst/>
            <a:rect l="0" t="0" r="0" b="0"/>
            <a:pathLst>
              <a:path w="6125819" h="208800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41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88" name="Rectangle 5683"/>
          <p:cNvSpPr/>
          <p:nvPr/>
        </p:nvSpPr>
        <p:spPr>
          <a:xfrm>
            <a:off x="2949350" y="1230605"/>
            <a:ext cx="8090035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1600" b="1" i="0" spc="0" baseline="0" noProof="0" dirty="0">
                <a:solidFill>
                  <a:srgbClr val="F5821F"/>
                </a:solidFill>
                <a:latin typeface="Calibri-Bold"/>
              </a:rPr>
              <a:t>3</a:t>
            </a:r>
            <a:r>
              <a:rPr lang="fr-FR" sz="1600" b="1" i="0" spc="542" baseline="0" noProof="0" dirty="0">
                <a:solidFill>
                  <a:srgbClr val="F5821F"/>
                </a:solidFill>
                <a:latin typeface="Calibri-Bold"/>
              </a:rPr>
              <a:t>.</a:t>
            </a:r>
            <a:r>
              <a:rPr lang="fr-FR" sz="1600" b="0" i="0" spc="0" baseline="0" noProof="0" dirty="0">
                <a:solidFill>
                  <a:srgbClr val="231F20"/>
                </a:solidFill>
                <a:latin typeface="Calibri"/>
              </a:rPr>
              <a:t>Appliquer les lois de l’intensité et de la tension pour expliquer le même éclat des deux lampes.</a:t>
            </a:r>
          </a:p>
        </p:txBody>
      </p:sp>
      <p:pic>
        <p:nvPicPr>
          <p:cNvPr id="89" name="Image 88"/>
          <p:cNvPicPr/>
          <p:nvPr/>
        </p:nvPicPr>
        <p:blipFill>
          <a:blip r:embed="rId3"/>
          <a:srcRect l="29279" t="40121" r="29426" b="23680"/>
          <a:stretch>
            <a:fillRect/>
          </a:stretch>
        </p:blipFill>
        <p:spPr bwMode="auto">
          <a:xfrm>
            <a:off x="6410649" y="2460147"/>
            <a:ext cx="5574906" cy="3546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" name="Rectangle 5677"/>
          <p:cNvSpPr/>
          <p:nvPr/>
        </p:nvSpPr>
        <p:spPr>
          <a:xfrm>
            <a:off x="222921" y="1858099"/>
            <a:ext cx="5244513" cy="369332"/>
          </a:xfrm>
          <a:prstGeom prst="rect">
            <a:avLst/>
          </a:prstGeom>
          <a:ln w="12700">
            <a:noFill/>
          </a:ln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2400" b="0" i="0" spc="0" baseline="0" noProof="0" dirty="0">
                <a:solidFill>
                  <a:srgbClr val="231F20"/>
                </a:solidFill>
                <a:latin typeface="Calibri"/>
              </a:rPr>
              <a:t>   Les deux lampes sont montées en série :</a:t>
            </a:r>
          </a:p>
        </p:txBody>
      </p:sp>
      <p:sp>
        <p:nvSpPr>
          <p:cNvPr id="93" name="ZoneTexte 92"/>
          <p:cNvSpPr txBox="1"/>
          <p:nvPr/>
        </p:nvSpPr>
        <p:spPr>
          <a:xfrm>
            <a:off x="1290918" y="4031145"/>
            <a:ext cx="41765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noProof="0" dirty="0"/>
              <a:t>Loi d’unicité de l’intensité</a:t>
            </a:r>
            <a:r>
              <a:rPr lang="fr-FR" sz="2400" noProof="0" dirty="0"/>
              <a:t>:</a:t>
            </a:r>
          </a:p>
          <a:p>
            <a:endParaRPr lang="fr-FR" sz="2400" noProof="0" dirty="0"/>
          </a:p>
          <a:p>
            <a:r>
              <a:rPr lang="fr-FR" sz="2400" noProof="0" dirty="0"/>
              <a:t>            …………………………….</a:t>
            </a:r>
            <a:endParaRPr lang="fr-FR" sz="2400" noProof="0" dirty="0">
              <a:solidFill>
                <a:prstClr val="black"/>
              </a:solidFill>
            </a:endParaRPr>
          </a:p>
        </p:txBody>
      </p:sp>
      <p:sp>
        <p:nvSpPr>
          <p:cNvPr id="94" name="Rectangle 5687"/>
          <p:cNvSpPr/>
          <p:nvPr/>
        </p:nvSpPr>
        <p:spPr>
          <a:xfrm>
            <a:off x="2328281" y="4545204"/>
            <a:ext cx="2315909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fr-FR" sz="3200" b="1" i="0" spc="0" baseline="0" noProof="0" dirty="0">
                <a:solidFill>
                  <a:srgbClr val="2440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= I</a:t>
            </a:r>
            <a:r>
              <a:rPr lang="fr-FR" sz="2400" b="1" i="0" spc="0" baseline="-57118" noProof="0" dirty="0">
                <a:solidFill>
                  <a:srgbClr val="2440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fr-FR" sz="3200" b="1" i="0" spc="0" baseline="0" noProof="0" dirty="0">
                <a:solidFill>
                  <a:srgbClr val="2440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I</a:t>
            </a:r>
            <a:r>
              <a:rPr lang="fr-FR" sz="2400" b="1" i="0" spc="0" baseline="-57118" noProof="0" dirty="0">
                <a:solidFill>
                  <a:srgbClr val="2440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57DE226-D6BC-D3BB-FC09-4021B4086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La phase suivante consiste à appliquer les lois de la tension et du courant pour expliquer le même éclat des deux lampes.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D80B9D1-0DF3-7538-190F-5FD2BC572C4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Veiller à ce que les élèves soient attentifs.</a:t>
            </a:r>
          </a:p>
        </p:txBody>
      </p:sp>
      <p:sp>
        <p:nvSpPr>
          <p:cNvPr id="5" name="Flèche vers le bas 3">
            <a:extLst>
              <a:ext uri="{FF2B5EF4-FFF2-40B4-BE49-F238E27FC236}">
                <a16:creationId xmlns:a16="http://schemas.microsoft.com/office/drawing/2014/main" id="{3BC373A4-8FD8-713F-1882-D9A255C385DE}"/>
              </a:ext>
            </a:extLst>
          </p:cNvPr>
          <p:cNvSpPr/>
          <p:nvPr/>
        </p:nvSpPr>
        <p:spPr>
          <a:xfrm>
            <a:off x="2678189" y="2608704"/>
            <a:ext cx="542321" cy="1165412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14059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3" grpId="0"/>
      <p:bldP spid="94" grpId="0"/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382321" y="1132419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noProof="0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51" name="Freeform 5574"/>
          <p:cNvSpPr/>
          <p:nvPr/>
        </p:nvSpPr>
        <p:spPr>
          <a:xfrm>
            <a:off x="3095079" y="1140697"/>
            <a:ext cx="7992000" cy="432000"/>
          </a:xfrm>
          <a:custGeom>
            <a:avLst/>
            <a:gdLst/>
            <a:ahLst/>
            <a:cxnLst/>
            <a:rect l="0" t="0" r="0" b="0"/>
            <a:pathLst>
              <a:path w="6125819" h="208800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41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88" name="Rectangle 5683"/>
          <p:cNvSpPr/>
          <p:nvPr/>
        </p:nvSpPr>
        <p:spPr>
          <a:xfrm>
            <a:off x="2949350" y="1230605"/>
            <a:ext cx="8090035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1600" b="1" i="0" spc="0" baseline="0" noProof="0" dirty="0">
                <a:solidFill>
                  <a:srgbClr val="F5821F"/>
                </a:solidFill>
                <a:latin typeface="Calibri-Bold"/>
              </a:rPr>
              <a:t>3</a:t>
            </a:r>
            <a:r>
              <a:rPr lang="fr-FR" sz="1600" b="1" i="0" spc="542" baseline="0" noProof="0" dirty="0">
                <a:solidFill>
                  <a:srgbClr val="F5821F"/>
                </a:solidFill>
                <a:latin typeface="Calibri-Bold"/>
              </a:rPr>
              <a:t>.</a:t>
            </a:r>
            <a:r>
              <a:rPr lang="fr-FR" sz="1600" b="0" i="0" spc="0" baseline="0" noProof="0" dirty="0">
                <a:solidFill>
                  <a:srgbClr val="231F20"/>
                </a:solidFill>
                <a:latin typeface="Calibri"/>
              </a:rPr>
              <a:t>Appliquer les lois de l’intensité et de la tension pour expliquer le même éclat des deux lampes.</a:t>
            </a:r>
          </a:p>
        </p:txBody>
      </p:sp>
      <p:pic>
        <p:nvPicPr>
          <p:cNvPr id="89" name="Image 88"/>
          <p:cNvPicPr/>
          <p:nvPr/>
        </p:nvPicPr>
        <p:blipFill>
          <a:blip r:embed="rId3"/>
          <a:srcRect l="29279" t="40121" r="29426" b="23680"/>
          <a:stretch>
            <a:fillRect/>
          </a:stretch>
        </p:blipFill>
        <p:spPr bwMode="auto">
          <a:xfrm>
            <a:off x="6598025" y="2460148"/>
            <a:ext cx="5387530" cy="291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" name="Rectangle 5677"/>
          <p:cNvSpPr/>
          <p:nvPr/>
        </p:nvSpPr>
        <p:spPr>
          <a:xfrm>
            <a:off x="260072" y="1757923"/>
            <a:ext cx="5244513" cy="369332"/>
          </a:xfrm>
          <a:prstGeom prst="rect">
            <a:avLst/>
          </a:prstGeom>
          <a:noFill/>
          <a:ln w="12700">
            <a:noFill/>
          </a:ln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2400" b="0" i="0" spc="0" baseline="0" noProof="0" dirty="0">
                <a:solidFill>
                  <a:srgbClr val="231F20"/>
                </a:solidFill>
                <a:latin typeface="Calibri"/>
              </a:rPr>
              <a:t>   Les deux lampes sont montées en série :</a:t>
            </a:r>
          </a:p>
        </p:txBody>
      </p:sp>
      <p:sp>
        <p:nvSpPr>
          <p:cNvPr id="103" name="ZoneTexte 102"/>
          <p:cNvSpPr txBox="1"/>
          <p:nvPr/>
        </p:nvSpPr>
        <p:spPr>
          <a:xfrm>
            <a:off x="382321" y="3417438"/>
            <a:ext cx="619835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noProof="0" dirty="0"/>
              <a:t>Loi d’additivité des tensions</a:t>
            </a:r>
            <a:r>
              <a:rPr lang="fr-FR" sz="2400" noProof="0" dirty="0"/>
              <a:t>:</a:t>
            </a:r>
          </a:p>
          <a:p>
            <a:endParaRPr lang="fr-FR" sz="2400" noProof="0" dirty="0"/>
          </a:p>
          <a:p>
            <a:pPr>
              <a:lnSpc>
                <a:spcPct val="200000"/>
              </a:lnSpc>
            </a:pPr>
            <a:r>
              <a:rPr lang="fr-FR" sz="2400" noProof="0" dirty="0"/>
              <a:t>                  ……………………………. </a:t>
            </a:r>
          </a:p>
          <a:p>
            <a:pPr>
              <a:lnSpc>
                <a:spcPct val="200000"/>
              </a:lnSpc>
            </a:pPr>
            <a:r>
              <a:rPr lang="fr-FR" sz="2400" noProof="0" dirty="0"/>
              <a:t>Et comme les deux lampes sont identiques, alors:…………………..</a:t>
            </a:r>
          </a:p>
        </p:txBody>
      </p:sp>
      <p:sp>
        <p:nvSpPr>
          <p:cNvPr id="104" name="Rectangle 5688"/>
          <p:cNvSpPr/>
          <p:nvPr/>
        </p:nvSpPr>
        <p:spPr>
          <a:xfrm>
            <a:off x="1676069" y="3991450"/>
            <a:ext cx="2412520" cy="61555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4000" b="1" i="0" spc="0" baseline="0" noProof="0" dirty="0">
                <a:solidFill>
                  <a:srgbClr val="24408F"/>
                </a:solidFill>
                <a:latin typeface="BradleyTypePro-Regular"/>
              </a:rPr>
              <a:t>U</a:t>
            </a:r>
            <a:r>
              <a:rPr lang="fr-FR" sz="3200" b="1" i="0" spc="0" baseline="-57118" noProof="0" dirty="0">
                <a:solidFill>
                  <a:srgbClr val="24408F"/>
                </a:solidFill>
                <a:latin typeface="BradleyTypePro-Regular"/>
              </a:rPr>
              <a:t>G</a:t>
            </a:r>
            <a:r>
              <a:rPr lang="fr-FR" sz="4000" b="1" i="0" spc="0" baseline="0" noProof="0" dirty="0">
                <a:solidFill>
                  <a:srgbClr val="24408F"/>
                </a:solidFill>
                <a:latin typeface="BradleyTypePro-Regular"/>
              </a:rPr>
              <a:t> = U</a:t>
            </a:r>
            <a:r>
              <a:rPr lang="fr-FR" sz="3200" b="1" i="0" spc="0" baseline="-57118" noProof="0" dirty="0">
                <a:solidFill>
                  <a:srgbClr val="24408F"/>
                </a:solidFill>
                <a:latin typeface="BradleyTypePro-Regular"/>
              </a:rPr>
              <a:t>1</a:t>
            </a:r>
            <a:r>
              <a:rPr lang="fr-FR" sz="4000" b="1" i="0" spc="0" baseline="0" noProof="0" dirty="0">
                <a:solidFill>
                  <a:srgbClr val="24408F"/>
                </a:solidFill>
                <a:latin typeface="BradleyTypePro-Regular"/>
              </a:rPr>
              <a:t> + U</a:t>
            </a:r>
            <a:r>
              <a:rPr lang="fr-FR" sz="3200" b="1" i="0" spc="0" baseline="-57118" noProof="0" dirty="0">
                <a:solidFill>
                  <a:srgbClr val="24408F"/>
                </a:solidFill>
                <a:latin typeface="BradleyTypePro-Regular"/>
              </a:rPr>
              <a:t>2</a:t>
            </a:r>
          </a:p>
        </p:txBody>
      </p:sp>
      <p:sp>
        <p:nvSpPr>
          <p:cNvPr id="105" name="Rectangle 5689"/>
          <p:cNvSpPr/>
          <p:nvPr/>
        </p:nvSpPr>
        <p:spPr>
          <a:xfrm>
            <a:off x="1447641" y="5538529"/>
            <a:ext cx="1434688" cy="61555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4000" b="1" i="0" spc="0" baseline="0" noProof="0" dirty="0">
                <a:solidFill>
                  <a:srgbClr val="24408F"/>
                </a:solidFill>
                <a:latin typeface="BradleyTypePro-Regular"/>
              </a:rPr>
              <a:t>U</a:t>
            </a:r>
            <a:r>
              <a:rPr lang="fr-FR" sz="3200" b="1" i="0" spc="0" baseline="-57118" noProof="0" dirty="0">
                <a:solidFill>
                  <a:srgbClr val="24408F"/>
                </a:solidFill>
                <a:latin typeface="BradleyTypePro-Regular"/>
              </a:rPr>
              <a:t>1</a:t>
            </a:r>
            <a:r>
              <a:rPr lang="fr-FR" sz="4000" b="1" i="0" spc="0" baseline="0" noProof="0" dirty="0">
                <a:solidFill>
                  <a:srgbClr val="24408F"/>
                </a:solidFill>
                <a:latin typeface="BradleyTypePro-Regular"/>
              </a:rPr>
              <a:t> = U</a:t>
            </a:r>
            <a:r>
              <a:rPr lang="fr-FR" sz="3200" b="1" i="0" spc="0" baseline="-57118" noProof="0" dirty="0">
                <a:solidFill>
                  <a:srgbClr val="24408F"/>
                </a:solidFill>
                <a:latin typeface="BradleyTypePro-Regular"/>
              </a:rPr>
              <a:t>2</a:t>
            </a:r>
          </a:p>
        </p:txBody>
      </p:sp>
      <p:sp>
        <p:nvSpPr>
          <p:cNvPr id="2" name="Flèche vers le bas 3">
            <a:extLst>
              <a:ext uri="{FF2B5EF4-FFF2-40B4-BE49-F238E27FC236}">
                <a16:creationId xmlns:a16="http://schemas.microsoft.com/office/drawing/2014/main" id="{D5CBD9D9-2071-01EE-D394-CE70F6C62B5C}"/>
              </a:ext>
            </a:extLst>
          </p:cNvPr>
          <p:cNvSpPr/>
          <p:nvPr/>
        </p:nvSpPr>
        <p:spPr>
          <a:xfrm>
            <a:off x="2823918" y="2488325"/>
            <a:ext cx="542321" cy="729049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E773E43B-1DD3-81E0-190E-E89F98A46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je passe à la 3</a:t>
            </a:r>
            <a:r>
              <a:rPr lang="fr-FR" baseline="30000" dirty="0"/>
              <a:t>ème</a:t>
            </a:r>
            <a:r>
              <a:rPr lang="fr-FR" dirty="0"/>
              <a:t> étape 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3AB8A135-59AE-85E5-1029-35A40D4E6A9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Veiller à ce que les élèves soient attentifs.</a:t>
            </a:r>
          </a:p>
        </p:txBody>
      </p:sp>
    </p:spTree>
    <p:extLst>
      <p:ext uri="{BB962C8B-B14F-4D97-AF65-F5344CB8AC3E}">
        <p14:creationId xmlns:p14="http://schemas.microsoft.com/office/powerpoint/2010/main" val="3868327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103" grpId="0"/>
      <p:bldP spid="104" grpId="0"/>
      <p:bldP spid="105" grpId="0"/>
      <p:bldP spid="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382321" y="1132419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noProof="0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51" name="Freeform 5574"/>
          <p:cNvSpPr/>
          <p:nvPr/>
        </p:nvSpPr>
        <p:spPr>
          <a:xfrm>
            <a:off x="3095079" y="1140697"/>
            <a:ext cx="7992000" cy="432000"/>
          </a:xfrm>
          <a:custGeom>
            <a:avLst/>
            <a:gdLst/>
            <a:ahLst/>
            <a:cxnLst/>
            <a:rect l="0" t="0" r="0" b="0"/>
            <a:pathLst>
              <a:path w="6125819" h="208800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41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88" name="Rectangle 5683"/>
          <p:cNvSpPr/>
          <p:nvPr/>
        </p:nvSpPr>
        <p:spPr>
          <a:xfrm>
            <a:off x="2949350" y="1230605"/>
            <a:ext cx="8090035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1600" b="1" i="0" spc="0" baseline="0" noProof="0" dirty="0">
                <a:solidFill>
                  <a:srgbClr val="F5821F"/>
                </a:solidFill>
                <a:latin typeface="Calibri-Bold"/>
              </a:rPr>
              <a:t>3</a:t>
            </a:r>
            <a:r>
              <a:rPr lang="fr-FR" sz="1600" b="1" i="0" spc="542" baseline="0" noProof="0" dirty="0">
                <a:solidFill>
                  <a:srgbClr val="F5821F"/>
                </a:solidFill>
                <a:latin typeface="Calibri-Bold"/>
              </a:rPr>
              <a:t>.</a:t>
            </a:r>
            <a:r>
              <a:rPr lang="fr-FR" sz="1600" b="0" i="0" spc="0" baseline="0" noProof="0" dirty="0">
                <a:solidFill>
                  <a:srgbClr val="231F20"/>
                </a:solidFill>
                <a:latin typeface="Calibri"/>
              </a:rPr>
              <a:t>Appliquer les lois de l’intensité et de la tension pour expliquer le même éclat des deux lampes.</a:t>
            </a:r>
          </a:p>
        </p:txBody>
      </p:sp>
      <p:pic>
        <p:nvPicPr>
          <p:cNvPr id="89" name="Image 88"/>
          <p:cNvPicPr/>
          <p:nvPr/>
        </p:nvPicPr>
        <p:blipFill>
          <a:blip r:embed="rId3"/>
          <a:srcRect l="29279" t="40121" r="29426" b="23680"/>
          <a:stretch>
            <a:fillRect/>
          </a:stretch>
        </p:blipFill>
        <p:spPr bwMode="auto">
          <a:xfrm>
            <a:off x="6598025" y="2460148"/>
            <a:ext cx="5387530" cy="291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" name="Rectangle 5677"/>
          <p:cNvSpPr/>
          <p:nvPr/>
        </p:nvSpPr>
        <p:spPr>
          <a:xfrm>
            <a:off x="382321" y="1774297"/>
            <a:ext cx="5244513" cy="369332"/>
          </a:xfrm>
          <a:prstGeom prst="rect">
            <a:avLst/>
          </a:prstGeom>
          <a:ln w="12700">
            <a:noFill/>
          </a:ln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2400" b="0" i="0" spc="0" baseline="0" noProof="0" dirty="0">
                <a:solidFill>
                  <a:srgbClr val="231F20"/>
                </a:solidFill>
                <a:latin typeface="Calibri"/>
              </a:rPr>
              <a:t>   Les deux lampes sont montées en série :</a:t>
            </a:r>
          </a:p>
        </p:txBody>
      </p:sp>
      <p:sp>
        <p:nvSpPr>
          <p:cNvPr id="100" name="ZoneTexte 99"/>
          <p:cNvSpPr txBox="1"/>
          <p:nvPr/>
        </p:nvSpPr>
        <p:spPr>
          <a:xfrm>
            <a:off x="644969" y="2868846"/>
            <a:ext cx="57656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conclue</a:t>
            </a:r>
            <a:r>
              <a:rPr lang="fr-FR" sz="2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fr-FR" sz="280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800" noProof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a</a:t>
            </a:r>
            <a:r>
              <a:rPr lang="fr-FR" sz="2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r>
              <a:rPr lang="fr-FR" sz="2000" baseline="-57118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fr-FR" sz="2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I</a:t>
            </a:r>
            <a:r>
              <a:rPr lang="fr-FR" sz="2000" baseline="-57118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 </a:t>
            </a:r>
            <a:r>
              <a:rPr lang="fr-FR" sz="20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fr-FR" sz="2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fr-FR" sz="2800" baseline="-57118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fr-FR" sz="2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U</a:t>
            </a:r>
            <a:r>
              <a:rPr lang="fr-FR" sz="2800" baseline="-57118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fr-FR" sz="2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donc les deux</a:t>
            </a:r>
          </a:p>
          <a:p>
            <a:endParaRPr lang="fr-FR" sz="280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lampes ont le ………………… éclat.</a:t>
            </a:r>
          </a:p>
        </p:txBody>
      </p:sp>
      <p:sp>
        <p:nvSpPr>
          <p:cNvPr id="102" name="Rectangle 5690"/>
          <p:cNvSpPr/>
          <p:nvPr/>
        </p:nvSpPr>
        <p:spPr>
          <a:xfrm>
            <a:off x="3527809" y="4400354"/>
            <a:ext cx="1215076" cy="55399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3600" b="1" i="0" spc="0" baseline="0" noProof="0" dirty="0">
                <a:solidFill>
                  <a:srgbClr val="24408F"/>
                </a:solidFill>
                <a:latin typeface="BradleyTypePro-Regular"/>
              </a:rPr>
              <a:t>même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57E85B4-786C-5B49-F0B9-D74846899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La phase suivante consiste à appliquer les lois de la tension et du courant pour expliquer le même éclat des deux lampes.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3EBAE6E-E4FB-822C-EC77-A1A2334710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Veiller à ce que les élèves soient attentifs.</a:t>
            </a:r>
          </a:p>
        </p:txBody>
      </p:sp>
    </p:spTree>
    <p:extLst>
      <p:ext uri="{BB962C8B-B14F-4D97-AF65-F5344CB8AC3E}">
        <p14:creationId xmlns:p14="http://schemas.microsoft.com/office/powerpoint/2010/main" val="3836501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100" grpId="0" build="p"/>
      <p:bldP spid="10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948074" y="825738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l’enseignant 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503756" y="4419682"/>
            <a:ext cx="1207308" cy="19255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602203" y="2210521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15805" y="4642017"/>
            <a:ext cx="593846" cy="57096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D9D656C-8CA4-4D76-B32C-81753BFDBF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H="1" flipV="1">
            <a:off x="8725494" y="3726021"/>
            <a:ext cx="1497103" cy="1801461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C9C3D581-0BA9-E0A5-EB9D-7CEF96EEB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994" y="2210521"/>
            <a:ext cx="1272102" cy="92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24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22938" y="2329035"/>
            <a:ext cx="782801" cy="782801"/>
          </a:xfrm>
          <a:prstGeom prst="rect">
            <a:avLst/>
          </a:prstGeom>
          <a:noFill/>
        </p:spPr>
      </p:pic>
      <p:pic>
        <p:nvPicPr>
          <p:cNvPr id="21" name="Picture 525"/>
          <p:cNvPicPr>
            <a:picLocks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16174" y="2303112"/>
            <a:ext cx="1133556" cy="736275"/>
          </a:xfrm>
          <a:prstGeom prst="rect">
            <a:avLst/>
          </a:prstGeom>
          <a:noFill/>
        </p:spPr>
      </p:pic>
      <p:pic>
        <p:nvPicPr>
          <p:cNvPr id="23" name="Picture 533"/>
          <p:cNvPicPr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46037" y="3593607"/>
            <a:ext cx="894364" cy="826757"/>
          </a:xfrm>
          <a:prstGeom prst="rect">
            <a:avLst/>
          </a:prstGeom>
          <a:noFill/>
        </p:spPr>
      </p:pic>
      <p:pic>
        <p:nvPicPr>
          <p:cNvPr id="24" name="Picture 535"/>
          <p:cNvPicPr>
            <a:picLocks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46037" y="2423669"/>
            <a:ext cx="896772" cy="813223"/>
          </a:xfrm>
          <a:prstGeom prst="rect">
            <a:avLst/>
          </a:prstGeom>
          <a:noFill/>
        </p:spPr>
      </p:pic>
      <p:grpSp>
        <p:nvGrpSpPr>
          <p:cNvPr id="10" name="Groupe 9"/>
          <p:cNvGrpSpPr/>
          <p:nvPr/>
        </p:nvGrpSpPr>
        <p:grpSpPr>
          <a:xfrm>
            <a:off x="2992162" y="3704872"/>
            <a:ext cx="915264" cy="604226"/>
            <a:chOff x="2639978" y="3420215"/>
            <a:chExt cx="915264" cy="604226"/>
          </a:xfrm>
        </p:grpSpPr>
        <p:pic>
          <p:nvPicPr>
            <p:cNvPr id="27" name="Picture 644"/>
            <p:cNvPicPr>
              <a:picLocks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639978" y="3752670"/>
              <a:ext cx="234467" cy="183857"/>
            </a:xfrm>
            <a:prstGeom prst="rect">
              <a:avLst/>
            </a:prstGeom>
            <a:noFill/>
          </p:spPr>
        </p:pic>
        <p:pic>
          <p:nvPicPr>
            <p:cNvPr id="28" name="Picture 645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074553" y="3840105"/>
              <a:ext cx="234467" cy="183870"/>
            </a:xfrm>
            <a:prstGeom prst="rect">
              <a:avLst/>
            </a:prstGeom>
            <a:noFill/>
          </p:spPr>
        </p:pic>
        <p:sp>
          <p:nvSpPr>
            <p:cNvPr id="29" name="Freeform 646"/>
            <p:cNvSpPr/>
            <p:nvPr/>
          </p:nvSpPr>
          <p:spPr>
            <a:xfrm>
              <a:off x="2821204" y="3748219"/>
              <a:ext cx="273290" cy="176136"/>
            </a:xfrm>
            <a:custGeom>
              <a:avLst/>
              <a:gdLst/>
              <a:ahLst/>
              <a:cxnLst/>
              <a:rect l="0" t="0" r="0" b="0"/>
              <a:pathLst>
                <a:path w="273290" h="176136">
                  <a:moveTo>
                    <a:pt x="8483" y="176136"/>
                  </a:moveTo>
                  <a:lnTo>
                    <a:pt x="273290" y="50876"/>
                  </a:lnTo>
                  <a:lnTo>
                    <a:pt x="8306" y="0"/>
                  </a:lnTo>
                  <a:lnTo>
                    <a:pt x="2121" y="51067"/>
                  </a:lnTo>
                  <a:lnTo>
                    <a:pt x="0" y="171895"/>
                  </a:lnTo>
                </a:path>
              </a:pathLst>
            </a:custGeom>
            <a:solidFill>
              <a:srgbClr val="E2A359">
                <a:alpha val="100000"/>
              </a:srgbClr>
            </a:solidFill>
            <a:ln w="2374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31" name="Picture 647"/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820568" y="3605213"/>
              <a:ext cx="706945" cy="242214"/>
            </a:xfrm>
            <a:prstGeom prst="rect">
              <a:avLst/>
            </a:prstGeom>
            <a:noFill/>
          </p:spPr>
        </p:pic>
        <p:pic>
          <p:nvPicPr>
            <p:cNvPr id="32" name="Picture 648"/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232480" y="3695903"/>
              <a:ext cx="322762" cy="328536"/>
            </a:xfrm>
            <a:prstGeom prst="rect">
              <a:avLst/>
            </a:prstGeom>
            <a:noFill/>
          </p:spPr>
        </p:pic>
        <p:pic>
          <p:nvPicPr>
            <p:cNvPr id="33" name="Picture 649"/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797253" y="3728215"/>
              <a:ext cx="490715" cy="296226"/>
            </a:xfrm>
            <a:prstGeom prst="rect">
              <a:avLst/>
            </a:prstGeom>
            <a:noFill/>
          </p:spPr>
        </p:pic>
        <p:pic>
          <p:nvPicPr>
            <p:cNvPr id="35" name="Picture 650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295573" y="3728771"/>
              <a:ext cx="76227" cy="45681"/>
            </a:xfrm>
            <a:prstGeom prst="rect">
              <a:avLst/>
            </a:prstGeom>
            <a:noFill/>
          </p:spPr>
        </p:pic>
        <p:sp>
          <p:nvSpPr>
            <p:cNvPr id="36" name="Freeform 651"/>
            <p:cNvSpPr/>
            <p:nvPr/>
          </p:nvSpPr>
          <p:spPr>
            <a:xfrm>
              <a:off x="3307095" y="3740734"/>
              <a:ext cx="53187" cy="21018"/>
            </a:xfrm>
            <a:custGeom>
              <a:avLst/>
              <a:gdLst/>
              <a:ahLst/>
              <a:cxnLst/>
              <a:rect l="0" t="0" r="0" b="0"/>
              <a:pathLst>
                <a:path w="53187" h="21018">
                  <a:moveTo>
                    <a:pt x="26276" y="21018"/>
                  </a:moveTo>
                  <a:cubicBezTo>
                    <a:pt x="40893" y="21018"/>
                    <a:pt x="53187" y="16993"/>
                    <a:pt x="51917" y="4712"/>
                  </a:cubicBezTo>
                  <a:cubicBezTo>
                    <a:pt x="51422" y="0"/>
                    <a:pt x="40411" y="787"/>
                    <a:pt x="26593" y="787"/>
                  </a:cubicBezTo>
                  <a:cubicBezTo>
                    <a:pt x="12776" y="787"/>
                    <a:pt x="1766" y="635"/>
                    <a:pt x="1270" y="5359"/>
                  </a:cubicBezTo>
                  <a:cubicBezTo>
                    <a:pt x="0" y="17628"/>
                    <a:pt x="12459" y="21018"/>
                    <a:pt x="26276" y="21018"/>
                  </a:cubicBezTo>
                  <a:close/>
                  <a:moveTo>
                    <a:pt x="26276" y="21018"/>
                  </a:moveTo>
                </a:path>
              </a:pathLst>
            </a:custGeom>
            <a:noFill/>
            <a:ln w="1892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37" name="Picture 652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84714" y="3673171"/>
              <a:ext cx="76227" cy="45694"/>
            </a:xfrm>
            <a:prstGeom prst="rect">
              <a:avLst/>
            </a:prstGeom>
            <a:noFill/>
          </p:spPr>
        </p:pic>
        <p:sp>
          <p:nvSpPr>
            <p:cNvPr id="38" name="Freeform 653"/>
            <p:cNvSpPr/>
            <p:nvPr/>
          </p:nvSpPr>
          <p:spPr>
            <a:xfrm>
              <a:off x="2996234" y="3685135"/>
              <a:ext cx="53187" cy="21031"/>
            </a:xfrm>
            <a:custGeom>
              <a:avLst/>
              <a:gdLst/>
              <a:ahLst/>
              <a:cxnLst/>
              <a:rect l="0" t="0" r="0" b="0"/>
              <a:pathLst>
                <a:path w="53187" h="21031">
                  <a:moveTo>
                    <a:pt x="26911" y="21031"/>
                  </a:moveTo>
                  <a:cubicBezTo>
                    <a:pt x="12294" y="21031"/>
                    <a:pt x="0" y="17006"/>
                    <a:pt x="1270" y="4725"/>
                  </a:cubicBezTo>
                  <a:cubicBezTo>
                    <a:pt x="1765" y="0"/>
                    <a:pt x="12776" y="788"/>
                    <a:pt x="26594" y="788"/>
                  </a:cubicBezTo>
                  <a:cubicBezTo>
                    <a:pt x="40411" y="788"/>
                    <a:pt x="51421" y="648"/>
                    <a:pt x="51917" y="5360"/>
                  </a:cubicBezTo>
                  <a:cubicBezTo>
                    <a:pt x="53187" y="17641"/>
                    <a:pt x="40728" y="21031"/>
                    <a:pt x="26911" y="21031"/>
                  </a:cubicBezTo>
                  <a:close/>
                  <a:moveTo>
                    <a:pt x="26911" y="21031"/>
                  </a:moveTo>
                </a:path>
              </a:pathLst>
            </a:custGeom>
            <a:noFill/>
            <a:ln w="1892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39" name="Picture 654"/>
            <p:cNvPicPr>
              <a:picLocks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295967" y="3723513"/>
              <a:ext cx="75438" cy="42583"/>
            </a:xfrm>
            <a:prstGeom prst="rect">
              <a:avLst/>
            </a:prstGeom>
            <a:noFill/>
          </p:spPr>
        </p:pic>
        <p:sp>
          <p:nvSpPr>
            <p:cNvPr id="40" name="Freeform 655"/>
            <p:cNvSpPr/>
            <p:nvPr/>
          </p:nvSpPr>
          <p:spPr>
            <a:xfrm>
              <a:off x="3308670" y="3736211"/>
              <a:ext cx="50038" cy="17183"/>
            </a:xfrm>
            <a:custGeom>
              <a:avLst/>
              <a:gdLst/>
              <a:ahLst/>
              <a:cxnLst/>
              <a:rect l="0" t="0" r="0" b="0"/>
              <a:pathLst>
                <a:path w="50038" h="17183">
                  <a:moveTo>
                    <a:pt x="25019" y="17183"/>
                  </a:moveTo>
                  <a:cubicBezTo>
                    <a:pt x="38836" y="17183"/>
                    <a:pt x="50038" y="13335"/>
                    <a:pt x="50038" y="8586"/>
                  </a:cubicBezTo>
                  <a:cubicBezTo>
                    <a:pt x="50038" y="3849"/>
                    <a:pt x="38836" y="0"/>
                    <a:pt x="25019" y="0"/>
                  </a:cubicBezTo>
                  <a:cubicBezTo>
                    <a:pt x="11202" y="0"/>
                    <a:pt x="0" y="3849"/>
                    <a:pt x="0" y="8586"/>
                  </a:cubicBezTo>
                  <a:cubicBezTo>
                    <a:pt x="0" y="13335"/>
                    <a:pt x="11202" y="17183"/>
                    <a:pt x="25019" y="17183"/>
                  </a:cubicBezTo>
                  <a:close/>
                  <a:moveTo>
                    <a:pt x="25019" y="17183"/>
                  </a:moveTo>
                </a:path>
              </a:pathLst>
            </a:custGeom>
            <a:noFill/>
            <a:ln w="1892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41" name="Picture 656"/>
            <p:cNvPicPr>
              <a:picLocks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85109" y="3667925"/>
              <a:ext cx="75438" cy="42583"/>
            </a:xfrm>
            <a:prstGeom prst="rect">
              <a:avLst/>
            </a:prstGeom>
            <a:noFill/>
          </p:spPr>
        </p:pic>
        <p:sp>
          <p:nvSpPr>
            <p:cNvPr id="42" name="Freeform 657"/>
            <p:cNvSpPr/>
            <p:nvPr/>
          </p:nvSpPr>
          <p:spPr>
            <a:xfrm>
              <a:off x="2997809" y="3680624"/>
              <a:ext cx="50038" cy="17183"/>
            </a:xfrm>
            <a:custGeom>
              <a:avLst/>
              <a:gdLst/>
              <a:ahLst/>
              <a:cxnLst/>
              <a:rect l="0" t="0" r="0" b="0"/>
              <a:pathLst>
                <a:path w="50038" h="17183">
                  <a:moveTo>
                    <a:pt x="25019" y="17183"/>
                  </a:moveTo>
                  <a:cubicBezTo>
                    <a:pt x="11202" y="17183"/>
                    <a:pt x="0" y="13335"/>
                    <a:pt x="0" y="8598"/>
                  </a:cubicBezTo>
                  <a:cubicBezTo>
                    <a:pt x="0" y="3849"/>
                    <a:pt x="11202" y="0"/>
                    <a:pt x="25019" y="0"/>
                  </a:cubicBezTo>
                  <a:cubicBezTo>
                    <a:pt x="38836" y="0"/>
                    <a:pt x="50038" y="3849"/>
                    <a:pt x="50038" y="8598"/>
                  </a:cubicBezTo>
                  <a:cubicBezTo>
                    <a:pt x="50038" y="13335"/>
                    <a:pt x="38836" y="17183"/>
                    <a:pt x="25019" y="17183"/>
                  </a:cubicBezTo>
                  <a:close/>
                  <a:moveTo>
                    <a:pt x="25019" y="17183"/>
                  </a:moveTo>
                </a:path>
              </a:pathLst>
            </a:custGeom>
            <a:noFill/>
            <a:ln w="1892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43" name="Picture 658"/>
            <p:cNvPicPr>
              <a:picLocks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303511" y="3694341"/>
              <a:ext cx="61836" cy="66819"/>
            </a:xfrm>
            <a:prstGeom prst="rect">
              <a:avLst/>
            </a:prstGeom>
            <a:noFill/>
          </p:spPr>
        </p:pic>
        <p:sp>
          <p:nvSpPr>
            <p:cNvPr id="44" name="Freeform 659"/>
            <p:cNvSpPr/>
            <p:nvPr/>
          </p:nvSpPr>
          <p:spPr>
            <a:xfrm>
              <a:off x="3316207" y="3707031"/>
              <a:ext cx="36436" cy="46456"/>
            </a:xfrm>
            <a:custGeom>
              <a:avLst/>
              <a:gdLst/>
              <a:ahLst/>
              <a:cxnLst/>
              <a:rect l="0" t="0" r="0" b="0"/>
              <a:pathLst>
                <a:path w="36436" h="46456">
                  <a:moveTo>
                    <a:pt x="0" y="0"/>
                  </a:moveTo>
                  <a:lnTo>
                    <a:pt x="0" y="37414"/>
                  </a:lnTo>
                  <a:cubicBezTo>
                    <a:pt x="0" y="37414"/>
                    <a:pt x="13982" y="46456"/>
                    <a:pt x="36055" y="37414"/>
                  </a:cubicBezTo>
                  <a:lnTo>
                    <a:pt x="36436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w="1701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45" name="Picture 660"/>
            <p:cNvPicPr>
              <a:picLocks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91167" y="3638741"/>
              <a:ext cx="61849" cy="66833"/>
            </a:xfrm>
            <a:prstGeom prst="rect">
              <a:avLst/>
            </a:prstGeom>
            <a:noFill/>
          </p:spPr>
        </p:pic>
        <p:sp>
          <p:nvSpPr>
            <p:cNvPr id="46" name="Freeform 661"/>
            <p:cNvSpPr/>
            <p:nvPr/>
          </p:nvSpPr>
          <p:spPr>
            <a:xfrm>
              <a:off x="3003873" y="3651441"/>
              <a:ext cx="36436" cy="46456"/>
            </a:xfrm>
            <a:custGeom>
              <a:avLst/>
              <a:gdLst/>
              <a:ahLst/>
              <a:cxnLst/>
              <a:rect l="0" t="0" r="0" b="0"/>
              <a:pathLst>
                <a:path w="36436" h="46456">
                  <a:moveTo>
                    <a:pt x="36436" y="0"/>
                  </a:moveTo>
                  <a:lnTo>
                    <a:pt x="36436" y="37414"/>
                  </a:lnTo>
                  <a:cubicBezTo>
                    <a:pt x="36436" y="37414"/>
                    <a:pt x="22454" y="46456"/>
                    <a:pt x="381" y="37414"/>
                  </a:cubicBezTo>
                  <a:lnTo>
                    <a:pt x="0" y="0"/>
                  </a:lnTo>
                  <a:lnTo>
                    <a:pt x="36436" y="0"/>
                  </a:lnTo>
                  <a:close/>
                  <a:moveTo>
                    <a:pt x="36436" y="0"/>
                  </a:moveTo>
                </a:path>
              </a:pathLst>
            </a:custGeom>
            <a:noFill/>
            <a:ln w="1701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47" name="Picture 662"/>
            <p:cNvPicPr>
              <a:picLocks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311855" y="3584423"/>
              <a:ext cx="75069" cy="101866"/>
            </a:xfrm>
            <a:prstGeom prst="rect">
              <a:avLst/>
            </a:prstGeom>
            <a:noFill/>
          </p:spPr>
        </p:pic>
        <p:sp>
          <p:nvSpPr>
            <p:cNvPr id="48" name="Freeform 663"/>
            <p:cNvSpPr/>
            <p:nvPr/>
          </p:nvSpPr>
          <p:spPr>
            <a:xfrm>
              <a:off x="3324555" y="3592289"/>
              <a:ext cx="49668" cy="81305"/>
            </a:xfrm>
            <a:custGeom>
              <a:avLst/>
              <a:gdLst/>
              <a:ahLst/>
              <a:cxnLst/>
              <a:rect l="0" t="0" r="0" b="0"/>
              <a:pathLst>
                <a:path w="49668" h="81305">
                  <a:moveTo>
                    <a:pt x="18592" y="81305"/>
                  </a:moveTo>
                  <a:lnTo>
                    <a:pt x="49668" y="22936"/>
                  </a:lnTo>
                  <a:cubicBezTo>
                    <a:pt x="49668" y="22936"/>
                    <a:pt x="49656" y="0"/>
                    <a:pt x="33997" y="5766"/>
                  </a:cubicBezTo>
                  <a:cubicBezTo>
                    <a:pt x="33997" y="5766"/>
                    <a:pt x="21525" y="19253"/>
                    <a:pt x="8140" y="43917"/>
                  </a:cubicBezTo>
                  <a:lnTo>
                    <a:pt x="0" y="49340"/>
                  </a:lnTo>
                  <a:lnTo>
                    <a:pt x="18592" y="81305"/>
                  </a:lnTo>
                  <a:close/>
                  <a:moveTo>
                    <a:pt x="18592" y="81305"/>
                  </a:moveTo>
                </a:path>
              </a:pathLst>
            </a:custGeom>
            <a:noFill/>
            <a:ln w="132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49" name="Picture 664"/>
            <p:cNvPicPr>
              <a:picLocks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59836" y="3525495"/>
              <a:ext cx="84797" cy="105270"/>
            </a:xfrm>
            <a:prstGeom prst="rect">
              <a:avLst/>
            </a:prstGeom>
            <a:noFill/>
          </p:spPr>
        </p:pic>
        <p:sp>
          <p:nvSpPr>
            <p:cNvPr id="50" name="Freeform 665"/>
            <p:cNvSpPr/>
            <p:nvPr/>
          </p:nvSpPr>
          <p:spPr>
            <a:xfrm>
              <a:off x="2972435" y="3533103"/>
              <a:ext cx="59498" cy="84963"/>
            </a:xfrm>
            <a:custGeom>
              <a:avLst/>
              <a:gdLst/>
              <a:ahLst/>
              <a:cxnLst/>
              <a:rect l="0" t="0" r="0" b="0"/>
              <a:pathLst>
                <a:path w="59498" h="84963">
                  <a:moveTo>
                    <a:pt x="37477" y="84963"/>
                  </a:moveTo>
                  <a:lnTo>
                    <a:pt x="101" y="23915"/>
                  </a:lnTo>
                  <a:cubicBezTo>
                    <a:pt x="101" y="23915"/>
                    <a:pt x="0" y="0"/>
                    <a:pt x="18694" y="6096"/>
                  </a:cubicBezTo>
                  <a:cubicBezTo>
                    <a:pt x="18694" y="6096"/>
                    <a:pt x="33655" y="20232"/>
                    <a:pt x="49757" y="46038"/>
                  </a:cubicBezTo>
                  <a:lnTo>
                    <a:pt x="59498" y="51728"/>
                  </a:lnTo>
                  <a:lnTo>
                    <a:pt x="37477" y="84963"/>
                  </a:lnTo>
                  <a:close/>
                  <a:moveTo>
                    <a:pt x="37477" y="84963"/>
                  </a:moveTo>
                </a:path>
              </a:pathLst>
            </a:custGeom>
            <a:noFill/>
            <a:ln w="160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51" name="Picture 666"/>
            <p:cNvPicPr>
              <a:picLocks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301491" y="3612770"/>
              <a:ext cx="65887" cy="137024"/>
            </a:xfrm>
            <a:prstGeom prst="rect">
              <a:avLst/>
            </a:prstGeom>
            <a:noFill/>
          </p:spPr>
        </p:pic>
        <p:sp>
          <p:nvSpPr>
            <p:cNvPr id="52" name="Freeform 667"/>
            <p:cNvSpPr/>
            <p:nvPr/>
          </p:nvSpPr>
          <p:spPr>
            <a:xfrm>
              <a:off x="3314180" y="3625470"/>
              <a:ext cx="40500" cy="118694"/>
            </a:xfrm>
            <a:custGeom>
              <a:avLst/>
              <a:gdLst/>
              <a:ahLst/>
              <a:cxnLst/>
              <a:rect l="0" t="0" r="0" b="0"/>
              <a:pathLst>
                <a:path w="40500" h="118694">
                  <a:moveTo>
                    <a:pt x="0" y="0"/>
                  </a:moveTo>
                  <a:lnTo>
                    <a:pt x="0" y="105968"/>
                  </a:lnTo>
                  <a:cubicBezTo>
                    <a:pt x="0" y="105968"/>
                    <a:pt x="15240" y="118694"/>
                    <a:pt x="40068" y="105968"/>
                  </a:cubicBezTo>
                  <a:lnTo>
                    <a:pt x="40500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w="160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53" name="Picture 668"/>
            <p:cNvPicPr>
              <a:picLocks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89135" y="3557182"/>
              <a:ext cx="65900" cy="137019"/>
            </a:xfrm>
            <a:prstGeom prst="rect">
              <a:avLst/>
            </a:prstGeom>
            <a:noFill/>
          </p:spPr>
        </p:pic>
        <p:sp>
          <p:nvSpPr>
            <p:cNvPr id="54" name="Freeform 669"/>
            <p:cNvSpPr/>
            <p:nvPr/>
          </p:nvSpPr>
          <p:spPr>
            <a:xfrm>
              <a:off x="3001836" y="3569876"/>
              <a:ext cx="40500" cy="118694"/>
            </a:xfrm>
            <a:custGeom>
              <a:avLst/>
              <a:gdLst/>
              <a:ahLst/>
              <a:cxnLst/>
              <a:rect l="0" t="0" r="0" b="0"/>
              <a:pathLst>
                <a:path w="40500" h="118694">
                  <a:moveTo>
                    <a:pt x="40500" y="0"/>
                  </a:moveTo>
                  <a:lnTo>
                    <a:pt x="40500" y="105968"/>
                  </a:lnTo>
                  <a:cubicBezTo>
                    <a:pt x="40500" y="105968"/>
                    <a:pt x="25260" y="118694"/>
                    <a:pt x="432" y="105968"/>
                  </a:cubicBezTo>
                  <a:lnTo>
                    <a:pt x="0" y="0"/>
                  </a:lnTo>
                  <a:lnTo>
                    <a:pt x="40500" y="0"/>
                  </a:lnTo>
                  <a:close/>
                  <a:moveTo>
                    <a:pt x="40500" y="0"/>
                  </a:moveTo>
                </a:path>
              </a:pathLst>
            </a:custGeom>
            <a:noFill/>
            <a:ln w="160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55" name="Picture 670"/>
            <p:cNvPicPr>
              <a:picLocks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301263" y="3604807"/>
              <a:ext cx="65913" cy="37490"/>
            </a:xfrm>
            <a:prstGeom prst="rect">
              <a:avLst/>
            </a:prstGeom>
            <a:noFill/>
          </p:spPr>
        </p:pic>
        <p:sp>
          <p:nvSpPr>
            <p:cNvPr id="56" name="Freeform 671"/>
            <p:cNvSpPr/>
            <p:nvPr/>
          </p:nvSpPr>
          <p:spPr>
            <a:xfrm>
              <a:off x="3313963" y="3617497"/>
              <a:ext cx="40512" cy="12103"/>
            </a:xfrm>
            <a:custGeom>
              <a:avLst/>
              <a:gdLst/>
              <a:ahLst/>
              <a:cxnLst/>
              <a:rect l="0" t="0" r="0" b="0"/>
              <a:pathLst>
                <a:path w="40512" h="12103">
                  <a:moveTo>
                    <a:pt x="20256" y="12103"/>
                  </a:moveTo>
                  <a:cubicBezTo>
                    <a:pt x="31444" y="12103"/>
                    <a:pt x="40512" y="9398"/>
                    <a:pt x="40512" y="6046"/>
                  </a:cubicBezTo>
                  <a:cubicBezTo>
                    <a:pt x="40512" y="2705"/>
                    <a:pt x="31444" y="0"/>
                    <a:pt x="20256" y="0"/>
                  </a:cubicBezTo>
                  <a:cubicBezTo>
                    <a:pt x="9068" y="0"/>
                    <a:pt x="0" y="2705"/>
                    <a:pt x="0" y="6046"/>
                  </a:cubicBezTo>
                  <a:cubicBezTo>
                    <a:pt x="0" y="9398"/>
                    <a:pt x="9068" y="12103"/>
                    <a:pt x="20256" y="12103"/>
                  </a:cubicBezTo>
                  <a:close/>
                  <a:moveTo>
                    <a:pt x="20256" y="12103"/>
                  </a:moveTo>
                </a:path>
              </a:pathLst>
            </a:custGeom>
            <a:noFill/>
            <a:ln w="160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57" name="Picture 672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89338" y="3549219"/>
              <a:ext cx="65913" cy="37490"/>
            </a:xfrm>
            <a:prstGeom prst="rect">
              <a:avLst/>
            </a:prstGeom>
            <a:noFill/>
          </p:spPr>
        </p:pic>
        <p:sp>
          <p:nvSpPr>
            <p:cNvPr id="58" name="Freeform 673"/>
            <p:cNvSpPr/>
            <p:nvPr/>
          </p:nvSpPr>
          <p:spPr>
            <a:xfrm>
              <a:off x="3002041" y="3561910"/>
              <a:ext cx="40512" cy="12103"/>
            </a:xfrm>
            <a:custGeom>
              <a:avLst/>
              <a:gdLst/>
              <a:ahLst/>
              <a:cxnLst/>
              <a:rect l="0" t="0" r="0" b="0"/>
              <a:pathLst>
                <a:path w="40512" h="12103">
                  <a:moveTo>
                    <a:pt x="20256" y="12103"/>
                  </a:moveTo>
                  <a:cubicBezTo>
                    <a:pt x="9068" y="12103"/>
                    <a:pt x="0" y="9398"/>
                    <a:pt x="0" y="6046"/>
                  </a:cubicBezTo>
                  <a:cubicBezTo>
                    <a:pt x="0" y="2718"/>
                    <a:pt x="9068" y="0"/>
                    <a:pt x="20256" y="0"/>
                  </a:cubicBezTo>
                  <a:cubicBezTo>
                    <a:pt x="31444" y="0"/>
                    <a:pt x="40512" y="2718"/>
                    <a:pt x="40512" y="6046"/>
                  </a:cubicBezTo>
                  <a:cubicBezTo>
                    <a:pt x="40512" y="9398"/>
                    <a:pt x="31444" y="12103"/>
                    <a:pt x="20256" y="12103"/>
                  </a:cubicBezTo>
                  <a:close/>
                  <a:moveTo>
                    <a:pt x="20256" y="12103"/>
                  </a:moveTo>
                </a:path>
              </a:pathLst>
            </a:custGeom>
            <a:noFill/>
            <a:ln w="160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59" name="Freeform 674"/>
            <p:cNvSpPr/>
            <p:nvPr/>
          </p:nvSpPr>
          <p:spPr>
            <a:xfrm>
              <a:off x="3321932" y="3620797"/>
              <a:ext cx="25246" cy="4648"/>
            </a:xfrm>
            <a:custGeom>
              <a:avLst/>
              <a:gdLst/>
              <a:ahLst/>
              <a:cxnLst/>
              <a:rect l="0" t="0" r="0" b="0"/>
              <a:pathLst>
                <a:path w="25246" h="4648">
                  <a:moveTo>
                    <a:pt x="12623" y="4648"/>
                  </a:moveTo>
                  <a:cubicBezTo>
                    <a:pt x="19595" y="4648"/>
                    <a:pt x="25246" y="3607"/>
                    <a:pt x="25246" y="2324"/>
                  </a:cubicBezTo>
                  <a:cubicBezTo>
                    <a:pt x="25246" y="1042"/>
                    <a:pt x="19595" y="0"/>
                    <a:pt x="12623" y="0"/>
                  </a:cubicBezTo>
                  <a:cubicBezTo>
                    <a:pt x="5651" y="0"/>
                    <a:pt x="0" y="1042"/>
                    <a:pt x="0" y="2324"/>
                  </a:cubicBezTo>
                  <a:cubicBezTo>
                    <a:pt x="0" y="3607"/>
                    <a:pt x="5651" y="4648"/>
                    <a:pt x="12623" y="4648"/>
                  </a:cubicBezTo>
                </a:path>
              </a:pathLst>
            </a:custGeom>
            <a:solidFill>
              <a:srgbClr val="73B590">
                <a:alpha val="100000"/>
              </a:srgbClr>
            </a:solidFill>
            <a:ln w="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60" name="Freeform 675"/>
            <p:cNvSpPr/>
            <p:nvPr/>
          </p:nvSpPr>
          <p:spPr>
            <a:xfrm>
              <a:off x="3321932" y="3620797"/>
              <a:ext cx="25246" cy="4648"/>
            </a:xfrm>
            <a:custGeom>
              <a:avLst/>
              <a:gdLst/>
              <a:ahLst/>
              <a:cxnLst/>
              <a:rect l="0" t="0" r="0" b="0"/>
              <a:pathLst>
                <a:path w="25246" h="4648">
                  <a:moveTo>
                    <a:pt x="12623" y="4648"/>
                  </a:moveTo>
                  <a:cubicBezTo>
                    <a:pt x="19595" y="4648"/>
                    <a:pt x="25246" y="3607"/>
                    <a:pt x="25246" y="2324"/>
                  </a:cubicBezTo>
                  <a:cubicBezTo>
                    <a:pt x="25246" y="1042"/>
                    <a:pt x="19595" y="0"/>
                    <a:pt x="12623" y="0"/>
                  </a:cubicBezTo>
                  <a:cubicBezTo>
                    <a:pt x="5651" y="0"/>
                    <a:pt x="0" y="1042"/>
                    <a:pt x="0" y="2324"/>
                  </a:cubicBezTo>
                  <a:cubicBezTo>
                    <a:pt x="0" y="3607"/>
                    <a:pt x="5651" y="4648"/>
                    <a:pt x="12623" y="4648"/>
                  </a:cubicBezTo>
                  <a:close/>
                  <a:moveTo>
                    <a:pt x="12623" y="4648"/>
                  </a:moveTo>
                </a:path>
              </a:pathLst>
            </a:custGeom>
            <a:noFill/>
            <a:ln w="160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61" name="Freeform 676"/>
            <p:cNvSpPr/>
            <p:nvPr/>
          </p:nvSpPr>
          <p:spPr>
            <a:xfrm>
              <a:off x="3009337" y="3565223"/>
              <a:ext cx="25246" cy="4635"/>
            </a:xfrm>
            <a:custGeom>
              <a:avLst/>
              <a:gdLst/>
              <a:ahLst/>
              <a:cxnLst/>
              <a:rect l="0" t="0" r="0" b="0"/>
              <a:pathLst>
                <a:path w="25246" h="4635">
                  <a:moveTo>
                    <a:pt x="12623" y="4635"/>
                  </a:moveTo>
                  <a:cubicBezTo>
                    <a:pt x="5651" y="4635"/>
                    <a:pt x="0" y="3594"/>
                    <a:pt x="0" y="2311"/>
                  </a:cubicBezTo>
                  <a:cubicBezTo>
                    <a:pt x="0" y="1029"/>
                    <a:pt x="5651" y="0"/>
                    <a:pt x="12623" y="0"/>
                  </a:cubicBezTo>
                  <a:cubicBezTo>
                    <a:pt x="19595" y="0"/>
                    <a:pt x="25246" y="1029"/>
                    <a:pt x="25246" y="2311"/>
                  </a:cubicBezTo>
                  <a:cubicBezTo>
                    <a:pt x="25246" y="3594"/>
                    <a:pt x="19595" y="4635"/>
                    <a:pt x="12623" y="4635"/>
                  </a:cubicBezTo>
                </a:path>
              </a:pathLst>
            </a:custGeom>
            <a:solidFill>
              <a:srgbClr val="73B590">
                <a:alpha val="100000"/>
              </a:srgbClr>
            </a:solidFill>
            <a:ln w="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62" name="Freeform 677"/>
            <p:cNvSpPr/>
            <p:nvPr/>
          </p:nvSpPr>
          <p:spPr>
            <a:xfrm>
              <a:off x="3009337" y="3565223"/>
              <a:ext cx="25246" cy="4635"/>
            </a:xfrm>
            <a:custGeom>
              <a:avLst/>
              <a:gdLst/>
              <a:ahLst/>
              <a:cxnLst/>
              <a:rect l="0" t="0" r="0" b="0"/>
              <a:pathLst>
                <a:path w="25246" h="4635">
                  <a:moveTo>
                    <a:pt x="12623" y="4635"/>
                  </a:moveTo>
                  <a:cubicBezTo>
                    <a:pt x="5651" y="4635"/>
                    <a:pt x="0" y="3594"/>
                    <a:pt x="0" y="2311"/>
                  </a:cubicBezTo>
                  <a:cubicBezTo>
                    <a:pt x="0" y="1029"/>
                    <a:pt x="5651" y="0"/>
                    <a:pt x="12623" y="0"/>
                  </a:cubicBezTo>
                  <a:cubicBezTo>
                    <a:pt x="19595" y="0"/>
                    <a:pt x="25246" y="1029"/>
                    <a:pt x="25246" y="2311"/>
                  </a:cubicBezTo>
                  <a:cubicBezTo>
                    <a:pt x="25246" y="3594"/>
                    <a:pt x="19595" y="4635"/>
                    <a:pt x="12623" y="4635"/>
                  </a:cubicBezTo>
                  <a:close/>
                  <a:moveTo>
                    <a:pt x="12623" y="4635"/>
                  </a:moveTo>
                </a:path>
              </a:pathLst>
            </a:custGeom>
            <a:noFill/>
            <a:ln w="160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63" name="Freeform 678"/>
            <p:cNvSpPr/>
            <p:nvPr/>
          </p:nvSpPr>
          <p:spPr>
            <a:xfrm>
              <a:off x="3027202" y="3637895"/>
              <a:ext cx="303834" cy="125260"/>
            </a:xfrm>
            <a:custGeom>
              <a:avLst/>
              <a:gdLst/>
              <a:ahLst/>
              <a:cxnLst/>
              <a:rect l="0" t="0" r="0" b="0"/>
              <a:pathLst>
                <a:path w="303834" h="125260">
                  <a:moveTo>
                    <a:pt x="151917" y="125260"/>
                  </a:moveTo>
                  <a:cubicBezTo>
                    <a:pt x="235813" y="125260"/>
                    <a:pt x="303834" y="97219"/>
                    <a:pt x="303834" y="62637"/>
                  </a:cubicBezTo>
                  <a:cubicBezTo>
                    <a:pt x="303834" y="28042"/>
                    <a:pt x="235813" y="0"/>
                    <a:pt x="151917" y="0"/>
                  </a:cubicBezTo>
                  <a:cubicBezTo>
                    <a:pt x="68021" y="0"/>
                    <a:pt x="0" y="28042"/>
                    <a:pt x="0" y="62637"/>
                  </a:cubicBezTo>
                  <a:cubicBezTo>
                    <a:pt x="0" y="97219"/>
                    <a:pt x="68021" y="125260"/>
                    <a:pt x="151917" y="125260"/>
                  </a:cubicBezTo>
                </a:path>
              </a:pathLst>
            </a:custGeom>
            <a:solidFill>
              <a:srgbClr val="353633">
                <a:alpha val="41999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64" name="Picture 679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76664" y="3578962"/>
              <a:ext cx="459740" cy="304291"/>
            </a:xfrm>
            <a:prstGeom prst="rect">
              <a:avLst/>
            </a:prstGeom>
            <a:noFill/>
          </p:spPr>
        </p:pic>
        <p:pic>
          <p:nvPicPr>
            <p:cNvPr id="65" name="Picture 680"/>
            <p:cNvPicPr>
              <a:picLocks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041642" y="3648520"/>
              <a:ext cx="269460" cy="109130"/>
            </a:xfrm>
            <a:prstGeom prst="rect">
              <a:avLst/>
            </a:prstGeom>
            <a:noFill/>
          </p:spPr>
        </p:pic>
        <p:pic>
          <p:nvPicPr>
            <p:cNvPr id="66" name="Picture 681"/>
            <p:cNvPicPr>
              <a:picLocks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041738" y="3622739"/>
              <a:ext cx="268960" cy="108115"/>
            </a:xfrm>
            <a:prstGeom prst="rect">
              <a:avLst/>
            </a:prstGeom>
            <a:noFill/>
          </p:spPr>
        </p:pic>
        <p:pic>
          <p:nvPicPr>
            <p:cNvPr id="67" name="Picture 682"/>
            <p:cNvPicPr>
              <a:picLocks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072410" y="3697041"/>
              <a:ext cx="193929" cy="53302"/>
            </a:xfrm>
            <a:prstGeom prst="rect">
              <a:avLst/>
            </a:prstGeom>
            <a:noFill/>
          </p:spPr>
        </p:pic>
        <p:pic>
          <p:nvPicPr>
            <p:cNvPr id="68" name="Picture 683"/>
            <p:cNvPicPr>
              <a:picLocks noChangeArrowheads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114382" y="3646564"/>
              <a:ext cx="120129" cy="55651"/>
            </a:xfrm>
            <a:prstGeom prst="rect">
              <a:avLst/>
            </a:prstGeom>
            <a:noFill/>
          </p:spPr>
        </p:pic>
        <p:sp>
          <p:nvSpPr>
            <p:cNvPr id="69" name="Freeform 684"/>
            <p:cNvSpPr/>
            <p:nvPr/>
          </p:nvSpPr>
          <p:spPr>
            <a:xfrm>
              <a:off x="3127082" y="3659264"/>
              <a:ext cx="94730" cy="30251"/>
            </a:xfrm>
            <a:custGeom>
              <a:avLst/>
              <a:gdLst/>
              <a:ahLst/>
              <a:cxnLst/>
              <a:rect l="0" t="0" r="0" b="0"/>
              <a:pathLst>
                <a:path w="94730" h="30251">
                  <a:moveTo>
                    <a:pt x="0" y="30251"/>
                  </a:moveTo>
                  <a:lnTo>
                    <a:pt x="94730" y="30251"/>
                  </a:lnTo>
                  <a:lnTo>
                    <a:pt x="94730" y="0"/>
                  </a:lnTo>
                  <a:lnTo>
                    <a:pt x="0" y="0"/>
                  </a:lnTo>
                  <a:lnTo>
                    <a:pt x="0" y="30251"/>
                  </a:lnTo>
                  <a:close/>
                </a:path>
              </a:pathLst>
            </a:custGeom>
            <a:noFill/>
            <a:ln w="1358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70" name="Picture 685"/>
            <p:cNvPicPr>
              <a:picLocks noChangeArrowheads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114382" y="3641142"/>
              <a:ext cx="120141" cy="35369"/>
            </a:xfrm>
            <a:prstGeom prst="rect">
              <a:avLst/>
            </a:prstGeom>
            <a:noFill/>
          </p:spPr>
        </p:pic>
        <p:sp>
          <p:nvSpPr>
            <p:cNvPr id="71" name="Freeform 686"/>
            <p:cNvSpPr/>
            <p:nvPr/>
          </p:nvSpPr>
          <p:spPr>
            <a:xfrm>
              <a:off x="3127080" y="3653840"/>
              <a:ext cx="94742" cy="9969"/>
            </a:xfrm>
            <a:custGeom>
              <a:avLst/>
              <a:gdLst/>
              <a:ahLst/>
              <a:cxnLst/>
              <a:rect l="0" t="0" r="0" b="0"/>
              <a:pathLst>
                <a:path w="94742" h="9969">
                  <a:moveTo>
                    <a:pt x="47371" y="9969"/>
                  </a:moveTo>
                  <a:cubicBezTo>
                    <a:pt x="73532" y="9969"/>
                    <a:pt x="94742" y="7734"/>
                    <a:pt x="94742" y="4978"/>
                  </a:cubicBezTo>
                  <a:cubicBezTo>
                    <a:pt x="94742" y="2222"/>
                    <a:pt x="73532" y="0"/>
                    <a:pt x="47371" y="0"/>
                  </a:cubicBezTo>
                  <a:cubicBezTo>
                    <a:pt x="21210" y="0"/>
                    <a:pt x="0" y="2222"/>
                    <a:pt x="0" y="4978"/>
                  </a:cubicBezTo>
                  <a:cubicBezTo>
                    <a:pt x="0" y="7734"/>
                    <a:pt x="21210" y="9969"/>
                    <a:pt x="47371" y="9969"/>
                  </a:cubicBezTo>
                  <a:close/>
                  <a:moveTo>
                    <a:pt x="47371" y="9969"/>
                  </a:moveTo>
                </a:path>
              </a:pathLst>
            </a:custGeom>
            <a:noFill/>
            <a:ln w="1358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72" name="Freeform 687"/>
            <p:cNvSpPr/>
            <p:nvPr/>
          </p:nvSpPr>
          <p:spPr>
            <a:xfrm>
              <a:off x="3055947" y="3420367"/>
              <a:ext cx="237006" cy="237832"/>
            </a:xfrm>
            <a:custGeom>
              <a:avLst/>
              <a:gdLst/>
              <a:ahLst/>
              <a:cxnLst/>
              <a:rect l="0" t="0" r="0" b="0"/>
              <a:pathLst>
                <a:path w="237006" h="237832">
                  <a:moveTo>
                    <a:pt x="118503" y="237832"/>
                  </a:moveTo>
                  <a:cubicBezTo>
                    <a:pt x="183946" y="237832"/>
                    <a:pt x="237006" y="184594"/>
                    <a:pt x="237006" y="118922"/>
                  </a:cubicBezTo>
                  <a:cubicBezTo>
                    <a:pt x="237006" y="53238"/>
                    <a:pt x="183946" y="0"/>
                    <a:pt x="118503" y="0"/>
                  </a:cubicBezTo>
                  <a:cubicBezTo>
                    <a:pt x="53060" y="0"/>
                    <a:pt x="0" y="53238"/>
                    <a:pt x="0" y="118922"/>
                  </a:cubicBezTo>
                  <a:cubicBezTo>
                    <a:pt x="0" y="184594"/>
                    <a:pt x="53060" y="237832"/>
                    <a:pt x="118503" y="237832"/>
                  </a:cubicBezTo>
                </a:path>
              </a:pathLst>
            </a:custGeom>
            <a:solidFill>
              <a:srgbClr val="FFFFFF">
                <a:alpha val="77999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73" name="Freeform 688"/>
            <p:cNvSpPr/>
            <p:nvPr/>
          </p:nvSpPr>
          <p:spPr>
            <a:xfrm>
              <a:off x="3055376" y="3420215"/>
              <a:ext cx="238150" cy="238150"/>
            </a:xfrm>
            <a:custGeom>
              <a:avLst/>
              <a:gdLst/>
              <a:ahLst/>
              <a:cxnLst/>
              <a:rect l="0" t="0" r="0" b="0"/>
              <a:pathLst>
                <a:path w="238150" h="238150">
                  <a:moveTo>
                    <a:pt x="119075" y="238150"/>
                  </a:moveTo>
                  <a:cubicBezTo>
                    <a:pt x="184835" y="238150"/>
                    <a:pt x="238150" y="184836"/>
                    <a:pt x="238150" y="119075"/>
                  </a:cubicBezTo>
                  <a:cubicBezTo>
                    <a:pt x="238150" y="53315"/>
                    <a:pt x="184835" y="0"/>
                    <a:pt x="119075" y="0"/>
                  </a:cubicBezTo>
                  <a:cubicBezTo>
                    <a:pt x="53315" y="0"/>
                    <a:pt x="0" y="53315"/>
                    <a:pt x="0" y="119075"/>
                  </a:cubicBezTo>
                  <a:cubicBezTo>
                    <a:pt x="0" y="184836"/>
                    <a:pt x="53315" y="238150"/>
                    <a:pt x="119075" y="238150"/>
                  </a:cubicBezTo>
                  <a:close/>
                  <a:moveTo>
                    <a:pt x="119075" y="238150"/>
                  </a:moveTo>
                </a:path>
              </a:pathLst>
            </a:custGeom>
            <a:noFill/>
            <a:ln w="7175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74" name="Freeform 689"/>
            <p:cNvSpPr/>
            <p:nvPr/>
          </p:nvSpPr>
          <p:spPr>
            <a:xfrm>
              <a:off x="3109645" y="3517701"/>
              <a:ext cx="127672" cy="138595"/>
            </a:xfrm>
            <a:custGeom>
              <a:avLst/>
              <a:gdLst/>
              <a:ahLst/>
              <a:cxnLst/>
              <a:rect l="0" t="0" r="0" b="0"/>
              <a:pathLst>
                <a:path w="127672" h="138595">
                  <a:moveTo>
                    <a:pt x="37757" y="138595"/>
                  </a:moveTo>
                  <a:lnTo>
                    <a:pt x="0" y="19139"/>
                  </a:lnTo>
                  <a:cubicBezTo>
                    <a:pt x="19469" y="56388"/>
                    <a:pt x="38087" y="29172"/>
                    <a:pt x="38087" y="29172"/>
                  </a:cubicBezTo>
                  <a:cubicBezTo>
                    <a:pt x="39890" y="26696"/>
                    <a:pt x="41147" y="21438"/>
                    <a:pt x="41147" y="15342"/>
                  </a:cubicBezTo>
                  <a:cubicBezTo>
                    <a:pt x="41147" y="6871"/>
                    <a:pt x="38734" y="0"/>
                    <a:pt x="35764" y="0"/>
                  </a:cubicBezTo>
                  <a:cubicBezTo>
                    <a:pt x="32792" y="0"/>
                    <a:pt x="30392" y="6871"/>
                    <a:pt x="30392" y="15342"/>
                  </a:cubicBezTo>
                  <a:cubicBezTo>
                    <a:pt x="30392" y="21209"/>
                    <a:pt x="31547" y="26302"/>
                    <a:pt x="33249" y="28880"/>
                  </a:cubicBezTo>
                  <a:cubicBezTo>
                    <a:pt x="33249" y="28880"/>
                    <a:pt x="38112" y="37046"/>
                    <a:pt x="49174" y="40653"/>
                  </a:cubicBezTo>
                  <a:cubicBezTo>
                    <a:pt x="62877" y="40170"/>
                    <a:pt x="68008" y="29172"/>
                    <a:pt x="68008" y="29172"/>
                  </a:cubicBezTo>
                  <a:cubicBezTo>
                    <a:pt x="69824" y="26696"/>
                    <a:pt x="71069" y="21438"/>
                    <a:pt x="71069" y="15342"/>
                  </a:cubicBezTo>
                  <a:cubicBezTo>
                    <a:pt x="71069" y="6871"/>
                    <a:pt x="68656" y="0"/>
                    <a:pt x="65697" y="0"/>
                  </a:cubicBezTo>
                  <a:cubicBezTo>
                    <a:pt x="62725" y="0"/>
                    <a:pt x="60312" y="6871"/>
                    <a:pt x="60312" y="15342"/>
                  </a:cubicBezTo>
                  <a:cubicBezTo>
                    <a:pt x="60312" y="21209"/>
                    <a:pt x="61467" y="26302"/>
                    <a:pt x="63169" y="28880"/>
                  </a:cubicBezTo>
                  <a:cubicBezTo>
                    <a:pt x="63169" y="28880"/>
                    <a:pt x="75018" y="50623"/>
                    <a:pt x="93052" y="34519"/>
                  </a:cubicBezTo>
                  <a:cubicBezTo>
                    <a:pt x="98767" y="29414"/>
                    <a:pt x="98374" y="15342"/>
                    <a:pt x="98374" y="15342"/>
                  </a:cubicBezTo>
                  <a:cubicBezTo>
                    <a:pt x="98374" y="6871"/>
                    <a:pt x="95961" y="0"/>
                    <a:pt x="92989" y="0"/>
                  </a:cubicBezTo>
                  <a:cubicBezTo>
                    <a:pt x="90017" y="0"/>
                    <a:pt x="87617" y="6871"/>
                    <a:pt x="87617" y="15342"/>
                  </a:cubicBezTo>
                  <a:cubicBezTo>
                    <a:pt x="87617" y="21209"/>
                    <a:pt x="88772" y="26302"/>
                    <a:pt x="90474" y="28880"/>
                  </a:cubicBezTo>
                  <a:cubicBezTo>
                    <a:pt x="90474" y="28880"/>
                    <a:pt x="108915" y="60719"/>
                    <a:pt x="127672" y="20092"/>
                  </a:cubicBezTo>
                  <a:lnTo>
                    <a:pt x="93065" y="136792"/>
                  </a:lnTo>
                </a:path>
              </a:pathLst>
            </a:custGeom>
            <a:noFill/>
            <a:ln w="1993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</p:grpSp>
      <p:pic>
        <p:nvPicPr>
          <p:cNvPr id="75" name="Image 74" descr="Labworld Banana Cable Connecting Wire Leads Pack of 6 for Circuits ..."/>
          <p:cNvPicPr/>
          <p:nvPr/>
        </p:nvPicPr>
        <p:blipFill>
          <a:blip r:embed="rId35"/>
          <a:srcRect/>
          <a:stretch>
            <a:fillRect/>
          </a:stretch>
        </p:blipFill>
        <p:spPr bwMode="auto">
          <a:xfrm>
            <a:off x="1287300" y="3896256"/>
            <a:ext cx="1440000" cy="926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" name="Image 75" descr="Multimètre VC88 pour mesure et contrôle tension, courant, etc. - Groupe  Afriso"/>
          <p:cNvPicPr/>
          <p:nvPr/>
        </p:nvPicPr>
        <p:blipFill>
          <a:blip r:embed="rId36"/>
          <a:srcRect/>
          <a:stretch>
            <a:fillRect/>
          </a:stretch>
        </p:blipFill>
        <p:spPr bwMode="auto">
          <a:xfrm>
            <a:off x="3026045" y="4474982"/>
            <a:ext cx="1440000" cy="143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250497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284296" y="1367400"/>
            <a:ext cx="11907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noProof="0" dirty="0"/>
              <a:t>Pour expliquer l’éclat des lampes identiques dans un circuit, je procède comme suit: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73664" y="2259840"/>
            <a:ext cx="9517084" cy="345139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fr-FR" sz="240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</a:rPr>
              <a:t>J’identifie les</a:t>
            </a:r>
            <a:r>
              <a:rPr kumimoji="0" lang="fr-FR" sz="2400" i="0" u="none" strike="noStrike" cap="none" normalizeH="0" noProof="0" dirty="0">
                <a:ln>
                  <a:noFill/>
                </a:ln>
                <a:solidFill>
                  <a:schemeClr val="tx1"/>
                </a:solidFill>
                <a:effectLst/>
              </a:rPr>
              <a:t> caractéristiques observables</a:t>
            </a:r>
            <a:r>
              <a:rPr lang="fr-FR" sz="2400" noProof="0" dirty="0"/>
              <a:t>;</a:t>
            </a:r>
            <a:endParaRPr kumimoji="0" lang="fr-FR" sz="240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fr-FR" sz="240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</a:rPr>
              <a:t>J’applique les lois de la tension et de l’intensité;</a:t>
            </a:r>
          </a:p>
          <a:p>
            <a:pPr marL="342900" marR="0" lvl="0" indent="-342900" algn="l" defTabSz="914400" rtl="0" eaLnBrk="0" fontAlgn="base" latinLnBrk="0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fr-FR" sz="240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</a:rPr>
              <a:t>Je compare les tensions et les intensités.</a:t>
            </a:r>
          </a:p>
          <a:p>
            <a:pPr marL="342900" marR="0" lvl="0" indent="-342900" algn="l" defTabSz="914400" rtl="0" eaLnBrk="0" fontAlgn="base" latinLnBrk="0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lang="fr-FR" sz="2400" noProof="0" dirty="0"/>
              <a:t>Je conclue.</a:t>
            </a:r>
            <a:endParaRPr kumimoji="0" lang="fr-FR" sz="2400" i="0" u="none" strike="noStrike" cap="none" normalizeH="0" noProof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CBF5AC9-F73B-AE96-FF8D-0DF8EE4F8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Je fais une synthèse.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FD6BE201-02B6-2F69-BB0E-BFB6ED91421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veille à ce que les élèves soient attentifs.</a:t>
            </a:r>
          </a:p>
        </p:txBody>
      </p:sp>
    </p:spTree>
    <p:extLst>
      <p:ext uri="{BB962C8B-B14F-4D97-AF65-F5344CB8AC3E}">
        <p14:creationId xmlns:p14="http://schemas.microsoft.com/office/powerpoint/2010/main" val="40553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B0F0"/>
            </a:solidFill>
            <a:ln>
              <a:solidFill>
                <a:srgbClr val="00B0F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Pratique guidée collective 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2" name="Google Shape;644;p20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866134" y="1253994"/>
            <a:ext cx="1768346" cy="1768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51510" y="1562848"/>
            <a:ext cx="1080008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Si l’intensité du courant augmente, l’éclat de la lampe diminue.</a:t>
            </a:r>
            <a:endParaRPr lang="fr-FR" sz="28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EAEC2949-0E54-B24E-C56B-EB78FD302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Répondre par vrai ou faux.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97542903-A258-A82E-F04D-D45C5BF9A2B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 choix.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09C8990-91D7-D81C-1941-CC6C3C62CD2B}"/>
              </a:ext>
            </a:extLst>
          </p:cNvPr>
          <p:cNvGrpSpPr/>
          <p:nvPr/>
        </p:nvGrpSpPr>
        <p:grpSpPr>
          <a:xfrm>
            <a:off x="11494497" y="500129"/>
            <a:ext cx="497596" cy="431295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05C2EBA-EA32-A05D-F3E3-0D3D7BFE8520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E1E813F-5AA2-1C1F-774C-0E31F1B050C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1865969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1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23169" y="4132231"/>
            <a:ext cx="684830" cy="68483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51510" y="1562848"/>
            <a:ext cx="1080008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Si l’intensité du courant augmente, l’éclat de la lampe diminue.</a:t>
            </a:r>
            <a:endParaRPr lang="fr-FR" sz="28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2EEB84B-16C1-7B8E-06DE-EBD3FDA48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L’éclat augmente quand l’intensité augmente.(à ne pas dépasser l’intensité maximale pour ne pas griller la lampe)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144336-9E88-A470-3E21-3E0F1CB8480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 réponse.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EFB63C26-841A-1446-993D-E5E99E5DA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5724" y="490075"/>
            <a:ext cx="477590" cy="47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7124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51510" y="1562848"/>
            <a:ext cx="1080008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Si la tension aux bornes d’une lampe augmente, son éclat augmente.</a:t>
            </a:r>
            <a:endParaRPr lang="fr-FR" sz="28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0F83666D-38A5-30DE-20D4-D29251DB1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Répondre par vrai ou faux.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F5FC584-F392-14BA-3C11-8ABBAD4AC76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 choix.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D6C13A0-AB80-75E3-AB59-5CA0276C0FD5}"/>
              </a:ext>
            </a:extLst>
          </p:cNvPr>
          <p:cNvGrpSpPr/>
          <p:nvPr/>
        </p:nvGrpSpPr>
        <p:grpSpPr>
          <a:xfrm>
            <a:off x="11494497" y="500129"/>
            <a:ext cx="497596" cy="431295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89FBF1A-C3AE-2B98-2B50-E6BAC949364E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CC12D1F-5B02-E51C-8E22-EF27FBADC2D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8601754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1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722519" y="4132231"/>
            <a:ext cx="684830" cy="68483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51510" y="1562848"/>
            <a:ext cx="1080008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Si la tension aux bornes d’une lampe augmente, son éclat augmente.</a:t>
            </a:r>
            <a:endParaRPr lang="fr-FR" sz="28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FBA5EF6-0BEF-559E-0EF2-9FE534E78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L’éclat augmente quand la tension augmente.(à ne pas dépasser la tension  maximale pour ne pas griller la lampe)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8B2461-6E43-F5DC-2C02-D6A40167326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 réponse.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CC9D6262-928F-251E-46FC-BA18B0BEC9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5724" y="490075"/>
            <a:ext cx="477590" cy="47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823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774700" y="1419169"/>
            <a:ext cx="10669961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L’éclat d’une lampe est lié seulement à la tension à ses bornes.</a:t>
            </a:r>
            <a:endParaRPr lang="fr-FR" sz="28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5B37F354-CB08-CD0C-9323-AA2343BBC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Répondre par vrai ou faux.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DC40C280-C479-2316-0481-993B8E7CAB5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répondre.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44A56A06-A534-49B3-6EFE-318B302441DC}"/>
              </a:ext>
            </a:extLst>
          </p:cNvPr>
          <p:cNvGrpSpPr/>
          <p:nvPr/>
        </p:nvGrpSpPr>
        <p:grpSpPr>
          <a:xfrm>
            <a:off x="11494497" y="500129"/>
            <a:ext cx="497596" cy="431295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382BF4A-374C-E071-576D-A7A5E2925D89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0E2630-F46C-BFBE-F7C4-4196F8FB0AA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7140477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774700" y="1419169"/>
            <a:ext cx="10669961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L’éclat d’une lampe est lié seulement à la tension à ses bornes.</a:t>
            </a:r>
            <a:endParaRPr lang="fr-FR" sz="28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4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71295" y="4288642"/>
            <a:ext cx="684830" cy="684830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955DB336-69E9-A835-10C9-05E16C2A7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Son éclat dépend aussi de l’intensité du courant qui la traverse.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593133B-8E12-F2C7-F484-A48F4595098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répondre.</a:t>
            </a:r>
          </a:p>
        </p:txBody>
      </p:sp>
      <p:pic>
        <p:nvPicPr>
          <p:cNvPr id="10" name="Image 8">
            <a:extLst>
              <a:ext uri="{FF2B5EF4-FFF2-40B4-BE49-F238E27FC236}">
                <a16:creationId xmlns:a16="http://schemas.microsoft.com/office/drawing/2014/main" id="{5F890E4D-306C-2479-3C18-37A595B04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5724" y="490075"/>
            <a:ext cx="477590" cy="47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8171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774700" y="1419169"/>
            <a:ext cx="10669961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Deux lampes identiques en série brillent autant qu’une seule lampe.</a:t>
            </a:r>
            <a:endParaRPr lang="fr-FR" sz="28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16A923CE-92A9-C5A3-A1BD-C120EEAC4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Répondre par vrai ou faux.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082E5CC-E989-6712-3F62-C1637DE2343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répondre.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FB25B40-48D1-F29D-FF20-78CE5D69117C}"/>
              </a:ext>
            </a:extLst>
          </p:cNvPr>
          <p:cNvGrpSpPr/>
          <p:nvPr/>
        </p:nvGrpSpPr>
        <p:grpSpPr>
          <a:xfrm>
            <a:off x="11494497" y="500129"/>
            <a:ext cx="497596" cy="431295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D692E7C-B7E1-09EA-3F3A-03F84815B628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17130B6-5FCB-0112-6261-EAD8AF5E838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3876937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4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50710" y="4032643"/>
            <a:ext cx="684830" cy="68483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774700" y="1822733"/>
            <a:ext cx="10669961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Deux lampes identiques en série brillent autant qu’une seule lampe.</a:t>
            </a:r>
            <a:endParaRPr lang="fr-FR" sz="28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751548B-21AE-48A4-300C-C9FD3B3AE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Non, l’intensité I diminue ainsi que la tension à leurs bornes.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2527E36-E24B-BADE-A1F5-93FA4148118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reformuler oralement la réponse.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79587E3A-4529-56CB-C7B7-13CD02741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5724" y="490075"/>
            <a:ext cx="477590" cy="47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322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265221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</a:t>
            </a:r>
            <a:r>
              <a:rPr lang="fr-FR" sz="3200" b="1" kern="0" noProof="0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le chapitre</a:t>
            </a:r>
            <a:endParaRPr lang="fr-FR" sz="3200" i="1" kern="0" noProof="0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76150" y="33224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noProof="0" dirty="0">
                <a:solidFill>
                  <a:schemeClr val="bg1">
                    <a:lumMod val="65000"/>
                  </a:schemeClr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noProof="0" dirty="0">
                  <a:solidFill>
                    <a:schemeClr val="bg1">
                      <a:lumMod val="65000"/>
                    </a:schemeClr>
                  </a:solidFill>
                  <a:latin typeface="Arial"/>
                </a:rPr>
                <a:t>Séance 2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914022" y="4258808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1006521" y="2266674"/>
            <a:ext cx="10265100" cy="828000"/>
            <a:chOff x="963450" y="3092649"/>
            <a:chExt cx="10265100" cy="828000"/>
          </a:xfrm>
        </p:grpSpPr>
        <p:sp>
          <p:nvSpPr>
            <p:cNvPr id="27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noProof="0" dirty="0">
                <a:solidFill>
                  <a:schemeClr val="bg1">
                    <a:lumMod val="65000"/>
                  </a:schemeClr>
                </a:solidFill>
                <a:latin typeface="Arial"/>
              </a:endParaRPr>
            </a:p>
          </p:txBody>
        </p:sp>
        <p:sp>
          <p:nvSpPr>
            <p:cNvPr id="28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noProof="0" dirty="0">
                  <a:solidFill>
                    <a:schemeClr val="bg1">
                      <a:lumMod val="65000"/>
                    </a:schemeClr>
                  </a:solidFill>
                  <a:latin typeface="Arial"/>
                </a:rPr>
                <a:t>Séance 1</a:t>
              </a:r>
            </a:p>
          </p:txBody>
        </p:sp>
      </p:grpSp>
      <p:sp>
        <p:nvSpPr>
          <p:cNvPr id="38" name="ZoneTexte 37">
            <a:extLst>
              <a:ext uri="{FF2B5EF4-FFF2-40B4-BE49-F238E27FC236}">
                <a16:creationId xmlns:a16="http://schemas.microsoft.com/office/drawing/2014/main" id="{0143FBDE-BD97-8664-42F5-BA6D2D34A4C1}"/>
              </a:ext>
            </a:extLst>
          </p:cNvPr>
          <p:cNvSpPr txBox="1"/>
          <p:nvPr/>
        </p:nvSpPr>
        <p:spPr>
          <a:xfrm>
            <a:off x="2551823" y="2388154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000" noProof="0" dirty="0"/>
              <a:t>Utiliser un multimètre pour mesurer une tension électrique.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D31F6BDA-87B3-DE26-6019-1E5777F41C13}"/>
              </a:ext>
            </a:extLst>
          </p:cNvPr>
          <p:cNvSpPr txBox="1"/>
          <p:nvPr/>
        </p:nvSpPr>
        <p:spPr>
          <a:xfrm>
            <a:off x="2564523" y="3462370"/>
            <a:ext cx="86047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285750" indent="-285750" defTabSz="34290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2000"/>
            </a:lvl1pPr>
          </a:lstStyle>
          <a:p>
            <a:r>
              <a:rPr lang="fr-FR" noProof="0" dirty="0"/>
              <a:t>Utiliser les lois des tensions pour déterminer la valeur d’une tension électrique. 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73474" y="4330808"/>
            <a:ext cx="10265100" cy="828000"/>
            <a:chOff x="963450" y="3092649"/>
            <a:chExt cx="10265100" cy="828000"/>
          </a:xfrm>
        </p:grpSpPr>
        <p:sp>
          <p:nvSpPr>
            <p:cNvPr id="15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noProof="0" dirty="0">
                <a:latin typeface="Arial"/>
              </a:endParaRPr>
            </a:p>
          </p:txBody>
        </p:sp>
        <p:sp>
          <p:nvSpPr>
            <p:cNvPr id="17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noProof="0" dirty="0">
                  <a:latin typeface="Arial"/>
                </a:rPr>
                <a:t>Séance 3</a:t>
              </a: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D31F6BDA-87B3-DE26-6019-1E5777F41C13}"/>
              </a:ext>
            </a:extLst>
          </p:cNvPr>
          <p:cNvSpPr txBox="1"/>
          <p:nvPr/>
        </p:nvSpPr>
        <p:spPr>
          <a:xfrm>
            <a:off x="2438153" y="4544753"/>
            <a:ext cx="836537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000" b="1" noProof="0" dirty="0"/>
              <a:t>Expliquer l’éclat des lampes dans un circuit à partir des lois de l’électricité.</a:t>
            </a:r>
          </a:p>
        </p:txBody>
      </p:sp>
    </p:spTree>
    <p:extLst>
      <p:ext uri="{BB962C8B-B14F-4D97-AF65-F5344CB8AC3E}">
        <p14:creationId xmlns:p14="http://schemas.microsoft.com/office/powerpoint/2010/main" val="42863138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774700" y="1261175"/>
            <a:ext cx="10719797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Dans un circuit en série comportant trois lampes identiques. Les trois lampes ont le même éclat.</a:t>
            </a:r>
            <a:endParaRPr lang="fr-FR" sz="28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0A4462A-2944-1EB1-965E-316736402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Répondre par vrai ou faux.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FDE101-0796-8FF4-C634-5B627C47CDA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répondre.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706632E-B5D3-E3BF-E900-05602EEADA90}"/>
              </a:ext>
            </a:extLst>
          </p:cNvPr>
          <p:cNvGrpSpPr/>
          <p:nvPr/>
        </p:nvGrpSpPr>
        <p:grpSpPr>
          <a:xfrm>
            <a:off x="11494497" y="500129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11A231D-A5F3-AB64-6601-BB4299D67F70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0D3204D-F149-0525-F21F-302C9790BA2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9892781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4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860363" y="4396926"/>
            <a:ext cx="684830" cy="68483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774700" y="1261175"/>
            <a:ext cx="10719797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Dans un circuit en série comportant trois lampes identiques. Les trois lampes ont le même éclat.</a:t>
            </a:r>
            <a:endParaRPr lang="fr-FR" sz="28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337BEF1-2EBE-E891-0A0C-68FDF3ACA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Elles sont traversées par le même courant  et la tension à leurs bornes est la même.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572B55-C0D7-F1DC-7E05-7BECF7BA459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reformuler oralement la réponse.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D7AB4912-3169-CD82-0656-8EAE1D6273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5724" y="490075"/>
            <a:ext cx="477590" cy="47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5412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47E49A7-3CC5-13DD-0232-D1315034AC65}"/>
              </a:ext>
            </a:extLst>
          </p:cNvPr>
          <p:cNvSpPr txBox="1"/>
          <p:nvPr/>
        </p:nvSpPr>
        <p:spPr>
          <a:xfrm>
            <a:off x="8891080" y="5184843"/>
            <a:ext cx="1838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10 min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/>
          <p:nvPr/>
        </p:nvPicPr>
        <p:blipFill>
          <a:blip r:embed="rId2"/>
          <a:srcRect l="21833" t="17044" r="22324" b="22323"/>
          <a:stretch>
            <a:fillRect/>
          </a:stretch>
        </p:blipFill>
        <p:spPr bwMode="auto">
          <a:xfrm>
            <a:off x="651356" y="1050161"/>
            <a:ext cx="11202323" cy="5285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7845D2F-1E86-8264-D56A-577A87430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Maintenant on va passer aux tâches à réaliser sur le livret. On commence par  la tâche p.33« Je m’entraine en binôme » . Travaillez individuellement, puis discutez de vos réponses en binômes.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527426-C6E2-AC21-4ADB-8E9119B0BD8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accorde suffisamment de temps au travail individuel avant la discussion en binôme. Il circule pour contrôler et donner des indications en cas de blocage.</a:t>
            </a:r>
          </a:p>
        </p:txBody>
      </p:sp>
    </p:spTree>
    <p:extLst>
      <p:ext uri="{BB962C8B-B14F-4D97-AF65-F5344CB8AC3E}">
        <p14:creationId xmlns:p14="http://schemas.microsoft.com/office/powerpoint/2010/main" val="190861706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737736" y="1075662"/>
            <a:ext cx="106843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noProof="0" dirty="0"/>
              <a:t>Les deux lampes sont montées en dérivation avec le générateur.</a:t>
            </a:r>
            <a:endParaRPr lang="fr-FR" sz="2000" b="1" noProof="0" dirty="0"/>
          </a:p>
        </p:txBody>
      </p:sp>
      <p:sp>
        <p:nvSpPr>
          <p:cNvPr id="21" name="ZoneTexte 20"/>
          <p:cNvSpPr txBox="1"/>
          <p:nvPr/>
        </p:nvSpPr>
        <p:spPr>
          <a:xfrm>
            <a:off x="11884368" y="4883667"/>
            <a:ext cx="864000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noProof="0" dirty="0">
                <a:solidFill>
                  <a:srgbClr val="0070C0"/>
                </a:solidFill>
              </a:rPr>
              <a:t>  </a:t>
            </a:r>
          </a:p>
        </p:txBody>
      </p:sp>
      <p:pic>
        <p:nvPicPr>
          <p:cNvPr id="13" name="Image 12"/>
          <p:cNvPicPr/>
          <p:nvPr/>
        </p:nvPicPr>
        <p:blipFill>
          <a:blip r:embed="rId2"/>
          <a:srcRect l="21833" t="17044" r="22324" b="45373"/>
          <a:stretch>
            <a:fillRect/>
          </a:stretch>
        </p:blipFill>
        <p:spPr bwMode="auto">
          <a:xfrm>
            <a:off x="228077" y="1485243"/>
            <a:ext cx="11656291" cy="4804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3623675" y="5764583"/>
            <a:ext cx="181208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fr-FR" sz="2400" b="1" noProof="0" dirty="0">
                <a:solidFill>
                  <a:srgbClr val="0070C0"/>
                </a:solidFill>
              </a:rPr>
              <a:t>l’éclat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11AE532-164A-E05D-2105-91DF5EFD5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commence par identifier la caractéristique observable.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B5C6068-1335-FC90-D0E7-C69AA79EDB2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désigne un élève au hasard pour répondre en l’incitant à justifier oralement leur démarche.</a:t>
            </a:r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4658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737736" y="1075662"/>
            <a:ext cx="106843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noProof="0" dirty="0"/>
              <a:t>Les deux lampes sont montées en dérivation avec le générateur.</a:t>
            </a:r>
            <a:endParaRPr lang="fr-FR" sz="2000" b="1" noProof="0" dirty="0"/>
          </a:p>
        </p:txBody>
      </p:sp>
      <p:sp>
        <p:nvSpPr>
          <p:cNvPr id="21" name="ZoneTexte 20"/>
          <p:cNvSpPr txBox="1"/>
          <p:nvPr/>
        </p:nvSpPr>
        <p:spPr>
          <a:xfrm>
            <a:off x="11884368" y="4883667"/>
            <a:ext cx="864000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noProof="0" dirty="0">
                <a:solidFill>
                  <a:srgbClr val="0070C0"/>
                </a:solidFill>
              </a:rPr>
              <a:t>  </a:t>
            </a:r>
          </a:p>
        </p:txBody>
      </p:sp>
      <p:pic>
        <p:nvPicPr>
          <p:cNvPr id="12" name="Image 11"/>
          <p:cNvPicPr/>
          <p:nvPr/>
        </p:nvPicPr>
        <p:blipFill rotWithShape="1">
          <a:blip r:embed="rId2"/>
          <a:srcRect l="21833" t="17044" r="22324" b="52372"/>
          <a:stretch/>
        </p:blipFill>
        <p:spPr bwMode="auto">
          <a:xfrm>
            <a:off x="571025" y="1342219"/>
            <a:ext cx="10693383" cy="3802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age 12"/>
          <p:cNvPicPr/>
          <p:nvPr/>
        </p:nvPicPr>
        <p:blipFill>
          <a:blip r:embed="rId2"/>
          <a:srcRect l="21833" t="54017" r="22324" b="39041"/>
          <a:stretch>
            <a:fillRect/>
          </a:stretch>
        </p:blipFill>
        <p:spPr bwMode="auto">
          <a:xfrm>
            <a:off x="549809" y="5305189"/>
            <a:ext cx="11377909" cy="8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3555123" y="5626357"/>
            <a:ext cx="181208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fr-FR" sz="2400" b="1" noProof="0" dirty="0">
                <a:solidFill>
                  <a:srgbClr val="0070C0"/>
                </a:solidFill>
              </a:rPr>
              <a:t>dérivation</a:t>
            </a:r>
          </a:p>
        </p:txBody>
      </p:sp>
      <p:sp>
        <p:nvSpPr>
          <p:cNvPr id="14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9285489" y="5608568"/>
            <a:ext cx="181208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fr-FR" sz="2400" b="1" noProof="0" dirty="0">
                <a:solidFill>
                  <a:srgbClr val="0070C0"/>
                </a:solidFill>
              </a:rPr>
              <a:t>même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3658646-BE95-6CFB-9CAC-DE108F69A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passe à la description de l’expérience à partir de la caractéristique identifiée.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F396D04-331B-1721-67D7-0E95A88C8F3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désigne un élève au hasard pour répondre en l’incitant à justifier oralement leur démarche.</a:t>
            </a:r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737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905660" y="1721091"/>
            <a:ext cx="79835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noProof="0" dirty="0"/>
              <a:t>Les deux lampes sont montées en ……………………….. avec le générateur.</a:t>
            </a:r>
            <a:endParaRPr lang="fr-FR" sz="2000" b="1" noProof="0" dirty="0"/>
          </a:p>
        </p:txBody>
      </p:sp>
      <p:sp>
        <p:nvSpPr>
          <p:cNvPr id="21" name="ZoneTexte 20"/>
          <p:cNvSpPr txBox="1"/>
          <p:nvPr/>
        </p:nvSpPr>
        <p:spPr>
          <a:xfrm>
            <a:off x="11884368" y="4883667"/>
            <a:ext cx="864000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noProof="0" dirty="0">
                <a:solidFill>
                  <a:srgbClr val="0070C0"/>
                </a:solidFill>
              </a:rPr>
              <a:t>  </a:t>
            </a:r>
          </a:p>
        </p:txBody>
      </p:sp>
      <p:sp>
        <p:nvSpPr>
          <p:cNvPr id="24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4697612" y="1757745"/>
            <a:ext cx="181208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fr-FR" sz="2400" b="1" noProof="0" dirty="0">
                <a:solidFill>
                  <a:srgbClr val="0070C0"/>
                </a:solidFill>
              </a:rPr>
              <a:t>dérivation</a:t>
            </a:r>
          </a:p>
        </p:txBody>
      </p:sp>
      <p:sp>
        <p:nvSpPr>
          <p:cNvPr id="14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6309207" y="5871505"/>
            <a:ext cx="181208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fr-FR" sz="2400" b="1" noProof="0" dirty="0">
                <a:solidFill>
                  <a:srgbClr val="0070C0"/>
                </a:solidFill>
              </a:rPr>
              <a:t>même</a:t>
            </a:r>
          </a:p>
        </p:txBody>
      </p:sp>
      <p:pic>
        <p:nvPicPr>
          <p:cNvPr id="15" name="Image 14"/>
          <p:cNvPicPr/>
          <p:nvPr/>
        </p:nvPicPr>
        <p:blipFill rotWithShape="1">
          <a:blip r:embed="rId2"/>
          <a:srcRect l="21833" t="60029" r="22324" b="36579"/>
          <a:stretch/>
        </p:blipFill>
        <p:spPr bwMode="auto">
          <a:xfrm>
            <a:off x="294505" y="1295888"/>
            <a:ext cx="11388929" cy="378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Connecteur droit avec flèche 15"/>
          <p:cNvCxnSpPr/>
          <p:nvPr/>
        </p:nvCxnSpPr>
        <p:spPr>
          <a:xfrm rot="16200000">
            <a:off x="966744" y="4330218"/>
            <a:ext cx="28895" cy="900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rot="16200000" flipH="1">
            <a:off x="903331" y="2784632"/>
            <a:ext cx="4659" cy="900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1431191" y="3037006"/>
            <a:ext cx="30154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noProof="0" dirty="0"/>
              <a:t>Loi d’unicité de la tension</a:t>
            </a:r>
            <a:r>
              <a:rPr lang="fr-FR" sz="2000" noProof="0" dirty="0"/>
              <a:t>:</a:t>
            </a:r>
          </a:p>
          <a:p>
            <a:endParaRPr lang="fr-FR" sz="2000" noProof="0" dirty="0"/>
          </a:p>
          <a:p>
            <a:r>
              <a:rPr lang="fr-FR" sz="2000" noProof="0" dirty="0"/>
              <a:t>On a …………………………….</a:t>
            </a:r>
            <a:endParaRPr lang="fr-FR" sz="2000" noProof="0" dirty="0">
              <a:solidFill>
                <a:prstClr val="black"/>
              </a:solidFill>
            </a:endParaRPr>
          </a:p>
        </p:txBody>
      </p:sp>
      <p:sp>
        <p:nvSpPr>
          <p:cNvPr id="20" name="Rectangle 5687"/>
          <p:cNvSpPr/>
          <p:nvPr/>
        </p:nvSpPr>
        <p:spPr>
          <a:xfrm>
            <a:off x="2028865" y="3466540"/>
            <a:ext cx="1792157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2400" b="1" i="0" spc="0" baseline="0" noProof="0" dirty="0">
                <a:solidFill>
                  <a:srgbClr val="24408F"/>
                </a:solidFill>
                <a:latin typeface="BradleyTypePro-Regular"/>
              </a:rPr>
              <a:t> </a:t>
            </a:r>
            <a:r>
              <a:rPr lang="fr-FR" sz="2400" b="1" noProof="0" dirty="0">
                <a:solidFill>
                  <a:srgbClr val="24408F"/>
                </a:solidFill>
                <a:latin typeface="BradleyTypePro-Regular"/>
              </a:rPr>
              <a:t>U</a:t>
            </a:r>
            <a:r>
              <a:rPr lang="fr-FR" sz="2400" b="1" i="0" spc="0" baseline="-25000" noProof="0" dirty="0">
                <a:solidFill>
                  <a:srgbClr val="24408F"/>
                </a:solidFill>
                <a:latin typeface="BradleyTypePro-Regular"/>
              </a:rPr>
              <a:t>G</a:t>
            </a:r>
            <a:r>
              <a:rPr lang="fr-FR" sz="2400" b="1" i="0" spc="0" baseline="0" noProof="0" dirty="0">
                <a:solidFill>
                  <a:srgbClr val="24408F"/>
                </a:solidFill>
                <a:latin typeface="BradleyTypePro-Regular"/>
              </a:rPr>
              <a:t> = </a:t>
            </a:r>
            <a:r>
              <a:rPr lang="fr-FR" sz="2400" b="1" noProof="0" dirty="0">
                <a:solidFill>
                  <a:srgbClr val="24408F"/>
                </a:solidFill>
                <a:latin typeface="BradleyTypePro-Regular"/>
              </a:rPr>
              <a:t>U</a:t>
            </a:r>
            <a:r>
              <a:rPr lang="fr-FR" b="1" i="0" spc="0" baseline="-57118" noProof="0" dirty="0">
                <a:solidFill>
                  <a:srgbClr val="24408F"/>
                </a:solidFill>
                <a:latin typeface="BradleyTypePro-Regular"/>
              </a:rPr>
              <a:t>1</a:t>
            </a:r>
            <a:r>
              <a:rPr lang="fr-FR" sz="2400" b="1" i="0" spc="0" baseline="0" noProof="0" dirty="0">
                <a:solidFill>
                  <a:srgbClr val="24408F"/>
                </a:solidFill>
                <a:latin typeface="BradleyTypePro-Regular"/>
              </a:rPr>
              <a:t> = U</a:t>
            </a:r>
            <a:r>
              <a:rPr lang="fr-FR" b="1" i="0" spc="0" baseline="-57118" noProof="0" dirty="0">
                <a:solidFill>
                  <a:srgbClr val="24408F"/>
                </a:solidFill>
                <a:latin typeface="BradleyTypePro-Regular"/>
              </a:rPr>
              <a:t>2</a:t>
            </a:r>
          </a:p>
        </p:txBody>
      </p:sp>
      <p:sp>
        <p:nvSpPr>
          <p:cNvPr id="22" name="Rectangle 5688"/>
          <p:cNvSpPr/>
          <p:nvPr/>
        </p:nvSpPr>
        <p:spPr>
          <a:xfrm>
            <a:off x="4956215" y="4549035"/>
            <a:ext cx="1123706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2400" b="1" noProof="0" dirty="0">
                <a:solidFill>
                  <a:srgbClr val="24408F"/>
                </a:solidFill>
                <a:latin typeface="BradleyTypePro-Regular"/>
              </a:rPr>
              <a:t>I</a:t>
            </a:r>
            <a:r>
              <a:rPr lang="fr-FR" sz="2400" b="1" i="0" spc="0" baseline="0" noProof="0" dirty="0">
                <a:solidFill>
                  <a:srgbClr val="24408F"/>
                </a:solidFill>
                <a:latin typeface="BradleyTypePro-Regular"/>
              </a:rPr>
              <a:t> = I</a:t>
            </a:r>
            <a:r>
              <a:rPr lang="fr-FR" b="1" i="0" spc="0" baseline="-57118" noProof="0" dirty="0">
                <a:solidFill>
                  <a:srgbClr val="24408F"/>
                </a:solidFill>
                <a:latin typeface="BradleyTypePro-Regular"/>
              </a:rPr>
              <a:t>1</a:t>
            </a:r>
            <a:r>
              <a:rPr lang="fr-FR" sz="2400" b="1" i="0" spc="0" baseline="0" noProof="0" dirty="0">
                <a:solidFill>
                  <a:srgbClr val="24408F"/>
                </a:solidFill>
                <a:latin typeface="BradleyTypePro-Regular"/>
              </a:rPr>
              <a:t> + I</a:t>
            </a:r>
            <a:r>
              <a:rPr lang="fr-FR" b="1" i="0" spc="0" baseline="-57118" noProof="0" dirty="0">
                <a:solidFill>
                  <a:srgbClr val="24408F"/>
                </a:solidFill>
                <a:latin typeface="BradleyTypePro-Regular"/>
              </a:rPr>
              <a:t>2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1500856" y="4608270"/>
            <a:ext cx="75338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noProof="0" dirty="0"/>
              <a:t>Loi des nœuds</a:t>
            </a:r>
            <a:r>
              <a:rPr lang="fr-FR" sz="2000" noProof="0" dirty="0"/>
              <a:t>:    On a aussi: …………………………….</a:t>
            </a:r>
            <a:endParaRPr lang="fr-FR" sz="2000" noProof="0" dirty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42342" y="506074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noProof="0" dirty="0">
                <a:solidFill>
                  <a:srgbClr val="231F20"/>
                </a:solidFill>
              </a:rPr>
              <a:t>et comme les deux lampes </a:t>
            </a:r>
            <a:r>
              <a:rPr lang="fr-FR" noProof="0" dirty="0" err="1">
                <a:solidFill>
                  <a:srgbClr val="231F20"/>
                </a:solidFill>
              </a:rPr>
              <a:t>son</a:t>
            </a:r>
            <a:r>
              <a:rPr lang="fr-FR" spc="542" noProof="0" dirty="0" err="1">
                <a:solidFill>
                  <a:srgbClr val="231F20"/>
                </a:solidFill>
              </a:rPr>
              <a:t>t</a:t>
            </a:r>
            <a:r>
              <a:rPr lang="fr-FR" noProof="0" dirty="0" err="1">
                <a:solidFill>
                  <a:srgbClr val="231F20"/>
                </a:solidFill>
              </a:rPr>
              <a:t>identiques</a:t>
            </a:r>
            <a:r>
              <a:rPr lang="fr-FR" noProof="0" dirty="0">
                <a:solidFill>
                  <a:srgbClr val="231F20"/>
                </a:solidFill>
              </a:rPr>
              <a:t>, on a I</a:t>
            </a:r>
            <a:r>
              <a:rPr lang="fr-FR" sz="1600" baseline="-57118" noProof="0" dirty="0">
                <a:solidFill>
                  <a:srgbClr val="231F20"/>
                </a:solidFill>
              </a:rPr>
              <a:t>1</a:t>
            </a:r>
            <a:r>
              <a:rPr lang="fr-FR" noProof="0" dirty="0">
                <a:solidFill>
                  <a:srgbClr val="231F20"/>
                </a:solidFill>
              </a:rPr>
              <a:t>=…………… </a:t>
            </a:r>
            <a:r>
              <a:rPr lang="fr-FR" sz="1050" noProof="0" dirty="0">
                <a:solidFill>
                  <a:srgbClr val="231F20"/>
                </a:solidFill>
                <a:latin typeface="ArialMT-Light"/>
              </a:rPr>
              <a:t>...</a:t>
            </a:r>
            <a:endParaRPr lang="fr-FR" noProof="0" dirty="0"/>
          </a:p>
        </p:txBody>
      </p:sp>
      <p:sp>
        <p:nvSpPr>
          <p:cNvPr id="26" name="Rectangle 5688"/>
          <p:cNvSpPr/>
          <p:nvPr/>
        </p:nvSpPr>
        <p:spPr>
          <a:xfrm>
            <a:off x="6321435" y="4890320"/>
            <a:ext cx="254878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2400" b="1" i="0" spc="0" baseline="0" noProof="0" dirty="0">
                <a:solidFill>
                  <a:srgbClr val="24408F"/>
                </a:solidFill>
                <a:latin typeface="BradleyTypePro-Regular"/>
              </a:rPr>
              <a:t> I</a:t>
            </a:r>
            <a:r>
              <a:rPr lang="fr-FR" b="1" i="0" spc="0" baseline="-57118" noProof="0" dirty="0">
                <a:solidFill>
                  <a:srgbClr val="24408F"/>
                </a:solidFill>
                <a:latin typeface="BradleyTypePro-Regular"/>
              </a:rPr>
              <a:t>2</a:t>
            </a:r>
          </a:p>
        </p:txBody>
      </p:sp>
      <p:sp>
        <p:nvSpPr>
          <p:cNvPr id="3" name="Rectangle 2"/>
          <p:cNvSpPr/>
          <p:nvPr/>
        </p:nvSpPr>
        <p:spPr>
          <a:xfrm>
            <a:off x="905660" y="6006705"/>
            <a:ext cx="7425944" cy="3274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556"/>
              </a:lnSpc>
            </a:pPr>
            <a:r>
              <a:rPr lang="fr-FR" sz="2400" noProof="0" dirty="0">
                <a:solidFill>
                  <a:srgbClr val="231F20"/>
                </a:solidFill>
              </a:rPr>
              <a:t>On déduit que les lampes brillent avec le </a:t>
            </a:r>
            <a:r>
              <a:rPr lang="fr-FR" sz="1200" noProof="0" dirty="0">
                <a:solidFill>
                  <a:srgbClr val="231F20"/>
                </a:solidFill>
                <a:latin typeface="ArialMT-Light"/>
              </a:rPr>
              <a:t>................................ </a:t>
            </a:r>
            <a:r>
              <a:rPr lang="fr-FR" sz="2400" noProof="0" dirty="0">
                <a:solidFill>
                  <a:srgbClr val="231F20"/>
                </a:solidFill>
              </a:rPr>
              <a:t>éclat.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6AEEA4C6-B5AC-2258-6BA4-8C2C7C60F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passe à l’explication du même éclat en utilisant les lois de la tension et de l’intensité.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4431265-5F1B-AE54-3AFF-D9FBC3532FC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désigne un élève au hasard pour répondre en l’incitant à justifier oralement leur démarche.</a:t>
            </a:r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4333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  <p:bldP spid="14" grpId="0"/>
      <p:bldP spid="18" grpId="0"/>
      <p:bldP spid="20" grpId="0"/>
      <p:bldP spid="22" grpId="0"/>
      <p:bldP spid="25" grpId="0"/>
      <p:bldP spid="2" grpId="0"/>
      <p:bldP spid="26" grpId="0"/>
      <p:bldP spid="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12 min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/>
          <p:nvPr/>
        </p:nvPicPr>
        <p:blipFill>
          <a:blip r:embed="rId2"/>
          <a:srcRect l="22173" t="16902" r="22324" b="20167"/>
          <a:stretch>
            <a:fillRect/>
          </a:stretch>
        </p:blipFill>
        <p:spPr bwMode="auto">
          <a:xfrm>
            <a:off x="385482" y="952052"/>
            <a:ext cx="11474824" cy="5466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F0C2D9C0-47D3-9CFB-D47D-2059E944D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Maintenant c’est le moment de travailler tout seul. Voir le livret p 33 «je m’entraîne seul » 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99A16A7-DA1C-A34D-0476-C506D6C08D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circule dans la classe pour repérer les élèves en difficulté . 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>
            <a:fillRect/>
          </a:stretch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E3541F54-BE71-6976-A723-C6495E709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 temps est terminé. Corrigeons ensemble l’exercice.</a:t>
            </a:r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6B349CAD-E675-9C8C-86F0-A3A51A1792D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fait participer les élèves à la correction en leur demandant de présenter leurs réponses et de les justifier.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/>
          <p:cNvSpPr/>
          <p:nvPr/>
        </p:nvSpPr>
        <p:spPr>
          <a:xfrm>
            <a:off x="584200" y="4533256"/>
            <a:ext cx="1958703" cy="161889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b="1" noProof="0" dirty="0">
                <a:solidFill>
                  <a:prstClr val="white"/>
                </a:solidFill>
              </a:rPr>
              <a:t>Conceptions erronées</a:t>
            </a:r>
          </a:p>
          <a:p>
            <a:pPr algn="ctr" defTabSz="914400"/>
            <a:r>
              <a:rPr lang="fr-FR" b="1" noProof="0" dirty="0">
                <a:solidFill>
                  <a:prstClr val="white"/>
                </a:solidFill>
              </a:rPr>
              <a:t> des élèves</a:t>
            </a:r>
          </a:p>
        </p:txBody>
      </p:sp>
      <p:sp>
        <p:nvSpPr>
          <p:cNvPr id="6" name="Rectangle : coins arrondis 5"/>
          <p:cNvSpPr/>
          <p:nvPr/>
        </p:nvSpPr>
        <p:spPr>
          <a:xfrm>
            <a:off x="2702475" y="4533255"/>
            <a:ext cx="9103988" cy="1618892"/>
          </a:xfrm>
          <a:prstGeom prst="roundRect">
            <a:avLst>
              <a:gd name="adj" fmla="val 783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La première lampe brille plus car elle reçoit le courant en premier</a:t>
            </a:r>
          </a:p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Le courant diminue après chaque lampe</a:t>
            </a:r>
          </a:p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En dérivation, les lampes brillent moins parce que le courant se partage</a:t>
            </a:r>
          </a:p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Plus il y a de lampes, plus elles brillent </a:t>
            </a:r>
          </a:p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L’éclat dépend seulement de la tension </a:t>
            </a:r>
          </a:p>
        </p:txBody>
      </p:sp>
      <p:sp>
        <p:nvSpPr>
          <p:cNvPr id="20" name="Rectangle : coins arrondis 19"/>
          <p:cNvSpPr/>
          <p:nvPr/>
        </p:nvSpPr>
        <p:spPr>
          <a:xfrm>
            <a:off x="584200" y="931692"/>
            <a:ext cx="1958704" cy="1378389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b="1" noProof="0" dirty="0">
                <a:solidFill>
                  <a:prstClr val="white"/>
                </a:solidFill>
              </a:rPr>
              <a:t>Tâche à réussir</a:t>
            </a:r>
          </a:p>
        </p:txBody>
      </p:sp>
      <p:sp>
        <p:nvSpPr>
          <p:cNvPr id="22" name="Rectangle : coins arrondis 21"/>
          <p:cNvSpPr/>
          <p:nvPr/>
        </p:nvSpPr>
        <p:spPr>
          <a:xfrm>
            <a:off x="2702474" y="899320"/>
            <a:ext cx="9103988" cy="1410762"/>
          </a:xfrm>
          <a:prstGeom prst="roundRect">
            <a:avLst>
              <a:gd name="adj" fmla="val 7861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  <a:sym typeface="Calibri" panose="020F0502020204030204"/>
              </a:rPr>
              <a:t>La tâche principale de cette séance repose sur le savoir-faire suivant :Expliquer l’éclat des lampes dans un circuit à partir des lois de l’électricité.</a:t>
            </a:r>
          </a:p>
          <a:p>
            <a:pPr marL="285750" indent="-28575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  <a:sym typeface="Calibri" panose="020F0502020204030204"/>
              </a:rPr>
              <a:t>L’objectif est d’amener les élèves à utiliser la loi de l’électricité pour expliquer l’éclat des lampes dans un circuit. </a:t>
            </a:r>
          </a:p>
        </p:txBody>
      </p:sp>
      <p:sp>
        <p:nvSpPr>
          <p:cNvPr id="7" name="Rectangle : coins arrondis 6"/>
          <p:cNvSpPr/>
          <p:nvPr/>
        </p:nvSpPr>
        <p:spPr>
          <a:xfrm>
            <a:off x="2702474" y="2639230"/>
            <a:ext cx="9103988" cy="1367213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 indent="-87313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La manipulation a son rôle fondamental.</a:t>
            </a:r>
          </a:p>
          <a:p>
            <a:pPr marL="87313" indent="-87313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Construire le raisonnement basé sur les lois de la tension et du courant.</a:t>
            </a:r>
          </a:p>
          <a:p>
            <a:pPr marL="87313" indent="-87313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Faire décrire la structure du circuit (série / dérivation / mixte) avant toute opération.</a:t>
            </a:r>
          </a:p>
          <a:p>
            <a:pPr marL="87313" indent="-87313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Développer l’argumentation scientifique</a:t>
            </a:r>
          </a:p>
        </p:txBody>
      </p:sp>
      <p:sp>
        <p:nvSpPr>
          <p:cNvPr id="8" name="Rectangle : coins arrondis 7"/>
          <p:cNvSpPr/>
          <p:nvPr/>
        </p:nvSpPr>
        <p:spPr>
          <a:xfrm>
            <a:off x="584200" y="2639230"/>
            <a:ext cx="1958703" cy="1367213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b="1" noProof="0" dirty="0">
                <a:solidFill>
                  <a:prstClr val="white"/>
                </a:solidFill>
              </a:rPr>
              <a:t>Stratégie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30894" y="39806"/>
            <a:ext cx="5728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noProof="0" dirty="0">
                <a:solidFill>
                  <a:srgbClr val="0040C0"/>
                </a:solidFill>
              </a:rPr>
              <a:t>Orientations didactiques </a:t>
            </a:r>
          </a:p>
        </p:txBody>
      </p:sp>
      <p:pic>
        <p:nvPicPr>
          <p:cNvPr id="15" name="Picture 2" descr="Image généré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3079" y="-42256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/>
          <p:cNvPicPr/>
          <p:nvPr/>
        </p:nvPicPr>
        <p:blipFill>
          <a:blip r:embed="rId2"/>
          <a:srcRect l="22173" t="16902" r="22324" b="20167"/>
          <a:stretch>
            <a:fillRect/>
          </a:stretch>
        </p:blipFill>
        <p:spPr bwMode="auto">
          <a:xfrm>
            <a:off x="319578" y="903560"/>
            <a:ext cx="11474824" cy="5466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4018122" y="3797708"/>
            <a:ext cx="181208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fr-FR" sz="2400" b="1" noProof="0" dirty="0">
                <a:solidFill>
                  <a:srgbClr val="0070C0"/>
                </a:solidFill>
              </a:rPr>
              <a:t>l’éclat</a:t>
            </a:r>
          </a:p>
        </p:txBody>
      </p:sp>
      <p:sp>
        <p:nvSpPr>
          <p:cNvPr id="23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3574417" y="4284070"/>
            <a:ext cx="181208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fr-FR" sz="2400" b="1" noProof="0" dirty="0">
                <a:solidFill>
                  <a:srgbClr val="0070C0"/>
                </a:solidFill>
              </a:rPr>
              <a:t>série</a:t>
            </a:r>
          </a:p>
        </p:txBody>
      </p:sp>
      <p:sp>
        <p:nvSpPr>
          <p:cNvPr id="24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8052240" y="4354729"/>
            <a:ext cx="10440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fr-FR" b="1" noProof="0" dirty="0">
                <a:solidFill>
                  <a:srgbClr val="0070C0"/>
                </a:solidFill>
              </a:rPr>
              <a:t>dérivation</a:t>
            </a:r>
          </a:p>
        </p:txBody>
      </p:sp>
      <p:sp>
        <p:nvSpPr>
          <p:cNvPr id="26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9864750" y="4284070"/>
            <a:ext cx="181208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fr-FR" sz="2400" b="1" noProof="0" dirty="0">
                <a:solidFill>
                  <a:srgbClr val="0070C0"/>
                </a:solidFill>
              </a:rPr>
              <a:t>plus</a:t>
            </a:r>
          </a:p>
        </p:txBody>
      </p:sp>
      <p:sp>
        <p:nvSpPr>
          <p:cNvPr id="27" name="Rectangle 5688"/>
          <p:cNvSpPr/>
          <p:nvPr/>
        </p:nvSpPr>
        <p:spPr>
          <a:xfrm>
            <a:off x="5033511" y="4988990"/>
            <a:ext cx="1744067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1800" b="1" i="0" spc="0" baseline="0" noProof="0" dirty="0">
                <a:solidFill>
                  <a:srgbClr val="24408F"/>
                </a:solidFill>
                <a:latin typeface="BradleyTypePro-Regular"/>
              </a:rPr>
              <a:t>  </a:t>
            </a:r>
            <a:r>
              <a:rPr lang="fr-FR" sz="1800" b="1" i="0" spc="0" noProof="0" dirty="0">
                <a:solidFill>
                  <a:srgbClr val="24408F"/>
                </a:solidFill>
                <a:latin typeface="BradleyTypePro-Regular"/>
              </a:rPr>
              <a:t> </a:t>
            </a:r>
            <a:r>
              <a:rPr lang="fr-FR" sz="1800" b="1" i="0" spc="0" baseline="0" noProof="0" dirty="0">
                <a:solidFill>
                  <a:srgbClr val="24408F"/>
                </a:solidFill>
                <a:latin typeface="BradleyTypePro-Regular"/>
              </a:rPr>
              <a:t> </a:t>
            </a:r>
            <a:r>
              <a:rPr lang="fr-FR" b="1" noProof="0" dirty="0">
                <a:solidFill>
                  <a:srgbClr val="24408F"/>
                </a:solidFill>
                <a:latin typeface="BradleyTypePro-Regular"/>
              </a:rPr>
              <a:t>I</a:t>
            </a:r>
            <a:r>
              <a:rPr lang="fr-FR" sz="1589" b="1" baseline="-57118" noProof="0" dirty="0">
                <a:solidFill>
                  <a:srgbClr val="24408F"/>
                </a:solidFill>
                <a:latin typeface="BradleyTypePro-Regular"/>
              </a:rPr>
              <a:t>M</a:t>
            </a:r>
            <a:r>
              <a:rPr lang="fr-FR" sz="1589" b="1" noProof="0" dirty="0">
                <a:solidFill>
                  <a:srgbClr val="24408F"/>
                </a:solidFill>
                <a:latin typeface="BradleyTypePro-Regular"/>
              </a:rPr>
              <a:t>                     I</a:t>
            </a:r>
            <a:r>
              <a:rPr lang="fr-FR" sz="1589" b="1" baseline="-25000" noProof="0" dirty="0">
                <a:solidFill>
                  <a:srgbClr val="24408F"/>
                </a:solidFill>
                <a:latin typeface="BradleyTypePro-Regular"/>
              </a:rPr>
              <a:t>1</a:t>
            </a:r>
            <a:endParaRPr lang="fr-FR" sz="1589" b="1" i="0" spc="0" baseline="-57118" noProof="0" dirty="0">
              <a:solidFill>
                <a:srgbClr val="24408F"/>
              </a:solidFill>
              <a:latin typeface="BradleyTypePro-Regular"/>
            </a:endParaRPr>
          </a:p>
        </p:txBody>
      </p:sp>
      <p:sp>
        <p:nvSpPr>
          <p:cNvPr id="33" name="Rectangle 5688"/>
          <p:cNvSpPr/>
          <p:nvPr/>
        </p:nvSpPr>
        <p:spPr>
          <a:xfrm>
            <a:off x="10607654" y="4493228"/>
            <a:ext cx="453650" cy="86400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6000" b="1" i="0" spc="0" baseline="0" noProof="0" dirty="0">
                <a:solidFill>
                  <a:srgbClr val="24408F"/>
                </a:solidFill>
                <a:latin typeface="BradleyTypePro-Regular"/>
              </a:rPr>
              <a:t> </a:t>
            </a:r>
            <a:r>
              <a:rPr lang="fr-FR" sz="4800" b="1" baseline="-25000" noProof="0" dirty="0">
                <a:solidFill>
                  <a:srgbClr val="24408F"/>
                </a:solidFill>
                <a:latin typeface="BradleyTypePro-Regular"/>
              </a:rPr>
              <a:t>&gt;</a:t>
            </a:r>
            <a:endParaRPr lang="fr-FR" sz="4800" b="1" i="0" spc="0" baseline="-57118" noProof="0" dirty="0">
              <a:solidFill>
                <a:srgbClr val="24408F"/>
              </a:solidFill>
              <a:latin typeface="BradleyTypePro-Regular"/>
            </a:endParaRPr>
          </a:p>
        </p:txBody>
      </p:sp>
      <p:sp>
        <p:nvSpPr>
          <p:cNvPr id="34" name="Rectangle 5688"/>
          <p:cNvSpPr/>
          <p:nvPr/>
        </p:nvSpPr>
        <p:spPr>
          <a:xfrm>
            <a:off x="5793606" y="4824921"/>
            <a:ext cx="453650" cy="86400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6000" b="1" i="0" spc="0" baseline="0" noProof="0" dirty="0">
                <a:solidFill>
                  <a:srgbClr val="24408F"/>
                </a:solidFill>
                <a:latin typeface="BradleyTypePro-Regular"/>
              </a:rPr>
              <a:t> </a:t>
            </a:r>
            <a:r>
              <a:rPr lang="fr-FR" sz="4800" b="1" baseline="-25000" noProof="0" dirty="0">
                <a:solidFill>
                  <a:srgbClr val="24408F"/>
                </a:solidFill>
                <a:latin typeface="BradleyTypePro-Regular"/>
              </a:rPr>
              <a:t>&gt;</a:t>
            </a:r>
            <a:endParaRPr lang="fr-FR" sz="4800" b="1" i="0" spc="0" baseline="-57118" noProof="0" dirty="0">
              <a:solidFill>
                <a:srgbClr val="24408F"/>
              </a:solidFill>
              <a:latin typeface="BradleyTypePro-Regular"/>
            </a:endParaRPr>
          </a:p>
        </p:txBody>
      </p:sp>
      <p:sp>
        <p:nvSpPr>
          <p:cNvPr id="35" name="Rectangle 5688"/>
          <p:cNvSpPr/>
          <p:nvPr/>
        </p:nvSpPr>
        <p:spPr>
          <a:xfrm>
            <a:off x="1607092" y="5058002"/>
            <a:ext cx="453650" cy="86400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6000" b="1" i="0" spc="0" baseline="0" noProof="0" dirty="0">
                <a:solidFill>
                  <a:srgbClr val="24408F"/>
                </a:solidFill>
                <a:latin typeface="BradleyTypePro-Regular"/>
              </a:rPr>
              <a:t> </a:t>
            </a:r>
            <a:r>
              <a:rPr lang="fr-FR" sz="4800" b="1" baseline="-25000" noProof="0" dirty="0">
                <a:solidFill>
                  <a:srgbClr val="24408F"/>
                </a:solidFill>
                <a:latin typeface="BradleyTypePro-Regular"/>
              </a:rPr>
              <a:t>&gt;</a:t>
            </a:r>
            <a:endParaRPr lang="fr-FR" sz="4800" b="1" i="0" spc="0" baseline="-57118" noProof="0" dirty="0">
              <a:solidFill>
                <a:srgbClr val="24408F"/>
              </a:solidFill>
              <a:latin typeface="BradleyTypePro-Regular"/>
            </a:endParaRPr>
          </a:p>
        </p:txBody>
      </p:sp>
      <p:sp>
        <p:nvSpPr>
          <p:cNvPr id="29" name="Rectangle 5688"/>
          <p:cNvSpPr/>
          <p:nvPr/>
        </p:nvSpPr>
        <p:spPr>
          <a:xfrm>
            <a:off x="3646225" y="5922002"/>
            <a:ext cx="743793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b="1" noProof="0" dirty="0">
                <a:solidFill>
                  <a:srgbClr val="24408F"/>
                </a:solidFill>
                <a:latin typeface="BradleyTypePro-Regular"/>
              </a:rPr>
              <a:t>moins </a:t>
            </a:r>
            <a:endParaRPr lang="fr-FR" sz="1589" b="1" i="0" spc="0" baseline="-57118" noProof="0" dirty="0">
              <a:solidFill>
                <a:srgbClr val="24408F"/>
              </a:solidFill>
              <a:latin typeface="BradleyTypePro-Regular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A88ECF6-CF70-831D-9AC7-6E97C4C78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 vous! Montrez-moi comment vous avez résolu cet exercice.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D85891-4411-5472-4290-10DCEC29331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Faire passer un élève pour la correction. Associer le reste de la classe au feedback. Identifier les erreurs. Insister sur les étapes à respecter.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  <p:bldP spid="24" grpId="0"/>
      <p:bldP spid="26" grpId="0"/>
      <p:bldP spid="27" grpId="0"/>
      <p:bldP spid="33" grpId="0"/>
      <p:bldP spid="34" grpId="0"/>
      <p:bldP spid="35" grpId="0"/>
      <p:bldP spid="29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 noProof="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Qui peut me dire ce que nous avons appris aujourd’hui? </a:t>
            </a:r>
            <a:br>
              <a:rPr lang="fr-FR" noProof="0" dirty="0"/>
            </a:br>
            <a:endParaRPr lang="fr-FR" noProof="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Content Placeholder 5" descr="A cartoon character leaning on a question mark&#10;&#10;AI-generated content may be incorrect.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1C68E87C-6801-82AA-5C70-74D485A2F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fr-FR" noProof="0" dirty="0"/>
              <a:t>Notre tâche principale de cette séance est: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donne un rappel de la séance.</a:t>
            </a:r>
          </a:p>
        </p:txBody>
      </p:sp>
      <p:sp>
        <p:nvSpPr>
          <p:cNvPr id="6" name="Google Shape;2054;p38"/>
          <p:cNvSpPr/>
          <p:nvPr/>
        </p:nvSpPr>
        <p:spPr>
          <a:xfrm>
            <a:off x="809990" y="3213543"/>
            <a:ext cx="11125336" cy="961259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lang="fr-FR" sz="2400" noProof="0" dirty="0">
              <a:solidFill>
                <a:prstClr val="black"/>
              </a:solidFill>
            </a:endParaRPr>
          </a:p>
        </p:txBody>
      </p:sp>
      <p:pic>
        <p:nvPicPr>
          <p:cNvPr id="8" name="Imag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51" y="2897218"/>
            <a:ext cx="805544" cy="80554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81918" y="3429000"/>
            <a:ext cx="105560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400"/>
            <a:r>
              <a:rPr lang="fr-FR" sz="2400" b="1" kern="0" noProof="0" dirty="0">
                <a:solidFill>
                  <a:srgbClr val="FF0000"/>
                </a:solidFill>
              </a:rPr>
              <a:t>Expliquer</a:t>
            </a:r>
            <a:r>
              <a:rPr lang="fr-FR" sz="2400" b="1" kern="0" noProof="0" dirty="0"/>
              <a:t> l’éclat des lampes dans un circuit à partir des lois de l’électricité.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EC7086F-073C-EBB8-2C79-92345831E1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4841" y="237581"/>
            <a:ext cx="583170" cy="58317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831A-6EBF-A77B-D39C-E662B24D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51"/>
          <p:cNvSpPr/>
          <p:nvPr/>
        </p:nvSpPr>
        <p:spPr>
          <a:xfrm>
            <a:off x="406744" y="1295634"/>
            <a:ext cx="11626161" cy="46166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§"/>
            </a:pPr>
            <a:r>
              <a:rPr lang="fr-FR" sz="2400" b="1" noProof="0" dirty="0"/>
              <a:t>L’éclat </a:t>
            </a:r>
            <a:r>
              <a:rPr lang="fr-FR" sz="2400" noProof="0" dirty="0"/>
              <a:t>d’une lampe </a:t>
            </a:r>
            <a:r>
              <a:rPr lang="fr-FR" sz="2400" b="1" noProof="0" dirty="0"/>
              <a:t>dépend</a:t>
            </a:r>
            <a:r>
              <a:rPr lang="fr-FR" sz="2400" noProof="0" dirty="0"/>
              <a:t> de </a:t>
            </a:r>
            <a:r>
              <a:rPr lang="fr-FR" sz="2400" b="1" noProof="0" dirty="0"/>
              <a:t>la tension </a:t>
            </a:r>
            <a:r>
              <a:rPr lang="fr-FR" sz="2400" noProof="0" dirty="0"/>
              <a:t>à ses bornes et de </a:t>
            </a:r>
            <a:r>
              <a:rPr lang="fr-FR" sz="2400" b="1" noProof="0" dirty="0"/>
              <a:t>l’intensité du courant </a:t>
            </a:r>
            <a:r>
              <a:rPr lang="fr-FR" sz="2400" noProof="0" dirty="0"/>
              <a:t>qui la traverse.</a:t>
            </a:r>
          </a:p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§"/>
            </a:pPr>
            <a:r>
              <a:rPr lang="fr-FR" sz="2400" noProof="0" dirty="0"/>
              <a:t>Si deux lampes (ordinaires)identiques sont traversés par le </a:t>
            </a:r>
            <a:r>
              <a:rPr lang="fr-FR" sz="2400" b="1" noProof="0" dirty="0"/>
              <a:t>même courant </a:t>
            </a:r>
            <a:r>
              <a:rPr lang="fr-FR" sz="2400" noProof="0" dirty="0"/>
              <a:t>et </a:t>
            </a:r>
            <a:r>
              <a:rPr lang="fr-FR" sz="2400" b="1" noProof="0" dirty="0"/>
              <a:t>la tension </a:t>
            </a:r>
            <a:r>
              <a:rPr lang="fr-FR" sz="2400" noProof="0" dirty="0"/>
              <a:t>à leurs bornes est </a:t>
            </a:r>
            <a:r>
              <a:rPr lang="fr-FR" sz="2400" b="1" noProof="0" dirty="0"/>
              <a:t>la même</a:t>
            </a:r>
            <a:r>
              <a:rPr lang="fr-FR" sz="2400" noProof="0" dirty="0"/>
              <a:t>, elles ont le </a:t>
            </a:r>
            <a:r>
              <a:rPr lang="fr-FR" sz="2400" b="1" noProof="0" dirty="0"/>
              <a:t>même éclat</a:t>
            </a:r>
            <a:r>
              <a:rPr lang="fr-FR" sz="2400" noProof="0" dirty="0"/>
              <a:t>.</a:t>
            </a:r>
          </a:p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§"/>
            </a:pPr>
            <a:endParaRPr lang="fr-FR" sz="2400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AE946DE-36F3-0254-DB9A-B1E2B7D4F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Voilà ce qu’il faut bien retenir.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3A32F0-D823-27D5-7890-28726A95EDE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 fait participer les élèves pour rappeler les lois des tensions.</a:t>
            </a: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9A696D1E-570F-90FC-BB55-4EB83626F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7337" y="353455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51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831A-6EBF-A77B-D39C-E662B24D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B4758A64-D0CE-5D23-EF19-C927F837E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7337" y="353455"/>
            <a:ext cx="583170" cy="58317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84296" y="1377864"/>
            <a:ext cx="11907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noProof="0" dirty="0"/>
              <a:t>Pour expliquer l’éclat des lampes identiques dans un circuit, on procède comme suit: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43988" y="2478956"/>
            <a:ext cx="9325286" cy="345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lang="fr-FR" sz="2400" noProof="0" dirty="0"/>
              <a:t>On </a:t>
            </a:r>
            <a:r>
              <a:rPr kumimoji="0" lang="fr-FR" sz="240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</a:rPr>
              <a:t>identifie les</a:t>
            </a:r>
            <a:r>
              <a:rPr kumimoji="0" lang="fr-FR" sz="2400" i="0" u="none" strike="noStrike" cap="none" normalizeH="0" noProof="0" dirty="0">
                <a:ln>
                  <a:noFill/>
                </a:ln>
                <a:solidFill>
                  <a:schemeClr val="tx1"/>
                </a:solidFill>
                <a:effectLst/>
              </a:rPr>
              <a:t> caractéristiques observables</a:t>
            </a:r>
            <a:r>
              <a:rPr lang="fr-FR" sz="2400" noProof="0" dirty="0"/>
              <a:t>;</a:t>
            </a:r>
            <a:endParaRPr kumimoji="0" lang="fr-FR" sz="240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lang="fr-FR" sz="2400" noProof="0" dirty="0"/>
              <a:t>On </a:t>
            </a:r>
            <a:r>
              <a:rPr kumimoji="0" lang="fr-FR" sz="240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</a:rPr>
              <a:t>applique les lois de la tension et de l’intensité;</a:t>
            </a:r>
          </a:p>
          <a:p>
            <a:pPr marL="342900" marR="0" lvl="0" indent="-342900" algn="l" defTabSz="914400" rtl="0" eaLnBrk="0" fontAlgn="base" latinLnBrk="0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lang="fr-FR" sz="2400" noProof="0" dirty="0"/>
              <a:t>On</a:t>
            </a:r>
            <a:r>
              <a:rPr kumimoji="0" lang="fr-FR" sz="240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</a:rPr>
              <a:t> compare les tensions et les intensités.</a:t>
            </a:r>
          </a:p>
          <a:p>
            <a:pPr marL="342900" marR="0" lvl="0" indent="-342900" algn="l" defTabSz="914400" rtl="0" eaLnBrk="0" fontAlgn="base" latinLnBrk="0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lang="fr-FR" sz="2400" noProof="0" dirty="0"/>
              <a:t>On conclue.</a:t>
            </a:r>
            <a:endParaRPr kumimoji="0" lang="fr-FR" sz="2400" i="0" u="none" strike="noStrike" cap="none" normalizeH="0" noProof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080332-8956-FA95-1B30-0E7B6F090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Voilà ce qu’il faut bien retenir.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A00E682-8BAE-BCA3-660E-209301D1671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 fait participer les élèves pour rappeler comment déterminer la tension aux bornes d’un dipôle dans circuit.</a:t>
            </a:r>
          </a:p>
        </p:txBody>
      </p:sp>
    </p:spTree>
    <p:extLst>
      <p:ext uri="{BB962C8B-B14F-4D97-AF65-F5344CB8AC3E}">
        <p14:creationId xmlns:p14="http://schemas.microsoft.com/office/powerpoint/2010/main" val="227299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C33F185A-351F-F5FF-FAC2-BC01BE0BB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termine par la carte lexicale suivante.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sz="quarter" idx="1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Faire participer les élèves à la lecture de la carte.</a:t>
            </a:r>
          </a:p>
        </p:txBody>
      </p:sp>
      <p:pic>
        <p:nvPicPr>
          <p:cNvPr id="2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grpSp>
        <p:nvGrpSpPr>
          <p:cNvPr id="27" name="Groupe 71"/>
          <p:cNvGrpSpPr/>
          <p:nvPr/>
        </p:nvGrpSpPr>
        <p:grpSpPr>
          <a:xfrm>
            <a:off x="381766" y="1169681"/>
            <a:ext cx="11428467" cy="4993178"/>
            <a:chOff x="415600" y="1602971"/>
            <a:chExt cx="11428467" cy="4993178"/>
          </a:xfrm>
        </p:grpSpPr>
        <p:sp>
          <p:nvSpPr>
            <p:cNvPr id="28" name="Rectangle 27"/>
            <p:cNvSpPr/>
            <p:nvPr/>
          </p:nvSpPr>
          <p:spPr>
            <a:xfrm>
              <a:off x="415600" y="2064789"/>
              <a:ext cx="11428467" cy="453136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Rectangle à coins arrondis 2"/>
            <p:cNvSpPr/>
            <p:nvPr/>
          </p:nvSpPr>
          <p:spPr>
            <a:xfrm>
              <a:off x="4673600" y="2922668"/>
              <a:ext cx="2702560" cy="1716575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342908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fr-FR" b="1" noProof="0" dirty="0"/>
                <a:t>Expliquer l’éclat des lampes dans un circuit à partir des lois de l’électricité.</a:t>
              </a:r>
            </a:p>
          </p:txBody>
        </p:sp>
        <p:sp>
          <p:nvSpPr>
            <p:cNvPr id="30" name="Rectangle à coins arrondis 17"/>
            <p:cNvSpPr/>
            <p:nvPr/>
          </p:nvSpPr>
          <p:spPr>
            <a:xfrm>
              <a:off x="680393" y="2624587"/>
              <a:ext cx="2834967" cy="1156370"/>
            </a:xfrm>
            <a:prstGeom prst="roundRect">
              <a:avLst>
                <a:gd name="adj" fmla="val 8096"/>
              </a:avLst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ZoneTexte 3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Ma </a:t>
              </a:r>
              <a:r>
                <a:rPr lang="fr-FR" sz="1400" i="1" kern="0" noProof="0" dirty="0">
                  <a:solidFill>
                    <a:srgbClr val="000000"/>
                  </a:solidFill>
                  <a:latin typeface="Arial"/>
                </a:rPr>
                <a:t>tâche</a:t>
              </a:r>
              <a:endPara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7" name="ZoneTexte 20"/>
            <p:cNvSpPr txBox="1"/>
            <p:nvPr/>
          </p:nvSpPr>
          <p:spPr>
            <a:xfrm>
              <a:off x="1021080" y="2308315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400" i="1" kern="0" noProof="0" dirty="0">
                  <a:solidFill>
                    <a:srgbClr val="000000"/>
                  </a:solidFill>
                  <a:latin typeface="Arial"/>
                </a:rPr>
                <a:t>Termes thématiques</a:t>
              </a:r>
              <a:endPara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42" name="Rectangle à coins arrondis 24"/>
            <p:cNvSpPr/>
            <p:nvPr/>
          </p:nvSpPr>
          <p:spPr>
            <a:xfrm>
              <a:off x="8415759" y="3696003"/>
              <a:ext cx="2824480" cy="1226935"/>
            </a:xfrm>
            <a:prstGeom prst="roundRect">
              <a:avLst/>
            </a:prstGeom>
            <a:solidFill>
              <a:srgbClr val="0097A7">
                <a:alpha val="30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ZoneTexte 27"/>
            <p:cNvSpPr txBox="1"/>
            <p:nvPr/>
          </p:nvSpPr>
          <p:spPr>
            <a:xfrm>
              <a:off x="8605035" y="3301626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Verbes de consigne</a:t>
              </a:r>
            </a:p>
          </p:txBody>
        </p:sp>
        <p:sp>
          <p:nvSpPr>
            <p:cNvPr id="56" name="Rectangle à coins arrondis 28"/>
            <p:cNvSpPr/>
            <p:nvPr/>
          </p:nvSpPr>
          <p:spPr>
            <a:xfrm>
              <a:off x="904238" y="5461789"/>
              <a:ext cx="9986797" cy="913153"/>
            </a:xfrm>
            <a:prstGeom prst="roundRect">
              <a:avLst/>
            </a:prstGeom>
            <a:solidFill>
              <a:srgbClr val="4285F4">
                <a:lumMod val="20000"/>
                <a:lumOff val="80000"/>
              </a:srgbClr>
            </a:solidFill>
            <a:ln w="25400" cap="flat" cmpd="sng" algn="ctr">
              <a:solidFill>
                <a:srgbClr val="4285F4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ZoneTexte 29"/>
            <p:cNvSpPr txBox="1"/>
            <p:nvPr/>
          </p:nvSpPr>
          <p:spPr>
            <a:xfrm>
              <a:off x="904240" y="5160584"/>
              <a:ext cx="3387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Structures pour répondre</a:t>
              </a:r>
            </a:p>
          </p:txBody>
        </p:sp>
        <p:cxnSp>
          <p:nvCxnSpPr>
            <p:cNvPr id="58" name="Connecteur en angle 5"/>
            <p:cNvCxnSpPr>
              <a:cxnSpLocks/>
              <a:stCxn id="30" idx="3"/>
              <a:endCxn id="29" idx="1"/>
            </p:cNvCxnSpPr>
            <p:nvPr/>
          </p:nvCxnSpPr>
          <p:spPr>
            <a:xfrm>
              <a:off x="3515360" y="3202772"/>
              <a:ext cx="1158240" cy="578184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59" name="ZoneTexte 9"/>
            <p:cNvSpPr txBox="1"/>
            <p:nvPr/>
          </p:nvSpPr>
          <p:spPr>
            <a:xfrm>
              <a:off x="645702" y="2893333"/>
              <a:ext cx="29319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L’éclat d’une lampe</a:t>
              </a:r>
            </a:p>
          </p:txBody>
        </p:sp>
        <p:sp>
          <p:nvSpPr>
            <p:cNvPr id="60" name="ZoneTexte 32"/>
            <p:cNvSpPr txBox="1"/>
            <p:nvPr/>
          </p:nvSpPr>
          <p:spPr>
            <a:xfrm>
              <a:off x="8761199" y="3869203"/>
              <a:ext cx="247904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Identifier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Appliquer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Utiliser</a:t>
              </a:r>
            </a:p>
          </p:txBody>
        </p:sp>
        <p:cxnSp>
          <p:nvCxnSpPr>
            <p:cNvPr id="61" name="Connecteur en angle 39"/>
            <p:cNvCxnSpPr>
              <a:cxnSpLocks/>
              <a:stCxn id="29" idx="3"/>
              <a:endCxn id="42" idx="1"/>
            </p:cNvCxnSpPr>
            <p:nvPr/>
          </p:nvCxnSpPr>
          <p:spPr>
            <a:xfrm>
              <a:off x="7376160" y="3780956"/>
              <a:ext cx="1039599" cy="528515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62" name="ZoneTexte 42"/>
            <p:cNvSpPr txBox="1"/>
            <p:nvPr/>
          </p:nvSpPr>
          <p:spPr>
            <a:xfrm>
              <a:off x="849783" y="5700716"/>
              <a:ext cx="93532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9388" lvl="0" indent="-179388" defTabSz="914400">
                <a:buFont typeface="Arial" panose="020B0604020202020204" pitchFamily="34" charset="0"/>
                <a:buChar char="•"/>
              </a:pPr>
              <a:endParaRPr lang="fr-FR" sz="1400" i="1" kern="0" noProof="0" dirty="0">
                <a:solidFill>
                  <a:srgbClr val="000000"/>
                </a:solidFill>
                <a:latin typeface="Arial"/>
              </a:endParaRPr>
            </a:p>
          </p:txBody>
        </p:sp>
        <p:cxnSp>
          <p:nvCxnSpPr>
            <p:cNvPr id="63" name="Connecteur en angle 44"/>
            <p:cNvCxnSpPr>
              <a:cxnSpLocks/>
              <a:stCxn id="29" idx="2"/>
              <a:endCxn id="56" idx="0"/>
            </p:cNvCxnSpPr>
            <p:nvPr/>
          </p:nvCxnSpPr>
          <p:spPr>
            <a:xfrm rot="5400000">
              <a:off x="5549986" y="4986895"/>
              <a:ext cx="822546" cy="127243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64" name="Rectangle 63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97A7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 CARTE LEXICALE</a:t>
              </a:r>
              <a:endPara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" name="Rectangle à coins arrondis 68"/>
            <p:cNvSpPr/>
            <p:nvPr/>
          </p:nvSpPr>
          <p:spPr>
            <a:xfrm>
              <a:off x="10723502" y="1602971"/>
              <a:ext cx="335067" cy="461818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CBF18"/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66" name="ZoneTexte 69"/>
            <p:cNvSpPr txBox="1"/>
            <p:nvPr/>
          </p:nvSpPr>
          <p:spPr>
            <a:xfrm>
              <a:off x="11058569" y="1659151"/>
              <a:ext cx="625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mots</a:t>
              </a:r>
            </a:p>
          </p:txBody>
        </p:sp>
        <p:sp>
          <p:nvSpPr>
            <p:cNvPr id="67" name="ZoneTexte 70"/>
            <p:cNvSpPr txBox="1"/>
            <p:nvPr/>
          </p:nvSpPr>
          <p:spPr>
            <a:xfrm>
              <a:off x="9682480" y="1670773"/>
              <a:ext cx="1041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sz="1400" b="1" i="1">
                  <a:solidFill>
                    <a:schemeClr val="bg1"/>
                  </a:solidFill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Je retiens</a:t>
              </a:r>
            </a:p>
          </p:txBody>
        </p:sp>
      </p:grpSp>
      <p:sp>
        <p:nvSpPr>
          <p:cNvPr id="31" name="ZoneTexte 42"/>
          <p:cNvSpPr txBox="1"/>
          <p:nvPr/>
        </p:nvSpPr>
        <p:spPr>
          <a:xfrm>
            <a:off x="875259" y="5163120"/>
            <a:ext cx="99819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noProof="0" dirty="0"/>
              <a:t>On a deux lampes identiques.</a:t>
            </a:r>
          </a:p>
          <a:p>
            <a:r>
              <a:rPr lang="fr-FR" sz="1400" noProof="0" dirty="0"/>
              <a:t> Puisque la tension aux bornes de la lape(1) est………………………….à celle de la lampe (2) et l’intensité qui la traverse est………………..………….à celle de la lampe(2); alors la lampe(1) brille ………………………que la lampe (2)</a:t>
            </a:r>
            <a:endParaRPr lang="fr-FR" sz="1400" i="1" kern="0" noProof="0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1569550" y="2850204"/>
            <a:ext cx="8454879" cy="14933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b="1" i="1" noProof="0" dirty="0"/>
              <a:t>Exercices 4 et 5 de la page 35</a:t>
            </a:r>
          </a:p>
          <a:p>
            <a:pPr algn="just">
              <a:lnSpc>
                <a:spcPct val="150000"/>
              </a:lnSpc>
            </a:pPr>
            <a:r>
              <a:rPr lang="fr-FR" sz="3200" b="1" i="1" noProof="0" dirty="0"/>
              <a:t>Exercices défis: défi 1,3,4 et 5 de la page 36 et 37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C4A7570-7AE9-D7C1-0FBD-C97AA6B35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Bravo à tous ! Révisez dans le livret  ce qu’on a vu aujourd'hui  et faire les exercices suivants: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F2394FE6-4575-0541-AED4-EA39869D5D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 incite les élèves à faire l’exercice à la maison et clore la séance.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noProof="0" dirty="0">
                <a:solidFill>
                  <a:prstClr val="white"/>
                </a:solidFill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</p:txBody>
        </p:sp>
      </p:grpSp>
      <p:grpSp>
        <p:nvGrpSpPr>
          <p:cNvPr id="6" name="Group 38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8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noProof="0" dirty="0">
                <a:solidFill>
                  <a:prstClr val="white"/>
                </a:solidFill>
                <a:highlight>
                  <a:srgbClr val="FFFF00"/>
                </a:highlight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4800" i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r>
                <a:rPr lang="fr-FR" sz="4800" i="1" noProof="0" dirty="0">
                  <a:solidFill>
                    <a:prstClr val="black"/>
                  </a:solidFill>
                  <a:latin typeface="Calibri" panose="020F0502020204030204"/>
                  <a:sym typeface="Arial" panose="020B0604020202020204"/>
                </a:rPr>
                <a:t>A la prochaine séance!</a:t>
              </a:r>
            </a:p>
          </p:txBody>
        </p:sp>
      </p:grpSp>
      <p:pic>
        <p:nvPicPr>
          <p:cNvPr id="10" name="Google Shape;1141;p7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632837" y="1903731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/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/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" name="Google Shape;252;p28"/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sp>
        <p:nvSpPr>
          <p:cNvPr id="7" name="Google Shape;255;p28"/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Structure de la séance</a:t>
            </a:r>
            <a:endParaRPr lang="fr-FR" sz="1465" kern="0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33" name="Picture 2" descr="Image généré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/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1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28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29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30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3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2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47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8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49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50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3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59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0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1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2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collective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4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5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6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7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8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5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1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2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3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4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6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7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8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9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80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272733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latin typeface="Calibri" panose="020F0502020204030204"/>
              </a:rPr>
              <a:t>Bonjour ! Prêts à démarrer notre séance ? Allons-y</a:t>
            </a:r>
            <a:endParaRPr lang="fr-FR" noProof="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748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6484</TotalTime>
  <Words>3087</Words>
  <Application>Microsoft Office PowerPoint</Application>
  <PresentationFormat>Grand écran</PresentationFormat>
  <Paragraphs>427</Paragraphs>
  <Slides>68</Slides>
  <Notes>5</Notes>
  <HiddenSlides>3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68</vt:i4>
      </vt:variant>
    </vt:vector>
  </HeadingPairs>
  <TitlesOfParts>
    <vt:vector size="81" baseType="lpstr">
      <vt:lpstr>Aptos</vt:lpstr>
      <vt:lpstr>Arial</vt:lpstr>
      <vt:lpstr>ArialMT-Light</vt:lpstr>
      <vt:lpstr>BradleyTypePro-Regular</vt:lpstr>
      <vt:lpstr>Calibri</vt:lpstr>
      <vt:lpstr>Calibri-Bold</vt:lpstr>
      <vt:lpstr>Dosis</vt:lpstr>
      <vt:lpstr>Poppins ExtraBold</vt:lpstr>
      <vt:lpstr>Times New Roman</vt:lpstr>
      <vt:lpstr>Wingdings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 ! Prêts à démarrer notre séance ? Allons-y</vt:lpstr>
      <vt:lpstr>Présentation PowerPoint</vt:lpstr>
      <vt:lpstr>Observez ces images : à votre avis, quel comportement positif est mis en évidence ?</vt:lpstr>
      <vt:lpstr>Je m’appuierai sur mes propres capacités pour identifier les difficultés que je rencontrerai et je les affronterai avec l’aide de mon professeur</vt:lpstr>
      <vt:lpstr>Présentation PowerPoint</vt:lpstr>
      <vt:lpstr>On va commencer cette séance par un rappel sur les circuits électriques et  les lois de la tension et du courant. Choisir la bonne réponse.</vt:lpstr>
      <vt:lpstr>Effectivement dans ce circuit les lampes sont montées en dérivation avec la pile. </vt:lpstr>
      <vt:lpstr>Choisir la ou les bonne(s) réponse(s).</vt:lpstr>
      <vt:lpstr>On applique la loi d’unicité des intensités donc les bonnes réponses sont : C et D .</vt:lpstr>
      <vt:lpstr>Choisir la réponse correcte.</vt:lpstr>
      <vt:lpstr>On applique la loi des nœuds donc la bonne réponse est : B </vt:lpstr>
      <vt:lpstr>Choisir la réponse correcte.</vt:lpstr>
      <vt:lpstr>On applique la loi de l’unicité des tensions.</vt:lpstr>
      <vt:lpstr>Choisir la réponse correcte.</vt:lpstr>
      <vt:lpstr>On applique la loi d’additivité des tensions. La bonne réponse est B car 6-3,2 = 2,8</vt:lpstr>
      <vt:lpstr>Présentation PowerPoint</vt:lpstr>
      <vt:lpstr>Avant d’aborder notre tâche d’aujourd’hui, je vous présente la situation suivante:</vt:lpstr>
      <vt:lpstr>À la fin de cette séance, vous serez capables d’utiliser les lois des tensions et des intensités pour expliquer la différence d’éclat des lampes dans un circuit. </vt:lpstr>
      <vt:lpstr>Présentation PowerPoint</vt:lpstr>
      <vt:lpstr>Maintenant je vais vous donner les facteurs dont dépend l’éclat d’une lampe. </vt:lpstr>
      <vt:lpstr>De cette expérience on peut tirer la conclusion suivante:</vt:lpstr>
      <vt:lpstr>Présentation PowerPoint</vt:lpstr>
      <vt:lpstr>Présentation PowerPoint</vt:lpstr>
      <vt:lpstr>Voici notre tâche principale. Je vais vous montrer comment utiliser les lois des tensions et des intensités  pour expliquer l’éclat des lampes identiques dans un circuit.</vt:lpstr>
      <vt:lpstr>Pour réaliser ma tâche, je suis les étapes suivantes : </vt:lpstr>
      <vt:lpstr> Je commence par l’identification de la caractéristique observable de l’expérience.</vt:lpstr>
      <vt:lpstr> Je commence par l’identification des caractéristiques observables de l’image.</vt:lpstr>
      <vt:lpstr>Maintenant je passe à décrire l’expérience en me basant sur la caractéristique observable. </vt:lpstr>
      <vt:lpstr>La phase suivante consiste à appliquer les lois de la tension et du courant pour expliquer le même éclat des deux lampes.</vt:lpstr>
      <vt:lpstr>Maintenant je passe à la 3ème étape .</vt:lpstr>
      <vt:lpstr>La phase suivante consiste à appliquer les lois de la tension et du courant pour expliquer le même éclat des deux lampes.</vt:lpstr>
      <vt:lpstr>Je fais une synthèse.</vt:lpstr>
      <vt:lpstr>Présentation PowerPoint</vt:lpstr>
      <vt:lpstr>Répondre par vrai ou faux.</vt:lpstr>
      <vt:lpstr>L’éclat augmente quand l’intensité augmente.(à ne pas dépasser l’intensité maximale pour ne pas griller la lampe)</vt:lpstr>
      <vt:lpstr>Répondre par vrai ou faux.</vt:lpstr>
      <vt:lpstr>L’éclat augmente quand la tension augmente.(à ne pas dépasser la tension  maximale pour ne pas griller la lampe)</vt:lpstr>
      <vt:lpstr>Répondre par vrai ou faux.</vt:lpstr>
      <vt:lpstr>Son éclat dépend aussi de l’intensité du courant qui la traverse.</vt:lpstr>
      <vt:lpstr>Répondre par vrai ou faux.</vt:lpstr>
      <vt:lpstr>Non, l’intensité I diminue ainsi que la tension à leurs bornes.</vt:lpstr>
      <vt:lpstr>Répondre par vrai ou faux.</vt:lpstr>
      <vt:lpstr>Elles sont traversées par le même courant  et la tension à leurs bornes est la même.</vt:lpstr>
      <vt:lpstr>Présentation PowerPoint</vt:lpstr>
      <vt:lpstr>Maintenant on va passer aux tâches à réaliser sur le livret. On commence par  la tâche p.33« Je m’entraine en binôme » . Travaillez individuellement, puis discutez de vos réponses en binômes.</vt:lpstr>
      <vt:lpstr>On commence par identifier la caractéristique observable.</vt:lpstr>
      <vt:lpstr>On passe à la description de l’expérience à partir de la caractéristique identifiée.</vt:lpstr>
      <vt:lpstr>On passe à l’explication du même éclat en utilisant les lois de la tension et de l’intensité.</vt:lpstr>
      <vt:lpstr>Présentation PowerPoint</vt:lpstr>
      <vt:lpstr>Maintenant c’est le moment de travailler tout seul. Voir le livret p 33 «je m’entraîne seul » .</vt:lpstr>
      <vt:lpstr>Le temps est terminé. Corrigeons ensemble l’exercice.</vt:lpstr>
      <vt:lpstr>A vous! Montrez-moi comment vous avez résolu cet exercice.</vt:lpstr>
      <vt:lpstr>Présentation PowerPoint</vt:lpstr>
      <vt:lpstr>Qui peut me dire ce que nous avons appris aujourd’hui?  </vt:lpstr>
      <vt:lpstr>Notre tâche principale de cette séance est:</vt:lpstr>
      <vt:lpstr>Voilà ce qu’il faut bien retenir.</vt:lpstr>
      <vt:lpstr>Voilà ce qu’il faut bien retenir.</vt:lpstr>
      <vt:lpstr>On termine par la carte lexicale suivante.</vt:lpstr>
      <vt:lpstr>Bravo à tous ! Révisez dans le livret  ce qu’on a vu aujourd'hui  et faire les exercices suivants: 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SALIM EL MOKHTAR</cp:lastModifiedBy>
  <cp:revision>1892</cp:revision>
  <cp:lastPrinted>2024-10-05T19:15:00Z</cp:lastPrinted>
  <dcterms:created xsi:type="dcterms:W3CDTF">2024-05-28T10:13:00Z</dcterms:created>
  <dcterms:modified xsi:type="dcterms:W3CDTF">2026-04-16T22:11:05Z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07BCFC6302C549B0B0C2BCAF22236F3C_12</vt:lpwstr>
  </property>
  <property fmtid="{D5CDD505-2E9C-101B-9397-08002B2CF9AE}" pid="3" name="KSOProductBuildVer">
    <vt:lpwstr>1036-12.9.0.21549</vt:lpwstr>
  </property>
</Properties>
</file>