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64"/>
  </p:notesMasterIdLst>
  <p:handoutMasterIdLst>
    <p:handoutMasterId r:id="rId65"/>
  </p:handoutMasterIdLst>
  <p:sldIdLst>
    <p:sldId id="16777258" r:id="rId4"/>
    <p:sldId id="16777255" r:id="rId5"/>
    <p:sldId id="16777256" r:id="rId6"/>
    <p:sldId id="16777331" r:id="rId7"/>
    <p:sldId id="16777419" r:id="rId8"/>
    <p:sldId id="16777431" r:id="rId9"/>
    <p:sldId id="16776965" r:id="rId10"/>
    <p:sldId id="16777334" r:id="rId11"/>
    <p:sldId id="16777335" r:id="rId12"/>
    <p:sldId id="16776968" r:id="rId13"/>
    <p:sldId id="16777384" r:id="rId14"/>
    <p:sldId id="16777385" r:id="rId15"/>
    <p:sldId id="268" r:id="rId16"/>
    <p:sldId id="16777360" r:id="rId17"/>
    <p:sldId id="16777361" r:id="rId18"/>
    <p:sldId id="16777386" r:id="rId19"/>
    <p:sldId id="16777387" r:id="rId20"/>
    <p:sldId id="16777364" r:id="rId21"/>
    <p:sldId id="16777365" r:id="rId22"/>
    <p:sldId id="16777220" r:id="rId23"/>
    <p:sldId id="261" r:id="rId24"/>
    <p:sldId id="16777222" r:id="rId25"/>
    <p:sldId id="16777213" r:id="rId26"/>
    <p:sldId id="16777388" r:id="rId27"/>
    <p:sldId id="16777389" r:id="rId28"/>
    <p:sldId id="16777327" r:id="rId29"/>
    <p:sldId id="295" r:id="rId30"/>
    <p:sldId id="16777390" r:id="rId31"/>
    <p:sldId id="2147483642" r:id="rId32"/>
    <p:sldId id="16777391" r:id="rId33"/>
    <p:sldId id="16777392" r:id="rId34"/>
    <p:sldId id="16777393" r:id="rId35"/>
    <p:sldId id="16777394" r:id="rId36"/>
    <p:sldId id="2147483643" r:id="rId37"/>
    <p:sldId id="16777399" r:id="rId38"/>
    <p:sldId id="16777400" r:id="rId39"/>
    <p:sldId id="16777401" r:id="rId40"/>
    <p:sldId id="16777402" r:id="rId41"/>
    <p:sldId id="16777405" r:id="rId42"/>
    <p:sldId id="16777412" r:id="rId43"/>
    <p:sldId id="16777413" r:id="rId44"/>
    <p:sldId id="16777414" r:id="rId45"/>
    <p:sldId id="16777234" r:id="rId46"/>
    <p:sldId id="16777241" r:id="rId47"/>
    <p:sldId id="16777242" r:id="rId48"/>
    <p:sldId id="16777317" r:id="rId49"/>
    <p:sldId id="16777415" r:id="rId50"/>
    <p:sldId id="16777206" r:id="rId51"/>
    <p:sldId id="279" r:id="rId52"/>
    <p:sldId id="280" r:id="rId53"/>
    <p:sldId id="281" r:id="rId54"/>
    <p:sldId id="2147483644" r:id="rId55"/>
    <p:sldId id="16777209" r:id="rId56"/>
    <p:sldId id="346" r:id="rId57"/>
    <p:sldId id="16777416" r:id="rId58"/>
    <p:sldId id="16777417" r:id="rId59"/>
    <p:sldId id="16777418" r:id="rId60"/>
    <p:sldId id="4100253" r:id="rId61"/>
    <p:sldId id="286" r:id="rId62"/>
    <p:sldId id="16777208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0000"/>
    <a:srgbClr val="66CCFF"/>
    <a:srgbClr val="99CCFF"/>
    <a:srgbClr val="86CFE2"/>
    <a:srgbClr val="94C8ED"/>
    <a:srgbClr val="80C5E8"/>
    <a:srgbClr val="FCEBD1"/>
    <a:srgbClr val="1D9A78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94690" autoAdjust="0"/>
  </p:normalViewPr>
  <p:slideViewPr>
    <p:cSldViewPr snapToGrid="0">
      <p:cViewPr varScale="1">
        <p:scale>
          <a:sx n="101" d="100"/>
          <a:sy n="101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857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67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3219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22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8689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53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438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1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746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6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1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34" Type="http://schemas.openxmlformats.org/officeDocument/2006/relationships/image" Target="../media/image6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2" Type="http://schemas.openxmlformats.org/officeDocument/2006/relationships/image" Target="../media/image7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jpe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jpeg"/><Relationship Id="rId8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4.sv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La tension électrique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Leçon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1600" noProof="0" dirty="0"/>
              <a:t>Utiliser les lois des tensions pour déterminer la valeur d’une tension électrique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noProof="0" dirty="0">
                <a:sym typeface="Calibri"/>
              </a:rPr>
              <a:t>Énergie et électromagnétisme</a:t>
            </a:r>
            <a:endParaRPr lang="fr-FR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noProof="0" dirty="0"/>
              <a:t>Thème 3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met-elle en évidence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1B14BB-692C-64AD-320A-48FAEF3F72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participer les élèves pour qu’ils expriment ce qu’ils comprennent de l’image.</a:t>
            </a:r>
          </a:p>
        </p:txBody>
      </p:sp>
      <p:pic>
        <p:nvPicPr>
          <p:cNvPr id="8" name="Google Shape;1005;p1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1050" y="2013440"/>
            <a:ext cx="3429001" cy="228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03;p1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9487" y="2013440"/>
            <a:ext cx="3429001" cy="2286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04;p170"/>
          <p:cNvSpPr/>
          <p:nvPr/>
        </p:nvSpPr>
        <p:spPr>
          <a:xfrm rot="1142274">
            <a:off x="9009382" y="1368664"/>
            <a:ext cx="1685809" cy="942569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06;p170"/>
          <p:cNvSpPr/>
          <p:nvPr/>
        </p:nvSpPr>
        <p:spPr>
          <a:xfrm rot="-710389">
            <a:off x="755440" y="1454906"/>
            <a:ext cx="1685867" cy="942575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        </a:t>
            </a:r>
            <a:endParaRPr lang="fr-FR" sz="1100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camarades</a:t>
            </a:r>
            <a:endParaRPr lang="fr-FR" sz="1400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181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noProof="0" dirty="0"/>
              <a:t>Le bon comportement est le respect de tout le monde.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recourt à l’alternance linguistique pour expliciter le comportement attendu.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191" y="4919057"/>
            <a:ext cx="914400" cy="914400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7707438" y="4779098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  <p:pic>
        <p:nvPicPr>
          <p:cNvPr id="10" name="Google Shape;1005;p1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1050" y="2013440"/>
            <a:ext cx="3429001" cy="228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003;p1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9487" y="2013440"/>
            <a:ext cx="3429001" cy="2286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04;p170"/>
          <p:cNvSpPr/>
          <p:nvPr/>
        </p:nvSpPr>
        <p:spPr>
          <a:xfrm rot="1142274">
            <a:off x="9009382" y="1368664"/>
            <a:ext cx="1685809" cy="942569"/>
          </a:xfrm>
          <a:prstGeom prst="wedgeEllipseCallout">
            <a:avLst>
              <a:gd name="adj1" fmla="val -32053"/>
              <a:gd name="adj2" fmla="val 661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moque de mes camarades</a:t>
            </a:r>
            <a:endParaRPr lang="fr-FR" sz="14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06;p170"/>
          <p:cNvSpPr/>
          <p:nvPr/>
        </p:nvSpPr>
        <p:spPr>
          <a:xfrm rot="-710389">
            <a:off x="755440" y="1454906"/>
            <a:ext cx="1685867" cy="942575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respecte </a:t>
            </a:r>
            <a:b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400" b="1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mes         </a:t>
            </a:r>
            <a:endParaRPr lang="fr-FR" sz="1100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camarades</a:t>
            </a:r>
            <a:endParaRPr lang="fr-FR" sz="1400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17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69B1A7-B5AF-CA32-DE83-C65E8E178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 sur les circuits électriques et  la tension électrique et sa mesure.</a:t>
            </a:r>
            <a:br>
              <a:rPr lang="fr-FR" dirty="0"/>
            </a:br>
            <a:r>
              <a:rPr lang="fr-FR" dirty="0"/>
              <a:t>Choisir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choisissent la bonne réponse et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Parmi les schémas suivants, quel est celui qui correspond à un montage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2"/>
          <a:srcRect b="31005"/>
          <a:stretch/>
        </p:blipFill>
        <p:spPr>
          <a:xfrm>
            <a:off x="995244" y="2488225"/>
            <a:ext cx="10272464" cy="1688637"/>
          </a:xfrm>
          <a:prstGeom prst="rect">
            <a:avLst/>
          </a:prstGeom>
        </p:spPr>
      </p:pic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F39ADA-30C8-A057-E8EE-E716928300E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2A5DECB-01B0-179D-8E9E-F132105D7AA4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C66D50-49E6-0E44-FEED-66F668DFB17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573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F3051F-9ACB-0305-10A2-CF2782FBF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Effectivement dans ce circuit les lampes sont montées en dérivation avec la pile.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en justifiant.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447853" y="1257653"/>
            <a:ext cx="1136724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noProof="0" dirty="0"/>
              <a:t>Parmi les schémas suivants, quel est celui qui correspond à un montage en dérivation</a:t>
            </a:r>
            <a:r>
              <a:rPr lang="fr-FR" sz="28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?</a:t>
            </a: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4500775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531466" y="4547523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39385" y="4511932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2"/>
          <a:srcRect b="31005"/>
          <a:stretch/>
        </p:blipFill>
        <p:spPr>
          <a:xfrm>
            <a:off x="995244" y="2488225"/>
            <a:ext cx="10272464" cy="1688637"/>
          </a:xfrm>
          <a:prstGeom prst="rect">
            <a:avLst/>
          </a:prstGeom>
        </p:spPr>
      </p:pic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9604694" y="4453327"/>
            <a:ext cx="1008000" cy="61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pic>
        <p:nvPicPr>
          <p:cNvPr id="11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3945" y="5187769"/>
            <a:ext cx="684830" cy="684830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9AA73D94-3239-045C-B07C-29B55C461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2882" y="452067"/>
            <a:ext cx="435963" cy="4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7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3D737-553F-129E-AE11-80673E484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>
              <a:buClr>
                <a:srgbClr val="000000"/>
              </a:buClr>
              <a:defRPr/>
            </a:pP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L’unité de mesure de la tension électrique dans le système international est </a:t>
            </a:r>
            <a:r>
              <a:rPr lang="fr-FR" sz="2800" b="1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l’ampère : A</a:t>
            </a:r>
          </a:p>
        </p:txBody>
      </p:sp>
    </p:spTree>
    <p:extLst>
      <p:ext uri="{BB962C8B-B14F-4D97-AF65-F5344CB8AC3E}">
        <p14:creationId xmlns:p14="http://schemas.microsoft.com/office/powerpoint/2010/main" val="270945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81A2C1-51E7-5A55-E308-F346DC4C8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L’unité de la tension est le volt : V.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3766" y="5192758"/>
            <a:ext cx="684830" cy="6848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FE213B8-4424-8461-69D1-59FA83A8BF7A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685800">
              <a:buClr>
                <a:srgbClr val="000000"/>
              </a:buClr>
              <a:defRPr/>
            </a:pPr>
            <a:r>
              <a:rPr lang="fr-FR" sz="2800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L’unité de mesure de la tension électrique dans le système international est </a:t>
            </a:r>
            <a:r>
              <a:rPr lang="fr-FR" sz="2800" b="1" kern="0" noProof="0" dirty="0">
                <a:solidFill>
                  <a:srgbClr val="000000"/>
                </a:solidFill>
                <a:cs typeface="Poppins ExtraBold" panose="020B0604020202020204" charset="0"/>
              </a:rPr>
              <a:t>l’ampère : A</a:t>
            </a:r>
          </a:p>
        </p:txBody>
      </p:sp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2BF47E4C-5DF3-E406-025D-2149CFBBC4B0}"/>
              </a:ext>
            </a:extLst>
          </p:cNvPr>
          <p:cNvSpPr txBox="1">
            <a:spLocks/>
          </p:cNvSpPr>
          <p:nvPr/>
        </p:nvSpPr>
        <p:spPr>
          <a:xfrm>
            <a:off x="935304" y="318294"/>
            <a:ext cx="10372033" cy="115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noProof="0" dirty="0"/>
            </a:br>
            <a:endParaRPr lang="fr-FR" noProof="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noProof="0" dirty="0"/>
              <a:t>Pour mesurer une tension électrique aux bornes d’un dipôle , le multimètre doit être </a:t>
            </a:r>
            <a:r>
              <a:rPr lang="fr-FR" sz="2800" b="1" noProof="0" dirty="0"/>
              <a:t>branché en série</a:t>
            </a:r>
            <a:r>
              <a:rPr lang="fr-FR" sz="2800" noProof="0" dirty="0"/>
              <a:t> avec ce dipôle.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A160045-853E-0CC2-B8B3-13C316F1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D4CADE-DD7D-B3BF-DA5C-AED7575029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497F2B-6083-E2F0-3236-C77DDEC2D07C}"/>
              </a:ext>
            </a:extLst>
          </p:cNvPr>
          <p:cNvSpPr/>
          <p:nvPr/>
        </p:nvSpPr>
        <p:spPr>
          <a:xfrm>
            <a:off x="2269593" y="281274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63F6886-A9CA-BD2D-4CEB-6FF3379F153B}"/>
              </a:ext>
            </a:extLst>
          </p:cNvPr>
          <p:cNvSpPr/>
          <p:nvPr/>
        </p:nvSpPr>
        <p:spPr>
          <a:xfrm>
            <a:off x="1974226" y="28127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BA186C-CDC5-90B5-3C51-609B3F889BAD}"/>
              </a:ext>
            </a:extLst>
          </p:cNvPr>
          <p:cNvSpPr/>
          <p:nvPr/>
        </p:nvSpPr>
        <p:spPr>
          <a:xfrm>
            <a:off x="2269593" y="504642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5ED873-A06C-8544-6239-882D3307394E}"/>
              </a:ext>
            </a:extLst>
          </p:cNvPr>
          <p:cNvSpPr/>
          <p:nvPr/>
        </p:nvSpPr>
        <p:spPr>
          <a:xfrm>
            <a:off x="1974226" y="50464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03E1BE44-426E-71A2-EE22-A047CA1D6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9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5304" y="4919474"/>
            <a:ext cx="684830" cy="684830"/>
          </a:xfrm>
          <a:prstGeom prst="rect">
            <a:avLst/>
          </a:prstGeom>
        </p:spPr>
      </p:pic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269593" y="281274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974226" y="28127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2269593" y="504642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974226" y="50464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noProof="0" dirty="0"/>
              <a:t>Pour mesurer une tension électrique aux bornes d’un dipôle , le multimètre doit être </a:t>
            </a:r>
            <a:r>
              <a:rPr lang="fr-FR" sz="2800" b="1" noProof="0" dirty="0"/>
              <a:t>branché en série</a:t>
            </a:r>
            <a:r>
              <a:rPr lang="fr-FR" sz="2800" noProof="0" dirty="0"/>
              <a:t> avec ce dipôle.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385" y="3028209"/>
            <a:ext cx="3049239" cy="29116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A316B2A-7D49-DC7C-59B2-264542B19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voltmètre se branche en dérivation.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CC8278-B751-183F-3397-48297F0833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leurs réponses.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04BD77AE-52ED-6348-D6AE-CC1A8133C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3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EAEDEB10-EB6B-7E0B-5470-A7B46B706159}"/>
              </a:ext>
            </a:extLst>
          </p:cNvPr>
          <p:cNvGrpSpPr/>
          <p:nvPr/>
        </p:nvGrpSpPr>
        <p:grpSpPr>
          <a:xfrm>
            <a:off x="272617" y="4424220"/>
            <a:ext cx="11447137" cy="1569660"/>
            <a:chOff x="317695" y="4460315"/>
            <a:chExt cx="11447137" cy="156966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287909" y="4460315"/>
              <a:ext cx="8878775" cy="15696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</a:pPr>
              <a:r>
                <a:rPr kumimoji="0" lang="fr-FR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La tension d’alimentation domestique est 220 V. Les lampes sont montées en dérivation.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fr-FR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fr-FR" sz="2400" noProof="0" dirty="0">
                  <a:latin typeface="Arial" panose="020B0604020202020204" pitchFamily="34" charset="0"/>
                </a:rPr>
                <a:t> Quelle est la tension aux bornes de chaque lampe?</a:t>
              </a:r>
              <a:endParaRPr kumimoji="0" lang="fr-FR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54315" y="4460315"/>
              <a:ext cx="1510517" cy="1510517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695" y="5104528"/>
              <a:ext cx="970214" cy="925447"/>
            </a:xfrm>
            <a:prstGeom prst="rect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9975339D-46E3-54AA-728B-A9809ADD294B}"/>
              </a:ext>
            </a:extLst>
          </p:cNvPr>
          <p:cNvGrpSpPr/>
          <p:nvPr/>
        </p:nvGrpSpPr>
        <p:grpSpPr>
          <a:xfrm>
            <a:off x="208629" y="1005056"/>
            <a:ext cx="11282201" cy="2677656"/>
            <a:chOff x="208629" y="1005056"/>
            <a:chExt cx="11282201" cy="267765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629" y="1019121"/>
              <a:ext cx="935525" cy="947086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144154" y="1005056"/>
              <a:ext cx="8456585" cy="26776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fr-FR" sz="2400" noProof="0" dirty="0"/>
                <a:t>Une guirlande comporte 3 lampes identiques montée en série.</a:t>
              </a:r>
            </a:p>
            <a:p>
              <a:pPr>
                <a:lnSpc>
                  <a:spcPct val="200000"/>
                </a:lnSpc>
              </a:pPr>
              <a:r>
                <a:rPr lang="fr-FR" sz="2400" noProof="0" dirty="0"/>
                <a:t>La tension appliquée à la guirlande est 12 V, quelle est la tension</a:t>
              </a:r>
            </a:p>
            <a:p>
              <a:pPr>
                <a:lnSpc>
                  <a:spcPct val="200000"/>
                </a:lnSpc>
              </a:pPr>
              <a:r>
                <a:rPr lang="fr-FR" sz="2400" noProof="0" dirty="0"/>
                <a:t> aux bornes de chaque lampe ?</a:t>
              </a:r>
            </a:p>
            <a:p>
              <a:endParaRPr lang="fr-FR" sz="2400" noProof="0" dirty="0"/>
            </a:p>
          </p:txBody>
        </p:sp>
        <p:pic>
          <p:nvPicPr>
            <p:cNvPr id="18" name="Image 17" descr="Series electrical circuit diagram with three yellow light bulbs connected to a battery for science education"/>
            <p:cNvPicPr/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859639" y="1136692"/>
              <a:ext cx="1631191" cy="2414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E19A954-D2AD-3B64-9A78-A774A1E4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Avant d’aborder notre tâche d’aujourd’hui, je vous présente les deux situations suivantes: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6958B8-58F8-F796-18AC-00ED8CFE09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Discussion sur les questions posées et présente la tache de la séance.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448235" y="3172499"/>
            <a:ext cx="10973723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5" y="3123669"/>
            <a:ext cx="805544" cy="805544"/>
          </a:xfrm>
          <a:prstGeom prst="rect">
            <a:avLst/>
          </a:prstGeom>
        </p:spPr>
      </p:pic>
      <p:pic>
        <p:nvPicPr>
          <p:cNvPr id="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993181" y="3295608"/>
            <a:ext cx="1030385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noProof="0" dirty="0"/>
              <a:t>Utiliser </a:t>
            </a:r>
            <a:r>
              <a:rPr lang="fr-FR" b="1" noProof="0" dirty="0">
                <a:solidFill>
                  <a:srgbClr val="FF0000"/>
                </a:solidFill>
              </a:rPr>
              <a:t>les lois des tensions </a:t>
            </a:r>
            <a:r>
              <a:rPr lang="fr-FR" noProof="0" dirty="0"/>
              <a:t>pour </a:t>
            </a:r>
            <a:r>
              <a:rPr lang="fr-FR" b="1" noProof="0" dirty="0"/>
              <a:t>déterminer</a:t>
            </a:r>
            <a:r>
              <a:rPr lang="fr-FR" noProof="0" dirty="0"/>
              <a:t> la valeur d’une tension électrique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25456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2272C6-7878-8C86-B68F-59853A0B9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À la fin de cette séance, vous serez capables d’utiliser les lois des tensions pour déterminer une tension électrique .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5345D0-FBF3-B6E5-724F-6524D39D5C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Bien expliquer la tâche et la lier avec le courant.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877889" y="5759610"/>
            <a:ext cx="6902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</a:rPr>
              <a:t>Loi de l’unicité des tensions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11" name="Rectangle 551"/>
          <p:cNvSpPr/>
          <p:nvPr/>
        </p:nvSpPr>
        <p:spPr>
          <a:xfrm>
            <a:off x="516344" y="1667570"/>
            <a:ext cx="6207184" cy="10507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noProof="0" dirty="0">
                <a:solidFill>
                  <a:srgbClr val="231F20"/>
                </a:solidFill>
              </a:rPr>
              <a:t>La</a:t>
            </a:r>
            <a:r>
              <a:rPr lang="fr-FR" sz="2400" spc="141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tension</a:t>
            </a:r>
            <a:r>
              <a:rPr lang="fr-FR" sz="2400" spc="143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est</a:t>
            </a:r>
            <a:r>
              <a:rPr lang="fr-FR" sz="2400" spc="141" noProof="0" dirty="0">
                <a:solidFill>
                  <a:srgbClr val="231F20"/>
                </a:solidFill>
              </a:rPr>
              <a:t> </a:t>
            </a:r>
            <a:r>
              <a:rPr lang="fr-FR" sz="2400" b="1" noProof="0" dirty="0">
                <a:solidFill>
                  <a:srgbClr val="FF0000"/>
                </a:solidFill>
              </a:rPr>
              <a:t>la</a:t>
            </a:r>
            <a:r>
              <a:rPr lang="fr-FR" sz="2400" b="1" spc="140" noProof="0" dirty="0">
                <a:solidFill>
                  <a:srgbClr val="FF0000"/>
                </a:solidFill>
              </a:rPr>
              <a:t> </a:t>
            </a:r>
            <a:r>
              <a:rPr lang="fr-FR" sz="2400" b="1" noProof="0" dirty="0">
                <a:solidFill>
                  <a:srgbClr val="FF0000"/>
                </a:solidFill>
              </a:rPr>
              <a:t>même</a:t>
            </a:r>
            <a:r>
              <a:rPr lang="fr-FR" sz="2400" spc="141" noProof="0" dirty="0">
                <a:solidFill>
                  <a:srgbClr val="FF000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aux</a:t>
            </a:r>
            <a:r>
              <a:rPr lang="fr-FR" sz="2400" spc="142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bornes</a:t>
            </a:r>
            <a:r>
              <a:rPr lang="fr-FR" sz="2400" spc="142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des</a:t>
            </a:r>
            <a:r>
              <a:rPr lang="fr-FR" sz="2400" spc="141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dipôles</a:t>
            </a:r>
            <a:r>
              <a:rPr lang="fr-FR" sz="2400" spc="143" noProof="0" dirty="0">
                <a:solidFill>
                  <a:srgbClr val="231F2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2400" noProof="0" dirty="0">
                <a:solidFill>
                  <a:srgbClr val="231F20"/>
                </a:solidFill>
              </a:rPr>
              <a:t>branchés</a:t>
            </a:r>
            <a:r>
              <a:rPr lang="fr-FR" sz="2400" spc="142" noProof="0" dirty="0">
                <a:solidFill>
                  <a:srgbClr val="231F20"/>
                </a:solidFill>
              </a:rPr>
              <a:t> </a:t>
            </a:r>
            <a:r>
              <a:rPr lang="fr-FR" sz="2400" b="1" noProof="0" dirty="0">
                <a:solidFill>
                  <a:srgbClr val="231F20"/>
                </a:solidFill>
              </a:rPr>
              <a:t>en</a:t>
            </a:r>
            <a:r>
              <a:rPr lang="fr-FR" sz="2400" b="1" spc="141" noProof="0" dirty="0">
                <a:solidFill>
                  <a:srgbClr val="231F20"/>
                </a:solidFill>
              </a:rPr>
              <a:t> </a:t>
            </a:r>
            <a:r>
              <a:rPr lang="fr-FR" sz="2400" b="1" noProof="0" dirty="0">
                <a:solidFill>
                  <a:srgbClr val="231F20"/>
                </a:solidFill>
              </a:rPr>
              <a:t>dérivation</a:t>
            </a:r>
            <a:r>
              <a:rPr lang="fr-FR" sz="2400" b="1" dirty="0">
                <a:solidFill>
                  <a:srgbClr val="231F20"/>
                </a:solidFill>
              </a:rPr>
              <a:t>.</a:t>
            </a:r>
            <a:endParaRPr lang="fr-FR" sz="2400" b="1" noProof="0" dirty="0">
              <a:solidFill>
                <a:srgbClr val="FF000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592" y="1251508"/>
            <a:ext cx="3522636" cy="287253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07BDA0-EE39-8A75-1C52-10222BD6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je vais vous donner les lois de la tension. On commence par le circuit en dérivation. </a:t>
            </a:r>
            <a:br>
              <a:rPr lang="fr-FR"/>
            </a:br>
            <a:r>
              <a:rPr lang="fr-FR"/>
              <a:t>La question qui se pose: quelle est la relation entre les tensions aux bornes des éléments montées en dérivation?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D0A2BF-6478-5C72-B448-FBE3DF73A2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vérifie expérimentalement la loi d’unicité de la tension.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2D653C-8802-C236-3740-61041C7ECDBB}"/>
              </a:ext>
            </a:extLst>
          </p:cNvPr>
          <p:cNvSpPr/>
          <p:nvPr/>
        </p:nvSpPr>
        <p:spPr>
          <a:xfrm>
            <a:off x="4268675" y="4124044"/>
            <a:ext cx="3654649" cy="11559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Calibri-Bold"/>
              </a:rPr>
              <a:t>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G</a:t>
            </a:r>
            <a:r>
              <a:rPr lang="fr-FR" sz="4000" b="1" dirty="0">
                <a:solidFill>
                  <a:srgbClr val="FF0000"/>
                </a:solidFill>
                <a:latin typeface="Calibri-Bold"/>
              </a:rPr>
              <a:t> = 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L</a:t>
            </a:r>
            <a:r>
              <a:rPr lang="fr-FR" sz="4000" b="1" dirty="0">
                <a:solidFill>
                  <a:srgbClr val="FF0000"/>
                </a:solidFill>
                <a:latin typeface="Calibri-Bold"/>
              </a:rPr>
              <a:t> = 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M</a:t>
            </a:r>
            <a:endParaRPr lang="fr-FR" sz="4000" b="1" baseline="-57117" dirty="0">
              <a:solidFill>
                <a:srgbClr val="FF0000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6532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282054" y="5928052"/>
            <a:ext cx="6300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</a:rPr>
              <a:t>Loi d’additivité des tensions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CCA7C99F-C502-48F7-7883-0515C8CC3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723" y="353455"/>
            <a:ext cx="583170" cy="583170"/>
          </a:xfrm>
          <a:prstGeom prst="rect">
            <a:avLst/>
          </a:prstGeom>
        </p:spPr>
      </p:pic>
      <p:sp>
        <p:nvSpPr>
          <p:cNvPr id="11" name="Rectangle 551"/>
          <p:cNvSpPr/>
          <p:nvPr/>
        </p:nvSpPr>
        <p:spPr>
          <a:xfrm>
            <a:off x="598058" y="1567858"/>
            <a:ext cx="675072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fr-FR" sz="2400" noProof="0" dirty="0">
                <a:solidFill>
                  <a:srgbClr val="231F20"/>
                </a:solidFill>
              </a:rPr>
              <a:t>Dans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un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circuit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b="1" noProof="0" dirty="0">
                <a:solidFill>
                  <a:srgbClr val="231F20"/>
                </a:solidFill>
              </a:rPr>
              <a:t>série</a:t>
            </a:r>
            <a:r>
              <a:rPr lang="fr-FR" sz="2400" noProof="0" dirty="0">
                <a:solidFill>
                  <a:srgbClr val="231F20"/>
                </a:solidFill>
              </a:rPr>
              <a:t>,</a:t>
            </a:r>
            <a:r>
              <a:rPr lang="fr-FR" sz="2400" spc="146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la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tension</a:t>
            </a:r>
            <a:r>
              <a:rPr lang="fr-FR" sz="2400" spc="14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aux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bornes</a:t>
            </a:r>
            <a:r>
              <a:rPr lang="fr-FR" sz="2400" spc="14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du</a:t>
            </a:r>
          </a:p>
          <a:p>
            <a:r>
              <a:rPr lang="fr-FR" sz="2400" noProof="0" dirty="0">
                <a:solidFill>
                  <a:srgbClr val="231F20"/>
                </a:solidFill>
              </a:rPr>
              <a:t>générateur</a:t>
            </a:r>
            <a:r>
              <a:rPr lang="fr-FR" sz="2400" spc="146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est</a:t>
            </a:r>
            <a:r>
              <a:rPr lang="fr-FR" sz="2400" spc="146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égale</a:t>
            </a:r>
            <a:r>
              <a:rPr lang="fr-FR" sz="2400" spc="146" noProof="0" dirty="0">
                <a:solidFill>
                  <a:srgbClr val="231F20"/>
                </a:solidFill>
              </a:rPr>
              <a:t> </a:t>
            </a:r>
            <a:r>
              <a:rPr lang="fr-FR" sz="2400" b="1" noProof="0" dirty="0">
                <a:solidFill>
                  <a:srgbClr val="FF0000"/>
                </a:solidFill>
              </a:rPr>
              <a:t>à</a:t>
            </a:r>
            <a:r>
              <a:rPr lang="fr-FR" sz="2400" b="1" spc="146" noProof="0" dirty="0">
                <a:solidFill>
                  <a:srgbClr val="FF0000"/>
                </a:solidFill>
              </a:rPr>
              <a:t> </a:t>
            </a:r>
            <a:r>
              <a:rPr lang="fr-FR" sz="2400" b="1" noProof="0" dirty="0">
                <a:solidFill>
                  <a:srgbClr val="FF0000"/>
                </a:solidFill>
              </a:rPr>
              <a:t>la somme</a:t>
            </a:r>
            <a:r>
              <a:rPr lang="fr-FR" sz="2400" noProof="0" dirty="0">
                <a:solidFill>
                  <a:srgbClr val="FF000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des tensions aux </a:t>
            </a:r>
          </a:p>
          <a:p>
            <a:r>
              <a:rPr lang="fr-FR" sz="2400" noProof="0" dirty="0">
                <a:solidFill>
                  <a:srgbClr val="231F20"/>
                </a:solidFill>
              </a:rPr>
              <a:t>bornes des autres dipôles.</a:t>
            </a:r>
            <a:endParaRPr lang="fr-FR" sz="2400" b="1" baseline="-57117" noProof="0" dirty="0">
              <a:solidFill>
                <a:srgbClr val="FF0000"/>
              </a:solidFill>
              <a:latin typeface="Calibri-Bold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230" y="936625"/>
            <a:ext cx="3748078" cy="33225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514A80D-EDEE-BB7F-0DC8-33BB169B4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maintenant au cas les circuits en série. Comment se répartit la tension électrique entre les récepteurs branchés en série?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4BA637-3896-6EA6-D546-15E724D6F7E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vérifie expérimentalement la loi d’additivité des tensions..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8DA2F4E-08AB-A1E1-D6AC-AB68BC37112C}"/>
              </a:ext>
            </a:extLst>
          </p:cNvPr>
          <p:cNvSpPr/>
          <p:nvPr/>
        </p:nvSpPr>
        <p:spPr>
          <a:xfrm>
            <a:off x="3176337" y="4441919"/>
            <a:ext cx="4511842" cy="13452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algn="ctr"/>
            <a:r>
              <a:rPr lang="fr-FR" sz="4400" b="1">
                <a:solidFill>
                  <a:schemeClr val="tx1"/>
                </a:solidFill>
                <a:latin typeface="Calibri-Bold"/>
              </a:rPr>
              <a:t>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G </a:t>
            </a:r>
            <a:r>
              <a:rPr lang="fr-FR" sz="4400" b="1">
                <a:solidFill>
                  <a:schemeClr val="tx1"/>
                </a:solidFill>
                <a:latin typeface="Calibri-Bold"/>
              </a:rPr>
              <a:t>= 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1</a:t>
            </a:r>
            <a:r>
              <a:rPr lang="fr-FR" sz="4400" b="1">
                <a:solidFill>
                  <a:schemeClr val="tx1"/>
                </a:solidFill>
                <a:latin typeface="Calibri-Bold"/>
              </a:rPr>
              <a:t> + 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2</a:t>
            </a:r>
            <a:endParaRPr lang="fr-FR" sz="4400" b="1" baseline="-57117" dirty="0">
              <a:solidFill>
                <a:schemeClr val="tx1"/>
              </a:solidFill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24420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888144" y="5690801"/>
            <a:ext cx="10923262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noProof="0" dirty="0"/>
              <a:t>On demande </a:t>
            </a:r>
            <a:r>
              <a:rPr lang="fr-FR" sz="2400" b="1" noProof="0" dirty="0"/>
              <a:t>de déterminer la tension aux bornes de la lampe et du moteur.</a:t>
            </a:r>
            <a:endParaRPr lang="fr-FR" sz="2400" noProof="0" dirty="0"/>
          </a:p>
        </p:txBody>
      </p:sp>
      <p:pic>
        <p:nvPicPr>
          <p:cNvPr id="10" name="Image 9"/>
          <p:cNvPicPr/>
          <p:nvPr/>
        </p:nvPicPr>
        <p:blipFill rotWithShape="1">
          <a:blip r:embed="rId3"/>
          <a:srcRect l="15288" t="23773" r="15279" b="20212"/>
          <a:stretch/>
        </p:blipFill>
        <p:spPr bwMode="auto">
          <a:xfrm>
            <a:off x="382321" y="1540770"/>
            <a:ext cx="11226973" cy="438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23F559DF-0C1C-F0E6-6DFC-F55DC190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Voici notre tâche principale. Je vais vous montrer comment utiliser les lois des tensions pour déterminer la tension aux bornes d’un dipôle dans un circuit.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F288DF-D2FA-AED8-4CAA-FCA268889E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C9235A3-D9E6-88BC-8A58-1A9391847F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réalise l’expérience en orientant les élèves et explique ce qui est demandé.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588545F-12BF-8135-8D33-456A4165627E}"/>
              </a:ext>
            </a:extLst>
          </p:cNvPr>
          <p:cNvGrpSpPr/>
          <p:nvPr/>
        </p:nvGrpSpPr>
        <p:grpSpPr>
          <a:xfrm>
            <a:off x="657726" y="1543941"/>
            <a:ext cx="11233784" cy="705852"/>
            <a:chOff x="657726" y="1543941"/>
            <a:chExt cx="11233784" cy="705852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362231" y="1644279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Je précise le type de circuit électrique.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E8082DC-5A3A-9CE9-90EA-A8C116BFB73B}"/>
              </a:ext>
            </a:extLst>
          </p:cNvPr>
          <p:cNvGrpSpPr/>
          <p:nvPr/>
        </p:nvGrpSpPr>
        <p:grpSpPr>
          <a:xfrm>
            <a:off x="657726" y="3121610"/>
            <a:ext cx="11142344" cy="705852"/>
            <a:chOff x="657726" y="1543941"/>
            <a:chExt cx="11142344" cy="70585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97DF6BC-90C7-45ED-ED32-5020FE30EA13}"/>
                </a:ext>
              </a:extLst>
            </p:cNvPr>
            <p:cNvSpPr txBox="1"/>
            <p:nvPr/>
          </p:nvSpPr>
          <p:spPr>
            <a:xfrm>
              <a:off x="1270791" y="1670668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  <a:r>
                <a:rPr lang="fr-FR" sz="2400" dirty="0"/>
                <a:t>Je me </a:t>
              </a:r>
              <a:r>
                <a:rPr lang="fr-FR" sz="2400" noProof="0" dirty="0"/>
                <a:t>rappelle la loi des tensions correspondante.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68067B0-E81F-6485-929E-6595E55B2050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2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D61645B-DE25-FB2F-2705-774BFEDAFE25}"/>
              </a:ext>
            </a:extLst>
          </p:cNvPr>
          <p:cNvGrpSpPr/>
          <p:nvPr/>
        </p:nvGrpSpPr>
        <p:grpSpPr>
          <a:xfrm>
            <a:off x="657726" y="4752057"/>
            <a:ext cx="11142344" cy="705852"/>
            <a:chOff x="657726" y="1543941"/>
            <a:chExt cx="11142344" cy="705852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270791" y="1644279"/>
              <a:ext cx="10529279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  <a:r>
                <a:rPr lang="fr-FR" sz="2400" dirty="0"/>
                <a:t>Je n</a:t>
              </a:r>
              <a:r>
                <a:rPr lang="fr-FR" sz="2400" noProof="0" dirty="0" err="1"/>
                <a:t>ote</a:t>
              </a:r>
              <a:r>
                <a:rPr lang="fr-FR" sz="2400" noProof="0" dirty="0"/>
                <a:t> la valeur de la tension U.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657726" y="1543941"/>
              <a:ext cx="705852" cy="70585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0" name="Freeform 3664"/>
          <p:cNvSpPr/>
          <p:nvPr/>
        </p:nvSpPr>
        <p:spPr>
          <a:xfrm>
            <a:off x="281506" y="4934137"/>
            <a:ext cx="10872000" cy="462618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41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3600" noProof="0" dirty="0"/>
          </a:p>
        </p:txBody>
      </p:sp>
      <p:sp>
        <p:nvSpPr>
          <p:cNvPr id="11" name="Rectangle 4019"/>
          <p:cNvSpPr/>
          <p:nvPr/>
        </p:nvSpPr>
        <p:spPr>
          <a:xfrm>
            <a:off x="325900" y="4913180"/>
            <a:ext cx="52142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F5821F"/>
                </a:solidFill>
                <a:latin typeface="Calibri-Bold"/>
              </a:rPr>
              <a:t>1</a:t>
            </a:r>
            <a:r>
              <a:rPr lang="fr-FR" sz="24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Préciser le type de circuit électrique.</a:t>
            </a:r>
          </a:p>
        </p:txBody>
      </p:sp>
      <p:sp>
        <p:nvSpPr>
          <p:cNvPr id="12" name="Freeform 4003"/>
          <p:cNvSpPr/>
          <p:nvPr/>
        </p:nvSpPr>
        <p:spPr>
          <a:xfrm>
            <a:off x="1802380" y="6300595"/>
            <a:ext cx="324000" cy="324000"/>
          </a:xfrm>
          <a:custGeom>
            <a:avLst/>
            <a:gdLst/>
            <a:ahLst/>
            <a:cxnLst/>
            <a:rect l="0" t="0" r="0" b="0"/>
            <a:pathLst>
              <a:path w="255802" h="255803">
                <a:moveTo>
                  <a:pt x="127901" y="255803"/>
                </a:moveTo>
                <a:cubicBezTo>
                  <a:pt x="198538" y="255803"/>
                  <a:pt x="255802" y="198539"/>
                  <a:pt x="255802" y="127915"/>
                </a:cubicBezTo>
                <a:cubicBezTo>
                  <a:pt x="255802" y="57264"/>
                  <a:pt x="198538" y="0"/>
                  <a:pt x="127901" y="0"/>
                </a:cubicBezTo>
                <a:cubicBezTo>
                  <a:pt x="57264" y="0"/>
                  <a:pt x="0" y="57264"/>
                  <a:pt x="0" y="127915"/>
                </a:cubicBezTo>
                <a:cubicBezTo>
                  <a:pt x="0" y="198539"/>
                  <a:pt x="57264" y="255803"/>
                  <a:pt x="127901" y="255803"/>
                </a:cubicBezTo>
                <a:close/>
                <a:moveTo>
                  <a:pt x="127901" y="255803"/>
                </a:moveTo>
              </a:path>
            </a:pathLst>
          </a:custGeom>
          <a:noFill/>
          <a:ln w="8318" cap="flat" cmpd="sng">
            <a:solidFill>
              <a:srgbClr val="3735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4400" noProof="0" dirty="0"/>
          </a:p>
        </p:txBody>
      </p:sp>
      <p:sp>
        <p:nvSpPr>
          <p:cNvPr id="16" name="Rectangle 4024"/>
          <p:cNvSpPr/>
          <p:nvPr/>
        </p:nvSpPr>
        <p:spPr>
          <a:xfrm>
            <a:off x="757512" y="6217959"/>
            <a:ext cx="4855625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521899" algn="l"/>
              </a:tabLst>
            </a:pPr>
            <a:r>
              <a:rPr lang="fr-FR" sz="1600" b="0" i="0" spc="0" baseline="0" noProof="0" dirty="0">
                <a:solidFill>
                  <a:srgbClr val="F5821F"/>
                </a:solidFill>
                <a:latin typeface="Calibri"/>
              </a:rPr>
              <a:t>- </a:t>
            </a:r>
            <a:r>
              <a:rPr lang="fr-FR" sz="2800" b="0" i="0" spc="0" baseline="0" noProof="0" dirty="0">
                <a:solidFill>
                  <a:srgbClr val="231F20"/>
                </a:solidFill>
                <a:latin typeface="Calibri"/>
              </a:rPr>
              <a:t>Série:	</a:t>
            </a:r>
            <a:r>
              <a:rPr lang="fr-FR" sz="1600" b="0" i="0" spc="0" baseline="0" noProof="0" dirty="0">
                <a:solidFill>
                  <a:srgbClr val="F5821F"/>
                </a:solidFill>
                <a:latin typeface="Calibri"/>
              </a:rPr>
              <a:t>-                                  </a:t>
            </a:r>
            <a:r>
              <a:rPr lang="fr-FR" sz="2800" b="0" i="0" spc="0" baseline="0" noProof="0" dirty="0">
                <a:solidFill>
                  <a:srgbClr val="231F20"/>
                </a:solidFill>
                <a:latin typeface="Calibri"/>
              </a:rPr>
              <a:t>Dérivation</a:t>
            </a:r>
            <a:r>
              <a:rPr lang="fr-FR" sz="2800" b="0" i="0" spc="129" baseline="0" noProof="0" dirty="0">
                <a:solidFill>
                  <a:srgbClr val="231F20"/>
                </a:solidFill>
                <a:latin typeface="Calibri"/>
              </a:rPr>
              <a:t>: </a:t>
            </a:r>
          </a:p>
        </p:txBody>
      </p:sp>
      <p:sp>
        <p:nvSpPr>
          <p:cNvPr id="17" name="Rectangle 4059"/>
          <p:cNvSpPr/>
          <p:nvPr/>
        </p:nvSpPr>
        <p:spPr>
          <a:xfrm>
            <a:off x="5704842" y="6189662"/>
            <a:ext cx="200376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x</a:t>
            </a:r>
          </a:p>
        </p:txBody>
      </p:sp>
      <p:sp>
        <p:nvSpPr>
          <p:cNvPr id="18" name="Freeform 4003"/>
          <p:cNvSpPr/>
          <p:nvPr/>
        </p:nvSpPr>
        <p:spPr>
          <a:xfrm>
            <a:off x="5643030" y="6308066"/>
            <a:ext cx="324000" cy="324000"/>
          </a:xfrm>
          <a:custGeom>
            <a:avLst/>
            <a:gdLst/>
            <a:ahLst/>
            <a:cxnLst/>
            <a:rect l="0" t="0" r="0" b="0"/>
            <a:pathLst>
              <a:path w="255802" h="255803">
                <a:moveTo>
                  <a:pt x="127901" y="255803"/>
                </a:moveTo>
                <a:cubicBezTo>
                  <a:pt x="198538" y="255803"/>
                  <a:pt x="255802" y="198539"/>
                  <a:pt x="255802" y="127915"/>
                </a:cubicBezTo>
                <a:cubicBezTo>
                  <a:pt x="255802" y="57264"/>
                  <a:pt x="198538" y="0"/>
                  <a:pt x="127901" y="0"/>
                </a:cubicBezTo>
                <a:cubicBezTo>
                  <a:pt x="57264" y="0"/>
                  <a:pt x="0" y="57264"/>
                  <a:pt x="0" y="127915"/>
                </a:cubicBezTo>
                <a:cubicBezTo>
                  <a:pt x="0" y="198539"/>
                  <a:pt x="57264" y="255803"/>
                  <a:pt x="127901" y="255803"/>
                </a:cubicBezTo>
                <a:close/>
                <a:moveTo>
                  <a:pt x="127901" y="255803"/>
                </a:moveTo>
              </a:path>
            </a:pathLst>
          </a:custGeom>
          <a:noFill/>
          <a:ln w="8318" cap="flat" cmpd="sng">
            <a:solidFill>
              <a:srgbClr val="3735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4400" noProof="0" dirty="0"/>
          </a:p>
        </p:txBody>
      </p:sp>
      <p:sp>
        <p:nvSpPr>
          <p:cNvPr id="4" name="ZoneTexte 3"/>
          <p:cNvSpPr txBox="1"/>
          <p:nvPr/>
        </p:nvSpPr>
        <p:spPr>
          <a:xfrm>
            <a:off x="526642" y="5507043"/>
            <a:ext cx="11273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/>
              <a:t>La lampe et le moteur sont montées </a:t>
            </a:r>
            <a:r>
              <a:rPr lang="fr-FR" sz="2000" b="1" noProof="0" dirty="0"/>
              <a:t>en dérivation  </a:t>
            </a:r>
            <a:r>
              <a:rPr lang="fr-FR" sz="2000" noProof="0" dirty="0"/>
              <a:t>avec le générateur. Donc le type du circuit est en : </a:t>
            </a:r>
          </a:p>
        </p:txBody>
      </p:sp>
      <p:pic>
        <p:nvPicPr>
          <p:cNvPr id="20" name="Image 19"/>
          <p:cNvPicPr/>
          <p:nvPr/>
        </p:nvPicPr>
        <p:blipFill rotWithShape="1">
          <a:blip r:embed="rId3"/>
          <a:srcRect l="15288" t="23773" r="15279" b="20212"/>
          <a:stretch/>
        </p:blipFill>
        <p:spPr bwMode="auto">
          <a:xfrm>
            <a:off x="894637" y="1642488"/>
            <a:ext cx="9496785" cy="313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163BE4-90E5-1A66-BD65-DFE2D7952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identifier le type de circuit: série ou en dérivation.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DBA7D9E-C43E-58B0-CFC1-2B7F036CFE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419384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83088" y="3059668"/>
            <a:ext cx="11133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noProof="0" dirty="0"/>
              <a:t>La loi correspondante au </a:t>
            </a:r>
            <a:r>
              <a:rPr lang="fr-FR" sz="2000" b="1" noProof="0" dirty="0"/>
              <a:t>circuit en dérivation  </a:t>
            </a:r>
            <a:r>
              <a:rPr lang="fr-FR" sz="2000" noProof="0" dirty="0"/>
              <a:t>est:                       …………………………………………………..………..</a:t>
            </a:r>
          </a:p>
        </p:txBody>
      </p:sp>
      <p:sp>
        <p:nvSpPr>
          <p:cNvPr id="20" name="Freeform 3665"/>
          <p:cNvSpPr/>
          <p:nvPr/>
        </p:nvSpPr>
        <p:spPr>
          <a:xfrm>
            <a:off x="382321" y="1854146"/>
            <a:ext cx="7272000" cy="288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1" name="Rectangle 4020"/>
          <p:cNvSpPr/>
          <p:nvPr/>
        </p:nvSpPr>
        <p:spPr>
          <a:xfrm>
            <a:off x="430536" y="1834369"/>
            <a:ext cx="490358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000" b="1" i="0" spc="0" baseline="0" noProof="0" dirty="0">
                <a:solidFill>
                  <a:srgbClr val="F5821F"/>
                </a:solidFill>
                <a:latin typeface="Calibri-Bold"/>
              </a:rPr>
              <a:t>2</a:t>
            </a:r>
            <a:r>
              <a:rPr lang="fr-FR" sz="2000" b="1" i="0" spc="542" baseline="0" noProof="0" dirty="0">
                <a:solidFill>
                  <a:srgbClr val="F5821F"/>
                </a:solidFill>
                <a:latin typeface="Calibri-Bold"/>
              </a:rPr>
              <a:t>.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Rappeler la loi des </a:t>
            </a:r>
            <a:r>
              <a:rPr lang="fr-FR" sz="2000" noProof="0" dirty="0">
                <a:solidFill>
                  <a:srgbClr val="231F20"/>
                </a:solidFill>
                <a:latin typeface="Calibri"/>
              </a:rPr>
              <a:t>tensions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 correspondante.</a:t>
            </a:r>
          </a:p>
        </p:txBody>
      </p:sp>
      <p:sp>
        <p:nvSpPr>
          <p:cNvPr id="23" name="Rectangle 4009"/>
          <p:cNvSpPr/>
          <p:nvPr/>
        </p:nvSpPr>
        <p:spPr>
          <a:xfrm>
            <a:off x="382321" y="4486809"/>
            <a:ext cx="6982681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1400" b="0" i="0" spc="0" baseline="0" noProof="0" dirty="0">
                <a:solidFill>
                  <a:srgbClr val="F5821F"/>
                </a:solidFill>
                <a:latin typeface="Calibri"/>
              </a:rPr>
              <a:t>- </a:t>
            </a:r>
            <a:r>
              <a:rPr lang="fr-FR" sz="2400" b="1" i="0" spc="0" baseline="0" noProof="0" dirty="0">
                <a:solidFill>
                  <a:srgbClr val="231F20"/>
                </a:solidFill>
                <a:latin typeface="Calibri"/>
              </a:rPr>
              <a:t>Loi d’unicité des </a:t>
            </a:r>
            <a:r>
              <a:rPr lang="fr-FR" sz="2400" b="1" noProof="0" dirty="0">
                <a:solidFill>
                  <a:srgbClr val="231F20"/>
                </a:solidFill>
                <a:latin typeface="Calibri"/>
              </a:rPr>
              <a:t>tensions:</a:t>
            </a:r>
            <a:r>
              <a:rPr lang="fr-FR" sz="2400" b="0" i="0" spc="0" noProof="0" dirty="0">
                <a:solidFill>
                  <a:srgbClr val="231F20"/>
                </a:solidFill>
                <a:latin typeface="Calibri"/>
              </a:rPr>
              <a:t>                         </a:t>
            </a:r>
            <a:r>
              <a:rPr lang="fr-FR" sz="1400" b="0" i="0" spc="0" baseline="0" noProof="0" dirty="0">
                <a:solidFill>
                  <a:srgbClr val="F5821F"/>
                </a:solidFill>
                <a:latin typeface="Calibri"/>
              </a:rPr>
              <a:t> </a:t>
            </a:r>
            <a:r>
              <a:rPr lang="fr-FR" sz="1200" b="0" i="0" spc="0" baseline="0" noProof="0" dirty="0">
                <a:solidFill>
                  <a:srgbClr val="231F20"/>
                </a:solidFill>
                <a:latin typeface="ArialMT-Light"/>
              </a:rPr>
              <a:t>.......................................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983561" y="3324951"/>
            <a:ext cx="1116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4023"/>
          <p:cNvSpPr/>
          <p:nvPr/>
        </p:nvSpPr>
        <p:spPr>
          <a:xfrm>
            <a:off x="7365002" y="2930505"/>
            <a:ext cx="362759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2000" b="1" noProof="0" dirty="0">
                <a:solidFill>
                  <a:srgbClr val="24408F"/>
                </a:solidFill>
                <a:latin typeface="BradleyTypePro-Regular"/>
              </a:rPr>
              <a:t>la loi de l’unicité des tensions</a:t>
            </a:r>
            <a:endParaRPr lang="fr-FR" sz="16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4103839" y="4748205"/>
            <a:ext cx="1116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648851" y="4286540"/>
            <a:ext cx="1648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2656800" algn="l"/>
              </a:tabLst>
            </a:pPr>
            <a:r>
              <a:rPr lang="fr-FR" sz="3600" b="1" baseline="-10385" noProof="0" dirty="0">
                <a:solidFill>
                  <a:srgbClr val="24408F"/>
                </a:solidFill>
              </a:rPr>
              <a:t>U</a:t>
            </a:r>
            <a:r>
              <a:rPr lang="fr-FR" b="1" baseline="-74932" noProof="0" dirty="0">
                <a:solidFill>
                  <a:srgbClr val="24408F"/>
                </a:solidFill>
              </a:rPr>
              <a:t>G </a:t>
            </a:r>
            <a:r>
              <a:rPr lang="fr-FR" sz="3600" b="1" baseline="-10385" noProof="0" dirty="0">
                <a:solidFill>
                  <a:srgbClr val="24408F"/>
                </a:solidFill>
              </a:rPr>
              <a:t>= U</a:t>
            </a:r>
            <a:r>
              <a:rPr lang="fr-FR" b="1" baseline="-74932" noProof="0" dirty="0">
                <a:solidFill>
                  <a:srgbClr val="24408F"/>
                </a:solidFill>
              </a:rPr>
              <a:t>L</a:t>
            </a:r>
            <a:r>
              <a:rPr lang="fr-FR" sz="3600" b="1" baseline="-10385" noProof="0" dirty="0">
                <a:solidFill>
                  <a:srgbClr val="24408F"/>
                </a:solidFill>
              </a:rPr>
              <a:t> = U</a:t>
            </a:r>
            <a:r>
              <a:rPr lang="fr-FR" b="1" baseline="-74932" noProof="0" dirty="0">
                <a:solidFill>
                  <a:srgbClr val="24408F"/>
                </a:solidFill>
              </a:rPr>
              <a:t>M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94FFE99-2C2D-A744-76F8-B2E58BA65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Après avoir identifié le type de circuit, on rappelle la loi de la tension correspondante.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3545FBA-191F-945D-D25F-A9B83B2797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313133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2" name="Freeform 3666"/>
          <p:cNvSpPr/>
          <p:nvPr/>
        </p:nvSpPr>
        <p:spPr>
          <a:xfrm>
            <a:off x="382321" y="1800637"/>
            <a:ext cx="7272000" cy="360000"/>
          </a:xfrm>
          <a:custGeom>
            <a:avLst/>
            <a:gdLst/>
            <a:ahLst/>
            <a:cxnLst/>
            <a:rect l="0" t="0" r="0" b="0"/>
            <a:pathLst>
              <a:path w="6125819" h="208800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sz="3200" noProof="0" dirty="0"/>
          </a:p>
        </p:txBody>
      </p:sp>
      <p:sp>
        <p:nvSpPr>
          <p:cNvPr id="17" name="Rectangle 4010"/>
          <p:cNvSpPr/>
          <p:nvPr/>
        </p:nvSpPr>
        <p:spPr>
          <a:xfrm>
            <a:off x="1073593" y="2707968"/>
            <a:ext cx="940251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Le voltmètre mesure</a:t>
            </a:r>
            <a:r>
              <a:rPr lang="fr-FR" sz="2400" noProof="0" dirty="0">
                <a:solidFill>
                  <a:srgbClr val="231F20"/>
                </a:solidFill>
              </a:rPr>
              <a:t> U</a:t>
            </a:r>
            <a:r>
              <a:rPr lang="fr-FR" sz="2000" baseline="-57118" noProof="0" dirty="0">
                <a:solidFill>
                  <a:srgbClr val="231F20"/>
                </a:solidFill>
              </a:rPr>
              <a:t>G </a:t>
            </a:r>
            <a:r>
              <a:rPr lang="fr-FR" sz="2400" noProof="0" dirty="0">
                <a:solidFill>
                  <a:srgbClr val="231F20"/>
                </a:solidFill>
              </a:rPr>
              <a:t>= 6,00 V 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. D’après la loi d’unicité </a:t>
            </a:r>
            <a:r>
              <a:rPr lang="fr-FR" sz="2400" noProof="0" dirty="0">
                <a:solidFill>
                  <a:srgbClr val="231F20"/>
                </a:solidFill>
                <a:latin typeface="Calibri"/>
              </a:rPr>
              <a:t>de la tension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, on a:</a:t>
            </a:r>
          </a:p>
        </p:txBody>
      </p:sp>
      <p:sp>
        <p:nvSpPr>
          <p:cNvPr id="13" name="Rectangle 5411"/>
          <p:cNvSpPr/>
          <p:nvPr/>
        </p:nvSpPr>
        <p:spPr>
          <a:xfrm>
            <a:off x="418257" y="1826748"/>
            <a:ext cx="2464072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44428" algn="l"/>
              </a:tabLst>
            </a:pPr>
            <a:r>
              <a:rPr lang="fr-FR" sz="2000" b="1" i="0" spc="0" baseline="0" noProof="0" dirty="0">
                <a:solidFill>
                  <a:srgbClr val="F5821F"/>
                </a:solidFill>
                <a:latin typeface="Calibri-Bold"/>
              </a:rPr>
              <a:t>3.</a:t>
            </a:r>
            <a:r>
              <a:rPr lang="fr-FR" sz="2000" b="1" i="0" spc="0" baseline="0" noProof="0" dirty="0">
                <a:solidFill>
                  <a:srgbClr val="AC67AA"/>
                </a:solidFill>
                <a:latin typeface="Calibri-Bold"/>
              </a:rPr>
              <a:t> 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Déterminer U</a:t>
            </a:r>
            <a:r>
              <a:rPr lang="fr-FR" sz="1600" b="0" i="0" spc="0" baseline="-57118" noProof="0" dirty="0">
                <a:solidFill>
                  <a:srgbClr val="231F20"/>
                </a:solidFill>
                <a:latin typeface="Calibri"/>
              </a:rPr>
              <a:t>L	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et U</a:t>
            </a:r>
            <a:r>
              <a:rPr lang="fr-FR" sz="1600" b="0" i="0" spc="0" baseline="-57118" noProof="0" dirty="0">
                <a:solidFill>
                  <a:srgbClr val="231F20"/>
                </a:solidFill>
                <a:latin typeface="Calibri"/>
              </a:rPr>
              <a:t>M</a:t>
            </a:r>
            <a:r>
              <a:rPr lang="fr-FR" sz="2000" b="0" i="0" spc="0" baseline="0" noProof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1660" y="5059173"/>
            <a:ext cx="3608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2656800" algn="l"/>
              </a:tabLst>
            </a:pPr>
            <a:r>
              <a:rPr lang="fr-FR" sz="5400" b="1" baseline="-10385" noProof="0" dirty="0">
                <a:solidFill>
                  <a:srgbClr val="24408F"/>
                </a:solidFill>
              </a:rPr>
              <a:t>U</a:t>
            </a:r>
            <a:r>
              <a:rPr lang="fr-FR" sz="3200" b="1" baseline="-74932" noProof="0" dirty="0">
                <a:solidFill>
                  <a:srgbClr val="24408F"/>
                </a:solidFill>
              </a:rPr>
              <a:t>G </a:t>
            </a:r>
            <a:r>
              <a:rPr lang="fr-FR" sz="5400" b="1" baseline="-10385" noProof="0" dirty="0">
                <a:solidFill>
                  <a:srgbClr val="24408F"/>
                </a:solidFill>
              </a:rPr>
              <a:t>= U</a:t>
            </a:r>
            <a:r>
              <a:rPr lang="fr-FR" sz="3200" b="1" baseline="-74932" noProof="0" dirty="0">
                <a:solidFill>
                  <a:srgbClr val="24408F"/>
                </a:solidFill>
              </a:rPr>
              <a:t>L</a:t>
            </a:r>
            <a:r>
              <a:rPr lang="fr-FR" sz="5400" b="1" baseline="-10385" noProof="0" dirty="0">
                <a:solidFill>
                  <a:srgbClr val="24408F"/>
                </a:solidFill>
              </a:rPr>
              <a:t> = U</a:t>
            </a:r>
            <a:r>
              <a:rPr lang="fr-FR" sz="3200" b="1" baseline="-74932" noProof="0" dirty="0">
                <a:solidFill>
                  <a:srgbClr val="24408F"/>
                </a:solidFill>
              </a:rPr>
              <a:t>M </a:t>
            </a:r>
            <a:r>
              <a:rPr lang="fr-FR" sz="3200" b="1" noProof="0" dirty="0">
                <a:solidFill>
                  <a:srgbClr val="24408F"/>
                </a:solidFill>
              </a:rPr>
              <a:t> =  </a:t>
            </a:r>
            <a:r>
              <a:rPr lang="fr-FR" sz="3600" b="1" noProof="0" dirty="0">
                <a:solidFill>
                  <a:srgbClr val="24408F"/>
                </a:solidFill>
              </a:rPr>
              <a:t>6 V</a:t>
            </a:r>
            <a:endParaRPr lang="fr-FR" sz="3200" b="1" baseline="-74932" noProof="0" dirty="0">
              <a:solidFill>
                <a:srgbClr val="24408F"/>
              </a:solidFill>
            </a:endParaRPr>
          </a:p>
        </p:txBody>
      </p:sp>
      <p:sp>
        <p:nvSpPr>
          <p:cNvPr id="2" name="Flèche : bas 1">
            <a:extLst>
              <a:ext uri="{FF2B5EF4-FFF2-40B4-BE49-F238E27FC236}">
                <a16:creationId xmlns:a16="http://schemas.microsoft.com/office/drawing/2014/main" id="{7A7E18C4-9297-9BE8-E3D4-5D4187DA8D6A}"/>
              </a:ext>
            </a:extLst>
          </p:cNvPr>
          <p:cNvSpPr/>
          <p:nvPr/>
        </p:nvSpPr>
        <p:spPr>
          <a:xfrm>
            <a:off x="5879472" y="3429000"/>
            <a:ext cx="641643" cy="1082842"/>
          </a:xfrm>
          <a:prstGeom prst="downArrow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E3CD155-6530-C1B6-A2EC-DC342E1CF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La phase suivante est l’application de la loi.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A52EB81-9FBD-A0F6-2C16-DD07C7C3C7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253675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16048" y="1729820"/>
            <a:ext cx="11284022" cy="28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noProof="0" dirty="0"/>
              <a:t>Pour déterminer la valeur de la tension aux bornes d’un dipôle dans un circuit électrique on:</a:t>
            </a:r>
            <a:endParaRPr lang="fr-FR" sz="2800" b="1" noProof="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identifie le type de circuit (série ou en dérivation),</a:t>
            </a:r>
            <a:endParaRPr lang="fr-FR" sz="2800" b="1" noProof="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on rappelle la loi des tensions correspondante,</a:t>
            </a: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on applique la loi.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7144C2-5D9D-7B6B-E4A9-BE83D9DFD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Je fais une synthèse.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D4F1960-D88D-71D2-1F82-6ED53548F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veille à ce que les élèves soient attentifs.</a:t>
            </a:r>
          </a:p>
        </p:txBody>
      </p:sp>
    </p:spTree>
    <p:extLst>
      <p:ext uri="{BB962C8B-B14F-4D97-AF65-F5344CB8AC3E}">
        <p14:creationId xmlns:p14="http://schemas.microsoft.com/office/powerpoint/2010/main" val="41370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La tension U est la même aux bornes des dipôles montés </a:t>
            </a:r>
            <a:r>
              <a:rPr lang="fr-FR" sz="2800" b="1" noProof="0" dirty="0"/>
              <a:t>en dérivation</a:t>
            </a:r>
            <a:r>
              <a:rPr lang="fr-FR" sz="2800" noProof="0" dirty="0"/>
              <a:t>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C20E436-A32B-9652-8386-427BD74A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748C9B-0826-A747-AA23-64D5AE6463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</p:spTree>
    <p:extLst>
      <p:ext uri="{BB962C8B-B14F-4D97-AF65-F5344CB8AC3E}">
        <p14:creationId xmlns:p14="http://schemas.microsoft.com/office/powerpoint/2010/main" val="3186596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40389" y="4610322"/>
            <a:ext cx="684830" cy="68483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51510" y="1562848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La tension U est la même aux bornes des dipôles montés </a:t>
            </a:r>
            <a:r>
              <a:rPr lang="fr-FR" sz="2800" b="1" noProof="0" dirty="0"/>
              <a:t>en dérivation</a:t>
            </a:r>
            <a:r>
              <a:rPr lang="fr-FR" sz="2800" noProof="0" dirty="0"/>
              <a:t>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36F4B4-0B1F-D1B0-0348-A2594807A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C’est la loi d’unicité des tensions.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6BFE4F-BB01-0019-6272-D9C417C1F79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réponse.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ED564225-14BC-3CFC-2F43-9618C9D17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12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59976" y="1376980"/>
            <a:ext cx="1146426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un circuit </a:t>
            </a:r>
            <a:r>
              <a:rPr lang="fr-FR" sz="2800" b="1" noProof="0" dirty="0"/>
              <a:t>en série</a:t>
            </a:r>
            <a:r>
              <a:rPr lang="fr-FR" sz="2800" noProof="0" dirty="0"/>
              <a:t>, la tension est toujours la même aux bornes des dipôles contenus dans ce circuit.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75440" y="496488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482271CE-5FF2-DD85-96A0-180AF39F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C3195B7-8C01-18F4-E3F4-EEB42DBEF1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7140477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4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82393" y="4441717"/>
            <a:ext cx="684830" cy="68483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59976" y="1376980"/>
            <a:ext cx="1146426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un circuit </a:t>
            </a:r>
            <a:r>
              <a:rPr lang="fr-FR" sz="2800" b="1" noProof="0" dirty="0"/>
              <a:t>en série</a:t>
            </a:r>
            <a:r>
              <a:rPr lang="fr-FR" sz="2800" noProof="0" dirty="0"/>
              <a:t>, la tension est toujours la même aux bornes des dipôles contenus dans ce circuit.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AF4B36-DE61-9C9B-688C-A4EBB0EB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Non, elle peut être différente: on utilise la loi d’additivité des tensions.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CA3C8D-52E4-44BF-748C-E93BB07FE5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reformuler oralement la réponse.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32534BA8-FBB5-8CBA-59AF-E3737EF91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22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355194" y="3053352"/>
            <a:ext cx="20424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1,5 V</a:t>
            </a:r>
            <a:endParaRPr lang="fr-FR" sz="3200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059827" y="30533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8985" y="4077901"/>
            <a:ext cx="191692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3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40607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261175"/>
            <a:ext cx="1071979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ci-contre, la tension aux bornes de la pile est U = 4,5 V.</a:t>
            </a:r>
          </a:p>
          <a:p>
            <a:r>
              <a:rPr lang="fr-FR" sz="2800" noProof="0" dirty="0"/>
              <a:t>La tension aux bornes de la lampe L</a:t>
            </a:r>
            <a:r>
              <a:rPr lang="fr-FR" sz="2800" baseline="-25000" noProof="0" dirty="0"/>
              <a:t>2 </a:t>
            </a:r>
            <a:r>
              <a:rPr lang="fr-FR" sz="2800" noProof="0" dirty="0"/>
              <a:t> est: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55195" y="4988676"/>
            <a:ext cx="20424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4,5 V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498867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55194" y="5915549"/>
            <a:ext cx="19707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6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591554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CC53301-4C56-936D-F4D3-B81C16653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16BED6-39E9-17C1-EDF6-4BEE7E9C33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clarifie la question et demande à deux élèves de répondre en justifiant.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B282C2-4652-5C91-7051-E47B2B1EB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244" y="2622884"/>
            <a:ext cx="6148253" cy="329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1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503756" y="4419682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5805" y="4642017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725494" y="3726021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94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24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2938" y="2329035"/>
            <a:ext cx="782801" cy="782801"/>
          </a:xfrm>
          <a:prstGeom prst="rect">
            <a:avLst/>
          </a:prstGeom>
          <a:noFill/>
        </p:spPr>
      </p:pic>
      <p:pic>
        <p:nvPicPr>
          <p:cNvPr id="21" name="Picture 525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6174" y="2303112"/>
            <a:ext cx="1133556" cy="736275"/>
          </a:xfrm>
          <a:prstGeom prst="rect">
            <a:avLst/>
          </a:prstGeom>
          <a:noFill/>
        </p:spPr>
      </p:pic>
      <p:pic>
        <p:nvPicPr>
          <p:cNvPr id="23" name="Picture 533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3593607"/>
            <a:ext cx="894364" cy="826757"/>
          </a:xfrm>
          <a:prstGeom prst="rect">
            <a:avLst/>
          </a:prstGeom>
          <a:noFill/>
        </p:spPr>
      </p:pic>
      <p:pic>
        <p:nvPicPr>
          <p:cNvPr id="24" name="Picture 535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037" y="2423669"/>
            <a:ext cx="896772" cy="813223"/>
          </a:xfrm>
          <a:prstGeom prst="rect">
            <a:avLst/>
          </a:prstGeom>
          <a:noFill/>
        </p:spPr>
      </p:pic>
      <p:grpSp>
        <p:nvGrpSpPr>
          <p:cNvPr id="10" name="Groupe 9"/>
          <p:cNvGrpSpPr/>
          <p:nvPr/>
        </p:nvGrpSpPr>
        <p:grpSpPr>
          <a:xfrm>
            <a:off x="2992162" y="3704872"/>
            <a:ext cx="915264" cy="604226"/>
            <a:chOff x="2639978" y="3420215"/>
            <a:chExt cx="915264" cy="604226"/>
          </a:xfrm>
        </p:grpSpPr>
        <p:pic>
          <p:nvPicPr>
            <p:cNvPr id="27" name="Picture 644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39978" y="3752670"/>
              <a:ext cx="234467" cy="183857"/>
            </a:xfrm>
            <a:prstGeom prst="rect">
              <a:avLst/>
            </a:prstGeom>
            <a:noFill/>
          </p:spPr>
        </p:pic>
        <p:pic>
          <p:nvPicPr>
            <p:cNvPr id="28" name="Picture 64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4553" y="3840105"/>
              <a:ext cx="234467" cy="183870"/>
            </a:xfrm>
            <a:prstGeom prst="rect">
              <a:avLst/>
            </a:prstGeom>
            <a:noFill/>
          </p:spPr>
        </p:pic>
        <p:sp>
          <p:nvSpPr>
            <p:cNvPr id="29" name="Freeform 646"/>
            <p:cNvSpPr/>
            <p:nvPr/>
          </p:nvSpPr>
          <p:spPr>
            <a:xfrm>
              <a:off x="2821204" y="3748219"/>
              <a:ext cx="273290" cy="176136"/>
            </a:xfrm>
            <a:custGeom>
              <a:avLst/>
              <a:gdLst/>
              <a:ahLst/>
              <a:cxnLst/>
              <a:rect l="0" t="0" r="0" b="0"/>
              <a:pathLst>
                <a:path w="273290" h="176136">
                  <a:moveTo>
                    <a:pt x="8483" y="176136"/>
                  </a:moveTo>
                  <a:lnTo>
                    <a:pt x="273290" y="50876"/>
                  </a:lnTo>
                  <a:lnTo>
                    <a:pt x="8306" y="0"/>
                  </a:lnTo>
                  <a:lnTo>
                    <a:pt x="2121" y="51067"/>
                  </a:lnTo>
                  <a:lnTo>
                    <a:pt x="0" y="171895"/>
                  </a:lnTo>
                </a:path>
              </a:pathLst>
            </a:custGeom>
            <a:solidFill>
              <a:srgbClr val="E2A359">
                <a:alpha val="100000"/>
              </a:srgbClr>
            </a:solidFill>
            <a:ln w="2374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1" name="Picture 647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20568" y="3605213"/>
              <a:ext cx="706945" cy="242214"/>
            </a:xfrm>
            <a:prstGeom prst="rect">
              <a:avLst/>
            </a:prstGeom>
            <a:noFill/>
          </p:spPr>
        </p:pic>
        <p:pic>
          <p:nvPicPr>
            <p:cNvPr id="32" name="Picture 648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32480" y="3695903"/>
              <a:ext cx="322762" cy="328536"/>
            </a:xfrm>
            <a:prstGeom prst="rect">
              <a:avLst/>
            </a:prstGeom>
            <a:noFill/>
          </p:spPr>
        </p:pic>
        <p:pic>
          <p:nvPicPr>
            <p:cNvPr id="33" name="Picture 649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97253" y="3728215"/>
              <a:ext cx="490715" cy="296226"/>
            </a:xfrm>
            <a:prstGeom prst="rect">
              <a:avLst/>
            </a:prstGeom>
            <a:noFill/>
          </p:spPr>
        </p:pic>
        <p:pic>
          <p:nvPicPr>
            <p:cNvPr id="35" name="Picture 650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573" y="3728771"/>
              <a:ext cx="76227" cy="45681"/>
            </a:xfrm>
            <a:prstGeom prst="rect">
              <a:avLst/>
            </a:prstGeom>
            <a:noFill/>
          </p:spPr>
        </p:pic>
        <p:sp>
          <p:nvSpPr>
            <p:cNvPr id="36" name="Freeform 651"/>
            <p:cNvSpPr/>
            <p:nvPr/>
          </p:nvSpPr>
          <p:spPr>
            <a:xfrm>
              <a:off x="3307095" y="3740734"/>
              <a:ext cx="53187" cy="21018"/>
            </a:xfrm>
            <a:custGeom>
              <a:avLst/>
              <a:gdLst/>
              <a:ahLst/>
              <a:cxnLst/>
              <a:rect l="0" t="0" r="0" b="0"/>
              <a:pathLst>
                <a:path w="53187" h="21018">
                  <a:moveTo>
                    <a:pt x="26276" y="21018"/>
                  </a:moveTo>
                  <a:cubicBezTo>
                    <a:pt x="40893" y="21018"/>
                    <a:pt x="53187" y="16993"/>
                    <a:pt x="51917" y="4712"/>
                  </a:cubicBezTo>
                  <a:cubicBezTo>
                    <a:pt x="51422" y="0"/>
                    <a:pt x="40411" y="787"/>
                    <a:pt x="26593" y="787"/>
                  </a:cubicBezTo>
                  <a:cubicBezTo>
                    <a:pt x="12776" y="787"/>
                    <a:pt x="1766" y="635"/>
                    <a:pt x="1270" y="5359"/>
                  </a:cubicBezTo>
                  <a:cubicBezTo>
                    <a:pt x="0" y="17628"/>
                    <a:pt x="12459" y="21018"/>
                    <a:pt x="26276" y="21018"/>
                  </a:cubicBezTo>
                  <a:close/>
                  <a:moveTo>
                    <a:pt x="26276" y="21018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7" name="Picture 652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4714" y="3673171"/>
              <a:ext cx="76227" cy="45694"/>
            </a:xfrm>
            <a:prstGeom prst="rect">
              <a:avLst/>
            </a:prstGeom>
            <a:noFill/>
          </p:spPr>
        </p:pic>
        <p:sp>
          <p:nvSpPr>
            <p:cNvPr id="38" name="Freeform 653"/>
            <p:cNvSpPr/>
            <p:nvPr/>
          </p:nvSpPr>
          <p:spPr>
            <a:xfrm>
              <a:off x="2996234" y="3685135"/>
              <a:ext cx="53187" cy="21031"/>
            </a:xfrm>
            <a:custGeom>
              <a:avLst/>
              <a:gdLst/>
              <a:ahLst/>
              <a:cxnLst/>
              <a:rect l="0" t="0" r="0" b="0"/>
              <a:pathLst>
                <a:path w="53187" h="21031">
                  <a:moveTo>
                    <a:pt x="26911" y="21031"/>
                  </a:moveTo>
                  <a:cubicBezTo>
                    <a:pt x="12294" y="21031"/>
                    <a:pt x="0" y="17006"/>
                    <a:pt x="1270" y="4725"/>
                  </a:cubicBezTo>
                  <a:cubicBezTo>
                    <a:pt x="1765" y="0"/>
                    <a:pt x="12776" y="788"/>
                    <a:pt x="26594" y="788"/>
                  </a:cubicBezTo>
                  <a:cubicBezTo>
                    <a:pt x="40411" y="788"/>
                    <a:pt x="51421" y="648"/>
                    <a:pt x="51917" y="5360"/>
                  </a:cubicBezTo>
                  <a:cubicBezTo>
                    <a:pt x="53187" y="17641"/>
                    <a:pt x="40728" y="21031"/>
                    <a:pt x="26911" y="21031"/>
                  </a:cubicBezTo>
                  <a:close/>
                  <a:moveTo>
                    <a:pt x="26911" y="21031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39" name="Picture 654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95967" y="3723513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0" name="Freeform 655"/>
            <p:cNvSpPr/>
            <p:nvPr/>
          </p:nvSpPr>
          <p:spPr>
            <a:xfrm>
              <a:off x="3308670" y="3736211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38836" y="17183"/>
                    <a:pt x="50038" y="13335"/>
                    <a:pt x="50038" y="8586"/>
                  </a:cubicBezTo>
                  <a:cubicBezTo>
                    <a:pt x="50038" y="3849"/>
                    <a:pt x="38836" y="0"/>
                    <a:pt x="25019" y="0"/>
                  </a:cubicBezTo>
                  <a:cubicBezTo>
                    <a:pt x="11202" y="0"/>
                    <a:pt x="0" y="3849"/>
                    <a:pt x="0" y="8586"/>
                  </a:cubicBezTo>
                  <a:cubicBezTo>
                    <a:pt x="0" y="13335"/>
                    <a:pt x="11202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1" name="Picture 656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5109" y="3667925"/>
              <a:ext cx="75438" cy="42583"/>
            </a:xfrm>
            <a:prstGeom prst="rect">
              <a:avLst/>
            </a:prstGeom>
            <a:noFill/>
          </p:spPr>
        </p:pic>
        <p:sp>
          <p:nvSpPr>
            <p:cNvPr id="42" name="Freeform 657"/>
            <p:cNvSpPr/>
            <p:nvPr/>
          </p:nvSpPr>
          <p:spPr>
            <a:xfrm>
              <a:off x="2997809" y="3680624"/>
              <a:ext cx="50038" cy="17183"/>
            </a:xfrm>
            <a:custGeom>
              <a:avLst/>
              <a:gdLst/>
              <a:ahLst/>
              <a:cxnLst/>
              <a:rect l="0" t="0" r="0" b="0"/>
              <a:pathLst>
                <a:path w="50038" h="17183">
                  <a:moveTo>
                    <a:pt x="25019" y="17183"/>
                  </a:moveTo>
                  <a:cubicBezTo>
                    <a:pt x="11202" y="17183"/>
                    <a:pt x="0" y="13335"/>
                    <a:pt x="0" y="8598"/>
                  </a:cubicBezTo>
                  <a:cubicBezTo>
                    <a:pt x="0" y="3849"/>
                    <a:pt x="11202" y="0"/>
                    <a:pt x="25019" y="0"/>
                  </a:cubicBezTo>
                  <a:cubicBezTo>
                    <a:pt x="38836" y="0"/>
                    <a:pt x="50038" y="3849"/>
                    <a:pt x="50038" y="8598"/>
                  </a:cubicBezTo>
                  <a:cubicBezTo>
                    <a:pt x="50038" y="13335"/>
                    <a:pt x="38836" y="17183"/>
                    <a:pt x="25019" y="17183"/>
                  </a:cubicBezTo>
                  <a:close/>
                  <a:moveTo>
                    <a:pt x="25019" y="17183"/>
                  </a:moveTo>
                </a:path>
              </a:pathLst>
            </a:custGeom>
            <a:noFill/>
            <a:ln w="1892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3" name="Picture 658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3511" y="3694341"/>
              <a:ext cx="61836" cy="66819"/>
            </a:xfrm>
            <a:prstGeom prst="rect">
              <a:avLst/>
            </a:prstGeom>
            <a:noFill/>
          </p:spPr>
        </p:pic>
        <p:sp>
          <p:nvSpPr>
            <p:cNvPr id="44" name="Freeform 659"/>
            <p:cNvSpPr/>
            <p:nvPr/>
          </p:nvSpPr>
          <p:spPr>
            <a:xfrm>
              <a:off x="3316207" y="370703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0" y="0"/>
                  </a:moveTo>
                  <a:lnTo>
                    <a:pt x="0" y="37414"/>
                  </a:lnTo>
                  <a:cubicBezTo>
                    <a:pt x="0" y="37414"/>
                    <a:pt x="13982" y="46456"/>
                    <a:pt x="36055" y="37414"/>
                  </a:cubicBezTo>
                  <a:lnTo>
                    <a:pt x="3643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5" name="Picture 660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91167" y="3638741"/>
              <a:ext cx="61849" cy="66833"/>
            </a:xfrm>
            <a:prstGeom prst="rect">
              <a:avLst/>
            </a:prstGeom>
            <a:noFill/>
          </p:spPr>
        </p:pic>
        <p:sp>
          <p:nvSpPr>
            <p:cNvPr id="46" name="Freeform 661"/>
            <p:cNvSpPr/>
            <p:nvPr/>
          </p:nvSpPr>
          <p:spPr>
            <a:xfrm>
              <a:off x="3003873" y="3651441"/>
              <a:ext cx="36436" cy="46456"/>
            </a:xfrm>
            <a:custGeom>
              <a:avLst/>
              <a:gdLst/>
              <a:ahLst/>
              <a:cxnLst/>
              <a:rect l="0" t="0" r="0" b="0"/>
              <a:pathLst>
                <a:path w="36436" h="46456">
                  <a:moveTo>
                    <a:pt x="36436" y="0"/>
                  </a:moveTo>
                  <a:lnTo>
                    <a:pt x="36436" y="37414"/>
                  </a:lnTo>
                  <a:cubicBezTo>
                    <a:pt x="36436" y="37414"/>
                    <a:pt x="22454" y="46456"/>
                    <a:pt x="381" y="37414"/>
                  </a:cubicBezTo>
                  <a:lnTo>
                    <a:pt x="0" y="0"/>
                  </a:lnTo>
                  <a:lnTo>
                    <a:pt x="36436" y="0"/>
                  </a:lnTo>
                  <a:close/>
                  <a:moveTo>
                    <a:pt x="36436" y="0"/>
                  </a:moveTo>
                </a:path>
              </a:pathLst>
            </a:custGeom>
            <a:noFill/>
            <a:ln w="1701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7" name="Picture 662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11855" y="3584423"/>
              <a:ext cx="75069" cy="101866"/>
            </a:xfrm>
            <a:prstGeom prst="rect">
              <a:avLst/>
            </a:prstGeom>
            <a:noFill/>
          </p:spPr>
        </p:pic>
        <p:sp>
          <p:nvSpPr>
            <p:cNvPr id="48" name="Freeform 663"/>
            <p:cNvSpPr/>
            <p:nvPr/>
          </p:nvSpPr>
          <p:spPr>
            <a:xfrm>
              <a:off x="3324555" y="3592289"/>
              <a:ext cx="49668" cy="81305"/>
            </a:xfrm>
            <a:custGeom>
              <a:avLst/>
              <a:gdLst/>
              <a:ahLst/>
              <a:cxnLst/>
              <a:rect l="0" t="0" r="0" b="0"/>
              <a:pathLst>
                <a:path w="49668" h="81305">
                  <a:moveTo>
                    <a:pt x="18592" y="81305"/>
                  </a:moveTo>
                  <a:lnTo>
                    <a:pt x="49668" y="22936"/>
                  </a:lnTo>
                  <a:cubicBezTo>
                    <a:pt x="49668" y="22936"/>
                    <a:pt x="49656" y="0"/>
                    <a:pt x="33997" y="5766"/>
                  </a:cubicBezTo>
                  <a:cubicBezTo>
                    <a:pt x="33997" y="5766"/>
                    <a:pt x="21525" y="19253"/>
                    <a:pt x="8140" y="43917"/>
                  </a:cubicBezTo>
                  <a:lnTo>
                    <a:pt x="0" y="49340"/>
                  </a:lnTo>
                  <a:lnTo>
                    <a:pt x="18592" y="81305"/>
                  </a:lnTo>
                  <a:close/>
                  <a:moveTo>
                    <a:pt x="18592" y="81305"/>
                  </a:moveTo>
                </a:path>
              </a:pathLst>
            </a:custGeom>
            <a:noFill/>
            <a:ln w="132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49" name="Picture 664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59836" y="3525495"/>
              <a:ext cx="84797" cy="105270"/>
            </a:xfrm>
            <a:prstGeom prst="rect">
              <a:avLst/>
            </a:prstGeom>
            <a:noFill/>
          </p:spPr>
        </p:pic>
        <p:sp>
          <p:nvSpPr>
            <p:cNvPr id="50" name="Freeform 665"/>
            <p:cNvSpPr/>
            <p:nvPr/>
          </p:nvSpPr>
          <p:spPr>
            <a:xfrm>
              <a:off x="2972435" y="3533103"/>
              <a:ext cx="59498" cy="84963"/>
            </a:xfrm>
            <a:custGeom>
              <a:avLst/>
              <a:gdLst/>
              <a:ahLst/>
              <a:cxnLst/>
              <a:rect l="0" t="0" r="0" b="0"/>
              <a:pathLst>
                <a:path w="59498" h="84963">
                  <a:moveTo>
                    <a:pt x="37477" y="84963"/>
                  </a:moveTo>
                  <a:lnTo>
                    <a:pt x="101" y="23915"/>
                  </a:lnTo>
                  <a:cubicBezTo>
                    <a:pt x="101" y="23915"/>
                    <a:pt x="0" y="0"/>
                    <a:pt x="18694" y="6096"/>
                  </a:cubicBezTo>
                  <a:cubicBezTo>
                    <a:pt x="18694" y="6096"/>
                    <a:pt x="33655" y="20232"/>
                    <a:pt x="49757" y="46038"/>
                  </a:cubicBezTo>
                  <a:lnTo>
                    <a:pt x="59498" y="51728"/>
                  </a:lnTo>
                  <a:lnTo>
                    <a:pt x="37477" y="84963"/>
                  </a:lnTo>
                  <a:close/>
                  <a:moveTo>
                    <a:pt x="37477" y="8496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1" name="Picture 666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491" y="3612770"/>
              <a:ext cx="65887" cy="137024"/>
            </a:xfrm>
            <a:prstGeom prst="rect">
              <a:avLst/>
            </a:prstGeom>
            <a:noFill/>
          </p:spPr>
        </p:pic>
        <p:sp>
          <p:nvSpPr>
            <p:cNvPr id="52" name="Freeform 667"/>
            <p:cNvSpPr/>
            <p:nvPr/>
          </p:nvSpPr>
          <p:spPr>
            <a:xfrm>
              <a:off x="3314180" y="3625470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0" y="0"/>
                  </a:moveTo>
                  <a:lnTo>
                    <a:pt x="0" y="105968"/>
                  </a:lnTo>
                  <a:cubicBezTo>
                    <a:pt x="0" y="105968"/>
                    <a:pt x="15240" y="118694"/>
                    <a:pt x="40068" y="105968"/>
                  </a:cubicBezTo>
                  <a:lnTo>
                    <a:pt x="4050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3" name="Picture 668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135" y="3557182"/>
              <a:ext cx="65900" cy="137019"/>
            </a:xfrm>
            <a:prstGeom prst="rect">
              <a:avLst/>
            </a:prstGeom>
            <a:noFill/>
          </p:spPr>
        </p:pic>
        <p:sp>
          <p:nvSpPr>
            <p:cNvPr id="54" name="Freeform 669"/>
            <p:cNvSpPr/>
            <p:nvPr/>
          </p:nvSpPr>
          <p:spPr>
            <a:xfrm>
              <a:off x="3001836" y="3569876"/>
              <a:ext cx="40500" cy="118694"/>
            </a:xfrm>
            <a:custGeom>
              <a:avLst/>
              <a:gdLst/>
              <a:ahLst/>
              <a:cxnLst/>
              <a:rect l="0" t="0" r="0" b="0"/>
              <a:pathLst>
                <a:path w="40500" h="118694">
                  <a:moveTo>
                    <a:pt x="40500" y="0"/>
                  </a:moveTo>
                  <a:lnTo>
                    <a:pt x="40500" y="105968"/>
                  </a:lnTo>
                  <a:cubicBezTo>
                    <a:pt x="40500" y="105968"/>
                    <a:pt x="25260" y="118694"/>
                    <a:pt x="432" y="105968"/>
                  </a:cubicBezTo>
                  <a:lnTo>
                    <a:pt x="0" y="0"/>
                  </a:lnTo>
                  <a:lnTo>
                    <a:pt x="40500" y="0"/>
                  </a:lnTo>
                  <a:close/>
                  <a:moveTo>
                    <a:pt x="40500" y="0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5" name="Picture 670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01263" y="3604807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6" name="Freeform 671"/>
            <p:cNvSpPr/>
            <p:nvPr/>
          </p:nvSpPr>
          <p:spPr>
            <a:xfrm>
              <a:off x="3313963" y="3617497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31444" y="12103"/>
                    <a:pt x="40512" y="9398"/>
                    <a:pt x="40512" y="6046"/>
                  </a:cubicBezTo>
                  <a:cubicBezTo>
                    <a:pt x="40512" y="2705"/>
                    <a:pt x="31444" y="0"/>
                    <a:pt x="20256" y="0"/>
                  </a:cubicBezTo>
                  <a:cubicBezTo>
                    <a:pt x="9068" y="0"/>
                    <a:pt x="0" y="2705"/>
                    <a:pt x="0" y="6046"/>
                  </a:cubicBezTo>
                  <a:cubicBezTo>
                    <a:pt x="0" y="9398"/>
                    <a:pt x="9068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57" name="Picture 67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89338" y="3549219"/>
              <a:ext cx="65913" cy="37490"/>
            </a:xfrm>
            <a:prstGeom prst="rect">
              <a:avLst/>
            </a:prstGeom>
            <a:noFill/>
          </p:spPr>
        </p:pic>
        <p:sp>
          <p:nvSpPr>
            <p:cNvPr id="58" name="Freeform 673"/>
            <p:cNvSpPr/>
            <p:nvPr/>
          </p:nvSpPr>
          <p:spPr>
            <a:xfrm>
              <a:off x="3002041" y="3561910"/>
              <a:ext cx="40512" cy="12103"/>
            </a:xfrm>
            <a:custGeom>
              <a:avLst/>
              <a:gdLst/>
              <a:ahLst/>
              <a:cxnLst/>
              <a:rect l="0" t="0" r="0" b="0"/>
              <a:pathLst>
                <a:path w="40512" h="12103">
                  <a:moveTo>
                    <a:pt x="20256" y="12103"/>
                  </a:moveTo>
                  <a:cubicBezTo>
                    <a:pt x="9068" y="12103"/>
                    <a:pt x="0" y="9398"/>
                    <a:pt x="0" y="6046"/>
                  </a:cubicBezTo>
                  <a:cubicBezTo>
                    <a:pt x="0" y="2718"/>
                    <a:pt x="9068" y="0"/>
                    <a:pt x="20256" y="0"/>
                  </a:cubicBezTo>
                  <a:cubicBezTo>
                    <a:pt x="31444" y="0"/>
                    <a:pt x="40512" y="2718"/>
                    <a:pt x="40512" y="6046"/>
                  </a:cubicBezTo>
                  <a:cubicBezTo>
                    <a:pt x="40512" y="9398"/>
                    <a:pt x="31444" y="12103"/>
                    <a:pt x="20256" y="12103"/>
                  </a:cubicBezTo>
                  <a:close/>
                  <a:moveTo>
                    <a:pt x="20256" y="12103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" name="Freeform 674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0" name="Freeform 675"/>
            <p:cNvSpPr/>
            <p:nvPr/>
          </p:nvSpPr>
          <p:spPr>
            <a:xfrm>
              <a:off x="3321932" y="3620797"/>
              <a:ext cx="25246" cy="4648"/>
            </a:xfrm>
            <a:custGeom>
              <a:avLst/>
              <a:gdLst/>
              <a:ahLst/>
              <a:cxnLst/>
              <a:rect l="0" t="0" r="0" b="0"/>
              <a:pathLst>
                <a:path w="25246" h="4648">
                  <a:moveTo>
                    <a:pt x="12623" y="4648"/>
                  </a:moveTo>
                  <a:cubicBezTo>
                    <a:pt x="19595" y="4648"/>
                    <a:pt x="25246" y="3607"/>
                    <a:pt x="25246" y="2324"/>
                  </a:cubicBezTo>
                  <a:cubicBezTo>
                    <a:pt x="25246" y="1042"/>
                    <a:pt x="19595" y="0"/>
                    <a:pt x="12623" y="0"/>
                  </a:cubicBezTo>
                  <a:cubicBezTo>
                    <a:pt x="5651" y="0"/>
                    <a:pt x="0" y="1042"/>
                    <a:pt x="0" y="2324"/>
                  </a:cubicBezTo>
                  <a:cubicBezTo>
                    <a:pt x="0" y="3607"/>
                    <a:pt x="5651" y="4648"/>
                    <a:pt x="12623" y="4648"/>
                  </a:cubicBezTo>
                  <a:close/>
                  <a:moveTo>
                    <a:pt x="12623" y="4648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1" name="Freeform 676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</a:path>
              </a:pathLst>
            </a:custGeom>
            <a:solidFill>
              <a:srgbClr val="73B590">
                <a:alpha val="100000"/>
              </a:srgbClr>
            </a:solidFill>
            <a:ln w="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2" name="Freeform 677"/>
            <p:cNvSpPr/>
            <p:nvPr/>
          </p:nvSpPr>
          <p:spPr>
            <a:xfrm>
              <a:off x="3009337" y="3565223"/>
              <a:ext cx="25246" cy="4635"/>
            </a:xfrm>
            <a:custGeom>
              <a:avLst/>
              <a:gdLst/>
              <a:ahLst/>
              <a:cxnLst/>
              <a:rect l="0" t="0" r="0" b="0"/>
              <a:pathLst>
                <a:path w="25246" h="4635">
                  <a:moveTo>
                    <a:pt x="12623" y="4635"/>
                  </a:moveTo>
                  <a:cubicBezTo>
                    <a:pt x="5651" y="4635"/>
                    <a:pt x="0" y="3594"/>
                    <a:pt x="0" y="2311"/>
                  </a:cubicBezTo>
                  <a:cubicBezTo>
                    <a:pt x="0" y="1029"/>
                    <a:pt x="5651" y="0"/>
                    <a:pt x="12623" y="0"/>
                  </a:cubicBezTo>
                  <a:cubicBezTo>
                    <a:pt x="19595" y="0"/>
                    <a:pt x="25246" y="1029"/>
                    <a:pt x="25246" y="2311"/>
                  </a:cubicBezTo>
                  <a:cubicBezTo>
                    <a:pt x="25246" y="3594"/>
                    <a:pt x="19595" y="4635"/>
                    <a:pt x="12623" y="4635"/>
                  </a:cubicBezTo>
                  <a:close/>
                  <a:moveTo>
                    <a:pt x="12623" y="4635"/>
                  </a:moveTo>
                </a:path>
              </a:pathLst>
            </a:custGeom>
            <a:noFill/>
            <a:ln w="160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3" name="Freeform 678"/>
            <p:cNvSpPr/>
            <p:nvPr/>
          </p:nvSpPr>
          <p:spPr>
            <a:xfrm>
              <a:off x="3027202" y="3637895"/>
              <a:ext cx="303834" cy="125260"/>
            </a:xfrm>
            <a:custGeom>
              <a:avLst/>
              <a:gdLst/>
              <a:ahLst/>
              <a:cxnLst/>
              <a:rect l="0" t="0" r="0" b="0"/>
              <a:pathLst>
                <a:path w="303834" h="125260">
                  <a:moveTo>
                    <a:pt x="151917" y="125260"/>
                  </a:moveTo>
                  <a:cubicBezTo>
                    <a:pt x="235813" y="125260"/>
                    <a:pt x="303834" y="97219"/>
                    <a:pt x="303834" y="62637"/>
                  </a:cubicBezTo>
                  <a:cubicBezTo>
                    <a:pt x="303834" y="28042"/>
                    <a:pt x="235813" y="0"/>
                    <a:pt x="151917" y="0"/>
                  </a:cubicBezTo>
                  <a:cubicBezTo>
                    <a:pt x="68021" y="0"/>
                    <a:pt x="0" y="28042"/>
                    <a:pt x="0" y="62637"/>
                  </a:cubicBezTo>
                  <a:cubicBezTo>
                    <a:pt x="0" y="97219"/>
                    <a:pt x="68021" y="125260"/>
                    <a:pt x="151917" y="125260"/>
                  </a:cubicBezTo>
                </a:path>
              </a:pathLst>
            </a:custGeom>
            <a:solidFill>
              <a:srgbClr val="353633">
                <a:alpha val="41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64" name="Picture 67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76664" y="3578962"/>
              <a:ext cx="459740" cy="304291"/>
            </a:xfrm>
            <a:prstGeom prst="rect">
              <a:avLst/>
            </a:prstGeom>
            <a:noFill/>
          </p:spPr>
        </p:pic>
        <p:pic>
          <p:nvPicPr>
            <p:cNvPr id="65" name="Picture 680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642" y="3648520"/>
              <a:ext cx="269460" cy="109130"/>
            </a:xfrm>
            <a:prstGeom prst="rect">
              <a:avLst/>
            </a:prstGeom>
            <a:noFill/>
          </p:spPr>
        </p:pic>
        <p:pic>
          <p:nvPicPr>
            <p:cNvPr id="66" name="Picture 681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41738" y="3622739"/>
              <a:ext cx="268960" cy="108115"/>
            </a:xfrm>
            <a:prstGeom prst="rect">
              <a:avLst/>
            </a:prstGeom>
            <a:noFill/>
          </p:spPr>
        </p:pic>
        <p:pic>
          <p:nvPicPr>
            <p:cNvPr id="67" name="Picture 682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72410" y="3697041"/>
              <a:ext cx="193929" cy="53302"/>
            </a:xfrm>
            <a:prstGeom prst="rect">
              <a:avLst/>
            </a:prstGeom>
            <a:noFill/>
          </p:spPr>
        </p:pic>
        <p:pic>
          <p:nvPicPr>
            <p:cNvPr id="68" name="Picture 683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6564"/>
              <a:ext cx="120129" cy="55651"/>
            </a:xfrm>
            <a:prstGeom prst="rect">
              <a:avLst/>
            </a:prstGeom>
            <a:noFill/>
          </p:spPr>
        </p:pic>
        <p:sp>
          <p:nvSpPr>
            <p:cNvPr id="69" name="Freeform 684"/>
            <p:cNvSpPr/>
            <p:nvPr/>
          </p:nvSpPr>
          <p:spPr>
            <a:xfrm>
              <a:off x="3127082" y="3659264"/>
              <a:ext cx="94730" cy="30251"/>
            </a:xfrm>
            <a:custGeom>
              <a:avLst/>
              <a:gdLst/>
              <a:ahLst/>
              <a:cxnLst/>
              <a:rect l="0" t="0" r="0" b="0"/>
              <a:pathLst>
                <a:path w="94730" h="30251">
                  <a:moveTo>
                    <a:pt x="0" y="30251"/>
                  </a:moveTo>
                  <a:lnTo>
                    <a:pt x="94730" y="30251"/>
                  </a:lnTo>
                  <a:lnTo>
                    <a:pt x="94730" y="0"/>
                  </a:lnTo>
                  <a:lnTo>
                    <a:pt x="0" y="0"/>
                  </a:lnTo>
                  <a:lnTo>
                    <a:pt x="0" y="30251"/>
                  </a:lnTo>
                  <a:close/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pic>
          <p:nvPicPr>
            <p:cNvPr id="70" name="Picture 685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382" y="3641142"/>
              <a:ext cx="120141" cy="35369"/>
            </a:xfrm>
            <a:prstGeom prst="rect">
              <a:avLst/>
            </a:prstGeom>
            <a:noFill/>
          </p:spPr>
        </p:pic>
        <p:sp>
          <p:nvSpPr>
            <p:cNvPr id="71" name="Freeform 686"/>
            <p:cNvSpPr/>
            <p:nvPr/>
          </p:nvSpPr>
          <p:spPr>
            <a:xfrm>
              <a:off x="3127080" y="3653840"/>
              <a:ext cx="94742" cy="9969"/>
            </a:xfrm>
            <a:custGeom>
              <a:avLst/>
              <a:gdLst/>
              <a:ahLst/>
              <a:cxnLst/>
              <a:rect l="0" t="0" r="0" b="0"/>
              <a:pathLst>
                <a:path w="94742" h="9969">
                  <a:moveTo>
                    <a:pt x="47371" y="9969"/>
                  </a:moveTo>
                  <a:cubicBezTo>
                    <a:pt x="73532" y="9969"/>
                    <a:pt x="94742" y="7734"/>
                    <a:pt x="94742" y="4978"/>
                  </a:cubicBezTo>
                  <a:cubicBezTo>
                    <a:pt x="94742" y="2222"/>
                    <a:pt x="73532" y="0"/>
                    <a:pt x="47371" y="0"/>
                  </a:cubicBezTo>
                  <a:cubicBezTo>
                    <a:pt x="21210" y="0"/>
                    <a:pt x="0" y="2222"/>
                    <a:pt x="0" y="4978"/>
                  </a:cubicBezTo>
                  <a:cubicBezTo>
                    <a:pt x="0" y="7734"/>
                    <a:pt x="21210" y="9969"/>
                    <a:pt x="47371" y="9969"/>
                  </a:cubicBezTo>
                  <a:close/>
                  <a:moveTo>
                    <a:pt x="47371" y="9969"/>
                  </a:moveTo>
                </a:path>
              </a:pathLst>
            </a:custGeom>
            <a:noFill/>
            <a:ln w="1358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2" name="Freeform 687"/>
            <p:cNvSpPr/>
            <p:nvPr/>
          </p:nvSpPr>
          <p:spPr>
            <a:xfrm>
              <a:off x="3055947" y="3420367"/>
              <a:ext cx="237006" cy="237832"/>
            </a:xfrm>
            <a:custGeom>
              <a:avLst/>
              <a:gdLst/>
              <a:ahLst/>
              <a:cxnLst/>
              <a:rect l="0" t="0" r="0" b="0"/>
              <a:pathLst>
                <a:path w="237006" h="237832">
                  <a:moveTo>
                    <a:pt x="118503" y="237832"/>
                  </a:moveTo>
                  <a:cubicBezTo>
                    <a:pt x="183946" y="237832"/>
                    <a:pt x="237006" y="184594"/>
                    <a:pt x="237006" y="118922"/>
                  </a:cubicBezTo>
                  <a:cubicBezTo>
                    <a:pt x="237006" y="53238"/>
                    <a:pt x="183946" y="0"/>
                    <a:pt x="118503" y="0"/>
                  </a:cubicBezTo>
                  <a:cubicBezTo>
                    <a:pt x="53060" y="0"/>
                    <a:pt x="0" y="53238"/>
                    <a:pt x="0" y="118922"/>
                  </a:cubicBezTo>
                  <a:cubicBezTo>
                    <a:pt x="0" y="184594"/>
                    <a:pt x="53060" y="237832"/>
                    <a:pt x="118503" y="237832"/>
                  </a:cubicBezTo>
                </a:path>
              </a:pathLst>
            </a:custGeom>
            <a:solidFill>
              <a:srgbClr val="FFFFFF">
                <a:alpha val="77999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3" name="Freeform 688"/>
            <p:cNvSpPr/>
            <p:nvPr/>
          </p:nvSpPr>
          <p:spPr>
            <a:xfrm>
              <a:off x="3055376" y="3420215"/>
              <a:ext cx="238150" cy="238150"/>
            </a:xfrm>
            <a:custGeom>
              <a:avLst/>
              <a:gdLst/>
              <a:ahLst/>
              <a:cxnLst/>
              <a:rect l="0" t="0" r="0" b="0"/>
              <a:pathLst>
                <a:path w="238150" h="238150">
                  <a:moveTo>
                    <a:pt x="119075" y="238150"/>
                  </a:moveTo>
                  <a:cubicBezTo>
                    <a:pt x="184835" y="238150"/>
                    <a:pt x="238150" y="184836"/>
                    <a:pt x="238150" y="119075"/>
                  </a:cubicBezTo>
                  <a:cubicBezTo>
                    <a:pt x="238150" y="53315"/>
                    <a:pt x="184835" y="0"/>
                    <a:pt x="119075" y="0"/>
                  </a:cubicBezTo>
                  <a:cubicBezTo>
                    <a:pt x="53315" y="0"/>
                    <a:pt x="0" y="53315"/>
                    <a:pt x="0" y="119075"/>
                  </a:cubicBezTo>
                  <a:cubicBezTo>
                    <a:pt x="0" y="184836"/>
                    <a:pt x="53315" y="238150"/>
                    <a:pt x="119075" y="238150"/>
                  </a:cubicBezTo>
                  <a:close/>
                  <a:moveTo>
                    <a:pt x="119075" y="238150"/>
                  </a:moveTo>
                </a:path>
              </a:pathLst>
            </a:custGeom>
            <a:noFill/>
            <a:ln w="7175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74" name="Freeform 689"/>
            <p:cNvSpPr/>
            <p:nvPr/>
          </p:nvSpPr>
          <p:spPr>
            <a:xfrm>
              <a:off x="3109645" y="3517701"/>
              <a:ext cx="127672" cy="138595"/>
            </a:xfrm>
            <a:custGeom>
              <a:avLst/>
              <a:gdLst/>
              <a:ahLst/>
              <a:cxnLst/>
              <a:rect l="0" t="0" r="0" b="0"/>
              <a:pathLst>
                <a:path w="127672" h="138595">
                  <a:moveTo>
                    <a:pt x="37757" y="138595"/>
                  </a:moveTo>
                  <a:lnTo>
                    <a:pt x="0" y="19139"/>
                  </a:lnTo>
                  <a:cubicBezTo>
                    <a:pt x="19469" y="56388"/>
                    <a:pt x="38087" y="29172"/>
                    <a:pt x="38087" y="29172"/>
                  </a:cubicBezTo>
                  <a:cubicBezTo>
                    <a:pt x="39890" y="26696"/>
                    <a:pt x="41147" y="21438"/>
                    <a:pt x="41147" y="15342"/>
                  </a:cubicBezTo>
                  <a:cubicBezTo>
                    <a:pt x="41147" y="6871"/>
                    <a:pt x="38734" y="0"/>
                    <a:pt x="35764" y="0"/>
                  </a:cubicBezTo>
                  <a:cubicBezTo>
                    <a:pt x="32792" y="0"/>
                    <a:pt x="30392" y="6871"/>
                    <a:pt x="30392" y="15342"/>
                  </a:cubicBezTo>
                  <a:cubicBezTo>
                    <a:pt x="30392" y="21209"/>
                    <a:pt x="31547" y="26302"/>
                    <a:pt x="33249" y="28880"/>
                  </a:cubicBezTo>
                  <a:cubicBezTo>
                    <a:pt x="33249" y="28880"/>
                    <a:pt x="38112" y="37046"/>
                    <a:pt x="49174" y="40653"/>
                  </a:cubicBezTo>
                  <a:cubicBezTo>
                    <a:pt x="62877" y="40170"/>
                    <a:pt x="68008" y="29172"/>
                    <a:pt x="68008" y="29172"/>
                  </a:cubicBezTo>
                  <a:cubicBezTo>
                    <a:pt x="69824" y="26696"/>
                    <a:pt x="71069" y="21438"/>
                    <a:pt x="71069" y="15342"/>
                  </a:cubicBezTo>
                  <a:cubicBezTo>
                    <a:pt x="71069" y="6871"/>
                    <a:pt x="68656" y="0"/>
                    <a:pt x="65697" y="0"/>
                  </a:cubicBezTo>
                  <a:cubicBezTo>
                    <a:pt x="62725" y="0"/>
                    <a:pt x="60312" y="6871"/>
                    <a:pt x="60312" y="15342"/>
                  </a:cubicBezTo>
                  <a:cubicBezTo>
                    <a:pt x="60312" y="21209"/>
                    <a:pt x="61467" y="26302"/>
                    <a:pt x="63169" y="28880"/>
                  </a:cubicBezTo>
                  <a:cubicBezTo>
                    <a:pt x="63169" y="28880"/>
                    <a:pt x="75018" y="50623"/>
                    <a:pt x="93052" y="34519"/>
                  </a:cubicBezTo>
                  <a:cubicBezTo>
                    <a:pt x="98767" y="29414"/>
                    <a:pt x="98374" y="15342"/>
                    <a:pt x="98374" y="15342"/>
                  </a:cubicBezTo>
                  <a:cubicBezTo>
                    <a:pt x="98374" y="6871"/>
                    <a:pt x="95961" y="0"/>
                    <a:pt x="92989" y="0"/>
                  </a:cubicBezTo>
                  <a:cubicBezTo>
                    <a:pt x="90017" y="0"/>
                    <a:pt x="87617" y="6871"/>
                    <a:pt x="87617" y="15342"/>
                  </a:cubicBezTo>
                  <a:cubicBezTo>
                    <a:pt x="87617" y="21209"/>
                    <a:pt x="88772" y="26302"/>
                    <a:pt x="90474" y="28880"/>
                  </a:cubicBezTo>
                  <a:cubicBezTo>
                    <a:pt x="90474" y="28880"/>
                    <a:pt x="108915" y="60719"/>
                    <a:pt x="127672" y="20092"/>
                  </a:cubicBezTo>
                  <a:lnTo>
                    <a:pt x="93065" y="136792"/>
                  </a:lnTo>
                </a:path>
              </a:pathLst>
            </a:custGeom>
            <a:noFill/>
            <a:ln w="1993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</p:grpSp>
      <p:pic>
        <p:nvPicPr>
          <p:cNvPr id="75" name="Image 74" descr="Labworld Banana Cable Connecting Wire Leads Pack of 6 for Circuits ..."/>
          <p:cNvPicPr/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287300" y="3896256"/>
            <a:ext cx="1440000" cy="92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 75" descr="Multimètre VC88 pour mesure et contrôle tension, courant, etc. - Groupe  Afriso"/>
          <p:cNvPicPr/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3026045" y="4474982"/>
            <a:ext cx="1440000" cy="143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355194" y="3053352"/>
            <a:ext cx="20424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1,5 V</a:t>
            </a:r>
            <a:endParaRPr lang="fr-FR" sz="3200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059827" y="30533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8985" y="4077901"/>
            <a:ext cx="191692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3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406072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774700" y="1261175"/>
            <a:ext cx="1071979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ci-contre, la tension aux bornes de la pile est U = 4,5 V.</a:t>
            </a:r>
          </a:p>
          <a:p>
            <a:r>
              <a:rPr lang="fr-FR" sz="2800" noProof="0" dirty="0"/>
              <a:t>La tension aux bornes de la lampe L</a:t>
            </a:r>
            <a:r>
              <a:rPr lang="fr-FR" sz="2800" baseline="-25000" noProof="0" dirty="0"/>
              <a:t>2 </a:t>
            </a:r>
            <a:r>
              <a:rPr lang="fr-FR" sz="2800" noProof="0" dirty="0"/>
              <a:t> est: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55195" y="4988676"/>
            <a:ext cx="20424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4,5 V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498867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355194" y="5915549"/>
            <a:ext cx="19707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2</a:t>
            </a:r>
            <a:r>
              <a:rPr lang="fr-FR" sz="2400" noProof="0" dirty="0">
                <a:solidFill>
                  <a:prstClr val="black"/>
                </a:solidFill>
              </a:rPr>
              <a:t> = 6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059827" y="591554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244" y="2622884"/>
            <a:ext cx="6148253" cy="3292665"/>
          </a:xfrm>
          <a:prstGeom prst="rect">
            <a:avLst/>
          </a:prstGeom>
        </p:spPr>
      </p:pic>
      <p:pic>
        <p:nvPicPr>
          <p:cNvPr id="2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518" y="4911995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FB6565-88FF-562A-C869-5839BD6F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lampes sont montées en dérivation avec la pile: on applique la loi d’unicité de la tension.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61B741-A030-301C-B380-3715A843F4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clarifie la question et demande à deux élèves de répondre en justifiant.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97FCAAF2-4D83-B9B7-4D9C-91C2CCB48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37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400017" y="2622428"/>
            <a:ext cx="21231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10 V</a:t>
            </a:r>
            <a:endParaRPr lang="fr-FR" sz="3200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53807" y="3646977"/>
            <a:ext cx="215896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6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1175597" y="1229362"/>
            <a:ext cx="943007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schématisé ci-contre, on a U</a:t>
            </a:r>
            <a:r>
              <a:rPr lang="fr-FR" sz="2800" baseline="-25000" noProof="0" dirty="0"/>
              <a:t>G</a:t>
            </a:r>
            <a:r>
              <a:rPr lang="fr-FR" sz="2800" noProof="0" dirty="0"/>
              <a:t> = 6 V et U</a:t>
            </a:r>
            <a:r>
              <a:rPr lang="fr-FR" sz="2800" baseline="-25000" noProof="0" dirty="0"/>
              <a:t>2</a:t>
            </a:r>
            <a:r>
              <a:rPr lang="fr-FR" sz="2800" noProof="0" dirty="0"/>
              <a:t> = 4 V.               La tension aux bornes de la lampe L</a:t>
            </a:r>
            <a:r>
              <a:rPr lang="fr-FR" sz="2800" baseline="-25000" noProof="0" dirty="0"/>
              <a:t>1 </a:t>
            </a:r>
            <a:r>
              <a:rPr lang="fr-FR" sz="2800" noProof="0" dirty="0"/>
              <a:t> est: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4557752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4 V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5484625"/>
            <a:ext cx="2304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2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54846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7D1B4BD-33C3-F1C5-F79B-42F97FC8C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6287E8-AF2C-B8F2-3C56-388FB2A0B1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clarifie la question et demande à deux élèves de répondre en justifiant.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5C918BB-65C2-5891-13B2-6CB65B30C9F0}"/>
              </a:ext>
            </a:extLst>
          </p:cNvPr>
          <p:cNvGrpSpPr/>
          <p:nvPr/>
        </p:nvGrpSpPr>
        <p:grpSpPr>
          <a:xfrm>
            <a:off x="5471821" y="2622428"/>
            <a:ext cx="5747503" cy="3011870"/>
            <a:chOff x="5471821" y="2622428"/>
            <a:chExt cx="5747503" cy="301187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00E91201-A27A-5AE4-384D-4FE8E80BF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71821" y="2622428"/>
              <a:ext cx="5747503" cy="3011870"/>
            </a:xfrm>
            <a:prstGeom prst="rect">
              <a:avLst/>
            </a:prstGeom>
          </p:spPr>
        </p:pic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CAA460C-B362-9F34-C471-D6C1A23D3F77}"/>
                </a:ext>
              </a:extLst>
            </p:cNvPr>
            <p:cNvSpPr/>
            <p:nvPr/>
          </p:nvSpPr>
          <p:spPr>
            <a:xfrm>
              <a:off x="10102645" y="3753852"/>
              <a:ext cx="503029" cy="560051"/>
            </a:xfrm>
            <a:prstGeom prst="ellipse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2441FA7-5E48-D12C-8F3C-4CD1A03B6042}"/>
              </a:ext>
            </a:extLst>
          </p:cNvPr>
          <p:cNvGrpSpPr/>
          <p:nvPr/>
        </p:nvGrpSpPr>
        <p:grpSpPr>
          <a:xfrm>
            <a:off x="11494497" y="500129"/>
            <a:ext cx="497596" cy="431295"/>
            <a:chOff x="779844" y="4335989"/>
            <a:chExt cx="563238" cy="575842"/>
          </a:xfrm>
        </p:grpSpPr>
        <p:pic>
          <p:nvPicPr>
            <p:cNvPr id="2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B132613-834D-C453-1302-9BB25E278EE5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3F1984-4EFD-63B2-6D05-77B4FBF9CAC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6321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400017" y="2622428"/>
            <a:ext cx="21231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10 V</a:t>
            </a:r>
            <a:endParaRPr lang="fr-FR" sz="3200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53807" y="3646977"/>
            <a:ext cx="215896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6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1175597" y="1229362"/>
            <a:ext cx="943007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noProof="0" dirty="0"/>
              <a:t>Dans le circuit schématisé ci-contre, on a U</a:t>
            </a:r>
            <a:r>
              <a:rPr lang="fr-FR" sz="2800" baseline="-25000" noProof="0" dirty="0"/>
              <a:t>G</a:t>
            </a:r>
            <a:r>
              <a:rPr lang="fr-FR" sz="2800" noProof="0" dirty="0"/>
              <a:t> = 6 V et U</a:t>
            </a:r>
            <a:r>
              <a:rPr lang="fr-FR" sz="2800" baseline="-25000" noProof="0" dirty="0"/>
              <a:t>2</a:t>
            </a:r>
            <a:r>
              <a:rPr lang="fr-FR" sz="2800" noProof="0" dirty="0"/>
              <a:t> = 4 V.               La tension aux bornes de la lampe L</a:t>
            </a:r>
            <a:r>
              <a:rPr lang="fr-FR" sz="2800" baseline="-25000" noProof="0" dirty="0"/>
              <a:t>1 </a:t>
            </a:r>
            <a:r>
              <a:rPr lang="fr-FR" sz="2800" noProof="0" dirty="0"/>
              <a:t> est:</a:t>
            </a:r>
            <a:endParaRPr lang="fr-FR" sz="28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4557752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4 V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400017" y="5484625"/>
            <a:ext cx="23040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prstClr val="black"/>
                </a:solidFill>
              </a:rPr>
              <a:t> U</a:t>
            </a:r>
            <a:r>
              <a:rPr lang="fr-FR" sz="2400" baseline="-25000" noProof="0" dirty="0">
                <a:solidFill>
                  <a:prstClr val="black"/>
                </a:solidFill>
              </a:rPr>
              <a:t>1</a:t>
            </a:r>
            <a:r>
              <a:rPr lang="fr-FR" sz="2400" noProof="0" dirty="0">
                <a:solidFill>
                  <a:prstClr val="black"/>
                </a:solidFill>
              </a:rPr>
              <a:t> = 2 V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54846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21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20" y="5357672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B13166A-BF39-5504-EA2D-27DD6FF85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dipôles du circuit sont montés en série: on applique la loi d’additivité des tensions.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4DA3F0-04D3-F6EB-7506-616CE0B39E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clarifie la question et demande à deux élèves de répondre en justifiant.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278683-6300-24EA-0016-D6E845760EBA}"/>
              </a:ext>
            </a:extLst>
          </p:cNvPr>
          <p:cNvGrpSpPr/>
          <p:nvPr/>
        </p:nvGrpSpPr>
        <p:grpSpPr>
          <a:xfrm>
            <a:off x="5471821" y="2622428"/>
            <a:ext cx="5747503" cy="3011870"/>
            <a:chOff x="5471821" y="2622428"/>
            <a:chExt cx="5747503" cy="3011870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71821" y="2622428"/>
              <a:ext cx="5747503" cy="3011870"/>
            </a:xfrm>
            <a:prstGeom prst="rect">
              <a:avLst/>
            </a:prstGeom>
          </p:spPr>
        </p:pic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27CC5BE8-1C09-5359-D829-9C42E73A9820}"/>
                </a:ext>
              </a:extLst>
            </p:cNvPr>
            <p:cNvSpPr/>
            <p:nvPr/>
          </p:nvSpPr>
          <p:spPr>
            <a:xfrm>
              <a:off x="10102645" y="3753852"/>
              <a:ext cx="503029" cy="560051"/>
            </a:xfrm>
            <a:prstGeom prst="ellipse">
              <a:avLst/>
            </a:prstGeom>
            <a:solidFill>
              <a:srgbClr val="FFFF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6" name="Image 8">
            <a:extLst>
              <a:ext uri="{FF2B5EF4-FFF2-40B4-BE49-F238E27FC236}">
                <a16:creationId xmlns:a16="http://schemas.microsoft.com/office/drawing/2014/main" id="{099DEB73-194A-BD20-888F-59EF97804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5724" y="490075"/>
            <a:ext cx="477590" cy="47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166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2"/>
          <a:srcRect l="15035" t="14178" r="15364" b="21267"/>
          <a:stretch>
            <a:fillRect/>
          </a:stretch>
        </p:blipFill>
        <p:spPr bwMode="auto">
          <a:xfrm>
            <a:off x="565825" y="1236648"/>
            <a:ext cx="11060349" cy="530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324FC6E-67D0-588D-05CB-1544E44BD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on va passer aux tâches à réaliser sur le livret. On commence par  la tâche p.31« 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48F4E-4775-5A9B-D294-E255B5A64E4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</a:p>
        </p:txBody>
      </p: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37736" y="1075662"/>
            <a:ext cx="10684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Les deux lampes sont montées en série avec le générateur.</a:t>
            </a:r>
            <a:endParaRPr lang="fr-FR" sz="2000" b="1" noProof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11884368" y="4883667"/>
            <a:ext cx="86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noProof="0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23" name="Image 22"/>
          <p:cNvPicPr/>
          <p:nvPr/>
        </p:nvPicPr>
        <p:blipFill>
          <a:blip r:embed="rId2"/>
          <a:srcRect l="15035" t="14178" r="15364" b="47662"/>
          <a:stretch>
            <a:fillRect/>
          </a:stretch>
        </p:blipFill>
        <p:spPr bwMode="auto">
          <a:xfrm>
            <a:off x="555812" y="1929185"/>
            <a:ext cx="11328556" cy="427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2155369" y="5654136"/>
            <a:ext cx="66804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b="1" noProof="0" dirty="0">
                <a:solidFill>
                  <a:srgbClr val="0070C0"/>
                </a:solidFill>
              </a:rPr>
              <a:t>X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C8D70E-FE42-F751-FD52-ED9A86558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préciser le type de circuit.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84AF5F-49D8-44F8-6D4E-0088E8F54E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537883" y="1050161"/>
            <a:ext cx="6398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noProof="0" dirty="0"/>
              <a:t>Les deux lampes sont montées </a:t>
            </a:r>
            <a:r>
              <a:rPr lang="fr-FR" sz="2000" b="1" noProof="0" dirty="0"/>
              <a:t>en série </a:t>
            </a:r>
            <a:r>
              <a:rPr lang="fr-FR" sz="2000" noProof="0" dirty="0"/>
              <a:t>avec le générateur:</a:t>
            </a:r>
            <a:endParaRPr lang="fr-FR" sz="2000" b="1" noProof="0" dirty="0"/>
          </a:p>
        </p:txBody>
      </p:sp>
      <p:sp>
        <p:nvSpPr>
          <p:cNvPr id="16" name="ZoneTexte 15"/>
          <p:cNvSpPr txBox="1"/>
          <p:nvPr/>
        </p:nvSpPr>
        <p:spPr>
          <a:xfrm>
            <a:off x="4019331" y="3152001"/>
            <a:ext cx="3960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noProof="0" dirty="0"/>
              <a:t>Loi d’additivité des tensions</a:t>
            </a:r>
          </a:p>
        </p:txBody>
      </p:sp>
      <p:pic>
        <p:nvPicPr>
          <p:cNvPr id="18" name="Image 17"/>
          <p:cNvPicPr/>
          <p:nvPr/>
        </p:nvPicPr>
        <p:blipFill>
          <a:blip r:embed="rId2"/>
          <a:srcRect l="15035" t="52489" r="15364" b="35445"/>
          <a:stretch>
            <a:fillRect/>
          </a:stretch>
        </p:blipFill>
        <p:spPr bwMode="auto">
          <a:xfrm>
            <a:off x="280708" y="4149411"/>
            <a:ext cx="10945905" cy="10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ZoneTexte 19"/>
          <p:cNvSpPr txBox="1"/>
          <p:nvPr/>
        </p:nvSpPr>
        <p:spPr>
          <a:xfrm>
            <a:off x="3258524" y="4499094"/>
            <a:ext cx="31525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noProof="0" dirty="0">
                <a:solidFill>
                  <a:srgbClr val="0070C0"/>
                </a:solidFill>
              </a:rPr>
              <a:t>    d’additivité des tensions</a:t>
            </a:r>
          </a:p>
        </p:txBody>
      </p:sp>
      <p:sp>
        <p:nvSpPr>
          <p:cNvPr id="19" name="Rectangle 5688"/>
          <p:cNvSpPr/>
          <p:nvPr/>
        </p:nvSpPr>
        <p:spPr>
          <a:xfrm>
            <a:off x="7281541" y="4499094"/>
            <a:ext cx="1396216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600" b="1" i="0" spc="0" baseline="0" noProof="0" dirty="0">
                <a:solidFill>
                  <a:srgbClr val="00B0F0"/>
                </a:solidFill>
                <a:latin typeface="BradleyTypePro-Regular"/>
              </a:rPr>
              <a:t> U</a:t>
            </a:r>
            <a:r>
              <a:rPr lang="fr-FR" sz="2800" b="1" i="0" spc="0" baseline="-57118" noProof="0" dirty="0">
                <a:solidFill>
                  <a:srgbClr val="00B0F0"/>
                </a:solidFill>
                <a:latin typeface="BradleyTypePro-Regular"/>
              </a:rPr>
              <a:t>1</a:t>
            </a:r>
            <a:r>
              <a:rPr lang="fr-FR" sz="3600" b="1" i="0" spc="0" baseline="0" noProof="0" dirty="0">
                <a:solidFill>
                  <a:srgbClr val="00B0F0"/>
                </a:solidFill>
                <a:latin typeface="BradleyTypePro-Regular"/>
              </a:rPr>
              <a:t> + U</a:t>
            </a:r>
            <a:r>
              <a:rPr lang="fr-FR" sz="2800" b="1" i="0" spc="0" baseline="-57118" noProof="0" dirty="0">
                <a:solidFill>
                  <a:srgbClr val="00B0F0"/>
                </a:solidFill>
                <a:latin typeface="BradleyTypePro-Regular"/>
              </a:rPr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FC3FBE-9F96-D72E-3CB0-019B4F89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passe au choix de loi des tensions correspondante.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AD6F5A-EA05-E674-0E22-339682DF56F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 </a:t>
            </a:r>
          </a:p>
          <a:p>
            <a:endParaRPr lang="fr-FR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2BE916A5-65F3-A4B3-3168-EFCC0ADC84F3}"/>
              </a:ext>
            </a:extLst>
          </p:cNvPr>
          <p:cNvSpPr/>
          <p:nvPr/>
        </p:nvSpPr>
        <p:spPr>
          <a:xfrm>
            <a:off x="5015723" y="1806579"/>
            <a:ext cx="737937" cy="1070205"/>
          </a:xfrm>
          <a:prstGeom prst="downArrow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1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19" grpId="0"/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/>
          <p:nvPr/>
        </p:nvPicPr>
        <p:blipFill>
          <a:blip r:embed="rId2"/>
          <a:srcRect l="15035" t="64404" r="15364" b="21267"/>
          <a:stretch>
            <a:fillRect/>
          </a:stretch>
        </p:blipFill>
        <p:spPr bwMode="auto">
          <a:xfrm>
            <a:off x="414227" y="2241541"/>
            <a:ext cx="11098306" cy="193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5688"/>
          <p:cNvSpPr/>
          <p:nvPr/>
        </p:nvSpPr>
        <p:spPr>
          <a:xfrm>
            <a:off x="1901438" y="5030639"/>
            <a:ext cx="186910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U = U</a:t>
            </a:r>
            <a:r>
              <a:rPr lang="fr-FR" sz="2400" b="1" i="0" spc="0" baseline="-57118" noProof="0" dirty="0">
                <a:solidFill>
                  <a:srgbClr val="24408F"/>
                </a:solidFill>
                <a:latin typeface="BradleyTypePro-Regular"/>
              </a:rPr>
              <a:t>1</a:t>
            </a:r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+ U</a:t>
            </a:r>
            <a:r>
              <a:rPr lang="fr-FR" sz="2400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15" name="Rectangle 5688"/>
          <p:cNvSpPr/>
          <p:nvPr/>
        </p:nvSpPr>
        <p:spPr>
          <a:xfrm>
            <a:off x="4826850" y="4072177"/>
            <a:ext cx="113653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U -  U</a:t>
            </a:r>
            <a:r>
              <a:rPr lang="fr-FR" sz="2400" b="1" i="0" spc="0" baseline="-57118" noProof="0" dirty="0">
                <a:solidFill>
                  <a:srgbClr val="24408F"/>
                </a:solidFill>
                <a:latin typeface="BradleyTypePro-Regular"/>
              </a:rPr>
              <a:t>2</a:t>
            </a:r>
          </a:p>
        </p:txBody>
      </p:sp>
      <p:sp>
        <p:nvSpPr>
          <p:cNvPr id="19" name="Rectangle 5688"/>
          <p:cNvSpPr/>
          <p:nvPr/>
        </p:nvSpPr>
        <p:spPr>
          <a:xfrm>
            <a:off x="6419705" y="4318398"/>
            <a:ext cx="13080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6</a:t>
            </a:r>
            <a:r>
              <a:rPr lang="fr-FR" sz="3200" b="1" i="0" spc="0" noProof="0" dirty="0">
                <a:solidFill>
                  <a:srgbClr val="24408F"/>
                </a:solidFill>
                <a:latin typeface="BradleyTypePro-Regular"/>
              </a:rPr>
              <a:t> – 4,5 </a:t>
            </a:r>
            <a:endParaRPr lang="fr-FR" sz="24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17" name="Rectangle 5688"/>
          <p:cNvSpPr/>
          <p:nvPr/>
        </p:nvSpPr>
        <p:spPr>
          <a:xfrm>
            <a:off x="8072546" y="3087245"/>
            <a:ext cx="70852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1</a:t>
            </a:r>
            <a:r>
              <a:rPr lang="fr-FR" sz="3200" b="1" i="0" spc="0" noProof="0" dirty="0">
                <a:solidFill>
                  <a:srgbClr val="24408F"/>
                </a:solidFill>
                <a:latin typeface="BradleyTypePro-Regular"/>
              </a:rPr>
              <a:t>,5 </a:t>
            </a:r>
            <a:endParaRPr lang="fr-FR" sz="24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3A9A167-3498-37AE-725B-6D5EDB22E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passe à l’application de loi des tensions correspondante pour calculer la tension U</a:t>
            </a:r>
            <a:r>
              <a:rPr lang="fr-FR" baseline="-25000" dirty="0"/>
              <a:t>1</a:t>
            </a:r>
            <a:r>
              <a:rPr lang="fr-FR" dirty="0"/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1616E6-5096-9330-DA6E-2D8E83B539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désigne un élève au hasard pour répondre en l’incitant à justifier oralement leur démarche. </a:t>
            </a:r>
          </a:p>
          <a:p>
            <a:endParaRPr lang="fr-FR"/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3AF7C95D-2B74-7378-4FEA-DB669A5699D3}"/>
              </a:ext>
            </a:extLst>
          </p:cNvPr>
          <p:cNvSpPr/>
          <p:nvPr/>
        </p:nvSpPr>
        <p:spPr>
          <a:xfrm>
            <a:off x="2727757" y="3473254"/>
            <a:ext cx="541421" cy="1407694"/>
          </a:xfrm>
          <a:prstGeom prst="downArrow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6AAFF15B-D0C3-9024-9FC9-61E524DEBEF2}"/>
              </a:ext>
            </a:extLst>
          </p:cNvPr>
          <p:cNvSpPr/>
          <p:nvPr/>
        </p:nvSpPr>
        <p:spPr>
          <a:xfrm>
            <a:off x="5099292" y="3429000"/>
            <a:ext cx="541421" cy="703847"/>
          </a:xfrm>
          <a:prstGeom prst="downArrow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A20C103E-4FD3-EA4F-E260-6785141B9793}"/>
              </a:ext>
            </a:extLst>
          </p:cNvPr>
          <p:cNvSpPr/>
          <p:nvPr/>
        </p:nvSpPr>
        <p:spPr>
          <a:xfrm>
            <a:off x="6640383" y="3473254"/>
            <a:ext cx="541421" cy="703847"/>
          </a:xfrm>
          <a:prstGeom prst="downArrow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30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9" grpId="0"/>
      <p:bldP spid="17" grpId="0"/>
      <p:bldP spid="4" grpId="0" animBg="1"/>
      <p:bldP spid="5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2"/>
          <a:srcRect l="22163" t="15234" r="22154" b="14329"/>
          <a:stretch>
            <a:fillRect/>
          </a:stretch>
        </p:blipFill>
        <p:spPr bwMode="auto">
          <a:xfrm>
            <a:off x="304800" y="1014088"/>
            <a:ext cx="11564471" cy="558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7AA7C010-FFEF-A319-821E-499EC59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Maintenant c’est le moment de travailler tout seul. Voir le livret p 31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87D2B-FF9D-B134-5D9E-66EA73745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6150" y="33224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noProof="0" dirty="0">
                  <a:latin typeface="Arial"/>
                </a:rPr>
                <a:t>Séance 2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325043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Utiliser un multimètre pour mesurer une tension électrique.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64523" y="3462370"/>
            <a:ext cx="8604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b="1" noProof="0" dirty="0"/>
              <a:t>Utiliser les lois des tensions pour déterminer la valeur d’une tension électrique.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3474" y="4330808"/>
            <a:ext cx="10265100" cy="828000"/>
            <a:chOff x="963450" y="3092649"/>
            <a:chExt cx="10265100" cy="828000"/>
          </a:xfrm>
        </p:grpSpPr>
        <p:sp>
          <p:nvSpPr>
            <p:cNvPr id="15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noProof="0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17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381493" y="4544753"/>
            <a:ext cx="8365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000" noProof="0" dirty="0"/>
              <a:t>Expliquer l’éclat des lampes dans un circuit à partir des lois de l’électricité.</a:t>
            </a:r>
          </a:p>
        </p:txBody>
      </p:sp>
    </p:spTree>
    <p:extLst>
      <p:ext uri="{BB962C8B-B14F-4D97-AF65-F5344CB8AC3E}">
        <p14:creationId xmlns:p14="http://schemas.microsoft.com/office/powerpoint/2010/main" val="4286313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/>
          <p:nvPr/>
        </p:nvPicPr>
        <p:blipFill>
          <a:blip r:embed="rId2"/>
          <a:srcRect l="22163" t="15234" r="22154" b="14329"/>
          <a:stretch>
            <a:fillRect/>
          </a:stretch>
        </p:blipFill>
        <p:spPr bwMode="auto">
          <a:xfrm>
            <a:off x="304800" y="1014088"/>
            <a:ext cx="11564471" cy="558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ZoneTexte 8"/>
          <p:cNvSpPr txBox="1"/>
          <p:nvPr/>
        </p:nvSpPr>
        <p:spPr>
          <a:xfrm>
            <a:off x="2922494" y="4521381"/>
            <a:ext cx="865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rgbClr val="0070C0"/>
                </a:solidFill>
              </a:rPr>
              <a:t>C’est un circuit en dérivation: on a deux boucles de courant. </a:t>
            </a:r>
          </a:p>
          <a:p>
            <a:r>
              <a:rPr lang="fr-FR" b="1" noProof="0" dirty="0">
                <a:solidFill>
                  <a:srgbClr val="0070C0"/>
                </a:solidFill>
              </a:rPr>
              <a:t>L</a:t>
            </a:r>
            <a:r>
              <a:rPr lang="fr-FR" b="1" baseline="-25000" noProof="0" dirty="0">
                <a:solidFill>
                  <a:srgbClr val="0070C0"/>
                </a:solidFill>
              </a:rPr>
              <a:t>1</a:t>
            </a:r>
            <a:r>
              <a:rPr lang="fr-FR" b="1" noProof="0" dirty="0">
                <a:solidFill>
                  <a:srgbClr val="0070C0"/>
                </a:solidFill>
              </a:rPr>
              <a:t> et le moteur M sont montés en dérivation et cet ensemble est monté en série avec L2.</a:t>
            </a:r>
          </a:p>
        </p:txBody>
      </p:sp>
      <p:sp>
        <p:nvSpPr>
          <p:cNvPr id="21" name="Rectangle 5688"/>
          <p:cNvSpPr/>
          <p:nvPr/>
        </p:nvSpPr>
        <p:spPr>
          <a:xfrm>
            <a:off x="5895592" y="5287920"/>
            <a:ext cx="47288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 U</a:t>
            </a:r>
            <a:r>
              <a:rPr lang="fr-FR" b="1" baseline="-57118" noProof="0" dirty="0">
                <a:solidFill>
                  <a:srgbClr val="24408F"/>
                </a:solidFill>
                <a:latin typeface="BradleyTypePro-Regular"/>
              </a:rPr>
              <a:t>M</a:t>
            </a:r>
            <a:endParaRPr lang="fr-FR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2" name="Rectangle 5688"/>
          <p:cNvSpPr/>
          <p:nvPr/>
        </p:nvSpPr>
        <p:spPr>
          <a:xfrm>
            <a:off x="7250426" y="5287920"/>
            <a:ext cx="703719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  3,8</a:t>
            </a:r>
            <a:r>
              <a:rPr lang="fr-FR" sz="2800" b="1" i="0" spc="0" noProof="0" dirty="0">
                <a:solidFill>
                  <a:srgbClr val="24408F"/>
                </a:solidFill>
                <a:latin typeface="BradleyTypePro-Regular"/>
              </a:rPr>
              <a:t> </a:t>
            </a:r>
            <a:endParaRPr lang="fr-FR" sz="20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9" name="Rectangle 5688"/>
          <p:cNvSpPr/>
          <p:nvPr/>
        </p:nvSpPr>
        <p:spPr>
          <a:xfrm>
            <a:off x="2423601" y="6048758"/>
            <a:ext cx="1615827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 U</a:t>
            </a:r>
            <a:r>
              <a:rPr lang="fr-FR" sz="2400" b="1" i="0" spc="0" baseline="-25000" noProof="0" dirty="0">
                <a:solidFill>
                  <a:srgbClr val="24408F"/>
                </a:solidFill>
                <a:latin typeface="BradleyTypePro-Regular"/>
              </a:rPr>
              <a:t>G</a:t>
            </a:r>
            <a:r>
              <a:rPr lang="fr-FR" sz="2400" b="1" i="0" spc="0" noProof="0" dirty="0">
                <a:solidFill>
                  <a:srgbClr val="24408F"/>
                </a:solidFill>
                <a:latin typeface="BradleyTypePro-Regular"/>
              </a:rPr>
              <a:t> = </a:t>
            </a:r>
            <a:r>
              <a:rPr lang="fr-FR" sz="2400" b="1" i="0" spc="0" baseline="0" noProof="0" dirty="0">
                <a:solidFill>
                  <a:srgbClr val="24408F"/>
                </a:solidFill>
                <a:latin typeface="BradleyTypePro-Regular"/>
              </a:rPr>
              <a:t> U</a:t>
            </a:r>
            <a:r>
              <a:rPr lang="fr-FR" b="1" baseline="-57118" noProof="0" dirty="0">
                <a:solidFill>
                  <a:srgbClr val="24408F"/>
                </a:solidFill>
                <a:latin typeface="BradleyTypePro-Regular"/>
              </a:rPr>
              <a:t>M</a:t>
            </a:r>
            <a:r>
              <a:rPr lang="fr-FR" b="1" noProof="0" dirty="0">
                <a:solidFill>
                  <a:srgbClr val="24408F"/>
                </a:solidFill>
                <a:latin typeface="BradleyTypePro-Regular"/>
              </a:rPr>
              <a:t> + U</a:t>
            </a:r>
            <a:r>
              <a:rPr lang="fr-FR" b="1" baseline="-25000" noProof="0" dirty="0">
                <a:solidFill>
                  <a:srgbClr val="24408F"/>
                </a:solidFill>
                <a:latin typeface="BradleyTypePro-Regular"/>
              </a:rPr>
              <a:t>2</a:t>
            </a:r>
            <a:endParaRPr lang="fr-FR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0" name="Rectangle 5688"/>
          <p:cNvSpPr/>
          <p:nvPr/>
        </p:nvSpPr>
        <p:spPr>
          <a:xfrm>
            <a:off x="5458774" y="5942547"/>
            <a:ext cx="1346522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  U</a:t>
            </a:r>
            <a:r>
              <a:rPr lang="fr-FR" sz="2800" b="1" i="0" spc="0" baseline="-25000" noProof="0" dirty="0">
                <a:solidFill>
                  <a:srgbClr val="24408F"/>
                </a:solidFill>
                <a:latin typeface="BradleyTypePro-Regular"/>
              </a:rPr>
              <a:t>G</a:t>
            </a:r>
            <a:r>
              <a:rPr lang="fr-FR" sz="2800" b="1" i="0" spc="0" noProof="0" dirty="0">
                <a:solidFill>
                  <a:srgbClr val="24408F"/>
                </a:solidFill>
                <a:latin typeface="BradleyTypePro-Regular"/>
              </a:rPr>
              <a:t> - </a:t>
            </a:r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 U</a:t>
            </a:r>
            <a:r>
              <a:rPr lang="fr-FR" sz="2000" b="1" baseline="-57118" noProof="0" dirty="0">
                <a:solidFill>
                  <a:srgbClr val="24408F"/>
                </a:solidFill>
                <a:latin typeface="BradleyTypePro-Regular"/>
              </a:rPr>
              <a:t>M</a:t>
            </a:r>
            <a:r>
              <a:rPr lang="fr-FR" sz="2000" b="1" noProof="0" dirty="0">
                <a:solidFill>
                  <a:srgbClr val="24408F"/>
                </a:solidFill>
                <a:latin typeface="BradleyTypePro-Regular"/>
              </a:rPr>
              <a:t> </a:t>
            </a:r>
            <a:endParaRPr lang="fr-FR" sz="20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1" name="Rectangle 5688"/>
          <p:cNvSpPr/>
          <p:nvPr/>
        </p:nvSpPr>
        <p:spPr>
          <a:xfrm>
            <a:off x="7515563" y="6045433"/>
            <a:ext cx="1213474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  9</a:t>
            </a:r>
            <a:r>
              <a:rPr lang="fr-FR" sz="2800" b="1" i="0" spc="0" noProof="0" dirty="0">
                <a:solidFill>
                  <a:srgbClr val="24408F"/>
                </a:solidFill>
                <a:latin typeface="BradleyTypePro-Regular"/>
              </a:rPr>
              <a:t> - </a:t>
            </a:r>
            <a:r>
              <a:rPr lang="fr-FR" sz="2800" b="1" i="0" spc="0" baseline="0" noProof="0" dirty="0">
                <a:solidFill>
                  <a:srgbClr val="24408F"/>
                </a:solidFill>
                <a:latin typeface="BradleyTypePro-Regular"/>
              </a:rPr>
              <a:t> 3,8</a:t>
            </a:r>
            <a:r>
              <a:rPr lang="fr-FR" sz="2000" b="1" noProof="0" dirty="0">
                <a:solidFill>
                  <a:srgbClr val="24408F"/>
                </a:solidFill>
                <a:latin typeface="BradleyTypePro-Regular"/>
              </a:rPr>
              <a:t> </a:t>
            </a:r>
            <a:endParaRPr lang="fr-FR" sz="20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32" name="Rectangle 5688"/>
          <p:cNvSpPr/>
          <p:nvPr/>
        </p:nvSpPr>
        <p:spPr>
          <a:xfrm>
            <a:off x="9710625" y="5942547"/>
            <a:ext cx="77745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fr-FR" sz="3200" b="1" i="0" spc="0" baseline="0" noProof="0" dirty="0">
                <a:solidFill>
                  <a:srgbClr val="24408F"/>
                </a:solidFill>
                <a:latin typeface="BradleyTypePro-Regular"/>
              </a:rPr>
              <a:t>  5,2</a:t>
            </a:r>
            <a:r>
              <a:rPr lang="fr-FR" sz="2400" b="1" noProof="0" dirty="0">
                <a:solidFill>
                  <a:srgbClr val="24408F"/>
                </a:solidFill>
                <a:latin typeface="BradleyTypePro-Regular"/>
              </a:rPr>
              <a:t> </a:t>
            </a:r>
            <a:endParaRPr lang="fr-FR" sz="2400" b="1" i="0" spc="0" baseline="-57118" noProof="0" dirty="0">
              <a:solidFill>
                <a:srgbClr val="24408F"/>
              </a:solidFill>
              <a:latin typeface="BradleyTypePro-Regular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DB58C09-08D0-3361-0734-94AF38A39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7C73DE-5714-94E3-E726-10FEB91F17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Faire passer un élève pour la correction. Associer le reste de la classe au feedback. Identifier les erreurs. Insister sur les étapes à respecter.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1" grpId="0"/>
      <p:bldP spid="22" grpId="0"/>
      <p:bldP spid="29" grpId="0"/>
      <p:bldP spid="30" grpId="0"/>
      <p:bldP spid="31" grpId="0"/>
      <p:bldP spid="3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809990" y="3213543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51" y="2897218"/>
            <a:ext cx="805544" cy="8055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81918" y="3429000"/>
            <a:ext cx="10556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fr-FR" sz="2400" b="1" kern="0" noProof="0" dirty="0"/>
              <a:t>Utiliser </a:t>
            </a:r>
            <a:r>
              <a:rPr lang="fr-FR" sz="2400" b="1" kern="0" noProof="0" dirty="0">
                <a:solidFill>
                  <a:srgbClr val="FF0000"/>
                </a:solidFill>
              </a:rPr>
              <a:t>les lois des tensions </a:t>
            </a:r>
            <a:r>
              <a:rPr lang="fr-FR" sz="2400" b="1" kern="0" noProof="0" dirty="0"/>
              <a:t>pour déterminer la valeur d’une tension électrique 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EC7086F-073C-EBB8-2C79-92345831E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4841" y="237581"/>
            <a:ext cx="583170" cy="58317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-696181" y="1090513"/>
            <a:ext cx="6902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</a:rPr>
              <a:t>Loi de l’unicité des tensions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246" y="1992732"/>
            <a:ext cx="3522636" cy="287253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AF791BA-A68B-6C50-54DB-0952E2CE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4758D-85A5-D931-3E3D-6573551D3D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les lois des tensions.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8919726-362A-8798-107D-87A66B4A71D6}"/>
              </a:ext>
            </a:extLst>
          </p:cNvPr>
          <p:cNvSpPr/>
          <p:nvPr/>
        </p:nvSpPr>
        <p:spPr>
          <a:xfrm>
            <a:off x="4469233" y="5033692"/>
            <a:ext cx="3654649" cy="11559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Calibri-Bold"/>
              </a:rPr>
              <a:t>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G</a:t>
            </a:r>
            <a:r>
              <a:rPr lang="fr-FR" sz="4000" b="1" dirty="0">
                <a:solidFill>
                  <a:srgbClr val="FF0000"/>
                </a:solidFill>
                <a:latin typeface="Calibri-Bold"/>
              </a:rPr>
              <a:t> = 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L</a:t>
            </a:r>
            <a:r>
              <a:rPr lang="fr-FR" sz="4000" b="1" dirty="0">
                <a:solidFill>
                  <a:srgbClr val="FF0000"/>
                </a:solidFill>
                <a:latin typeface="Calibri-Bold"/>
              </a:rPr>
              <a:t> = U</a:t>
            </a:r>
            <a:r>
              <a:rPr lang="fr-FR" sz="3600" b="1" baseline="-57117" dirty="0">
                <a:solidFill>
                  <a:srgbClr val="FF0000"/>
                </a:solidFill>
                <a:latin typeface="Calibri-Bold"/>
              </a:rPr>
              <a:t>M</a:t>
            </a:r>
            <a:endParaRPr lang="fr-FR" sz="4000" b="1" baseline="-57117" dirty="0">
              <a:solidFill>
                <a:srgbClr val="FF0000"/>
              </a:solidFill>
              <a:latin typeface="Calibri-Bold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01FC4F4-2389-5041-770F-964F6DE46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417159" y="1227756"/>
            <a:ext cx="5260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</a:rPr>
              <a:t>Loi d’additivité des tensions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101" y="1840149"/>
            <a:ext cx="3748078" cy="332253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B1C4EB-F25E-7270-289F-6F30DC9A7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EB9F15-B553-3871-7861-EFCAAC05A3A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les lois des tensions.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89A638-8EDA-C3FC-637F-C2BD6B5B080A}"/>
              </a:ext>
            </a:extLst>
          </p:cNvPr>
          <p:cNvSpPr/>
          <p:nvPr/>
        </p:nvSpPr>
        <p:spPr>
          <a:xfrm>
            <a:off x="3422215" y="5162680"/>
            <a:ext cx="4511842" cy="13452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algn="ctr"/>
            <a:r>
              <a:rPr lang="fr-FR" sz="4400" b="1">
                <a:solidFill>
                  <a:schemeClr val="tx1"/>
                </a:solidFill>
                <a:latin typeface="Calibri-Bold"/>
              </a:rPr>
              <a:t>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G </a:t>
            </a:r>
            <a:r>
              <a:rPr lang="fr-FR" sz="4400" b="1">
                <a:solidFill>
                  <a:schemeClr val="tx1"/>
                </a:solidFill>
                <a:latin typeface="Calibri-Bold"/>
              </a:rPr>
              <a:t>= 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1</a:t>
            </a:r>
            <a:r>
              <a:rPr lang="fr-FR" sz="4400" b="1">
                <a:solidFill>
                  <a:schemeClr val="tx1"/>
                </a:solidFill>
                <a:latin typeface="Calibri-Bold"/>
              </a:rPr>
              <a:t> + U</a:t>
            </a:r>
            <a:r>
              <a:rPr lang="fr-FR" sz="4400" b="1" baseline="-57118">
                <a:solidFill>
                  <a:schemeClr val="tx1"/>
                </a:solidFill>
                <a:latin typeface="Calibri-Bold"/>
              </a:rPr>
              <a:t>2</a:t>
            </a:r>
            <a:endParaRPr lang="fr-FR" sz="4400" b="1" baseline="-57117" dirty="0">
              <a:solidFill>
                <a:schemeClr val="tx1"/>
              </a:solidFill>
              <a:latin typeface="Calibri-Bold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1F94C207-243B-8B4D-F15D-44270A79D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3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71895-6C6D-1C14-51B6-827CDFB97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25B8B0-CF2F-11DB-BE6F-F6065BCA0F3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fait participer les élèves pour rappeler comment déterminer la tension aux bornes d’un dipôle dans circuit.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A74874-9FA2-1DE1-DDD3-B4E42737D085}"/>
              </a:ext>
            </a:extLst>
          </p:cNvPr>
          <p:cNvSpPr txBox="1"/>
          <p:nvPr/>
        </p:nvSpPr>
        <p:spPr>
          <a:xfrm>
            <a:off x="516048" y="1729820"/>
            <a:ext cx="11284022" cy="28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noProof="0" dirty="0"/>
              <a:t>Pour déterminer la valeur de la tension aux bornes d’un dipôle dans un circuit électrique on:</a:t>
            </a:r>
            <a:endParaRPr lang="fr-FR" sz="2800" b="1" noProof="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identifie le type de circuit (série ou en dérivation),</a:t>
            </a:r>
            <a:endParaRPr lang="fr-FR" sz="2800" b="1" noProof="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on rappelle la loi des tensions correspondante,</a:t>
            </a:r>
          </a:p>
          <a:p>
            <a:pPr marL="457200" indent="-4572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800" noProof="0" dirty="0"/>
              <a:t>  on applique la loi.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241C0DD4-07AD-72B6-4955-3C4AE225D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EBA276-0D42-2C21-1548-44005DE0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28" name="Rectangle 27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noProof="0" dirty="0"/>
                <a:t>Utiliser les lois des tensions pour déterminer la valeur d’une tension électrique </a:t>
              </a: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645702" y="2893333"/>
              <a:ext cx="29319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Loi d’unicité des tensions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Loi d’additivité des tensions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Préciser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Calculer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Utiliser</a:t>
              </a: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endParaRPr lang="fr-FR" sz="1400" i="1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291285" y="4728194"/>
              <a:ext cx="822546" cy="64464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26" name="ZoneTexte 42"/>
          <p:cNvSpPr txBox="1"/>
          <p:nvPr/>
        </p:nvSpPr>
        <p:spPr>
          <a:xfrm>
            <a:off x="1053871" y="5512341"/>
            <a:ext cx="9353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noProof="0" dirty="0"/>
              <a:t>D’après la loi ......................................................... on a: U = .......................... Donc  U</a:t>
            </a:r>
            <a:r>
              <a:rPr lang="fr-FR" sz="1400" baseline="-25000" noProof="0" dirty="0"/>
              <a:t>1</a:t>
            </a:r>
            <a:r>
              <a:rPr lang="fr-FR" sz="1400" noProof="0" dirty="0"/>
              <a:t> =  .......................... 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ZoneTexte 42"/>
          <p:cNvSpPr txBox="1"/>
          <p:nvPr/>
        </p:nvSpPr>
        <p:spPr>
          <a:xfrm>
            <a:off x="1125586" y="5090999"/>
            <a:ext cx="9353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noProof="0" dirty="0"/>
              <a:t>Les dipôles sont montés en……………………………….; on va utiliser la loi…………………………………………………………….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2239142" y="2910362"/>
            <a:ext cx="7713715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2 et 3 de la page 34</a:t>
            </a:r>
          </a:p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défis: 1,3,4 et 5 de la page 36 et 37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46BE6-DE4C-E5AC-520B-0F31FB9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Bravo à tous ! Révisez dans le livret  ce qu’on a vu aujourd'hui  et faire les exercices suivants: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A8D1F3-58B6-5085-C966-3A2EF30CEC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02475" y="4533255"/>
            <a:ext cx="9103988" cy="1618892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tension fournie par le générateur reste la même sur chaque dipôle en série.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En dérivation, la tension se partage entre les branches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Si on ajoute un dipôle en série, la tension totale augmente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Il y a confusion entre tension et courant: il n’y a pas de différence entre eux.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931692"/>
            <a:ext cx="1958704" cy="137838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02474" y="899320"/>
            <a:ext cx="9103988" cy="1410762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La tâche principale de cette séance repose sur le savoir-faire suivant : Utiliser les lois des tensions pour déterminer la valeur d’une tension électrique.</a:t>
            </a:r>
          </a:p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L’objectif est d’amener les élèves à utiliser la loi de l’unicité et d’additivité de la tension. </a:t>
            </a:r>
          </a:p>
        </p:txBody>
      </p:sp>
      <p:sp>
        <p:nvSpPr>
          <p:cNvPr id="7" name="Rectangle : coins arrondis 6"/>
          <p:cNvSpPr/>
          <p:nvPr/>
        </p:nvSpPr>
        <p:spPr>
          <a:xfrm>
            <a:off x="2702474" y="2639230"/>
            <a:ext cx="9103988" cy="136721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La manipulation a son rôle fondamental.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Construire le raisonnement basé sur les lois de la tension.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Faire décrire la structure du circuit (série / dérivation / mixte) avant toute opération numérique.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Développer l’argumentation scientifique.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3672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6114</TotalTime>
  <Words>2521</Words>
  <Application>Microsoft Office PowerPoint</Application>
  <PresentationFormat>Grand écran</PresentationFormat>
  <Paragraphs>342</Paragraphs>
  <Slides>60</Slides>
  <Notes>5</Notes>
  <HiddenSlides>3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60</vt:i4>
      </vt:variant>
    </vt:vector>
  </HeadingPairs>
  <TitlesOfParts>
    <vt:vector size="72" baseType="lpstr">
      <vt:lpstr>Aptos</vt:lpstr>
      <vt:lpstr>Arial</vt:lpstr>
      <vt:lpstr>ArialMT-Light</vt:lpstr>
      <vt:lpstr>BradleyTypePro-Regular</vt:lpstr>
      <vt:lpstr>Calibri</vt:lpstr>
      <vt:lpstr>Calibri-Bold</vt:lpstr>
      <vt:lpstr>Dosis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met-elle en évidence ?</vt:lpstr>
      <vt:lpstr>Le bon comportement est le respect de tout le monde.</vt:lpstr>
      <vt:lpstr>Présentation PowerPoint</vt:lpstr>
      <vt:lpstr>On va commencer cette séance par un rappel sur les circuits électriques et  la tension électrique et sa mesure. Choisir la bonne réponse.</vt:lpstr>
      <vt:lpstr>Effectivement dans ce circuit les lampes sont montées en dérivation avec la pile. </vt:lpstr>
      <vt:lpstr> Répondre par vrai ou faux.</vt:lpstr>
      <vt:lpstr>L’unité de la tension est le volt : V.</vt:lpstr>
      <vt:lpstr>Choisir la bonne réponse. </vt:lpstr>
      <vt:lpstr>Le voltmètre se branche en dérivation. </vt:lpstr>
      <vt:lpstr>Présentation PowerPoint</vt:lpstr>
      <vt:lpstr>Avant d’aborder notre tâche d’aujourd’hui, je vous présente les deux situations suivantes:</vt:lpstr>
      <vt:lpstr>À la fin de cette séance, vous serez capables d’utiliser les lois des tensions pour déterminer une tension électrique . </vt:lpstr>
      <vt:lpstr>Présentation PowerPoint</vt:lpstr>
      <vt:lpstr>Maintenant je vais vous donner les lois de la tension. On commence par le circuit en dérivation.  La question qui se pose: quelle est la relation entre les tensions aux bornes des éléments montées en dérivation?</vt:lpstr>
      <vt:lpstr>On passe maintenant au cas les circuits en série. Comment se répartit la tension électrique entre les récepteurs branchés en série?</vt:lpstr>
      <vt:lpstr>Présentation PowerPoint</vt:lpstr>
      <vt:lpstr>Présentation PowerPoint</vt:lpstr>
      <vt:lpstr>Voici notre tâche principale. Je vais vous montrer comment utiliser les lois des tensions pour déterminer la tension aux bornes d’un dipôle dans un circuit.</vt:lpstr>
      <vt:lpstr>Pour réaliser ma tâche, je suis les étapes suivantes : </vt:lpstr>
      <vt:lpstr>On commence par identifier le type de circuit: série ou en dérivation.</vt:lpstr>
      <vt:lpstr> Après avoir identifié le type de circuit, on rappelle la loi de la tension correspondante.</vt:lpstr>
      <vt:lpstr> La phase suivante est l’application de la loi.</vt:lpstr>
      <vt:lpstr>Je fais une synthèse.</vt:lpstr>
      <vt:lpstr>Présentation PowerPoint</vt:lpstr>
      <vt:lpstr>Répondre par vrai ou faux.</vt:lpstr>
      <vt:lpstr>C’est la loi d’unicité des tensions.</vt:lpstr>
      <vt:lpstr>Répondre par vrai ou faux.</vt:lpstr>
      <vt:lpstr>Non, elle peut être différente: on utilise la loi d’additivité des tensions.</vt:lpstr>
      <vt:lpstr>Choisir la bonne réponse.</vt:lpstr>
      <vt:lpstr>Les lampes sont montées en dérivation avec la pile: on applique la loi d’unicité de la tension.</vt:lpstr>
      <vt:lpstr>Choisir la bonne réponse.</vt:lpstr>
      <vt:lpstr>Les dipôles du circuit sont montés en série: on applique la loi d’additivité des tensions.</vt:lpstr>
      <vt:lpstr>Présentation PowerPoint</vt:lpstr>
      <vt:lpstr>Maintenant on va passer aux tâches à réaliser sur le livret. On commence par  la tâche p.31« Je m’entraine en binôme » . Travaillez individuellement, puis discutez de vos réponses en binômes.</vt:lpstr>
      <vt:lpstr>On commence par préciser le type de circuit.</vt:lpstr>
      <vt:lpstr>On passe au choix de loi des tensions correspondante.</vt:lpstr>
      <vt:lpstr>On passe à l’application de loi des tensions correspondante pour calculer la tension U1.</vt:lpstr>
      <vt:lpstr>Présentation PowerPoint</vt:lpstr>
      <vt:lpstr>Maintenant c’est le moment de travailler tout seul. Voir le livret p 31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Qui peut me dire ce que nous avons appris aujourd’hui?  </vt:lpstr>
      <vt:lpstr>Notre tâche principale de cette séance est:</vt:lpstr>
      <vt:lpstr>Voilà ce qu’il faut bien retenir.</vt:lpstr>
      <vt:lpstr>Voilà ce qu’il faut bien retenir.</vt:lpstr>
      <vt:lpstr>Voilà ce qu’il faut bien retenir.</vt:lpstr>
      <vt:lpstr>On termine par la carte lexicale suivante.</vt:lpstr>
      <vt:lpstr>Bravo à tous ! Révisez dans le livret  ce qu’on a vu aujourd'hui  et faire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1831</cp:revision>
  <cp:lastPrinted>2024-10-05T19:15:00Z</cp:lastPrinted>
  <dcterms:created xsi:type="dcterms:W3CDTF">2024-05-28T10:13:00Z</dcterms:created>
  <dcterms:modified xsi:type="dcterms:W3CDTF">2026-04-16T21:06:33Z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