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0" r:id="rId2"/>
    <p:sldMasterId id="2147483671" r:id="rId3"/>
  </p:sldMasterIdLst>
  <p:notesMasterIdLst>
    <p:notesMasterId r:id="rId74"/>
  </p:notesMasterIdLst>
  <p:handoutMasterIdLst>
    <p:handoutMasterId r:id="rId75"/>
  </p:handoutMasterIdLst>
  <p:sldIdLst>
    <p:sldId id="16777258" r:id="rId4"/>
    <p:sldId id="16777255" r:id="rId5"/>
    <p:sldId id="16777256" r:id="rId6"/>
    <p:sldId id="16777331" r:id="rId7"/>
    <p:sldId id="16777332" r:id="rId8"/>
    <p:sldId id="16777431" r:id="rId9"/>
    <p:sldId id="16776965" r:id="rId10"/>
    <p:sldId id="16777334" r:id="rId11"/>
    <p:sldId id="16777335" r:id="rId12"/>
    <p:sldId id="16777384" r:id="rId13"/>
    <p:sldId id="16777358" r:id="rId14"/>
    <p:sldId id="16777359" r:id="rId15"/>
    <p:sldId id="268" r:id="rId16"/>
    <p:sldId id="16777360" r:id="rId17"/>
    <p:sldId id="16777361" r:id="rId18"/>
    <p:sldId id="16777266" r:id="rId19"/>
    <p:sldId id="16777338" r:id="rId20"/>
    <p:sldId id="16777362" r:id="rId21"/>
    <p:sldId id="16777363" r:id="rId22"/>
    <p:sldId id="16777364" r:id="rId23"/>
    <p:sldId id="16777365" r:id="rId24"/>
    <p:sldId id="16777220" r:id="rId25"/>
    <p:sldId id="261" r:id="rId26"/>
    <p:sldId id="16777366" r:id="rId27"/>
    <p:sldId id="16777222" r:id="rId28"/>
    <p:sldId id="16777213" r:id="rId29"/>
    <p:sldId id="289" r:id="rId30"/>
    <p:sldId id="16777367" r:id="rId31"/>
    <p:sldId id="16777341" r:id="rId32"/>
    <p:sldId id="16777368" r:id="rId33"/>
    <p:sldId id="16777354" r:id="rId34"/>
    <p:sldId id="16777327" r:id="rId35"/>
    <p:sldId id="295" r:id="rId36"/>
    <p:sldId id="299" r:id="rId37"/>
    <p:sldId id="2147483642" r:id="rId38"/>
    <p:sldId id="16777277" r:id="rId39"/>
    <p:sldId id="16777300" r:id="rId40"/>
    <p:sldId id="16777342" r:id="rId41"/>
    <p:sldId id="16777223" r:id="rId42"/>
    <p:sldId id="16777369" r:id="rId43"/>
    <p:sldId id="16777370" r:id="rId44"/>
    <p:sldId id="16777371" r:id="rId45"/>
    <p:sldId id="16777372" r:id="rId46"/>
    <p:sldId id="16777373" r:id="rId47"/>
    <p:sldId id="16777374" r:id="rId48"/>
    <p:sldId id="16777375" r:id="rId49"/>
    <p:sldId id="16777376" r:id="rId50"/>
    <p:sldId id="16777349" r:id="rId51"/>
    <p:sldId id="16777377" r:id="rId52"/>
    <p:sldId id="16777378" r:id="rId53"/>
    <p:sldId id="16777379" r:id="rId54"/>
    <p:sldId id="16777351" r:id="rId55"/>
    <p:sldId id="16777382" r:id="rId56"/>
    <p:sldId id="16777380" r:id="rId57"/>
    <p:sldId id="16777381" r:id="rId58"/>
    <p:sldId id="16777234" r:id="rId59"/>
    <p:sldId id="16777241" r:id="rId60"/>
    <p:sldId id="16777242" r:id="rId61"/>
    <p:sldId id="16777317" r:id="rId62"/>
    <p:sldId id="16777206" r:id="rId63"/>
    <p:sldId id="279" r:id="rId64"/>
    <p:sldId id="280" r:id="rId65"/>
    <p:sldId id="281" r:id="rId66"/>
    <p:sldId id="2147483643" r:id="rId67"/>
    <p:sldId id="16777209" r:id="rId68"/>
    <p:sldId id="346" r:id="rId69"/>
    <p:sldId id="16777257" r:id="rId70"/>
    <p:sldId id="4100253" r:id="rId71"/>
    <p:sldId id="286" r:id="rId72"/>
    <p:sldId id="16777208" r:id="rId7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  <a:srgbClr val="000000"/>
    <a:srgbClr val="99CCFF"/>
    <a:srgbClr val="86CFE2"/>
    <a:srgbClr val="94C8ED"/>
    <a:srgbClr val="33CCFF"/>
    <a:srgbClr val="80C5E8"/>
    <a:srgbClr val="FCEBD1"/>
    <a:srgbClr val="1D9A78"/>
    <a:srgbClr val="AB20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90" autoAdjust="0"/>
  </p:normalViewPr>
  <p:slideViewPr>
    <p:cSldViewPr snapToGrid="0">
      <p:cViewPr>
        <p:scale>
          <a:sx n="70" d="100"/>
          <a:sy n="70" d="100"/>
        </p:scale>
        <p:origin x="533" y="2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1098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10/04/2026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10/04/2026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773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/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248;g3708d1f8300_1_658:notes"/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>
              <a:defRPr/>
            </a:pPr>
            <a:fld id="{7323401D-AD66-48E8-9BE6-514052742394}" type="slidenum">
              <a:rPr sz="1800">
                <a:solidFill>
                  <a:prstClr val="black"/>
                </a:solidFill>
                <a:latin typeface="Aptos" panose="02110004020202020204"/>
              </a:rPr>
              <a:t>6</a:t>
            </a:fld>
            <a:endParaRPr lang="fr-FR" sz="1400" kern="0" dirty="0">
              <a:solidFill>
                <a:srgbClr val="000000"/>
              </a:solidFill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/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/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877336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2" name="Google Shape;93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111924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68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1869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sv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2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4.pn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8.svg"/><Relationship Id="rId4" Type="http://schemas.openxmlformats.org/officeDocument/2006/relationships/image" Target="../media/image27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microsoft.com/office/2007/relationships/hdphoto" Target="../media/hdphoto3.wdp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5.wdp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3.wdp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10/04/2026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9CC6518A-64D1-E2A9-0557-01660649D24F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9CA0E46-0259-997D-B7C4-2EC1408CD6A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EEA8EEA8-79C3-EAF7-FD81-05827577A00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D15139B-9617-1D12-9792-3E4C13BA3BCC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6AB144E0-DBBD-2BC7-E5A2-8FF324190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4C42A88F-ACD5-0C4A-E407-241089DB6DB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F672F679-F9BC-8F35-3462-09884CB70509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4" name="Rectangle 21">
              <a:extLst>
                <a:ext uri="{FF2B5EF4-FFF2-40B4-BE49-F238E27FC236}">
                  <a16:creationId xmlns:a16="http://schemas.microsoft.com/office/drawing/2014/main" id="{A7E9A6CB-C7DB-FB4D-1530-508B04D67D82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5D873C59-CEF8-1155-B4D4-8917CDAC318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6" name="Picture 3" descr="Image générée">
            <a:extLst>
              <a:ext uri="{FF2B5EF4-FFF2-40B4-BE49-F238E27FC236}">
                <a16:creationId xmlns:a16="http://schemas.microsoft.com/office/drawing/2014/main" id="{C9C1BADE-6FC5-DEB1-7583-60E5F1F9273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ppm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C14F825-94E4-16E1-0B16-9D914EA6D78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D4C94EF-65B3-353E-642F-F031BA4CE72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74D7B19-D2FA-69A2-5AC1-1CAF0F64A2C6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CC63E07-E2FF-C2BB-868E-8510024739BD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D0D73EA2-2B8E-567A-D068-A090091B4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AFB63012-9219-838B-85AC-8645B132FC7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E12BB46-0B99-F148-A5EF-71C50EA22D4F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4" name="Picture 3" descr="Image générée">
            <a:extLst>
              <a:ext uri="{FF2B5EF4-FFF2-40B4-BE49-F238E27FC236}">
                <a16:creationId xmlns:a16="http://schemas.microsoft.com/office/drawing/2014/main" id="{58B514BE-2603-0886-EA18-260A0E4730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pl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C6EA8D7-185C-8894-F898-89AFDD766A7C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958F778-4281-5125-3C6A-0AA6AA347FD5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26E01D9A-0683-1BBD-543E-CC0B9CBC2978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1DACC2B-0AE1-949E-54CE-84C8535C7CA3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F851253A-CD46-36A9-8902-2BFFBF856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A2874E80-D71C-969E-90A4-FC049DE5253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3" name="Picture 3" descr="Image générée">
            <a:extLst>
              <a:ext uri="{FF2B5EF4-FFF2-40B4-BE49-F238E27FC236}">
                <a16:creationId xmlns:a16="http://schemas.microsoft.com/office/drawing/2014/main" id="{773745B0-36FA-35AE-3189-16AF3B51E9D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43A993DA-F751-115E-8E3F-E0609BBDB9EB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5" name="Picture 9">
            <a:extLst>
              <a:ext uri="{FF2B5EF4-FFF2-40B4-BE49-F238E27FC236}">
                <a16:creationId xmlns:a16="http://schemas.microsoft.com/office/drawing/2014/main" id="{002DDB15-CC71-890E-6196-3342FA7F4E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pp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96;p83">
            <a:extLst>
              <a:ext uri="{FF2B5EF4-FFF2-40B4-BE49-F238E27FC236}">
                <a16:creationId xmlns:a16="http://schemas.microsoft.com/office/drawing/2014/main" id="{642F31B2-7EAC-E046-BC77-44B18909DEF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Google Shape;297;p83">
              <a:extLst>
                <a:ext uri="{FF2B5EF4-FFF2-40B4-BE49-F238E27FC236}">
                  <a16:creationId xmlns:a16="http://schemas.microsoft.com/office/drawing/2014/main" id="{32D6110C-40D8-022E-9484-4842F1B5EAF2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" name="Google Shape;298;p83">
              <a:extLst>
                <a:ext uri="{FF2B5EF4-FFF2-40B4-BE49-F238E27FC236}">
                  <a16:creationId xmlns:a16="http://schemas.microsoft.com/office/drawing/2014/main" id="{9FBCBC4A-5878-C25B-3490-65E25F8E587B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" name="Google Shape;299;p83">
              <a:extLst>
                <a:ext uri="{FF2B5EF4-FFF2-40B4-BE49-F238E27FC236}">
                  <a16:creationId xmlns:a16="http://schemas.microsoft.com/office/drawing/2014/main" id="{5FAA25C7-BCDC-F80E-3EB1-595A6930B656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" name="Google Shape;303;p83">
            <a:extLst>
              <a:ext uri="{FF2B5EF4-FFF2-40B4-BE49-F238E27FC236}">
                <a16:creationId xmlns:a16="http://schemas.microsoft.com/office/drawing/2014/main" id="{7EBFC8E5-BB9E-BA79-CE2C-623B23A731B4}"/>
              </a:ext>
            </a:extLst>
          </p:cNvPr>
          <p:cNvGrpSpPr/>
          <p:nvPr userDrawn="1"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11" name="Google Shape;304;p83">
              <a:extLst>
                <a:ext uri="{FF2B5EF4-FFF2-40B4-BE49-F238E27FC236}">
                  <a16:creationId xmlns:a16="http://schemas.microsoft.com/office/drawing/2014/main" id="{EEE3FB84-4FF5-D68F-A46F-06D11FF01F31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 extrusionOk="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305;p83">
              <a:extLst>
                <a:ext uri="{FF2B5EF4-FFF2-40B4-BE49-F238E27FC236}">
                  <a16:creationId xmlns:a16="http://schemas.microsoft.com/office/drawing/2014/main" id="{D598CACA-5846-F03F-7E06-896014046449}"/>
                </a:ext>
              </a:extLst>
            </p:cNvPr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 extrusionOk="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l="-101442" t="-1677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306;p83">
            <a:extLst>
              <a:ext uri="{FF2B5EF4-FFF2-40B4-BE49-F238E27FC236}">
                <a16:creationId xmlns:a16="http://schemas.microsoft.com/office/drawing/2014/main" id="{6B992F0F-E797-F8F0-5B48-9E9AD67345B7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Titre 10">
            <a:extLst>
              <a:ext uri="{FF2B5EF4-FFF2-40B4-BE49-F238E27FC236}">
                <a16:creationId xmlns:a16="http://schemas.microsoft.com/office/drawing/2014/main" id="{D22D91B7-D6B6-C435-EA00-7411C33BD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6" name="Espace réservé du contenu 14">
            <a:extLst>
              <a:ext uri="{FF2B5EF4-FFF2-40B4-BE49-F238E27FC236}">
                <a16:creationId xmlns:a16="http://schemas.microsoft.com/office/drawing/2014/main" id="{D800EFEA-4D24-4D50-4962-31AC04C7D2B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64663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cv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A58A1BF8-3EDB-E2A7-EBFA-5AF26F498E10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8AEE96B-330C-847F-F4B4-39C7DFC28E45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1C5DCC07-0354-CCF7-A11F-4FC9CD0AB656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6B477433-51A6-B0F0-4241-7999DF1E1C1D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Freeform 11">
            <a:extLst>
              <a:ext uri="{FF2B5EF4-FFF2-40B4-BE49-F238E27FC236}">
                <a16:creationId xmlns:a16="http://schemas.microsoft.com/office/drawing/2014/main" id="{B0AC25F0-0454-F3CF-30D0-0C5E7CB75E03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630B4B-475C-1849-7353-0173C3EAAC1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8B13B55-E672-CCF8-20E7-C14CCAAEC83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DEFC26E-CF86-6CBD-ED9E-BD6E35376592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CDF7E3FE-B780-8D13-47D7-D22AD414091B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6" name="Titre 10">
            <a:extLst>
              <a:ext uri="{FF2B5EF4-FFF2-40B4-BE49-F238E27FC236}">
                <a16:creationId xmlns:a16="http://schemas.microsoft.com/office/drawing/2014/main" id="{5654AABA-1078-E669-5E27-9DBFE22FB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7" name="Espace réservé du contenu 14">
            <a:extLst>
              <a:ext uri="{FF2B5EF4-FFF2-40B4-BE49-F238E27FC236}">
                <a16:creationId xmlns:a16="http://schemas.microsoft.com/office/drawing/2014/main" id="{2DC771C4-42C8-3988-B09E-2C82289C1E6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8" name="Picture 3" descr="Image générée">
            <a:extLst>
              <a:ext uri="{FF2B5EF4-FFF2-40B4-BE49-F238E27FC236}">
                <a16:creationId xmlns:a16="http://schemas.microsoft.com/office/drawing/2014/main" id="{B5C0D4EC-5644-4929-D339-45405700936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4">
            <a:extLst>
              <a:ext uri="{FF2B5EF4-FFF2-40B4-BE49-F238E27FC236}">
                <a16:creationId xmlns:a16="http://schemas.microsoft.com/office/drawing/2014/main" id="{2D8A2A83-F5E9-95BF-B4F5-4F3132DB8F2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5B1563CC-42A8-3EE7-D14B-7673A322D1C2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rrr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96;p83">
            <a:extLst>
              <a:ext uri="{FF2B5EF4-FFF2-40B4-BE49-F238E27FC236}">
                <a16:creationId xmlns:a16="http://schemas.microsoft.com/office/drawing/2014/main" id="{CDC0A3BD-ACCC-AA63-792C-7DA836BD3AE4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Google Shape;297;p83">
              <a:extLst>
                <a:ext uri="{FF2B5EF4-FFF2-40B4-BE49-F238E27FC236}">
                  <a16:creationId xmlns:a16="http://schemas.microsoft.com/office/drawing/2014/main" id="{86A6277C-43E1-AEA3-1A9C-5F02CDEDC6C5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" name="Google Shape;298;p83">
              <a:extLst>
                <a:ext uri="{FF2B5EF4-FFF2-40B4-BE49-F238E27FC236}">
                  <a16:creationId xmlns:a16="http://schemas.microsoft.com/office/drawing/2014/main" id="{1F142F9B-3405-D63E-AC56-65A3D59B321A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" name="Google Shape;299;p83">
              <a:extLst>
                <a:ext uri="{FF2B5EF4-FFF2-40B4-BE49-F238E27FC236}">
                  <a16:creationId xmlns:a16="http://schemas.microsoft.com/office/drawing/2014/main" id="{3A15E6A3-3D44-0B53-2DE3-87A724FE536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" name="Google Shape;303;p83">
            <a:extLst>
              <a:ext uri="{FF2B5EF4-FFF2-40B4-BE49-F238E27FC236}">
                <a16:creationId xmlns:a16="http://schemas.microsoft.com/office/drawing/2014/main" id="{AF384034-D6D0-63FD-ED26-01FCE2EFCCD4}"/>
              </a:ext>
            </a:extLst>
          </p:cNvPr>
          <p:cNvGrpSpPr/>
          <p:nvPr userDrawn="1"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11" name="Google Shape;304;p83">
              <a:extLst>
                <a:ext uri="{FF2B5EF4-FFF2-40B4-BE49-F238E27FC236}">
                  <a16:creationId xmlns:a16="http://schemas.microsoft.com/office/drawing/2014/main" id="{53C08AC8-032E-3E8E-A4AE-F71B1A4D19CB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 extrusionOk="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" name="Google Shape;305;p83">
              <a:extLst>
                <a:ext uri="{FF2B5EF4-FFF2-40B4-BE49-F238E27FC236}">
                  <a16:creationId xmlns:a16="http://schemas.microsoft.com/office/drawing/2014/main" id="{FD303C7B-AEE7-5ED0-1C04-207874D57E5D}"/>
                </a:ext>
              </a:extLst>
            </p:cNvPr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 extrusionOk="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l="-101442" t="-1677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4" name="Google Shape;306;p83">
            <a:extLst>
              <a:ext uri="{FF2B5EF4-FFF2-40B4-BE49-F238E27FC236}">
                <a16:creationId xmlns:a16="http://schemas.microsoft.com/office/drawing/2014/main" id="{AEFA902A-E153-DB29-2D23-68C518F9B97D}"/>
              </a:ext>
            </a:extLst>
          </p:cNvPr>
          <p:cNvSpPr txBox="1"/>
          <p:nvPr userDrawn="1"/>
        </p:nvSpPr>
        <p:spPr>
          <a:xfrm>
            <a:off x="11748194" y="95600"/>
            <a:ext cx="274643" cy="36929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" name="Titre 10">
            <a:extLst>
              <a:ext uri="{FF2B5EF4-FFF2-40B4-BE49-F238E27FC236}">
                <a16:creationId xmlns:a16="http://schemas.microsoft.com/office/drawing/2014/main" id="{6B66C2E6-DAD8-AEA6-C56B-8BFA5CF45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6" name="Espace réservé du contenu 14">
            <a:extLst>
              <a:ext uri="{FF2B5EF4-FFF2-40B4-BE49-F238E27FC236}">
                <a16:creationId xmlns:a16="http://schemas.microsoft.com/office/drawing/2014/main" id="{0248A2D2-1C10-13DA-5341-BCDA4EB6927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64663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10/04/2026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/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4" name="Google Shape;145;p17"/>
          <p:cNvSpPr txBox="1">
            <a:spLocks noGrp="1"/>
          </p:cNvSpPr>
          <p:nvPr>
            <p:ph type="subTitle" idx="9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5" name="Google Shape;146;p17"/>
          <p:cNvSpPr txBox="1">
            <a:spLocks noGrp="1"/>
          </p:cNvSpPr>
          <p:nvPr>
            <p:ph type="title" idx="19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/>
          <p:cNvSpPr txBox="1">
            <a:spLocks noGrp="1"/>
          </p:cNvSpPr>
          <p:nvPr>
            <p:ph type="subTitle" idx="29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7" name="Google Shape;148;p17"/>
          <p:cNvSpPr txBox="1">
            <a:spLocks noGrp="1"/>
          </p:cNvSpPr>
          <p:nvPr>
            <p:ph type="subTitle" idx="39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8" name="Google Shape;149;p17"/>
          <p:cNvSpPr txBox="1">
            <a:spLocks noGrp="1"/>
          </p:cNvSpPr>
          <p:nvPr>
            <p:ph type="title" idx="49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/>
          <p:cNvSpPr txBox="1">
            <a:spLocks noGrp="1"/>
          </p:cNvSpPr>
          <p:nvPr>
            <p:ph type="title" idx="59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/>
          <p:cNvSpPr txBox="1">
            <a:spLocks noGrp="1"/>
          </p:cNvSpPr>
          <p:nvPr>
            <p:ph type="title" idx="69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/>
          <p:cNvSpPr txBox="1">
            <a:spLocks noGrp="1"/>
          </p:cNvSpPr>
          <p:nvPr>
            <p:ph type="title" idx="7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/>
          <p:cNvSpPr txBox="1">
            <a:spLocks noGrp="1"/>
          </p:cNvSpPr>
          <p:nvPr>
            <p:ph type="title" idx="89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/>
          <p:cNvSpPr txBox="1">
            <a:spLocks noGrp="1"/>
          </p:cNvSpPr>
          <p:nvPr>
            <p:ph type="title" idx="99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/>
          <p:cNvSpPr txBox="1">
            <a:spLocks noGrp="1"/>
          </p:cNvSpPr>
          <p:nvPr>
            <p:ph type="title" idx="109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704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3859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Physique chimie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12" name="Groupe 26">
            <a:extLst>
              <a:ext uri="{FF2B5EF4-FFF2-40B4-BE49-F238E27FC236}">
                <a16:creationId xmlns:a16="http://schemas.microsoft.com/office/drawing/2014/main" id="{933612F1-A9E4-E974-13B0-EBC9CE305839}"/>
              </a:ext>
            </a:extLst>
          </p:cNvPr>
          <p:cNvGrpSpPr/>
          <p:nvPr userDrawn="1"/>
        </p:nvGrpSpPr>
        <p:grpSpPr>
          <a:xfrm>
            <a:off x="271217" y="3894112"/>
            <a:ext cx="6693265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>
              <a:extLst>
                <a:ext uri="{FF2B5EF4-FFF2-40B4-BE49-F238E27FC236}">
                  <a16:creationId xmlns:a16="http://schemas.microsoft.com/office/drawing/2014/main" id="{9361ACBD-A62D-31BF-5CB0-2EF36884DA5B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4" name="Google Shape;735;p98">
              <a:extLst>
                <a:ext uri="{FF2B5EF4-FFF2-40B4-BE49-F238E27FC236}">
                  <a16:creationId xmlns:a16="http://schemas.microsoft.com/office/drawing/2014/main" id="{7FCCE47F-DEBF-4D81-1DAF-1399B215A279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5" name="Espace réservé du texte 43">
            <a:extLst>
              <a:ext uri="{FF2B5EF4-FFF2-40B4-BE49-F238E27FC236}">
                <a16:creationId xmlns:a16="http://schemas.microsoft.com/office/drawing/2014/main" id="{D147765D-C4C2-F292-0F87-77AE80DB84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20814" y="3892643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>
            <a:extLst>
              <a:ext uri="{FF2B5EF4-FFF2-40B4-BE49-F238E27FC236}">
                <a16:creationId xmlns:a16="http://schemas.microsoft.com/office/drawing/2014/main" id="{FEB0B7E9-82CA-6BE4-7EF2-7FAA1A2BBE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216" y="3892643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>
            <a:extLst>
              <a:ext uri="{FF2B5EF4-FFF2-40B4-BE49-F238E27FC236}">
                <a16:creationId xmlns:a16="http://schemas.microsoft.com/office/drawing/2014/main" id="{D7F2222E-BED0-84CA-B576-0A90831A6AB7}"/>
              </a:ext>
            </a:extLst>
          </p:cNvPr>
          <p:cNvSpPr/>
          <p:nvPr userDrawn="1"/>
        </p:nvSpPr>
        <p:spPr>
          <a:xfrm>
            <a:off x="1968786" y="3915312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8" name="Image 6">
            <a:extLst>
              <a:ext uri="{FF2B5EF4-FFF2-40B4-BE49-F238E27FC236}">
                <a16:creationId xmlns:a16="http://schemas.microsoft.com/office/drawing/2014/main" id="{FD6BAE14-A27A-2B1A-F93D-8FCCEEB909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6502" y="3495345"/>
            <a:ext cx="3952359" cy="292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804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3504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10389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43069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odelag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96;p83">
            <a:extLst>
              <a:ext uri="{FF2B5EF4-FFF2-40B4-BE49-F238E27FC236}">
                <a16:creationId xmlns:a16="http://schemas.microsoft.com/office/drawing/2014/main" id="{CD171FE2-B8D3-30C9-F8C1-15287B88BDE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Google Shape;297;p83">
              <a:extLst>
                <a:ext uri="{FF2B5EF4-FFF2-40B4-BE49-F238E27FC236}">
                  <a16:creationId xmlns:a16="http://schemas.microsoft.com/office/drawing/2014/main" id="{BFFE6B0C-4E9B-8CB5-426E-E4C35AC531AB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" name="Google Shape;298;p83">
              <a:extLst>
                <a:ext uri="{FF2B5EF4-FFF2-40B4-BE49-F238E27FC236}">
                  <a16:creationId xmlns:a16="http://schemas.microsoft.com/office/drawing/2014/main" id="{65D81711-36E2-F933-2914-10A4C52670E1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" name="Google Shape;299;p83">
              <a:extLst>
                <a:ext uri="{FF2B5EF4-FFF2-40B4-BE49-F238E27FC236}">
                  <a16:creationId xmlns:a16="http://schemas.microsoft.com/office/drawing/2014/main" id="{D954BB92-F499-BD1C-CACA-FBEF3A129F1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4" name="Google Shape;303;p83">
            <a:extLst>
              <a:ext uri="{FF2B5EF4-FFF2-40B4-BE49-F238E27FC236}">
                <a16:creationId xmlns:a16="http://schemas.microsoft.com/office/drawing/2014/main" id="{AF409F22-65E7-C31E-284E-E0399DD4A124}"/>
              </a:ext>
            </a:extLst>
          </p:cNvPr>
          <p:cNvGrpSpPr/>
          <p:nvPr userDrawn="1"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15" name="Google Shape;304;p83">
              <a:extLst>
                <a:ext uri="{FF2B5EF4-FFF2-40B4-BE49-F238E27FC236}">
                  <a16:creationId xmlns:a16="http://schemas.microsoft.com/office/drawing/2014/main" id="{2C98AFDE-2A69-0603-74BC-5439C9A9C476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 extrusionOk="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305;p83">
              <a:extLst>
                <a:ext uri="{FF2B5EF4-FFF2-40B4-BE49-F238E27FC236}">
                  <a16:creationId xmlns:a16="http://schemas.microsoft.com/office/drawing/2014/main" id="{0D24FE5C-BBB7-A9AC-D90C-F48ACEBD8360}"/>
                </a:ext>
              </a:extLst>
            </p:cNvPr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 extrusionOk="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l="-101442" t="-1677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" name="Google Shape;306;p83">
            <a:extLst>
              <a:ext uri="{FF2B5EF4-FFF2-40B4-BE49-F238E27FC236}">
                <a16:creationId xmlns:a16="http://schemas.microsoft.com/office/drawing/2014/main" id="{F8048135-E75F-90B8-38FB-4B96FFE8F2F1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Titre 10">
            <a:extLst>
              <a:ext uri="{FF2B5EF4-FFF2-40B4-BE49-F238E27FC236}">
                <a16:creationId xmlns:a16="http://schemas.microsoft.com/office/drawing/2014/main" id="{AC171A26-3065-C21B-D947-BCC17CA09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9" name="Espace réservé du contenu 14">
            <a:extLst>
              <a:ext uri="{FF2B5EF4-FFF2-40B4-BE49-F238E27FC236}">
                <a16:creationId xmlns:a16="http://schemas.microsoft.com/office/drawing/2014/main" id="{576833F0-3459-FF73-A288-C2041D333D8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64663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37440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200">
                <a:defRPr/>
              </a:pPr>
              <a:endParaRPr lang="fr-FR" sz="4400" b="1" dirty="0">
                <a:solidFill>
                  <a:srgbClr val="0070C0"/>
                </a:solidFill>
              </a:endParaRPr>
            </a:p>
            <a:p>
              <a:pPr algn="ctr" defTabSz="457200">
                <a:defRPr/>
              </a:pPr>
              <a:r>
                <a:rPr lang="fr-FR" sz="4400" b="1" dirty="0">
                  <a:solidFill>
                    <a:srgbClr val="0070C0"/>
                  </a:solidFill>
                </a:rPr>
                <a:t>Pratique en binôme</a:t>
              </a:r>
            </a:p>
          </p:txBody>
        </p:sp>
      </p:grpSp>
      <p:sp>
        <p:nvSpPr>
          <p:cNvPr id="10" name="Oval 9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200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/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739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200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200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/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200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/>
          <p:cNvSpPr>
            <a:spLocks noGrp="1"/>
          </p:cNvSpPr>
          <p:nvPr>
            <p:ph type="body" sz="quarter" idx="10" hasCustomPrompt="1"/>
          </p:nvPr>
        </p:nvSpPr>
        <p:spPr>
          <a:xfrm>
            <a:off x="8979409" y="5148686"/>
            <a:ext cx="148877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2369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10/04/2026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</p:txBody>
        </p:sp>
      </p:grpSp>
      <p:sp>
        <p:nvSpPr>
          <p:cNvPr id="8" name="Oval 7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200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 panose="020B0604020202020204"/>
            </a:endParaRPr>
          </a:p>
        </p:txBody>
      </p:sp>
      <p:sp>
        <p:nvSpPr>
          <p:cNvPr id="10" name="ZoneTexte 4"/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Clôture de la séance</a:t>
            </a:r>
          </a:p>
        </p:txBody>
      </p:sp>
      <p:pic>
        <p:nvPicPr>
          <p:cNvPr id="14" name="Picture 18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/>
          <p:cNvSpPr>
            <a:spLocks noGrp="1"/>
          </p:cNvSpPr>
          <p:nvPr>
            <p:ph type="body" sz="quarter" idx="10" hasCustomPrompt="1"/>
          </p:nvPr>
        </p:nvSpPr>
        <p:spPr>
          <a:xfrm>
            <a:off x="8860537" y="5229083"/>
            <a:ext cx="149961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763340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/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/>
          <p:cNvSpPr>
            <a:spLocks noGrp="1"/>
          </p:cNvSpPr>
          <p:nvPr>
            <p:ph type="title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/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</p:txBody>
      </p:sp>
      <p:pic>
        <p:nvPicPr>
          <p:cNvPr id="19" name="Picture 3" descr="Image générée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6971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10/04/2026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10/04/2026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10/04/2026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10/04/2026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/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10/04/2026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10/04/2026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72" r:id="rId21"/>
    <p:sldLayoutId id="2147483673" r:id="rId22"/>
    <p:sldLayoutId id="2147483674" r:id="rId23"/>
    <p:sldLayoutId id="2147483679" r:id="rId24"/>
    <p:sldLayoutId id="2147483680" r:id="rId25"/>
    <p:sldLayoutId id="2147483681" r:id="rId26"/>
    <p:sldLayoutId id="2147483682" r:id="rId27"/>
    <p:sldLayoutId id="2147483683" r:id="rId28"/>
    <p:sldLayoutId id="2147483684" r:id="rId29"/>
    <p:sldLayoutId id="2147483685" r:id="rId30"/>
    <p:sldLayoutId id="2147483686" r:id="rId3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4.sv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image" Target="../media/image74.sv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4.sv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18" Type="http://schemas.openxmlformats.org/officeDocument/2006/relationships/image" Target="../media/image9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17" Type="http://schemas.openxmlformats.org/officeDocument/2006/relationships/image" Target="../media/image96.png"/><Relationship Id="rId2" Type="http://schemas.openxmlformats.org/officeDocument/2006/relationships/image" Target="../media/image17.png"/><Relationship Id="rId16" Type="http://schemas.openxmlformats.org/officeDocument/2006/relationships/image" Target="../media/image95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5" Type="http://schemas.openxmlformats.org/officeDocument/2006/relationships/image" Target="../media/image94.png"/><Relationship Id="rId10" Type="http://schemas.openxmlformats.org/officeDocument/2006/relationships/image" Target="../media/image89.png"/><Relationship Id="rId19" Type="http://schemas.openxmlformats.org/officeDocument/2006/relationships/image" Target="../media/image98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Relationship Id="rId14" Type="http://schemas.openxmlformats.org/officeDocument/2006/relationships/image" Target="../media/image9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2.png"/><Relationship Id="rId18" Type="http://schemas.openxmlformats.org/officeDocument/2006/relationships/image" Target="../media/image47.png"/><Relationship Id="rId26" Type="http://schemas.openxmlformats.org/officeDocument/2006/relationships/image" Target="../media/image55.png"/><Relationship Id="rId3" Type="http://schemas.openxmlformats.org/officeDocument/2006/relationships/image" Target="../media/image32.png"/><Relationship Id="rId21" Type="http://schemas.openxmlformats.org/officeDocument/2006/relationships/image" Target="../media/image50.png"/><Relationship Id="rId34" Type="http://schemas.openxmlformats.org/officeDocument/2006/relationships/image" Target="../media/image63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5" Type="http://schemas.openxmlformats.org/officeDocument/2006/relationships/image" Target="../media/image54.png"/><Relationship Id="rId33" Type="http://schemas.openxmlformats.org/officeDocument/2006/relationships/image" Target="../media/image62.png"/><Relationship Id="rId2" Type="http://schemas.openxmlformats.org/officeDocument/2006/relationships/image" Target="../media/image12.png"/><Relationship Id="rId16" Type="http://schemas.openxmlformats.org/officeDocument/2006/relationships/image" Target="../media/image45.png"/><Relationship Id="rId20" Type="http://schemas.openxmlformats.org/officeDocument/2006/relationships/image" Target="../media/image49.png"/><Relationship Id="rId29" Type="http://schemas.openxmlformats.org/officeDocument/2006/relationships/image" Target="../media/image5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24" Type="http://schemas.openxmlformats.org/officeDocument/2006/relationships/image" Target="../media/image53.png"/><Relationship Id="rId32" Type="http://schemas.openxmlformats.org/officeDocument/2006/relationships/image" Target="../media/image61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23" Type="http://schemas.openxmlformats.org/officeDocument/2006/relationships/image" Target="../media/image52.png"/><Relationship Id="rId28" Type="http://schemas.openxmlformats.org/officeDocument/2006/relationships/image" Target="../media/image57.png"/><Relationship Id="rId36" Type="http://schemas.openxmlformats.org/officeDocument/2006/relationships/image" Target="../media/image65.jpeg"/><Relationship Id="rId10" Type="http://schemas.openxmlformats.org/officeDocument/2006/relationships/image" Target="../media/image39.png"/><Relationship Id="rId19" Type="http://schemas.openxmlformats.org/officeDocument/2006/relationships/image" Target="../media/image48.png"/><Relationship Id="rId31" Type="http://schemas.openxmlformats.org/officeDocument/2006/relationships/image" Target="../media/image60.png"/><Relationship Id="rId4" Type="http://schemas.openxmlformats.org/officeDocument/2006/relationships/image" Target="../media/image33.jpeg"/><Relationship Id="rId9" Type="http://schemas.openxmlformats.org/officeDocument/2006/relationships/image" Target="../media/image38.png"/><Relationship Id="rId14" Type="http://schemas.openxmlformats.org/officeDocument/2006/relationships/image" Target="../media/image43.png"/><Relationship Id="rId22" Type="http://schemas.openxmlformats.org/officeDocument/2006/relationships/image" Target="../media/image51.png"/><Relationship Id="rId27" Type="http://schemas.openxmlformats.org/officeDocument/2006/relationships/image" Target="../media/image56.png"/><Relationship Id="rId30" Type="http://schemas.openxmlformats.org/officeDocument/2006/relationships/image" Target="../media/image59.png"/><Relationship Id="rId35" Type="http://schemas.openxmlformats.org/officeDocument/2006/relationships/image" Target="../media/image64.jpeg"/><Relationship Id="rId8" Type="http://schemas.openxmlformats.org/officeDocument/2006/relationships/image" Target="../media/image3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4.sv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3.png"/><Relationship Id="rId4" Type="http://schemas.openxmlformats.org/officeDocument/2006/relationships/image" Target="../media/image11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74.svg"/><Relationship Id="rId4" Type="http://schemas.openxmlformats.org/officeDocument/2006/relationships/image" Target="../media/image11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4.sv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7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4.sv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8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0.png"/><Relationship Id="rId5" Type="http://schemas.microsoft.com/office/2007/relationships/hdphoto" Target="../media/hdphoto8.wdp"/><Relationship Id="rId4" Type="http://schemas.openxmlformats.org/officeDocument/2006/relationships/image" Target="../media/image14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3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3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5.gif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noProof="0" dirty="0"/>
              <a:t>1 AC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693120-24B8-A529-EC7F-723BACD5655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noProof="0" dirty="0"/>
              <a:t>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noProof="0" dirty="0"/>
              <a:t>La tension électrique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fr-FR" noProof="0" dirty="0"/>
              <a:t>Leçon 3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fr-FR" noProof="0" dirty="0"/>
              <a:t>Tâche 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>
            <a:noAutofit/>
          </a:bodyPr>
          <a:lstStyle/>
          <a:p>
            <a:pPr marL="285750" indent="-285750" defTabSz="34290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fr-FR" sz="1600" noProof="0" dirty="0">
                <a:solidFill>
                  <a:schemeClr val="bg1"/>
                </a:solidFill>
              </a:rPr>
              <a:t>Utiliser un multimètre pour mesurer une tension électrique.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8477CE7-FA33-40AD-B047-4DD1939E0C0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fr-FR" i="1" noProof="0" dirty="0">
                <a:sym typeface="Calibri"/>
              </a:rPr>
              <a:t>Énergie et électromagnétisme</a:t>
            </a:r>
            <a:endParaRPr lang="fr-FR" noProof="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3CD0F0-9DAE-72A3-29B0-33AEFB70FB5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fr-FR" noProof="0" dirty="0"/>
              <a:t>Thème 3</a:t>
            </a:r>
          </a:p>
        </p:txBody>
      </p:sp>
    </p:spTree>
    <p:extLst>
      <p:ext uri="{BB962C8B-B14F-4D97-AF65-F5344CB8AC3E}">
        <p14:creationId xmlns:p14="http://schemas.microsoft.com/office/powerpoint/2010/main" val="3146771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54EC-2CE3-1357-5095-140FD9795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dessin humoristique, mammifère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D6702358-9197-D420-08AB-2447C9D30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73" y="1549840"/>
            <a:ext cx="4550664" cy="4550664"/>
          </a:xfrm>
          <a:prstGeom prst="rect">
            <a:avLst/>
          </a:prstGeom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8A179FF6-4A54-96FF-4D53-2176FE6B22CA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0A013A3-439A-014B-2F1A-62A417BDD4CD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9D9911DC-5F51-D2A4-A7F2-E7E4F430C48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F1A9CF8A-906F-FD5F-7F05-FF26FDB7B86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3E8B9DFE-C1D5-466B-C3E2-AF03D00FA345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noProof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0833B19B-8578-F3F2-13EA-430A8483D030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noProof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22CB1207-14C1-4C8E-8D55-4EDADCED4BF9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DC68E45-64B1-A52C-0540-DE47FC2E4C9F}"/>
              </a:ext>
            </a:extLst>
          </p:cNvPr>
          <p:cNvSpPr txBox="1"/>
          <p:nvPr/>
        </p:nvSpPr>
        <p:spPr>
          <a:xfrm>
            <a:off x="5147892" y="2280492"/>
            <a:ext cx="5869201" cy="16324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noProof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Le rituel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noProof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(2 min)</a:t>
            </a:r>
            <a:endParaRPr lang="fr-FR" sz="4800" b="1" kern="0" noProof="0" dirty="0">
              <a:solidFill>
                <a:srgbClr val="FFC000"/>
              </a:solidFill>
              <a:latin typeface="Arial"/>
              <a:sym typeface="Arial"/>
            </a:endParaRPr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ED0C92B8-F74E-56BE-E089-E8E70F832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9B3938D8-F643-10B9-9F42-8A451C1D55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879373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3AF29114-9601-8555-CAA8-799D41625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1600" b="1" noProof="0" dirty="0"/>
              <a:t>Observez ces images : à votre avis, quel comportement positif mettent-elles en évidence ?</a:t>
            </a:r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41F97F4A-FE5B-A447-C65D-BF8023C403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 fait participer les élèves pour qu’ils expriment ce qu’ils comprennent de l’image.</a:t>
            </a:r>
          </a:p>
        </p:txBody>
      </p:sp>
      <p:pic>
        <p:nvPicPr>
          <p:cNvPr id="15" name="Google Shape;980;p168" descr="Élève enthousiaste entrant en class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65294" y="2102220"/>
            <a:ext cx="2462246" cy="2783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981;p168" descr="Élève en retard face à l'enseigna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8060815" y="2102220"/>
            <a:ext cx="2298639" cy="27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986;p168"/>
          <p:cNvSpPr/>
          <p:nvPr/>
        </p:nvSpPr>
        <p:spPr>
          <a:xfrm rot="-710389">
            <a:off x="975582" y="1265304"/>
            <a:ext cx="1685867" cy="942575"/>
          </a:xfrm>
          <a:prstGeom prst="wedgeEllipseCallout">
            <a:avLst>
              <a:gd name="adj1" fmla="val 38985"/>
              <a:gd name="adj2" fmla="val 61157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 i="0" u="none" strike="noStrike" cap="none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J’arrive tôt à la classe</a:t>
            </a:r>
            <a:endParaRPr lang="fr-FR" sz="1400" b="0" i="0" u="none" strike="noStrike" cap="none" noProof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985;p168"/>
          <p:cNvSpPr/>
          <p:nvPr/>
        </p:nvSpPr>
        <p:spPr>
          <a:xfrm rot="-710389">
            <a:off x="6488582" y="1258352"/>
            <a:ext cx="1685867" cy="942575"/>
          </a:xfrm>
          <a:prstGeom prst="wedgeEllipseCallout">
            <a:avLst>
              <a:gd name="adj1" fmla="val 37756"/>
              <a:gd name="adj2" fmla="val 63123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 i="0" u="none" strike="noStrike" cap="none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J’arrive en retard</a:t>
            </a:r>
            <a:endParaRPr lang="fr-FR" sz="1400" b="0" i="0" u="none" strike="noStrike" cap="none" noProof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7037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ADFF925-96D4-486B-E393-154F856B8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1600" b="1" noProof="0" dirty="0"/>
              <a:t>Il faut que j’arrive toujours à l’heure 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7B6ECA8F-0714-1763-6A4B-4236B6DA09D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 recourt à l’alternance linguistique pour expliciter le comportement attendu.</a:t>
            </a:r>
          </a:p>
        </p:txBody>
      </p:sp>
      <p:pic>
        <p:nvPicPr>
          <p:cNvPr id="3" name="Graphique 2" descr="Coche avec un remplissage uni">
            <a:extLst>
              <a:ext uri="{FF2B5EF4-FFF2-40B4-BE49-F238E27FC236}">
                <a16:creationId xmlns:a16="http://schemas.microsoft.com/office/drawing/2014/main" id="{6734D466-F212-41A6-C245-D706BE60F9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217" y="5107023"/>
            <a:ext cx="914400" cy="914400"/>
          </a:xfrm>
          <a:prstGeom prst="rect">
            <a:avLst/>
          </a:prstGeom>
        </p:spPr>
      </p:pic>
      <p:sp>
        <p:nvSpPr>
          <p:cNvPr id="2" name="Signe de multiplication 1">
            <a:extLst>
              <a:ext uri="{FF2B5EF4-FFF2-40B4-BE49-F238E27FC236}">
                <a16:creationId xmlns:a16="http://schemas.microsoft.com/office/drawing/2014/main" id="{69523393-D829-484C-4623-788FC1BD1FDF}"/>
              </a:ext>
            </a:extLst>
          </p:cNvPr>
          <p:cNvSpPr/>
          <p:nvPr/>
        </p:nvSpPr>
        <p:spPr>
          <a:xfrm>
            <a:off x="8955610" y="4948517"/>
            <a:ext cx="1194318" cy="1194318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fr-FR" noProof="0" dirty="0">
              <a:solidFill>
                <a:prstClr val="white"/>
              </a:solidFill>
            </a:endParaRPr>
          </a:p>
        </p:txBody>
      </p:sp>
      <p:pic>
        <p:nvPicPr>
          <p:cNvPr id="5" name="Google Shape;980;p168" descr="Élève enthousiaste entrant en classe">
            <a:extLst>
              <a:ext uri="{FF2B5EF4-FFF2-40B4-BE49-F238E27FC236}">
                <a16:creationId xmlns:a16="http://schemas.microsoft.com/office/drawing/2014/main" id="{4E9985B6-674F-93DD-698A-8397D2B9F3C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65294" y="2102220"/>
            <a:ext cx="2462246" cy="2783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981;p168" descr="Élève en retard face à l'enseignante">
            <a:extLst>
              <a:ext uri="{FF2B5EF4-FFF2-40B4-BE49-F238E27FC236}">
                <a16:creationId xmlns:a16="http://schemas.microsoft.com/office/drawing/2014/main" id="{2072EBAA-B95F-8874-85C9-B1107049135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8060815" y="2102220"/>
            <a:ext cx="2298639" cy="27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986;p168">
            <a:extLst>
              <a:ext uri="{FF2B5EF4-FFF2-40B4-BE49-F238E27FC236}">
                <a16:creationId xmlns:a16="http://schemas.microsoft.com/office/drawing/2014/main" id="{0B01B6D1-207A-4A26-5D8B-62E75009909A}"/>
              </a:ext>
            </a:extLst>
          </p:cNvPr>
          <p:cNvSpPr/>
          <p:nvPr/>
        </p:nvSpPr>
        <p:spPr>
          <a:xfrm rot="20889611">
            <a:off x="975582" y="1265304"/>
            <a:ext cx="1685867" cy="942575"/>
          </a:xfrm>
          <a:prstGeom prst="wedgeEllipseCallout">
            <a:avLst>
              <a:gd name="adj1" fmla="val 38985"/>
              <a:gd name="adj2" fmla="val 61157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 i="0" u="none" strike="noStrike" cap="none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J’arrive tôt à la classe</a:t>
            </a:r>
            <a:endParaRPr lang="fr-FR" sz="1400" b="0" i="0" u="none" strike="noStrike" cap="none" noProof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985;p168">
            <a:extLst>
              <a:ext uri="{FF2B5EF4-FFF2-40B4-BE49-F238E27FC236}">
                <a16:creationId xmlns:a16="http://schemas.microsoft.com/office/drawing/2014/main" id="{874FC0AD-A30C-43CC-5E77-9AB0660028DC}"/>
              </a:ext>
            </a:extLst>
          </p:cNvPr>
          <p:cNvSpPr/>
          <p:nvPr/>
        </p:nvSpPr>
        <p:spPr>
          <a:xfrm rot="20889611">
            <a:off x="6488582" y="1258352"/>
            <a:ext cx="1685867" cy="942575"/>
          </a:xfrm>
          <a:prstGeom prst="wedgeEllipseCallout">
            <a:avLst>
              <a:gd name="adj1" fmla="val 37756"/>
              <a:gd name="adj2" fmla="val 63123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 i="0" u="none" strike="noStrike" cap="none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J’arrive en retard</a:t>
            </a:r>
            <a:endParaRPr lang="fr-FR" sz="1400" b="0" i="0" u="none" strike="noStrike" cap="none" noProof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2077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4" name="Google Shape;934;p13" descr="Une image contenant dessin humoristique, mammifère, illustration, clipart&#10;&#10;Le contenu généré par l’IA peut être incorrect.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58072" y="1056200"/>
            <a:ext cx="4550664" cy="4550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35" name="Google Shape;935;p13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936" name="Google Shape;936;p13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lang="fr-FR" sz="1200" b="0" i="0" u="none" strike="noStrike" cap="none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7" name="Google Shape;937;p13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313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lang="fr-FR" sz="1200" b="0" i="0" u="none" strike="noStrike" cap="none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938" name="Google Shape;938;p13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lang="fr-FR" sz="12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39" name="Google Shape;939;p13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lang="fr-FR" sz="12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40" name="Google Shape;940;p1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fr-FR" sz="2400" b="1" i="0" u="none" strike="noStrike" cap="none" noProof="0" dirty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O</a:t>
            </a:r>
          </a:p>
        </p:txBody>
      </p:sp>
      <p:sp>
        <p:nvSpPr>
          <p:cNvPr id="941" name="Google Shape;941;p13"/>
          <p:cNvSpPr txBox="1"/>
          <p:nvPr/>
        </p:nvSpPr>
        <p:spPr>
          <a:xfrm>
            <a:off x="5147892" y="2280492"/>
            <a:ext cx="5869201" cy="2600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fr-FR" sz="4800" b="1" i="0" u="none" strike="noStrike" cap="none" noProof="0" dirty="0">
                <a:solidFill>
                  <a:srgbClr val="FFC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Réactivation des prérequis</a:t>
            </a:r>
            <a:endParaRPr lang="fr-FR" sz="14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fr-FR" sz="4800" b="1" i="0" u="none" strike="noStrike" cap="none" noProof="0" dirty="0">
                <a:solidFill>
                  <a:srgbClr val="FFC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(6 min)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8D4E22-7CB0-7E38-CD6B-C754FEEA5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On va commencer cette séance par un rappel sur les circuits électriques et  le courant électrique: sens et mesure.</a:t>
            </a:r>
            <a:br>
              <a:rPr lang="fr-FR" noProof="0" dirty="0"/>
            </a:br>
            <a:r>
              <a:rPr lang="fr-FR" noProof="0" dirty="0"/>
              <a:t>Choisir la bonne réponse.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Désigne quelques -uns pour  répondre en justifiant.</a:t>
            </a:r>
          </a:p>
          <a:p>
            <a:endParaRPr lang="fr-FR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447853" y="1257653"/>
            <a:ext cx="11367247" cy="954107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fr-FR" sz="2800" noProof="0" dirty="0"/>
              <a:t>Parmi les schémas suivants, quel est celui qui correspond à un montage en dérivation</a:t>
            </a:r>
            <a:r>
              <a:rPr lang="fr-FR" sz="28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?</a:t>
            </a:r>
          </a:p>
        </p:txBody>
      </p:sp>
      <p:sp>
        <p:nvSpPr>
          <p:cNvPr id="18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4500775" y="4547523"/>
            <a:ext cx="1008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9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1531466" y="4547523"/>
            <a:ext cx="1008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62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7139385" y="4511932"/>
            <a:ext cx="1008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64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9604694" y="4453327"/>
            <a:ext cx="1008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9FBAA95-1825-2381-F608-88BAFDE37F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9089"/>
          <a:stretch>
            <a:fillRect/>
          </a:stretch>
        </p:blipFill>
        <p:spPr>
          <a:xfrm>
            <a:off x="1034873" y="2404673"/>
            <a:ext cx="10272464" cy="1735527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563D9E9A-97C4-E1DE-E8C5-11157C2E1A44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8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022690CE-E524-943F-4C49-ED307E180649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4F92161-0216-9CF2-87A0-FBDCD09FFD5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4155734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6E9A9A-4496-FCE1-9ED9-447358AE7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Effectivement dans ce circuit les lampes sont montées en dérivation avec la pile.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Désigne quelques -uns pour  répondre en justifiant.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447853" y="1257653"/>
            <a:ext cx="11367247" cy="954107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fr-FR" sz="2800" noProof="0" dirty="0"/>
              <a:t>Parmi les schémas suivants, quel est celui qui correspond à un montage en dérivation</a:t>
            </a:r>
            <a:r>
              <a:rPr lang="fr-FR" sz="28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?</a:t>
            </a:r>
          </a:p>
        </p:txBody>
      </p:sp>
      <p:sp>
        <p:nvSpPr>
          <p:cNvPr id="18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4500775" y="4547523"/>
            <a:ext cx="1008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9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1531466" y="4547523"/>
            <a:ext cx="1008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62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7139385" y="4511932"/>
            <a:ext cx="1008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pic>
        <p:nvPicPr>
          <p:cNvPr id="63" name="Image 62"/>
          <p:cNvPicPr>
            <a:picLocks noChangeAspect="1"/>
          </p:cNvPicPr>
          <p:nvPr/>
        </p:nvPicPr>
        <p:blipFill rotWithShape="1">
          <a:blip r:embed="rId2"/>
          <a:srcRect b="29089"/>
          <a:stretch>
            <a:fillRect/>
          </a:stretch>
        </p:blipFill>
        <p:spPr>
          <a:xfrm>
            <a:off x="1034873" y="2404673"/>
            <a:ext cx="10272464" cy="1735527"/>
          </a:xfrm>
          <a:prstGeom prst="rect">
            <a:avLst/>
          </a:prstGeom>
        </p:spPr>
      </p:pic>
      <p:sp>
        <p:nvSpPr>
          <p:cNvPr id="64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9604694" y="4453327"/>
            <a:ext cx="1008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</a:p>
        </p:txBody>
      </p:sp>
      <p:pic>
        <p:nvPicPr>
          <p:cNvPr id="11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3945" y="5187769"/>
            <a:ext cx="684830" cy="684830"/>
          </a:xfrm>
          <a:prstGeom prst="rect">
            <a:avLst/>
          </a:prstGeom>
        </p:spPr>
      </p:pic>
      <p:pic>
        <p:nvPicPr>
          <p:cNvPr id="3" name="Image 8">
            <a:extLst>
              <a:ext uri="{FF2B5EF4-FFF2-40B4-BE49-F238E27FC236}">
                <a16:creationId xmlns:a16="http://schemas.microsoft.com/office/drawing/2014/main" id="{BCF04205-E7C9-505A-9BF8-02C3708B81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13942" y="390428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4756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7CB86D-9EDF-32A7-E9FC-FD5596A87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Choisir la bonne réponse.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</a:t>
            </a:r>
            <a:r>
              <a:rPr lang="fr-FR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enseignant.e</a:t>
            </a:r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 répondre en justifiant.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1379542" y="1402379"/>
            <a:ext cx="9394098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fr-FR" sz="28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Quel est le circuit qui nous permet de faire allumer la lampe?</a:t>
            </a:r>
          </a:p>
        </p:txBody>
      </p:sp>
      <p:sp>
        <p:nvSpPr>
          <p:cNvPr id="18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5579523" y="4320402"/>
            <a:ext cx="1008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9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2139070" y="4320402"/>
            <a:ext cx="1008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1379542" y="2470226"/>
            <a:ext cx="2352836" cy="1712934"/>
            <a:chOff x="5281" y="5209"/>
            <a:chExt cx="2809" cy="2246"/>
          </a:xfrm>
        </p:grpSpPr>
        <p:sp>
          <p:nvSpPr>
            <p:cNvPr id="10" name="Line 3"/>
            <p:cNvSpPr>
              <a:spLocks noChangeShapeType="1"/>
            </p:cNvSpPr>
            <p:nvPr/>
          </p:nvSpPr>
          <p:spPr bwMode="auto">
            <a:xfrm rot="5400000">
              <a:off x="7153" y="6380"/>
              <a:ext cx="158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grpSp>
          <p:nvGrpSpPr>
            <p:cNvPr id="11" name="Group 3347"/>
            <p:cNvGrpSpPr>
              <a:grpSpLocks/>
            </p:cNvGrpSpPr>
            <p:nvPr/>
          </p:nvGrpSpPr>
          <p:grpSpPr bwMode="auto">
            <a:xfrm rot="5630851">
              <a:off x="7658" y="6283"/>
              <a:ext cx="655" cy="209"/>
              <a:chOff x="510" y="12527"/>
              <a:chExt cx="655" cy="209"/>
            </a:xfrm>
          </p:grpSpPr>
          <p:sp>
            <p:nvSpPr>
              <p:cNvPr id="28" name="Rectangle 3348"/>
              <p:cNvSpPr>
                <a:spLocks noChangeArrowheads="1"/>
              </p:cNvSpPr>
              <p:nvPr/>
            </p:nvSpPr>
            <p:spPr bwMode="auto">
              <a:xfrm>
                <a:off x="624" y="12565"/>
                <a:ext cx="456" cy="17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  <p:sp>
            <p:nvSpPr>
              <p:cNvPr id="29" name="Oval 3349"/>
              <p:cNvSpPr>
                <a:spLocks noChangeArrowheads="1"/>
              </p:cNvSpPr>
              <p:nvPr/>
            </p:nvSpPr>
            <p:spPr bwMode="auto">
              <a:xfrm>
                <a:off x="510" y="12622"/>
                <a:ext cx="85" cy="85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  <p:sp>
            <p:nvSpPr>
              <p:cNvPr id="30" name="Oval 3350"/>
              <p:cNvSpPr>
                <a:spLocks noChangeArrowheads="1"/>
              </p:cNvSpPr>
              <p:nvPr/>
            </p:nvSpPr>
            <p:spPr bwMode="auto">
              <a:xfrm>
                <a:off x="1080" y="12622"/>
                <a:ext cx="85" cy="85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  <p:sp>
            <p:nvSpPr>
              <p:cNvPr id="31" name="Line 3351"/>
              <p:cNvSpPr>
                <a:spLocks noChangeShapeType="1"/>
              </p:cNvSpPr>
              <p:nvPr/>
            </p:nvSpPr>
            <p:spPr bwMode="auto">
              <a:xfrm flipV="1">
                <a:off x="567" y="12527"/>
                <a:ext cx="570" cy="15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</p:grpSp>
        <p:sp>
          <p:nvSpPr>
            <p:cNvPr id="12" name="Line 9"/>
            <p:cNvSpPr>
              <a:spLocks noChangeShapeType="1"/>
            </p:cNvSpPr>
            <p:nvPr/>
          </p:nvSpPr>
          <p:spPr bwMode="auto">
            <a:xfrm>
              <a:off x="5307" y="5592"/>
              <a:ext cx="119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5281" y="7180"/>
              <a:ext cx="266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 rot="5400000">
              <a:off x="4498" y="6387"/>
              <a:ext cx="158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sp>
          <p:nvSpPr>
            <p:cNvPr id="15" name="Line 3338"/>
            <p:cNvSpPr>
              <a:spLocks noChangeShapeType="1"/>
            </p:cNvSpPr>
            <p:nvPr/>
          </p:nvSpPr>
          <p:spPr bwMode="auto">
            <a:xfrm>
              <a:off x="6527" y="5456"/>
              <a:ext cx="0" cy="34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sp>
          <p:nvSpPr>
            <p:cNvPr id="16" name="Line 3339"/>
            <p:cNvSpPr>
              <a:spLocks noChangeShapeType="1"/>
            </p:cNvSpPr>
            <p:nvPr/>
          </p:nvSpPr>
          <p:spPr bwMode="auto">
            <a:xfrm>
              <a:off x="6742" y="5209"/>
              <a:ext cx="0" cy="79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sp>
          <p:nvSpPr>
            <p:cNvPr id="23" name="Line 14"/>
            <p:cNvSpPr>
              <a:spLocks noChangeShapeType="1"/>
            </p:cNvSpPr>
            <p:nvPr/>
          </p:nvSpPr>
          <p:spPr bwMode="auto">
            <a:xfrm>
              <a:off x="6743" y="5586"/>
              <a:ext cx="119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grpSp>
          <p:nvGrpSpPr>
            <p:cNvPr id="24" name="Group 3361"/>
            <p:cNvGrpSpPr>
              <a:grpSpLocks/>
            </p:cNvGrpSpPr>
            <p:nvPr/>
          </p:nvGrpSpPr>
          <p:grpSpPr bwMode="auto">
            <a:xfrm>
              <a:off x="6476" y="6885"/>
              <a:ext cx="570" cy="570"/>
              <a:chOff x="567" y="2733"/>
              <a:chExt cx="570" cy="570"/>
            </a:xfrm>
          </p:grpSpPr>
          <p:sp>
            <p:nvSpPr>
              <p:cNvPr id="25" name="Oval 3362"/>
              <p:cNvSpPr>
                <a:spLocks noChangeArrowheads="1"/>
              </p:cNvSpPr>
              <p:nvPr/>
            </p:nvSpPr>
            <p:spPr bwMode="auto">
              <a:xfrm>
                <a:off x="567" y="2733"/>
                <a:ext cx="570" cy="57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  <p:sp>
            <p:nvSpPr>
              <p:cNvPr id="26" name="Line 3363"/>
              <p:cNvSpPr>
                <a:spLocks noChangeShapeType="1"/>
              </p:cNvSpPr>
              <p:nvPr/>
            </p:nvSpPr>
            <p:spPr bwMode="auto">
              <a:xfrm flipV="1">
                <a:off x="651" y="2830"/>
                <a:ext cx="399" cy="39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  <p:sp>
            <p:nvSpPr>
              <p:cNvPr id="27" name="Line 3364"/>
              <p:cNvSpPr>
                <a:spLocks noChangeShapeType="1"/>
              </p:cNvSpPr>
              <p:nvPr/>
            </p:nvSpPr>
            <p:spPr bwMode="auto">
              <a:xfrm rot="5400000" flipV="1">
                <a:off x="681" y="2818"/>
                <a:ext cx="399" cy="39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</p:grpSp>
      </p:grpSp>
      <p:grpSp>
        <p:nvGrpSpPr>
          <p:cNvPr id="32" name="Group 19"/>
          <p:cNvGrpSpPr>
            <a:grpSpLocks/>
          </p:cNvGrpSpPr>
          <p:nvPr/>
        </p:nvGrpSpPr>
        <p:grpSpPr bwMode="auto">
          <a:xfrm>
            <a:off x="5047376" y="2426436"/>
            <a:ext cx="2075525" cy="1785830"/>
            <a:chOff x="1222" y="5375"/>
            <a:chExt cx="2714" cy="2246"/>
          </a:xfrm>
        </p:grpSpPr>
        <p:sp>
          <p:nvSpPr>
            <p:cNvPr id="33" name="Line 20"/>
            <p:cNvSpPr>
              <a:spLocks noChangeShapeType="1"/>
            </p:cNvSpPr>
            <p:nvPr/>
          </p:nvSpPr>
          <p:spPr bwMode="auto">
            <a:xfrm rot="5400000">
              <a:off x="3094" y="6546"/>
              <a:ext cx="158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sp>
          <p:nvSpPr>
            <p:cNvPr id="34" name="Line 21"/>
            <p:cNvSpPr>
              <a:spLocks noChangeShapeType="1"/>
            </p:cNvSpPr>
            <p:nvPr/>
          </p:nvSpPr>
          <p:spPr bwMode="auto">
            <a:xfrm>
              <a:off x="1248" y="5758"/>
              <a:ext cx="119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sp>
          <p:nvSpPr>
            <p:cNvPr id="35" name="Line 22"/>
            <p:cNvSpPr>
              <a:spLocks noChangeShapeType="1"/>
            </p:cNvSpPr>
            <p:nvPr/>
          </p:nvSpPr>
          <p:spPr bwMode="auto">
            <a:xfrm>
              <a:off x="1222" y="7346"/>
              <a:ext cx="266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sp>
          <p:nvSpPr>
            <p:cNvPr id="36" name="Line 23"/>
            <p:cNvSpPr>
              <a:spLocks noChangeShapeType="1"/>
            </p:cNvSpPr>
            <p:nvPr/>
          </p:nvSpPr>
          <p:spPr bwMode="auto">
            <a:xfrm rot="5400000">
              <a:off x="439" y="6553"/>
              <a:ext cx="158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sp>
          <p:nvSpPr>
            <p:cNvPr id="37" name="Line 3338"/>
            <p:cNvSpPr>
              <a:spLocks noChangeShapeType="1"/>
            </p:cNvSpPr>
            <p:nvPr/>
          </p:nvSpPr>
          <p:spPr bwMode="auto">
            <a:xfrm>
              <a:off x="2468" y="5622"/>
              <a:ext cx="0" cy="34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sp>
          <p:nvSpPr>
            <p:cNvPr id="38" name="Line 3339"/>
            <p:cNvSpPr>
              <a:spLocks noChangeShapeType="1"/>
            </p:cNvSpPr>
            <p:nvPr/>
          </p:nvSpPr>
          <p:spPr bwMode="auto">
            <a:xfrm>
              <a:off x="2683" y="5375"/>
              <a:ext cx="0" cy="79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sp>
          <p:nvSpPr>
            <p:cNvPr id="39" name="Line 26"/>
            <p:cNvSpPr>
              <a:spLocks noChangeShapeType="1"/>
            </p:cNvSpPr>
            <p:nvPr/>
          </p:nvSpPr>
          <p:spPr bwMode="auto">
            <a:xfrm>
              <a:off x="2684" y="5752"/>
              <a:ext cx="119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grpSp>
          <p:nvGrpSpPr>
            <p:cNvPr id="40" name="Group 3361"/>
            <p:cNvGrpSpPr>
              <a:grpSpLocks/>
            </p:cNvGrpSpPr>
            <p:nvPr/>
          </p:nvGrpSpPr>
          <p:grpSpPr bwMode="auto">
            <a:xfrm>
              <a:off x="2417" y="7051"/>
              <a:ext cx="570" cy="570"/>
              <a:chOff x="567" y="2733"/>
              <a:chExt cx="570" cy="570"/>
            </a:xfrm>
          </p:grpSpPr>
          <p:sp>
            <p:nvSpPr>
              <p:cNvPr id="45" name="Oval 3362"/>
              <p:cNvSpPr>
                <a:spLocks noChangeArrowheads="1"/>
              </p:cNvSpPr>
              <p:nvPr/>
            </p:nvSpPr>
            <p:spPr bwMode="auto">
              <a:xfrm>
                <a:off x="567" y="2733"/>
                <a:ext cx="570" cy="57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  <p:sp>
            <p:nvSpPr>
              <p:cNvPr id="46" name="Line 3363"/>
              <p:cNvSpPr>
                <a:spLocks noChangeShapeType="1"/>
              </p:cNvSpPr>
              <p:nvPr/>
            </p:nvSpPr>
            <p:spPr bwMode="auto">
              <a:xfrm flipV="1">
                <a:off x="651" y="2830"/>
                <a:ext cx="399" cy="39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  <p:sp>
            <p:nvSpPr>
              <p:cNvPr id="47" name="Line 3364"/>
              <p:cNvSpPr>
                <a:spLocks noChangeShapeType="1"/>
              </p:cNvSpPr>
              <p:nvPr/>
            </p:nvSpPr>
            <p:spPr bwMode="auto">
              <a:xfrm rot="5400000" flipV="1">
                <a:off x="681" y="2818"/>
                <a:ext cx="399" cy="39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</p:grpSp>
        <p:grpSp>
          <p:nvGrpSpPr>
            <p:cNvPr id="41" name="Group 3343"/>
            <p:cNvGrpSpPr>
              <a:grpSpLocks/>
            </p:cNvGrpSpPr>
            <p:nvPr/>
          </p:nvGrpSpPr>
          <p:grpSpPr bwMode="auto">
            <a:xfrm rot="5400000">
              <a:off x="3566" y="6483"/>
              <a:ext cx="655" cy="85"/>
              <a:chOff x="510" y="13401"/>
              <a:chExt cx="655" cy="85"/>
            </a:xfrm>
          </p:grpSpPr>
          <p:sp>
            <p:nvSpPr>
              <p:cNvPr id="42" name="Oval 3344"/>
              <p:cNvSpPr>
                <a:spLocks noChangeArrowheads="1"/>
              </p:cNvSpPr>
              <p:nvPr/>
            </p:nvSpPr>
            <p:spPr bwMode="auto">
              <a:xfrm>
                <a:off x="510" y="13401"/>
                <a:ext cx="85" cy="85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  <p:sp>
            <p:nvSpPr>
              <p:cNvPr id="43" name="Oval 3345"/>
              <p:cNvSpPr>
                <a:spLocks noChangeArrowheads="1"/>
              </p:cNvSpPr>
              <p:nvPr/>
            </p:nvSpPr>
            <p:spPr bwMode="auto">
              <a:xfrm>
                <a:off x="1080" y="13401"/>
                <a:ext cx="85" cy="85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  <p:sp>
            <p:nvSpPr>
              <p:cNvPr id="44" name="Line 3346"/>
              <p:cNvSpPr>
                <a:spLocks noChangeShapeType="1"/>
              </p:cNvSpPr>
              <p:nvPr/>
            </p:nvSpPr>
            <p:spPr bwMode="auto">
              <a:xfrm flipV="1">
                <a:off x="567" y="13443"/>
                <a:ext cx="57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</p:grpSp>
      </p:grpSp>
      <p:grpSp>
        <p:nvGrpSpPr>
          <p:cNvPr id="48" name="Group 35"/>
          <p:cNvGrpSpPr>
            <a:grpSpLocks/>
          </p:cNvGrpSpPr>
          <p:nvPr/>
        </p:nvGrpSpPr>
        <p:grpSpPr bwMode="auto">
          <a:xfrm>
            <a:off x="8437899" y="2684829"/>
            <a:ext cx="1993652" cy="1527437"/>
            <a:chOff x="1377" y="2616"/>
            <a:chExt cx="2714" cy="1869"/>
          </a:xfrm>
        </p:grpSpPr>
        <p:sp>
          <p:nvSpPr>
            <p:cNvPr id="49" name="Line 36"/>
            <p:cNvSpPr>
              <a:spLocks noChangeShapeType="1"/>
            </p:cNvSpPr>
            <p:nvPr/>
          </p:nvSpPr>
          <p:spPr bwMode="auto">
            <a:xfrm rot="5400000">
              <a:off x="3249" y="3410"/>
              <a:ext cx="158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sp>
          <p:nvSpPr>
            <p:cNvPr id="50" name="Line 37"/>
            <p:cNvSpPr>
              <a:spLocks noChangeShapeType="1"/>
            </p:cNvSpPr>
            <p:nvPr/>
          </p:nvSpPr>
          <p:spPr bwMode="auto">
            <a:xfrm>
              <a:off x="1403" y="2622"/>
              <a:ext cx="147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sp>
          <p:nvSpPr>
            <p:cNvPr id="51" name="Line 38"/>
            <p:cNvSpPr>
              <a:spLocks noChangeShapeType="1"/>
            </p:cNvSpPr>
            <p:nvPr/>
          </p:nvSpPr>
          <p:spPr bwMode="auto">
            <a:xfrm>
              <a:off x="1377" y="4210"/>
              <a:ext cx="266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sp>
          <p:nvSpPr>
            <p:cNvPr id="52" name="Line 39"/>
            <p:cNvSpPr>
              <a:spLocks noChangeShapeType="1"/>
            </p:cNvSpPr>
            <p:nvPr/>
          </p:nvSpPr>
          <p:spPr bwMode="auto">
            <a:xfrm rot="5400000">
              <a:off x="594" y="3417"/>
              <a:ext cx="158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sp>
          <p:nvSpPr>
            <p:cNvPr id="53" name="Line 40"/>
            <p:cNvSpPr>
              <a:spLocks noChangeShapeType="1"/>
            </p:cNvSpPr>
            <p:nvPr/>
          </p:nvSpPr>
          <p:spPr bwMode="auto">
            <a:xfrm>
              <a:off x="2839" y="2616"/>
              <a:ext cx="119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grpSp>
          <p:nvGrpSpPr>
            <p:cNvPr id="54" name="Group 3361"/>
            <p:cNvGrpSpPr>
              <a:grpSpLocks/>
            </p:cNvGrpSpPr>
            <p:nvPr/>
          </p:nvGrpSpPr>
          <p:grpSpPr bwMode="auto">
            <a:xfrm>
              <a:off x="2572" y="3915"/>
              <a:ext cx="570" cy="570"/>
              <a:chOff x="567" y="2733"/>
              <a:chExt cx="570" cy="570"/>
            </a:xfrm>
          </p:grpSpPr>
          <p:sp>
            <p:nvSpPr>
              <p:cNvPr id="59" name="Oval 3362"/>
              <p:cNvSpPr>
                <a:spLocks noChangeArrowheads="1"/>
              </p:cNvSpPr>
              <p:nvPr/>
            </p:nvSpPr>
            <p:spPr bwMode="auto">
              <a:xfrm>
                <a:off x="567" y="2733"/>
                <a:ext cx="570" cy="57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  <p:sp>
            <p:nvSpPr>
              <p:cNvPr id="60" name="Line 3363"/>
              <p:cNvSpPr>
                <a:spLocks noChangeShapeType="1"/>
              </p:cNvSpPr>
              <p:nvPr/>
            </p:nvSpPr>
            <p:spPr bwMode="auto">
              <a:xfrm flipV="1">
                <a:off x="651" y="2830"/>
                <a:ext cx="399" cy="39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  <p:sp>
            <p:nvSpPr>
              <p:cNvPr id="61" name="Line 3364"/>
              <p:cNvSpPr>
                <a:spLocks noChangeShapeType="1"/>
              </p:cNvSpPr>
              <p:nvPr/>
            </p:nvSpPr>
            <p:spPr bwMode="auto">
              <a:xfrm rot="5400000" flipV="1">
                <a:off x="681" y="2818"/>
                <a:ext cx="399" cy="39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</p:grpSp>
        <p:grpSp>
          <p:nvGrpSpPr>
            <p:cNvPr id="55" name="Group 3343"/>
            <p:cNvGrpSpPr>
              <a:grpSpLocks/>
            </p:cNvGrpSpPr>
            <p:nvPr/>
          </p:nvGrpSpPr>
          <p:grpSpPr bwMode="auto">
            <a:xfrm rot="5400000">
              <a:off x="3721" y="3347"/>
              <a:ext cx="655" cy="85"/>
              <a:chOff x="510" y="13401"/>
              <a:chExt cx="655" cy="85"/>
            </a:xfrm>
          </p:grpSpPr>
          <p:sp>
            <p:nvSpPr>
              <p:cNvPr id="56" name="Oval 3344"/>
              <p:cNvSpPr>
                <a:spLocks noChangeArrowheads="1"/>
              </p:cNvSpPr>
              <p:nvPr/>
            </p:nvSpPr>
            <p:spPr bwMode="auto">
              <a:xfrm>
                <a:off x="510" y="13401"/>
                <a:ext cx="85" cy="85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  <p:sp>
            <p:nvSpPr>
              <p:cNvPr id="57" name="Oval 3345"/>
              <p:cNvSpPr>
                <a:spLocks noChangeArrowheads="1"/>
              </p:cNvSpPr>
              <p:nvPr/>
            </p:nvSpPr>
            <p:spPr bwMode="auto">
              <a:xfrm>
                <a:off x="1080" y="13401"/>
                <a:ext cx="85" cy="85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  <p:sp>
            <p:nvSpPr>
              <p:cNvPr id="58" name="Line 3346"/>
              <p:cNvSpPr>
                <a:spLocks noChangeShapeType="1"/>
              </p:cNvSpPr>
              <p:nvPr/>
            </p:nvSpPr>
            <p:spPr bwMode="auto">
              <a:xfrm flipV="1">
                <a:off x="567" y="13443"/>
                <a:ext cx="57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</p:grpSp>
      </p:grpSp>
      <p:sp>
        <p:nvSpPr>
          <p:cNvPr id="62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8998384" y="4320402"/>
            <a:ext cx="1008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18383F7-CA18-C323-D9A2-A840F9ADF58A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478E660-6E34-2C60-5C6C-50C087810AD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E120D58-B610-5060-D03F-97F93E0736C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3674559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re 106">
            <a:extLst>
              <a:ext uri="{FF2B5EF4-FFF2-40B4-BE49-F238E27FC236}">
                <a16:creationId xmlns:a16="http://schemas.microsoft.com/office/drawing/2014/main" id="{51201C9B-7B54-0B52-806F-D8997E9FF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Le circuit est fermé et contient un générateur.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</a:t>
            </a:r>
            <a:r>
              <a:rPr lang="fr-FR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enseignant.e</a:t>
            </a:r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 répondre en justifiant.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1379542" y="1402379"/>
            <a:ext cx="9394098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fr-FR" sz="28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Quel est le circuit qui nous permet de faire allumer la lampe?</a:t>
            </a:r>
          </a:p>
        </p:txBody>
      </p:sp>
      <p:pic>
        <p:nvPicPr>
          <p:cNvPr id="20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58582" y="5189690"/>
            <a:ext cx="684830" cy="684830"/>
          </a:xfrm>
          <a:prstGeom prst="rect">
            <a:avLst/>
          </a:prstGeom>
        </p:spPr>
      </p:pic>
      <p:sp>
        <p:nvSpPr>
          <p:cNvPr id="2" name="Rectangle : coins arrondis 3">
            <a:extLst>
              <a:ext uri="{FF2B5EF4-FFF2-40B4-BE49-F238E27FC236}">
                <a16:creationId xmlns:a16="http://schemas.microsoft.com/office/drawing/2014/main" id="{C80FCCE7-1152-440A-E41E-D6695F15BB07}"/>
              </a:ext>
            </a:extLst>
          </p:cNvPr>
          <p:cNvSpPr/>
          <p:nvPr/>
        </p:nvSpPr>
        <p:spPr>
          <a:xfrm>
            <a:off x="5579523" y="4320402"/>
            <a:ext cx="1008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3" name="Rectangle : coins arrondis 5">
            <a:extLst>
              <a:ext uri="{FF2B5EF4-FFF2-40B4-BE49-F238E27FC236}">
                <a16:creationId xmlns:a16="http://schemas.microsoft.com/office/drawing/2014/main" id="{E06AE3D7-B4E7-0F04-94BF-465D2BE593A6}"/>
              </a:ext>
            </a:extLst>
          </p:cNvPr>
          <p:cNvSpPr/>
          <p:nvPr/>
        </p:nvSpPr>
        <p:spPr>
          <a:xfrm>
            <a:off x="2139070" y="4320402"/>
            <a:ext cx="1008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D8D7EF28-7112-7745-DBC0-8C0AB6DD4DE5}"/>
              </a:ext>
            </a:extLst>
          </p:cNvPr>
          <p:cNvGrpSpPr>
            <a:grpSpLocks/>
          </p:cNvGrpSpPr>
          <p:nvPr/>
        </p:nvGrpSpPr>
        <p:grpSpPr bwMode="auto">
          <a:xfrm>
            <a:off x="1379542" y="2470226"/>
            <a:ext cx="2352836" cy="1712934"/>
            <a:chOff x="5281" y="5209"/>
            <a:chExt cx="2809" cy="2246"/>
          </a:xfrm>
        </p:grpSpPr>
        <p:sp>
          <p:nvSpPr>
            <p:cNvPr id="6" name="Line 3">
              <a:extLst>
                <a:ext uri="{FF2B5EF4-FFF2-40B4-BE49-F238E27FC236}">
                  <a16:creationId xmlns:a16="http://schemas.microsoft.com/office/drawing/2014/main" id="{AA515DF4-5B10-F629-4E5C-1FBA93AD639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7153" y="6380"/>
              <a:ext cx="158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grpSp>
          <p:nvGrpSpPr>
            <p:cNvPr id="7" name="Group 3347">
              <a:extLst>
                <a:ext uri="{FF2B5EF4-FFF2-40B4-BE49-F238E27FC236}">
                  <a16:creationId xmlns:a16="http://schemas.microsoft.com/office/drawing/2014/main" id="{D6382141-2F8E-C462-8C20-CCFF9193B3C1}"/>
                </a:ext>
              </a:extLst>
            </p:cNvPr>
            <p:cNvGrpSpPr>
              <a:grpSpLocks/>
            </p:cNvGrpSpPr>
            <p:nvPr/>
          </p:nvGrpSpPr>
          <p:grpSpPr bwMode="auto">
            <a:xfrm rot="5630851">
              <a:off x="7658" y="6283"/>
              <a:ext cx="655" cy="209"/>
              <a:chOff x="510" y="12527"/>
              <a:chExt cx="655" cy="209"/>
            </a:xfrm>
          </p:grpSpPr>
          <p:sp>
            <p:nvSpPr>
              <p:cNvPr id="41" name="Rectangle 3348">
                <a:extLst>
                  <a:ext uri="{FF2B5EF4-FFF2-40B4-BE49-F238E27FC236}">
                    <a16:creationId xmlns:a16="http://schemas.microsoft.com/office/drawing/2014/main" id="{76810224-CA88-20C7-3F3B-3FBE7AEC95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4" y="12565"/>
                <a:ext cx="456" cy="17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  <p:sp>
            <p:nvSpPr>
              <p:cNvPr id="42" name="Oval 3349">
                <a:extLst>
                  <a:ext uri="{FF2B5EF4-FFF2-40B4-BE49-F238E27FC236}">
                    <a16:creationId xmlns:a16="http://schemas.microsoft.com/office/drawing/2014/main" id="{F6EE0EB8-B140-7834-E68E-6DEE1B0494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0" y="12622"/>
                <a:ext cx="85" cy="85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  <p:sp>
            <p:nvSpPr>
              <p:cNvPr id="43" name="Oval 3350">
                <a:extLst>
                  <a:ext uri="{FF2B5EF4-FFF2-40B4-BE49-F238E27FC236}">
                    <a16:creationId xmlns:a16="http://schemas.microsoft.com/office/drawing/2014/main" id="{76BB97D8-E722-5087-8DFA-B676AD44C3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80" y="12622"/>
                <a:ext cx="85" cy="85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  <p:sp>
            <p:nvSpPr>
              <p:cNvPr id="44" name="Line 3351">
                <a:extLst>
                  <a:ext uri="{FF2B5EF4-FFF2-40B4-BE49-F238E27FC236}">
                    <a16:creationId xmlns:a16="http://schemas.microsoft.com/office/drawing/2014/main" id="{CA313E22-B28C-3E1F-EACF-E16D842B5D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67" y="12527"/>
                <a:ext cx="570" cy="15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</p:grpSp>
        <p:sp>
          <p:nvSpPr>
            <p:cNvPr id="8" name="Line 9">
              <a:extLst>
                <a:ext uri="{FF2B5EF4-FFF2-40B4-BE49-F238E27FC236}">
                  <a16:creationId xmlns:a16="http://schemas.microsoft.com/office/drawing/2014/main" id="{2E6B3D66-5AE7-8660-F2CF-D5AAB40029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07" y="5592"/>
              <a:ext cx="119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sp>
          <p:nvSpPr>
            <p:cNvPr id="32" name="Line 10">
              <a:extLst>
                <a:ext uri="{FF2B5EF4-FFF2-40B4-BE49-F238E27FC236}">
                  <a16:creationId xmlns:a16="http://schemas.microsoft.com/office/drawing/2014/main" id="{830550D4-EA84-767A-F68B-9F355BF052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81" y="7180"/>
              <a:ext cx="266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sp>
          <p:nvSpPr>
            <p:cNvPr id="33" name="Line 11">
              <a:extLst>
                <a:ext uri="{FF2B5EF4-FFF2-40B4-BE49-F238E27FC236}">
                  <a16:creationId xmlns:a16="http://schemas.microsoft.com/office/drawing/2014/main" id="{79A94D1C-4107-16BD-E8D5-A1B0DCEAE19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498" y="6387"/>
              <a:ext cx="158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sp>
          <p:nvSpPr>
            <p:cNvPr id="34" name="Line 3338">
              <a:extLst>
                <a:ext uri="{FF2B5EF4-FFF2-40B4-BE49-F238E27FC236}">
                  <a16:creationId xmlns:a16="http://schemas.microsoft.com/office/drawing/2014/main" id="{328C1CF3-FCEC-D964-60F3-A6B2254A32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27" y="5456"/>
              <a:ext cx="0" cy="34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sp>
          <p:nvSpPr>
            <p:cNvPr id="35" name="Line 3339">
              <a:extLst>
                <a:ext uri="{FF2B5EF4-FFF2-40B4-BE49-F238E27FC236}">
                  <a16:creationId xmlns:a16="http://schemas.microsoft.com/office/drawing/2014/main" id="{57EFB7A9-B02A-EFA0-28F2-9256EC7F14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42" y="5209"/>
              <a:ext cx="0" cy="79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sp>
          <p:nvSpPr>
            <p:cNvPr id="36" name="Line 14">
              <a:extLst>
                <a:ext uri="{FF2B5EF4-FFF2-40B4-BE49-F238E27FC236}">
                  <a16:creationId xmlns:a16="http://schemas.microsoft.com/office/drawing/2014/main" id="{BB91371F-57EB-2103-E883-07B8F8C002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43" y="5586"/>
              <a:ext cx="119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grpSp>
          <p:nvGrpSpPr>
            <p:cNvPr id="37" name="Group 3361">
              <a:extLst>
                <a:ext uri="{FF2B5EF4-FFF2-40B4-BE49-F238E27FC236}">
                  <a16:creationId xmlns:a16="http://schemas.microsoft.com/office/drawing/2014/main" id="{3ABA1984-9D27-702C-B145-8C6AC22BC3C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76" y="6885"/>
              <a:ext cx="570" cy="570"/>
              <a:chOff x="567" y="2733"/>
              <a:chExt cx="570" cy="570"/>
            </a:xfrm>
          </p:grpSpPr>
          <p:sp>
            <p:nvSpPr>
              <p:cNvPr id="38" name="Oval 3362">
                <a:extLst>
                  <a:ext uri="{FF2B5EF4-FFF2-40B4-BE49-F238E27FC236}">
                    <a16:creationId xmlns:a16="http://schemas.microsoft.com/office/drawing/2014/main" id="{6721DDEF-A034-D914-DA70-B7C14DC5CB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7" y="2733"/>
                <a:ext cx="570" cy="57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  <p:sp>
            <p:nvSpPr>
              <p:cNvPr id="39" name="Line 3363">
                <a:extLst>
                  <a:ext uri="{FF2B5EF4-FFF2-40B4-BE49-F238E27FC236}">
                    <a16:creationId xmlns:a16="http://schemas.microsoft.com/office/drawing/2014/main" id="{647271D7-FC37-1103-BBC9-D9716D6ED0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51" y="2830"/>
                <a:ext cx="399" cy="39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  <p:sp>
            <p:nvSpPr>
              <p:cNvPr id="40" name="Line 3364">
                <a:extLst>
                  <a:ext uri="{FF2B5EF4-FFF2-40B4-BE49-F238E27FC236}">
                    <a16:creationId xmlns:a16="http://schemas.microsoft.com/office/drawing/2014/main" id="{009312DF-B60C-6014-70A0-AD58008395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 flipV="1">
                <a:off x="681" y="2818"/>
                <a:ext cx="399" cy="39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</p:grpSp>
      </p:grpSp>
      <p:grpSp>
        <p:nvGrpSpPr>
          <p:cNvPr id="45" name="Group 19">
            <a:extLst>
              <a:ext uri="{FF2B5EF4-FFF2-40B4-BE49-F238E27FC236}">
                <a16:creationId xmlns:a16="http://schemas.microsoft.com/office/drawing/2014/main" id="{DC4661E8-4C85-A005-21DD-5B17805722AC}"/>
              </a:ext>
            </a:extLst>
          </p:cNvPr>
          <p:cNvGrpSpPr>
            <a:grpSpLocks/>
          </p:cNvGrpSpPr>
          <p:nvPr/>
        </p:nvGrpSpPr>
        <p:grpSpPr bwMode="auto">
          <a:xfrm>
            <a:off x="5047376" y="2426436"/>
            <a:ext cx="2075525" cy="1785830"/>
            <a:chOff x="1222" y="5375"/>
            <a:chExt cx="2714" cy="2246"/>
          </a:xfrm>
        </p:grpSpPr>
        <p:sp>
          <p:nvSpPr>
            <p:cNvPr id="46" name="Line 20">
              <a:extLst>
                <a:ext uri="{FF2B5EF4-FFF2-40B4-BE49-F238E27FC236}">
                  <a16:creationId xmlns:a16="http://schemas.microsoft.com/office/drawing/2014/main" id="{8CA656BA-E79C-5979-63D6-B4926DF2743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3094" y="6546"/>
              <a:ext cx="158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sp>
          <p:nvSpPr>
            <p:cNvPr id="47" name="Line 21">
              <a:extLst>
                <a:ext uri="{FF2B5EF4-FFF2-40B4-BE49-F238E27FC236}">
                  <a16:creationId xmlns:a16="http://schemas.microsoft.com/office/drawing/2014/main" id="{98BEF326-6318-DC49-998A-085C533EB5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5758"/>
              <a:ext cx="119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sp>
          <p:nvSpPr>
            <p:cNvPr id="79" name="Line 22">
              <a:extLst>
                <a:ext uri="{FF2B5EF4-FFF2-40B4-BE49-F238E27FC236}">
                  <a16:creationId xmlns:a16="http://schemas.microsoft.com/office/drawing/2014/main" id="{11EACA44-C254-DD88-00E1-422BD01FAB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22" y="7346"/>
              <a:ext cx="266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sp>
          <p:nvSpPr>
            <p:cNvPr id="80" name="Line 23">
              <a:extLst>
                <a:ext uri="{FF2B5EF4-FFF2-40B4-BE49-F238E27FC236}">
                  <a16:creationId xmlns:a16="http://schemas.microsoft.com/office/drawing/2014/main" id="{F3604BF3-070A-AC34-D56F-BD1D2CD68F1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39" y="6553"/>
              <a:ext cx="158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sp>
          <p:nvSpPr>
            <p:cNvPr id="81" name="Line 3338">
              <a:extLst>
                <a:ext uri="{FF2B5EF4-FFF2-40B4-BE49-F238E27FC236}">
                  <a16:creationId xmlns:a16="http://schemas.microsoft.com/office/drawing/2014/main" id="{E31D9273-D979-C35A-35A3-B5FFE74645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68" y="5622"/>
              <a:ext cx="0" cy="34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sp>
          <p:nvSpPr>
            <p:cNvPr id="82" name="Line 3339">
              <a:extLst>
                <a:ext uri="{FF2B5EF4-FFF2-40B4-BE49-F238E27FC236}">
                  <a16:creationId xmlns:a16="http://schemas.microsoft.com/office/drawing/2014/main" id="{2B9A5BF4-A9A5-A49D-7582-83724B5C06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3" y="5375"/>
              <a:ext cx="0" cy="79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sp>
          <p:nvSpPr>
            <p:cNvPr id="83" name="Line 26">
              <a:extLst>
                <a:ext uri="{FF2B5EF4-FFF2-40B4-BE49-F238E27FC236}">
                  <a16:creationId xmlns:a16="http://schemas.microsoft.com/office/drawing/2014/main" id="{1651005C-5E54-562A-1F5B-4571AD35D2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4" y="5752"/>
              <a:ext cx="119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grpSp>
          <p:nvGrpSpPr>
            <p:cNvPr id="84" name="Group 3361">
              <a:extLst>
                <a:ext uri="{FF2B5EF4-FFF2-40B4-BE49-F238E27FC236}">
                  <a16:creationId xmlns:a16="http://schemas.microsoft.com/office/drawing/2014/main" id="{BBE24BE2-531A-AA2A-E155-4A36A1869C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17" y="7051"/>
              <a:ext cx="570" cy="570"/>
              <a:chOff x="567" y="2733"/>
              <a:chExt cx="570" cy="570"/>
            </a:xfrm>
          </p:grpSpPr>
          <p:sp>
            <p:nvSpPr>
              <p:cNvPr id="89" name="Oval 3362">
                <a:extLst>
                  <a:ext uri="{FF2B5EF4-FFF2-40B4-BE49-F238E27FC236}">
                    <a16:creationId xmlns:a16="http://schemas.microsoft.com/office/drawing/2014/main" id="{AB871251-D450-8942-80B6-5526E17881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7" y="2733"/>
                <a:ext cx="570" cy="57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  <p:sp>
            <p:nvSpPr>
              <p:cNvPr id="90" name="Line 3363">
                <a:extLst>
                  <a:ext uri="{FF2B5EF4-FFF2-40B4-BE49-F238E27FC236}">
                    <a16:creationId xmlns:a16="http://schemas.microsoft.com/office/drawing/2014/main" id="{297481BC-E820-8B86-4589-76555C95A5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51" y="2830"/>
                <a:ext cx="399" cy="39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  <p:sp>
            <p:nvSpPr>
              <p:cNvPr id="91" name="Line 3364">
                <a:extLst>
                  <a:ext uri="{FF2B5EF4-FFF2-40B4-BE49-F238E27FC236}">
                    <a16:creationId xmlns:a16="http://schemas.microsoft.com/office/drawing/2014/main" id="{9D2040C2-1CE4-0F1F-2502-D3DF7EF179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 flipV="1">
                <a:off x="681" y="2818"/>
                <a:ext cx="399" cy="39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</p:grpSp>
        <p:grpSp>
          <p:nvGrpSpPr>
            <p:cNvPr id="85" name="Group 3343">
              <a:extLst>
                <a:ext uri="{FF2B5EF4-FFF2-40B4-BE49-F238E27FC236}">
                  <a16:creationId xmlns:a16="http://schemas.microsoft.com/office/drawing/2014/main" id="{1B988D0D-3A61-C2AD-BFBE-D6B810D88BA1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3566" y="6483"/>
              <a:ext cx="655" cy="85"/>
              <a:chOff x="510" y="13401"/>
              <a:chExt cx="655" cy="85"/>
            </a:xfrm>
          </p:grpSpPr>
          <p:sp>
            <p:nvSpPr>
              <p:cNvPr id="86" name="Oval 3344">
                <a:extLst>
                  <a:ext uri="{FF2B5EF4-FFF2-40B4-BE49-F238E27FC236}">
                    <a16:creationId xmlns:a16="http://schemas.microsoft.com/office/drawing/2014/main" id="{B11712C9-0D79-2E0F-7E14-BB0791B8FB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0" y="13401"/>
                <a:ext cx="85" cy="85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  <p:sp>
            <p:nvSpPr>
              <p:cNvPr id="87" name="Oval 3345">
                <a:extLst>
                  <a:ext uri="{FF2B5EF4-FFF2-40B4-BE49-F238E27FC236}">
                    <a16:creationId xmlns:a16="http://schemas.microsoft.com/office/drawing/2014/main" id="{76389D68-2232-5195-73F0-61DCDD1BDA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80" y="13401"/>
                <a:ext cx="85" cy="85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  <p:sp>
            <p:nvSpPr>
              <p:cNvPr id="88" name="Line 3346">
                <a:extLst>
                  <a:ext uri="{FF2B5EF4-FFF2-40B4-BE49-F238E27FC236}">
                    <a16:creationId xmlns:a16="http://schemas.microsoft.com/office/drawing/2014/main" id="{44FF4557-24EB-229E-F31B-D8B271A646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67" y="13443"/>
                <a:ext cx="57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</p:grpSp>
      </p:grpSp>
      <p:grpSp>
        <p:nvGrpSpPr>
          <p:cNvPr id="92" name="Group 35">
            <a:extLst>
              <a:ext uri="{FF2B5EF4-FFF2-40B4-BE49-F238E27FC236}">
                <a16:creationId xmlns:a16="http://schemas.microsoft.com/office/drawing/2014/main" id="{89CF2994-69F5-2482-58D8-28BC22EC6157}"/>
              </a:ext>
            </a:extLst>
          </p:cNvPr>
          <p:cNvGrpSpPr>
            <a:grpSpLocks/>
          </p:cNvGrpSpPr>
          <p:nvPr/>
        </p:nvGrpSpPr>
        <p:grpSpPr bwMode="auto">
          <a:xfrm>
            <a:off x="8437899" y="2684829"/>
            <a:ext cx="1993652" cy="1527437"/>
            <a:chOff x="1377" y="2616"/>
            <a:chExt cx="2714" cy="1869"/>
          </a:xfrm>
        </p:grpSpPr>
        <p:sp>
          <p:nvSpPr>
            <p:cNvPr id="93" name="Line 36">
              <a:extLst>
                <a:ext uri="{FF2B5EF4-FFF2-40B4-BE49-F238E27FC236}">
                  <a16:creationId xmlns:a16="http://schemas.microsoft.com/office/drawing/2014/main" id="{DC8E660A-3A69-443D-6AE9-4B046075ECB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3249" y="3410"/>
              <a:ext cx="158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sp>
          <p:nvSpPr>
            <p:cNvPr id="94" name="Line 37">
              <a:extLst>
                <a:ext uri="{FF2B5EF4-FFF2-40B4-BE49-F238E27FC236}">
                  <a16:creationId xmlns:a16="http://schemas.microsoft.com/office/drawing/2014/main" id="{95F85C47-337E-5CC2-50C4-7F44F60994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03" y="2622"/>
              <a:ext cx="147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sp>
          <p:nvSpPr>
            <p:cNvPr id="95" name="Line 38">
              <a:extLst>
                <a:ext uri="{FF2B5EF4-FFF2-40B4-BE49-F238E27FC236}">
                  <a16:creationId xmlns:a16="http://schemas.microsoft.com/office/drawing/2014/main" id="{183A65DE-F73E-3915-61FA-3F39A07A7B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77" y="4210"/>
              <a:ext cx="266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sp>
          <p:nvSpPr>
            <p:cNvPr id="96" name="Line 39">
              <a:extLst>
                <a:ext uri="{FF2B5EF4-FFF2-40B4-BE49-F238E27FC236}">
                  <a16:creationId xmlns:a16="http://schemas.microsoft.com/office/drawing/2014/main" id="{40092D3A-33AA-0CC5-4771-BEB03870DD6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594" y="3417"/>
              <a:ext cx="158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sp>
          <p:nvSpPr>
            <p:cNvPr id="97" name="Line 40">
              <a:extLst>
                <a:ext uri="{FF2B5EF4-FFF2-40B4-BE49-F238E27FC236}">
                  <a16:creationId xmlns:a16="http://schemas.microsoft.com/office/drawing/2014/main" id="{66A06067-683F-C291-1969-37C9732E66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9" y="2616"/>
              <a:ext cx="119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noProof="0" dirty="0"/>
            </a:p>
          </p:txBody>
        </p:sp>
        <p:grpSp>
          <p:nvGrpSpPr>
            <p:cNvPr id="98" name="Group 3361">
              <a:extLst>
                <a:ext uri="{FF2B5EF4-FFF2-40B4-BE49-F238E27FC236}">
                  <a16:creationId xmlns:a16="http://schemas.microsoft.com/office/drawing/2014/main" id="{2A16F0B2-1F50-52F9-A33A-73A4BFF04B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72" y="3915"/>
              <a:ext cx="570" cy="570"/>
              <a:chOff x="567" y="2733"/>
              <a:chExt cx="570" cy="570"/>
            </a:xfrm>
          </p:grpSpPr>
          <p:sp>
            <p:nvSpPr>
              <p:cNvPr id="103" name="Oval 3362">
                <a:extLst>
                  <a:ext uri="{FF2B5EF4-FFF2-40B4-BE49-F238E27FC236}">
                    <a16:creationId xmlns:a16="http://schemas.microsoft.com/office/drawing/2014/main" id="{7F90B2E2-5DC5-DA49-DAD6-E956EB6FD0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7" y="2733"/>
                <a:ext cx="570" cy="57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  <p:sp>
            <p:nvSpPr>
              <p:cNvPr id="104" name="Line 3363">
                <a:extLst>
                  <a:ext uri="{FF2B5EF4-FFF2-40B4-BE49-F238E27FC236}">
                    <a16:creationId xmlns:a16="http://schemas.microsoft.com/office/drawing/2014/main" id="{395F667C-8F28-41CF-8D6D-728306F07D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51" y="2830"/>
                <a:ext cx="399" cy="39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  <p:sp>
            <p:nvSpPr>
              <p:cNvPr id="105" name="Line 3364">
                <a:extLst>
                  <a:ext uri="{FF2B5EF4-FFF2-40B4-BE49-F238E27FC236}">
                    <a16:creationId xmlns:a16="http://schemas.microsoft.com/office/drawing/2014/main" id="{3576A177-40D7-D448-C208-0DA9F3F920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 flipV="1">
                <a:off x="681" y="2818"/>
                <a:ext cx="399" cy="39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</p:grpSp>
        <p:grpSp>
          <p:nvGrpSpPr>
            <p:cNvPr id="99" name="Group 3343">
              <a:extLst>
                <a:ext uri="{FF2B5EF4-FFF2-40B4-BE49-F238E27FC236}">
                  <a16:creationId xmlns:a16="http://schemas.microsoft.com/office/drawing/2014/main" id="{99217B77-699C-9AD9-84AC-0CA9421E793A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3721" y="3347"/>
              <a:ext cx="655" cy="85"/>
              <a:chOff x="510" y="13401"/>
              <a:chExt cx="655" cy="85"/>
            </a:xfrm>
          </p:grpSpPr>
          <p:sp>
            <p:nvSpPr>
              <p:cNvPr id="100" name="Oval 3344">
                <a:extLst>
                  <a:ext uri="{FF2B5EF4-FFF2-40B4-BE49-F238E27FC236}">
                    <a16:creationId xmlns:a16="http://schemas.microsoft.com/office/drawing/2014/main" id="{06E8E25D-AB32-FF49-599D-922BC3A685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0" y="13401"/>
                <a:ext cx="85" cy="85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  <p:sp>
            <p:nvSpPr>
              <p:cNvPr id="101" name="Oval 3345">
                <a:extLst>
                  <a:ext uri="{FF2B5EF4-FFF2-40B4-BE49-F238E27FC236}">
                    <a16:creationId xmlns:a16="http://schemas.microsoft.com/office/drawing/2014/main" id="{0FD93822-21E6-009D-B88C-574E484393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80" y="13401"/>
                <a:ext cx="85" cy="85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  <p:sp>
            <p:nvSpPr>
              <p:cNvPr id="102" name="Line 3346">
                <a:extLst>
                  <a:ext uri="{FF2B5EF4-FFF2-40B4-BE49-F238E27FC236}">
                    <a16:creationId xmlns:a16="http://schemas.microsoft.com/office/drawing/2014/main" id="{C6C1FD25-F60F-58B8-D285-628B873705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67" y="13443"/>
                <a:ext cx="57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noProof="0" dirty="0"/>
              </a:p>
            </p:txBody>
          </p:sp>
        </p:grpSp>
      </p:grpSp>
      <p:sp>
        <p:nvSpPr>
          <p:cNvPr id="106" name="Rectangle : coins arrondis 5">
            <a:extLst>
              <a:ext uri="{FF2B5EF4-FFF2-40B4-BE49-F238E27FC236}">
                <a16:creationId xmlns:a16="http://schemas.microsoft.com/office/drawing/2014/main" id="{B352A19D-713D-9343-A968-7DFFF54157DE}"/>
              </a:ext>
            </a:extLst>
          </p:cNvPr>
          <p:cNvSpPr/>
          <p:nvPr/>
        </p:nvSpPr>
        <p:spPr>
          <a:xfrm>
            <a:off x="8998384" y="4320402"/>
            <a:ext cx="1008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887DFFA-3E1E-FC9D-7914-3E3592C5D5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3942" y="390428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327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1">
            <a:extLst>
              <a:ext uri="{FF2B5EF4-FFF2-40B4-BE49-F238E27FC236}">
                <a16:creationId xmlns:a16="http://schemas.microsoft.com/office/drawing/2014/main" id="{2BF47E4C-5DF3-E406-025D-2149CFBBC4B0}"/>
              </a:ext>
            </a:extLst>
          </p:cNvPr>
          <p:cNvSpPr txBox="1">
            <a:spLocks/>
          </p:cNvSpPr>
          <p:nvPr/>
        </p:nvSpPr>
        <p:spPr>
          <a:xfrm>
            <a:off x="935304" y="318294"/>
            <a:ext cx="10372033" cy="1158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fr-FR" noProof="0" dirty="0"/>
            </a:br>
            <a:endParaRPr lang="fr-FR" noProof="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519986" y="1799311"/>
            <a:ext cx="11236080" cy="954107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1" noProof="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sz="28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Indiquer le circuit dans lequel le sens conventionnel du courant est représenté correctement.</a:t>
            </a:r>
            <a:endParaRPr lang="fr-FR" sz="2800" noProof="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ammersmith One"/>
            </a:endParaRPr>
          </a:p>
        </p:txBody>
      </p:sp>
      <p:grpSp>
        <p:nvGrpSpPr>
          <p:cNvPr id="12" name="Groupe 11"/>
          <p:cNvGrpSpPr/>
          <p:nvPr/>
        </p:nvGrpSpPr>
        <p:grpSpPr>
          <a:xfrm>
            <a:off x="519986" y="3062453"/>
            <a:ext cx="10936111" cy="1808867"/>
            <a:chOff x="399758" y="3255275"/>
            <a:chExt cx="10936111" cy="1808867"/>
          </a:xfrm>
        </p:grpSpPr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9758" y="3255275"/>
              <a:ext cx="10936111" cy="1808867"/>
            </a:xfrm>
            <a:prstGeom prst="rect">
              <a:avLst/>
            </a:prstGeom>
          </p:spPr>
        </p:pic>
        <p:cxnSp>
          <p:nvCxnSpPr>
            <p:cNvPr id="3" name="Connecteur droit avec flèche 2"/>
            <p:cNvCxnSpPr/>
            <p:nvPr/>
          </p:nvCxnSpPr>
          <p:spPr>
            <a:xfrm flipH="1" flipV="1">
              <a:off x="3621741" y="4061012"/>
              <a:ext cx="8965" cy="42938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avec flèche 13"/>
            <p:cNvCxnSpPr/>
            <p:nvPr/>
          </p:nvCxnSpPr>
          <p:spPr>
            <a:xfrm flipH="1" flipV="1">
              <a:off x="6517341" y="3863788"/>
              <a:ext cx="8964" cy="41191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avec flèche 14"/>
            <p:cNvCxnSpPr/>
            <p:nvPr/>
          </p:nvCxnSpPr>
          <p:spPr>
            <a:xfrm flipV="1">
              <a:off x="11307337" y="4061012"/>
              <a:ext cx="0" cy="42938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avec flèche 15"/>
            <p:cNvCxnSpPr/>
            <p:nvPr/>
          </p:nvCxnSpPr>
          <p:spPr>
            <a:xfrm flipH="1" flipV="1">
              <a:off x="636492" y="4365812"/>
              <a:ext cx="8966" cy="46616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1404172" y="500393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6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4550783" y="500393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8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7481394" y="500393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9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10341983" y="500393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6185A87-08E4-6D87-FE45-475CE4A14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Choisir la bonne réponse.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384A2F16-46B5-6B18-66F8-EF852675C06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L'</a:t>
            </a:r>
            <a:r>
              <a:rPr lang="fr-FR" noProof="0" dirty="0" err="1"/>
              <a:t>enseignant.e</a:t>
            </a:r>
            <a:r>
              <a:rPr lang="fr-FR" noProof="0" dirty="0"/>
              <a:t> choisit au hasard deux élèves pour justifier oralement leurs réponses.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D811B8EF-31CC-F004-C525-B011BBD86CA6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7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B10E073-997F-AA9B-FE13-00E54AE301FD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2BFE607-2BA5-1D8E-B1B5-1FCC64BB18F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4831087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20140" y="5564923"/>
            <a:ext cx="684830" cy="68483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38C48EB-3488-872B-2E72-B5A7A7DF0E0D}"/>
              </a:ext>
            </a:extLst>
          </p:cNvPr>
          <p:cNvSpPr/>
          <p:nvPr/>
        </p:nvSpPr>
        <p:spPr>
          <a:xfrm>
            <a:off x="519986" y="1799311"/>
            <a:ext cx="11236080" cy="954107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1" noProof="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sz="28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Indiquer le circuit dans lequel le sens conventionnel du courant est représenté correctement.</a:t>
            </a:r>
            <a:endParaRPr lang="fr-FR" sz="2800" noProof="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ammersmith One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9F05650-51E1-8A6E-B7A6-BA6357E39042}"/>
              </a:ext>
            </a:extLst>
          </p:cNvPr>
          <p:cNvGrpSpPr/>
          <p:nvPr/>
        </p:nvGrpSpPr>
        <p:grpSpPr>
          <a:xfrm>
            <a:off x="519986" y="3062453"/>
            <a:ext cx="10936111" cy="1808867"/>
            <a:chOff x="399758" y="3255275"/>
            <a:chExt cx="10936111" cy="180886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8CF212E4-E405-46CE-6ED6-985486C4E3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9758" y="3255275"/>
              <a:ext cx="10936111" cy="1808867"/>
            </a:xfrm>
            <a:prstGeom prst="rect">
              <a:avLst/>
            </a:prstGeom>
          </p:spPr>
        </p:pic>
        <p:cxnSp>
          <p:nvCxnSpPr>
            <p:cNvPr id="7" name="Connecteur droit avec flèche 6">
              <a:extLst>
                <a:ext uri="{FF2B5EF4-FFF2-40B4-BE49-F238E27FC236}">
                  <a16:creationId xmlns:a16="http://schemas.microsoft.com/office/drawing/2014/main" id="{FD03E3F1-541F-6FAF-06D5-45F4FEFDD6DA}"/>
                </a:ext>
              </a:extLst>
            </p:cNvPr>
            <p:cNvCxnSpPr/>
            <p:nvPr/>
          </p:nvCxnSpPr>
          <p:spPr>
            <a:xfrm flipH="1" flipV="1">
              <a:off x="3621741" y="4061012"/>
              <a:ext cx="8965" cy="42938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avec flèche 7">
              <a:extLst>
                <a:ext uri="{FF2B5EF4-FFF2-40B4-BE49-F238E27FC236}">
                  <a16:creationId xmlns:a16="http://schemas.microsoft.com/office/drawing/2014/main" id="{BCBA410A-2D64-72DB-52AD-6524313A6E11}"/>
                </a:ext>
              </a:extLst>
            </p:cNvPr>
            <p:cNvCxnSpPr/>
            <p:nvPr/>
          </p:nvCxnSpPr>
          <p:spPr>
            <a:xfrm flipH="1" flipV="1">
              <a:off x="6517341" y="3863788"/>
              <a:ext cx="8964" cy="41191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avec flèche 9">
              <a:extLst>
                <a:ext uri="{FF2B5EF4-FFF2-40B4-BE49-F238E27FC236}">
                  <a16:creationId xmlns:a16="http://schemas.microsoft.com/office/drawing/2014/main" id="{9333995C-831E-A4A0-71CD-75D6E64BE48A}"/>
                </a:ext>
              </a:extLst>
            </p:cNvPr>
            <p:cNvCxnSpPr/>
            <p:nvPr/>
          </p:nvCxnSpPr>
          <p:spPr>
            <a:xfrm flipV="1">
              <a:off x="11307337" y="4061012"/>
              <a:ext cx="0" cy="42938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avec flèche 10">
              <a:extLst>
                <a:ext uri="{FF2B5EF4-FFF2-40B4-BE49-F238E27FC236}">
                  <a16:creationId xmlns:a16="http://schemas.microsoft.com/office/drawing/2014/main" id="{A3954DB9-D7AE-1136-DE7B-1D0A5E637DC3}"/>
                </a:ext>
              </a:extLst>
            </p:cNvPr>
            <p:cNvCxnSpPr/>
            <p:nvPr/>
          </p:nvCxnSpPr>
          <p:spPr>
            <a:xfrm flipH="1" flipV="1">
              <a:off x="636492" y="4365812"/>
              <a:ext cx="8966" cy="46616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 : coins arrondis 6">
            <a:extLst>
              <a:ext uri="{FF2B5EF4-FFF2-40B4-BE49-F238E27FC236}">
                <a16:creationId xmlns:a16="http://schemas.microsoft.com/office/drawing/2014/main" id="{E3CF27C1-F2EE-C5F7-BC0F-E47ABA15149A}"/>
              </a:ext>
            </a:extLst>
          </p:cNvPr>
          <p:cNvSpPr/>
          <p:nvPr/>
        </p:nvSpPr>
        <p:spPr>
          <a:xfrm>
            <a:off x="1404172" y="500393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9" name="Rectangle : coins arrondis 6">
            <a:extLst>
              <a:ext uri="{FF2B5EF4-FFF2-40B4-BE49-F238E27FC236}">
                <a16:creationId xmlns:a16="http://schemas.microsoft.com/office/drawing/2014/main" id="{CBBC0ACF-82EA-EDB8-6122-FEC01BD1CDFB}"/>
              </a:ext>
            </a:extLst>
          </p:cNvPr>
          <p:cNvSpPr/>
          <p:nvPr/>
        </p:nvSpPr>
        <p:spPr>
          <a:xfrm>
            <a:off x="4550783" y="500393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0" name="Rectangle : coins arrondis 6">
            <a:extLst>
              <a:ext uri="{FF2B5EF4-FFF2-40B4-BE49-F238E27FC236}">
                <a16:creationId xmlns:a16="http://schemas.microsoft.com/office/drawing/2014/main" id="{EC8A6C71-8259-986D-624F-EBAD063D51A0}"/>
              </a:ext>
            </a:extLst>
          </p:cNvPr>
          <p:cNvSpPr/>
          <p:nvPr/>
        </p:nvSpPr>
        <p:spPr>
          <a:xfrm>
            <a:off x="7481394" y="500393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1" name="Rectangle : coins arrondis 6">
            <a:extLst>
              <a:ext uri="{FF2B5EF4-FFF2-40B4-BE49-F238E27FC236}">
                <a16:creationId xmlns:a16="http://schemas.microsoft.com/office/drawing/2014/main" id="{1BDB1294-4A0C-FCD1-E21F-F4C89773769E}"/>
              </a:ext>
            </a:extLst>
          </p:cNvPr>
          <p:cNvSpPr/>
          <p:nvPr/>
        </p:nvSpPr>
        <p:spPr>
          <a:xfrm>
            <a:off x="10341983" y="500393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27" name="Titre 26">
            <a:extLst>
              <a:ext uri="{FF2B5EF4-FFF2-40B4-BE49-F238E27FC236}">
                <a16:creationId xmlns:a16="http://schemas.microsoft.com/office/drawing/2014/main" id="{300B9ECF-F56E-FC65-B43C-AB85122D8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Le sens de I est de (+) vers le( – )à l’extérieur du générateur.</a:t>
            </a:r>
          </a:p>
        </p:txBody>
      </p:sp>
      <p:sp>
        <p:nvSpPr>
          <p:cNvPr id="30" name="Espace réservé du contenu 29">
            <a:extLst>
              <a:ext uri="{FF2B5EF4-FFF2-40B4-BE49-F238E27FC236}">
                <a16:creationId xmlns:a16="http://schemas.microsoft.com/office/drawing/2014/main" id="{B62E11A1-B6F9-2D6B-CB0E-84D12CF4117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L'</a:t>
            </a:r>
            <a:r>
              <a:rPr lang="fr-FR" noProof="0" dirty="0" err="1"/>
              <a:t>enseignant.e</a:t>
            </a:r>
            <a:r>
              <a:rPr lang="fr-FR" noProof="0" dirty="0"/>
              <a:t> choisit au hasard deux élèves pour justifier oralement leurs réponses.</a:t>
            </a: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2BB102B5-31E8-8F84-577C-9C32388C63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13942" y="390428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318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533320" y="1361353"/>
            <a:ext cx="11236080" cy="954107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r>
              <a:rPr lang="fr-FR" sz="2800" noProof="0" dirty="0"/>
              <a:t>Pour mesurer l’intensité du courant qui traverse une lampe, on branche l’ampèremètre en:</a:t>
            </a:r>
          </a:p>
        </p:txBody>
      </p:sp>
      <p:sp>
        <p:nvSpPr>
          <p:cNvPr id="24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660014" y="391541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6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9031117" y="391541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" name="Rectangle 1"/>
          <p:cNvSpPr/>
          <p:nvPr/>
        </p:nvSpPr>
        <p:spPr>
          <a:xfrm>
            <a:off x="1365420" y="3167390"/>
            <a:ext cx="3453189" cy="523220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lvl="0" algn="ctr" defTabSz="914400">
              <a:buClr>
                <a:srgbClr val="000000"/>
              </a:buClr>
              <a:buSzPts val="1400"/>
              <a:defRPr/>
            </a:pPr>
            <a:r>
              <a:rPr lang="fr-FR" sz="2800" kern="0" noProof="0" dirty="0">
                <a:cs typeface="Poppins ExtraBold" panose="020B0604020202020204" charset="0"/>
                <a:sym typeface="Abel"/>
              </a:rPr>
              <a:t>série avec cette lampe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070279" y="3167390"/>
            <a:ext cx="4237058" cy="523220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lvl="0" algn="ctr" defTabSz="914400">
              <a:buClr>
                <a:srgbClr val="000000"/>
              </a:buClr>
              <a:buSzPts val="1400"/>
              <a:defRPr/>
            </a:pPr>
            <a:r>
              <a:rPr lang="fr-FR" sz="2800" kern="0" noProof="0" dirty="0">
                <a:cs typeface="Poppins ExtraBold" panose="020B0604020202020204" charset="0"/>
                <a:sym typeface="Abel"/>
              </a:rPr>
              <a:t>dérivation avec cette lampe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5F4FA4BF-50A9-893E-331B-49AD73238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Choisir la bonne réponse.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20675F9A-A3B2-2E66-F19D-4E6FBE3B9C3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L'</a:t>
            </a:r>
            <a:r>
              <a:rPr lang="fr-FR" noProof="0" dirty="0" err="1"/>
              <a:t>enseignant.e</a:t>
            </a:r>
            <a:r>
              <a:rPr lang="fr-FR" noProof="0" dirty="0"/>
              <a:t> choisit au hasard deux élèves pour justifier oralement leurs réponses.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27EC605-F7E5-BC0C-A344-7440BBEA137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7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D8EAC21-2AB2-509A-B480-629ABB1A9ADE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21A4AD7-8047-39E8-F053-4AED034B082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5685693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533320" y="1361353"/>
            <a:ext cx="11236080" cy="954107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r>
              <a:rPr lang="fr-FR" sz="2800" noProof="0" dirty="0"/>
              <a:t>Pour mesurer l’intensité du courant qui traverse une lampe, on branche l’ampèremètre en:</a:t>
            </a:r>
          </a:p>
        </p:txBody>
      </p:sp>
      <p:pic>
        <p:nvPicPr>
          <p:cNvPr id="12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33599" y="4542540"/>
            <a:ext cx="684830" cy="684830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A0455A91-4397-661B-F18A-6CF4E0A8B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L’ampèremètre se branche en série.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2479B24E-0AF2-E148-9179-77FC6757FAA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L'</a:t>
            </a:r>
            <a:r>
              <a:rPr lang="fr-FR" noProof="0" dirty="0" err="1"/>
              <a:t>enseignant.e</a:t>
            </a:r>
            <a:r>
              <a:rPr lang="fr-FR" noProof="0" dirty="0"/>
              <a:t> choisit au hasard deux élèves pour justifier oralement leurs réponses.</a:t>
            </a:r>
          </a:p>
        </p:txBody>
      </p:sp>
      <p:sp>
        <p:nvSpPr>
          <p:cNvPr id="6" name="Rectangle : coins arrondis 6">
            <a:extLst>
              <a:ext uri="{FF2B5EF4-FFF2-40B4-BE49-F238E27FC236}">
                <a16:creationId xmlns:a16="http://schemas.microsoft.com/office/drawing/2014/main" id="{74783314-DE16-33E0-3B29-7E22954A58E1}"/>
              </a:ext>
            </a:extLst>
          </p:cNvPr>
          <p:cNvSpPr/>
          <p:nvPr/>
        </p:nvSpPr>
        <p:spPr>
          <a:xfrm>
            <a:off x="2660014" y="391541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40C4F89-03A5-D2DC-9EC4-639512D067CA}"/>
              </a:ext>
            </a:extLst>
          </p:cNvPr>
          <p:cNvSpPr/>
          <p:nvPr/>
        </p:nvSpPr>
        <p:spPr>
          <a:xfrm>
            <a:off x="9031117" y="391541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5EA73B-CFFA-FE30-CAD1-00190313AD82}"/>
              </a:ext>
            </a:extLst>
          </p:cNvPr>
          <p:cNvSpPr/>
          <p:nvPr/>
        </p:nvSpPr>
        <p:spPr>
          <a:xfrm>
            <a:off x="1365420" y="3167390"/>
            <a:ext cx="3453189" cy="523220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lvl="0" algn="ctr" defTabSz="914400">
              <a:buClr>
                <a:srgbClr val="000000"/>
              </a:buClr>
              <a:buSzPts val="1400"/>
              <a:defRPr/>
            </a:pPr>
            <a:r>
              <a:rPr lang="fr-FR" sz="2800" kern="0" noProof="0" dirty="0">
                <a:cs typeface="Poppins ExtraBold" panose="020B0604020202020204" charset="0"/>
                <a:sym typeface="Abel"/>
              </a:rPr>
              <a:t>série avec cette lampe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F439947-3ED4-50C9-55DD-29AABD25EE09}"/>
              </a:ext>
            </a:extLst>
          </p:cNvPr>
          <p:cNvSpPr/>
          <p:nvPr/>
        </p:nvSpPr>
        <p:spPr>
          <a:xfrm>
            <a:off x="7070279" y="3167390"/>
            <a:ext cx="4237058" cy="523220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lvl="0" algn="ctr" defTabSz="914400">
              <a:buClr>
                <a:srgbClr val="000000"/>
              </a:buClr>
              <a:buSzPts val="1400"/>
              <a:defRPr/>
            </a:pPr>
            <a:r>
              <a:rPr lang="fr-FR" sz="2800" kern="0" noProof="0" dirty="0">
                <a:cs typeface="Poppins ExtraBold" panose="020B0604020202020204" charset="0"/>
                <a:sym typeface="Abel"/>
              </a:rPr>
              <a:t>dérivation avec cette lampe</a:t>
            </a:r>
          </a:p>
        </p:txBody>
      </p:sp>
      <p:pic>
        <p:nvPicPr>
          <p:cNvPr id="10" name="Image 8">
            <a:extLst>
              <a:ext uri="{FF2B5EF4-FFF2-40B4-BE49-F238E27FC236}">
                <a16:creationId xmlns:a16="http://schemas.microsoft.com/office/drawing/2014/main" id="{3786EBE0-1EEE-3C16-16DB-8FCB12FA3A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3942" y="390428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2315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" name="Rectangle 2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Rectangle 2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noProof="0" dirty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O</a:t>
            </a:r>
          </a:p>
        </p:txBody>
      </p:sp>
      <p:sp>
        <p:nvSpPr>
          <p:cNvPr id="10" name="TextBox 6"/>
          <p:cNvSpPr txBox="1"/>
          <p:nvPr/>
        </p:nvSpPr>
        <p:spPr>
          <a:xfrm>
            <a:off x="5103228" y="1686972"/>
            <a:ext cx="5869201" cy="31717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Déclaration de la tâche </a:t>
            </a:r>
            <a:b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de la séance</a:t>
            </a:r>
          </a:p>
          <a:p>
            <a:pPr algn="ctr" defTabSz="914400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(2 min)</a:t>
            </a:r>
            <a:endParaRPr lang="fr-FR" sz="4265" b="1" kern="0" noProof="0" dirty="0">
              <a:solidFill>
                <a:srgbClr val="FFC000"/>
              </a:solidFill>
              <a:latin typeface="Arial" panose="020B0604020202020204"/>
              <a:cs typeface="Arial" panose="020B0604020202020204" pitchFamily="34" charset="0"/>
              <a:sym typeface="Arial" panose="020B0604020202020204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/>
            <p:cNvPicPr preferRelativeResize="0"/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2D94D4BB-B7E8-22C3-6902-8F4A234BC0DE}"/>
              </a:ext>
            </a:extLst>
          </p:cNvPr>
          <p:cNvGrpSpPr/>
          <p:nvPr/>
        </p:nvGrpSpPr>
        <p:grpSpPr>
          <a:xfrm>
            <a:off x="244838" y="4895591"/>
            <a:ext cx="11558968" cy="1213984"/>
            <a:chOff x="244838" y="4895591"/>
            <a:chExt cx="11558968" cy="1213984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4838" y="4895591"/>
              <a:ext cx="1407669" cy="1213984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>
              <a:off x="1464248" y="5049563"/>
              <a:ext cx="10339558" cy="90603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800" noProof="0" dirty="0">
                  <a:solidFill>
                    <a:schemeClr val="tx1"/>
                  </a:solidFill>
                </a:rPr>
                <a:t>Comment déterminer si le problème vient de la pile ou de la lampe ?</a:t>
              </a:r>
            </a:p>
          </p:txBody>
        </p:sp>
      </p:grp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88294" y="2112815"/>
            <a:ext cx="653864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fr-FR" sz="24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 élève dit :« La lampe est défectueuse. »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88294" y="3168576"/>
            <a:ext cx="905772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fr-FR" sz="24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 autre répond :« Peut-être que la pile ne donne pas assez. »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359AFE3-8846-7BBB-366C-1CA9ED803FBA}"/>
              </a:ext>
            </a:extLst>
          </p:cNvPr>
          <p:cNvGrpSpPr/>
          <p:nvPr/>
        </p:nvGrpSpPr>
        <p:grpSpPr>
          <a:xfrm>
            <a:off x="525417" y="1179939"/>
            <a:ext cx="11399883" cy="2337962"/>
            <a:chOff x="525417" y="1179939"/>
            <a:chExt cx="11399883" cy="2337962"/>
          </a:xfrm>
        </p:grpSpPr>
        <p:sp>
          <p:nvSpPr>
            <p:cNvPr id="4" name="Rectangle 3"/>
            <p:cNvSpPr/>
            <p:nvPr/>
          </p:nvSpPr>
          <p:spPr>
            <a:xfrm>
              <a:off x="525417" y="1232561"/>
              <a:ext cx="1092251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2400" noProof="0" dirty="0"/>
                <a:t>Dans ce montage la lampe brille faiblement.</a:t>
              </a:r>
            </a:p>
          </p:txBody>
        </p:sp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0836" y="1179939"/>
              <a:ext cx="2424464" cy="2337962"/>
            </a:xfrm>
            <a:prstGeom prst="rect">
              <a:avLst/>
            </a:prstGeom>
          </p:spPr>
        </p:pic>
      </p:grpSp>
      <p:sp>
        <p:nvSpPr>
          <p:cNvPr id="8" name="Titre 7">
            <a:extLst>
              <a:ext uri="{FF2B5EF4-FFF2-40B4-BE49-F238E27FC236}">
                <a16:creationId xmlns:a16="http://schemas.microsoft.com/office/drawing/2014/main" id="{1D818091-F34E-B9E3-17B9-5DBFA3CCB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Avant d’aborder notre tâche d’aujourd’hui, je vous présente la situation suivante:</a:t>
            </a:r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D7931891-6050-8A7F-D63C-4235A59061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 L’</a:t>
            </a:r>
            <a:r>
              <a:rPr lang="fr-FR" noProof="0" dirty="0" err="1"/>
              <a:t>enseignant·e</a:t>
            </a:r>
            <a:r>
              <a:rPr lang="fr-FR" noProof="0" dirty="0"/>
              <a:t> décrit la situation et réalise l’expérience. Discussion sur les questions posées.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10C0C38-C4A0-9020-671E-6E9BF13F8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 Je vous présente aussi la photo d’une pile 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F1A00C0-D8EF-DB74-9100-5E222F09357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. Discussion sur les questions posées.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9C1C97C-BDB8-B7BE-F2A2-FA59F678F877}"/>
              </a:ext>
            </a:extLst>
          </p:cNvPr>
          <p:cNvGrpSpPr/>
          <p:nvPr/>
        </p:nvGrpSpPr>
        <p:grpSpPr>
          <a:xfrm>
            <a:off x="876301" y="1465018"/>
            <a:ext cx="3287058" cy="3923617"/>
            <a:chOff x="876301" y="1465018"/>
            <a:chExt cx="3287058" cy="3923617"/>
          </a:xfrm>
        </p:grpSpPr>
        <p:sp>
          <p:nvSpPr>
            <p:cNvPr id="20" name="Text Box 2"/>
            <p:cNvSpPr txBox="1">
              <a:spLocks noChangeArrowheads="1"/>
            </p:cNvSpPr>
            <p:nvPr/>
          </p:nvSpPr>
          <p:spPr bwMode="auto">
            <a:xfrm>
              <a:off x="1733811" y="4840725"/>
              <a:ext cx="1817915" cy="547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Arial" panose="020B0604020202020204" pitchFamily="34" charset="0"/>
                </a:rPr>
                <a:t>Une pile</a:t>
              </a:r>
              <a:endParaRPr kumimoji="0" lang="fr-FR" sz="4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2EBB457C-30B2-0297-F7F6-AB6239AC7568}"/>
                </a:ext>
              </a:extLst>
            </p:cNvPr>
            <p:cNvGrpSpPr/>
            <p:nvPr/>
          </p:nvGrpSpPr>
          <p:grpSpPr>
            <a:xfrm>
              <a:off x="876301" y="1465018"/>
              <a:ext cx="3287058" cy="3121269"/>
              <a:chOff x="876301" y="1465018"/>
              <a:chExt cx="3287058" cy="3121269"/>
            </a:xfrm>
          </p:grpSpPr>
          <p:pic>
            <p:nvPicPr>
              <p:cNvPr id="16" name="Image 15" descr="PILE 9v Maroc | Baterie 9v | meilleur prix"/>
              <p:cNvPicPr/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6301" y="1465018"/>
                <a:ext cx="3287058" cy="312126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10349DD3-6B4F-BBDA-7A27-F1FA375D1032}"/>
                  </a:ext>
                </a:extLst>
              </p:cNvPr>
              <p:cNvSpPr txBox="1"/>
              <p:nvPr/>
            </p:nvSpPr>
            <p:spPr>
              <a:xfrm>
                <a:off x="2237538" y="3155505"/>
                <a:ext cx="81046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3600" noProof="0" dirty="0">
                    <a:solidFill>
                      <a:schemeClr val="bg1"/>
                    </a:solidFill>
                  </a:rPr>
                  <a:t>9V</a:t>
                </a:r>
              </a:p>
            </p:txBody>
          </p:sp>
        </p:grp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01F747A-CF14-F127-957A-3FE7F5677302}"/>
              </a:ext>
            </a:extLst>
          </p:cNvPr>
          <p:cNvGrpSpPr/>
          <p:nvPr/>
        </p:nvGrpSpPr>
        <p:grpSpPr>
          <a:xfrm>
            <a:off x="4409237" y="2684373"/>
            <a:ext cx="5800524" cy="1863814"/>
            <a:chOff x="4409237" y="2684373"/>
            <a:chExt cx="5800524" cy="1863814"/>
          </a:xfrm>
        </p:grpSpPr>
        <p:sp>
          <p:nvSpPr>
            <p:cNvPr id="21" name="Rectangle 20"/>
            <p:cNvSpPr/>
            <p:nvPr/>
          </p:nvSpPr>
          <p:spPr>
            <a:xfrm>
              <a:off x="5847524" y="3642148"/>
              <a:ext cx="4362237" cy="90603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noProof="0" dirty="0">
                  <a:solidFill>
                    <a:schemeClr val="tx1"/>
                  </a:solidFill>
                </a:rPr>
                <a:t>Que signifie l’indication   « 9V » </a:t>
              </a:r>
            </a:p>
            <a:p>
              <a:pPr algn="ctr"/>
              <a:r>
                <a:rPr lang="fr-FR" sz="2400" noProof="0" dirty="0">
                  <a:solidFill>
                    <a:schemeClr val="tx1"/>
                  </a:solidFill>
                </a:rPr>
                <a:t>inscrite sur cette pile?</a:t>
              </a:r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A9F865A6-5A43-95CB-8C6C-8D98A5ECB4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09237" y="2684373"/>
              <a:ext cx="1407669" cy="12139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186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054;p38"/>
          <p:cNvSpPr/>
          <p:nvPr/>
        </p:nvSpPr>
        <p:spPr>
          <a:xfrm>
            <a:off x="1576595" y="3075056"/>
            <a:ext cx="9730742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pic>
        <p:nvPicPr>
          <p:cNvPr id="18" name="Imag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155" y="2810473"/>
            <a:ext cx="805544" cy="805544"/>
          </a:xfrm>
          <a:prstGeom prst="rect">
            <a:avLst/>
          </a:prstGeom>
        </p:spPr>
      </p:pic>
      <p:sp>
        <p:nvSpPr>
          <p:cNvPr id="16" name="ZoneTexte 3"/>
          <p:cNvSpPr txBox="1"/>
          <p:nvPr/>
        </p:nvSpPr>
        <p:spPr>
          <a:xfrm>
            <a:off x="2081252" y="3198167"/>
            <a:ext cx="8967303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b="1" noProof="0" dirty="0">
                <a:solidFill>
                  <a:srgbClr val="FF0000"/>
                </a:solidFill>
              </a:rPr>
              <a:t>Utiliser</a:t>
            </a:r>
            <a:r>
              <a:rPr lang="fr-FR" noProof="0" dirty="0"/>
              <a:t> un </a:t>
            </a:r>
            <a:r>
              <a:rPr lang="fr-FR" b="1" noProof="0" dirty="0"/>
              <a:t>multimètre</a:t>
            </a:r>
            <a:r>
              <a:rPr lang="fr-FR" noProof="0" dirty="0"/>
              <a:t> pour </a:t>
            </a:r>
            <a:r>
              <a:rPr lang="fr-FR" b="1" noProof="0" dirty="0">
                <a:solidFill>
                  <a:srgbClr val="FF0000"/>
                </a:solidFill>
              </a:rPr>
              <a:t>mesurer</a:t>
            </a:r>
            <a:r>
              <a:rPr lang="fr-FR" noProof="0" dirty="0"/>
              <a:t> </a:t>
            </a:r>
            <a:r>
              <a:rPr lang="fr-FR" b="1" noProof="0" dirty="0"/>
              <a:t>une tension électrique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79113" y="3146891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noProof="0" dirty="0"/>
              <a:t> 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E2206D7-4C63-63CE-58B7-4E8E41837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À la fin de cette séance, vous serez capables d’utiliser un multimètre pour mesurer une tension électrique . </a:t>
            </a:r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2DC6E2FE-5226-3D12-C86A-3101F0CD08C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Bien expliquer la tâche et la relier à celle de l’</a:t>
            </a:r>
            <a:r>
              <a:rPr lang="fr-FR" noProof="0" dirty="0" err="1"/>
              <a:t>ampéremètre</a:t>
            </a:r>
            <a:r>
              <a:rPr lang="fr-FR" noProof="0" dirty="0"/>
              <a:t> .</a:t>
            </a:r>
          </a:p>
        </p:txBody>
      </p:sp>
      <p:pic>
        <p:nvPicPr>
          <p:cNvPr id="10" name="Image 8">
            <a:extLst>
              <a:ext uri="{FF2B5EF4-FFF2-40B4-BE49-F238E27FC236}">
                <a16:creationId xmlns:a16="http://schemas.microsoft.com/office/drawing/2014/main" id="{5D24566B-5FA1-B8DC-5AE0-7DFF47AA8E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" name="Rectangle 2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Rectangle 2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noProof="0" dirty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O</a:t>
            </a:r>
          </a:p>
        </p:txBody>
      </p:sp>
      <p:sp>
        <p:nvSpPr>
          <p:cNvPr id="10" name="TextBox 6"/>
          <p:cNvSpPr txBox="1"/>
          <p:nvPr/>
        </p:nvSpPr>
        <p:spPr>
          <a:xfrm>
            <a:off x="5065761" y="2259363"/>
            <a:ext cx="5869201" cy="171957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Introduction </a:t>
            </a:r>
          </a:p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à la tâche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/>
            <p:cNvPicPr preferRelativeResize="0"/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294;p51" descr="Lever la main - Icônes mains et gestes gratuites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183478" y="206505"/>
            <a:ext cx="768000" cy="56987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/>
          <p:cNvSpPr txBox="1"/>
          <p:nvPr/>
        </p:nvSpPr>
        <p:spPr>
          <a:xfrm>
            <a:off x="-282313" y="814958"/>
            <a:ext cx="4652189" cy="79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3200" b="1" noProof="0" dirty="0"/>
              <a:t>Tension électrique</a:t>
            </a:r>
          </a:p>
        </p:txBody>
      </p:sp>
      <p:sp>
        <p:nvSpPr>
          <p:cNvPr id="3" name="Rectangle 2"/>
          <p:cNvSpPr/>
          <p:nvPr/>
        </p:nvSpPr>
        <p:spPr>
          <a:xfrm>
            <a:off x="412470" y="1668246"/>
            <a:ext cx="107397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spc="-60" noProof="0" dirty="0">
                <a:solidFill>
                  <a:srgbClr val="231F20"/>
                </a:solidFill>
              </a:rPr>
              <a:t>Q</a:t>
            </a:r>
            <a:r>
              <a:rPr lang="fr-FR" sz="2400" spc="-47" noProof="0" dirty="0">
                <a:solidFill>
                  <a:srgbClr val="231F20"/>
                </a:solidFill>
              </a:rPr>
              <a:t>u</a:t>
            </a:r>
            <a:r>
              <a:rPr lang="fr-FR" sz="2400" spc="-43" noProof="0" dirty="0">
                <a:solidFill>
                  <a:srgbClr val="231F20"/>
                </a:solidFill>
              </a:rPr>
              <a:t>a</a:t>
            </a:r>
            <a:r>
              <a:rPr lang="fr-FR" sz="2400" spc="-47" noProof="0" dirty="0">
                <a:solidFill>
                  <a:srgbClr val="231F20"/>
                </a:solidFill>
              </a:rPr>
              <a:t>nd</a:t>
            </a:r>
            <a:r>
              <a:rPr lang="fr-FR" sz="2400" spc="-20" noProof="0" dirty="0">
                <a:solidFill>
                  <a:srgbClr val="231F20"/>
                </a:solidFill>
              </a:rPr>
              <a:t> </a:t>
            </a:r>
            <a:r>
              <a:rPr lang="fr-FR" sz="2400" spc="-47" noProof="0" dirty="0">
                <a:solidFill>
                  <a:srgbClr val="231F20"/>
                </a:solidFill>
              </a:rPr>
              <a:t>un</a:t>
            </a:r>
            <a:r>
              <a:rPr lang="fr-FR" sz="2400" spc="-20" noProof="0" dirty="0">
                <a:solidFill>
                  <a:srgbClr val="231F20"/>
                </a:solidFill>
              </a:rPr>
              <a:t> </a:t>
            </a:r>
            <a:r>
              <a:rPr lang="fr-FR" sz="2400" spc="-31" noProof="0" dirty="0">
                <a:solidFill>
                  <a:srgbClr val="231F20"/>
                </a:solidFill>
              </a:rPr>
              <a:t>r</a:t>
            </a:r>
            <a:r>
              <a:rPr lang="fr-FR" sz="2400" spc="-44" noProof="0" dirty="0">
                <a:solidFill>
                  <a:srgbClr val="231F20"/>
                </a:solidFill>
              </a:rPr>
              <a:t>é</a:t>
            </a:r>
            <a:r>
              <a:rPr lang="fr-FR" sz="2400" spc="-38" noProof="0" dirty="0">
                <a:solidFill>
                  <a:srgbClr val="231F20"/>
                </a:solidFill>
              </a:rPr>
              <a:t>c</a:t>
            </a:r>
            <a:r>
              <a:rPr lang="fr-FR" sz="2400" spc="-44" noProof="0" dirty="0">
                <a:solidFill>
                  <a:srgbClr val="231F20"/>
                </a:solidFill>
              </a:rPr>
              <a:t>e</a:t>
            </a:r>
            <a:r>
              <a:rPr lang="fr-FR" sz="2400" spc="-47" noProof="0" dirty="0">
                <a:solidFill>
                  <a:srgbClr val="231F20"/>
                </a:solidFill>
              </a:rPr>
              <a:t>p</a:t>
            </a:r>
            <a:r>
              <a:rPr lang="fr-FR" sz="2400" spc="-30" noProof="0" dirty="0">
                <a:solidFill>
                  <a:srgbClr val="231F20"/>
                </a:solidFill>
              </a:rPr>
              <a:t>t</a:t>
            </a:r>
            <a:r>
              <a:rPr lang="fr-FR" sz="2400" spc="-44" noProof="0" dirty="0">
                <a:solidFill>
                  <a:srgbClr val="231F20"/>
                </a:solidFill>
              </a:rPr>
              <a:t>e</a:t>
            </a:r>
            <a:r>
              <a:rPr lang="fr-FR" sz="2400" spc="-47" noProof="0" dirty="0">
                <a:solidFill>
                  <a:srgbClr val="231F20"/>
                </a:solidFill>
              </a:rPr>
              <a:t>u</a:t>
            </a:r>
            <a:r>
              <a:rPr lang="fr-FR" sz="2400" spc="-31" noProof="0" dirty="0">
                <a:solidFill>
                  <a:srgbClr val="231F20"/>
                </a:solidFill>
              </a:rPr>
              <a:t>r</a:t>
            </a:r>
            <a:r>
              <a:rPr lang="fr-FR" sz="2400" spc="-20" noProof="0" dirty="0">
                <a:solidFill>
                  <a:srgbClr val="231F20"/>
                </a:solidFill>
              </a:rPr>
              <a:t> </a:t>
            </a:r>
            <a:r>
              <a:rPr lang="fr-FR" sz="2400" spc="-44" noProof="0" dirty="0">
                <a:solidFill>
                  <a:srgbClr val="231F20"/>
                </a:solidFill>
              </a:rPr>
              <a:t>e</a:t>
            </a:r>
            <a:r>
              <a:rPr lang="fr-FR" sz="2400" spc="-35" noProof="0" dirty="0">
                <a:solidFill>
                  <a:srgbClr val="231F20"/>
                </a:solidFill>
              </a:rPr>
              <a:t>s</a:t>
            </a:r>
            <a:r>
              <a:rPr lang="fr-FR" sz="2400" spc="-30" noProof="0" dirty="0">
                <a:solidFill>
                  <a:srgbClr val="231F20"/>
                </a:solidFill>
              </a:rPr>
              <a:t>t</a:t>
            </a:r>
            <a:r>
              <a:rPr lang="fr-FR" sz="2400" spc="-20" noProof="0" dirty="0">
                <a:solidFill>
                  <a:srgbClr val="231F20"/>
                </a:solidFill>
              </a:rPr>
              <a:t> </a:t>
            </a:r>
            <a:r>
              <a:rPr lang="fr-FR" sz="2400" spc="-30" noProof="0" dirty="0">
                <a:solidFill>
                  <a:srgbClr val="231F20"/>
                </a:solidFill>
              </a:rPr>
              <a:t>t</a:t>
            </a:r>
            <a:r>
              <a:rPr lang="fr-FR" sz="2400" spc="-31" noProof="0" dirty="0">
                <a:solidFill>
                  <a:srgbClr val="231F20"/>
                </a:solidFill>
              </a:rPr>
              <a:t>r</a:t>
            </a:r>
            <a:r>
              <a:rPr lang="fr-FR" sz="2400" spc="-43" noProof="0" dirty="0">
                <a:solidFill>
                  <a:srgbClr val="231F20"/>
                </a:solidFill>
              </a:rPr>
              <a:t>a</a:t>
            </a:r>
            <a:r>
              <a:rPr lang="fr-FR" sz="2400" spc="-40" noProof="0" dirty="0">
                <a:solidFill>
                  <a:srgbClr val="231F20"/>
                </a:solidFill>
              </a:rPr>
              <a:t>v</a:t>
            </a:r>
            <a:r>
              <a:rPr lang="fr-FR" sz="2400" spc="-44" noProof="0" dirty="0">
                <a:solidFill>
                  <a:srgbClr val="231F20"/>
                </a:solidFill>
              </a:rPr>
              <a:t>e</a:t>
            </a:r>
            <a:r>
              <a:rPr lang="fr-FR" sz="2400" spc="-31" noProof="0" dirty="0">
                <a:solidFill>
                  <a:srgbClr val="231F20"/>
                </a:solidFill>
              </a:rPr>
              <a:t>r</a:t>
            </a:r>
            <a:r>
              <a:rPr lang="fr-FR" sz="2400" spc="-35" noProof="0" dirty="0">
                <a:solidFill>
                  <a:srgbClr val="231F20"/>
                </a:solidFill>
              </a:rPr>
              <a:t>s</a:t>
            </a:r>
            <a:r>
              <a:rPr lang="fr-FR" sz="2400" spc="-44" noProof="0" dirty="0">
                <a:solidFill>
                  <a:srgbClr val="231F20"/>
                </a:solidFill>
              </a:rPr>
              <a:t>é</a:t>
            </a:r>
            <a:r>
              <a:rPr lang="fr-FR" sz="2400" spc="-20" noProof="0" dirty="0">
                <a:solidFill>
                  <a:srgbClr val="231F20"/>
                </a:solidFill>
              </a:rPr>
              <a:t> </a:t>
            </a:r>
            <a:r>
              <a:rPr lang="fr-FR" sz="2400" spc="-47" noProof="0" dirty="0">
                <a:solidFill>
                  <a:srgbClr val="231F20"/>
                </a:solidFill>
              </a:rPr>
              <a:t>p</a:t>
            </a:r>
            <a:r>
              <a:rPr lang="fr-FR" sz="2400" spc="-43" noProof="0" dirty="0">
                <a:solidFill>
                  <a:srgbClr val="231F20"/>
                </a:solidFill>
              </a:rPr>
              <a:t>a</a:t>
            </a:r>
            <a:r>
              <a:rPr lang="fr-FR" sz="2400" spc="-31" noProof="0" dirty="0">
                <a:solidFill>
                  <a:srgbClr val="231F20"/>
                </a:solidFill>
              </a:rPr>
              <a:t>r</a:t>
            </a:r>
            <a:r>
              <a:rPr lang="fr-FR" sz="2400" spc="-20" noProof="0" dirty="0">
                <a:solidFill>
                  <a:srgbClr val="231F20"/>
                </a:solidFill>
              </a:rPr>
              <a:t> </a:t>
            </a:r>
            <a:r>
              <a:rPr lang="fr-FR" sz="2400" spc="-47" noProof="0" dirty="0">
                <a:solidFill>
                  <a:srgbClr val="231F20"/>
                </a:solidFill>
              </a:rPr>
              <a:t>un</a:t>
            </a:r>
            <a:r>
              <a:rPr lang="fr-FR" sz="2400" spc="-20" noProof="0" dirty="0">
                <a:solidFill>
                  <a:srgbClr val="231F20"/>
                </a:solidFill>
              </a:rPr>
              <a:t> </a:t>
            </a:r>
            <a:r>
              <a:rPr lang="fr-FR" sz="2400" spc="-38" noProof="0" dirty="0">
                <a:solidFill>
                  <a:srgbClr val="231F20"/>
                </a:solidFill>
              </a:rPr>
              <a:t>c</a:t>
            </a:r>
            <a:r>
              <a:rPr lang="fr-FR" sz="2400" spc="-47" noProof="0" dirty="0">
                <a:solidFill>
                  <a:srgbClr val="231F20"/>
                </a:solidFill>
              </a:rPr>
              <a:t>ou</a:t>
            </a:r>
            <a:r>
              <a:rPr lang="fr-FR" sz="2400" spc="-31" noProof="0" dirty="0">
                <a:solidFill>
                  <a:srgbClr val="231F20"/>
                </a:solidFill>
              </a:rPr>
              <a:t>r</a:t>
            </a:r>
            <a:r>
              <a:rPr lang="fr-FR" sz="2400" spc="-43" noProof="0" dirty="0">
                <a:solidFill>
                  <a:srgbClr val="231F20"/>
                </a:solidFill>
              </a:rPr>
              <a:t>a</a:t>
            </a:r>
            <a:r>
              <a:rPr lang="fr-FR" sz="2400" spc="-47" noProof="0" dirty="0">
                <a:solidFill>
                  <a:srgbClr val="231F20"/>
                </a:solidFill>
              </a:rPr>
              <a:t>n</a:t>
            </a:r>
            <a:r>
              <a:rPr lang="fr-FR" sz="2400" spc="-30" noProof="0" dirty="0">
                <a:solidFill>
                  <a:srgbClr val="231F20"/>
                </a:solidFill>
              </a:rPr>
              <a:t>t</a:t>
            </a:r>
            <a:r>
              <a:rPr lang="fr-FR" sz="2400" spc="-20" noProof="0" dirty="0">
                <a:solidFill>
                  <a:srgbClr val="231F20"/>
                </a:solidFill>
              </a:rPr>
              <a:t> </a:t>
            </a:r>
            <a:r>
              <a:rPr lang="fr-FR" sz="2400" spc="-44" noProof="0" dirty="0">
                <a:solidFill>
                  <a:srgbClr val="231F20"/>
                </a:solidFill>
              </a:rPr>
              <a:t>é</a:t>
            </a:r>
            <a:r>
              <a:rPr lang="fr-FR" sz="2400" spc="-20" noProof="0" dirty="0">
                <a:solidFill>
                  <a:srgbClr val="231F20"/>
                </a:solidFill>
              </a:rPr>
              <a:t>l</a:t>
            </a:r>
            <a:r>
              <a:rPr lang="fr-FR" sz="2400" spc="-44" noProof="0" dirty="0">
                <a:solidFill>
                  <a:srgbClr val="231F20"/>
                </a:solidFill>
              </a:rPr>
              <a:t>e</a:t>
            </a:r>
            <a:r>
              <a:rPr lang="fr-FR" sz="2400" spc="-38" noProof="0" dirty="0">
                <a:solidFill>
                  <a:srgbClr val="231F20"/>
                </a:solidFill>
              </a:rPr>
              <a:t>c</a:t>
            </a:r>
            <a:r>
              <a:rPr lang="fr-FR" sz="2400" spc="-30" noProof="0" dirty="0">
                <a:solidFill>
                  <a:srgbClr val="231F20"/>
                </a:solidFill>
              </a:rPr>
              <a:t>t</a:t>
            </a:r>
            <a:r>
              <a:rPr lang="fr-FR" sz="2400" spc="-31" noProof="0" dirty="0">
                <a:solidFill>
                  <a:srgbClr val="231F20"/>
                </a:solidFill>
              </a:rPr>
              <a:t>r</a:t>
            </a:r>
            <a:r>
              <a:rPr lang="fr-FR" sz="2400" spc="-20" noProof="0" dirty="0">
                <a:solidFill>
                  <a:srgbClr val="231F20"/>
                </a:solidFill>
              </a:rPr>
              <a:t>i</a:t>
            </a:r>
            <a:r>
              <a:rPr lang="fr-FR" sz="2400" spc="-47" noProof="0" dirty="0">
                <a:solidFill>
                  <a:srgbClr val="231F20"/>
                </a:solidFill>
              </a:rPr>
              <a:t>qu</a:t>
            </a:r>
            <a:r>
              <a:rPr lang="fr-FR" sz="2400" spc="-44" noProof="0" dirty="0">
                <a:solidFill>
                  <a:srgbClr val="231F20"/>
                </a:solidFill>
              </a:rPr>
              <a:t>e</a:t>
            </a:r>
            <a:r>
              <a:rPr lang="fr-FR" sz="2400" spc="-22" noProof="0" dirty="0">
                <a:solidFill>
                  <a:srgbClr val="231F20"/>
                </a:solidFill>
              </a:rPr>
              <a:t>,</a:t>
            </a:r>
            <a:r>
              <a:rPr lang="fr-FR" sz="2400" b="1" spc="-20" noProof="0" dirty="0">
                <a:solidFill>
                  <a:srgbClr val="F5821F"/>
                </a:solidFill>
              </a:rPr>
              <a:t> </a:t>
            </a:r>
            <a:r>
              <a:rPr lang="fr-FR" sz="2400" b="1" spc="-48" noProof="0" dirty="0">
                <a:solidFill>
                  <a:srgbClr val="F5821F"/>
                </a:solidFill>
              </a:rPr>
              <a:t>un</a:t>
            </a:r>
            <a:r>
              <a:rPr lang="fr-FR" sz="2400" b="1" spc="-45" noProof="0" dirty="0">
                <a:solidFill>
                  <a:srgbClr val="F5821F"/>
                </a:solidFill>
              </a:rPr>
              <a:t>e</a:t>
            </a:r>
            <a:r>
              <a:rPr lang="fr-FR" sz="2400" b="1" spc="-20" noProof="0" dirty="0">
                <a:solidFill>
                  <a:srgbClr val="F5821F"/>
                </a:solidFill>
              </a:rPr>
              <a:t> </a:t>
            </a:r>
            <a:r>
              <a:rPr lang="fr-FR" sz="2400" b="1" spc="-31" noProof="0" dirty="0">
                <a:solidFill>
                  <a:srgbClr val="F5821F"/>
                </a:solidFill>
              </a:rPr>
              <a:t>t</a:t>
            </a:r>
            <a:r>
              <a:rPr lang="fr-FR" sz="2400" b="1" spc="-45" noProof="0" dirty="0">
                <a:solidFill>
                  <a:srgbClr val="F5821F"/>
                </a:solidFill>
              </a:rPr>
              <a:t>e</a:t>
            </a:r>
            <a:r>
              <a:rPr lang="fr-FR" sz="2400" b="1" spc="-48" noProof="0" dirty="0">
                <a:solidFill>
                  <a:srgbClr val="F5821F"/>
                </a:solidFill>
              </a:rPr>
              <a:t>n</a:t>
            </a:r>
            <a:r>
              <a:rPr lang="fr-FR" sz="2400" b="1" spc="-35" noProof="0" dirty="0">
                <a:solidFill>
                  <a:srgbClr val="F5821F"/>
                </a:solidFill>
              </a:rPr>
              <a:t>s</a:t>
            </a:r>
            <a:r>
              <a:rPr lang="fr-FR" sz="2400" b="1" spc="-22" noProof="0" dirty="0">
                <a:solidFill>
                  <a:srgbClr val="F5821F"/>
                </a:solidFill>
              </a:rPr>
              <a:t>i</a:t>
            </a:r>
            <a:r>
              <a:rPr lang="fr-FR" sz="2400" b="1" spc="-48" noProof="0" dirty="0">
                <a:solidFill>
                  <a:srgbClr val="F5821F"/>
                </a:solidFill>
              </a:rPr>
              <a:t>on</a:t>
            </a:r>
            <a:r>
              <a:rPr lang="fr-FR" sz="2400" b="1" spc="-20" noProof="0" dirty="0">
                <a:solidFill>
                  <a:srgbClr val="F5821F"/>
                </a:solidFill>
              </a:rPr>
              <a:t> </a:t>
            </a:r>
            <a:r>
              <a:rPr lang="fr-FR" sz="2400" b="1" spc="-45" noProof="0" dirty="0">
                <a:solidFill>
                  <a:srgbClr val="F5821F"/>
                </a:solidFill>
              </a:rPr>
              <a:t>é</a:t>
            </a:r>
            <a:r>
              <a:rPr lang="fr-FR" sz="2400" b="1" spc="-22" noProof="0" dirty="0">
                <a:solidFill>
                  <a:srgbClr val="F5821F"/>
                </a:solidFill>
              </a:rPr>
              <a:t>l</a:t>
            </a:r>
            <a:r>
              <a:rPr lang="fr-FR" sz="2400" b="1" spc="-45" noProof="0" dirty="0">
                <a:solidFill>
                  <a:srgbClr val="F5821F"/>
                </a:solidFill>
              </a:rPr>
              <a:t>e</a:t>
            </a:r>
            <a:r>
              <a:rPr lang="fr-FR" sz="2400" b="1" spc="-37" noProof="0" dirty="0">
                <a:solidFill>
                  <a:srgbClr val="F5821F"/>
                </a:solidFill>
              </a:rPr>
              <a:t>c</a:t>
            </a:r>
            <a:r>
              <a:rPr lang="fr-FR" sz="2400" b="1" spc="-31" noProof="0" dirty="0">
                <a:solidFill>
                  <a:srgbClr val="F5821F"/>
                </a:solidFill>
              </a:rPr>
              <a:t>tr</a:t>
            </a:r>
            <a:r>
              <a:rPr lang="fr-FR" sz="2400" b="1" spc="-22" noProof="0" dirty="0">
                <a:solidFill>
                  <a:srgbClr val="F5821F"/>
                </a:solidFill>
              </a:rPr>
              <a:t>i</a:t>
            </a:r>
            <a:r>
              <a:rPr lang="fr-FR" sz="2400" b="1" spc="-48" noProof="0" dirty="0">
                <a:solidFill>
                  <a:srgbClr val="F5821F"/>
                </a:solidFill>
              </a:rPr>
              <a:t>qu</a:t>
            </a:r>
            <a:r>
              <a:rPr lang="fr-FR" sz="2400" b="1" spc="-45" noProof="0" dirty="0">
                <a:solidFill>
                  <a:srgbClr val="F5821F"/>
                </a:solidFill>
              </a:rPr>
              <a:t>e</a:t>
            </a:r>
            <a:r>
              <a:rPr lang="fr-FR" sz="2400" spc="-20" noProof="0" dirty="0">
                <a:solidFill>
                  <a:srgbClr val="231F20"/>
                </a:solidFill>
              </a:rPr>
              <a:t> </a:t>
            </a:r>
            <a:r>
              <a:rPr lang="fr-FR" sz="2400" spc="-35" noProof="0" dirty="0">
                <a:solidFill>
                  <a:srgbClr val="231F20"/>
                </a:solidFill>
              </a:rPr>
              <a:t>s</a:t>
            </a:r>
            <a:r>
              <a:rPr lang="fr-FR" sz="2400" spc="-44" noProof="0" dirty="0">
                <a:solidFill>
                  <a:srgbClr val="231F20"/>
                </a:solidFill>
              </a:rPr>
              <a:t>e</a:t>
            </a:r>
            <a:r>
              <a:rPr lang="fr-FR" sz="2400" spc="-20" noProof="0" dirty="0">
                <a:solidFill>
                  <a:srgbClr val="231F20"/>
                </a:solidFill>
              </a:rPr>
              <a:t> </a:t>
            </a:r>
            <a:r>
              <a:rPr lang="fr-FR" sz="2400" spc="-38" noProof="0" dirty="0">
                <a:solidFill>
                  <a:srgbClr val="231F20"/>
                </a:solidFill>
              </a:rPr>
              <a:t>c</a:t>
            </a:r>
            <a:r>
              <a:rPr lang="fr-FR" sz="2400" spc="-31" noProof="0" dirty="0">
                <a:solidFill>
                  <a:srgbClr val="231F20"/>
                </a:solidFill>
              </a:rPr>
              <a:t>r</a:t>
            </a:r>
            <a:r>
              <a:rPr lang="fr-FR" sz="2400" spc="-44" noProof="0" dirty="0">
                <a:solidFill>
                  <a:srgbClr val="231F20"/>
                </a:solidFill>
              </a:rPr>
              <a:t>ée</a:t>
            </a:r>
            <a:r>
              <a:rPr lang="fr-FR" sz="2400" spc="-20" noProof="0" dirty="0">
                <a:solidFill>
                  <a:srgbClr val="231F20"/>
                </a:solidFill>
              </a:rPr>
              <a:t> </a:t>
            </a:r>
            <a:r>
              <a:rPr lang="fr-FR" sz="2400" spc="-44" noProof="0" dirty="0">
                <a:solidFill>
                  <a:srgbClr val="231F20"/>
                </a:solidFill>
              </a:rPr>
              <a:t>e</a:t>
            </a:r>
            <a:r>
              <a:rPr lang="fr-FR" sz="2400" spc="-47" noProof="0" dirty="0">
                <a:solidFill>
                  <a:srgbClr val="231F20"/>
                </a:solidFill>
              </a:rPr>
              <a:t>n</a:t>
            </a:r>
            <a:r>
              <a:rPr lang="fr-FR" sz="2400" spc="-30" noProof="0" dirty="0">
                <a:solidFill>
                  <a:srgbClr val="231F20"/>
                </a:solidFill>
              </a:rPr>
              <a:t>t</a:t>
            </a:r>
            <a:r>
              <a:rPr lang="fr-FR" sz="2400" spc="-31" noProof="0" dirty="0">
                <a:solidFill>
                  <a:srgbClr val="231F20"/>
                </a:solidFill>
              </a:rPr>
              <a:t>r</a:t>
            </a:r>
            <a:r>
              <a:rPr lang="fr-FR" sz="2400" spc="-44" noProof="0" dirty="0">
                <a:solidFill>
                  <a:srgbClr val="231F20"/>
                </a:solidFill>
              </a:rPr>
              <a:t>e</a:t>
            </a:r>
            <a:r>
              <a:rPr lang="fr-FR" sz="2400" spc="-20" noProof="0" dirty="0">
                <a:solidFill>
                  <a:srgbClr val="231F20"/>
                </a:solidFill>
              </a:rPr>
              <a:t> </a:t>
            </a:r>
            <a:r>
              <a:rPr lang="fr-FR" sz="2400" spc="-35" noProof="0" dirty="0">
                <a:solidFill>
                  <a:srgbClr val="231F20"/>
                </a:solidFill>
              </a:rPr>
              <a:t>s</a:t>
            </a:r>
            <a:r>
              <a:rPr lang="fr-FR" sz="2400" spc="-44" noProof="0" dirty="0">
                <a:solidFill>
                  <a:srgbClr val="231F20"/>
                </a:solidFill>
              </a:rPr>
              <a:t>e</a:t>
            </a:r>
            <a:r>
              <a:rPr lang="fr-FR" sz="2400" spc="-35" noProof="0" dirty="0">
                <a:solidFill>
                  <a:srgbClr val="231F20"/>
                </a:solidFill>
              </a:rPr>
              <a:t>s</a:t>
            </a:r>
            <a:r>
              <a:rPr lang="fr-FR" sz="2400" spc="-20" noProof="0" dirty="0">
                <a:solidFill>
                  <a:srgbClr val="231F20"/>
                </a:solidFill>
              </a:rPr>
              <a:t> </a:t>
            </a:r>
            <a:r>
              <a:rPr lang="fr-FR" sz="2400" spc="-47" noProof="0" dirty="0">
                <a:solidFill>
                  <a:srgbClr val="231F20"/>
                </a:solidFill>
              </a:rPr>
              <a:t>bo</a:t>
            </a:r>
            <a:r>
              <a:rPr lang="fr-FR" sz="2400" spc="-31" noProof="0" dirty="0">
                <a:solidFill>
                  <a:srgbClr val="231F20"/>
                </a:solidFill>
              </a:rPr>
              <a:t>r</a:t>
            </a:r>
            <a:r>
              <a:rPr lang="fr-FR" sz="2400" spc="-47" noProof="0" dirty="0">
                <a:solidFill>
                  <a:srgbClr val="231F20"/>
                </a:solidFill>
              </a:rPr>
              <a:t>n</a:t>
            </a:r>
            <a:r>
              <a:rPr lang="fr-FR" sz="2400" spc="-44" noProof="0" dirty="0">
                <a:solidFill>
                  <a:srgbClr val="231F20"/>
                </a:solidFill>
              </a:rPr>
              <a:t>e</a:t>
            </a:r>
            <a:r>
              <a:rPr lang="fr-FR" sz="2400" spc="-35" noProof="0" dirty="0">
                <a:solidFill>
                  <a:srgbClr val="231F20"/>
                </a:solidFill>
              </a:rPr>
              <a:t>s.</a:t>
            </a:r>
          </a:p>
        </p:txBody>
      </p:sp>
      <p:grpSp>
        <p:nvGrpSpPr>
          <p:cNvPr id="22" name="Groupe 21"/>
          <p:cNvGrpSpPr/>
          <p:nvPr/>
        </p:nvGrpSpPr>
        <p:grpSpPr>
          <a:xfrm>
            <a:off x="3842617" y="2582822"/>
            <a:ext cx="5610536" cy="3444630"/>
            <a:chOff x="2345700" y="1994703"/>
            <a:chExt cx="3489448" cy="1378479"/>
          </a:xfrm>
        </p:grpSpPr>
        <p:pic>
          <p:nvPicPr>
            <p:cNvPr id="23" name="Picture 5019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345700" y="1994703"/>
              <a:ext cx="3489448" cy="1378479"/>
            </a:xfrm>
            <a:prstGeom prst="rect">
              <a:avLst/>
            </a:prstGeom>
            <a:noFill/>
          </p:spPr>
        </p:pic>
        <p:sp>
          <p:nvSpPr>
            <p:cNvPr id="25" name="Freeform 5020"/>
            <p:cNvSpPr/>
            <p:nvPr/>
          </p:nvSpPr>
          <p:spPr>
            <a:xfrm>
              <a:off x="3735254" y="2358886"/>
              <a:ext cx="1292390" cy="596378"/>
            </a:xfrm>
            <a:custGeom>
              <a:avLst/>
              <a:gdLst/>
              <a:ahLst/>
              <a:cxnLst/>
              <a:rect l="0" t="0" r="0" b="0"/>
              <a:pathLst>
                <a:path w="1292390" h="596378">
                  <a:moveTo>
                    <a:pt x="1292390" y="580821"/>
                  </a:moveTo>
                  <a:cubicBezTo>
                    <a:pt x="1274217" y="595146"/>
                    <a:pt x="1237425" y="596378"/>
                    <a:pt x="1216838" y="591019"/>
                  </a:cubicBezTo>
                  <a:cubicBezTo>
                    <a:pt x="1205154" y="587958"/>
                    <a:pt x="1193851" y="583792"/>
                    <a:pt x="1183945" y="576326"/>
                  </a:cubicBezTo>
                  <a:cubicBezTo>
                    <a:pt x="1180262" y="573113"/>
                    <a:pt x="1177544" y="569201"/>
                    <a:pt x="1175804" y="564604"/>
                  </a:cubicBezTo>
                  <a:cubicBezTo>
                    <a:pt x="1172629" y="563029"/>
                    <a:pt x="1169302" y="562140"/>
                    <a:pt x="1165810" y="561949"/>
                  </a:cubicBezTo>
                  <a:cubicBezTo>
                    <a:pt x="1160196" y="557415"/>
                    <a:pt x="1153364" y="550354"/>
                    <a:pt x="1148093" y="544919"/>
                  </a:cubicBezTo>
                  <a:cubicBezTo>
                    <a:pt x="1136130" y="532600"/>
                    <a:pt x="1129030" y="525272"/>
                    <a:pt x="1113625" y="514934"/>
                  </a:cubicBezTo>
                  <a:cubicBezTo>
                    <a:pt x="1084098" y="495109"/>
                    <a:pt x="1061085" y="468376"/>
                    <a:pt x="1033971" y="445668"/>
                  </a:cubicBezTo>
                  <a:cubicBezTo>
                    <a:pt x="986752" y="406146"/>
                    <a:pt x="937451" y="368693"/>
                    <a:pt x="889267" y="330187"/>
                  </a:cubicBezTo>
                  <a:cubicBezTo>
                    <a:pt x="833755" y="285826"/>
                    <a:pt x="778574" y="241554"/>
                    <a:pt x="728244" y="191338"/>
                  </a:cubicBezTo>
                  <a:cubicBezTo>
                    <a:pt x="690195" y="153352"/>
                    <a:pt x="647218" y="115443"/>
                    <a:pt x="598577" y="92316"/>
                  </a:cubicBezTo>
                  <a:cubicBezTo>
                    <a:pt x="574409" y="80835"/>
                    <a:pt x="551917" y="65011"/>
                    <a:pt x="527190" y="54965"/>
                  </a:cubicBezTo>
                  <a:cubicBezTo>
                    <a:pt x="498602" y="43358"/>
                    <a:pt x="467144" y="34963"/>
                    <a:pt x="437185" y="28333"/>
                  </a:cubicBezTo>
                  <a:cubicBezTo>
                    <a:pt x="373584" y="14287"/>
                    <a:pt x="311303" y="419"/>
                    <a:pt x="246114" y="228"/>
                  </a:cubicBezTo>
                  <a:cubicBezTo>
                    <a:pt x="166472" y="0"/>
                    <a:pt x="77102" y="33109"/>
                    <a:pt x="37605" y="107315"/>
                  </a:cubicBezTo>
                  <a:cubicBezTo>
                    <a:pt x="0" y="177952"/>
                    <a:pt x="1588" y="264744"/>
                    <a:pt x="3709" y="343306"/>
                  </a:cubicBezTo>
                  <a:cubicBezTo>
                    <a:pt x="4382" y="368554"/>
                    <a:pt x="11837" y="392900"/>
                    <a:pt x="12700" y="418020"/>
                  </a:cubicBezTo>
                  <a:cubicBezTo>
                    <a:pt x="13119" y="429933"/>
                    <a:pt x="7544" y="452158"/>
                    <a:pt x="16269" y="460527"/>
                  </a:cubicBezTo>
                  <a:cubicBezTo>
                    <a:pt x="14809" y="466623"/>
                    <a:pt x="17374" y="471767"/>
                    <a:pt x="12599" y="477317"/>
                  </a:cubicBezTo>
                </a:path>
              </a:pathLst>
            </a:custGeom>
            <a:noFill/>
            <a:ln w="12700" cap="flat" cmpd="sng">
              <a:solidFill>
                <a:srgbClr val="EE3338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26" name="Freeform 5021"/>
            <p:cNvSpPr/>
            <p:nvPr/>
          </p:nvSpPr>
          <p:spPr>
            <a:xfrm>
              <a:off x="2998199" y="2679982"/>
              <a:ext cx="744855" cy="147217"/>
            </a:xfrm>
            <a:custGeom>
              <a:avLst/>
              <a:gdLst/>
              <a:ahLst/>
              <a:cxnLst/>
              <a:rect l="0" t="0" r="0" b="0"/>
              <a:pathLst>
                <a:path w="744855" h="147217">
                  <a:moveTo>
                    <a:pt x="0" y="79717"/>
                  </a:moveTo>
                  <a:cubicBezTo>
                    <a:pt x="15786" y="93674"/>
                    <a:pt x="60642" y="85355"/>
                    <a:pt x="81000" y="88721"/>
                  </a:cubicBezTo>
                  <a:cubicBezTo>
                    <a:pt x="127088" y="96341"/>
                    <a:pt x="160705" y="113829"/>
                    <a:pt x="206997" y="107707"/>
                  </a:cubicBezTo>
                  <a:cubicBezTo>
                    <a:pt x="286740" y="97166"/>
                    <a:pt x="359524" y="55397"/>
                    <a:pt x="433362" y="25615"/>
                  </a:cubicBezTo>
                  <a:cubicBezTo>
                    <a:pt x="470674" y="10579"/>
                    <a:pt x="515556" y="5575"/>
                    <a:pt x="555815" y="3010"/>
                  </a:cubicBezTo>
                  <a:cubicBezTo>
                    <a:pt x="602983" y="0"/>
                    <a:pt x="637031" y="11633"/>
                    <a:pt x="671563" y="44462"/>
                  </a:cubicBezTo>
                  <a:cubicBezTo>
                    <a:pt x="689178" y="61214"/>
                    <a:pt x="699922" y="86054"/>
                    <a:pt x="717499" y="102449"/>
                  </a:cubicBezTo>
                  <a:cubicBezTo>
                    <a:pt x="731735" y="115721"/>
                    <a:pt x="744855" y="124535"/>
                    <a:pt x="742505" y="147217"/>
                  </a:cubicBezTo>
                </a:path>
              </a:pathLst>
            </a:custGeom>
            <a:noFill/>
            <a:ln w="12700" cap="flat" cmpd="sng">
              <a:solidFill>
                <a:srgbClr val="EE3338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27" name="Freeform 5022"/>
            <p:cNvSpPr/>
            <p:nvPr/>
          </p:nvSpPr>
          <p:spPr>
            <a:xfrm>
              <a:off x="2885700" y="2772640"/>
              <a:ext cx="1597025" cy="313626"/>
            </a:xfrm>
            <a:custGeom>
              <a:avLst/>
              <a:gdLst/>
              <a:ahLst/>
              <a:cxnLst/>
              <a:rect l="0" t="0" r="0" b="0"/>
              <a:pathLst>
                <a:path w="1597025" h="313626">
                  <a:moveTo>
                    <a:pt x="0" y="5067"/>
                  </a:moveTo>
                  <a:cubicBezTo>
                    <a:pt x="5981" y="18668"/>
                    <a:pt x="25260" y="30974"/>
                    <a:pt x="36880" y="39953"/>
                  </a:cubicBezTo>
                  <a:cubicBezTo>
                    <a:pt x="43573" y="45110"/>
                    <a:pt x="51587" y="48831"/>
                    <a:pt x="58623" y="53441"/>
                  </a:cubicBezTo>
                  <a:cubicBezTo>
                    <a:pt x="67068" y="58953"/>
                    <a:pt x="73647" y="66433"/>
                    <a:pt x="82029" y="71805"/>
                  </a:cubicBezTo>
                  <a:cubicBezTo>
                    <a:pt x="97726" y="81889"/>
                    <a:pt x="116776" y="83756"/>
                    <a:pt x="134010" y="87083"/>
                  </a:cubicBezTo>
                  <a:cubicBezTo>
                    <a:pt x="143954" y="88988"/>
                    <a:pt x="159854" y="93662"/>
                    <a:pt x="170332" y="97167"/>
                  </a:cubicBezTo>
                  <a:cubicBezTo>
                    <a:pt x="175806" y="98996"/>
                    <a:pt x="169671" y="89039"/>
                    <a:pt x="175501" y="90550"/>
                  </a:cubicBezTo>
                  <a:cubicBezTo>
                    <a:pt x="181330" y="92087"/>
                    <a:pt x="196507" y="102945"/>
                    <a:pt x="202603" y="104952"/>
                  </a:cubicBezTo>
                  <a:cubicBezTo>
                    <a:pt x="212559" y="108241"/>
                    <a:pt x="220738" y="114960"/>
                    <a:pt x="231432" y="118465"/>
                  </a:cubicBezTo>
                  <a:cubicBezTo>
                    <a:pt x="251421" y="124993"/>
                    <a:pt x="269151" y="135788"/>
                    <a:pt x="288124" y="144678"/>
                  </a:cubicBezTo>
                  <a:cubicBezTo>
                    <a:pt x="304177" y="152183"/>
                    <a:pt x="322745" y="154520"/>
                    <a:pt x="337693" y="162331"/>
                  </a:cubicBezTo>
                  <a:cubicBezTo>
                    <a:pt x="343230" y="165213"/>
                    <a:pt x="347929" y="171513"/>
                    <a:pt x="353059" y="174065"/>
                  </a:cubicBezTo>
                  <a:cubicBezTo>
                    <a:pt x="364693" y="179819"/>
                    <a:pt x="382206" y="181952"/>
                    <a:pt x="394538" y="186194"/>
                  </a:cubicBezTo>
                  <a:cubicBezTo>
                    <a:pt x="439877" y="201789"/>
                    <a:pt x="473570" y="253034"/>
                    <a:pt x="520547" y="257962"/>
                  </a:cubicBezTo>
                  <a:cubicBezTo>
                    <a:pt x="555866" y="261657"/>
                    <a:pt x="592137" y="273633"/>
                    <a:pt x="627252" y="280530"/>
                  </a:cubicBezTo>
                  <a:cubicBezTo>
                    <a:pt x="668642" y="288657"/>
                    <a:pt x="709917" y="299999"/>
                    <a:pt x="751497" y="306564"/>
                  </a:cubicBezTo>
                  <a:cubicBezTo>
                    <a:pt x="796239" y="313626"/>
                    <a:pt x="856691" y="279272"/>
                    <a:pt x="901700" y="283400"/>
                  </a:cubicBezTo>
                  <a:cubicBezTo>
                    <a:pt x="926236" y="285648"/>
                    <a:pt x="950760" y="282193"/>
                    <a:pt x="975233" y="284809"/>
                  </a:cubicBezTo>
                  <a:cubicBezTo>
                    <a:pt x="1000340" y="287489"/>
                    <a:pt x="1024432" y="291553"/>
                    <a:pt x="1049756" y="292937"/>
                  </a:cubicBezTo>
                  <a:cubicBezTo>
                    <a:pt x="1075308" y="294322"/>
                    <a:pt x="1099578" y="301015"/>
                    <a:pt x="1124978" y="302526"/>
                  </a:cubicBezTo>
                  <a:cubicBezTo>
                    <a:pt x="1149781" y="303999"/>
                    <a:pt x="1175359" y="302043"/>
                    <a:pt x="1200226" y="302069"/>
                  </a:cubicBezTo>
                  <a:cubicBezTo>
                    <a:pt x="1247902" y="302094"/>
                    <a:pt x="1295577" y="302107"/>
                    <a:pt x="1343253" y="302069"/>
                  </a:cubicBezTo>
                  <a:cubicBezTo>
                    <a:pt x="1396784" y="302018"/>
                    <a:pt x="1447507" y="295135"/>
                    <a:pt x="1499603" y="282930"/>
                  </a:cubicBezTo>
                  <a:cubicBezTo>
                    <a:pt x="1543837" y="272567"/>
                    <a:pt x="1572818" y="242633"/>
                    <a:pt x="1587334" y="199719"/>
                  </a:cubicBezTo>
                  <a:cubicBezTo>
                    <a:pt x="1597025" y="171106"/>
                    <a:pt x="1592948" y="141896"/>
                    <a:pt x="1577568" y="115303"/>
                  </a:cubicBezTo>
                  <a:cubicBezTo>
                    <a:pt x="1563395" y="90792"/>
                    <a:pt x="1534058" y="53466"/>
                    <a:pt x="1509801" y="37540"/>
                  </a:cubicBezTo>
                  <a:cubicBezTo>
                    <a:pt x="1479511" y="17627"/>
                    <a:pt x="1448028" y="1448"/>
                    <a:pt x="1410423" y="483"/>
                  </a:cubicBezTo>
                  <a:cubicBezTo>
                    <a:pt x="1391894" y="0"/>
                    <a:pt x="1360424" y="6413"/>
                    <a:pt x="1352016" y="25082"/>
                  </a:cubicBezTo>
                  <a:cubicBezTo>
                    <a:pt x="1347876" y="34264"/>
                    <a:pt x="1345628" y="57873"/>
                    <a:pt x="1345501" y="68059"/>
                  </a:cubicBezTo>
                </a:path>
              </a:pathLst>
            </a:custGeom>
            <a:noFill/>
            <a:ln w="1270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28" name="Freeform 5023"/>
            <p:cNvSpPr/>
            <p:nvPr/>
          </p:nvSpPr>
          <p:spPr>
            <a:xfrm>
              <a:off x="4179818" y="2702869"/>
              <a:ext cx="735380" cy="478433"/>
            </a:xfrm>
            <a:custGeom>
              <a:avLst/>
              <a:gdLst/>
              <a:ahLst/>
              <a:cxnLst/>
              <a:rect l="0" t="0" r="0" b="0"/>
              <a:pathLst>
                <a:path w="735380" h="478433">
                  <a:moveTo>
                    <a:pt x="735380" y="475335"/>
                  </a:moveTo>
                  <a:cubicBezTo>
                    <a:pt x="711847" y="478433"/>
                    <a:pt x="676173" y="446100"/>
                    <a:pt x="663168" y="430238"/>
                  </a:cubicBezTo>
                  <a:cubicBezTo>
                    <a:pt x="658863" y="425005"/>
                    <a:pt x="654837" y="420891"/>
                    <a:pt x="650989" y="416687"/>
                  </a:cubicBezTo>
                  <a:cubicBezTo>
                    <a:pt x="646430" y="417881"/>
                    <a:pt x="643394" y="416280"/>
                    <a:pt x="641870" y="411899"/>
                  </a:cubicBezTo>
                  <a:cubicBezTo>
                    <a:pt x="640118" y="406082"/>
                    <a:pt x="637654" y="400583"/>
                    <a:pt x="634454" y="395402"/>
                  </a:cubicBezTo>
                  <a:cubicBezTo>
                    <a:pt x="620420" y="372402"/>
                    <a:pt x="600240" y="352450"/>
                    <a:pt x="585660" y="329451"/>
                  </a:cubicBezTo>
                  <a:cubicBezTo>
                    <a:pt x="577596" y="316725"/>
                    <a:pt x="574344" y="302044"/>
                    <a:pt x="566953" y="289331"/>
                  </a:cubicBezTo>
                  <a:cubicBezTo>
                    <a:pt x="557631" y="273291"/>
                    <a:pt x="544042" y="261696"/>
                    <a:pt x="531596" y="247980"/>
                  </a:cubicBezTo>
                  <a:cubicBezTo>
                    <a:pt x="507631" y="221577"/>
                    <a:pt x="479209" y="201117"/>
                    <a:pt x="450748" y="179476"/>
                  </a:cubicBezTo>
                  <a:cubicBezTo>
                    <a:pt x="425094" y="159969"/>
                    <a:pt x="399072" y="141173"/>
                    <a:pt x="375031" y="119608"/>
                  </a:cubicBezTo>
                  <a:cubicBezTo>
                    <a:pt x="351320" y="98349"/>
                    <a:pt x="324853" y="86068"/>
                    <a:pt x="298907" y="68123"/>
                  </a:cubicBezTo>
                  <a:cubicBezTo>
                    <a:pt x="244246" y="30302"/>
                    <a:pt x="174853" y="12319"/>
                    <a:pt x="109347" y="3746"/>
                  </a:cubicBezTo>
                  <a:cubicBezTo>
                    <a:pt x="80696" y="0"/>
                    <a:pt x="41783" y="1702"/>
                    <a:pt x="19774" y="21514"/>
                  </a:cubicBezTo>
                  <a:cubicBezTo>
                    <a:pt x="0" y="39319"/>
                    <a:pt x="20790" y="56705"/>
                    <a:pt x="33375" y="74841"/>
                  </a:cubicBezTo>
                  <a:cubicBezTo>
                    <a:pt x="47485" y="95136"/>
                    <a:pt x="37655" y="117437"/>
                    <a:pt x="37884" y="142329"/>
                  </a:cubicBezTo>
                </a:path>
              </a:pathLst>
            </a:custGeom>
            <a:noFill/>
            <a:ln w="1270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29" name="Picture 5024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322431" y="2908419"/>
              <a:ext cx="188201" cy="148793"/>
            </a:xfrm>
            <a:prstGeom prst="rect">
              <a:avLst/>
            </a:prstGeom>
            <a:noFill/>
          </p:spPr>
        </p:pic>
        <p:pic>
          <p:nvPicPr>
            <p:cNvPr id="30" name="Picture 5025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457995" y="2908419"/>
              <a:ext cx="188201" cy="148793"/>
            </a:xfrm>
            <a:prstGeom prst="rect">
              <a:avLst/>
            </a:prstGeom>
            <a:noFill/>
          </p:spPr>
        </p:pic>
        <p:pic>
          <p:nvPicPr>
            <p:cNvPr id="33" name="Picture 5026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591737" y="2866187"/>
              <a:ext cx="782447" cy="188468"/>
            </a:xfrm>
            <a:prstGeom prst="rect">
              <a:avLst/>
            </a:prstGeom>
            <a:noFill/>
          </p:spPr>
        </p:pic>
        <p:sp>
          <p:nvSpPr>
            <p:cNvPr id="34" name="Freeform 5027"/>
            <p:cNvSpPr/>
            <p:nvPr/>
          </p:nvSpPr>
          <p:spPr>
            <a:xfrm>
              <a:off x="3604437" y="2878887"/>
              <a:ext cx="757047" cy="163068"/>
            </a:xfrm>
            <a:custGeom>
              <a:avLst/>
              <a:gdLst/>
              <a:ahLst/>
              <a:cxnLst/>
              <a:rect l="0" t="0" r="0" b="0"/>
              <a:pathLst>
                <a:path w="757047" h="163068">
                  <a:moveTo>
                    <a:pt x="0" y="163068"/>
                  </a:moveTo>
                  <a:lnTo>
                    <a:pt x="757047" y="163068"/>
                  </a:lnTo>
                  <a:lnTo>
                    <a:pt x="757047" y="0"/>
                  </a:lnTo>
                  <a:lnTo>
                    <a:pt x="0" y="0"/>
                  </a:lnTo>
                  <a:lnTo>
                    <a:pt x="0" y="163068"/>
                  </a:lnTo>
                  <a:close/>
                </a:path>
              </a:pathLst>
            </a:custGeom>
            <a:noFill/>
            <a:ln w="482" cap="rnd" cmpd="sng">
              <a:solidFill>
                <a:srgbClr val="373535">
                  <a:alpha val="100000"/>
                </a:srgb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35" name="Picture 5028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591737" y="2802649"/>
              <a:ext cx="782447" cy="93167"/>
            </a:xfrm>
            <a:prstGeom prst="rect">
              <a:avLst/>
            </a:prstGeom>
            <a:noFill/>
          </p:spPr>
        </p:pic>
        <p:sp>
          <p:nvSpPr>
            <p:cNvPr id="36" name="Freeform 5029"/>
            <p:cNvSpPr/>
            <p:nvPr/>
          </p:nvSpPr>
          <p:spPr>
            <a:xfrm>
              <a:off x="3604434" y="2815353"/>
              <a:ext cx="757046" cy="67767"/>
            </a:xfrm>
            <a:custGeom>
              <a:avLst/>
              <a:gdLst/>
              <a:ahLst/>
              <a:cxnLst/>
              <a:rect l="0" t="0" r="0" b="0"/>
              <a:pathLst>
                <a:path w="757046" h="67767">
                  <a:moveTo>
                    <a:pt x="98247" y="0"/>
                  </a:moveTo>
                  <a:lnTo>
                    <a:pt x="0" y="67767"/>
                  </a:lnTo>
                  <a:lnTo>
                    <a:pt x="757046" y="67767"/>
                  </a:lnTo>
                  <a:lnTo>
                    <a:pt x="671080" y="0"/>
                  </a:lnTo>
                  <a:lnTo>
                    <a:pt x="98247" y="0"/>
                  </a:lnTo>
                  <a:close/>
                  <a:moveTo>
                    <a:pt x="98247" y="0"/>
                  </a:moveTo>
                </a:path>
              </a:pathLst>
            </a:custGeom>
            <a:noFill/>
            <a:ln w="482" cap="rnd" cmpd="sng">
              <a:solidFill>
                <a:srgbClr val="373535">
                  <a:alpha val="100000"/>
                </a:srgb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37" name="Picture 5030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199260" y="2827998"/>
              <a:ext cx="66296" cy="42519"/>
            </a:xfrm>
            <a:prstGeom prst="rect">
              <a:avLst/>
            </a:prstGeom>
            <a:noFill/>
          </p:spPr>
        </p:pic>
        <p:sp>
          <p:nvSpPr>
            <p:cNvPr id="38" name="Freeform 5031"/>
            <p:cNvSpPr/>
            <p:nvPr/>
          </p:nvSpPr>
          <p:spPr>
            <a:xfrm>
              <a:off x="4211021" y="2840087"/>
              <a:ext cx="42785" cy="17729"/>
            </a:xfrm>
            <a:custGeom>
              <a:avLst/>
              <a:gdLst/>
              <a:ahLst/>
              <a:cxnLst/>
              <a:rect l="0" t="0" r="0" b="0"/>
              <a:pathLst>
                <a:path w="42785" h="17729">
                  <a:moveTo>
                    <a:pt x="21132" y="17729"/>
                  </a:moveTo>
                  <a:cubicBezTo>
                    <a:pt x="32892" y="17729"/>
                    <a:pt x="42785" y="14339"/>
                    <a:pt x="41756" y="3975"/>
                  </a:cubicBezTo>
                  <a:cubicBezTo>
                    <a:pt x="41363" y="0"/>
                    <a:pt x="32511" y="661"/>
                    <a:pt x="21385" y="661"/>
                  </a:cubicBezTo>
                  <a:cubicBezTo>
                    <a:pt x="10274" y="661"/>
                    <a:pt x="1409" y="534"/>
                    <a:pt x="1016" y="4509"/>
                  </a:cubicBezTo>
                  <a:cubicBezTo>
                    <a:pt x="0" y="14872"/>
                    <a:pt x="10020" y="17729"/>
                    <a:pt x="21132" y="17729"/>
                  </a:cubicBezTo>
                  <a:close/>
                  <a:moveTo>
                    <a:pt x="21132" y="17729"/>
                  </a:moveTo>
                </a:path>
              </a:pathLst>
            </a:custGeom>
            <a:noFill/>
            <a:ln w="165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39" name="Picture 5032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199572" y="2823922"/>
              <a:ext cx="65684" cy="40093"/>
            </a:xfrm>
            <a:prstGeom prst="rect">
              <a:avLst/>
            </a:prstGeom>
            <a:noFill/>
          </p:spPr>
        </p:pic>
        <p:sp>
          <p:nvSpPr>
            <p:cNvPr id="40" name="Freeform 5033"/>
            <p:cNvSpPr/>
            <p:nvPr/>
          </p:nvSpPr>
          <p:spPr>
            <a:xfrm>
              <a:off x="4212268" y="2836618"/>
              <a:ext cx="40284" cy="14693"/>
            </a:xfrm>
            <a:custGeom>
              <a:avLst/>
              <a:gdLst/>
              <a:ahLst/>
              <a:cxnLst/>
              <a:rect l="0" t="0" r="0" b="0"/>
              <a:pathLst>
                <a:path w="40284" h="14693">
                  <a:moveTo>
                    <a:pt x="20142" y="14693"/>
                  </a:moveTo>
                  <a:cubicBezTo>
                    <a:pt x="31267" y="14693"/>
                    <a:pt x="40284" y="11404"/>
                    <a:pt x="40284" y="7353"/>
                  </a:cubicBezTo>
                  <a:cubicBezTo>
                    <a:pt x="40284" y="3289"/>
                    <a:pt x="31267" y="0"/>
                    <a:pt x="20142" y="0"/>
                  </a:cubicBezTo>
                  <a:cubicBezTo>
                    <a:pt x="9017" y="0"/>
                    <a:pt x="0" y="3289"/>
                    <a:pt x="0" y="7353"/>
                  </a:cubicBezTo>
                  <a:cubicBezTo>
                    <a:pt x="0" y="11404"/>
                    <a:pt x="9017" y="14693"/>
                    <a:pt x="20142" y="14693"/>
                  </a:cubicBezTo>
                  <a:close/>
                  <a:moveTo>
                    <a:pt x="20142" y="14693"/>
                  </a:moveTo>
                </a:path>
              </a:pathLst>
            </a:custGeom>
            <a:noFill/>
            <a:ln w="165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41" name="Picture 5034"/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205503" y="2801253"/>
              <a:ext cx="54978" cy="58852"/>
            </a:xfrm>
            <a:prstGeom prst="rect">
              <a:avLst/>
            </a:prstGeom>
            <a:noFill/>
          </p:spPr>
        </p:pic>
        <p:sp>
          <p:nvSpPr>
            <p:cNvPr id="42" name="Freeform 5035"/>
            <p:cNvSpPr/>
            <p:nvPr/>
          </p:nvSpPr>
          <p:spPr>
            <a:xfrm>
              <a:off x="4218206" y="2813957"/>
              <a:ext cx="29565" cy="37503"/>
            </a:xfrm>
            <a:custGeom>
              <a:avLst/>
              <a:gdLst/>
              <a:ahLst/>
              <a:cxnLst/>
              <a:rect l="0" t="0" r="0" b="0"/>
              <a:pathLst>
                <a:path w="29565" h="37503">
                  <a:moveTo>
                    <a:pt x="0" y="0"/>
                  </a:moveTo>
                  <a:lnTo>
                    <a:pt x="0" y="30200"/>
                  </a:lnTo>
                  <a:cubicBezTo>
                    <a:pt x="0" y="30200"/>
                    <a:pt x="11353" y="37503"/>
                    <a:pt x="29248" y="30200"/>
                  </a:cubicBezTo>
                  <a:lnTo>
                    <a:pt x="29565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w="139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43" name="Freeform 5036"/>
            <p:cNvSpPr/>
            <p:nvPr/>
          </p:nvSpPr>
          <p:spPr>
            <a:xfrm>
              <a:off x="3853739" y="2823080"/>
              <a:ext cx="279602" cy="46748"/>
            </a:xfrm>
            <a:custGeom>
              <a:avLst/>
              <a:gdLst/>
              <a:ahLst/>
              <a:cxnLst/>
              <a:rect l="0" t="0" r="0" b="0"/>
              <a:pathLst>
                <a:path w="279602" h="46748">
                  <a:moveTo>
                    <a:pt x="139801" y="46748"/>
                  </a:moveTo>
                  <a:cubicBezTo>
                    <a:pt x="217016" y="46748"/>
                    <a:pt x="279602" y="36284"/>
                    <a:pt x="279602" y="23368"/>
                  </a:cubicBezTo>
                  <a:cubicBezTo>
                    <a:pt x="279602" y="10465"/>
                    <a:pt x="217016" y="0"/>
                    <a:pt x="139801" y="0"/>
                  </a:cubicBezTo>
                  <a:cubicBezTo>
                    <a:pt x="62586" y="0"/>
                    <a:pt x="0" y="10465"/>
                    <a:pt x="0" y="23368"/>
                  </a:cubicBezTo>
                  <a:cubicBezTo>
                    <a:pt x="0" y="36284"/>
                    <a:pt x="62586" y="46748"/>
                    <a:pt x="139801" y="46748"/>
                  </a:cubicBezTo>
                </a:path>
              </a:pathLst>
            </a:custGeom>
            <a:solidFill>
              <a:srgbClr val="353633">
                <a:alpha val="41999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44" name="Picture 5037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863911" y="2814460"/>
              <a:ext cx="264452" cy="68084"/>
            </a:xfrm>
            <a:prstGeom prst="rect">
              <a:avLst/>
            </a:prstGeom>
            <a:noFill/>
          </p:spPr>
        </p:pic>
        <p:pic>
          <p:nvPicPr>
            <p:cNvPr id="45" name="Picture 5038"/>
            <p:cNvPicPr>
              <a:picLocks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868546" y="2819083"/>
              <a:ext cx="250002" cy="56654"/>
            </a:xfrm>
            <a:prstGeom prst="rect">
              <a:avLst/>
            </a:prstGeom>
            <a:noFill/>
          </p:spPr>
        </p:pic>
        <p:pic>
          <p:nvPicPr>
            <p:cNvPr id="46" name="Picture 5039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868763" y="2809457"/>
              <a:ext cx="249554" cy="56273"/>
            </a:xfrm>
            <a:prstGeom prst="rect">
              <a:avLst/>
            </a:prstGeom>
            <a:noFill/>
          </p:spPr>
        </p:pic>
        <p:pic>
          <p:nvPicPr>
            <p:cNvPr id="47" name="Picture 5040"/>
            <p:cNvPicPr>
              <a:picLocks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889204" y="2835099"/>
              <a:ext cx="208673" cy="38951"/>
            </a:xfrm>
            <a:prstGeom prst="rect">
              <a:avLst/>
            </a:prstGeom>
            <a:noFill/>
          </p:spPr>
        </p:pic>
        <p:pic>
          <p:nvPicPr>
            <p:cNvPr id="48" name="Picture 5041"/>
            <p:cNvPicPr>
              <a:picLocks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921036" y="2751011"/>
              <a:ext cx="144995" cy="104292"/>
            </a:xfrm>
            <a:prstGeom prst="rect">
              <a:avLst/>
            </a:prstGeom>
            <a:noFill/>
          </p:spPr>
        </p:pic>
        <p:sp>
          <p:nvSpPr>
            <p:cNvPr id="49" name="Freeform 5042"/>
            <p:cNvSpPr/>
            <p:nvPr/>
          </p:nvSpPr>
          <p:spPr>
            <a:xfrm>
              <a:off x="3933736" y="2763711"/>
              <a:ext cx="119596" cy="78893"/>
            </a:xfrm>
            <a:custGeom>
              <a:avLst/>
              <a:gdLst/>
              <a:ahLst/>
              <a:cxnLst/>
              <a:rect l="0" t="0" r="0" b="0"/>
              <a:pathLst>
                <a:path w="119596" h="78893">
                  <a:moveTo>
                    <a:pt x="0" y="78893"/>
                  </a:moveTo>
                  <a:lnTo>
                    <a:pt x="119596" y="78893"/>
                  </a:lnTo>
                  <a:lnTo>
                    <a:pt x="119596" y="0"/>
                  </a:lnTo>
                  <a:lnTo>
                    <a:pt x="0" y="0"/>
                  </a:lnTo>
                  <a:lnTo>
                    <a:pt x="0" y="78893"/>
                  </a:lnTo>
                  <a:close/>
                </a:path>
              </a:pathLst>
            </a:custGeom>
            <a:noFill/>
            <a:ln w="139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50" name="Picture 5043"/>
            <p:cNvPicPr>
              <a:picLocks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921036" y="2744509"/>
              <a:ext cx="145008" cy="38823"/>
            </a:xfrm>
            <a:prstGeom prst="rect">
              <a:avLst/>
            </a:prstGeom>
            <a:noFill/>
          </p:spPr>
        </p:pic>
        <p:sp>
          <p:nvSpPr>
            <p:cNvPr id="51" name="Freeform 5044"/>
            <p:cNvSpPr/>
            <p:nvPr/>
          </p:nvSpPr>
          <p:spPr>
            <a:xfrm>
              <a:off x="3933737" y="2757213"/>
              <a:ext cx="119608" cy="13423"/>
            </a:xfrm>
            <a:custGeom>
              <a:avLst/>
              <a:gdLst/>
              <a:ahLst/>
              <a:cxnLst/>
              <a:rect l="0" t="0" r="0" b="0"/>
              <a:pathLst>
                <a:path w="119608" h="13423">
                  <a:moveTo>
                    <a:pt x="59804" y="13423"/>
                  </a:moveTo>
                  <a:cubicBezTo>
                    <a:pt x="92836" y="13423"/>
                    <a:pt x="119608" y="10414"/>
                    <a:pt x="119608" y="6705"/>
                  </a:cubicBezTo>
                  <a:cubicBezTo>
                    <a:pt x="119608" y="3010"/>
                    <a:pt x="92836" y="0"/>
                    <a:pt x="59804" y="0"/>
                  </a:cubicBezTo>
                  <a:cubicBezTo>
                    <a:pt x="26772" y="0"/>
                    <a:pt x="0" y="3010"/>
                    <a:pt x="0" y="6705"/>
                  </a:cubicBezTo>
                  <a:cubicBezTo>
                    <a:pt x="0" y="10414"/>
                    <a:pt x="26772" y="13423"/>
                    <a:pt x="59804" y="13423"/>
                  </a:cubicBezTo>
                  <a:close/>
                  <a:moveTo>
                    <a:pt x="59804" y="13423"/>
                  </a:moveTo>
                </a:path>
              </a:pathLst>
            </a:custGeom>
            <a:noFill/>
            <a:ln w="139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52" name="Picture 5045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712657" y="2827998"/>
              <a:ext cx="66286" cy="42519"/>
            </a:xfrm>
            <a:prstGeom prst="rect">
              <a:avLst/>
            </a:prstGeom>
            <a:noFill/>
          </p:spPr>
        </p:pic>
        <p:sp>
          <p:nvSpPr>
            <p:cNvPr id="53" name="Freeform 5046"/>
            <p:cNvSpPr/>
            <p:nvPr/>
          </p:nvSpPr>
          <p:spPr>
            <a:xfrm>
              <a:off x="3724401" y="2840087"/>
              <a:ext cx="42785" cy="17729"/>
            </a:xfrm>
            <a:custGeom>
              <a:avLst/>
              <a:gdLst/>
              <a:ahLst/>
              <a:cxnLst/>
              <a:rect l="0" t="0" r="0" b="0"/>
              <a:pathLst>
                <a:path w="42785" h="17729">
                  <a:moveTo>
                    <a:pt x="21653" y="17729"/>
                  </a:moveTo>
                  <a:cubicBezTo>
                    <a:pt x="9893" y="17729"/>
                    <a:pt x="0" y="14339"/>
                    <a:pt x="1029" y="3975"/>
                  </a:cubicBezTo>
                  <a:cubicBezTo>
                    <a:pt x="1422" y="0"/>
                    <a:pt x="10274" y="661"/>
                    <a:pt x="21400" y="661"/>
                  </a:cubicBezTo>
                  <a:cubicBezTo>
                    <a:pt x="32511" y="661"/>
                    <a:pt x="41376" y="534"/>
                    <a:pt x="41769" y="4509"/>
                  </a:cubicBezTo>
                  <a:cubicBezTo>
                    <a:pt x="42785" y="14872"/>
                    <a:pt x="32765" y="17729"/>
                    <a:pt x="21653" y="17729"/>
                  </a:cubicBezTo>
                  <a:close/>
                  <a:moveTo>
                    <a:pt x="21653" y="17729"/>
                  </a:moveTo>
                </a:path>
              </a:pathLst>
            </a:custGeom>
            <a:noFill/>
            <a:ln w="165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54" name="Picture 5047"/>
            <p:cNvPicPr>
              <a:picLocks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712959" y="2823922"/>
              <a:ext cx="65671" cy="40093"/>
            </a:xfrm>
            <a:prstGeom prst="rect">
              <a:avLst/>
            </a:prstGeom>
            <a:noFill/>
          </p:spPr>
        </p:pic>
        <p:sp>
          <p:nvSpPr>
            <p:cNvPr id="55" name="Freeform 5048"/>
            <p:cNvSpPr/>
            <p:nvPr/>
          </p:nvSpPr>
          <p:spPr>
            <a:xfrm>
              <a:off x="3725656" y="2836618"/>
              <a:ext cx="40284" cy="14693"/>
            </a:xfrm>
            <a:custGeom>
              <a:avLst/>
              <a:gdLst/>
              <a:ahLst/>
              <a:cxnLst/>
              <a:rect l="0" t="0" r="0" b="0"/>
              <a:pathLst>
                <a:path w="40284" h="14693">
                  <a:moveTo>
                    <a:pt x="20142" y="14693"/>
                  </a:moveTo>
                  <a:cubicBezTo>
                    <a:pt x="9017" y="14693"/>
                    <a:pt x="0" y="11404"/>
                    <a:pt x="0" y="7353"/>
                  </a:cubicBezTo>
                  <a:cubicBezTo>
                    <a:pt x="0" y="3289"/>
                    <a:pt x="9017" y="0"/>
                    <a:pt x="20142" y="0"/>
                  </a:cubicBezTo>
                  <a:cubicBezTo>
                    <a:pt x="31267" y="0"/>
                    <a:pt x="40284" y="3289"/>
                    <a:pt x="40284" y="7353"/>
                  </a:cubicBezTo>
                  <a:cubicBezTo>
                    <a:pt x="40284" y="11404"/>
                    <a:pt x="31267" y="14693"/>
                    <a:pt x="20142" y="14693"/>
                  </a:cubicBezTo>
                  <a:close/>
                  <a:moveTo>
                    <a:pt x="20142" y="14693"/>
                  </a:moveTo>
                </a:path>
              </a:pathLst>
            </a:custGeom>
            <a:noFill/>
            <a:ln w="165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56" name="Picture 5049"/>
            <p:cNvPicPr>
              <a:picLocks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717734" y="2801253"/>
              <a:ext cx="54965" cy="58853"/>
            </a:xfrm>
            <a:prstGeom prst="rect">
              <a:avLst/>
            </a:prstGeom>
            <a:noFill/>
          </p:spPr>
        </p:pic>
        <p:sp>
          <p:nvSpPr>
            <p:cNvPr id="57" name="Freeform 5050"/>
            <p:cNvSpPr/>
            <p:nvPr/>
          </p:nvSpPr>
          <p:spPr>
            <a:xfrm>
              <a:off x="3730437" y="2813957"/>
              <a:ext cx="29565" cy="37503"/>
            </a:xfrm>
            <a:custGeom>
              <a:avLst/>
              <a:gdLst/>
              <a:ahLst/>
              <a:cxnLst/>
              <a:rect l="0" t="0" r="0" b="0"/>
              <a:pathLst>
                <a:path w="29565" h="37503">
                  <a:moveTo>
                    <a:pt x="29565" y="0"/>
                  </a:moveTo>
                  <a:lnTo>
                    <a:pt x="29565" y="30200"/>
                  </a:lnTo>
                  <a:cubicBezTo>
                    <a:pt x="29565" y="30200"/>
                    <a:pt x="18224" y="37503"/>
                    <a:pt x="317" y="30200"/>
                  </a:cubicBezTo>
                  <a:lnTo>
                    <a:pt x="0" y="0"/>
                  </a:lnTo>
                  <a:lnTo>
                    <a:pt x="29565" y="0"/>
                  </a:lnTo>
                  <a:close/>
                  <a:moveTo>
                    <a:pt x="29565" y="0"/>
                  </a:moveTo>
                </a:path>
              </a:pathLst>
            </a:custGeom>
            <a:noFill/>
            <a:ln w="139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58" name="Freeform 5051"/>
            <p:cNvSpPr/>
            <p:nvPr/>
          </p:nvSpPr>
          <p:spPr>
            <a:xfrm>
              <a:off x="3951800" y="2707694"/>
              <a:ext cx="86004" cy="55943"/>
            </a:xfrm>
            <a:custGeom>
              <a:avLst/>
              <a:gdLst/>
              <a:ahLst/>
              <a:cxnLst/>
              <a:rect l="0" t="0" r="0" b="0"/>
              <a:pathLst>
                <a:path w="86004" h="55943">
                  <a:moveTo>
                    <a:pt x="86004" y="55943"/>
                  </a:moveTo>
                  <a:lnTo>
                    <a:pt x="86004" y="0"/>
                  </a:lnTo>
                  <a:lnTo>
                    <a:pt x="0" y="0"/>
                  </a:lnTo>
                  <a:lnTo>
                    <a:pt x="0" y="55943"/>
                  </a:lnTo>
                </a:path>
              </a:pathLst>
            </a:custGeom>
            <a:solidFill>
              <a:srgbClr val="CED0D1">
                <a:alpha val="100000"/>
              </a:srgbClr>
            </a:solidFill>
            <a:ln w="139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59" name="Freeform 5052"/>
            <p:cNvSpPr/>
            <p:nvPr/>
          </p:nvSpPr>
          <p:spPr>
            <a:xfrm>
              <a:off x="3951800" y="2707694"/>
              <a:ext cx="86004" cy="55943"/>
            </a:xfrm>
            <a:custGeom>
              <a:avLst/>
              <a:gdLst/>
              <a:ahLst/>
              <a:cxnLst/>
              <a:rect l="0" t="0" r="0" b="0"/>
              <a:pathLst>
                <a:path w="86004" h="55943">
                  <a:moveTo>
                    <a:pt x="86004" y="55943"/>
                  </a:moveTo>
                  <a:lnTo>
                    <a:pt x="86004" y="0"/>
                  </a:lnTo>
                  <a:lnTo>
                    <a:pt x="0" y="0"/>
                  </a:lnTo>
                  <a:lnTo>
                    <a:pt x="0" y="55943"/>
                  </a:lnTo>
                </a:path>
              </a:pathLst>
            </a:custGeom>
            <a:noFill/>
            <a:ln w="279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60" name="Freeform 5053"/>
            <p:cNvSpPr/>
            <p:nvPr/>
          </p:nvSpPr>
          <p:spPr>
            <a:xfrm>
              <a:off x="3884486" y="2502157"/>
              <a:ext cx="218108" cy="218871"/>
            </a:xfrm>
            <a:custGeom>
              <a:avLst/>
              <a:gdLst/>
              <a:ahLst/>
              <a:cxnLst/>
              <a:rect l="0" t="0" r="0" b="0"/>
              <a:pathLst>
                <a:path w="218108" h="218871">
                  <a:moveTo>
                    <a:pt x="109054" y="218871"/>
                  </a:moveTo>
                  <a:cubicBezTo>
                    <a:pt x="169290" y="218871"/>
                    <a:pt x="218108" y="169875"/>
                    <a:pt x="218108" y="109436"/>
                  </a:cubicBezTo>
                  <a:cubicBezTo>
                    <a:pt x="218108" y="48996"/>
                    <a:pt x="169290" y="0"/>
                    <a:pt x="109054" y="0"/>
                  </a:cubicBezTo>
                  <a:cubicBezTo>
                    <a:pt x="48818" y="0"/>
                    <a:pt x="0" y="48996"/>
                    <a:pt x="0" y="109436"/>
                  </a:cubicBezTo>
                  <a:cubicBezTo>
                    <a:pt x="0" y="169875"/>
                    <a:pt x="48818" y="218871"/>
                    <a:pt x="109054" y="218871"/>
                  </a:cubicBezTo>
                </a:path>
              </a:pathLst>
            </a:custGeom>
            <a:solidFill>
              <a:srgbClr val="FFF215">
                <a:alpha val="100000"/>
              </a:srgbClr>
            </a:solidFill>
            <a:ln w="279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61" name="Freeform 5054"/>
            <p:cNvSpPr/>
            <p:nvPr/>
          </p:nvSpPr>
          <p:spPr>
            <a:xfrm>
              <a:off x="3881021" y="2499062"/>
              <a:ext cx="225042" cy="225056"/>
            </a:xfrm>
            <a:custGeom>
              <a:avLst/>
              <a:gdLst/>
              <a:ahLst/>
              <a:cxnLst/>
              <a:rect l="0" t="0" r="0" b="0"/>
              <a:pathLst>
                <a:path w="225042" h="225056">
                  <a:moveTo>
                    <a:pt x="112521" y="225056"/>
                  </a:moveTo>
                  <a:cubicBezTo>
                    <a:pt x="174662" y="225056"/>
                    <a:pt x="225042" y="174676"/>
                    <a:pt x="225042" y="112535"/>
                  </a:cubicBezTo>
                  <a:cubicBezTo>
                    <a:pt x="225042" y="50381"/>
                    <a:pt x="174662" y="0"/>
                    <a:pt x="112521" y="0"/>
                  </a:cubicBezTo>
                  <a:cubicBezTo>
                    <a:pt x="50380" y="0"/>
                    <a:pt x="0" y="50381"/>
                    <a:pt x="0" y="112535"/>
                  </a:cubicBezTo>
                  <a:cubicBezTo>
                    <a:pt x="0" y="174676"/>
                    <a:pt x="50380" y="225056"/>
                    <a:pt x="112521" y="225056"/>
                  </a:cubicBezTo>
                  <a:close/>
                  <a:moveTo>
                    <a:pt x="112521" y="225056"/>
                  </a:moveTo>
                </a:path>
              </a:pathLst>
            </a:custGeom>
            <a:noFill/>
            <a:ln w="723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62" name="Freeform 5055"/>
            <p:cNvSpPr/>
            <p:nvPr/>
          </p:nvSpPr>
          <p:spPr>
            <a:xfrm>
              <a:off x="3934006" y="2590907"/>
              <a:ext cx="119062" cy="128612"/>
            </a:xfrm>
            <a:custGeom>
              <a:avLst/>
              <a:gdLst/>
              <a:ahLst/>
              <a:cxnLst/>
              <a:rect l="0" t="0" r="0" b="0"/>
              <a:pathLst>
                <a:path w="119062" h="128612">
                  <a:moveTo>
                    <a:pt x="35217" y="128612"/>
                  </a:moveTo>
                  <a:lnTo>
                    <a:pt x="0" y="17754"/>
                  </a:lnTo>
                  <a:cubicBezTo>
                    <a:pt x="18161" y="52324"/>
                    <a:pt x="35521" y="27076"/>
                    <a:pt x="35521" y="27076"/>
                  </a:cubicBezTo>
                  <a:cubicBezTo>
                    <a:pt x="37210" y="24777"/>
                    <a:pt x="38379" y="19888"/>
                    <a:pt x="38379" y="14236"/>
                  </a:cubicBezTo>
                  <a:cubicBezTo>
                    <a:pt x="38379" y="6375"/>
                    <a:pt x="36131" y="0"/>
                    <a:pt x="33363" y="0"/>
                  </a:cubicBezTo>
                  <a:cubicBezTo>
                    <a:pt x="30595" y="0"/>
                    <a:pt x="28347" y="6375"/>
                    <a:pt x="28347" y="14236"/>
                  </a:cubicBezTo>
                  <a:cubicBezTo>
                    <a:pt x="28347" y="19685"/>
                    <a:pt x="29426" y="24409"/>
                    <a:pt x="31014" y="26797"/>
                  </a:cubicBezTo>
                  <a:cubicBezTo>
                    <a:pt x="31014" y="26797"/>
                    <a:pt x="35547" y="34378"/>
                    <a:pt x="45872" y="37719"/>
                  </a:cubicBezTo>
                  <a:cubicBezTo>
                    <a:pt x="58648" y="37274"/>
                    <a:pt x="63436" y="27076"/>
                    <a:pt x="63436" y="27076"/>
                  </a:cubicBezTo>
                  <a:cubicBezTo>
                    <a:pt x="65112" y="24777"/>
                    <a:pt x="66281" y="19888"/>
                    <a:pt x="66281" y="14236"/>
                  </a:cubicBezTo>
                  <a:cubicBezTo>
                    <a:pt x="66281" y="6375"/>
                    <a:pt x="64033" y="0"/>
                    <a:pt x="61264" y="0"/>
                  </a:cubicBezTo>
                  <a:cubicBezTo>
                    <a:pt x="58496" y="0"/>
                    <a:pt x="56260" y="6375"/>
                    <a:pt x="56260" y="14236"/>
                  </a:cubicBezTo>
                  <a:cubicBezTo>
                    <a:pt x="56260" y="19685"/>
                    <a:pt x="57327" y="24409"/>
                    <a:pt x="58915" y="26797"/>
                  </a:cubicBezTo>
                  <a:cubicBezTo>
                    <a:pt x="58915" y="26797"/>
                    <a:pt x="69964" y="46977"/>
                    <a:pt x="86778" y="32029"/>
                  </a:cubicBezTo>
                  <a:cubicBezTo>
                    <a:pt x="92113" y="27292"/>
                    <a:pt x="91744" y="14236"/>
                    <a:pt x="91744" y="14236"/>
                  </a:cubicBezTo>
                  <a:cubicBezTo>
                    <a:pt x="91744" y="6375"/>
                    <a:pt x="89496" y="0"/>
                    <a:pt x="86728" y="0"/>
                  </a:cubicBezTo>
                  <a:cubicBezTo>
                    <a:pt x="83959" y="0"/>
                    <a:pt x="81711" y="6375"/>
                    <a:pt x="81711" y="14236"/>
                  </a:cubicBezTo>
                  <a:cubicBezTo>
                    <a:pt x="81711" y="19685"/>
                    <a:pt x="82791" y="24409"/>
                    <a:pt x="84378" y="26797"/>
                  </a:cubicBezTo>
                  <a:cubicBezTo>
                    <a:pt x="84378" y="26797"/>
                    <a:pt x="101574" y="56349"/>
                    <a:pt x="119062" y="18643"/>
                  </a:cubicBezTo>
                  <a:lnTo>
                    <a:pt x="86791" y="126936"/>
                  </a:lnTo>
                </a:path>
              </a:pathLst>
            </a:custGeom>
            <a:noFill/>
            <a:ln w="203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63" name="Freeform 5056"/>
            <p:cNvSpPr/>
            <p:nvPr/>
          </p:nvSpPr>
          <p:spPr>
            <a:xfrm>
              <a:off x="3954409" y="2720743"/>
              <a:ext cx="80632" cy="27812"/>
            </a:xfrm>
            <a:custGeom>
              <a:avLst/>
              <a:gdLst/>
              <a:ahLst/>
              <a:cxnLst/>
              <a:rect l="0" t="0" r="0" b="0"/>
              <a:pathLst>
                <a:path w="80632" h="27812">
                  <a:moveTo>
                    <a:pt x="0" y="13652"/>
                  </a:moveTo>
                  <a:cubicBezTo>
                    <a:pt x="0" y="13652"/>
                    <a:pt x="47802" y="27812"/>
                    <a:pt x="80632" y="0"/>
                  </a:cubicBezTo>
                </a:path>
              </a:pathLst>
            </a:custGeom>
            <a:noFill/>
            <a:ln w="279" cap="flat" cmpd="sng">
              <a:solidFill>
                <a:srgbClr val="7A7C7E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64" name="Freeform 5057"/>
            <p:cNvSpPr/>
            <p:nvPr/>
          </p:nvSpPr>
          <p:spPr>
            <a:xfrm>
              <a:off x="3954409" y="2732603"/>
              <a:ext cx="80632" cy="27812"/>
            </a:xfrm>
            <a:custGeom>
              <a:avLst/>
              <a:gdLst/>
              <a:ahLst/>
              <a:cxnLst/>
              <a:rect l="0" t="0" r="0" b="0"/>
              <a:pathLst>
                <a:path w="80632" h="27812">
                  <a:moveTo>
                    <a:pt x="0" y="13652"/>
                  </a:moveTo>
                  <a:cubicBezTo>
                    <a:pt x="0" y="13652"/>
                    <a:pt x="47802" y="27812"/>
                    <a:pt x="80632" y="0"/>
                  </a:cubicBezTo>
                </a:path>
              </a:pathLst>
            </a:custGeom>
            <a:noFill/>
            <a:ln w="279" cap="flat" cmpd="sng">
              <a:solidFill>
                <a:srgbClr val="7A7C7E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65" name="Freeform 5058"/>
            <p:cNvSpPr/>
            <p:nvPr/>
          </p:nvSpPr>
          <p:spPr>
            <a:xfrm>
              <a:off x="3954397" y="2751700"/>
              <a:ext cx="80657" cy="19468"/>
            </a:xfrm>
            <a:custGeom>
              <a:avLst/>
              <a:gdLst/>
              <a:ahLst/>
              <a:cxnLst/>
              <a:rect l="0" t="0" r="0" b="0"/>
              <a:pathLst>
                <a:path w="80657" h="19468">
                  <a:moveTo>
                    <a:pt x="0" y="9563"/>
                  </a:moveTo>
                  <a:cubicBezTo>
                    <a:pt x="0" y="9563"/>
                    <a:pt x="47815" y="19468"/>
                    <a:pt x="80657" y="0"/>
                  </a:cubicBezTo>
                </a:path>
              </a:pathLst>
            </a:custGeom>
            <a:noFill/>
            <a:ln w="279" cap="flat" cmpd="sng">
              <a:solidFill>
                <a:srgbClr val="7A7C7E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66" name="Rectangle 5099"/>
            <p:cNvSpPr/>
            <p:nvPr/>
          </p:nvSpPr>
          <p:spPr>
            <a:xfrm>
              <a:off x="2926759" y="3185641"/>
              <a:ext cx="1973966" cy="12220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/>
              <a:r>
                <a:rPr lang="fr-FR" sz="1600" b="1" i="0" spc="0" baseline="0" noProof="0" dirty="0">
                  <a:solidFill>
                    <a:srgbClr val="24408F"/>
                  </a:solidFill>
                  <a:latin typeface="Calibri"/>
                </a:rPr>
                <a:t>Tension aux bornes de la lampe</a:t>
              </a:r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3CD6F4FA-FD38-661F-E83C-580858117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Avant de pouvoir utiliser un multimètre je vous présente la tension électrique aux bornes d’un dipôle  ,son unité et son instrument de mesure.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2CCDDA3-8B45-D201-F6CC-C3226FB8F63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294;p51" descr="Lever la main - Icônes mains et gestes gratuites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183478" y="206505"/>
            <a:ext cx="768000" cy="56987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/>
          <p:cNvSpPr txBox="1"/>
          <p:nvPr/>
        </p:nvSpPr>
        <p:spPr>
          <a:xfrm>
            <a:off x="301811" y="1047675"/>
            <a:ext cx="7620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noProof="0" dirty="0"/>
              <a:t>Tension électrique aux bornes d’un générateur:</a:t>
            </a:r>
          </a:p>
        </p:txBody>
      </p:sp>
      <p:sp>
        <p:nvSpPr>
          <p:cNvPr id="3" name="Rectangle 2"/>
          <p:cNvSpPr/>
          <p:nvPr/>
        </p:nvSpPr>
        <p:spPr>
          <a:xfrm>
            <a:off x="443761" y="1630739"/>
            <a:ext cx="107397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spc="-60" noProof="0" dirty="0">
                <a:solidFill>
                  <a:srgbClr val="231F20"/>
                </a:solidFill>
              </a:rPr>
              <a:t>On peut mesurer </a:t>
            </a:r>
            <a:r>
              <a:rPr lang="fr-FR" sz="2400" b="1" spc="-48" noProof="0" dirty="0">
                <a:solidFill>
                  <a:srgbClr val="F5821F"/>
                </a:solidFill>
              </a:rPr>
              <a:t>un</a:t>
            </a:r>
            <a:r>
              <a:rPr lang="fr-FR" sz="2400" b="1" spc="-45" noProof="0" dirty="0">
                <a:solidFill>
                  <a:srgbClr val="F5821F"/>
                </a:solidFill>
              </a:rPr>
              <a:t>e</a:t>
            </a:r>
            <a:r>
              <a:rPr lang="fr-FR" sz="2400" b="1" spc="-20" noProof="0" dirty="0">
                <a:solidFill>
                  <a:srgbClr val="F5821F"/>
                </a:solidFill>
              </a:rPr>
              <a:t> </a:t>
            </a:r>
            <a:r>
              <a:rPr lang="fr-FR" sz="2400" b="1" spc="-31" noProof="0" dirty="0">
                <a:solidFill>
                  <a:srgbClr val="F5821F"/>
                </a:solidFill>
              </a:rPr>
              <a:t>t</a:t>
            </a:r>
            <a:r>
              <a:rPr lang="fr-FR" sz="2400" b="1" spc="-45" noProof="0" dirty="0">
                <a:solidFill>
                  <a:srgbClr val="F5821F"/>
                </a:solidFill>
              </a:rPr>
              <a:t>e</a:t>
            </a:r>
            <a:r>
              <a:rPr lang="fr-FR" sz="2400" b="1" spc="-48" noProof="0" dirty="0">
                <a:solidFill>
                  <a:srgbClr val="F5821F"/>
                </a:solidFill>
              </a:rPr>
              <a:t>n</a:t>
            </a:r>
            <a:r>
              <a:rPr lang="fr-FR" sz="2400" b="1" spc="-35" noProof="0" dirty="0">
                <a:solidFill>
                  <a:srgbClr val="F5821F"/>
                </a:solidFill>
              </a:rPr>
              <a:t>s</a:t>
            </a:r>
            <a:r>
              <a:rPr lang="fr-FR" sz="2400" b="1" spc="-22" noProof="0" dirty="0">
                <a:solidFill>
                  <a:srgbClr val="F5821F"/>
                </a:solidFill>
              </a:rPr>
              <a:t>i</a:t>
            </a:r>
            <a:r>
              <a:rPr lang="fr-FR" sz="2400" b="1" spc="-48" noProof="0" dirty="0">
                <a:solidFill>
                  <a:srgbClr val="F5821F"/>
                </a:solidFill>
              </a:rPr>
              <a:t>on</a:t>
            </a:r>
            <a:r>
              <a:rPr lang="fr-FR" sz="2400" b="1" spc="-20" noProof="0" dirty="0">
                <a:solidFill>
                  <a:srgbClr val="F5821F"/>
                </a:solidFill>
              </a:rPr>
              <a:t> </a:t>
            </a:r>
            <a:r>
              <a:rPr lang="fr-FR" sz="2400" b="1" spc="-45" noProof="0" dirty="0">
                <a:solidFill>
                  <a:srgbClr val="F5821F"/>
                </a:solidFill>
              </a:rPr>
              <a:t>é</a:t>
            </a:r>
            <a:r>
              <a:rPr lang="fr-FR" sz="2400" b="1" spc="-22" noProof="0" dirty="0">
                <a:solidFill>
                  <a:srgbClr val="F5821F"/>
                </a:solidFill>
              </a:rPr>
              <a:t>l</a:t>
            </a:r>
            <a:r>
              <a:rPr lang="fr-FR" sz="2400" b="1" spc="-45" noProof="0" dirty="0">
                <a:solidFill>
                  <a:srgbClr val="F5821F"/>
                </a:solidFill>
              </a:rPr>
              <a:t>e</a:t>
            </a:r>
            <a:r>
              <a:rPr lang="fr-FR" sz="2400" b="1" spc="-37" noProof="0" dirty="0">
                <a:solidFill>
                  <a:srgbClr val="F5821F"/>
                </a:solidFill>
              </a:rPr>
              <a:t>c</a:t>
            </a:r>
            <a:r>
              <a:rPr lang="fr-FR" sz="2400" b="1" spc="-31" noProof="0" dirty="0">
                <a:solidFill>
                  <a:srgbClr val="F5821F"/>
                </a:solidFill>
              </a:rPr>
              <a:t>tr</a:t>
            </a:r>
            <a:r>
              <a:rPr lang="fr-FR" sz="2400" b="1" spc="-22" noProof="0" dirty="0">
                <a:solidFill>
                  <a:srgbClr val="F5821F"/>
                </a:solidFill>
              </a:rPr>
              <a:t>i</a:t>
            </a:r>
            <a:r>
              <a:rPr lang="fr-FR" sz="2400" b="1" spc="-48" noProof="0" dirty="0">
                <a:solidFill>
                  <a:srgbClr val="F5821F"/>
                </a:solidFill>
              </a:rPr>
              <a:t>qu</a:t>
            </a:r>
            <a:r>
              <a:rPr lang="fr-FR" sz="2400" b="1" spc="-45" noProof="0" dirty="0">
                <a:solidFill>
                  <a:srgbClr val="F5821F"/>
                </a:solidFill>
              </a:rPr>
              <a:t>e</a:t>
            </a:r>
            <a:r>
              <a:rPr lang="fr-FR" sz="2400" spc="-20" noProof="0" dirty="0">
                <a:solidFill>
                  <a:srgbClr val="231F20"/>
                </a:solidFill>
              </a:rPr>
              <a:t> </a:t>
            </a:r>
            <a:r>
              <a:rPr lang="fr-FR" sz="2400" spc="-35" noProof="0" dirty="0">
                <a:solidFill>
                  <a:srgbClr val="231F20"/>
                </a:solidFill>
              </a:rPr>
              <a:t>aux</a:t>
            </a:r>
            <a:r>
              <a:rPr lang="fr-FR" sz="2400" spc="-20" noProof="0" dirty="0">
                <a:solidFill>
                  <a:srgbClr val="231F20"/>
                </a:solidFill>
              </a:rPr>
              <a:t> </a:t>
            </a:r>
            <a:r>
              <a:rPr lang="fr-FR" sz="2400" spc="-47" noProof="0" dirty="0">
                <a:solidFill>
                  <a:srgbClr val="231F20"/>
                </a:solidFill>
              </a:rPr>
              <a:t>bo</a:t>
            </a:r>
            <a:r>
              <a:rPr lang="fr-FR" sz="2400" spc="-31" noProof="0" dirty="0">
                <a:solidFill>
                  <a:srgbClr val="231F20"/>
                </a:solidFill>
              </a:rPr>
              <a:t>r</a:t>
            </a:r>
            <a:r>
              <a:rPr lang="fr-FR" sz="2400" spc="-47" noProof="0" dirty="0">
                <a:solidFill>
                  <a:srgbClr val="231F20"/>
                </a:solidFill>
              </a:rPr>
              <a:t>n</a:t>
            </a:r>
            <a:r>
              <a:rPr lang="fr-FR" sz="2400" spc="-44" noProof="0" dirty="0">
                <a:solidFill>
                  <a:srgbClr val="231F20"/>
                </a:solidFill>
              </a:rPr>
              <a:t>e</a:t>
            </a:r>
            <a:r>
              <a:rPr lang="fr-FR" sz="2400" spc="-35" noProof="0" dirty="0">
                <a:solidFill>
                  <a:srgbClr val="231F20"/>
                </a:solidFill>
              </a:rPr>
              <a:t>s d’une pile ou aux bornes d’un générateur sans avoir un courant électrique.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23C3DD6E-6309-EAB2-F612-C64AAF8D2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Avant de pouvoir utiliser un multimètre je vous présente la tension électrique aux bornes d’un dipôle  ,son unité et son instrument de mesure.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7F09995-478B-CCAD-D294-7E74F2524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FCD26E4-5C2B-6E51-1430-721A9A3FDE65}"/>
              </a:ext>
            </a:extLst>
          </p:cNvPr>
          <p:cNvGrpSpPr/>
          <p:nvPr/>
        </p:nvGrpSpPr>
        <p:grpSpPr>
          <a:xfrm>
            <a:off x="7609550" y="2572786"/>
            <a:ext cx="3715878" cy="3715878"/>
            <a:chOff x="7609550" y="2572786"/>
            <a:chExt cx="3715878" cy="3715878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09550" y="2572786"/>
              <a:ext cx="3715878" cy="3715878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DE392F3B-614E-88D7-4B1B-FAB82C4207E4}"/>
                </a:ext>
              </a:extLst>
            </p:cNvPr>
            <p:cNvSpPr txBox="1"/>
            <p:nvPr/>
          </p:nvSpPr>
          <p:spPr>
            <a:xfrm>
              <a:off x="8255000" y="4665941"/>
              <a:ext cx="9525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solidFill>
                    <a:schemeClr val="bg1"/>
                  </a:solidFill>
                </a:rPr>
                <a:t>9V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5662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88" y="3292430"/>
            <a:ext cx="4630825" cy="2517774"/>
          </a:xfrm>
          <a:prstGeom prst="rect">
            <a:avLst/>
          </a:prstGeom>
        </p:spPr>
      </p:pic>
      <p:pic>
        <p:nvPicPr>
          <p:cNvPr id="10" name="Google Shape;294;p51" descr="Lever la main - Icônes mains et gestes gratuites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1183478" y="206505"/>
            <a:ext cx="768000" cy="56987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/>
          <p:cNvSpPr txBox="1"/>
          <p:nvPr/>
        </p:nvSpPr>
        <p:spPr>
          <a:xfrm>
            <a:off x="258873" y="812109"/>
            <a:ext cx="45043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2400" b="1" noProof="0" dirty="0"/>
              <a:t>Mesure de la tension électrique </a:t>
            </a:r>
          </a:p>
        </p:txBody>
      </p:sp>
      <p:sp>
        <p:nvSpPr>
          <p:cNvPr id="3" name="Rectangle 2"/>
          <p:cNvSpPr/>
          <p:nvPr/>
        </p:nvSpPr>
        <p:spPr>
          <a:xfrm>
            <a:off x="510988" y="1330192"/>
            <a:ext cx="798213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noProof="0" dirty="0"/>
              <a:t>On mesure la tension électrique avec un </a:t>
            </a:r>
            <a:r>
              <a:rPr lang="fr-FR" sz="2400" b="1" noProof="0" dirty="0"/>
              <a:t>multimètre</a:t>
            </a:r>
            <a:r>
              <a:rPr lang="fr-FR" sz="2400" noProof="0" dirty="0"/>
              <a:t> utilisé</a:t>
            </a:r>
          </a:p>
          <a:p>
            <a:pPr>
              <a:lnSpc>
                <a:spcPct val="200000"/>
              </a:lnSpc>
            </a:pPr>
            <a:r>
              <a:rPr lang="fr-FR" sz="2400" noProof="0" dirty="0"/>
              <a:t> comme </a:t>
            </a:r>
            <a:r>
              <a:rPr lang="fr-FR" sz="2400" b="1" noProof="0" dirty="0">
                <a:solidFill>
                  <a:srgbClr val="FF0000"/>
                </a:solidFill>
              </a:rPr>
              <a:t>voltmètre</a:t>
            </a:r>
            <a:r>
              <a:rPr lang="fr-FR" sz="2400" noProof="0" dirty="0"/>
              <a:t> branché </a:t>
            </a:r>
            <a:r>
              <a:rPr lang="fr-FR" sz="2400" b="1" noProof="0" dirty="0">
                <a:solidFill>
                  <a:srgbClr val="FF0000"/>
                </a:solidFill>
              </a:rPr>
              <a:t>en dérivation</a:t>
            </a:r>
            <a:r>
              <a:rPr lang="fr-FR" sz="2400" noProof="0" dirty="0">
                <a:solidFill>
                  <a:srgbClr val="FF0000"/>
                </a:solidFill>
              </a:rPr>
              <a:t>. On le symbolise par: </a:t>
            </a:r>
          </a:p>
        </p:txBody>
      </p:sp>
      <p:sp>
        <p:nvSpPr>
          <p:cNvPr id="5" name="Flèche droite 4"/>
          <p:cNvSpPr/>
          <p:nvPr/>
        </p:nvSpPr>
        <p:spPr>
          <a:xfrm>
            <a:off x="6008155" y="4221375"/>
            <a:ext cx="954962" cy="623524"/>
          </a:xfrm>
          <a:prstGeom prst="rightArrow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81900" y="2931990"/>
            <a:ext cx="3758384" cy="371950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9972" y="2238352"/>
            <a:ext cx="2004274" cy="70840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CA67305-E7F8-9C15-BF21-031CF6CC3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On passe à la mesure de la tension électrique.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CAF1857-E5AC-872E-4D67-97501CA91F8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L’enseignant présente le branchement du multimètre et fait l’exemple. .(rectifier le branchement du multimètre dans le livret page 28(je me prépare))</a:t>
            </a:r>
          </a:p>
        </p:txBody>
      </p:sp>
    </p:spTree>
    <p:extLst>
      <p:ext uri="{BB962C8B-B14F-4D97-AF65-F5344CB8AC3E}">
        <p14:creationId xmlns:p14="http://schemas.microsoft.com/office/powerpoint/2010/main" val="294823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294;p51" descr="Lever la main - Icônes mains et gestes gratuites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183478" y="206505"/>
            <a:ext cx="768000" cy="56987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/>
          <p:cNvSpPr txBox="1"/>
          <p:nvPr/>
        </p:nvSpPr>
        <p:spPr>
          <a:xfrm>
            <a:off x="274083" y="849019"/>
            <a:ext cx="45043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2400" b="1" noProof="0" dirty="0"/>
              <a:t>Unité de la tension électrique </a:t>
            </a:r>
          </a:p>
        </p:txBody>
      </p:sp>
      <p:sp>
        <p:nvSpPr>
          <p:cNvPr id="3" name="Rectangle 2"/>
          <p:cNvSpPr/>
          <p:nvPr/>
        </p:nvSpPr>
        <p:spPr>
          <a:xfrm>
            <a:off x="613794" y="1818516"/>
            <a:ext cx="101608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noProof="0" dirty="0">
                <a:solidFill>
                  <a:srgbClr val="231F20"/>
                </a:solidFill>
              </a:rPr>
              <a:t>La tension électrique,</a:t>
            </a:r>
            <a:r>
              <a:rPr lang="fr-FR" sz="3200" noProof="0" dirty="0">
                <a:solidFill>
                  <a:srgbClr val="F5821F"/>
                </a:solidFill>
              </a:rPr>
              <a:t> </a:t>
            </a:r>
            <a:r>
              <a:rPr lang="fr-FR" sz="3200" b="1" spc="-48" noProof="0" dirty="0">
                <a:solidFill>
                  <a:srgbClr val="FF0000"/>
                </a:solidFill>
              </a:rPr>
              <a:t>no</a:t>
            </a:r>
            <a:r>
              <a:rPr lang="fr-FR" sz="3200" b="1" spc="-31" noProof="0" dirty="0">
                <a:solidFill>
                  <a:srgbClr val="FF0000"/>
                </a:solidFill>
              </a:rPr>
              <a:t>t</a:t>
            </a:r>
            <a:r>
              <a:rPr lang="fr-FR" sz="3200" b="1" spc="-45" noProof="0" dirty="0">
                <a:solidFill>
                  <a:srgbClr val="FF0000"/>
                </a:solidFill>
              </a:rPr>
              <a:t>ée</a:t>
            </a:r>
            <a:r>
              <a:rPr lang="fr-FR" sz="3200" b="1" spc="-20" noProof="0" dirty="0">
                <a:solidFill>
                  <a:srgbClr val="FF0000"/>
                </a:solidFill>
              </a:rPr>
              <a:t> </a:t>
            </a:r>
            <a:r>
              <a:rPr lang="fr-FR" sz="3200" b="1" spc="-58" noProof="0" dirty="0">
                <a:solidFill>
                  <a:srgbClr val="FF0000"/>
                </a:solidFill>
              </a:rPr>
              <a:t>U</a:t>
            </a:r>
            <a:r>
              <a:rPr lang="fr-FR" sz="3200" noProof="0" dirty="0">
                <a:solidFill>
                  <a:srgbClr val="231F20"/>
                </a:solidFill>
              </a:rPr>
              <a:t>, s’exprime en </a:t>
            </a:r>
            <a:r>
              <a:rPr lang="fr-FR" sz="3200" b="1" spc="-42" noProof="0" dirty="0">
                <a:solidFill>
                  <a:srgbClr val="FF0000"/>
                </a:solidFill>
              </a:rPr>
              <a:t>v</a:t>
            </a:r>
            <a:r>
              <a:rPr lang="fr-FR" sz="3200" b="1" spc="-48" noProof="0" dirty="0">
                <a:solidFill>
                  <a:srgbClr val="FF0000"/>
                </a:solidFill>
              </a:rPr>
              <a:t>o</a:t>
            </a:r>
            <a:r>
              <a:rPr lang="fr-FR" sz="3200" b="1" spc="-22" noProof="0" dirty="0">
                <a:solidFill>
                  <a:srgbClr val="FF0000"/>
                </a:solidFill>
              </a:rPr>
              <a:t>l</a:t>
            </a:r>
            <a:r>
              <a:rPr lang="fr-FR" sz="3200" b="1" spc="-31" noProof="0" dirty="0">
                <a:solidFill>
                  <a:srgbClr val="FF0000"/>
                </a:solidFill>
              </a:rPr>
              <a:t>t</a:t>
            </a:r>
            <a:r>
              <a:rPr lang="fr-FR" sz="3200" b="1" spc="-20" noProof="0" dirty="0">
                <a:solidFill>
                  <a:srgbClr val="FF0000"/>
                </a:solidFill>
              </a:rPr>
              <a:t> </a:t>
            </a:r>
            <a:r>
              <a:rPr lang="fr-FR" sz="3200" b="1" spc="-28" noProof="0" dirty="0">
                <a:solidFill>
                  <a:srgbClr val="FF0000"/>
                </a:solidFill>
              </a:rPr>
              <a:t>(</a:t>
            </a:r>
            <a:r>
              <a:rPr lang="fr-FR" sz="3200" b="1" spc="-53" noProof="0" dirty="0">
                <a:solidFill>
                  <a:srgbClr val="FF0000"/>
                </a:solidFill>
              </a:rPr>
              <a:t>V</a:t>
            </a:r>
            <a:r>
              <a:rPr lang="fr-FR" sz="3200" b="1" spc="-28" noProof="0" dirty="0">
                <a:solidFill>
                  <a:srgbClr val="FF0000"/>
                </a:solidFill>
              </a:rPr>
              <a:t>)</a:t>
            </a:r>
            <a:r>
              <a:rPr lang="fr-FR" sz="3200" noProof="0" dirty="0">
                <a:solidFill>
                  <a:srgbClr val="FF0000"/>
                </a:solidFill>
              </a:rPr>
              <a:t> </a:t>
            </a:r>
            <a:r>
              <a:rPr lang="fr-FR" sz="3200" noProof="0" dirty="0">
                <a:solidFill>
                  <a:srgbClr val="231F20"/>
                </a:solidFill>
              </a:rPr>
              <a:t>.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2200" y="3103707"/>
            <a:ext cx="6342640" cy="167859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39B8B9D-763B-92EB-04A5-6150E483B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Avant de pouvoir utiliser un multimètre je vous présente la tension électrique aux bornes d’un dipôle  ,son unité et son instrument de mesure.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C7F5988E-6456-7FCE-266A-CF6034EA4DD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L’enseignant insiste sur les unités.</a:t>
            </a:r>
          </a:p>
        </p:txBody>
      </p:sp>
    </p:spTree>
    <p:extLst>
      <p:ext uri="{BB962C8B-B14F-4D97-AF65-F5344CB8AC3E}">
        <p14:creationId xmlns:p14="http://schemas.microsoft.com/office/powerpoint/2010/main" val="93998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294;p51" descr="Lever la main - Icônes mains et gestes gratuites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061213" y="232608"/>
            <a:ext cx="768000" cy="56987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/>
          <p:cNvSpPr txBox="1"/>
          <p:nvPr/>
        </p:nvSpPr>
        <p:spPr>
          <a:xfrm>
            <a:off x="298129" y="697630"/>
            <a:ext cx="42414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noProof="0" dirty="0"/>
              <a:t>Mesure de la tension électrique 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92B4C47-6997-6B66-9078-7ACF3735D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passe aux étapes de mesure de la tension électrique.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ACEF3D-20CC-6C00-1534-9F80F928B9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Présente le multimètre et fait l’exemple.</a:t>
            </a:r>
          </a:p>
        </p:txBody>
      </p:sp>
      <p:pic>
        <p:nvPicPr>
          <p:cNvPr id="4" name="Google Shape;84;p13" descr="image.png">
            <a:extLst>
              <a:ext uri="{FF2B5EF4-FFF2-40B4-BE49-F238E27FC236}">
                <a16:creationId xmlns:a16="http://schemas.microsoft.com/office/drawing/2014/main" id="{DB518570-040B-C805-84CE-F88C805E636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001" t="18963" r="67499" b="48667"/>
          <a:stretch>
            <a:fillRect/>
          </a:stretch>
        </p:blipFill>
        <p:spPr>
          <a:xfrm>
            <a:off x="325900" y="1295400"/>
            <a:ext cx="3840480" cy="2219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84;p13" descr="image.png">
            <a:extLst>
              <a:ext uri="{FF2B5EF4-FFF2-40B4-BE49-F238E27FC236}">
                <a16:creationId xmlns:a16="http://schemas.microsoft.com/office/drawing/2014/main" id="{596E77A1-87F3-BD4E-5733-0D8734E75F6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886" t="51968" r="66614" b="15662"/>
          <a:stretch>
            <a:fillRect/>
          </a:stretch>
        </p:blipFill>
        <p:spPr>
          <a:xfrm>
            <a:off x="8025620" y="1094324"/>
            <a:ext cx="3840480" cy="2219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84;p13" descr="image.png">
            <a:extLst>
              <a:ext uri="{FF2B5EF4-FFF2-40B4-BE49-F238E27FC236}">
                <a16:creationId xmlns:a16="http://schemas.microsoft.com/office/drawing/2014/main" id="{936F7602-CCD0-D52D-1371-369BB424892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6667" t="17630" r="1833" b="54342"/>
          <a:stretch>
            <a:fillRect/>
          </a:stretch>
        </p:blipFill>
        <p:spPr>
          <a:xfrm>
            <a:off x="321813" y="3902837"/>
            <a:ext cx="3840480" cy="1922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84;p13" descr="image.png">
            <a:extLst>
              <a:ext uri="{FF2B5EF4-FFF2-40B4-BE49-F238E27FC236}">
                <a16:creationId xmlns:a16="http://schemas.microsoft.com/office/drawing/2014/main" id="{38A10455-31CB-7651-E43A-5DEA4F6ED19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7209" t="46768" r="1291" b="15625"/>
          <a:stretch>
            <a:fillRect/>
          </a:stretch>
        </p:blipFill>
        <p:spPr>
          <a:xfrm>
            <a:off x="8025620" y="3543717"/>
            <a:ext cx="3840480" cy="2579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E7E8670-490D-6438-B94F-EDD0D3AC57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5184" y="1268620"/>
            <a:ext cx="2261631" cy="4293980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FDDDA97E-8246-7FE2-FB33-70047056C23F}"/>
              </a:ext>
            </a:extLst>
          </p:cNvPr>
          <p:cNvGrpSpPr/>
          <p:nvPr/>
        </p:nvGrpSpPr>
        <p:grpSpPr>
          <a:xfrm>
            <a:off x="3295650" y="5825067"/>
            <a:ext cx="4914370" cy="776650"/>
            <a:chOff x="3295650" y="5825067"/>
            <a:chExt cx="4914370" cy="776650"/>
          </a:xfrm>
        </p:grpSpPr>
        <p:pic>
          <p:nvPicPr>
            <p:cNvPr id="12" name="Google Shape;85;p13" descr="image.png">
              <a:extLst>
                <a:ext uri="{FF2B5EF4-FFF2-40B4-BE49-F238E27FC236}">
                  <a16:creationId xmlns:a16="http://schemas.microsoft.com/office/drawing/2014/main" id="{0B18C2E2-E83E-5E7C-068D-0EBA81F788C5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295650" y="5825067"/>
              <a:ext cx="4914370" cy="7766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Google Shape;86;p13" descr="image.png">
              <a:extLst>
                <a:ext uri="{FF2B5EF4-FFF2-40B4-BE49-F238E27FC236}">
                  <a16:creationId xmlns:a16="http://schemas.microsoft.com/office/drawing/2014/main" id="{53CE20CD-9838-7DC8-D591-E4475DDB2D76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025657" y="5856204"/>
              <a:ext cx="2133600" cy="714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Google Shape;88;p13">
              <a:extLst>
                <a:ext uri="{FF2B5EF4-FFF2-40B4-BE49-F238E27FC236}">
                  <a16:creationId xmlns:a16="http://schemas.microsoft.com/office/drawing/2014/main" id="{56393335-FB59-3F08-FC70-18E7A4631F5E}"/>
                </a:ext>
              </a:extLst>
            </p:cNvPr>
            <p:cNvSpPr txBox="1"/>
            <p:nvPr/>
          </p:nvSpPr>
          <p:spPr>
            <a:xfrm>
              <a:off x="3557096" y="6087534"/>
              <a:ext cx="2505075" cy="2857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0" i="0" u="none" strike="noStrike" cap="none" dirty="0">
                  <a:solidFill>
                    <a:srgbClr val="BAE6FD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RÉSULTAT DE LA MESURE :</a:t>
              </a:r>
              <a:endParaRPr dirty="0"/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FFA1278F-FBFD-768B-D1EF-EB0B8CBA6045}"/>
                </a:ext>
              </a:extLst>
            </p:cNvPr>
            <p:cNvSpPr txBox="1"/>
            <p:nvPr/>
          </p:nvSpPr>
          <p:spPr>
            <a:xfrm>
              <a:off x="6153980" y="5928052"/>
              <a:ext cx="19134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/>
                <a:t>U = 4,25 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24667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8FE4DC33-EBF0-B756-D599-5F531A93DD5D}"/>
              </a:ext>
            </a:extLst>
          </p:cNvPr>
          <p:cNvSpPr txBox="1"/>
          <p:nvPr/>
        </p:nvSpPr>
        <p:spPr>
          <a:xfrm>
            <a:off x="8839200" y="5059680"/>
            <a:ext cx="1661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371095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6565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F6565"/>
            </a:solidFill>
            <a:ln cap="flat">
              <a:solidFill>
                <a:srgbClr val="FF6565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6565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" name="Rectangle 2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6565"/>
          </a:solidFill>
          <a:ln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6565"/>
          </a:solidFill>
          <a:ln w="25402"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Rectangle 2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noProof="0" dirty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M</a:t>
            </a:r>
          </a:p>
        </p:txBody>
      </p:sp>
      <p:sp>
        <p:nvSpPr>
          <p:cNvPr id="10" name="TextBox 6"/>
          <p:cNvSpPr txBox="1"/>
          <p:nvPr/>
        </p:nvSpPr>
        <p:spPr>
          <a:xfrm>
            <a:off x="5025418" y="2769733"/>
            <a:ext cx="5869201" cy="769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Tâche principale</a:t>
            </a:r>
          </a:p>
        </p:txBody>
      </p:sp>
      <p:pic>
        <p:nvPicPr>
          <p:cNvPr id="11" name="Image 10" descr="Une image contenant texte, Visage humain, habits, garçon&#10;&#10;Le contenu généré par l’IA peut être incorrect."/>
          <p:cNvPicPr>
            <a:picLocks noChangeAspect="1"/>
          </p:cNvPicPr>
          <p:nvPr/>
        </p:nvPicPr>
        <p:blipFill>
          <a:blip r:embed="rId2"/>
          <a:srcRect l="6543" t="22389" r="7874" b="21123"/>
          <a:stretch>
            <a:fillRect/>
          </a:stretch>
        </p:blipFill>
        <p:spPr>
          <a:xfrm>
            <a:off x="465154" y="2567829"/>
            <a:ext cx="3426532" cy="226166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1D863EA3-2946-95F8-73C5-696E8408DC7A}"/>
              </a:ext>
            </a:extLst>
          </p:cNvPr>
          <p:cNvGrpSpPr/>
          <p:nvPr/>
        </p:nvGrpSpPr>
        <p:grpSpPr>
          <a:xfrm>
            <a:off x="325953" y="1466215"/>
            <a:ext cx="11540094" cy="3330785"/>
            <a:chOff x="325953" y="1466215"/>
            <a:chExt cx="11540094" cy="3330785"/>
          </a:xfrm>
        </p:grpSpPr>
        <p:sp>
          <p:nvSpPr>
            <p:cNvPr id="6" name="Rectangle à coins arrondis 5"/>
            <p:cNvSpPr/>
            <p:nvPr/>
          </p:nvSpPr>
          <p:spPr>
            <a:xfrm>
              <a:off x="448298" y="1466215"/>
              <a:ext cx="2500008" cy="408351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i="1" noProof="0" dirty="0">
                  <a:solidFill>
                    <a:schemeClr val="tx1"/>
                  </a:solidFill>
                </a:rPr>
                <a:t>Tâche principale</a:t>
              </a:r>
            </a:p>
          </p:txBody>
        </p:sp>
        <p:sp>
          <p:nvSpPr>
            <p:cNvPr id="10" name="Freeform 4873"/>
            <p:cNvSpPr/>
            <p:nvPr/>
          </p:nvSpPr>
          <p:spPr>
            <a:xfrm>
              <a:off x="325953" y="2061000"/>
              <a:ext cx="11540094" cy="2736000"/>
            </a:xfrm>
            <a:custGeom>
              <a:avLst/>
              <a:gdLst/>
              <a:ahLst/>
              <a:cxnLst/>
              <a:rect l="0" t="0" r="0" b="0"/>
              <a:pathLst>
                <a:path w="6319201" h="1023251">
                  <a:moveTo>
                    <a:pt x="108000" y="0"/>
                  </a:moveTo>
                  <a:cubicBezTo>
                    <a:pt x="48349" y="0"/>
                    <a:pt x="0" y="48348"/>
                    <a:pt x="0" y="108000"/>
                  </a:cubicBezTo>
                  <a:lnTo>
                    <a:pt x="0" y="915250"/>
                  </a:lnTo>
                  <a:cubicBezTo>
                    <a:pt x="0" y="974890"/>
                    <a:pt x="48349" y="1023251"/>
                    <a:pt x="108000" y="1023251"/>
                  </a:cubicBezTo>
                  <a:lnTo>
                    <a:pt x="6211200" y="1023251"/>
                  </a:lnTo>
                  <a:cubicBezTo>
                    <a:pt x="6270852" y="1023251"/>
                    <a:pt x="6319201" y="974890"/>
                    <a:pt x="6319201" y="915250"/>
                  </a:cubicBezTo>
                  <a:lnTo>
                    <a:pt x="6319201" y="108000"/>
                  </a:lnTo>
                  <a:cubicBezTo>
                    <a:pt x="6319201" y="48348"/>
                    <a:pt x="6270852" y="0"/>
                    <a:pt x="6211200" y="0"/>
                  </a:cubicBezTo>
                  <a:close/>
                  <a:moveTo>
                    <a:pt x="108000" y="0"/>
                  </a:moveTo>
                </a:path>
              </a:pathLst>
            </a:custGeom>
            <a:solidFill>
              <a:srgbClr val="FFE9D6">
                <a:alpha val="100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11" name="Freeform 4874"/>
            <p:cNvSpPr/>
            <p:nvPr/>
          </p:nvSpPr>
          <p:spPr>
            <a:xfrm>
              <a:off x="432961" y="2070693"/>
              <a:ext cx="11433086" cy="2682708"/>
            </a:xfrm>
            <a:custGeom>
              <a:avLst/>
              <a:gdLst/>
              <a:ahLst/>
              <a:cxnLst/>
              <a:rect l="0" t="0" r="0" b="0"/>
              <a:pathLst>
                <a:path w="6319201" h="1023251">
                  <a:moveTo>
                    <a:pt x="108000" y="0"/>
                  </a:moveTo>
                  <a:cubicBezTo>
                    <a:pt x="48349" y="0"/>
                    <a:pt x="0" y="48348"/>
                    <a:pt x="0" y="108000"/>
                  </a:cubicBezTo>
                  <a:lnTo>
                    <a:pt x="0" y="915250"/>
                  </a:lnTo>
                  <a:cubicBezTo>
                    <a:pt x="0" y="974890"/>
                    <a:pt x="48349" y="1023251"/>
                    <a:pt x="108000" y="1023251"/>
                  </a:cubicBezTo>
                  <a:lnTo>
                    <a:pt x="6211200" y="1023251"/>
                  </a:lnTo>
                  <a:cubicBezTo>
                    <a:pt x="6270852" y="1023251"/>
                    <a:pt x="6319201" y="974890"/>
                    <a:pt x="6319201" y="915250"/>
                  </a:cubicBezTo>
                  <a:lnTo>
                    <a:pt x="6319201" y="108000"/>
                  </a:lnTo>
                  <a:cubicBezTo>
                    <a:pt x="6319201" y="48348"/>
                    <a:pt x="6270852" y="0"/>
                    <a:pt x="6211200" y="0"/>
                  </a:cubicBezTo>
                  <a:lnTo>
                    <a:pt x="108000" y="0"/>
                  </a:lnTo>
                  <a:close/>
                  <a:moveTo>
                    <a:pt x="108000" y="0"/>
                  </a:moveTo>
                </a:path>
              </a:pathLst>
            </a:custGeom>
            <a:noFill/>
            <a:ln w="6350" cap="flat" cmpd="sng">
              <a:solidFill>
                <a:srgbClr val="F587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16" name="Freeform 4919"/>
            <p:cNvSpPr/>
            <p:nvPr/>
          </p:nvSpPr>
          <p:spPr>
            <a:xfrm>
              <a:off x="4270773" y="3309488"/>
              <a:ext cx="228206" cy="74142"/>
            </a:xfrm>
            <a:custGeom>
              <a:avLst/>
              <a:gdLst/>
              <a:ahLst/>
              <a:cxnLst/>
              <a:rect l="0" t="0" r="0" b="0"/>
              <a:pathLst>
                <a:path w="228206" h="74142">
                  <a:moveTo>
                    <a:pt x="0" y="74142"/>
                  </a:moveTo>
                  <a:lnTo>
                    <a:pt x="228206" y="0"/>
                  </a:lnTo>
                </a:path>
              </a:pathLst>
            </a:custGeom>
            <a:noFill/>
            <a:ln w="2997" cap="flat" cmpd="sng">
              <a:solidFill>
                <a:srgbClr val="FFFFFF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17" name="Freeform 4922"/>
            <p:cNvSpPr/>
            <p:nvPr/>
          </p:nvSpPr>
          <p:spPr>
            <a:xfrm>
              <a:off x="4261306" y="3280355"/>
              <a:ext cx="228206" cy="74142"/>
            </a:xfrm>
            <a:custGeom>
              <a:avLst/>
              <a:gdLst/>
              <a:ahLst/>
              <a:cxnLst/>
              <a:rect l="0" t="0" r="0" b="0"/>
              <a:pathLst>
                <a:path w="228206" h="74142">
                  <a:moveTo>
                    <a:pt x="0" y="74142"/>
                  </a:moveTo>
                  <a:lnTo>
                    <a:pt x="228206" y="0"/>
                  </a:lnTo>
                </a:path>
              </a:pathLst>
            </a:custGeom>
            <a:noFill/>
            <a:ln w="2997" cap="flat" cmpd="sng">
              <a:solidFill>
                <a:srgbClr val="FFFFFF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18" name="Freeform 4925"/>
            <p:cNvSpPr/>
            <p:nvPr/>
          </p:nvSpPr>
          <p:spPr>
            <a:xfrm>
              <a:off x="4240394" y="3215997"/>
              <a:ext cx="228206" cy="74142"/>
            </a:xfrm>
            <a:custGeom>
              <a:avLst/>
              <a:gdLst/>
              <a:ahLst/>
              <a:cxnLst/>
              <a:rect l="0" t="0" r="0" b="0"/>
              <a:pathLst>
                <a:path w="228206" h="74142">
                  <a:moveTo>
                    <a:pt x="0" y="74142"/>
                  </a:moveTo>
                  <a:lnTo>
                    <a:pt x="228206" y="0"/>
                  </a:lnTo>
                </a:path>
              </a:pathLst>
            </a:custGeom>
            <a:noFill/>
            <a:ln w="2997" cap="flat" cmpd="sng">
              <a:solidFill>
                <a:srgbClr val="FFFFFF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19" name="Freeform 4926"/>
            <p:cNvSpPr/>
            <p:nvPr/>
          </p:nvSpPr>
          <p:spPr>
            <a:xfrm>
              <a:off x="4251099" y="3248940"/>
              <a:ext cx="228206" cy="74142"/>
            </a:xfrm>
            <a:custGeom>
              <a:avLst/>
              <a:gdLst/>
              <a:ahLst/>
              <a:cxnLst/>
              <a:rect l="0" t="0" r="0" b="0"/>
              <a:pathLst>
                <a:path w="228206" h="74142">
                  <a:moveTo>
                    <a:pt x="0" y="74142"/>
                  </a:moveTo>
                  <a:lnTo>
                    <a:pt x="228206" y="0"/>
                  </a:lnTo>
                </a:path>
              </a:pathLst>
            </a:custGeom>
            <a:noFill/>
            <a:ln w="2997" cap="flat" cmpd="sng">
              <a:solidFill>
                <a:srgbClr val="FFFFFF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20" name="Freeform 4929"/>
            <p:cNvSpPr/>
            <p:nvPr/>
          </p:nvSpPr>
          <p:spPr>
            <a:xfrm>
              <a:off x="4478660" y="3245442"/>
              <a:ext cx="59232" cy="23405"/>
            </a:xfrm>
            <a:custGeom>
              <a:avLst/>
              <a:gdLst/>
              <a:ahLst/>
              <a:cxnLst/>
              <a:rect l="0" t="0" r="0" b="0"/>
              <a:pathLst>
                <a:path w="59232" h="23405">
                  <a:moveTo>
                    <a:pt x="0" y="3505"/>
                  </a:moveTo>
                  <a:lnTo>
                    <a:pt x="10782" y="0"/>
                  </a:lnTo>
                  <a:lnTo>
                    <a:pt x="28600" y="12941"/>
                  </a:lnTo>
                  <a:lnTo>
                    <a:pt x="50266" y="13271"/>
                  </a:lnTo>
                  <a:lnTo>
                    <a:pt x="59232" y="23405"/>
                  </a:lnTo>
                </a:path>
              </a:pathLst>
            </a:custGeom>
            <a:noFill/>
            <a:ln w="2374" cap="flat" cmpd="sng">
              <a:solidFill>
                <a:srgbClr val="AE6EAD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32" name="Rectangle 5071"/>
            <p:cNvSpPr/>
            <p:nvPr/>
          </p:nvSpPr>
          <p:spPr>
            <a:xfrm>
              <a:off x="650444" y="2101944"/>
              <a:ext cx="8581909" cy="246221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fr-FR" sz="2000" noProof="0" dirty="0">
                  <a:solidFill>
                    <a:srgbClr val="231F20"/>
                  </a:solidFill>
                </a:rPr>
                <a:t>Said veut, dans le circuit électrique schématisé ci-contre,</a:t>
              </a:r>
            </a:p>
            <a:p>
              <a:pPr>
                <a:lnSpc>
                  <a:spcPct val="200000"/>
                </a:lnSpc>
              </a:pPr>
              <a:r>
                <a:rPr lang="fr-FR" sz="2000" noProof="0" dirty="0">
                  <a:solidFill>
                    <a:srgbClr val="231F20"/>
                  </a:solidFill>
                </a:rPr>
                <a:t> </a:t>
              </a:r>
              <a:r>
                <a:rPr lang="fr-FR" sz="2000" b="1" noProof="0" dirty="0">
                  <a:solidFill>
                    <a:srgbClr val="231F20"/>
                  </a:solidFill>
                </a:rPr>
                <a:t>mesurer</a:t>
              </a:r>
              <a:r>
                <a:rPr lang="fr-FR" sz="2000" noProof="0" dirty="0">
                  <a:solidFill>
                    <a:srgbClr val="231F20"/>
                  </a:solidFill>
                </a:rPr>
                <a:t> avec un multimètre la tension aux bornes de la lampe.</a:t>
              </a:r>
            </a:p>
            <a:p>
              <a:pPr>
                <a:lnSpc>
                  <a:spcPct val="200000"/>
                </a:lnSpc>
              </a:pPr>
              <a:r>
                <a:rPr lang="fr-FR" sz="2000" noProof="0" dirty="0">
                  <a:solidFill>
                    <a:srgbClr val="231F20"/>
                  </a:solidFill>
                </a:rPr>
                <a:t>Voici deux mesures qu’il a trouvées: </a:t>
              </a:r>
            </a:p>
            <a:p>
              <a:pPr>
                <a:lnSpc>
                  <a:spcPct val="200000"/>
                </a:lnSpc>
              </a:pPr>
              <a:r>
                <a:rPr lang="fr-FR" sz="2000" b="1" noProof="0" dirty="0">
                  <a:solidFill>
                    <a:srgbClr val="231F20"/>
                  </a:solidFill>
                </a:rPr>
                <a:t>* 12 V sur le calibre 200 V   et   12,01 V sur le calibre 20 V</a:t>
              </a:r>
              <a:endParaRPr lang="fr-FR" sz="2000" b="1" i="0" spc="0" baseline="0" noProof="0" dirty="0">
                <a:solidFill>
                  <a:srgbClr val="231F20"/>
                </a:solidFill>
                <a:latin typeface="Calibri"/>
              </a:endParaRPr>
            </a:p>
          </p:txBody>
        </p:sp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98266" y="2308322"/>
              <a:ext cx="4473982" cy="1835480"/>
            </a:xfrm>
            <a:prstGeom prst="rect">
              <a:avLst/>
            </a:prstGeom>
          </p:spPr>
        </p:pic>
      </p:grpSp>
      <p:sp>
        <p:nvSpPr>
          <p:cNvPr id="4" name="Titre 3">
            <a:extLst>
              <a:ext uri="{FF2B5EF4-FFF2-40B4-BE49-F238E27FC236}">
                <a16:creationId xmlns:a16="http://schemas.microsoft.com/office/drawing/2014/main" id="{BC224BBE-7982-A77E-5345-87803DDE1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Voici notre tâche principale. Je vais vous montrer comment utiliser un multimètre pour mesurer la tension aux bornes d’un dipôle.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345B0D71-D0ED-8149-B845-4F0805261B4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présente le multimètre puis réalise le montage en verbalisant .Il lit la consigne et explique ce qui est demandé.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47900-CF01-CFBD-7974-C7B1EF18D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2ED61138-9680-D566-315C-9BEB4853EB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4469ACD3-1B7E-A563-6EC7-5C9DD2D25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Pour réaliser ma tâche, je suis les étapes suivantes : 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BC9235A3-D9E6-88BC-8A58-1A9391847F0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 réalise l’expérience en orientant les élèves et explique ce qui est demandé.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E588545F-12BF-8135-8D33-456A4165627E}"/>
              </a:ext>
            </a:extLst>
          </p:cNvPr>
          <p:cNvGrpSpPr/>
          <p:nvPr/>
        </p:nvGrpSpPr>
        <p:grpSpPr>
          <a:xfrm>
            <a:off x="657726" y="1543941"/>
            <a:ext cx="11233784" cy="705852"/>
            <a:chOff x="657726" y="1543941"/>
            <a:chExt cx="11233784" cy="705852"/>
          </a:xfrm>
        </p:grpSpPr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F246FFFB-7327-871C-6B79-799690099DB9}"/>
                </a:ext>
              </a:extLst>
            </p:cNvPr>
            <p:cNvSpPr txBox="1"/>
            <p:nvPr/>
          </p:nvSpPr>
          <p:spPr>
            <a:xfrm>
              <a:off x="1362231" y="1644279"/>
              <a:ext cx="10529279" cy="46166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sz="2400" noProof="0" dirty="0"/>
                <a:t>J’ajoute correctement le symbole du multimètre dans rond convenable.</a:t>
              </a:r>
            </a:p>
          </p:txBody>
        </p:sp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41631553-51BA-7AC7-683E-6968FF0213CD}"/>
                </a:ext>
              </a:extLst>
            </p:cNvPr>
            <p:cNvSpPr/>
            <p:nvPr/>
          </p:nvSpPr>
          <p:spPr>
            <a:xfrm>
              <a:off x="657726" y="1543941"/>
              <a:ext cx="705852" cy="705852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noProof="0" dirty="0"/>
                <a:t>1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AE8082DC-5A3A-9CE9-90EA-A8C116BFB73B}"/>
              </a:ext>
            </a:extLst>
          </p:cNvPr>
          <p:cNvGrpSpPr/>
          <p:nvPr/>
        </p:nvGrpSpPr>
        <p:grpSpPr>
          <a:xfrm>
            <a:off x="657726" y="3121610"/>
            <a:ext cx="11142344" cy="705852"/>
            <a:chOff x="657726" y="1543941"/>
            <a:chExt cx="11142344" cy="705852"/>
          </a:xfrm>
        </p:grpSpPr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E97DF6BC-90C7-45ED-ED32-5020FE30EA13}"/>
                </a:ext>
              </a:extLst>
            </p:cNvPr>
            <p:cNvSpPr txBox="1"/>
            <p:nvPr/>
          </p:nvSpPr>
          <p:spPr>
            <a:xfrm>
              <a:off x="1270791" y="1670668"/>
              <a:ext cx="10529279" cy="46166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sz="2400" noProof="0" dirty="0"/>
                <a:t> Je choisis le calibre convenable.</a:t>
              </a:r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168067B0-E81F-6485-929E-6595E55B2050}"/>
                </a:ext>
              </a:extLst>
            </p:cNvPr>
            <p:cNvSpPr/>
            <p:nvPr/>
          </p:nvSpPr>
          <p:spPr>
            <a:xfrm>
              <a:off x="657726" y="1543941"/>
              <a:ext cx="705852" cy="705852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noProof="0" dirty="0"/>
                <a:t>2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CD61645B-DE25-FB2F-2705-774BFEDAFE25}"/>
              </a:ext>
            </a:extLst>
          </p:cNvPr>
          <p:cNvGrpSpPr/>
          <p:nvPr/>
        </p:nvGrpSpPr>
        <p:grpSpPr>
          <a:xfrm>
            <a:off x="657726" y="4752057"/>
            <a:ext cx="11142344" cy="705852"/>
            <a:chOff x="657726" y="1543941"/>
            <a:chExt cx="11142344" cy="705852"/>
          </a:xfrm>
        </p:grpSpPr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3F39A91F-0452-0B7F-33E7-1C4A7641BE1E}"/>
                </a:ext>
              </a:extLst>
            </p:cNvPr>
            <p:cNvSpPr txBox="1"/>
            <p:nvPr/>
          </p:nvSpPr>
          <p:spPr>
            <a:xfrm>
              <a:off x="1270791" y="1644279"/>
              <a:ext cx="10529279" cy="46166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sz="2400" noProof="0" dirty="0"/>
                <a:t> </a:t>
              </a:r>
              <a:r>
                <a:rPr lang="fr-FR" sz="2400" dirty="0"/>
                <a:t>Je n</a:t>
              </a:r>
              <a:r>
                <a:rPr lang="fr-FR" sz="2400" noProof="0" dirty="0" err="1"/>
                <a:t>ote</a:t>
              </a:r>
              <a:r>
                <a:rPr lang="fr-FR" sz="2400" noProof="0" dirty="0"/>
                <a:t> la valeur de la tension U.</a:t>
              </a: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85026436-12C9-58DE-F6E9-BF9EB7B7C108}"/>
                </a:ext>
              </a:extLst>
            </p:cNvPr>
            <p:cNvSpPr/>
            <p:nvPr/>
          </p:nvSpPr>
          <p:spPr>
            <a:xfrm>
              <a:off x="657726" y="1543941"/>
              <a:ext cx="705852" cy="705852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noProof="0" dirty="0"/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0682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5510" y="307241"/>
            <a:ext cx="583170" cy="58317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382321" y="1132419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noProof="0" dirty="0">
                <a:solidFill>
                  <a:schemeClr val="tx1"/>
                </a:solidFill>
              </a:rPr>
              <a:t>Tâche principale</a:t>
            </a:r>
          </a:p>
        </p:txBody>
      </p:sp>
      <p:sp>
        <p:nvSpPr>
          <p:cNvPr id="10" name="Freeform 3353"/>
          <p:cNvSpPr/>
          <p:nvPr/>
        </p:nvSpPr>
        <p:spPr>
          <a:xfrm>
            <a:off x="654611" y="1699347"/>
            <a:ext cx="7372600" cy="324000"/>
          </a:xfrm>
          <a:custGeom>
            <a:avLst/>
            <a:gdLst/>
            <a:ahLst/>
            <a:cxnLst/>
            <a:rect l="0" t="0" r="0" b="0"/>
            <a:pathLst>
              <a:path w="6125819" h="208800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29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>
              <a:alpha val="100000"/>
            </a:srgbClr>
          </a:solidFill>
          <a:ln w="40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sz="2800" noProof="0" dirty="0"/>
          </a:p>
        </p:txBody>
      </p:sp>
      <p:sp>
        <p:nvSpPr>
          <p:cNvPr id="49" name="Rectangle 3439"/>
          <p:cNvSpPr/>
          <p:nvPr/>
        </p:nvSpPr>
        <p:spPr>
          <a:xfrm>
            <a:off x="720274" y="1700613"/>
            <a:ext cx="7306937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b="1" i="0" spc="0" baseline="0" noProof="0" dirty="0">
                <a:solidFill>
                  <a:srgbClr val="F5821F"/>
                </a:solidFill>
                <a:latin typeface="Calibri-Bold"/>
              </a:rPr>
              <a:t>1</a:t>
            </a:r>
            <a:r>
              <a:rPr lang="fr-FR" b="1" i="0" spc="542" baseline="0" noProof="0" dirty="0">
                <a:solidFill>
                  <a:srgbClr val="F5821F"/>
                </a:solidFill>
                <a:latin typeface="Calibri-Bold"/>
              </a:rPr>
              <a:t>.</a:t>
            </a:r>
            <a:r>
              <a:rPr lang="fr-FR" b="0" i="0" spc="0" baseline="0" noProof="0" dirty="0">
                <a:solidFill>
                  <a:srgbClr val="231F20"/>
                </a:solidFill>
                <a:latin typeface="Calibri"/>
              </a:rPr>
              <a:t>Ajouter correctement le symbole du multimètre dans</a:t>
            </a:r>
            <a:r>
              <a:rPr lang="fr-FR" b="0" i="0" spc="0" baseline="0" noProof="0" dirty="0">
                <a:solidFill>
                  <a:srgbClr val="F5821F"/>
                </a:solidFill>
                <a:latin typeface="Calibri"/>
              </a:rPr>
              <a:t> son rond convenable</a:t>
            </a:r>
            <a:r>
              <a:rPr lang="fr-FR" b="0" i="0" spc="0" baseline="0" noProof="0" dirty="0">
                <a:solidFill>
                  <a:srgbClr val="231F20"/>
                </a:solidFill>
                <a:latin typeface="Calibri"/>
              </a:rPr>
              <a:t>.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82321" y="2303492"/>
            <a:ext cx="8146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noProof="0" dirty="0"/>
              <a:t>Le voltmètre se branche </a:t>
            </a:r>
            <a:r>
              <a:rPr lang="fr-FR" sz="2400" b="1" noProof="0" dirty="0"/>
              <a:t>en dérivation </a:t>
            </a:r>
            <a:r>
              <a:rPr lang="fr-FR" sz="2400" noProof="0" dirty="0"/>
              <a:t>aux bornes du dipôle.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43557B49-5ECD-1DA5-1612-983B99ECDC2A}"/>
              </a:ext>
            </a:extLst>
          </p:cNvPr>
          <p:cNvGrpSpPr/>
          <p:nvPr/>
        </p:nvGrpSpPr>
        <p:grpSpPr>
          <a:xfrm>
            <a:off x="9019204" y="1540770"/>
            <a:ext cx="2429164" cy="4339375"/>
            <a:chOff x="9019204" y="1540770"/>
            <a:chExt cx="2429164" cy="4339375"/>
          </a:xfrm>
        </p:grpSpPr>
        <p:pic>
          <p:nvPicPr>
            <p:cNvPr id="82" name="Image 81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019204" y="1540770"/>
              <a:ext cx="2429164" cy="4165599"/>
            </a:xfrm>
            <a:prstGeom prst="rect">
              <a:avLst/>
            </a:prstGeom>
            <a:noFill/>
          </p:spPr>
        </p:pic>
        <p:sp>
          <p:nvSpPr>
            <p:cNvPr id="80" name="Ellipse 79"/>
            <p:cNvSpPr/>
            <p:nvPr/>
          </p:nvSpPr>
          <p:spPr>
            <a:xfrm>
              <a:off x="9275772" y="2639165"/>
              <a:ext cx="828000" cy="62618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  <p:sp>
          <p:nvSpPr>
            <p:cNvPr id="81" name="Ellipse 80"/>
            <p:cNvSpPr/>
            <p:nvPr/>
          </p:nvSpPr>
          <p:spPr>
            <a:xfrm>
              <a:off x="10815053" y="5253959"/>
              <a:ext cx="462508" cy="62618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  <p:sp>
          <p:nvSpPr>
            <p:cNvPr id="127" name="Ellipse 126"/>
            <p:cNvSpPr/>
            <p:nvPr/>
          </p:nvSpPr>
          <p:spPr>
            <a:xfrm>
              <a:off x="10609769" y="4850144"/>
              <a:ext cx="410567" cy="403815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A129320D-E890-59C3-A109-1C901FB9DFE3}"/>
              </a:ext>
            </a:extLst>
          </p:cNvPr>
          <p:cNvGrpSpPr/>
          <p:nvPr/>
        </p:nvGrpSpPr>
        <p:grpSpPr>
          <a:xfrm>
            <a:off x="650798" y="3145290"/>
            <a:ext cx="8050507" cy="2374946"/>
            <a:chOff x="650798" y="3145290"/>
            <a:chExt cx="8050507" cy="2374946"/>
          </a:xfrm>
        </p:grpSpPr>
        <p:pic>
          <p:nvPicPr>
            <p:cNvPr id="16" name="Image 1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0798" y="3145290"/>
              <a:ext cx="8050507" cy="2374946"/>
            </a:xfrm>
            <a:prstGeom prst="rect">
              <a:avLst/>
            </a:prstGeom>
          </p:spPr>
        </p:pic>
        <p:sp>
          <p:nvSpPr>
            <p:cNvPr id="17" name="Rectangle 3449"/>
            <p:cNvSpPr/>
            <p:nvPr/>
          </p:nvSpPr>
          <p:spPr>
            <a:xfrm>
              <a:off x="6076646" y="5120890"/>
              <a:ext cx="320601" cy="184666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/>
              <a:r>
                <a:rPr lang="fr-FR" sz="1200" b="1" noProof="0" dirty="0">
                  <a:solidFill>
                    <a:srgbClr val="231F20"/>
                  </a:solidFill>
                  <a:latin typeface="Calibri"/>
                </a:rPr>
                <a:t>COM</a:t>
              </a:r>
              <a:endParaRPr lang="fr-FR" sz="1200" b="1" i="0" spc="0" baseline="0" noProof="0" dirty="0">
                <a:solidFill>
                  <a:srgbClr val="231F20"/>
                </a:solidFill>
                <a:latin typeface="Calibri"/>
              </a:endParaRPr>
            </a:p>
          </p:txBody>
        </p:sp>
        <p:sp>
          <p:nvSpPr>
            <p:cNvPr id="18" name="Rectangle 3451"/>
            <p:cNvSpPr/>
            <p:nvPr/>
          </p:nvSpPr>
          <p:spPr>
            <a:xfrm>
              <a:off x="7698157" y="5079565"/>
              <a:ext cx="245260" cy="238976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/>
              <a:r>
                <a:rPr lang="fr-FR" sz="1553" b="0" i="0" spc="0" baseline="0" noProof="0" dirty="0">
                  <a:solidFill>
                    <a:srgbClr val="FF0000"/>
                  </a:solidFill>
                  <a:latin typeface="Calibri"/>
                </a:rPr>
                <a:t>V</a:t>
              </a:r>
              <a:r>
                <a:rPr lang="fr-FR" sz="1553" b="0" i="0" spc="0" baseline="0" noProof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Ω</a:t>
              </a:r>
              <a:endParaRPr lang="fr-FR" sz="1553" b="0" i="0" spc="0" baseline="0" noProof="0" dirty="0">
                <a:solidFill>
                  <a:srgbClr val="FF0000"/>
                </a:solidFill>
                <a:latin typeface="Calibri"/>
              </a:endParaRPr>
            </a:p>
          </p:txBody>
        </p:sp>
        <p:sp>
          <p:nvSpPr>
            <p:cNvPr id="19" name="Rectangle 3449"/>
            <p:cNvSpPr/>
            <p:nvPr/>
          </p:nvSpPr>
          <p:spPr>
            <a:xfrm>
              <a:off x="6488068" y="4770206"/>
              <a:ext cx="136256" cy="61555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fr-FR" sz="4000" b="1" noProof="0" dirty="0">
                  <a:solidFill>
                    <a:srgbClr val="231F20"/>
                  </a:solidFill>
                  <a:latin typeface="Calibri"/>
                </a:rPr>
                <a:t>.</a:t>
              </a:r>
              <a:endParaRPr lang="fr-FR" sz="1553" b="1" i="0" spc="0" baseline="0" noProof="0" dirty="0">
                <a:solidFill>
                  <a:srgbClr val="231F20"/>
                </a:solidFill>
                <a:latin typeface="Calibri"/>
              </a:endParaRPr>
            </a:p>
          </p:txBody>
        </p:sp>
        <p:sp>
          <p:nvSpPr>
            <p:cNvPr id="20" name="Rectangle 3449"/>
            <p:cNvSpPr/>
            <p:nvPr/>
          </p:nvSpPr>
          <p:spPr>
            <a:xfrm>
              <a:off x="7597518" y="4770206"/>
              <a:ext cx="130592" cy="61555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fr-FR" sz="4000" b="1" noProof="0" dirty="0">
                  <a:solidFill>
                    <a:srgbClr val="231F20"/>
                  </a:solidFill>
                  <a:latin typeface="Calibri"/>
                </a:rPr>
                <a:t>.</a:t>
              </a:r>
              <a:endParaRPr lang="fr-FR" sz="1553" b="1" i="0" spc="0" baseline="0" noProof="0" dirty="0">
                <a:solidFill>
                  <a:srgbClr val="231F20"/>
                </a:solidFill>
                <a:latin typeface="Calibri"/>
              </a:endParaRPr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4FE09F6B-C9FF-E0D8-0E4F-7408D593A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318293"/>
            <a:ext cx="10529279" cy="433993"/>
          </a:xfrm>
        </p:spPr>
        <p:txBody>
          <a:bodyPr/>
          <a:lstStyle/>
          <a:p>
            <a:r>
              <a:rPr lang="fr-FR" dirty="0"/>
              <a:t>On commence par le branchement du voltmètre. Après avoir placé le sélecteur du multimètre dans la zone V=, on le branche  en dérivation de telle sorte que la borne COM est la plus proche de la borne négative du générateur.</a:t>
            </a:r>
            <a:br>
              <a:rPr lang="fr-FR" dirty="0"/>
            </a:br>
            <a:r>
              <a:rPr lang="fr-FR" dirty="0"/>
              <a:t>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A744201-F4E3-E3E6-A5AF-7803A5ED6AB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fait la démonstration en verbalisant.</a:t>
            </a:r>
          </a:p>
        </p:txBody>
      </p:sp>
    </p:spTree>
    <p:extLst>
      <p:ext uri="{BB962C8B-B14F-4D97-AF65-F5344CB8AC3E}">
        <p14:creationId xmlns:p14="http://schemas.microsoft.com/office/powerpoint/2010/main" val="2541716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3445"/>
          <p:cNvSpPr/>
          <p:nvPr/>
        </p:nvSpPr>
        <p:spPr>
          <a:xfrm>
            <a:off x="546801" y="3299575"/>
            <a:ext cx="7740581" cy="73866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2400" b="0" i="0" spc="0" baseline="0" noProof="0" dirty="0">
                <a:solidFill>
                  <a:srgbClr val="231F20"/>
                </a:solidFill>
                <a:latin typeface="Calibri"/>
              </a:rPr>
              <a:t>Le calibre convenable est</a:t>
            </a:r>
            <a:r>
              <a:rPr lang="fr-FR" sz="2400" b="0" i="0" spc="0" baseline="0" noProof="0" dirty="0">
                <a:solidFill>
                  <a:srgbClr val="F5821F"/>
                </a:solidFill>
                <a:latin typeface="Calibri"/>
              </a:rPr>
              <a:t> </a:t>
            </a:r>
            <a:r>
              <a:rPr lang="fr-FR" sz="1200" b="0" i="0" spc="0" baseline="0" noProof="0" dirty="0">
                <a:solidFill>
                  <a:srgbClr val="231F20"/>
                </a:solidFill>
                <a:latin typeface="ArialMT-Light"/>
              </a:rPr>
              <a:t>........................... </a:t>
            </a:r>
            <a:r>
              <a:rPr lang="fr-FR" sz="2400" b="0" i="0" spc="0" baseline="0" noProof="0" dirty="0">
                <a:solidFill>
                  <a:srgbClr val="231F20"/>
                </a:solidFill>
                <a:latin typeface="Calibri"/>
              </a:rPr>
              <a:t>car il permet d'obtenir une</a:t>
            </a:r>
          </a:p>
          <a:p>
            <a:pPr marL="0"/>
            <a:r>
              <a:rPr lang="fr-FR" sz="2400" b="0" i="0" spc="0" baseline="0" noProof="0" dirty="0">
                <a:solidFill>
                  <a:srgbClr val="231F20"/>
                </a:solidFill>
                <a:latin typeface="Calibri"/>
              </a:rPr>
              <a:t> valeur plus précise.</a:t>
            </a:r>
          </a:p>
        </p:txBody>
      </p:sp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382321" y="1132419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noProof="0" dirty="0">
                <a:solidFill>
                  <a:schemeClr val="tx1"/>
                </a:solidFill>
              </a:rPr>
              <a:t>Tâche principale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3767806" y="3007187"/>
            <a:ext cx="9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noProof="0" dirty="0">
                <a:solidFill>
                  <a:srgbClr val="FF0000"/>
                </a:solidFill>
              </a:rPr>
              <a:t>20 V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CEBEBB8-6397-7F48-5304-1DC14585E276}"/>
              </a:ext>
            </a:extLst>
          </p:cNvPr>
          <p:cNvGrpSpPr/>
          <p:nvPr/>
        </p:nvGrpSpPr>
        <p:grpSpPr>
          <a:xfrm>
            <a:off x="3033090" y="1160987"/>
            <a:ext cx="6125819" cy="396000"/>
            <a:chOff x="3010569" y="1211427"/>
            <a:chExt cx="6125819" cy="396000"/>
          </a:xfrm>
        </p:grpSpPr>
        <p:sp>
          <p:nvSpPr>
            <p:cNvPr id="17" name="Freeform 3354"/>
            <p:cNvSpPr/>
            <p:nvPr/>
          </p:nvSpPr>
          <p:spPr>
            <a:xfrm>
              <a:off x="3010569" y="1211427"/>
              <a:ext cx="6125819" cy="396000"/>
            </a:xfrm>
            <a:custGeom>
              <a:avLst/>
              <a:gdLst/>
              <a:ahLst/>
              <a:cxnLst/>
              <a:rect l="0" t="0" r="0" b="0"/>
              <a:pathLst>
                <a:path w="6125819" h="208800">
                  <a:moveTo>
                    <a:pt x="0" y="0"/>
                  </a:moveTo>
                  <a:lnTo>
                    <a:pt x="0" y="208800"/>
                  </a:lnTo>
                  <a:lnTo>
                    <a:pt x="6034760" y="208800"/>
                  </a:lnTo>
                  <a:cubicBezTo>
                    <a:pt x="6085052" y="208800"/>
                    <a:pt x="6125819" y="168020"/>
                    <a:pt x="6125819" y="117729"/>
                  </a:cubicBezTo>
                  <a:lnTo>
                    <a:pt x="6125819" y="91059"/>
                  </a:lnTo>
                  <a:cubicBezTo>
                    <a:pt x="6125819" y="40767"/>
                    <a:pt x="6085052" y="0"/>
                    <a:pt x="6034760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FE9D6">
                <a:alpha val="100000"/>
              </a:srgbClr>
            </a:solidFill>
            <a:ln w="4089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18" name="Rectangle 3440"/>
            <p:cNvSpPr/>
            <p:nvPr/>
          </p:nvSpPr>
          <p:spPr>
            <a:xfrm>
              <a:off x="3010569" y="1244751"/>
              <a:ext cx="5415457" cy="3077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/>
              <a:r>
                <a:rPr lang="fr-FR" sz="2000" b="1" i="0" spc="0" baseline="0" noProof="0" dirty="0">
                  <a:solidFill>
                    <a:srgbClr val="F5821F"/>
                  </a:solidFill>
                  <a:latin typeface="Calibri-Bold"/>
                </a:rPr>
                <a:t>2</a:t>
              </a:r>
              <a:r>
                <a:rPr lang="fr-FR" sz="2000" b="1" i="0" spc="542" baseline="0" noProof="0" dirty="0">
                  <a:solidFill>
                    <a:srgbClr val="F5821F"/>
                  </a:solidFill>
                  <a:latin typeface="Calibri-Bold"/>
                </a:rPr>
                <a:t>.</a:t>
              </a:r>
              <a:r>
                <a:rPr lang="fr-FR" sz="2000" b="0" i="0" spc="0" baseline="0" noProof="0" dirty="0">
                  <a:solidFill>
                    <a:srgbClr val="231F20"/>
                  </a:solidFill>
                  <a:latin typeface="Calibri"/>
                </a:rPr>
                <a:t>Préciser le calibre convenable pour cette mesure.</a:t>
              </a:r>
            </a:p>
          </p:txBody>
        </p:sp>
      </p:grpSp>
      <p:sp>
        <p:nvSpPr>
          <p:cNvPr id="5" name="Rectangle 4"/>
          <p:cNvSpPr/>
          <p:nvPr/>
        </p:nvSpPr>
        <p:spPr>
          <a:xfrm>
            <a:off x="296864" y="1703354"/>
            <a:ext cx="112116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noProof="0" dirty="0"/>
              <a:t> </a:t>
            </a:r>
            <a:r>
              <a:rPr lang="fr-FR" sz="2400" noProof="0" dirty="0"/>
              <a:t>Le </a:t>
            </a:r>
            <a:r>
              <a:rPr lang="fr-FR" sz="2400" noProof="0" dirty="0">
                <a:solidFill>
                  <a:srgbClr val="FF0000"/>
                </a:solidFill>
              </a:rPr>
              <a:t>calibre </a:t>
            </a:r>
            <a:r>
              <a:rPr lang="fr-FR" sz="2400" noProof="0" dirty="0"/>
              <a:t>est la valeur maximale de la tension pouvant être mesurée par le multimètre .</a:t>
            </a:r>
          </a:p>
        </p:txBody>
      </p:sp>
      <p:pic>
        <p:nvPicPr>
          <p:cNvPr id="13" name="Image 1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82119" y="2347749"/>
            <a:ext cx="2429164" cy="4165599"/>
          </a:xfrm>
          <a:prstGeom prst="rect">
            <a:avLst/>
          </a:prstGeom>
          <a:noFill/>
        </p:spPr>
      </p:pic>
      <p:sp>
        <p:nvSpPr>
          <p:cNvPr id="16" name="Ellipse 15"/>
          <p:cNvSpPr/>
          <p:nvPr/>
        </p:nvSpPr>
        <p:spPr>
          <a:xfrm>
            <a:off x="9511889" y="3876239"/>
            <a:ext cx="684000" cy="3240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F32C77F-FB17-C02B-99AB-ACF357251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passe au choix du calibre. Le calibre convenable est celui qui donne une mesure plus précise.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F2B1481-D953-C3AF-B14F-14B9BE3E009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 fait changer les calibres en verbalisant .On doit adapter les calibres et les valeurs selon le  matériel utilisé dans le circuit réalisé.</a:t>
            </a:r>
          </a:p>
        </p:txBody>
      </p:sp>
    </p:spTree>
    <p:extLst>
      <p:ext uri="{BB962C8B-B14F-4D97-AF65-F5344CB8AC3E}">
        <p14:creationId xmlns:p14="http://schemas.microsoft.com/office/powerpoint/2010/main" val="2975765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382321" y="1132419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noProof="0" dirty="0">
                <a:solidFill>
                  <a:schemeClr val="tx1"/>
                </a:solidFill>
              </a:rPr>
              <a:t>Tâche principale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noProof="0" dirty="0">
                <a:solidFill>
                  <a:schemeClr val="bg1"/>
                </a:solidFill>
              </a:rPr>
              <a:t>M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4701613" y="2622642"/>
            <a:ext cx="35062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noProof="0" dirty="0">
                <a:solidFill>
                  <a:srgbClr val="0070C0"/>
                </a:solidFill>
              </a:rPr>
              <a:t>U = 12,01  V</a:t>
            </a:r>
          </a:p>
        </p:txBody>
      </p:sp>
      <p:sp>
        <p:nvSpPr>
          <p:cNvPr id="17" name="Freeform 3354"/>
          <p:cNvSpPr/>
          <p:nvPr/>
        </p:nvSpPr>
        <p:spPr>
          <a:xfrm>
            <a:off x="3075617" y="1200314"/>
            <a:ext cx="6125819" cy="396000"/>
          </a:xfrm>
          <a:custGeom>
            <a:avLst/>
            <a:gdLst/>
            <a:ahLst/>
            <a:cxnLst/>
            <a:rect l="0" t="0" r="0" b="0"/>
            <a:pathLst>
              <a:path w="6125819" h="208800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29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>
              <a:alpha val="100000"/>
            </a:srgbClr>
          </a:solidFill>
          <a:ln w="40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21" name="Rectangle 3441"/>
          <p:cNvSpPr/>
          <p:nvPr/>
        </p:nvSpPr>
        <p:spPr>
          <a:xfrm>
            <a:off x="3345030" y="1244751"/>
            <a:ext cx="4187108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2400" b="1" i="0" spc="0" baseline="0" noProof="0" dirty="0">
                <a:solidFill>
                  <a:srgbClr val="F5821F"/>
                </a:solidFill>
                <a:latin typeface="Calibri-Bold"/>
              </a:rPr>
              <a:t>3</a:t>
            </a:r>
            <a:r>
              <a:rPr lang="fr-FR" sz="2400" b="1" i="0" spc="542" baseline="0" noProof="0" dirty="0">
                <a:solidFill>
                  <a:srgbClr val="F5821F"/>
                </a:solidFill>
                <a:latin typeface="Calibri-Bold"/>
              </a:rPr>
              <a:t>.</a:t>
            </a:r>
            <a:r>
              <a:rPr lang="fr-FR" sz="2400" b="0" i="0" spc="0" baseline="0" noProof="0" dirty="0">
                <a:solidFill>
                  <a:srgbClr val="231F20"/>
                </a:solidFill>
                <a:latin typeface="Calibri"/>
              </a:rPr>
              <a:t>Noter la valeur de la</a:t>
            </a:r>
            <a:r>
              <a:rPr lang="fr-FR" sz="2400" b="0" i="0" spc="0" noProof="0" dirty="0">
                <a:solidFill>
                  <a:srgbClr val="231F20"/>
                </a:solidFill>
                <a:latin typeface="Calibri"/>
              </a:rPr>
              <a:t> tension U</a:t>
            </a:r>
            <a:r>
              <a:rPr lang="fr-FR" sz="2400" b="0" i="0" spc="0" baseline="0" noProof="0" dirty="0">
                <a:solidFill>
                  <a:srgbClr val="231F20"/>
                </a:solidFill>
                <a:latin typeface="Calibri"/>
              </a:rPr>
              <a:t>.</a:t>
            </a:r>
          </a:p>
        </p:txBody>
      </p:sp>
      <p:sp>
        <p:nvSpPr>
          <p:cNvPr id="24" name="Rectangle 3435"/>
          <p:cNvSpPr/>
          <p:nvPr/>
        </p:nvSpPr>
        <p:spPr>
          <a:xfrm>
            <a:off x="726806" y="2994354"/>
            <a:ext cx="5602496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2400" b="0" i="0" spc="0" baseline="0" noProof="0" dirty="0">
                <a:solidFill>
                  <a:srgbClr val="231F20"/>
                </a:solidFill>
                <a:latin typeface="ArialMT-Light"/>
              </a:rPr>
              <a:t>La valeur de la</a:t>
            </a:r>
            <a:r>
              <a:rPr lang="fr-FR" sz="2400" b="0" i="0" spc="0" noProof="0" dirty="0">
                <a:solidFill>
                  <a:srgbClr val="231F20"/>
                </a:solidFill>
                <a:latin typeface="ArialMT-Light"/>
              </a:rPr>
              <a:t> tension U</a:t>
            </a:r>
            <a:r>
              <a:rPr lang="fr-FR" sz="2400" b="0" i="0" spc="0" baseline="0" noProof="0" dirty="0">
                <a:solidFill>
                  <a:srgbClr val="231F20"/>
                </a:solidFill>
                <a:latin typeface="ArialMT-Light"/>
              </a:rPr>
              <a:t> est ..................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E4CA503-BC2C-5400-0DC3-1AE12FF28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note la valeur affichée la plus précise avec son unité.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C167D0B-EBE7-213C-EC80-C8929CE282A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 fait remarquer les élèves sur l’unité choisie selon le calibre utilisé..</a:t>
            </a:r>
          </a:p>
        </p:txBody>
      </p:sp>
    </p:spTree>
    <p:extLst>
      <p:ext uri="{BB962C8B-B14F-4D97-AF65-F5344CB8AC3E}">
        <p14:creationId xmlns:p14="http://schemas.microsoft.com/office/powerpoint/2010/main" val="1114814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B0F0"/>
            </a:solidFill>
            <a:ln>
              <a:solidFill>
                <a:srgbClr val="00B0F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Pratique guidée collective 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2" name="Google Shape;644;p20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866134" y="1253994"/>
            <a:ext cx="1768346" cy="17683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948074" y="825738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l’enseignant 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503756" y="4419682"/>
            <a:ext cx="1207308" cy="19255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6602203" y="2210521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15805" y="4642017"/>
            <a:ext cx="593846" cy="57096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D9D656C-8CA4-4D76-B32C-81753BFDBF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 flipH="1" flipV="1">
            <a:off x="8725494" y="3726021"/>
            <a:ext cx="1497103" cy="1801461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C9C3D581-0BA9-E0A5-EB9D-7CEF96EEB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7994" y="2210521"/>
            <a:ext cx="1272102" cy="92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24"/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22938" y="2329035"/>
            <a:ext cx="782801" cy="782801"/>
          </a:xfrm>
          <a:prstGeom prst="rect">
            <a:avLst/>
          </a:prstGeom>
          <a:noFill/>
        </p:spPr>
      </p:pic>
      <p:pic>
        <p:nvPicPr>
          <p:cNvPr id="21" name="Picture 525"/>
          <p:cNvPicPr>
            <a:picLocks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16174" y="2303112"/>
            <a:ext cx="1133556" cy="736275"/>
          </a:xfrm>
          <a:prstGeom prst="rect">
            <a:avLst/>
          </a:prstGeom>
          <a:noFill/>
        </p:spPr>
      </p:pic>
      <p:pic>
        <p:nvPicPr>
          <p:cNvPr id="23" name="Picture 533"/>
          <p:cNvPicPr>
            <a:picLocks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46037" y="3593607"/>
            <a:ext cx="894364" cy="826757"/>
          </a:xfrm>
          <a:prstGeom prst="rect">
            <a:avLst/>
          </a:prstGeom>
          <a:noFill/>
        </p:spPr>
      </p:pic>
      <p:pic>
        <p:nvPicPr>
          <p:cNvPr id="24" name="Picture 535"/>
          <p:cNvPicPr>
            <a:picLocks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46037" y="2423669"/>
            <a:ext cx="896772" cy="813223"/>
          </a:xfrm>
          <a:prstGeom prst="rect">
            <a:avLst/>
          </a:prstGeom>
          <a:noFill/>
        </p:spPr>
      </p:pic>
      <p:grpSp>
        <p:nvGrpSpPr>
          <p:cNvPr id="10" name="Groupe 9"/>
          <p:cNvGrpSpPr/>
          <p:nvPr/>
        </p:nvGrpSpPr>
        <p:grpSpPr>
          <a:xfrm>
            <a:off x="2992162" y="3704872"/>
            <a:ext cx="915264" cy="604226"/>
            <a:chOff x="2639978" y="3420215"/>
            <a:chExt cx="915264" cy="604226"/>
          </a:xfrm>
        </p:grpSpPr>
        <p:pic>
          <p:nvPicPr>
            <p:cNvPr id="27" name="Picture 644"/>
            <p:cNvPicPr>
              <a:picLocks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639978" y="3752670"/>
              <a:ext cx="234467" cy="183857"/>
            </a:xfrm>
            <a:prstGeom prst="rect">
              <a:avLst/>
            </a:prstGeom>
            <a:noFill/>
          </p:spPr>
        </p:pic>
        <p:pic>
          <p:nvPicPr>
            <p:cNvPr id="28" name="Picture 645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074553" y="3840105"/>
              <a:ext cx="234467" cy="183870"/>
            </a:xfrm>
            <a:prstGeom prst="rect">
              <a:avLst/>
            </a:prstGeom>
            <a:noFill/>
          </p:spPr>
        </p:pic>
        <p:sp>
          <p:nvSpPr>
            <p:cNvPr id="29" name="Freeform 646"/>
            <p:cNvSpPr/>
            <p:nvPr/>
          </p:nvSpPr>
          <p:spPr>
            <a:xfrm>
              <a:off x="2821204" y="3748219"/>
              <a:ext cx="273290" cy="176136"/>
            </a:xfrm>
            <a:custGeom>
              <a:avLst/>
              <a:gdLst/>
              <a:ahLst/>
              <a:cxnLst/>
              <a:rect l="0" t="0" r="0" b="0"/>
              <a:pathLst>
                <a:path w="273290" h="176136">
                  <a:moveTo>
                    <a:pt x="8483" y="176136"/>
                  </a:moveTo>
                  <a:lnTo>
                    <a:pt x="273290" y="50876"/>
                  </a:lnTo>
                  <a:lnTo>
                    <a:pt x="8306" y="0"/>
                  </a:lnTo>
                  <a:lnTo>
                    <a:pt x="2121" y="51067"/>
                  </a:lnTo>
                  <a:lnTo>
                    <a:pt x="0" y="171895"/>
                  </a:lnTo>
                </a:path>
              </a:pathLst>
            </a:custGeom>
            <a:solidFill>
              <a:srgbClr val="E2A359">
                <a:alpha val="100000"/>
              </a:srgbClr>
            </a:solidFill>
            <a:ln w="2374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31" name="Picture 647"/>
            <p:cNvPicPr>
              <a:picLocks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820568" y="3605213"/>
              <a:ext cx="706945" cy="242214"/>
            </a:xfrm>
            <a:prstGeom prst="rect">
              <a:avLst/>
            </a:prstGeom>
            <a:noFill/>
          </p:spPr>
        </p:pic>
        <p:pic>
          <p:nvPicPr>
            <p:cNvPr id="32" name="Picture 648"/>
            <p:cNvPicPr>
              <a:picLocks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232480" y="3695903"/>
              <a:ext cx="322762" cy="328536"/>
            </a:xfrm>
            <a:prstGeom prst="rect">
              <a:avLst/>
            </a:prstGeom>
            <a:noFill/>
          </p:spPr>
        </p:pic>
        <p:pic>
          <p:nvPicPr>
            <p:cNvPr id="33" name="Picture 649"/>
            <p:cNvPicPr>
              <a:picLocks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797253" y="3728215"/>
              <a:ext cx="490715" cy="296226"/>
            </a:xfrm>
            <a:prstGeom prst="rect">
              <a:avLst/>
            </a:prstGeom>
            <a:noFill/>
          </p:spPr>
        </p:pic>
        <p:pic>
          <p:nvPicPr>
            <p:cNvPr id="35" name="Picture 650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295573" y="3728771"/>
              <a:ext cx="76227" cy="45681"/>
            </a:xfrm>
            <a:prstGeom prst="rect">
              <a:avLst/>
            </a:prstGeom>
            <a:noFill/>
          </p:spPr>
        </p:pic>
        <p:sp>
          <p:nvSpPr>
            <p:cNvPr id="36" name="Freeform 651"/>
            <p:cNvSpPr/>
            <p:nvPr/>
          </p:nvSpPr>
          <p:spPr>
            <a:xfrm>
              <a:off x="3307095" y="3740734"/>
              <a:ext cx="53187" cy="21018"/>
            </a:xfrm>
            <a:custGeom>
              <a:avLst/>
              <a:gdLst/>
              <a:ahLst/>
              <a:cxnLst/>
              <a:rect l="0" t="0" r="0" b="0"/>
              <a:pathLst>
                <a:path w="53187" h="21018">
                  <a:moveTo>
                    <a:pt x="26276" y="21018"/>
                  </a:moveTo>
                  <a:cubicBezTo>
                    <a:pt x="40893" y="21018"/>
                    <a:pt x="53187" y="16993"/>
                    <a:pt x="51917" y="4712"/>
                  </a:cubicBezTo>
                  <a:cubicBezTo>
                    <a:pt x="51422" y="0"/>
                    <a:pt x="40411" y="787"/>
                    <a:pt x="26593" y="787"/>
                  </a:cubicBezTo>
                  <a:cubicBezTo>
                    <a:pt x="12776" y="787"/>
                    <a:pt x="1766" y="635"/>
                    <a:pt x="1270" y="5359"/>
                  </a:cubicBezTo>
                  <a:cubicBezTo>
                    <a:pt x="0" y="17628"/>
                    <a:pt x="12459" y="21018"/>
                    <a:pt x="26276" y="21018"/>
                  </a:cubicBezTo>
                  <a:close/>
                  <a:moveTo>
                    <a:pt x="26276" y="21018"/>
                  </a:moveTo>
                </a:path>
              </a:pathLst>
            </a:custGeom>
            <a:noFill/>
            <a:ln w="1892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37" name="Picture 652"/>
            <p:cNvPicPr>
              <a:picLocks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984714" y="3673171"/>
              <a:ext cx="76227" cy="45694"/>
            </a:xfrm>
            <a:prstGeom prst="rect">
              <a:avLst/>
            </a:prstGeom>
            <a:noFill/>
          </p:spPr>
        </p:pic>
        <p:sp>
          <p:nvSpPr>
            <p:cNvPr id="38" name="Freeform 653"/>
            <p:cNvSpPr/>
            <p:nvPr/>
          </p:nvSpPr>
          <p:spPr>
            <a:xfrm>
              <a:off x="2996234" y="3685135"/>
              <a:ext cx="53187" cy="21031"/>
            </a:xfrm>
            <a:custGeom>
              <a:avLst/>
              <a:gdLst/>
              <a:ahLst/>
              <a:cxnLst/>
              <a:rect l="0" t="0" r="0" b="0"/>
              <a:pathLst>
                <a:path w="53187" h="21031">
                  <a:moveTo>
                    <a:pt x="26911" y="21031"/>
                  </a:moveTo>
                  <a:cubicBezTo>
                    <a:pt x="12294" y="21031"/>
                    <a:pt x="0" y="17006"/>
                    <a:pt x="1270" y="4725"/>
                  </a:cubicBezTo>
                  <a:cubicBezTo>
                    <a:pt x="1765" y="0"/>
                    <a:pt x="12776" y="788"/>
                    <a:pt x="26594" y="788"/>
                  </a:cubicBezTo>
                  <a:cubicBezTo>
                    <a:pt x="40411" y="788"/>
                    <a:pt x="51421" y="648"/>
                    <a:pt x="51917" y="5360"/>
                  </a:cubicBezTo>
                  <a:cubicBezTo>
                    <a:pt x="53187" y="17641"/>
                    <a:pt x="40728" y="21031"/>
                    <a:pt x="26911" y="21031"/>
                  </a:cubicBezTo>
                  <a:close/>
                  <a:moveTo>
                    <a:pt x="26911" y="21031"/>
                  </a:moveTo>
                </a:path>
              </a:pathLst>
            </a:custGeom>
            <a:noFill/>
            <a:ln w="1892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39" name="Picture 654"/>
            <p:cNvPicPr>
              <a:picLocks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295967" y="3723513"/>
              <a:ext cx="75438" cy="42583"/>
            </a:xfrm>
            <a:prstGeom prst="rect">
              <a:avLst/>
            </a:prstGeom>
            <a:noFill/>
          </p:spPr>
        </p:pic>
        <p:sp>
          <p:nvSpPr>
            <p:cNvPr id="40" name="Freeform 655"/>
            <p:cNvSpPr/>
            <p:nvPr/>
          </p:nvSpPr>
          <p:spPr>
            <a:xfrm>
              <a:off x="3308670" y="3736211"/>
              <a:ext cx="50038" cy="17183"/>
            </a:xfrm>
            <a:custGeom>
              <a:avLst/>
              <a:gdLst/>
              <a:ahLst/>
              <a:cxnLst/>
              <a:rect l="0" t="0" r="0" b="0"/>
              <a:pathLst>
                <a:path w="50038" h="17183">
                  <a:moveTo>
                    <a:pt x="25019" y="17183"/>
                  </a:moveTo>
                  <a:cubicBezTo>
                    <a:pt x="38836" y="17183"/>
                    <a:pt x="50038" y="13335"/>
                    <a:pt x="50038" y="8586"/>
                  </a:cubicBezTo>
                  <a:cubicBezTo>
                    <a:pt x="50038" y="3849"/>
                    <a:pt x="38836" y="0"/>
                    <a:pt x="25019" y="0"/>
                  </a:cubicBezTo>
                  <a:cubicBezTo>
                    <a:pt x="11202" y="0"/>
                    <a:pt x="0" y="3849"/>
                    <a:pt x="0" y="8586"/>
                  </a:cubicBezTo>
                  <a:cubicBezTo>
                    <a:pt x="0" y="13335"/>
                    <a:pt x="11202" y="17183"/>
                    <a:pt x="25019" y="17183"/>
                  </a:cubicBezTo>
                  <a:close/>
                  <a:moveTo>
                    <a:pt x="25019" y="17183"/>
                  </a:moveTo>
                </a:path>
              </a:pathLst>
            </a:custGeom>
            <a:noFill/>
            <a:ln w="1892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41" name="Picture 656"/>
            <p:cNvPicPr>
              <a:picLocks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985109" y="3667925"/>
              <a:ext cx="75438" cy="42583"/>
            </a:xfrm>
            <a:prstGeom prst="rect">
              <a:avLst/>
            </a:prstGeom>
            <a:noFill/>
          </p:spPr>
        </p:pic>
        <p:sp>
          <p:nvSpPr>
            <p:cNvPr id="42" name="Freeform 657"/>
            <p:cNvSpPr/>
            <p:nvPr/>
          </p:nvSpPr>
          <p:spPr>
            <a:xfrm>
              <a:off x="2997809" y="3680624"/>
              <a:ext cx="50038" cy="17183"/>
            </a:xfrm>
            <a:custGeom>
              <a:avLst/>
              <a:gdLst/>
              <a:ahLst/>
              <a:cxnLst/>
              <a:rect l="0" t="0" r="0" b="0"/>
              <a:pathLst>
                <a:path w="50038" h="17183">
                  <a:moveTo>
                    <a:pt x="25019" y="17183"/>
                  </a:moveTo>
                  <a:cubicBezTo>
                    <a:pt x="11202" y="17183"/>
                    <a:pt x="0" y="13335"/>
                    <a:pt x="0" y="8598"/>
                  </a:cubicBezTo>
                  <a:cubicBezTo>
                    <a:pt x="0" y="3849"/>
                    <a:pt x="11202" y="0"/>
                    <a:pt x="25019" y="0"/>
                  </a:cubicBezTo>
                  <a:cubicBezTo>
                    <a:pt x="38836" y="0"/>
                    <a:pt x="50038" y="3849"/>
                    <a:pt x="50038" y="8598"/>
                  </a:cubicBezTo>
                  <a:cubicBezTo>
                    <a:pt x="50038" y="13335"/>
                    <a:pt x="38836" y="17183"/>
                    <a:pt x="25019" y="17183"/>
                  </a:cubicBezTo>
                  <a:close/>
                  <a:moveTo>
                    <a:pt x="25019" y="17183"/>
                  </a:moveTo>
                </a:path>
              </a:pathLst>
            </a:custGeom>
            <a:noFill/>
            <a:ln w="1892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43" name="Picture 658"/>
            <p:cNvPicPr>
              <a:picLocks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303511" y="3694341"/>
              <a:ext cx="61836" cy="66819"/>
            </a:xfrm>
            <a:prstGeom prst="rect">
              <a:avLst/>
            </a:prstGeom>
            <a:noFill/>
          </p:spPr>
        </p:pic>
        <p:sp>
          <p:nvSpPr>
            <p:cNvPr id="44" name="Freeform 659"/>
            <p:cNvSpPr/>
            <p:nvPr/>
          </p:nvSpPr>
          <p:spPr>
            <a:xfrm>
              <a:off x="3316207" y="3707031"/>
              <a:ext cx="36436" cy="46456"/>
            </a:xfrm>
            <a:custGeom>
              <a:avLst/>
              <a:gdLst/>
              <a:ahLst/>
              <a:cxnLst/>
              <a:rect l="0" t="0" r="0" b="0"/>
              <a:pathLst>
                <a:path w="36436" h="46456">
                  <a:moveTo>
                    <a:pt x="0" y="0"/>
                  </a:moveTo>
                  <a:lnTo>
                    <a:pt x="0" y="37414"/>
                  </a:lnTo>
                  <a:cubicBezTo>
                    <a:pt x="0" y="37414"/>
                    <a:pt x="13982" y="46456"/>
                    <a:pt x="36055" y="37414"/>
                  </a:cubicBezTo>
                  <a:lnTo>
                    <a:pt x="36436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w="1701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45" name="Picture 660"/>
            <p:cNvPicPr>
              <a:picLocks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991167" y="3638741"/>
              <a:ext cx="61849" cy="66833"/>
            </a:xfrm>
            <a:prstGeom prst="rect">
              <a:avLst/>
            </a:prstGeom>
            <a:noFill/>
          </p:spPr>
        </p:pic>
        <p:sp>
          <p:nvSpPr>
            <p:cNvPr id="46" name="Freeform 661"/>
            <p:cNvSpPr/>
            <p:nvPr/>
          </p:nvSpPr>
          <p:spPr>
            <a:xfrm>
              <a:off x="3003873" y="3651441"/>
              <a:ext cx="36436" cy="46456"/>
            </a:xfrm>
            <a:custGeom>
              <a:avLst/>
              <a:gdLst/>
              <a:ahLst/>
              <a:cxnLst/>
              <a:rect l="0" t="0" r="0" b="0"/>
              <a:pathLst>
                <a:path w="36436" h="46456">
                  <a:moveTo>
                    <a:pt x="36436" y="0"/>
                  </a:moveTo>
                  <a:lnTo>
                    <a:pt x="36436" y="37414"/>
                  </a:lnTo>
                  <a:cubicBezTo>
                    <a:pt x="36436" y="37414"/>
                    <a:pt x="22454" y="46456"/>
                    <a:pt x="381" y="37414"/>
                  </a:cubicBezTo>
                  <a:lnTo>
                    <a:pt x="0" y="0"/>
                  </a:lnTo>
                  <a:lnTo>
                    <a:pt x="36436" y="0"/>
                  </a:lnTo>
                  <a:close/>
                  <a:moveTo>
                    <a:pt x="36436" y="0"/>
                  </a:moveTo>
                </a:path>
              </a:pathLst>
            </a:custGeom>
            <a:noFill/>
            <a:ln w="1701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47" name="Picture 662"/>
            <p:cNvPicPr>
              <a:picLocks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311855" y="3584423"/>
              <a:ext cx="75069" cy="101866"/>
            </a:xfrm>
            <a:prstGeom prst="rect">
              <a:avLst/>
            </a:prstGeom>
            <a:noFill/>
          </p:spPr>
        </p:pic>
        <p:sp>
          <p:nvSpPr>
            <p:cNvPr id="48" name="Freeform 663"/>
            <p:cNvSpPr/>
            <p:nvPr/>
          </p:nvSpPr>
          <p:spPr>
            <a:xfrm>
              <a:off x="3324555" y="3592289"/>
              <a:ext cx="49668" cy="81305"/>
            </a:xfrm>
            <a:custGeom>
              <a:avLst/>
              <a:gdLst/>
              <a:ahLst/>
              <a:cxnLst/>
              <a:rect l="0" t="0" r="0" b="0"/>
              <a:pathLst>
                <a:path w="49668" h="81305">
                  <a:moveTo>
                    <a:pt x="18592" y="81305"/>
                  </a:moveTo>
                  <a:lnTo>
                    <a:pt x="49668" y="22936"/>
                  </a:lnTo>
                  <a:cubicBezTo>
                    <a:pt x="49668" y="22936"/>
                    <a:pt x="49656" y="0"/>
                    <a:pt x="33997" y="5766"/>
                  </a:cubicBezTo>
                  <a:cubicBezTo>
                    <a:pt x="33997" y="5766"/>
                    <a:pt x="21525" y="19253"/>
                    <a:pt x="8140" y="43917"/>
                  </a:cubicBezTo>
                  <a:lnTo>
                    <a:pt x="0" y="49340"/>
                  </a:lnTo>
                  <a:lnTo>
                    <a:pt x="18592" y="81305"/>
                  </a:lnTo>
                  <a:close/>
                  <a:moveTo>
                    <a:pt x="18592" y="81305"/>
                  </a:moveTo>
                </a:path>
              </a:pathLst>
            </a:custGeom>
            <a:noFill/>
            <a:ln w="132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49" name="Picture 664"/>
            <p:cNvPicPr>
              <a:picLocks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959836" y="3525495"/>
              <a:ext cx="84797" cy="105270"/>
            </a:xfrm>
            <a:prstGeom prst="rect">
              <a:avLst/>
            </a:prstGeom>
            <a:noFill/>
          </p:spPr>
        </p:pic>
        <p:sp>
          <p:nvSpPr>
            <p:cNvPr id="50" name="Freeform 665"/>
            <p:cNvSpPr/>
            <p:nvPr/>
          </p:nvSpPr>
          <p:spPr>
            <a:xfrm>
              <a:off x="2972435" y="3533103"/>
              <a:ext cx="59498" cy="84963"/>
            </a:xfrm>
            <a:custGeom>
              <a:avLst/>
              <a:gdLst/>
              <a:ahLst/>
              <a:cxnLst/>
              <a:rect l="0" t="0" r="0" b="0"/>
              <a:pathLst>
                <a:path w="59498" h="84963">
                  <a:moveTo>
                    <a:pt x="37477" y="84963"/>
                  </a:moveTo>
                  <a:lnTo>
                    <a:pt x="101" y="23915"/>
                  </a:lnTo>
                  <a:cubicBezTo>
                    <a:pt x="101" y="23915"/>
                    <a:pt x="0" y="0"/>
                    <a:pt x="18694" y="6096"/>
                  </a:cubicBezTo>
                  <a:cubicBezTo>
                    <a:pt x="18694" y="6096"/>
                    <a:pt x="33655" y="20232"/>
                    <a:pt x="49757" y="46038"/>
                  </a:cubicBezTo>
                  <a:lnTo>
                    <a:pt x="59498" y="51728"/>
                  </a:lnTo>
                  <a:lnTo>
                    <a:pt x="37477" y="84963"/>
                  </a:lnTo>
                  <a:close/>
                  <a:moveTo>
                    <a:pt x="37477" y="84963"/>
                  </a:moveTo>
                </a:path>
              </a:pathLst>
            </a:custGeom>
            <a:noFill/>
            <a:ln w="160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51" name="Picture 666"/>
            <p:cNvPicPr>
              <a:picLocks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301491" y="3612770"/>
              <a:ext cx="65887" cy="137024"/>
            </a:xfrm>
            <a:prstGeom prst="rect">
              <a:avLst/>
            </a:prstGeom>
            <a:noFill/>
          </p:spPr>
        </p:pic>
        <p:sp>
          <p:nvSpPr>
            <p:cNvPr id="52" name="Freeform 667"/>
            <p:cNvSpPr/>
            <p:nvPr/>
          </p:nvSpPr>
          <p:spPr>
            <a:xfrm>
              <a:off x="3314180" y="3625470"/>
              <a:ext cx="40500" cy="118694"/>
            </a:xfrm>
            <a:custGeom>
              <a:avLst/>
              <a:gdLst/>
              <a:ahLst/>
              <a:cxnLst/>
              <a:rect l="0" t="0" r="0" b="0"/>
              <a:pathLst>
                <a:path w="40500" h="118694">
                  <a:moveTo>
                    <a:pt x="0" y="0"/>
                  </a:moveTo>
                  <a:lnTo>
                    <a:pt x="0" y="105968"/>
                  </a:lnTo>
                  <a:cubicBezTo>
                    <a:pt x="0" y="105968"/>
                    <a:pt x="15240" y="118694"/>
                    <a:pt x="40068" y="105968"/>
                  </a:cubicBezTo>
                  <a:lnTo>
                    <a:pt x="40500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w="160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53" name="Picture 668"/>
            <p:cNvPicPr>
              <a:picLocks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989135" y="3557182"/>
              <a:ext cx="65900" cy="137019"/>
            </a:xfrm>
            <a:prstGeom prst="rect">
              <a:avLst/>
            </a:prstGeom>
            <a:noFill/>
          </p:spPr>
        </p:pic>
        <p:sp>
          <p:nvSpPr>
            <p:cNvPr id="54" name="Freeform 669"/>
            <p:cNvSpPr/>
            <p:nvPr/>
          </p:nvSpPr>
          <p:spPr>
            <a:xfrm>
              <a:off x="3001836" y="3569876"/>
              <a:ext cx="40500" cy="118694"/>
            </a:xfrm>
            <a:custGeom>
              <a:avLst/>
              <a:gdLst/>
              <a:ahLst/>
              <a:cxnLst/>
              <a:rect l="0" t="0" r="0" b="0"/>
              <a:pathLst>
                <a:path w="40500" h="118694">
                  <a:moveTo>
                    <a:pt x="40500" y="0"/>
                  </a:moveTo>
                  <a:lnTo>
                    <a:pt x="40500" y="105968"/>
                  </a:lnTo>
                  <a:cubicBezTo>
                    <a:pt x="40500" y="105968"/>
                    <a:pt x="25260" y="118694"/>
                    <a:pt x="432" y="105968"/>
                  </a:cubicBezTo>
                  <a:lnTo>
                    <a:pt x="0" y="0"/>
                  </a:lnTo>
                  <a:lnTo>
                    <a:pt x="40500" y="0"/>
                  </a:lnTo>
                  <a:close/>
                  <a:moveTo>
                    <a:pt x="40500" y="0"/>
                  </a:moveTo>
                </a:path>
              </a:pathLst>
            </a:custGeom>
            <a:noFill/>
            <a:ln w="160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55" name="Picture 670"/>
            <p:cNvPicPr>
              <a:picLocks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301263" y="3604807"/>
              <a:ext cx="65913" cy="37490"/>
            </a:xfrm>
            <a:prstGeom prst="rect">
              <a:avLst/>
            </a:prstGeom>
            <a:noFill/>
          </p:spPr>
        </p:pic>
        <p:sp>
          <p:nvSpPr>
            <p:cNvPr id="56" name="Freeform 671"/>
            <p:cNvSpPr/>
            <p:nvPr/>
          </p:nvSpPr>
          <p:spPr>
            <a:xfrm>
              <a:off x="3313963" y="3617497"/>
              <a:ext cx="40512" cy="12103"/>
            </a:xfrm>
            <a:custGeom>
              <a:avLst/>
              <a:gdLst/>
              <a:ahLst/>
              <a:cxnLst/>
              <a:rect l="0" t="0" r="0" b="0"/>
              <a:pathLst>
                <a:path w="40512" h="12103">
                  <a:moveTo>
                    <a:pt x="20256" y="12103"/>
                  </a:moveTo>
                  <a:cubicBezTo>
                    <a:pt x="31444" y="12103"/>
                    <a:pt x="40512" y="9398"/>
                    <a:pt x="40512" y="6046"/>
                  </a:cubicBezTo>
                  <a:cubicBezTo>
                    <a:pt x="40512" y="2705"/>
                    <a:pt x="31444" y="0"/>
                    <a:pt x="20256" y="0"/>
                  </a:cubicBezTo>
                  <a:cubicBezTo>
                    <a:pt x="9068" y="0"/>
                    <a:pt x="0" y="2705"/>
                    <a:pt x="0" y="6046"/>
                  </a:cubicBezTo>
                  <a:cubicBezTo>
                    <a:pt x="0" y="9398"/>
                    <a:pt x="9068" y="12103"/>
                    <a:pt x="20256" y="12103"/>
                  </a:cubicBezTo>
                  <a:close/>
                  <a:moveTo>
                    <a:pt x="20256" y="12103"/>
                  </a:moveTo>
                </a:path>
              </a:pathLst>
            </a:custGeom>
            <a:noFill/>
            <a:ln w="160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57" name="Picture 672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989338" y="3549219"/>
              <a:ext cx="65913" cy="37490"/>
            </a:xfrm>
            <a:prstGeom prst="rect">
              <a:avLst/>
            </a:prstGeom>
            <a:noFill/>
          </p:spPr>
        </p:pic>
        <p:sp>
          <p:nvSpPr>
            <p:cNvPr id="58" name="Freeform 673"/>
            <p:cNvSpPr/>
            <p:nvPr/>
          </p:nvSpPr>
          <p:spPr>
            <a:xfrm>
              <a:off x="3002041" y="3561910"/>
              <a:ext cx="40512" cy="12103"/>
            </a:xfrm>
            <a:custGeom>
              <a:avLst/>
              <a:gdLst/>
              <a:ahLst/>
              <a:cxnLst/>
              <a:rect l="0" t="0" r="0" b="0"/>
              <a:pathLst>
                <a:path w="40512" h="12103">
                  <a:moveTo>
                    <a:pt x="20256" y="12103"/>
                  </a:moveTo>
                  <a:cubicBezTo>
                    <a:pt x="9068" y="12103"/>
                    <a:pt x="0" y="9398"/>
                    <a:pt x="0" y="6046"/>
                  </a:cubicBezTo>
                  <a:cubicBezTo>
                    <a:pt x="0" y="2718"/>
                    <a:pt x="9068" y="0"/>
                    <a:pt x="20256" y="0"/>
                  </a:cubicBezTo>
                  <a:cubicBezTo>
                    <a:pt x="31444" y="0"/>
                    <a:pt x="40512" y="2718"/>
                    <a:pt x="40512" y="6046"/>
                  </a:cubicBezTo>
                  <a:cubicBezTo>
                    <a:pt x="40512" y="9398"/>
                    <a:pt x="31444" y="12103"/>
                    <a:pt x="20256" y="12103"/>
                  </a:cubicBezTo>
                  <a:close/>
                  <a:moveTo>
                    <a:pt x="20256" y="12103"/>
                  </a:moveTo>
                </a:path>
              </a:pathLst>
            </a:custGeom>
            <a:noFill/>
            <a:ln w="160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59" name="Freeform 674"/>
            <p:cNvSpPr/>
            <p:nvPr/>
          </p:nvSpPr>
          <p:spPr>
            <a:xfrm>
              <a:off x="3321932" y="3620797"/>
              <a:ext cx="25246" cy="4648"/>
            </a:xfrm>
            <a:custGeom>
              <a:avLst/>
              <a:gdLst/>
              <a:ahLst/>
              <a:cxnLst/>
              <a:rect l="0" t="0" r="0" b="0"/>
              <a:pathLst>
                <a:path w="25246" h="4648">
                  <a:moveTo>
                    <a:pt x="12623" y="4648"/>
                  </a:moveTo>
                  <a:cubicBezTo>
                    <a:pt x="19595" y="4648"/>
                    <a:pt x="25246" y="3607"/>
                    <a:pt x="25246" y="2324"/>
                  </a:cubicBezTo>
                  <a:cubicBezTo>
                    <a:pt x="25246" y="1042"/>
                    <a:pt x="19595" y="0"/>
                    <a:pt x="12623" y="0"/>
                  </a:cubicBezTo>
                  <a:cubicBezTo>
                    <a:pt x="5651" y="0"/>
                    <a:pt x="0" y="1042"/>
                    <a:pt x="0" y="2324"/>
                  </a:cubicBezTo>
                  <a:cubicBezTo>
                    <a:pt x="0" y="3607"/>
                    <a:pt x="5651" y="4648"/>
                    <a:pt x="12623" y="4648"/>
                  </a:cubicBezTo>
                </a:path>
              </a:pathLst>
            </a:custGeom>
            <a:solidFill>
              <a:srgbClr val="73B590">
                <a:alpha val="100000"/>
              </a:srgbClr>
            </a:solidFill>
            <a:ln w="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60" name="Freeform 675"/>
            <p:cNvSpPr/>
            <p:nvPr/>
          </p:nvSpPr>
          <p:spPr>
            <a:xfrm>
              <a:off x="3321932" y="3620797"/>
              <a:ext cx="25246" cy="4648"/>
            </a:xfrm>
            <a:custGeom>
              <a:avLst/>
              <a:gdLst/>
              <a:ahLst/>
              <a:cxnLst/>
              <a:rect l="0" t="0" r="0" b="0"/>
              <a:pathLst>
                <a:path w="25246" h="4648">
                  <a:moveTo>
                    <a:pt x="12623" y="4648"/>
                  </a:moveTo>
                  <a:cubicBezTo>
                    <a:pt x="19595" y="4648"/>
                    <a:pt x="25246" y="3607"/>
                    <a:pt x="25246" y="2324"/>
                  </a:cubicBezTo>
                  <a:cubicBezTo>
                    <a:pt x="25246" y="1042"/>
                    <a:pt x="19595" y="0"/>
                    <a:pt x="12623" y="0"/>
                  </a:cubicBezTo>
                  <a:cubicBezTo>
                    <a:pt x="5651" y="0"/>
                    <a:pt x="0" y="1042"/>
                    <a:pt x="0" y="2324"/>
                  </a:cubicBezTo>
                  <a:cubicBezTo>
                    <a:pt x="0" y="3607"/>
                    <a:pt x="5651" y="4648"/>
                    <a:pt x="12623" y="4648"/>
                  </a:cubicBezTo>
                  <a:close/>
                  <a:moveTo>
                    <a:pt x="12623" y="4648"/>
                  </a:moveTo>
                </a:path>
              </a:pathLst>
            </a:custGeom>
            <a:noFill/>
            <a:ln w="160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61" name="Freeform 676"/>
            <p:cNvSpPr/>
            <p:nvPr/>
          </p:nvSpPr>
          <p:spPr>
            <a:xfrm>
              <a:off x="3009337" y="3565223"/>
              <a:ext cx="25246" cy="4635"/>
            </a:xfrm>
            <a:custGeom>
              <a:avLst/>
              <a:gdLst/>
              <a:ahLst/>
              <a:cxnLst/>
              <a:rect l="0" t="0" r="0" b="0"/>
              <a:pathLst>
                <a:path w="25246" h="4635">
                  <a:moveTo>
                    <a:pt x="12623" y="4635"/>
                  </a:moveTo>
                  <a:cubicBezTo>
                    <a:pt x="5651" y="4635"/>
                    <a:pt x="0" y="3594"/>
                    <a:pt x="0" y="2311"/>
                  </a:cubicBezTo>
                  <a:cubicBezTo>
                    <a:pt x="0" y="1029"/>
                    <a:pt x="5651" y="0"/>
                    <a:pt x="12623" y="0"/>
                  </a:cubicBezTo>
                  <a:cubicBezTo>
                    <a:pt x="19595" y="0"/>
                    <a:pt x="25246" y="1029"/>
                    <a:pt x="25246" y="2311"/>
                  </a:cubicBezTo>
                  <a:cubicBezTo>
                    <a:pt x="25246" y="3594"/>
                    <a:pt x="19595" y="4635"/>
                    <a:pt x="12623" y="4635"/>
                  </a:cubicBezTo>
                </a:path>
              </a:pathLst>
            </a:custGeom>
            <a:solidFill>
              <a:srgbClr val="73B590">
                <a:alpha val="100000"/>
              </a:srgbClr>
            </a:solidFill>
            <a:ln w="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62" name="Freeform 677"/>
            <p:cNvSpPr/>
            <p:nvPr/>
          </p:nvSpPr>
          <p:spPr>
            <a:xfrm>
              <a:off x="3009337" y="3565223"/>
              <a:ext cx="25246" cy="4635"/>
            </a:xfrm>
            <a:custGeom>
              <a:avLst/>
              <a:gdLst/>
              <a:ahLst/>
              <a:cxnLst/>
              <a:rect l="0" t="0" r="0" b="0"/>
              <a:pathLst>
                <a:path w="25246" h="4635">
                  <a:moveTo>
                    <a:pt x="12623" y="4635"/>
                  </a:moveTo>
                  <a:cubicBezTo>
                    <a:pt x="5651" y="4635"/>
                    <a:pt x="0" y="3594"/>
                    <a:pt x="0" y="2311"/>
                  </a:cubicBezTo>
                  <a:cubicBezTo>
                    <a:pt x="0" y="1029"/>
                    <a:pt x="5651" y="0"/>
                    <a:pt x="12623" y="0"/>
                  </a:cubicBezTo>
                  <a:cubicBezTo>
                    <a:pt x="19595" y="0"/>
                    <a:pt x="25246" y="1029"/>
                    <a:pt x="25246" y="2311"/>
                  </a:cubicBezTo>
                  <a:cubicBezTo>
                    <a:pt x="25246" y="3594"/>
                    <a:pt x="19595" y="4635"/>
                    <a:pt x="12623" y="4635"/>
                  </a:cubicBezTo>
                  <a:close/>
                  <a:moveTo>
                    <a:pt x="12623" y="4635"/>
                  </a:moveTo>
                </a:path>
              </a:pathLst>
            </a:custGeom>
            <a:noFill/>
            <a:ln w="160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63" name="Freeform 678"/>
            <p:cNvSpPr/>
            <p:nvPr/>
          </p:nvSpPr>
          <p:spPr>
            <a:xfrm>
              <a:off x="3027202" y="3637895"/>
              <a:ext cx="303834" cy="125260"/>
            </a:xfrm>
            <a:custGeom>
              <a:avLst/>
              <a:gdLst/>
              <a:ahLst/>
              <a:cxnLst/>
              <a:rect l="0" t="0" r="0" b="0"/>
              <a:pathLst>
                <a:path w="303834" h="125260">
                  <a:moveTo>
                    <a:pt x="151917" y="125260"/>
                  </a:moveTo>
                  <a:cubicBezTo>
                    <a:pt x="235813" y="125260"/>
                    <a:pt x="303834" y="97219"/>
                    <a:pt x="303834" y="62637"/>
                  </a:cubicBezTo>
                  <a:cubicBezTo>
                    <a:pt x="303834" y="28042"/>
                    <a:pt x="235813" y="0"/>
                    <a:pt x="151917" y="0"/>
                  </a:cubicBezTo>
                  <a:cubicBezTo>
                    <a:pt x="68021" y="0"/>
                    <a:pt x="0" y="28042"/>
                    <a:pt x="0" y="62637"/>
                  </a:cubicBezTo>
                  <a:cubicBezTo>
                    <a:pt x="0" y="97219"/>
                    <a:pt x="68021" y="125260"/>
                    <a:pt x="151917" y="125260"/>
                  </a:cubicBezTo>
                </a:path>
              </a:pathLst>
            </a:custGeom>
            <a:solidFill>
              <a:srgbClr val="353633">
                <a:alpha val="41999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64" name="Picture 679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976664" y="3578962"/>
              <a:ext cx="459740" cy="304291"/>
            </a:xfrm>
            <a:prstGeom prst="rect">
              <a:avLst/>
            </a:prstGeom>
            <a:noFill/>
          </p:spPr>
        </p:pic>
        <p:pic>
          <p:nvPicPr>
            <p:cNvPr id="65" name="Picture 680"/>
            <p:cNvPicPr>
              <a:picLocks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041642" y="3648520"/>
              <a:ext cx="269460" cy="109130"/>
            </a:xfrm>
            <a:prstGeom prst="rect">
              <a:avLst/>
            </a:prstGeom>
            <a:noFill/>
          </p:spPr>
        </p:pic>
        <p:pic>
          <p:nvPicPr>
            <p:cNvPr id="66" name="Picture 681"/>
            <p:cNvPicPr>
              <a:picLocks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041738" y="3622739"/>
              <a:ext cx="268960" cy="108115"/>
            </a:xfrm>
            <a:prstGeom prst="rect">
              <a:avLst/>
            </a:prstGeom>
            <a:noFill/>
          </p:spPr>
        </p:pic>
        <p:pic>
          <p:nvPicPr>
            <p:cNvPr id="67" name="Picture 682"/>
            <p:cNvPicPr>
              <a:picLocks noChangeArrowheads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072410" y="3697041"/>
              <a:ext cx="193929" cy="53302"/>
            </a:xfrm>
            <a:prstGeom prst="rect">
              <a:avLst/>
            </a:prstGeom>
            <a:noFill/>
          </p:spPr>
        </p:pic>
        <p:pic>
          <p:nvPicPr>
            <p:cNvPr id="68" name="Picture 683"/>
            <p:cNvPicPr>
              <a:picLocks noChangeArrowheads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114382" y="3646564"/>
              <a:ext cx="120129" cy="55651"/>
            </a:xfrm>
            <a:prstGeom prst="rect">
              <a:avLst/>
            </a:prstGeom>
            <a:noFill/>
          </p:spPr>
        </p:pic>
        <p:sp>
          <p:nvSpPr>
            <p:cNvPr id="69" name="Freeform 684"/>
            <p:cNvSpPr/>
            <p:nvPr/>
          </p:nvSpPr>
          <p:spPr>
            <a:xfrm>
              <a:off x="3127082" y="3659264"/>
              <a:ext cx="94730" cy="30251"/>
            </a:xfrm>
            <a:custGeom>
              <a:avLst/>
              <a:gdLst/>
              <a:ahLst/>
              <a:cxnLst/>
              <a:rect l="0" t="0" r="0" b="0"/>
              <a:pathLst>
                <a:path w="94730" h="30251">
                  <a:moveTo>
                    <a:pt x="0" y="30251"/>
                  </a:moveTo>
                  <a:lnTo>
                    <a:pt x="94730" y="30251"/>
                  </a:lnTo>
                  <a:lnTo>
                    <a:pt x="94730" y="0"/>
                  </a:lnTo>
                  <a:lnTo>
                    <a:pt x="0" y="0"/>
                  </a:lnTo>
                  <a:lnTo>
                    <a:pt x="0" y="30251"/>
                  </a:lnTo>
                  <a:close/>
                </a:path>
              </a:pathLst>
            </a:custGeom>
            <a:noFill/>
            <a:ln w="1358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70" name="Picture 685"/>
            <p:cNvPicPr>
              <a:picLocks noChangeArrowheads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114382" y="3641142"/>
              <a:ext cx="120141" cy="35369"/>
            </a:xfrm>
            <a:prstGeom prst="rect">
              <a:avLst/>
            </a:prstGeom>
            <a:noFill/>
          </p:spPr>
        </p:pic>
        <p:sp>
          <p:nvSpPr>
            <p:cNvPr id="71" name="Freeform 686"/>
            <p:cNvSpPr/>
            <p:nvPr/>
          </p:nvSpPr>
          <p:spPr>
            <a:xfrm>
              <a:off x="3127080" y="3653840"/>
              <a:ext cx="94742" cy="9969"/>
            </a:xfrm>
            <a:custGeom>
              <a:avLst/>
              <a:gdLst/>
              <a:ahLst/>
              <a:cxnLst/>
              <a:rect l="0" t="0" r="0" b="0"/>
              <a:pathLst>
                <a:path w="94742" h="9969">
                  <a:moveTo>
                    <a:pt x="47371" y="9969"/>
                  </a:moveTo>
                  <a:cubicBezTo>
                    <a:pt x="73532" y="9969"/>
                    <a:pt x="94742" y="7734"/>
                    <a:pt x="94742" y="4978"/>
                  </a:cubicBezTo>
                  <a:cubicBezTo>
                    <a:pt x="94742" y="2222"/>
                    <a:pt x="73532" y="0"/>
                    <a:pt x="47371" y="0"/>
                  </a:cubicBezTo>
                  <a:cubicBezTo>
                    <a:pt x="21210" y="0"/>
                    <a:pt x="0" y="2222"/>
                    <a:pt x="0" y="4978"/>
                  </a:cubicBezTo>
                  <a:cubicBezTo>
                    <a:pt x="0" y="7734"/>
                    <a:pt x="21210" y="9969"/>
                    <a:pt x="47371" y="9969"/>
                  </a:cubicBezTo>
                  <a:close/>
                  <a:moveTo>
                    <a:pt x="47371" y="9969"/>
                  </a:moveTo>
                </a:path>
              </a:pathLst>
            </a:custGeom>
            <a:noFill/>
            <a:ln w="1358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72" name="Freeform 687"/>
            <p:cNvSpPr/>
            <p:nvPr/>
          </p:nvSpPr>
          <p:spPr>
            <a:xfrm>
              <a:off x="3055947" y="3420367"/>
              <a:ext cx="237006" cy="237832"/>
            </a:xfrm>
            <a:custGeom>
              <a:avLst/>
              <a:gdLst/>
              <a:ahLst/>
              <a:cxnLst/>
              <a:rect l="0" t="0" r="0" b="0"/>
              <a:pathLst>
                <a:path w="237006" h="237832">
                  <a:moveTo>
                    <a:pt x="118503" y="237832"/>
                  </a:moveTo>
                  <a:cubicBezTo>
                    <a:pt x="183946" y="237832"/>
                    <a:pt x="237006" y="184594"/>
                    <a:pt x="237006" y="118922"/>
                  </a:cubicBezTo>
                  <a:cubicBezTo>
                    <a:pt x="237006" y="53238"/>
                    <a:pt x="183946" y="0"/>
                    <a:pt x="118503" y="0"/>
                  </a:cubicBezTo>
                  <a:cubicBezTo>
                    <a:pt x="53060" y="0"/>
                    <a:pt x="0" y="53238"/>
                    <a:pt x="0" y="118922"/>
                  </a:cubicBezTo>
                  <a:cubicBezTo>
                    <a:pt x="0" y="184594"/>
                    <a:pt x="53060" y="237832"/>
                    <a:pt x="118503" y="237832"/>
                  </a:cubicBezTo>
                </a:path>
              </a:pathLst>
            </a:custGeom>
            <a:solidFill>
              <a:srgbClr val="FFFFFF">
                <a:alpha val="77999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73" name="Freeform 688"/>
            <p:cNvSpPr/>
            <p:nvPr/>
          </p:nvSpPr>
          <p:spPr>
            <a:xfrm>
              <a:off x="3055376" y="3420215"/>
              <a:ext cx="238150" cy="238150"/>
            </a:xfrm>
            <a:custGeom>
              <a:avLst/>
              <a:gdLst/>
              <a:ahLst/>
              <a:cxnLst/>
              <a:rect l="0" t="0" r="0" b="0"/>
              <a:pathLst>
                <a:path w="238150" h="238150">
                  <a:moveTo>
                    <a:pt x="119075" y="238150"/>
                  </a:moveTo>
                  <a:cubicBezTo>
                    <a:pt x="184835" y="238150"/>
                    <a:pt x="238150" y="184836"/>
                    <a:pt x="238150" y="119075"/>
                  </a:cubicBezTo>
                  <a:cubicBezTo>
                    <a:pt x="238150" y="53315"/>
                    <a:pt x="184835" y="0"/>
                    <a:pt x="119075" y="0"/>
                  </a:cubicBezTo>
                  <a:cubicBezTo>
                    <a:pt x="53315" y="0"/>
                    <a:pt x="0" y="53315"/>
                    <a:pt x="0" y="119075"/>
                  </a:cubicBezTo>
                  <a:cubicBezTo>
                    <a:pt x="0" y="184836"/>
                    <a:pt x="53315" y="238150"/>
                    <a:pt x="119075" y="238150"/>
                  </a:cubicBezTo>
                  <a:close/>
                  <a:moveTo>
                    <a:pt x="119075" y="238150"/>
                  </a:moveTo>
                </a:path>
              </a:pathLst>
            </a:custGeom>
            <a:noFill/>
            <a:ln w="7175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74" name="Freeform 689"/>
            <p:cNvSpPr/>
            <p:nvPr/>
          </p:nvSpPr>
          <p:spPr>
            <a:xfrm>
              <a:off x="3109645" y="3517701"/>
              <a:ext cx="127672" cy="138595"/>
            </a:xfrm>
            <a:custGeom>
              <a:avLst/>
              <a:gdLst/>
              <a:ahLst/>
              <a:cxnLst/>
              <a:rect l="0" t="0" r="0" b="0"/>
              <a:pathLst>
                <a:path w="127672" h="138595">
                  <a:moveTo>
                    <a:pt x="37757" y="138595"/>
                  </a:moveTo>
                  <a:lnTo>
                    <a:pt x="0" y="19139"/>
                  </a:lnTo>
                  <a:cubicBezTo>
                    <a:pt x="19469" y="56388"/>
                    <a:pt x="38087" y="29172"/>
                    <a:pt x="38087" y="29172"/>
                  </a:cubicBezTo>
                  <a:cubicBezTo>
                    <a:pt x="39890" y="26696"/>
                    <a:pt x="41147" y="21438"/>
                    <a:pt x="41147" y="15342"/>
                  </a:cubicBezTo>
                  <a:cubicBezTo>
                    <a:pt x="41147" y="6871"/>
                    <a:pt x="38734" y="0"/>
                    <a:pt x="35764" y="0"/>
                  </a:cubicBezTo>
                  <a:cubicBezTo>
                    <a:pt x="32792" y="0"/>
                    <a:pt x="30392" y="6871"/>
                    <a:pt x="30392" y="15342"/>
                  </a:cubicBezTo>
                  <a:cubicBezTo>
                    <a:pt x="30392" y="21209"/>
                    <a:pt x="31547" y="26302"/>
                    <a:pt x="33249" y="28880"/>
                  </a:cubicBezTo>
                  <a:cubicBezTo>
                    <a:pt x="33249" y="28880"/>
                    <a:pt x="38112" y="37046"/>
                    <a:pt x="49174" y="40653"/>
                  </a:cubicBezTo>
                  <a:cubicBezTo>
                    <a:pt x="62877" y="40170"/>
                    <a:pt x="68008" y="29172"/>
                    <a:pt x="68008" y="29172"/>
                  </a:cubicBezTo>
                  <a:cubicBezTo>
                    <a:pt x="69824" y="26696"/>
                    <a:pt x="71069" y="21438"/>
                    <a:pt x="71069" y="15342"/>
                  </a:cubicBezTo>
                  <a:cubicBezTo>
                    <a:pt x="71069" y="6871"/>
                    <a:pt x="68656" y="0"/>
                    <a:pt x="65697" y="0"/>
                  </a:cubicBezTo>
                  <a:cubicBezTo>
                    <a:pt x="62725" y="0"/>
                    <a:pt x="60312" y="6871"/>
                    <a:pt x="60312" y="15342"/>
                  </a:cubicBezTo>
                  <a:cubicBezTo>
                    <a:pt x="60312" y="21209"/>
                    <a:pt x="61467" y="26302"/>
                    <a:pt x="63169" y="28880"/>
                  </a:cubicBezTo>
                  <a:cubicBezTo>
                    <a:pt x="63169" y="28880"/>
                    <a:pt x="75018" y="50623"/>
                    <a:pt x="93052" y="34519"/>
                  </a:cubicBezTo>
                  <a:cubicBezTo>
                    <a:pt x="98767" y="29414"/>
                    <a:pt x="98374" y="15342"/>
                    <a:pt x="98374" y="15342"/>
                  </a:cubicBezTo>
                  <a:cubicBezTo>
                    <a:pt x="98374" y="6871"/>
                    <a:pt x="95961" y="0"/>
                    <a:pt x="92989" y="0"/>
                  </a:cubicBezTo>
                  <a:cubicBezTo>
                    <a:pt x="90017" y="0"/>
                    <a:pt x="87617" y="6871"/>
                    <a:pt x="87617" y="15342"/>
                  </a:cubicBezTo>
                  <a:cubicBezTo>
                    <a:pt x="87617" y="21209"/>
                    <a:pt x="88772" y="26302"/>
                    <a:pt x="90474" y="28880"/>
                  </a:cubicBezTo>
                  <a:cubicBezTo>
                    <a:pt x="90474" y="28880"/>
                    <a:pt x="108915" y="60719"/>
                    <a:pt x="127672" y="20092"/>
                  </a:cubicBezTo>
                  <a:lnTo>
                    <a:pt x="93065" y="136792"/>
                  </a:lnTo>
                </a:path>
              </a:pathLst>
            </a:custGeom>
            <a:noFill/>
            <a:ln w="1993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</p:grpSp>
      <p:pic>
        <p:nvPicPr>
          <p:cNvPr id="75" name="Image 74" descr="Labworld Banana Cable Connecting Wire Leads Pack of 6 for Circuits ..."/>
          <p:cNvPicPr/>
          <p:nvPr/>
        </p:nvPicPr>
        <p:blipFill>
          <a:blip r:embed="rId35"/>
          <a:srcRect/>
          <a:stretch>
            <a:fillRect/>
          </a:stretch>
        </p:blipFill>
        <p:spPr bwMode="auto">
          <a:xfrm>
            <a:off x="1287300" y="3896256"/>
            <a:ext cx="1440000" cy="926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" name="Image 75" descr="Multimètre VC88 pour mesure et contrôle tension, courant, etc. - Groupe  Afriso"/>
          <p:cNvPicPr/>
          <p:nvPr/>
        </p:nvPicPr>
        <p:blipFill>
          <a:blip r:embed="rId36"/>
          <a:srcRect/>
          <a:stretch>
            <a:fillRect/>
          </a:stretch>
        </p:blipFill>
        <p:spPr bwMode="auto">
          <a:xfrm>
            <a:off x="3026045" y="4474982"/>
            <a:ext cx="1440000" cy="1439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250497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9220C3-3A22-3437-BC4D-9BBCD5D2D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Faites de bonnes correspondances.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L’l’</a:t>
            </a:r>
            <a:r>
              <a:rPr lang="fr-FR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enseignant.e</a:t>
            </a:r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 répondre oralement.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435205" y="1173023"/>
            <a:ext cx="10734819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r>
              <a:rPr lang="fr-FR" sz="2800" noProof="0" dirty="0"/>
              <a:t>Relier chaque élément du groupe (A) à son correspondant au groupe (B).</a:t>
            </a:r>
          </a:p>
        </p:txBody>
      </p:sp>
      <p:sp>
        <p:nvSpPr>
          <p:cNvPr id="17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6947484" y="2962507"/>
            <a:ext cx="900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</a:p>
        </p:txBody>
      </p:sp>
      <p:sp>
        <p:nvSpPr>
          <p:cNvPr id="14" name="Google Shape;15881;p58">
            <a:extLst>
              <a:ext uri="{FF2B5EF4-FFF2-40B4-BE49-F238E27FC236}">
                <a16:creationId xmlns:a16="http://schemas.microsoft.com/office/drawing/2014/main" id="{935067BB-2DE1-06F2-A79B-552763A29AB0}"/>
              </a:ext>
            </a:extLst>
          </p:cNvPr>
          <p:cNvSpPr txBox="1">
            <a:spLocks/>
          </p:cNvSpPr>
          <p:nvPr/>
        </p:nvSpPr>
        <p:spPr>
          <a:xfrm>
            <a:off x="713111" y="2896055"/>
            <a:ext cx="2346575" cy="582945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algn="ctr">
              <a:defRPr sz="28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r>
              <a:rPr lang="fr-FR" b="0" noProof="0" dirty="0"/>
              <a:t>A- Unité</a:t>
            </a:r>
            <a:endParaRPr lang="fr-FR" b="0" noProof="0" dirty="0">
              <a:sym typeface="Abel"/>
            </a:endParaRPr>
          </a:p>
        </p:txBody>
      </p:sp>
      <p:sp>
        <p:nvSpPr>
          <p:cNvPr id="15" name="Google Shape;15881;p58">
            <a:extLst>
              <a:ext uri="{FF2B5EF4-FFF2-40B4-BE49-F238E27FC236}">
                <a16:creationId xmlns:a16="http://schemas.microsoft.com/office/drawing/2014/main" id="{EA12834F-B1B3-6027-0CB5-1EEA075C8707}"/>
              </a:ext>
            </a:extLst>
          </p:cNvPr>
          <p:cNvSpPr txBox="1">
            <a:spLocks/>
          </p:cNvSpPr>
          <p:nvPr/>
        </p:nvSpPr>
        <p:spPr>
          <a:xfrm>
            <a:off x="728931" y="3603953"/>
            <a:ext cx="2346575" cy="533040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algn="ctr">
              <a:defRPr sz="28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r>
              <a:rPr lang="fr-FR" b="0" noProof="0" dirty="0">
                <a:sym typeface="Abel"/>
              </a:rPr>
              <a:t>B-Symbole</a:t>
            </a:r>
          </a:p>
        </p:txBody>
      </p:sp>
      <p:sp>
        <p:nvSpPr>
          <p:cNvPr id="16" name="Google Shape;15881;p58">
            <a:extLst>
              <a:ext uri="{FF2B5EF4-FFF2-40B4-BE49-F238E27FC236}">
                <a16:creationId xmlns:a16="http://schemas.microsoft.com/office/drawing/2014/main" id="{A8464372-37BC-9CEB-060E-C1314F361991}"/>
              </a:ext>
            </a:extLst>
          </p:cNvPr>
          <p:cNvSpPr txBox="1">
            <a:spLocks/>
          </p:cNvSpPr>
          <p:nvPr/>
        </p:nvSpPr>
        <p:spPr>
          <a:xfrm>
            <a:off x="756923" y="4226259"/>
            <a:ext cx="2346575" cy="709963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algn="ctr">
              <a:defRPr sz="28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r>
              <a:rPr lang="fr-FR" b="0" noProof="0" dirty="0">
                <a:sym typeface="Abel"/>
              </a:rPr>
              <a:t>C-Grandeur</a:t>
            </a:r>
          </a:p>
        </p:txBody>
      </p:sp>
      <p:sp>
        <p:nvSpPr>
          <p:cNvPr id="19" name="Google Shape;15881;p58">
            <a:extLst>
              <a:ext uri="{FF2B5EF4-FFF2-40B4-BE49-F238E27FC236}">
                <a16:creationId xmlns:a16="http://schemas.microsoft.com/office/drawing/2014/main" id="{935067BB-2DE1-06F2-A79B-552763A29AB0}"/>
              </a:ext>
            </a:extLst>
          </p:cNvPr>
          <p:cNvSpPr txBox="1">
            <a:spLocks/>
          </p:cNvSpPr>
          <p:nvPr/>
        </p:nvSpPr>
        <p:spPr>
          <a:xfrm>
            <a:off x="756922" y="5126390"/>
            <a:ext cx="3456490" cy="582945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algn="ctr">
              <a:defRPr sz="28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r>
              <a:rPr lang="fr-FR" b="0" noProof="0" dirty="0"/>
              <a:t>D-</a:t>
            </a:r>
            <a:r>
              <a:rPr lang="fr-FR" b="0" noProof="0" dirty="0">
                <a:sym typeface="Abel"/>
              </a:rPr>
              <a:t>Appareil de mesure</a:t>
            </a:r>
          </a:p>
        </p:txBody>
      </p:sp>
      <p:sp>
        <p:nvSpPr>
          <p:cNvPr id="42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6992304" y="3706575"/>
            <a:ext cx="900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</a:p>
        </p:txBody>
      </p:sp>
      <p:sp>
        <p:nvSpPr>
          <p:cNvPr id="43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7013549" y="4398817"/>
            <a:ext cx="900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(3)</a:t>
            </a:r>
          </a:p>
        </p:txBody>
      </p:sp>
      <p:sp>
        <p:nvSpPr>
          <p:cNvPr id="44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7077573" y="5159120"/>
            <a:ext cx="900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(4)</a:t>
            </a:r>
          </a:p>
        </p:txBody>
      </p:sp>
      <p:sp>
        <p:nvSpPr>
          <p:cNvPr id="55" name="Google Shape;15881;p58">
            <a:extLst>
              <a:ext uri="{FF2B5EF4-FFF2-40B4-BE49-F238E27FC236}">
                <a16:creationId xmlns:a16="http://schemas.microsoft.com/office/drawing/2014/main" id="{935067BB-2DE1-06F2-A79B-552763A29AB0}"/>
              </a:ext>
            </a:extLst>
          </p:cNvPr>
          <p:cNvSpPr txBox="1">
            <a:spLocks/>
          </p:cNvSpPr>
          <p:nvPr/>
        </p:nvSpPr>
        <p:spPr>
          <a:xfrm>
            <a:off x="632135" y="1950512"/>
            <a:ext cx="2427551" cy="6006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bel"/>
              <a:buNone/>
              <a:tabLst/>
              <a:defRPr/>
            </a:pPr>
            <a:r>
              <a:rPr lang="fr-FR" sz="2400" b="1" noProof="0" dirty="0">
                <a:solidFill>
                  <a:schemeClr val="tx1"/>
                </a:solidFill>
                <a:latin typeface="+mj-lt"/>
              </a:rPr>
              <a:t>Groupe (A)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Poppins ExtraBold" panose="020B0604020202020204" charset="0"/>
              <a:sym typeface="Abel"/>
            </a:endParaRPr>
          </a:p>
        </p:txBody>
      </p:sp>
      <p:sp>
        <p:nvSpPr>
          <p:cNvPr id="56" name="Google Shape;15881;p58">
            <a:extLst>
              <a:ext uri="{FF2B5EF4-FFF2-40B4-BE49-F238E27FC236}">
                <a16:creationId xmlns:a16="http://schemas.microsoft.com/office/drawing/2014/main" id="{935067BB-2DE1-06F2-A79B-552763A29AB0}"/>
              </a:ext>
            </a:extLst>
          </p:cNvPr>
          <p:cNvSpPr txBox="1">
            <a:spLocks/>
          </p:cNvSpPr>
          <p:nvPr/>
        </p:nvSpPr>
        <p:spPr>
          <a:xfrm>
            <a:off x="6948077" y="1944815"/>
            <a:ext cx="2463343" cy="612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bel"/>
              <a:buNone/>
              <a:tabLst/>
              <a:defRPr/>
            </a:pPr>
            <a:r>
              <a:rPr lang="fr-FR" sz="2400" b="1" noProof="0" dirty="0">
                <a:solidFill>
                  <a:schemeClr val="tx1"/>
                </a:solidFill>
                <a:latin typeface="+mj-lt"/>
              </a:rPr>
              <a:t>Groupe (B)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Poppins ExtraBold" panose="020B0604020202020204" charset="0"/>
              <a:sym typeface="Abel"/>
            </a:endParaRPr>
          </a:p>
        </p:txBody>
      </p:sp>
      <p:sp>
        <p:nvSpPr>
          <p:cNvPr id="26" name="Google Shape;15881;p58">
            <a:extLst>
              <a:ext uri="{FF2B5EF4-FFF2-40B4-BE49-F238E27FC236}">
                <a16:creationId xmlns:a16="http://schemas.microsoft.com/office/drawing/2014/main" id="{EA12834F-B1B3-6027-0CB5-1EEA075C8707}"/>
              </a:ext>
            </a:extLst>
          </p:cNvPr>
          <p:cNvSpPr txBox="1">
            <a:spLocks/>
          </p:cNvSpPr>
          <p:nvPr/>
        </p:nvSpPr>
        <p:spPr>
          <a:xfrm>
            <a:off x="8246391" y="3688001"/>
            <a:ext cx="2346575" cy="665304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>
              <a:defRPr sz="2800" b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noProof="0" dirty="0">
                <a:sym typeface="Abel"/>
              </a:rPr>
              <a:t>Volt</a:t>
            </a:r>
          </a:p>
        </p:txBody>
      </p:sp>
      <p:sp>
        <p:nvSpPr>
          <p:cNvPr id="27" name="Google Shape;15881;p58">
            <a:extLst>
              <a:ext uri="{FF2B5EF4-FFF2-40B4-BE49-F238E27FC236}">
                <a16:creationId xmlns:a16="http://schemas.microsoft.com/office/drawing/2014/main" id="{A8464372-37BC-9CEB-060E-C1314F361991}"/>
              </a:ext>
            </a:extLst>
          </p:cNvPr>
          <p:cNvSpPr txBox="1">
            <a:spLocks/>
          </p:cNvSpPr>
          <p:nvPr/>
        </p:nvSpPr>
        <p:spPr>
          <a:xfrm>
            <a:off x="8201895" y="4485665"/>
            <a:ext cx="2346575" cy="447410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>
              <a:defRPr sz="2800" b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noProof="0" dirty="0">
                <a:sym typeface="Abel"/>
              </a:rPr>
              <a:t>Voltmètre</a:t>
            </a:r>
          </a:p>
        </p:txBody>
      </p:sp>
      <p:sp>
        <p:nvSpPr>
          <p:cNvPr id="28" name="Google Shape;15881;p58">
            <a:extLst>
              <a:ext uri="{FF2B5EF4-FFF2-40B4-BE49-F238E27FC236}">
                <a16:creationId xmlns:a16="http://schemas.microsoft.com/office/drawing/2014/main" id="{A8464372-37BC-9CEB-060E-C1314F361991}"/>
              </a:ext>
            </a:extLst>
          </p:cNvPr>
          <p:cNvSpPr txBox="1">
            <a:spLocks/>
          </p:cNvSpPr>
          <p:nvPr/>
        </p:nvSpPr>
        <p:spPr>
          <a:xfrm>
            <a:off x="8238133" y="5217735"/>
            <a:ext cx="2346575" cy="504617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>
              <a:defRPr sz="2800" b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noProof="0" dirty="0">
                <a:sym typeface="Abel"/>
              </a:rPr>
              <a:t>V </a:t>
            </a:r>
          </a:p>
        </p:txBody>
      </p:sp>
      <p:sp>
        <p:nvSpPr>
          <p:cNvPr id="29" name="Google Shape;15881;p58">
            <a:extLst>
              <a:ext uri="{FF2B5EF4-FFF2-40B4-BE49-F238E27FC236}">
                <a16:creationId xmlns:a16="http://schemas.microsoft.com/office/drawing/2014/main" id="{A8464372-37BC-9CEB-060E-C1314F361991}"/>
              </a:ext>
            </a:extLst>
          </p:cNvPr>
          <p:cNvSpPr txBox="1">
            <a:spLocks/>
          </p:cNvSpPr>
          <p:nvPr/>
        </p:nvSpPr>
        <p:spPr>
          <a:xfrm>
            <a:off x="8174671" y="2967529"/>
            <a:ext cx="2346575" cy="501507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>
              <a:defRPr sz="2800" b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noProof="0" dirty="0">
                <a:sym typeface="Abel"/>
              </a:rPr>
              <a:t>Tension </a:t>
            </a:r>
          </a:p>
        </p:txBody>
      </p:sp>
    </p:spTree>
    <p:extLst>
      <p:ext uri="{BB962C8B-B14F-4D97-AF65-F5344CB8AC3E}">
        <p14:creationId xmlns:p14="http://schemas.microsoft.com/office/powerpoint/2010/main" val="26211021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435205" y="1173023"/>
            <a:ext cx="10734819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r>
              <a:rPr lang="fr-FR" sz="2800" noProof="0" dirty="0"/>
              <a:t>Relier chaque élément du groupe (A) à son correspondant au groupe (B).</a:t>
            </a:r>
          </a:p>
        </p:txBody>
      </p:sp>
      <p:sp>
        <p:nvSpPr>
          <p:cNvPr id="17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6947484" y="2962507"/>
            <a:ext cx="900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</a:p>
        </p:txBody>
      </p:sp>
      <p:sp>
        <p:nvSpPr>
          <p:cNvPr id="14" name="Google Shape;15881;p58">
            <a:extLst>
              <a:ext uri="{FF2B5EF4-FFF2-40B4-BE49-F238E27FC236}">
                <a16:creationId xmlns:a16="http://schemas.microsoft.com/office/drawing/2014/main" id="{935067BB-2DE1-06F2-A79B-552763A29AB0}"/>
              </a:ext>
            </a:extLst>
          </p:cNvPr>
          <p:cNvSpPr txBox="1">
            <a:spLocks/>
          </p:cNvSpPr>
          <p:nvPr/>
        </p:nvSpPr>
        <p:spPr>
          <a:xfrm>
            <a:off x="713111" y="2896055"/>
            <a:ext cx="2346575" cy="582945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algn="ctr">
              <a:defRPr sz="28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r>
              <a:rPr lang="fr-FR" b="0" noProof="0" dirty="0"/>
              <a:t>A- Unité</a:t>
            </a:r>
            <a:endParaRPr lang="fr-FR" b="0" noProof="0" dirty="0">
              <a:sym typeface="Abel"/>
            </a:endParaRPr>
          </a:p>
        </p:txBody>
      </p:sp>
      <p:sp>
        <p:nvSpPr>
          <p:cNvPr id="15" name="Google Shape;15881;p58">
            <a:extLst>
              <a:ext uri="{FF2B5EF4-FFF2-40B4-BE49-F238E27FC236}">
                <a16:creationId xmlns:a16="http://schemas.microsoft.com/office/drawing/2014/main" id="{EA12834F-B1B3-6027-0CB5-1EEA075C8707}"/>
              </a:ext>
            </a:extLst>
          </p:cNvPr>
          <p:cNvSpPr txBox="1">
            <a:spLocks/>
          </p:cNvSpPr>
          <p:nvPr/>
        </p:nvSpPr>
        <p:spPr>
          <a:xfrm>
            <a:off x="728931" y="3603953"/>
            <a:ext cx="2346575" cy="533040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algn="ctr">
              <a:defRPr sz="28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r>
              <a:rPr lang="fr-FR" b="0" noProof="0" dirty="0">
                <a:sym typeface="Abel"/>
              </a:rPr>
              <a:t>B-Symbole</a:t>
            </a:r>
          </a:p>
        </p:txBody>
      </p:sp>
      <p:sp>
        <p:nvSpPr>
          <p:cNvPr id="16" name="Google Shape;15881;p58">
            <a:extLst>
              <a:ext uri="{FF2B5EF4-FFF2-40B4-BE49-F238E27FC236}">
                <a16:creationId xmlns:a16="http://schemas.microsoft.com/office/drawing/2014/main" id="{A8464372-37BC-9CEB-060E-C1314F361991}"/>
              </a:ext>
            </a:extLst>
          </p:cNvPr>
          <p:cNvSpPr txBox="1">
            <a:spLocks/>
          </p:cNvSpPr>
          <p:nvPr/>
        </p:nvSpPr>
        <p:spPr>
          <a:xfrm>
            <a:off x="756923" y="4226259"/>
            <a:ext cx="2346575" cy="709963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algn="ctr">
              <a:defRPr sz="28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r>
              <a:rPr lang="fr-FR" b="0" noProof="0" dirty="0">
                <a:sym typeface="Abel"/>
              </a:rPr>
              <a:t>C-Grandeur</a:t>
            </a:r>
          </a:p>
        </p:txBody>
      </p:sp>
      <p:sp>
        <p:nvSpPr>
          <p:cNvPr id="19" name="Google Shape;15881;p58">
            <a:extLst>
              <a:ext uri="{FF2B5EF4-FFF2-40B4-BE49-F238E27FC236}">
                <a16:creationId xmlns:a16="http://schemas.microsoft.com/office/drawing/2014/main" id="{935067BB-2DE1-06F2-A79B-552763A29AB0}"/>
              </a:ext>
            </a:extLst>
          </p:cNvPr>
          <p:cNvSpPr txBox="1">
            <a:spLocks/>
          </p:cNvSpPr>
          <p:nvPr/>
        </p:nvSpPr>
        <p:spPr>
          <a:xfrm>
            <a:off x="756922" y="5126390"/>
            <a:ext cx="3456490" cy="582945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algn="ctr">
              <a:defRPr sz="28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r>
              <a:rPr lang="fr-FR" b="0" noProof="0" dirty="0"/>
              <a:t>D-</a:t>
            </a:r>
            <a:r>
              <a:rPr lang="fr-FR" b="0" noProof="0" dirty="0">
                <a:sym typeface="Abel"/>
              </a:rPr>
              <a:t>Appareil de mesure</a:t>
            </a:r>
          </a:p>
        </p:txBody>
      </p:sp>
      <p:sp>
        <p:nvSpPr>
          <p:cNvPr id="42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6992304" y="3706575"/>
            <a:ext cx="900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</a:p>
        </p:txBody>
      </p:sp>
      <p:sp>
        <p:nvSpPr>
          <p:cNvPr id="43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7013549" y="4398817"/>
            <a:ext cx="900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(3)</a:t>
            </a:r>
          </a:p>
        </p:txBody>
      </p:sp>
      <p:sp>
        <p:nvSpPr>
          <p:cNvPr id="44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7077573" y="5159120"/>
            <a:ext cx="900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(4)</a:t>
            </a:r>
          </a:p>
        </p:txBody>
      </p:sp>
      <p:sp>
        <p:nvSpPr>
          <p:cNvPr id="51" name="Google Shape;15881;p58">
            <a:extLst>
              <a:ext uri="{FF2B5EF4-FFF2-40B4-BE49-F238E27FC236}">
                <a16:creationId xmlns:a16="http://schemas.microsoft.com/office/drawing/2014/main" id="{EA12834F-B1B3-6027-0CB5-1EEA075C8707}"/>
              </a:ext>
            </a:extLst>
          </p:cNvPr>
          <p:cNvSpPr txBox="1">
            <a:spLocks/>
          </p:cNvSpPr>
          <p:nvPr/>
        </p:nvSpPr>
        <p:spPr>
          <a:xfrm>
            <a:off x="8246391" y="3688001"/>
            <a:ext cx="2346575" cy="665304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>
              <a:defRPr sz="2800" b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noProof="0" dirty="0">
                <a:sym typeface="Abel"/>
              </a:rPr>
              <a:t>Volt</a:t>
            </a:r>
          </a:p>
        </p:txBody>
      </p:sp>
      <p:sp>
        <p:nvSpPr>
          <p:cNvPr id="52" name="Google Shape;15881;p58">
            <a:extLst>
              <a:ext uri="{FF2B5EF4-FFF2-40B4-BE49-F238E27FC236}">
                <a16:creationId xmlns:a16="http://schemas.microsoft.com/office/drawing/2014/main" id="{A8464372-37BC-9CEB-060E-C1314F361991}"/>
              </a:ext>
            </a:extLst>
          </p:cNvPr>
          <p:cNvSpPr txBox="1">
            <a:spLocks/>
          </p:cNvSpPr>
          <p:nvPr/>
        </p:nvSpPr>
        <p:spPr>
          <a:xfrm>
            <a:off x="8201895" y="4485665"/>
            <a:ext cx="2346575" cy="447410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>
              <a:defRPr sz="2800" b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noProof="0" dirty="0">
                <a:sym typeface="Abel"/>
              </a:rPr>
              <a:t>Voltmètre</a:t>
            </a:r>
          </a:p>
        </p:txBody>
      </p:sp>
      <p:sp>
        <p:nvSpPr>
          <p:cNvPr id="53" name="Google Shape;15881;p58">
            <a:extLst>
              <a:ext uri="{FF2B5EF4-FFF2-40B4-BE49-F238E27FC236}">
                <a16:creationId xmlns:a16="http://schemas.microsoft.com/office/drawing/2014/main" id="{A8464372-37BC-9CEB-060E-C1314F361991}"/>
              </a:ext>
            </a:extLst>
          </p:cNvPr>
          <p:cNvSpPr txBox="1">
            <a:spLocks/>
          </p:cNvSpPr>
          <p:nvPr/>
        </p:nvSpPr>
        <p:spPr>
          <a:xfrm>
            <a:off x="8238133" y="5217735"/>
            <a:ext cx="2346575" cy="504617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>
              <a:defRPr sz="2800" b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noProof="0" dirty="0">
                <a:sym typeface="Abel"/>
              </a:rPr>
              <a:t>V </a:t>
            </a:r>
          </a:p>
        </p:txBody>
      </p:sp>
      <p:sp>
        <p:nvSpPr>
          <p:cNvPr id="54" name="Google Shape;15881;p58">
            <a:extLst>
              <a:ext uri="{FF2B5EF4-FFF2-40B4-BE49-F238E27FC236}">
                <a16:creationId xmlns:a16="http://schemas.microsoft.com/office/drawing/2014/main" id="{A8464372-37BC-9CEB-060E-C1314F361991}"/>
              </a:ext>
            </a:extLst>
          </p:cNvPr>
          <p:cNvSpPr txBox="1">
            <a:spLocks/>
          </p:cNvSpPr>
          <p:nvPr/>
        </p:nvSpPr>
        <p:spPr>
          <a:xfrm>
            <a:off x="8174671" y="2967529"/>
            <a:ext cx="2346575" cy="501507"/>
          </a:xfrm>
          <a:prstGeom prst="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>
              <a:defRPr sz="2800" b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noProof="0" dirty="0">
                <a:sym typeface="Abel"/>
              </a:rPr>
              <a:t>Tension </a:t>
            </a:r>
          </a:p>
        </p:txBody>
      </p:sp>
      <p:sp>
        <p:nvSpPr>
          <p:cNvPr id="57" name="Flèche : droite 16">
            <a:extLst>
              <a:ext uri="{FF2B5EF4-FFF2-40B4-BE49-F238E27FC236}">
                <a16:creationId xmlns:a16="http://schemas.microsoft.com/office/drawing/2014/main" id="{A65B3F46-FA13-5A0F-C659-FADC048FD9D9}"/>
              </a:ext>
            </a:extLst>
          </p:cNvPr>
          <p:cNvSpPr/>
          <p:nvPr/>
        </p:nvSpPr>
        <p:spPr>
          <a:xfrm rot="20615243" flipV="1">
            <a:off x="2935213" y="3811553"/>
            <a:ext cx="4248000" cy="1080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fr-FR" noProof="0" dirty="0"/>
          </a:p>
        </p:txBody>
      </p:sp>
      <p:sp>
        <p:nvSpPr>
          <p:cNvPr id="58" name="Flèche : droite 16">
            <a:extLst>
              <a:ext uri="{FF2B5EF4-FFF2-40B4-BE49-F238E27FC236}">
                <a16:creationId xmlns:a16="http://schemas.microsoft.com/office/drawing/2014/main" id="{A65B3F46-FA13-5A0F-C659-FADC048FD9D9}"/>
              </a:ext>
            </a:extLst>
          </p:cNvPr>
          <p:cNvSpPr/>
          <p:nvPr/>
        </p:nvSpPr>
        <p:spPr>
          <a:xfrm rot="20732941" flipV="1">
            <a:off x="4163660" y="5152879"/>
            <a:ext cx="2988000" cy="1080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fr-FR" noProof="0" dirty="0"/>
          </a:p>
        </p:txBody>
      </p:sp>
      <p:sp>
        <p:nvSpPr>
          <p:cNvPr id="59" name="Flèche : droite 16">
            <a:extLst>
              <a:ext uri="{FF2B5EF4-FFF2-40B4-BE49-F238E27FC236}">
                <a16:creationId xmlns:a16="http://schemas.microsoft.com/office/drawing/2014/main" id="{A65B3F46-FA13-5A0F-C659-FADC048FD9D9}"/>
              </a:ext>
            </a:extLst>
          </p:cNvPr>
          <p:cNvSpPr/>
          <p:nvPr/>
        </p:nvSpPr>
        <p:spPr>
          <a:xfrm rot="671158" flipV="1">
            <a:off x="3065934" y="3467614"/>
            <a:ext cx="4248000" cy="1080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fr-FR" noProof="0" dirty="0"/>
          </a:p>
        </p:txBody>
      </p:sp>
      <p:sp>
        <p:nvSpPr>
          <p:cNvPr id="60" name="Flèche : droite 16">
            <a:extLst>
              <a:ext uri="{FF2B5EF4-FFF2-40B4-BE49-F238E27FC236}">
                <a16:creationId xmlns:a16="http://schemas.microsoft.com/office/drawing/2014/main" id="{A65B3F46-FA13-5A0F-C659-FADC048FD9D9}"/>
              </a:ext>
            </a:extLst>
          </p:cNvPr>
          <p:cNvSpPr/>
          <p:nvPr/>
        </p:nvSpPr>
        <p:spPr>
          <a:xfrm rot="1318177" flipV="1">
            <a:off x="3000935" y="4637536"/>
            <a:ext cx="4248000" cy="1080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fr-FR" noProof="0" dirty="0"/>
          </a:p>
        </p:txBody>
      </p:sp>
      <p:pic>
        <p:nvPicPr>
          <p:cNvPr id="26" name="Image 9">
            <a:extLst>
              <a:ext uri="{FF2B5EF4-FFF2-40B4-BE49-F238E27FC236}">
                <a16:creationId xmlns:a16="http://schemas.microsoft.com/office/drawing/2014/main" id="{B6C3750B-53E5-9A8C-7710-25CB6A681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5210" y="431940"/>
            <a:ext cx="583170" cy="583170"/>
          </a:xfrm>
          <a:prstGeom prst="rect">
            <a:avLst/>
          </a:prstGeom>
        </p:spPr>
      </p:pic>
      <p:sp>
        <p:nvSpPr>
          <p:cNvPr id="2" name="Google Shape;15881;p58">
            <a:extLst>
              <a:ext uri="{FF2B5EF4-FFF2-40B4-BE49-F238E27FC236}">
                <a16:creationId xmlns:a16="http://schemas.microsoft.com/office/drawing/2014/main" id="{FE98EB31-ACA1-8DDB-2295-0E1C77ACBA86}"/>
              </a:ext>
            </a:extLst>
          </p:cNvPr>
          <p:cNvSpPr txBox="1">
            <a:spLocks/>
          </p:cNvSpPr>
          <p:nvPr/>
        </p:nvSpPr>
        <p:spPr>
          <a:xfrm>
            <a:off x="632135" y="1950512"/>
            <a:ext cx="2427551" cy="6006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bel"/>
              <a:buNone/>
              <a:tabLst/>
              <a:defRPr/>
            </a:pPr>
            <a:r>
              <a:rPr lang="fr-FR" sz="2400" b="1" noProof="0" dirty="0">
                <a:solidFill>
                  <a:schemeClr val="tx1"/>
                </a:solidFill>
                <a:latin typeface="+mj-lt"/>
              </a:rPr>
              <a:t>Groupe (A)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Poppins ExtraBold" panose="020B0604020202020204" charset="0"/>
              <a:sym typeface="Abel"/>
            </a:endParaRPr>
          </a:p>
        </p:txBody>
      </p:sp>
      <p:sp>
        <p:nvSpPr>
          <p:cNvPr id="3" name="Google Shape;15881;p58">
            <a:extLst>
              <a:ext uri="{FF2B5EF4-FFF2-40B4-BE49-F238E27FC236}">
                <a16:creationId xmlns:a16="http://schemas.microsoft.com/office/drawing/2014/main" id="{1074CA72-3D00-E85A-5F90-D9B9664C0633}"/>
              </a:ext>
            </a:extLst>
          </p:cNvPr>
          <p:cNvSpPr txBox="1">
            <a:spLocks/>
          </p:cNvSpPr>
          <p:nvPr/>
        </p:nvSpPr>
        <p:spPr>
          <a:xfrm>
            <a:off x="6948077" y="1944815"/>
            <a:ext cx="2463343" cy="612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bel"/>
              <a:buNone/>
              <a:tabLst/>
              <a:defRPr/>
            </a:pPr>
            <a:r>
              <a:rPr lang="fr-FR" sz="2400" b="1" noProof="0" dirty="0">
                <a:solidFill>
                  <a:schemeClr val="tx1"/>
                </a:solidFill>
                <a:latin typeface="+mj-lt"/>
              </a:rPr>
              <a:t>Groupe (B)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Poppins ExtraBold" panose="020B0604020202020204" charset="0"/>
              <a:sym typeface="Abel"/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12498C3D-C1CF-A43B-22EC-6132CAA82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Les correspondances sont les suivantes.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41090DD8-F48F-1AC3-9756-72FC5454726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L’l’enseignant.e désigne quelques -uns pour  répondre oralement.</a:t>
            </a:r>
          </a:p>
        </p:txBody>
      </p:sp>
    </p:spTree>
    <p:extLst>
      <p:ext uri="{BB962C8B-B14F-4D97-AF65-F5344CB8AC3E}">
        <p14:creationId xmlns:p14="http://schemas.microsoft.com/office/powerpoint/2010/main" val="3385363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  <p:bldP spid="59" grpId="0" animBg="1"/>
      <p:bldP spid="6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95960" y="1402080"/>
            <a:ext cx="10800080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 defTabSz="685800">
              <a:buClr>
                <a:srgbClr val="000000"/>
              </a:buClr>
              <a:defRPr/>
            </a:pPr>
            <a:r>
              <a:rPr lang="fr-FR" sz="2800" kern="0" noProof="0" dirty="0">
                <a:solidFill>
                  <a:srgbClr val="000000"/>
                </a:solidFill>
                <a:cs typeface="Poppins ExtraBold" panose="020B0604020202020204" charset="0"/>
              </a:rPr>
              <a:t>L’unité de mesure de la tension électrique U dans le </a:t>
            </a:r>
            <a:r>
              <a:rPr lang="fr-FR" sz="2800" dirty="0"/>
              <a:t>système international d’unités </a:t>
            </a:r>
            <a:r>
              <a:rPr lang="fr-FR" sz="2800" kern="0" noProof="0" dirty="0">
                <a:solidFill>
                  <a:srgbClr val="000000"/>
                </a:solidFill>
                <a:cs typeface="Poppins ExtraBold" panose="020B0604020202020204" charset="0"/>
              </a:rPr>
              <a:t>est: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1624603" y="4367677"/>
            <a:ext cx="432000" cy="52804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5863490" y="436767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5A748F-757C-4493-B3FA-92F346214663}"/>
              </a:ext>
            </a:extLst>
          </p:cNvPr>
          <p:cNvSpPr/>
          <p:nvPr/>
        </p:nvSpPr>
        <p:spPr>
          <a:xfrm>
            <a:off x="718132" y="3315680"/>
            <a:ext cx="2006407" cy="783878"/>
          </a:xfrm>
          <a:prstGeom prst="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le volt (V)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6FA56E-0203-4B75-B5DA-E3F6567B330A}"/>
              </a:ext>
            </a:extLst>
          </p:cNvPr>
          <p:cNvSpPr/>
          <p:nvPr/>
        </p:nvSpPr>
        <p:spPr>
          <a:xfrm>
            <a:off x="4990836" y="3315680"/>
            <a:ext cx="2092137" cy="783878"/>
          </a:xfrm>
          <a:prstGeom prst="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le watt(W)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AAF6AFD-1216-4AF4-B69C-31DD12A5C69E}"/>
              </a:ext>
            </a:extLst>
          </p:cNvPr>
          <p:cNvSpPr/>
          <p:nvPr/>
        </p:nvSpPr>
        <p:spPr>
          <a:xfrm>
            <a:off x="9349270" y="3315680"/>
            <a:ext cx="1987420" cy="783878"/>
          </a:xfrm>
          <a:prstGeom prst="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l’ampère(A)</a:t>
            </a:r>
          </a:p>
        </p:txBody>
      </p:sp>
      <p:sp>
        <p:nvSpPr>
          <p:cNvPr id="14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10102377" y="429814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02EE2AD-21D2-1B1D-9FCD-D84858A7E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Choisir la bonne réponse :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7C0CF9CE-EFBA-593F-691B-1565D6B283E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justifier oralement leur choix.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9E9617A-D9A4-2059-5F83-14E2A9F8F65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6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010ACC5-E23E-0F4A-4173-5BB73C4C3D7F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DB81EB5-A40F-950E-522A-BD44168C2501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8139285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9">
            <a:extLst>
              <a:ext uri="{FF2B5EF4-FFF2-40B4-BE49-F238E27FC236}">
                <a16:creationId xmlns:a16="http://schemas.microsoft.com/office/drawing/2014/main" id="{B6C3750B-53E5-9A8C-7710-25CB6A681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6040" y="442587"/>
            <a:ext cx="583170" cy="583170"/>
          </a:xfrm>
          <a:prstGeom prst="rect">
            <a:avLst/>
          </a:prstGeom>
        </p:spPr>
      </p:pic>
      <p:pic>
        <p:nvPicPr>
          <p:cNvPr id="15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98188" y="5163842"/>
            <a:ext cx="684830" cy="684830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7C714EC-AAD2-DC09-E4BB-FFD7EBD14402}"/>
              </a:ext>
            </a:extLst>
          </p:cNvPr>
          <p:cNvSpPr/>
          <p:nvPr/>
        </p:nvSpPr>
        <p:spPr>
          <a:xfrm>
            <a:off x="1624603" y="4367677"/>
            <a:ext cx="432000" cy="52804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D63D81C-D1B4-725D-900B-997D5E5C3F15}"/>
              </a:ext>
            </a:extLst>
          </p:cNvPr>
          <p:cNvSpPr/>
          <p:nvPr/>
        </p:nvSpPr>
        <p:spPr>
          <a:xfrm>
            <a:off x="5863490" y="436767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745CC6-E2D0-1BD9-92F4-15FBA963A98B}"/>
              </a:ext>
            </a:extLst>
          </p:cNvPr>
          <p:cNvSpPr/>
          <p:nvPr/>
        </p:nvSpPr>
        <p:spPr>
          <a:xfrm>
            <a:off x="718132" y="3315680"/>
            <a:ext cx="2006407" cy="783878"/>
          </a:xfrm>
          <a:prstGeom prst="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le volt (V)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408688-9BE0-E27E-158F-7257D7E3F3EA}"/>
              </a:ext>
            </a:extLst>
          </p:cNvPr>
          <p:cNvSpPr/>
          <p:nvPr/>
        </p:nvSpPr>
        <p:spPr>
          <a:xfrm>
            <a:off x="4990836" y="3315680"/>
            <a:ext cx="2092137" cy="783878"/>
          </a:xfrm>
          <a:prstGeom prst="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le watt(W)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09E12F7-55E7-92B6-8469-E6A886BF21F4}"/>
              </a:ext>
            </a:extLst>
          </p:cNvPr>
          <p:cNvSpPr/>
          <p:nvPr/>
        </p:nvSpPr>
        <p:spPr>
          <a:xfrm>
            <a:off x="9349270" y="3315680"/>
            <a:ext cx="1987420" cy="783878"/>
          </a:xfrm>
          <a:prstGeom prst="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l’ampère(A)</a:t>
            </a:r>
          </a:p>
        </p:txBody>
      </p:sp>
      <p:sp>
        <p:nvSpPr>
          <p:cNvPr id="10" name="Rectangle : coins arrondis 8">
            <a:extLst>
              <a:ext uri="{FF2B5EF4-FFF2-40B4-BE49-F238E27FC236}">
                <a16:creationId xmlns:a16="http://schemas.microsoft.com/office/drawing/2014/main" id="{BBE8EFB2-78C2-5426-C96E-92D3A74F52B0}"/>
              </a:ext>
            </a:extLst>
          </p:cNvPr>
          <p:cNvSpPr/>
          <p:nvPr/>
        </p:nvSpPr>
        <p:spPr>
          <a:xfrm>
            <a:off x="10102377" y="429814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8" name="Titre 17">
            <a:extLst>
              <a:ext uri="{FF2B5EF4-FFF2-40B4-BE49-F238E27FC236}">
                <a16:creationId xmlns:a16="http://schemas.microsoft.com/office/drawing/2014/main" id="{AC0C54D4-0415-16F5-02E9-50B5A3054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C’est le volt de symbole (V). </a:t>
            </a:r>
          </a:p>
        </p:txBody>
      </p:sp>
      <p:sp>
        <p:nvSpPr>
          <p:cNvPr id="19" name="Espace réservé du contenu 18">
            <a:extLst>
              <a:ext uri="{FF2B5EF4-FFF2-40B4-BE49-F238E27FC236}">
                <a16:creationId xmlns:a16="http://schemas.microsoft.com/office/drawing/2014/main" id="{433D548B-1C39-3287-23DF-ACD53C4231D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justifier oralement leur choix.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140BB63-789B-0943-5A48-EDE7254C9907}"/>
              </a:ext>
            </a:extLst>
          </p:cNvPr>
          <p:cNvSpPr txBox="1"/>
          <p:nvPr/>
        </p:nvSpPr>
        <p:spPr>
          <a:xfrm>
            <a:off x="695960" y="1402080"/>
            <a:ext cx="10800080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 defTabSz="685800">
              <a:buClr>
                <a:srgbClr val="000000"/>
              </a:buClr>
              <a:defRPr/>
            </a:pPr>
            <a:r>
              <a:rPr lang="fr-FR" sz="2800" kern="0" noProof="0" dirty="0">
                <a:solidFill>
                  <a:srgbClr val="000000"/>
                </a:solidFill>
                <a:cs typeface="Poppins ExtraBold" panose="020B0604020202020204" charset="0"/>
              </a:rPr>
              <a:t>L’unité de mesure de la tension électrique U dans le </a:t>
            </a:r>
            <a:r>
              <a:rPr lang="fr-FR" sz="2800" dirty="0"/>
              <a:t>système international d’unités </a:t>
            </a:r>
            <a:r>
              <a:rPr lang="fr-FR" sz="2800" kern="0" noProof="0" dirty="0">
                <a:solidFill>
                  <a:srgbClr val="000000"/>
                </a:solidFill>
                <a:cs typeface="Poppins ExtraBold" panose="020B0604020202020204" charset="0"/>
              </a:rPr>
              <a:t>est: </a:t>
            </a:r>
          </a:p>
        </p:txBody>
      </p:sp>
    </p:spTree>
    <p:extLst>
      <p:ext uri="{BB962C8B-B14F-4D97-AF65-F5344CB8AC3E}">
        <p14:creationId xmlns:p14="http://schemas.microsoft.com/office/powerpoint/2010/main" val="33918689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95960" y="1402080"/>
            <a:ext cx="10800080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/>
              <a:t>Pour mesurer une tension électrique aux bornes d’un dipôle , le multimètre doit être </a:t>
            </a:r>
            <a:r>
              <a:rPr lang="fr-FR" sz="2800" b="1" noProof="0" dirty="0"/>
              <a:t>branché en série</a:t>
            </a:r>
            <a:r>
              <a:rPr lang="fr-FR" sz="2800" noProof="0" dirty="0"/>
              <a:t> avec ce dipôle.</a:t>
            </a:r>
            <a:endParaRPr lang="fr-FR" sz="28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20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1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22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B162AF6-D604-A529-5800-87DB7DDC8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Répondre par vrai ou faux.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157B900-DC58-782F-16A0-33E7BDB9F22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donner oralement leur choix.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A4C97F8-8C66-B653-77AC-2587AC4660B7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3669D78-7A40-942E-0BEB-2F39FBCC4070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85238AA-1B08-A060-C72F-8DE6DD51DE31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7091702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282393" y="4411631"/>
            <a:ext cx="684830" cy="684830"/>
          </a:xfrm>
          <a:prstGeom prst="rect">
            <a:avLst/>
          </a:prstGeom>
        </p:spPr>
      </p:pic>
      <p:pic>
        <p:nvPicPr>
          <p:cNvPr id="16" name="Image 9">
            <a:extLst>
              <a:ext uri="{FF2B5EF4-FFF2-40B4-BE49-F238E27FC236}">
                <a16:creationId xmlns:a16="http://schemas.microsoft.com/office/drawing/2014/main" id="{B6C3750B-53E5-9A8C-7710-25CB6A6810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9094" y="431800"/>
            <a:ext cx="583170" cy="583170"/>
          </a:xfrm>
          <a:prstGeom prst="rect">
            <a:avLst/>
          </a:prstGeom>
        </p:spPr>
      </p:pic>
      <p:sp>
        <p:nvSpPr>
          <p:cNvPr id="19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20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1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22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95960" y="1402080"/>
            <a:ext cx="10800080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/>
              <a:t>Pour mesurer une tension électrique aux bornes d’un dipôle , le multimètre doit être </a:t>
            </a:r>
            <a:r>
              <a:rPr lang="fr-FR" sz="2800" b="1" noProof="0" dirty="0"/>
              <a:t>branché en série</a:t>
            </a:r>
            <a:r>
              <a:rPr lang="fr-FR" sz="2800" noProof="0" dirty="0"/>
              <a:t> avec ce dipôle.</a:t>
            </a:r>
            <a:endParaRPr lang="fr-FR" sz="28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BE46FDE-8EE4-872E-1840-BDE136ACA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Il doit être branché en dérivation avec le dipôle.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53DF836-CC09-507F-36A0-98864311310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donner oralement leur choix.</a:t>
            </a:r>
          </a:p>
        </p:txBody>
      </p:sp>
    </p:spTree>
    <p:extLst>
      <p:ext uri="{BB962C8B-B14F-4D97-AF65-F5344CB8AC3E}">
        <p14:creationId xmlns:p14="http://schemas.microsoft.com/office/powerpoint/2010/main" val="34786673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95960" y="1402080"/>
            <a:ext cx="10800080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multimètre suivant a été utilisé pour mesurer une tension.</a:t>
            </a:r>
          </a:p>
          <a:p>
            <a:pPr algn="ctr"/>
            <a:r>
              <a:rPr lang="fr-FR" sz="28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branchement est-il correct?</a:t>
            </a:r>
          </a:p>
        </p:txBody>
      </p:sp>
      <p:sp>
        <p:nvSpPr>
          <p:cNvPr id="19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1211758" y="3100671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Oui</a:t>
            </a:r>
          </a:p>
        </p:txBody>
      </p:sp>
      <p:sp>
        <p:nvSpPr>
          <p:cNvPr id="20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916391" y="3100671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1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1211758" y="5171519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Non</a:t>
            </a:r>
          </a:p>
        </p:txBody>
      </p:sp>
      <p:sp>
        <p:nvSpPr>
          <p:cNvPr id="22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916391" y="5171519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5805" y="2931578"/>
            <a:ext cx="5382595" cy="298503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0915CE6-41EA-3F32-876D-1062B1CC1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Répondre par oui ou non.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437B2C2-0AB0-83DD-B67A-9436B657089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donner oralement leur choix en justifiant.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2AC611A8-F5A1-45BE-CAFA-8EA4FA52584A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53F52FAB-D0DA-0494-5F94-195D733B7DCC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3EE403B-17C4-859D-2AF0-FA96FE8FD4B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26432823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9">
            <a:extLst>
              <a:ext uri="{FF2B5EF4-FFF2-40B4-BE49-F238E27FC236}">
                <a16:creationId xmlns:a16="http://schemas.microsoft.com/office/drawing/2014/main" id="{B6C3750B-53E5-9A8C-7710-25CB6A681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6040" y="394215"/>
            <a:ext cx="583170" cy="583170"/>
          </a:xfrm>
          <a:prstGeom prst="rect">
            <a:avLst/>
          </a:prstGeom>
        </p:spPr>
      </p:pic>
      <p:pic>
        <p:nvPicPr>
          <p:cNvPr id="11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4244" y="2973718"/>
            <a:ext cx="684830" cy="68483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79FE7B9-BB1C-12B9-8CAD-1F9B482CD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Oui c’est correct 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9D6F6BA-54F1-A193-861D-28EE09A6202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donner oralement leur choix en justifiant.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36CDCB7-A120-3CB6-09FB-B5D8833651BA}"/>
              </a:ext>
            </a:extLst>
          </p:cNvPr>
          <p:cNvSpPr txBox="1"/>
          <p:nvPr/>
        </p:nvSpPr>
        <p:spPr>
          <a:xfrm>
            <a:off x="695960" y="1402080"/>
            <a:ext cx="10800080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multimètre suivant a été utilisé pour mesurer une tension.</a:t>
            </a:r>
          </a:p>
          <a:p>
            <a:pPr algn="ctr"/>
            <a:r>
              <a:rPr lang="fr-FR" sz="28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branchement est-il correct?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B4F14EA-25A3-9303-6B5A-C6A0CF1BFA58}"/>
              </a:ext>
            </a:extLst>
          </p:cNvPr>
          <p:cNvSpPr/>
          <p:nvPr/>
        </p:nvSpPr>
        <p:spPr>
          <a:xfrm>
            <a:off x="1211758" y="3100671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Oui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CFF4F39D-E5B1-F163-C60F-8A678E630667}"/>
              </a:ext>
            </a:extLst>
          </p:cNvPr>
          <p:cNvSpPr/>
          <p:nvPr/>
        </p:nvSpPr>
        <p:spPr>
          <a:xfrm>
            <a:off x="916391" y="3100671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97F53A7-0669-6989-A19C-EFA277BE5916}"/>
              </a:ext>
            </a:extLst>
          </p:cNvPr>
          <p:cNvSpPr/>
          <p:nvPr/>
        </p:nvSpPr>
        <p:spPr>
          <a:xfrm>
            <a:off x="1211758" y="5171519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Non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A7A0C52-DA3A-6816-85F4-190F7A64A674}"/>
              </a:ext>
            </a:extLst>
          </p:cNvPr>
          <p:cNvSpPr/>
          <p:nvPr/>
        </p:nvSpPr>
        <p:spPr>
          <a:xfrm>
            <a:off x="916391" y="5171519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13772D7-E2C7-62DA-C3BB-05373BC92B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5805" y="2931578"/>
            <a:ext cx="5382595" cy="298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0026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519986" y="1225569"/>
            <a:ext cx="11236080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just" defTabSz="914400"/>
            <a:r>
              <a:rPr lang="fr-FR" sz="2800" noProof="0" dirty="0">
                <a:ea typeface="Calibri"/>
                <a:cs typeface="Calibri"/>
                <a:sym typeface="Calibri"/>
              </a:rPr>
              <a:t>Choisir le schéma correspondant au branchement correct du voltmètre.  </a:t>
            </a:r>
            <a:endParaRPr lang="fr-FR" sz="2800" noProof="0" dirty="0"/>
          </a:p>
        </p:txBody>
      </p:sp>
      <p:sp>
        <p:nvSpPr>
          <p:cNvPr id="24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56241" y="468236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6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5756266" y="462234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8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9321537" y="455720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pic>
        <p:nvPicPr>
          <p:cNvPr id="19" name="Image 18" descr="4v3e02a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0241" y="2352599"/>
            <a:ext cx="2304000" cy="2124000"/>
          </a:xfrm>
          <a:prstGeom prst="rect">
            <a:avLst/>
          </a:prstGeom>
          <a:noFill/>
        </p:spPr>
      </p:pic>
      <p:pic>
        <p:nvPicPr>
          <p:cNvPr id="30" name="Image 29" descr="4v3e02c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45876" y="2231298"/>
            <a:ext cx="2520000" cy="2124000"/>
          </a:xfrm>
          <a:prstGeom prst="rect">
            <a:avLst/>
          </a:prstGeom>
          <a:noFill/>
        </p:spPr>
      </p:pic>
      <p:pic>
        <p:nvPicPr>
          <p:cNvPr id="31" name="Image 30" descr="4v3e02d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55548" y="2198727"/>
            <a:ext cx="2304000" cy="2124000"/>
          </a:xfrm>
          <a:prstGeom prst="rect">
            <a:avLst/>
          </a:prstGeom>
          <a:noFill/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8AF1EDF-3C82-4571-9B89-494049023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Choisir la bonne réponse.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7890B4-07A0-B8E8-A0C0-96476A9F9A7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justifier oralement leurs réponses.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7969A372-1A8A-AAF1-715A-914F6E7FE10A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19B05B13-DDA5-E2D1-E688-D43D91ACC9AB}"/>
                </a:ext>
              </a:extLst>
            </p:cNvPr>
            <p:cNvPicPr preferRelativeResize="0"/>
            <p:nvPr/>
          </p:nvPicPr>
          <p:blipFill rotWithShape="1">
            <a:blip r:embed="rId5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04E706C-4A46-D424-63C7-FBBDBF987BE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49842499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519986" y="1225569"/>
            <a:ext cx="11236080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just" defTabSz="914400"/>
            <a:r>
              <a:rPr lang="fr-FR" sz="2800" noProof="0" dirty="0">
                <a:ea typeface="Calibri"/>
                <a:cs typeface="Calibri"/>
                <a:sym typeface="Calibri"/>
              </a:rPr>
              <a:t>Choisir le schéma correspondant au branchement correct du voltmètre.  </a:t>
            </a:r>
            <a:endParaRPr lang="fr-FR" sz="2800" noProof="0" dirty="0"/>
          </a:p>
        </p:txBody>
      </p:sp>
      <p:sp>
        <p:nvSpPr>
          <p:cNvPr id="24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56241" y="468236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6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5756266" y="462234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8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9321537" y="455720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pic>
        <p:nvPicPr>
          <p:cNvPr id="19" name="Image 18" descr="4v3e02a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0241" y="2352599"/>
            <a:ext cx="2304000" cy="2124000"/>
          </a:xfrm>
          <a:prstGeom prst="rect">
            <a:avLst/>
          </a:prstGeom>
          <a:noFill/>
        </p:spPr>
      </p:pic>
      <p:pic>
        <p:nvPicPr>
          <p:cNvPr id="30" name="Image 29" descr="4v3e02c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45876" y="2231298"/>
            <a:ext cx="2520000" cy="2124000"/>
          </a:xfrm>
          <a:prstGeom prst="rect">
            <a:avLst/>
          </a:prstGeom>
          <a:noFill/>
        </p:spPr>
      </p:pic>
      <p:pic>
        <p:nvPicPr>
          <p:cNvPr id="31" name="Image 30" descr="4v3e02d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55548" y="2198727"/>
            <a:ext cx="2304000" cy="2124000"/>
          </a:xfrm>
          <a:prstGeom prst="rect">
            <a:avLst/>
          </a:prstGeom>
          <a:noFill/>
        </p:spPr>
      </p:pic>
      <p:pic>
        <p:nvPicPr>
          <p:cNvPr id="14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03411" y="5290016"/>
            <a:ext cx="684830" cy="684830"/>
          </a:xfrm>
          <a:prstGeom prst="rect">
            <a:avLst/>
          </a:prstGeom>
        </p:spPr>
      </p:pic>
      <p:pic>
        <p:nvPicPr>
          <p:cNvPr id="2" name="Image 9">
            <a:extLst>
              <a:ext uri="{FF2B5EF4-FFF2-40B4-BE49-F238E27FC236}">
                <a16:creationId xmlns:a16="http://schemas.microsoft.com/office/drawing/2014/main" id="{50D1330A-DD99-AA4D-6C03-4B2DB0D892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41748" y="468675"/>
            <a:ext cx="583170" cy="583170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B3849570-18B7-6BC6-EBD1-268F3A968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C’est A du fait que le voltmètre est branché en dérivation et il y a respect de la polarité.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29DAE236-F083-3360-5180-D458B3EFB4E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justifier oralement leurs réponses.</a:t>
            </a:r>
          </a:p>
        </p:txBody>
      </p:sp>
    </p:spTree>
    <p:extLst>
      <p:ext uri="{BB962C8B-B14F-4D97-AF65-F5344CB8AC3E}">
        <p14:creationId xmlns:p14="http://schemas.microsoft.com/office/powerpoint/2010/main" val="3703279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265221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</a:t>
            </a:r>
            <a:r>
              <a:rPr lang="fr-FR" sz="3200" b="1" kern="0" noProof="0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le chapitre</a:t>
            </a:r>
            <a:endParaRPr lang="fr-FR" sz="3200" i="1" kern="0" noProof="0" dirty="0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76150" y="33224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noProof="0" dirty="0">
                <a:solidFill>
                  <a:schemeClr val="bg1">
                    <a:lumMod val="65000"/>
                  </a:schemeClr>
                </a:solidFill>
                <a:latin typeface="Arial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noProof="0" dirty="0">
                  <a:solidFill>
                    <a:schemeClr val="bg1">
                      <a:lumMod val="65000"/>
                    </a:schemeClr>
                  </a:solidFill>
                  <a:latin typeface="Arial"/>
                </a:rPr>
                <a:t>Séance 2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914022" y="2206271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1006521" y="2266674"/>
            <a:ext cx="10265100" cy="828000"/>
            <a:chOff x="963450" y="3092649"/>
            <a:chExt cx="10265100" cy="828000"/>
          </a:xfrm>
        </p:grpSpPr>
        <p:sp>
          <p:nvSpPr>
            <p:cNvPr id="27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noProof="0" dirty="0">
                <a:solidFill>
                  <a:schemeClr val="bg1">
                    <a:lumMod val="65000"/>
                  </a:schemeClr>
                </a:solidFill>
                <a:latin typeface="Arial"/>
              </a:endParaRPr>
            </a:p>
          </p:txBody>
        </p:sp>
        <p:sp>
          <p:nvSpPr>
            <p:cNvPr id="28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noProof="0" dirty="0">
                  <a:latin typeface="Arial"/>
                </a:rPr>
                <a:t>Séance 1</a:t>
              </a:r>
            </a:p>
          </p:txBody>
        </p:sp>
      </p:grpSp>
      <p:sp>
        <p:nvSpPr>
          <p:cNvPr id="38" name="ZoneTexte 37">
            <a:extLst>
              <a:ext uri="{FF2B5EF4-FFF2-40B4-BE49-F238E27FC236}">
                <a16:creationId xmlns:a16="http://schemas.microsoft.com/office/drawing/2014/main" id="{0143FBDE-BD97-8664-42F5-BA6D2D34A4C1}"/>
              </a:ext>
            </a:extLst>
          </p:cNvPr>
          <p:cNvSpPr txBox="1"/>
          <p:nvPr/>
        </p:nvSpPr>
        <p:spPr>
          <a:xfrm>
            <a:off x="2551823" y="2388154"/>
            <a:ext cx="86174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fr-FR" sz="2000" noProof="0" dirty="0"/>
              <a:t>Utiliser un multimètre pour mesurer une tension électrique.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D31F6BDA-87B3-DE26-6019-1E5777F41C13}"/>
              </a:ext>
            </a:extLst>
          </p:cNvPr>
          <p:cNvSpPr txBox="1"/>
          <p:nvPr/>
        </p:nvSpPr>
        <p:spPr>
          <a:xfrm>
            <a:off x="2564523" y="3462370"/>
            <a:ext cx="836537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8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sz="2000" noProof="0" dirty="0"/>
              <a:t>Utiliser les lois des tensions pour déterminer la valeur d’une tension électrique. 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73474" y="4330808"/>
            <a:ext cx="10265100" cy="828000"/>
            <a:chOff x="963450" y="3092649"/>
            <a:chExt cx="10265100" cy="828000"/>
          </a:xfrm>
        </p:grpSpPr>
        <p:sp>
          <p:nvSpPr>
            <p:cNvPr id="15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noProof="0" dirty="0">
                <a:solidFill>
                  <a:schemeClr val="bg1">
                    <a:lumMod val="65000"/>
                  </a:schemeClr>
                </a:solidFill>
                <a:latin typeface="Arial"/>
              </a:endParaRPr>
            </a:p>
          </p:txBody>
        </p:sp>
        <p:sp>
          <p:nvSpPr>
            <p:cNvPr id="17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noProof="0" dirty="0">
                  <a:solidFill>
                    <a:schemeClr val="bg1">
                      <a:lumMod val="65000"/>
                    </a:schemeClr>
                  </a:solidFill>
                  <a:latin typeface="Arial"/>
                </a:rPr>
                <a:t>Séance 3</a:t>
              </a: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D31F6BDA-87B3-DE26-6019-1E5777F41C13}"/>
              </a:ext>
            </a:extLst>
          </p:cNvPr>
          <p:cNvSpPr txBox="1"/>
          <p:nvPr/>
        </p:nvSpPr>
        <p:spPr>
          <a:xfrm>
            <a:off x="2381493" y="4544753"/>
            <a:ext cx="836537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8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sz="2000" noProof="0" dirty="0"/>
              <a:t>Expliquer l’éclat des lampes dans un circuit à partir des lois de l’électricité.</a:t>
            </a:r>
          </a:p>
        </p:txBody>
      </p:sp>
    </p:spTree>
    <p:extLst>
      <p:ext uri="{BB962C8B-B14F-4D97-AF65-F5344CB8AC3E}">
        <p14:creationId xmlns:p14="http://schemas.microsoft.com/office/powerpoint/2010/main" val="39516852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1743795" y="4550216"/>
            <a:ext cx="662115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noProof="0" dirty="0">
              <a:solidFill>
                <a:schemeClr val="tx1"/>
              </a:solidFill>
            </a:endParaRPr>
          </a:p>
        </p:txBody>
      </p:sp>
      <p:sp>
        <p:nvSpPr>
          <p:cNvPr id="38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1812394" y="3576978"/>
            <a:ext cx="643567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noProof="0" dirty="0">
              <a:solidFill>
                <a:schemeClr val="tx1"/>
              </a:solidFill>
            </a:endParaRPr>
          </a:p>
        </p:txBody>
      </p:sp>
      <p:sp>
        <p:nvSpPr>
          <p:cNvPr id="37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1812394" y="2695847"/>
            <a:ext cx="7941206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noProof="0" dirty="0">
              <a:solidFill>
                <a:schemeClr val="tx1"/>
              </a:solidFill>
            </a:endParaRPr>
          </a:p>
        </p:txBody>
      </p:sp>
      <p:sp>
        <p:nvSpPr>
          <p:cNvPr id="3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1812394" y="2008280"/>
            <a:ext cx="7941206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noProof="0" dirty="0">
              <a:solidFill>
                <a:schemeClr val="tx1"/>
              </a:solidFill>
            </a:endParaRP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4952" y="3682289"/>
            <a:ext cx="3479671" cy="2697722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1176023" y="2017640"/>
            <a:ext cx="106686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2800" noProof="0" dirty="0">
                <a:solidFill>
                  <a:srgbClr val="231F20"/>
                </a:solidFill>
                <a:ea typeface="Calibri"/>
                <a:cs typeface="Calibri"/>
                <a:sym typeface="Calibri"/>
              </a:rPr>
              <a:t>        La borne </a:t>
            </a:r>
            <a:r>
              <a:rPr lang="fr-FR" sz="2800" b="1" noProof="0" dirty="0">
                <a:solidFill>
                  <a:srgbClr val="231F20"/>
                </a:solidFill>
                <a:ea typeface="Calibri"/>
                <a:cs typeface="Calibri"/>
                <a:sym typeface="Calibri"/>
              </a:rPr>
              <a:t>Com</a:t>
            </a:r>
            <a:r>
              <a:rPr lang="fr-FR" sz="2800" noProof="0" dirty="0">
                <a:solidFill>
                  <a:srgbClr val="231F20"/>
                </a:solidFill>
                <a:ea typeface="Calibri"/>
                <a:cs typeface="Calibri"/>
                <a:sym typeface="Calibri"/>
              </a:rPr>
              <a:t> est reliée à la borne positive </a:t>
            </a:r>
            <a:r>
              <a:rPr lang="fr-FR" sz="2800" noProof="0" dirty="0">
                <a:ea typeface="Calibri"/>
                <a:cs typeface="Calibri"/>
                <a:sym typeface="Calibri"/>
              </a:rPr>
              <a:t>de la pile.</a:t>
            </a:r>
            <a:endParaRPr lang="fr-FR" sz="2800" noProof="0" dirty="0"/>
          </a:p>
          <a:p>
            <a:pPr marL="625475" lvl="0">
              <a:lnSpc>
                <a:spcPct val="200000"/>
              </a:lnSpc>
            </a:pPr>
            <a:r>
              <a:rPr lang="fr-FR" sz="2800" noProof="0" dirty="0">
                <a:solidFill>
                  <a:srgbClr val="231F20"/>
                </a:solidFill>
                <a:ea typeface="Calibri"/>
                <a:cs typeface="Calibri"/>
                <a:sym typeface="Calibri"/>
              </a:rPr>
              <a:t> La borne </a:t>
            </a:r>
            <a:r>
              <a:rPr lang="fr-FR" sz="2800" b="1" noProof="0" dirty="0">
                <a:solidFill>
                  <a:srgbClr val="231F20"/>
                </a:solidFill>
                <a:ea typeface="Calibri"/>
                <a:cs typeface="Calibri"/>
                <a:sym typeface="Calibri"/>
              </a:rPr>
              <a:t>Com</a:t>
            </a:r>
            <a:r>
              <a:rPr lang="fr-FR" sz="2800" noProof="0" dirty="0">
                <a:solidFill>
                  <a:srgbClr val="231F20"/>
                </a:solidFill>
                <a:ea typeface="Calibri"/>
                <a:cs typeface="Calibri"/>
                <a:sym typeface="Calibri"/>
              </a:rPr>
              <a:t> est reliée à la borne négative </a:t>
            </a:r>
            <a:r>
              <a:rPr lang="fr-FR" sz="2800" noProof="0" dirty="0">
                <a:ea typeface="Calibri"/>
                <a:cs typeface="Calibri"/>
                <a:sym typeface="Calibri"/>
              </a:rPr>
              <a:t>de la pile.</a:t>
            </a:r>
            <a:endParaRPr lang="fr-FR" sz="2800" noProof="0" dirty="0"/>
          </a:p>
          <a:p>
            <a:pPr marL="625475" lvl="0">
              <a:lnSpc>
                <a:spcPct val="200000"/>
              </a:lnSpc>
            </a:pPr>
            <a:r>
              <a:rPr lang="fr-FR" sz="2800" noProof="0" dirty="0">
                <a:solidFill>
                  <a:srgbClr val="231F20"/>
                </a:solidFill>
                <a:ea typeface="Calibri"/>
                <a:cs typeface="Calibri"/>
                <a:sym typeface="Calibri"/>
              </a:rPr>
              <a:t> Le calibre choisi n’est pas convenable.</a:t>
            </a:r>
            <a:endParaRPr lang="fr-FR" sz="2800" noProof="0" dirty="0"/>
          </a:p>
          <a:p>
            <a:pPr marL="625475" lvl="0">
              <a:lnSpc>
                <a:spcPct val="200000"/>
              </a:lnSpc>
            </a:pPr>
            <a:r>
              <a:rPr lang="fr-FR" sz="2800" noProof="0" dirty="0">
                <a:solidFill>
                  <a:srgbClr val="231F20"/>
                </a:solidFill>
                <a:ea typeface="Calibri"/>
                <a:cs typeface="Calibri"/>
                <a:sym typeface="Calibri"/>
              </a:rPr>
              <a:t> Le branchement du multimètre est en série.</a:t>
            </a:r>
            <a:endParaRPr lang="fr-FR" sz="2800" noProof="0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397737" y="1273068"/>
            <a:ext cx="1106131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fr-FR" sz="2800" noProof="0" dirty="0">
                <a:solidFill>
                  <a:srgbClr val="231F20"/>
                </a:solidFill>
                <a:ea typeface="Calibri"/>
                <a:cs typeface="Calibri"/>
                <a:sym typeface="Calibri"/>
              </a:rPr>
              <a:t>Dans le schéma ci-contre le multimètre affiche cette valeur parce que:</a:t>
            </a:r>
            <a:endParaRPr lang="fr-FR" sz="2800" noProof="0" dirty="0"/>
          </a:p>
        </p:txBody>
      </p:sp>
      <p:sp>
        <p:nvSpPr>
          <p:cNvPr id="32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1104650" y="2099881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3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1159740" y="289783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4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1177670" y="359584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35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1240422" y="4542309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F967760-3040-833D-0F76-7180D0A77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Choisir la bonne réponse.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835045A-CA29-E4EA-9A4C-BE7E44614C1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justifier oralement leurs réponses.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37DE7186-75DD-F961-1E35-D2F61FFB244C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3AF2563-C0B7-1395-FADC-361890D20BC5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14C86D3-C638-6AB3-47E9-60816B1BF35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7408369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ZoneTexte 28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397737" y="1273068"/>
            <a:ext cx="1106131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fr-FR" sz="2800" noProof="0" dirty="0">
                <a:solidFill>
                  <a:srgbClr val="231F20"/>
                </a:solidFill>
                <a:ea typeface="Calibri"/>
                <a:cs typeface="Calibri"/>
                <a:sym typeface="Calibri"/>
              </a:rPr>
              <a:t>Dans le schéma ci-contre le multimètre affiche cette valeur parce que:</a:t>
            </a:r>
            <a:endParaRPr lang="fr-FR" sz="2800" noProof="0" dirty="0"/>
          </a:p>
        </p:txBody>
      </p:sp>
      <p:pic>
        <p:nvPicPr>
          <p:cNvPr id="18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72337" y="1996259"/>
            <a:ext cx="684830" cy="684830"/>
          </a:xfrm>
          <a:prstGeom prst="rect">
            <a:avLst/>
          </a:prstGeom>
        </p:spPr>
      </p:pic>
      <p:pic>
        <p:nvPicPr>
          <p:cNvPr id="19" name="Image 9">
            <a:extLst>
              <a:ext uri="{FF2B5EF4-FFF2-40B4-BE49-F238E27FC236}">
                <a16:creationId xmlns:a16="http://schemas.microsoft.com/office/drawing/2014/main" id="{B6C3750B-53E5-9A8C-7710-25CB6A6810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9055" y="452067"/>
            <a:ext cx="583170" cy="58317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C5F6A3D-1FFA-A61F-D4F7-43F2F0B9F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Il y a permutation des bornes.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934B0D3-43A9-F469-A44E-E183D21490E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justifier oralement leurs réponses.</a:t>
            </a:r>
          </a:p>
        </p:txBody>
      </p:sp>
      <p:sp>
        <p:nvSpPr>
          <p:cNvPr id="13" name="Rectangle : coins arrondis 5">
            <a:extLst>
              <a:ext uri="{FF2B5EF4-FFF2-40B4-BE49-F238E27FC236}">
                <a16:creationId xmlns:a16="http://schemas.microsoft.com/office/drawing/2014/main" id="{FCA78A30-9B1E-72E9-D4D4-5493E28EE159}"/>
              </a:ext>
            </a:extLst>
          </p:cNvPr>
          <p:cNvSpPr/>
          <p:nvPr/>
        </p:nvSpPr>
        <p:spPr>
          <a:xfrm>
            <a:off x="1743795" y="4550216"/>
            <a:ext cx="662115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noProof="0" dirty="0">
              <a:solidFill>
                <a:schemeClr val="tx1"/>
              </a:solidFill>
            </a:endParaRPr>
          </a:p>
        </p:txBody>
      </p:sp>
      <p:sp>
        <p:nvSpPr>
          <p:cNvPr id="14" name="Rectangle : coins arrondis 5">
            <a:extLst>
              <a:ext uri="{FF2B5EF4-FFF2-40B4-BE49-F238E27FC236}">
                <a16:creationId xmlns:a16="http://schemas.microsoft.com/office/drawing/2014/main" id="{20BD0102-E283-4634-28DF-66D38636F320}"/>
              </a:ext>
            </a:extLst>
          </p:cNvPr>
          <p:cNvSpPr/>
          <p:nvPr/>
        </p:nvSpPr>
        <p:spPr>
          <a:xfrm>
            <a:off x="1812394" y="3576978"/>
            <a:ext cx="643567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noProof="0" dirty="0">
              <a:solidFill>
                <a:schemeClr val="tx1"/>
              </a:solidFill>
            </a:endParaRPr>
          </a:p>
        </p:txBody>
      </p:sp>
      <p:sp>
        <p:nvSpPr>
          <p:cNvPr id="15" name="Rectangle : coins arrondis 5">
            <a:extLst>
              <a:ext uri="{FF2B5EF4-FFF2-40B4-BE49-F238E27FC236}">
                <a16:creationId xmlns:a16="http://schemas.microsoft.com/office/drawing/2014/main" id="{F79E9BD5-8DBD-AEAB-EA0F-86E1B6A23442}"/>
              </a:ext>
            </a:extLst>
          </p:cNvPr>
          <p:cNvSpPr/>
          <p:nvPr/>
        </p:nvSpPr>
        <p:spPr>
          <a:xfrm>
            <a:off x="1812394" y="2695847"/>
            <a:ext cx="7941206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noProof="0" dirty="0">
              <a:solidFill>
                <a:schemeClr val="tx1"/>
              </a:solidFill>
            </a:endParaRPr>
          </a:p>
        </p:txBody>
      </p:sp>
      <p:sp>
        <p:nvSpPr>
          <p:cNvPr id="16" name="Rectangle : coins arrondis 5">
            <a:extLst>
              <a:ext uri="{FF2B5EF4-FFF2-40B4-BE49-F238E27FC236}">
                <a16:creationId xmlns:a16="http://schemas.microsoft.com/office/drawing/2014/main" id="{9775009E-45AC-1BEC-93BC-01D25C196FF9}"/>
              </a:ext>
            </a:extLst>
          </p:cNvPr>
          <p:cNvSpPr/>
          <p:nvPr/>
        </p:nvSpPr>
        <p:spPr>
          <a:xfrm>
            <a:off x="1812394" y="2008280"/>
            <a:ext cx="7941206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noProof="0" dirty="0">
              <a:solidFill>
                <a:schemeClr val="tx1"/>
              </a:solidFill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803AA726-C7BD-E35C-7FC5-92F141439D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4952" y="3682289"/>
            <a:ext cx="3479671" cy="26977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02E0C1A-7F56-ADC8-6DA7-A133A928A8BA}"/>
              </a:ext>
            </a:extLst>
          </p:cNvPr>
          <p:cNvSpPr/>
          <p:nvPr/>
        </p:nvSpPr>
        <p:spPr>
          <a:xfrm>
            <a:off x="1176023" y="2017640"/>
            <a:ext cx="106686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2800" noProof="0" dirty="0">
                <a:solidFill>
                  <a:srgbClr val="231F20"/>
                </a:solidFill>
                <a:ea typeface="Calibri"/>
                <a:cs typeface="Calibri"/>
                <a:sym typeface="Calibri"/>
              </a:rPr>
              <a:t>        La borne </a:t>
            </a:r>
            <a:r>
              <a:rPr lang="fr-FR" sz="2800" b="1" noProof="0" dirty="0">
                <a:solidFill>
                  <a:srgbClr val="231F20"/>
                </a:solidFill>
                <a:ea typeface="Calibri"/>
                <a:cs typeface="Calibri"/>
                <a:sym typeface="Calibri"/>
              </a:rPr>
              <a:t>Com</a:t>
            </a:r>
            <a:r>
              <a:rPr lang="fr-FR" sz="2800" noProof="0" dirty="0">
                <a:solidFill>
                  <a:srgbClr val="231F20"/>
                </a:solidFill>
                <a:ea typeface="Calibri"/>
                <a:cs typeface="Calibri"/>
                <a:sym typeface="Calibri"/>
              </a:rPr>
              <a:t> est reliée à la borne positive </a:t>
            </a:r>
            <a:r>
              <a:rPr lang="fr-FR" sz="2800" noProof="0" dirty="0">
                <a:ea typeface="Calibri"/>
                <a:cs typeface="Calibri"/>
                <a:sym typeface="Calibri"/>
              </a:rPr>
              <a:t>de la pile.</a:t>
            </a:r>
            <a:endParaRPr lang="fr-FR" sz="2800" noProof="0" dirty="0"/>
          </a:p>
          <a:p>
            <a:pPr marL="625475" lvl="0">
              <a:lnSpc>
                <a:spcPct val="200000"/>
              </a:lnSpc>
            </a:pPr>
            <a:r>
              <a:rPr lang="fr-FR" sz="2800" noProof="0" dirty="0">
                <a:solidFill>
                  <a:srgbClr val="231F20"/>
                </a:solidFill>
                <a:ea typeface="Calibri"/>
                <a:cs typeface="Calibri"/>
                <a:sym typeface="Calibri"/>
              </a:rPr>
              <a:t> La borne </a:t>
            </a:r>
            <a:r>
              <a:rPr lang="fr-FR" sz="2800" b="1" noProof="0" dirty="0">
                <a:solidFill>
                  <a:srgbClr val="231F20"/>
                </a:solidFill>
                <a:ea typeface="Calibri"/>
                <a:cs typeface="Calibri"/>
                <a:sym typeface="Calibri"/>
              </a:rPr>
              <a:t>Com</a:t>
            </a:r>
            <a:r>
              <a:rPr lang="fr-FR" sz="2800" noProof="0" dirty="0">
                <a:solidFill>
                  <a:srgbClr val="231F20"/>
                </a:solidFill>
                <a:ea typeface="Calibri"/>
                <a:cs typeface="Calibri"/>
                <a:sym typeface="Calibri"/>
              </a:rPr>
              <a:t> est reliée à la borne négative </a:t>
            </a:r>
            <a:r>
              <a:rPr lang="fr-FR" sz="2800" noProof="0" dirty="0">
                <a:ea typeface="Calibri"/>
                <a:cs typeface="Calibri"/>
                <a:sym typeface="Calibri"/>
              </a:rPr>
              <a:t>de la pile.</a:t>
            </a:r>
            <a:endParaRPr lang="fr-FR" sz="2800" noProof="0" dirty="0"/>
          </a:p>
          <a:p>
            <a:pPr marL="625475" lvl="0">
              <a:lnSpc>
                <a:spcPct val="200000"/>
              </a:lnSpc>
            </a:pPr>
            <a:r>
              <a:rPr lang="fr-FR" sz="2800" noProof="0" dirty="0">
                <a:solidFill>
                  <a:srgbClr val="231F20"/>
                </a:solidFill>
                <a:ea typeface="Calibri"/>
                <a:cs typeface="Calibri"/>
                <a:sym typeface="Calibri"/>
              </a:rPr>
              <a:t> Le calibre choisi n’est pas convenable.</a:t>
            </a:r>
            <a:endParaRPr lang="fr-FR" sz="2800" noProof="0" dirty="0"/>
          </a:p>
          <a:p>
            <a:pPr marL="625475" lvl="0">
              <a:lnSpc>
                <a:spcPct val="200000"/>
              </a:lnSpc>
            </a:pPr>
            <a:r>
              <a:rPr lang="fr-FR" sz="2800" noProof="0" dirty="0">
                <a:solidFill>
                  <a:srgbClr val="231F20"/>
                </a:solidFill>
                <a:ea typeface="Calibri"/>
                <a:cs typeface="Calibri"/>
                <a:sym typeface="Calibri"/>
              </a:rPr>
              <a:t> Le branchement du multimètre est en série.</a:t>
            </a:r>
            <a:endParaRPr lang="fr-FR" sz="2800" noProof="0" dirty="0"/>
          </a:p>
        </p:txBody>
      </p:sp>
      <p:sp>
        <p:nvSpPr>
          <p:cNvPr id="23" name="Rectangle : coins arrondis 6">
            <a:extLst>
              <a:ext uri="{FF2B5EF4-FFF2-40B4-BE49-F238E27FC236}">
                <a16:creationId xmlns:a16="http://schemas.microsoft.com/office/drawing/2014/main" id="{188A7D0A-E5E1-93D2-1C1A-FC4E1DAFAFED}"/>
              </a:ext>
            </a:extLst>
          </p:cNvPr>
          <p:cNvSpPr/>
          <p:nvPr/>
        </p:nvSpPr>
        <p:spPr>
          <a:xfrm>
            <a:off x="1104650" y="2099881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4" name="Rectangle : coins arrondis 8">
            <a:extLst>
              <a:ext uri="{FF2B5EF4-FFF2-40B4-BE49-F238E27FC236}">
                <a16:creationId xmlns:a16="http://schemas.microsoft.com/office/drawing/2014/main" id="{9C9A0A95-D7AF-7D94-C4B6-38E4D238C8A8}"/>
              </a:ext>
            </a:extLst>
          </p:cNvPr>
          <p:cNvSpPr/>
          <p:nvPr/>
        </p:nvSpPr>
        <p:spPr>
          <a:xfrm>
            <a:off x="1159740" y="289783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6" name="Rectangle : coins arrondis 8">
            <a:extLst>
              <a:ext uri="{FF2B5EF4-FFF2-40B4-BE49-F238E27FC236}">
                <a16:creationId xmlns:a16="http://schemas.microsoft.com/office/drawing/2014/main" id="{75265BD6-9958-FE51-8B3D-C5C6ED7214D7}"/>
              </a:ext>
            </a:extLst>
          </p:cNvPr>
          <p:cNvSpPr/>
          <p:nvPr/>
        </p:nvSpPr>
        <p:spPr>
          <a:xfrm>
            <a:off x="1177670" y="359584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8" name="Rectangle : coins arrondis 8">
            <a:extLst>
              <a:ext uri="{FF2B5EF4-FFF2-40B4-BE49-F238E27FC236}">
                <a16:creationId xmlns:a16="http://schemas.microsoft.com/office/drawing/2014/main" id="{F3EAD888-16F6-9F5D-BC99-CB962AC676D7}"/>
              </a:ext>
            </a:extLst>
          </p:cNvPr>
          <p:cNvSpPr/>
          <p:nvPr/>
        </p:nvSpPr>
        <p:spPr>
          <a:xfrm>
            <a:off x="1240422" y="4542309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86291387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B2071409-816B-8349-39D4-DFDA9EA17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Répondre par vrai ou faux.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4638A742-4DC4-9EAF-0B05-F498C70491F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justifier oralement leur choix.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12CD7F5-BAEC-3461-7F4C-CB21CABC1ED8}"/>
              </a:ext>
            </a:extLst>
          </p:cNvPr>
          <p:cNvSpPr txBox="1"/>
          <p:nvPr/>
        </p:nvSpPr>
        <p:spPr>
          <a:xfrm>
            <a:off x="267082" y="1051845"/>
            <a:ext cx="11061318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Ilyas veut mesurer la tension aux bornes d’une pile plate neuve (4,5 V). Le voltmètre qu’il utilise dispose des calibres 2V ;  20 V ;  200 V et 600 V.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F9E7501-954A-C4F0-663F-9C2944038807}"/>
              </a:ext>
            </a:extLst>
          </p:cNvPr>
          <p:cNvSpPr/>
          <p:nvPr/>
        </p:nvSpPr>
        <p:spPr>
          <a:xfrm>
            <a:off x="267082" y="2210345"/>
            <a:ext cx="62760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noProof="0" dirty="0"/>
              <a:t>Le calibre le mieux adapté est 200 V.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DF51EEE-07B8-9B62-7FB0-1B935B9E4CA6}"/>
              </a:ext>
            </a:extLst>
          </p:cNvPr>
          <p:cNvSpPr/>
          <p:nvPr/>
        </p:nvSpPr>
        <p:spPr>
          <a:xfrm>
            <a:off x="2269593" y="4248154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5C3AEB8-EF33-1C01-AADA-E3511F8C9C4B}"/>
              </a:ext>
            </a:extLst>
          </p:cNvPr>
          <p:cNvSpPr/>
          <p:nvPr/>
        </p:nvSpPr>
        <p:spPr>
          <a:xfrm>
            <a:off x="1974226" y="424815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81E1AFE-08DD-7973-3D01-12FE8EA511E2}"/>
              </a:ext>
            </a:extLst>
          </p:cNvPr>
          <p:cNvSpPr/>
          <p:nvPr/>
        </p:nvSpPr>
        <p:spPr>
          <a:xfrm>
            <a:off x="7370511" y="4248154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D191971D-CBC8-8010-B0E0-7A1B347FB8D8}"/>
              </a:ext>
            </a:extLst>
          </p:cNvPr>
          <p:cNvSpPr/>
          <p:nvPr/>
        </p:nvSpPr>
        <p:spPr>
          <a:xfrm>
            <a:off x="7075144" y="424815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9B626BA-8988-B2D5-BCC5-14146C462AF1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4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79D7940-5B54-DC0E-7AE7-F2B977F087A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1E0DB0B-41E7-947D-5E57-13ACF834B231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76833827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9">
            <a:extLst>
              <a:ext uri="{FF2B5EF4-FFF2-40B4-BE49-F238E27FC236}">
                <a16:creationId xmlns:a16="http://schemas.microsoft.com/office/drawing/2014/main" id="{B6C3750B-53E5-9A8C-7710-25CB6A681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4309" y="468675"/>
            <a:ext cx="583170" cy="583170"/>
          </a:xfrm>
          <a:prstGeom prst="rect">
            <a:avLst/>
          </a:prstGeom>
        </p:spPr>
      </p:pic>
      <p:pic>
        <p:nvPicPr>
          <p:cNvPr id="15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31871" y="4679078"/>
            <a:ext cx="684830" cy="68483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774E9F3-94DC-AC31-8697-9D2DD086A8A8}"/>
              </a:ext>
            </a:extLst>
          </p:cNvPr>
          <p:cNvSpPr txBox="1"/>
          <p:nvPr/>
        </p:nvSpPr>
        <p:spPr>
          <a:xfrm>
            <a:off x="267082" y="1051845"/>
            <a:ext cx="11061318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Ilyas veut mesurer la tension aux bornes d’une pile plate neuve (4,5 V). Le voltmètre qu’il utilise dispose des calibres 2V ;  20 V ;  200 V et 600 V.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9C524A3-972A-2DEA-F3F2-9EFCFDE9F94D}"/>
              </a:ext>
            </a:extLst>
          </p:cNvPr>
          <p:cNvSpPr/>
          <p:nvPr/>
        </p:nvSpPr>
        <p:spPr>
          <a:xfrm>
            <a:off x="267082" y="2210345"/>
            <a:ext cx="62760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noProof="0" dirty="0"/>
              <a:t>Le calibre le mieux adapté est 200 V.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E0B1F29-824F-7DBB-5AEA-0370202024A4}"/>
              </a:ext>
            </a:extLst>
          </p:cNvPr>
          <p:cNvSpPr/>
          <p:nvPr/>
        </p:nvSpPr>
        <p:spPr>
          <a:xfrm>
            <a:off x="2269593" y="4248154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DD98316-1DD2-C8DF-7E55-87ACFFC0CC2C}"/>
              </a:ext>
            </a:extLst>
          </p:cNvPr>
          <p:cNvSpPr/>
          <p:nvPr/>
        </p:nvSpPr>
        <p:spPr>
          <a:xfrm>
            <a:off x="1974226" y="424815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635557F-D66A-EC7F-2765-836853B0B534}"/>
              </a:ext>
            </a:extLst>
          </p:cNvPr>
          <p:cNvSpPr/>
          <p:nvPr/>
        </p:nvSpPr>
        <p:spPr>
          <a:xfrm>
            <a:off x="7370511" y="4248154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3D1DE9A-073C-BD94-55D2-52A4DF634DDE}"/>
              </a:ext>
            </a:extLst>
          </p:cNvPr>
          <p:cNvSpPr/>
          <p:nvPr/>
        </p:nvSpPr>
        <p:spPr>
          <a:xfrm>
            <a:off x="7075144" y="424815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F7A04877-14A9-492C-18A2-93BAC65EB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Ce calibre peut être utilisé mais la mesure ne sera pas précise. Le calibre le mieux adapté est 20 V.</a:t>
            </a:r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BDA91E2E-847A-23EB-311F-CE16D2E5C76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choix.</a:t>
            </a:r>
          </a:p>
        </p:txBody>
      </p:sp>
    </p:spTree>
    <p:extLst>
      <p:ext uri="{BB962C8B-B14F-4D97-AF65-F5344CB8AC3E}">
        <p14:creationId xmlns:p14="http://schemas.microsoft.com/office/powerpoint/2010/main" val="132887183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595461" y="2761958"/>
            <a:ext cx="432000" cy="430924"/>
          </a:xfrm>
          <a:prstGeom prst="roundRect">
            <a:avLst>
              <a:gd name="adj" fmla="val 50000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2595461" y="463712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267082" y="1051845"/>
            <a:ext cx="11061318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le montage suivant comportant une pile et une lampe , le pôle </a:t>
            </a:r>
            <a:r>
              <a:rPr lang="fr-FR" sz="28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positif </a:t>
            </a:r>
            <a:r>
              <a:rPr lang="fr-FR" sz="28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la pile est:</a:t>
            </a:r>
          </a:p>
        </p:txBody>
      </p:sp>
      <p:pic>
        <p:nvPicPr>
          <p:cNvPr id="16" name="Image 15"/>
          <p:cNvPicPr/>
          <p:nvPr/>
        </p:nvPicPr>
        <p:blipFill rotWithShape="1">
          <a:blip r:embed="rId2"/>
          <a:srcRect l="21604" t="31624" r="42735" b="16594"/>
          <a:stretch/>
        </p:blipFill>
        <p:spPr bwMode="auto">
          <a:xfrm>
            <a:off x="5881545" y="2222274"/>
            <a:ext cx="4389020" cy="32154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3027461" y="2761958"/>
            <a:ext cx="90175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</a:rPr>
              <a:t>(a)</a:t>
            </a: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3233650" y="4636049"/>
            <a:ext cx="90175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</a:rPr>
              <a:t>(b)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D835A91-49D8-270F-8EBF-8CE79F2F0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Choisir la bonne réponse.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DF501F-46C1-8A9B-990D-01EF723DE4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justifier oralement leur choix.</a:t>
            </a:r>
            <a:endParaRPr lang="fr-FR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EE28AFCD-9DFC-F86C-FEFD-02EBC990D091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137E770-F04B-4AEB-16DF-334EAD749A01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047A886-C389-60ED-308A-DAD73101AFAC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93061010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267082" y="1051845"/>
            <a:ext cx="11061318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le montage suivant comportant une pile et une lampe , le pôle </a:t>
            </a:r>
            <a:r>
              <a:rPr lang="fr-FR" sz="28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positif</a:t>
            </a:r>
            <a:r>
              <a:rPr lang="fr-FR" sz="28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la pile est:</a:t>
            </a:r>
          </a:p>
        </p:txBody>
      </p:sp>
      <p:pic>
        <p:nvPicPr>
          <p:cNvPr id="13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69559" y="2635005"/>
            <a:ext cx="684830" cy="684830"/>
          </a:xfrm>
          <a:prstGeom prst="rect">
            <a:avLst/>
          </a:prstGeom>
        </p:spPr>
      </p:pic>
      <p:pic>
        <p:nvPicPr>
          <p:cNvPr id="14" name="Image 9">
            <a:extLst>
              <a:ext uri="{FF2B5EF4-FFF2-40B4-BE49-F238E27FC236}">
                <a16:creationId xmlns:a16="http://schemas.microsoft.com/office/drawing/2014/main" id="{B6C3750B-53E5-9A8C-7710-25CB6A6810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1748" y="468675"/>
            <a:ext cx="583170" cy="58317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1DB80A5-CE33-E0DE-E28E-378BAA00A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pôle (a) est lié à la borne(Com) et il y a un signe(-) dans l’affichage.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77D6A74-AE5C-A0A0-78ED-7AE467237D0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justifier oralement leur choix.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974DD9C-CEA7-0B69-2377-A3E18A8B8D5D}"/>
              </a:ext>
            </a:extLst>
          </p:cNvPr>
          <p:cNvSpPr/>
          <p:nvPr/>
        </p:nvSpPr>
        <p:spPr>
          <a:xfrm>
            <a:off x="2595461" y="2761958"/>
            <a:ext cx="432000" cy="430924"/>
          </a:xfrm>
          <a:prstGeom prst="roundRect">
            <a:avLst>
              <a:gd name="adj" fmla="val 50000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34C041C-1EF9-A390-14DD-A52AF02B07E9}"/>
              </a:ext>
            </a:extLst>
          </p:cNvPr>
          <p:cNvSpPr/>
          <p:nvPr/>
        </p:nvSpPr>
        <p:spPr>
          <a:xfrm>
            <a:off x="2595461" y="463712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F5A8BC4-A110-3246-F34C-9B35046043AE}"/>
              </a:ext>
            </a:extLst>
          </p:cNvPr>
          <p:cNvPicPr/>
          <p:nvPr/>
        </p:nvPicPr>
        <p:blipFill rotWithShape="1">
          <a:blip r:embed="rId4"/>
          <a:srcRect l="21604" t="31624" r="42735" b="16594"/>
          <a:stretch/>
        </p:blipFill>
        <p:spPr bwMode="auto">
          <a:xfrm>
            <a:off x="5881545" y="2222274"/>
            <a:ext cx="4389020" cy="32154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angle : coins arrondis 5">
            <a:extLst>
              <a:ext uri="{FF2B5EF4-FFF2-40B4-BE49-F238E27FC236}">
                <a16:creationId xmlns:a16="http://schemas.microsoft.com/office/drawing/2014/main" id="{677E6CA7-C819-D749-1B0C-51FC576AD9D7}"/>
              </a:ext>
            </a:extLst>
          </p:cNvPr>
          <p:cNvSpPr/>
          <p:nvPr/>
        </p:nvSpPr>
        <p:spPr>
          <a:xfrm>
            <a:off x="3027461" y="2761958"/>
            <a:ext cx="90175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</a:rPr>
              <a:t>(a)</a:t>
            </a:r>
          </a:p>
        </p:txBody>
      </p:sp>
      <p:sp>
        <p:nvSpPr>
          <p:cNvPr id="10" name="Rectangle : coins arrondis 5">
            <a:extLst>
              <a:ext uri="{FF2B5EF4-FFF2-40B4-BE49-F238E27FC236}">
                <a16:creationId xmlns:a16="http://schemas.microsoft.com/office/drawing/2014/main" id="{33188738-F15F-2374-901A-B8FFC8D9FBF2}"/>
              </a:ext>
            </a:extLst>
          </p:cNvPr>
          <p:cNvSpPr/>
          <p:nvPr/>
        </p:nvSpPr>
        <p:spPr>
          <a:xfrm>
            <a:off x="3233650" y="4636049"/>
            <a:ext cx="90175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</a:rPr>
              <a:t>(b)</a:t>
            </a:r>
          </a:p>
        </p:txBody>
      </p:sp>
    </p:spTree>
    <p:extLst>
      <p:ext uri="{BB962C8B-B14F-4D97-AF65-F5344CB8AC3E}">
        <p14:creationId xmlns:p14="http://schemas.microsoft.com/office/powerpoint/2010/main" val="167086928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47E49A7-3CC5-13DD-0232-D1315034AC65}"/>
              </a:ext>
            </a:extLst>
          </p:cNvPr>
          <p:cNvSpPr txBox="1"/>
          <p:nvPr/>
        </p:nvSpPr>
        <p:spPr>
          <a:xfrm>
            <a:off x="8891080" y="5184843"/>
            <a:ext cx="1838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10 min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/>
          <p:nvPr/>
        </p:nvPicPr>
        <p:blipFill>
          <a:blip r:embed="rId2"/>
          <a:srcRect l="21908" t="21118" r="21804" b="15824"/>
          <a:stretch>
            <a:fillRect/>
          </a:stretch>
        </p:blipFill>
        <p:spPr bwMode="auto">
          <a:xfrm>
            <a:off x="479835" y="1140737"/>
            <a:ext cx="11385878" cy="5368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624A03C-7BE4-8056-D7A5-4AAAA4A39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on va passer aux tâches à réaliser sur le livret. On commence par  la tâche p.29« Je m’entraîne en binôme » . Travaillez individuellement, puis discutez de vos réponses en binômes.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EA381BC-CDDF-BB80-28F5-34EB2B64A2C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accorde suffisamment de temps au travail individuel avant la discussion en binôme. Il circule pour contrôler et donner des indications en cas de blocage.</a:t>
            </a:r>
          </a:p>
        </p:txBody>
      </p:sp>
    </p:spTree>
    <p:extLst>
      <p:ext uri="{BB962C8B-B14F-4D97-AF65-F5344CB8AC3E}">
        <p14:creationId xmlns:p14="http://schemas.microsoft.com/office/powerpoint/2010/main" val="190861706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737736" y="913521"/>
            <a:ext cx="106843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noProof="0" dirty="0"/>
              <a:t>Le voltmètre se branche en</a:t>
            </a:r>
            <a:r>
              <a:rPr lang="fr-FR" sz="2000" b="1" noProof="0" dirty="0"/>
              <a:t> dérivation </a:t>
            </a:r>
            <a:r>
              <a:rPr lang="fr-FR" sz="2000" noProof="0" dirty="0"/>
              <a:t>de telle façon que la borne</a:t>
            </a:r>
            <a:r>
              <a:rPr lang="fr-FR" sz="2000" b="1" noProof="0" dirty="0"/>
              <a:t> COM </a:t>
            </a:r>
            <a:r>
              <a:rPr lang="fr-FR" sz="2000" noProof="0" dirty="0"/>
              <a:t>soit proche du pôle négatif du générateur.</a:t>
            </a:r>
            <a:endParaRPr lang="fr-FR" sz="2000" b="1" noProof="0" dirty="0"/>
          </a:p>
        </p:txBody>
      </p:sp>
      <p:pic>
        <p:nvPicPr>
          <p:cNvPr id="16" name="Image 15"/>
          <p:cNvPicPr/>
          <p:nvPr/>
        </p:nvPicPr>
        <p:blipFill>
          <a:blip r:embed="rId2"/>
          <a:srcRect l="22681" t="21118" r="21804" b="33323"/>
          <a:stretch>
            <a:fillRect/>
          </a:stretch>
        </p:blipFill>
        <p:spPr bwMode="auto">
          <a:xfrm>
            <a:off x="1104868" y="1929184"/>
            <a:ext cx="10317237" cy="4578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ZoneTexte 21"/>
          <p:cNvSpPr txBox="1"/>
          <p:nvPr/>
        </p:nvSpPr>
        <p:spPr>
          <a:xfrm>
            <a:off x="4742067" y="4844774"/>
            <a:ext cx="864000" cy="121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b="1" noProof="0" dirty="0">
                <a:solidFill>
                  <a:srgbClr val="FF0000"/>
                </a:solidFill>
              </a:rPr>
              <a:t> </a:t>
            </a:r>
            <a:r>
              <a:rPr lang="fr-FR" sz="5400" b="1" noProof="0" dirty="0">
                <a:solidFill>
                  <a:srgbClr val="FF0000"/>
                </a:solidFill>
              </a:rPr>
              <a:t>.</a:t>
            </a:r>
            <a:r>
              <a:rPr lang="fr-FR" b="1" noProof="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5996698" y="5391815"/>
            <a:ext cx="6463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noProof="0" dirty="0"/>
              <a:t>.</a:t>
            </a:r>
            <a:endParaRPr lang="fr-FR" sz="3200" noProof="0" dirty="0"/>
          </a:p>
        </p:txBody>
      </p:sp>
      <p:sp>
        <p:nvSpPr>
          <p:cNvPr id="17" name="ZoneTexte 16"/>
          <p:cNvSpPr txBox="1"/>
          <p:nvPr/>
        </p:nvSpPr>
        <p:spPr>
          <a:xfrm>
            <a:off x="4085899" y="4977478"/>
            <a:ext cx="86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3200" b="1" noProof="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5246067" y="5885235"/>
            <a:ext cx="720000" cy="61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noProof="0" dirty="0">
                <a:solidFill>
                  <a:srgbClr val="0070C0"/>
                </a:solidFill>
              </a:rPr>
              <a:t>     V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5779088" y="5354114"/>
            <a:ext cx="864000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noProof="0" dirty="0"/>
              <a:t>   COM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038821" y="5257067"/>
            <a:ext cx="51545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noProof="0" dirty="0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33A02D0B-CE66-EC25-D0D6-1ADDD9A80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commence par le branchement du voltmètre.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EFF172-AEB4-54BA-421A-9A07AFB578B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désigne un élève au hasard pour répondre en l’incitant à justifier oralement leur démarche.</a:t>
            </a:r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7377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7" grpId="0"/>
      <p:bldP spid="18" grpId="0"/>
      <p:bldP spid="20" grpId="0"/>
      <p:bldP spid="15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/>
          <p:nvPr/>
        </p:nvPicPr>
        <p:blipFill>
          <a:blip r:embed="rId2"/>
          <a:srcRect l="23445" t="21118" r="24086" b="58064"/>
          <a:stretch>
            <a:fillRect/>
          </a:stretch>
        </p:blipFill>
        <p:spPr bwMode="auto">
          <a:xfrm>
            <a:off x="316871" y="1144009"/>
            <a:ext cx="11516008" cy="2622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Image 14"/>
          <p:cNvPicPr/>
          <p:nvPr/>
        </p:nvPicPr>
        <p:blipFill>
          <a:blip r:embed="rId2"/>
          <a:srcRect l="21908" t="67280" r="21804" b="15824"/>
          <a:stretch>
            <a:fillRect/>
          </a:stretch>
        </p:blipFill>
        <p:spPr bwMode="auto">
          <a:xfrm>
            <a:off x="227653" y="3603279"/>
            <a:ext cx="11735561" cy="2915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ZoneTexte 16"/>
          <p:cNvSpPr txBox="1"/>
          <p:nvPr/>
        </p:nvSpPr>
        <p:spPr>
          <a:xfrm>
            <a:off x="3449541" y="4245056"/>
            <a:ext cx="1585694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800" b="1" noProof="0" dirty="0">
                <a:solidFill>
                  <a:srgbClr val="0070C0"/>
                </a:solidFill>
              </a:rPr>
              <a:t>      20 V  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935304" y="5487005"/>
            <a:ext cx="17857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800" b="1" noProof="0" dirty="0">
                <a:solidFill>
                  <a:srgbClr val="0070C0"/>
                </a:solidFill>
              </a:rPr>
              <a:t>      4,48 V 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994FA80-A921-83F3-4D3D-3F3D97245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passe au choix du calibre et à la valeur de la tension.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8B957B-D792-A73A-131B-84A672E7119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désigne un élève au hasard pour répondre en l’incitant à justifier oralement leur démarche. </a:t>
            </a:r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3157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/>
          <p:cNvSpPr/>
          <p:nvPr/>
        </p:nvSpPr>
        <p:spPr>
          <a:xfrm>
            <a:off x="584200" y="4533256"/>
            <a:ext cx="1958703" cy="1618891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b="1" noProof="0" dirty="0">
                <a:solidFill>
                  <a:prstClr val="white"/>
                </a:solidFill>
              </a:rPr>
              <a:t>Conceptions erronées</a:t>
            </a:r>
          </a:p>
          <a:p>
            <a:pPr algn="ctr" defTabSz="914400"/>
            <a:r>
              <a:rPr lang="fr-FR" b="1" noProof="0" dirty="0">
                <a:solidFill>
                  <a:prstClr val="white"/>
                </a:solidFill>
              </a:rPr>
              <a:t> des élèves</a:t>
            </a:r>
          </a:p>
        </p:txBody>
      </p:sp>
      <p:sp>
        <p:nvSpPr>
          <p:cNvPr id="6" name="Rectangle : coins arrondis 5"/>
          <p:cNvSpPr/>
          <p:nvPr/>
        </p:nvSpPr>
        <p:spPr>
          <a:xfrm>
            <a:off x="2702475" y="4533255"/>
            <a:ext cx="9103988" cy="1618892"/>
          </a:xfrm>
          <a:prstGeom prst="roundRect">
            <a:avLst>
              <a:gd name="adj" fmla="val 783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530" indent="-176530" algn="just" defTabSz="914400"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</a:rPr>
              <a:t>S’il y a de la tension, il y a forcément du courant</a:t>
            </a:r>
          </a:p>
          <a:p>
            <a:pPr marL="176530" indent="-176530" algn="just" defTabSz="914400"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</a:rPr>
              <a:t> La tension est la même partout dans le circuit</a:t>
            </a:r>
          </a:p>
          <a:p>
            <a:pPr marL="176530" indent="-176530" algn="just" defTabSz="914400"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</a:rPr>
              <a:t> La tension est «  consommée » par les appareils</a:t>
            </a:r>
          </a:p>
          <a:p>
            <a:pPr marL="176530" indent="-176530" algn="just" defTabSz="914400"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</a:rPr>
              <a:t>Plus la tension est grande, plus le courant est grand</a:t>
            </a:r>
          </a:p>
        </p:txBody>
      </p:sp>
      <p:sp>
        <p:nvSpPr>
          <p:cNvPr id="20" name="Rectangle : coins arrondis 19"/>
          <p:cNvSpPr/>
          <p:nvPr/>
        </p:nvSpPr>
        <p:spPr>
          <a:xfrm>
            <a:off x="584200" y="931692"/>
            <a:ext cx="1958704" cy="1378389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b="1" noProof="0" dirty="0">
                <a:solidFill>
                  <a:prstClr val="white"/>
                </a:solidFill>
              </a:rPr>
              <a:t>Tâche à réussir</a:t>
            </a:r>
          </a:p>
        </p:txBody>
      </p:sp>
      <p:sp>
        <p:nvSpPr>
          <p:cNvPr id="22" name="Rectangle : coins arrondis 21"/>
          <p:cNvSpPr/>
          <p:nvPr/>
        </p:nvSpPr>
        <p:spPr>
          <a:xfrm>
            <a:off x="2702474" y="899320"/>
            <a:ext cx="9103988" cy="1410762"/>
          </a:xfrm>
          <a:prstGeom prst="roundRect">
            <a:avLst>
              <a:gd name="adj" fmla="val 7861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  <a:sym typeface="Calibri" panose="020F0502020204030204"/>
              </a:rPr>
              <a:t>La tâche principale de cette séance repose sur le savoir-faire suivant : Utiliser un multimètre pour mesurer une tension électrique.</a:t>
            </a:r>
          </a:p>
          <a:p>
            <a:pPr marL="285750" indent="-28575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  <a:sym typeface="Calibri" panose="020F0502020204030204"/>
              </a:rPr>
              <a:t>L’objectif est d’amener les élèves à mesurer une tension électrique dans un circuit électrique à l’aide d’un multimètre. </a:t>
            </a:r>
          </a:p>
        </p:txBody>
      </p:sp>
      <p:sp>
        <p:nvSpPr>
          <p:cNvPr id="7" name="Rectangle : coins arrondis 6"/>
          <p:cNvSpPr/>
          <p:nvPr/>
        </p:nvSpPr>
        <p:spPr>
          <a:xfrm>
            <a:off x="2702474" y="2639230"/>
            <a:ext cx="9103988" cy="1367213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 indent="-87313" algn="just" defTabSz="914400"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</a:rPr>
              <a:t>La manipulation a son rôle fondamental.</a:t>
            </a:r>
          </a:p>
          <a:p>
            <a:pPr marL="87313" indent="-87313" algn="just" defTabSz="914400"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</a:rPr>
              <a:t>La démonstration guidée étape par étape.</a:t>
            </a:r>
          </a:p>
          <a:p>
            <a:pPr marL="87313" indent="-87313" algn="just" defTabSz="914400"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</a:rPr>
              <a:t>Encourager la justification et l’argumentation</a:t>
            </a:r>
          </a:p>
          <a:p>
            <a:pPr marL="87313" indent="-87313" algn="just" defTabSz="914400"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</a:rPr>
              <a:t>Relier à des situations de la vie quotidienne</a:t>
            </a:r>
          </a:p>
        </p:txBody>
      </p:sp>
      <p:sp>
        <p:nvSpPr>
          <p:cNvPr id="8" name="Rectangle : coins arrondis 7"/>
          <p:cNvSpPr/>
          <p:nvPr/>
        </p:nvSpPr>
        <p:spPr>
          <a:xfrm>
            <a:off x="584200" y="2639230"/>
            <a:ext cx="1958703" cy="1367213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b="1" noProof="0" dirty="0">
                <a:solidFill>
                  <a:prstClr val="white"/>
                </a:solidFill>
              </a:rPr>
              <a:t>Stratégie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30894" y="39806"/>
            <a:ext cx="5728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noProof="0" dirty="0">
                <a:solidFill>
                  <a:srgbClr val="0040C0"/>
                </a:solidFill>
              </a:rPr>
              <a:t>Orientations didactiques </a:t>
            </a:r>
          </a:p>
        </p:txBody>
      </p:sp>
      <p:pic>
        <p:nvPicPr>
          <p:cNvPr id="15" name="Picture 2" descr="Image généré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3079" y="-42256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12 min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/>
          <p:nvPr/>
        </p:nvPicPr>
        <p:blipFill>
          <a:blip r:embed="rId2"/>
          <a:srcRect l="21916" t="24585" r="22409" b="17345"/>
          <a:stretch>
            <a:fillRect/>
          </a:stretch>
        </p:blipFill>
        <p:spPr bwMode="auto">
          <a:xfrm>
            <a:off x="552261" y="1033511"/>
            <a:ext cx="11124571" cy="5331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521B6EE2-09E2-2E2E-12EC-3B3A854EB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Maintenant c’est le moment de travailler tout seul. Voir le livret p 29 «je m’entraîne seul » 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ED2BC66E-0F17-E669-485A-68F90B08FD9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circule dans la classe pour repérer les élèves en difficulté . 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>
            <a:fillRect/>
          </a:stretch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  <p:sp>
        <p:nvSpPr>
          <p:cNvPr id="11" name="Titre 10">
            <a:extLst>
              <a:ext uri="{FF2B5EF4-FFF2-40B4-BE49-F238E27FC236}">
                <a16:creationId xmlns:a16="http://schemas.microsoft.com/office/drawing/2014/main" id="{9C5C9C3A-E44D-DA82-A1F8-DD0FD47BF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Le temps est terminé. Corrigeons ensemble l’exercice.</a:t>
            </a:r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CD0677F6-FB4A-CCCB-6A90-33C54CD9AD0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fait participer les élèves à la correction en leur demandant de présenter leurs réponses et de les justifier.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/>
          <p:cNvSpPr/>
          <p:nvPr/>
        </p:nvSpPr>
        <p:spPr>
          <a:xfrm>
            <a:off x="319578" y="650356"/>
            <a:ext cx="10224779" cy="334422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Faire passer un élève pour la correction. Associer le reste de la classe au feedback. Identifier les erreurs. Insister sur les étapes à respecter.</a:t>
            </a:r>
          </a:p>
        </p:txBody>
      </p:sp>
      <p:sp>
        <p:nvSpPr>
          <p:cNvPr id="48" name="Rectangle 47"/>
          <p:cNvSpPr/>
          <p:nvPr/>
        </p:nvSpPr>
        <p:spPr>
          <a:xfrm>
            <a:off x="921841" y="252739"/>
            <a:ext cx="96858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noProof="0" dirty="0">
                <a:solidFill>
                  <a:schemeClr val="bg1">
                    <a:lumMod val="65000"/>
                  </a:schemeClr>
                </a:solidFill>
              </a:rPr>
              <a:t>A vous! Montrez-moi comment vous avez résolu cet exercice.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10856170" y="121049"/>
            <a:ext cx="630930" cy="588164"/>
            <a:chOff x="582302" y="4457015"/>
            <a:chExt cx="630930" cy="588164"/>
          </a:xfrm>
        </p:grpSpPr>
        <p:pic>
          <p:nvPicPr>
            <p:cNvPr id="15" name="Picture 7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8" name="Picture 7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42" name="Picture 1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504" y="480778"/>
            <a:ext cx="533308" cy="533310"/>
          </a:xfrm>
          <a:prstGeom prst="rect">
            <a:avLst/>
          </a:prstGeom>
        </p:spPr>
      </p:pic>
      <p:sp>
        <p:nvSpPr>
          <p:cNvPr id="49" name="ZoneTexte 48"/>
          <p:cNvSpPr txBox="1"/>
          <p:nvPr/>
        </p:nvSpPr>
        <p:spPr>
          <a:xfrm>
            <a:off x="11676832" y="115778"/>
            <a:ext cx="453292" cy="307777"/>
          </a:xfrm>
          <a:prstGeom prst="rect">
            <a:avLst/>
          </a:prstGeom>
          <a:solidFill>
            <a:srgbClr val="B9DA8F"/>
          </a:solidFill>
        </p:spPr>
        <p:txBody>
          <a:bodyPr wrap="square" rtlCol="0">
            <a:spAutoFit/>
          </a:bodyPr>
          <a:lstStyle/>
          <a:p>
            <a:r>
              <a:rPr lang="fr-FR" b="1" noProof="0" dirty="0">
                <a:solidFill>
                  <a:schemeClr val="bg1"/>
                </a:solidFill>
              </a:rPr>
              <a:t>PA</a:t>
            </a:r>
          </a:p>
        </p:txBody>
      </p:sp>
      <p:pic>
        <p:nvPicPr>
          <p:cNvPr id="19" name="Image 18"/>
          <p:cNvPicPr/>
          <p:nvPr/>
        </p:nvPicPr>
        <p:blipFill>
          <a:blip r:embed="rId6"/>
          <a:srcRect l="21916" t="24585" r="22409" b="17345"/>
          <a:stretch>
            <a:fillRect/>
          </a:stretch>
        </p:blipFill>
        <p:spPr bwMode="auto">
          <a:xfrm>
            <a:off x="552261" y="1033511"/>
            <a:ext cx="11124571" cy="5331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ZoneTexte 8"/>
          <p:cNvSpPr txBox="1"/>
          <p:nvPr/>
        </p:nvSpPr>
        <p:spPr>
          <a:xfrm>
            <a:off x="3807936" y="5092531"/>
            <a:ext cx="1900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noProof="0" dirty="0">
                <a:solidFill>
                  <a:srgbClr val="0070C0"/>
                </a:solidFill>
              </a:rPr>
              <a:t>2 V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5718758" y="3490665"/>
            <a:ext cx="864000" cy="32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b="1" noProof="0" dirty="0">
                <a:solidFill>
                  <a:srgbClr val="0070C0"/>
                </a:solidFill>
              </a:rPr>
              <a:t> </a:t>
            </a:r>
            <a:r>
              <a:rPr lang="fr-FR" sz="5400" b="1" noProof="0" dirty="0"/>
              <a:t>.</a:t>
            </a:r>
            <a:r>
              <a:rPr lang="fr-FR" b="1" noProof="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6582758" y="4519974"/>
            <a:ext cx="864000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noProof="0" dirty="0">
                <a:solidFill>
                  <a:srgbClr val="0070C0"/>
                </a:solidFill>
              </a:rPr>
              <a:t>V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6911248" y="3490665"/>
            <a:ext cx="864000" cy="121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b="1" noProof="0" dirty="0">
                <a:solidFill>
                  <a:srgbClr val="FF0000"/>
                </a:solidFill>
              </a:rPr>
              <a:t> </a:t>
            </a:r>
            <a:r>
              <a:rPr lang="fr-FR" sz="5400" b="1" noProof="0" dirty="0">
                <a:solidFill>
                  <a:srgbClr val="FF0000"/>
                </a:solidFill>
              </a:rPr>
              <a:t>.</a:t>
            </a:r>
            <a:r>
              <a:rPr lang="fr-FR" b="1" noProof="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5672313" y="3954499"/>
            <a:ext cx="864000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noProof="0" dirty="0"/>
              <a:t>   COM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6867347" y="3968757"/>
            <a:ext cx="1314576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noProof="0" dirty="0">
                <a:solidFill>
                  <a:srgbClr val="FF0000"/>
                </a:solidFill>
              </a:rPr>
              <a:t>      V </a:t>
            </a:r>
          </a:p>
        </p:txBody>
      </p:sp>
      <p:sp>
        <p:nvSpPr>
          <p:cNvPr id="20" name="ZoneTexte 8"/>
          <p:cNvSpPr txBox="1"/>
          <p:nvPr/>
        </p:nvSpPr>
        <p:spPr>
          <a:xfrm>
            <a:off x="1778451" y="5742872"/>
            <a:ext cx="1900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noProof="0" dirty="0">
                <a:solidFill>
                  <a:srgbClr val="0070C0"/>
                </a:solidFill>
              </a:rPr>
              <a:t>1,28 V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3" grpId="0"/>
      <p:bldP spid="27" grpId="0"/>
      <p:bldP spid="25" grpId="0"/>
      <p:bldP spid="24" grpId="0"/>
      <p:bldP spid="20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 noProof="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Qui peut me dire ce que nous avons appris aujourd’hui? </a:t>
            </a:r>
            <a:br>
              <a:rPr lang="fr-FR" noProof="0" dirty="0"/>
            </a:br>
            <a:endParaRPr lang="fr-FR" noProof="0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Content Placeholder 5" descr="A cartoon character leaning on a question mark&#10;&#10;AI-generated content may be incorrect.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fr-FR" noProof="0" dirty="0"/>
              <a:t>Notre tâche principale de cette séance est: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donne un rappel de la séance.</a:t>
            </a:r>
          </a:p>
        </p:txBody>
      </p:sp>
      <p:sp>
        <p:nvSpPr>
          <p:cNvPr id="6" name="Google Shape;2054;p38"/>
          <p:cNvSpPr/>
          <p:nvPr/>
        </p:nvSpPr>
        <p:spPr>
          <a:xfrm>
            <a:off x="809990" y="3213543"/>
            <a:ext cx="11125336" cy="961259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457200"/>
            <a:endParaRPr lang="fr-FR" sz="2400" noProof="0" dirty="0">
              <a:solidFill>
                <a:prstClr val="black"/>
              </a:solidFill>
            </a:endParaRPr>
          </a:p>
        </p:txBody>
      </p:sp>
      <p:pic>
        <p:nvPicPr>
          <p:cNvPr id="8" name="Imag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51" y="2897218"/>
            <a:ext cx="805544" cy="80554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81917" y="3429000"/>
            <a:ext cx="114397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400"/>
            <a:r>
              <a:rPr lang="fr-FR" sz="2400" b="1" kern="0" noProof="0" dirty="0">
                <a:solidFill>
                  <a:srgbClr val="FF0000"/>
                </a:solidFill>
              </a:rPr>
              <a:t>Utiliser </a:t>
            </a:r>
            <a:r>
              <a:rPr lang="fr-FR" sz="2400" b="1" kern="0" noProof="0" dirty="0"/>
              <a:t>un multimètre pour mesurer une tension électrique.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4EC7086F-073C-EBB8-2C79-92345831E1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4841" y="237581"/>
            <a:ext cx="583170" cy="58317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4831A-6EBF-A77B-D39C-E662B24DF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B4758A64-D0CE-5D23-EF19-C927F837E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930" y="246395"/>
            <a:ext cx="583170" cy="583170"/>
          </a:xfrm>
          <a:prstGeom prst="rect">
            <a:avLst/>
          </a:prstGeom>
        </p:spPr>
      </p:pic>
      <p:pic>
        <p:nvPicPr>
          <p:cNvPr id="3" name="Google Shape;84;p13" descr="image.png">
            <a:extLst>
              <a:ext uri="{FF2B5EF4-FFF2-40B4-BE49-F238E27FC236}">
                <a16:creationId xmlns:a16="http://schemas.microsoft.com/office/drawing/2014/main" id="{AFAD67BB-B052-1882-843E-FDB1CC2B192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001" t="18963" r="67499" b="48667"/>
          <a:stretch>
            <a:fillRect/>
          </a:stretch>
        </p:blipFill>
        <p:spPr>
          <a:xfrm>
            <a:off x="325900" y="1295400"/>
            <a:ext cx="3840480" cy="2219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84;p13" descr="image.png">
            <a:extLst>
              <a:ext uri="{FF2B5EF4-FFF2-40B4-BE49-F238E27FC236}">
                <a16:creationId xmlns:a16="http://schemas.microsoft.com/office/drawing/2014/main" id="{45C876D3-4F8C-3E87-AF20-3A8EAEADD63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886" t="51968" r="66614" b="15662"/>
          <a:stretch>
            <a:fillRect/>
          </a:stretch>
        </p:blipFill>
        <p:spPr>
          <a:xfrm>
            <a:off x="8025620" y="1094324"/>
            <a:ext cx="3840480" cy="2219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84;p13" descr="image.png">
            <a:extLst>
              <a:ext uri="{FF2B5EF4-FFF2-40B4-BE49-F238E27FC236}">
                <a16:creationId xmlns:a16="http://schemas.microsoft.com/office/drawing/2014/main" id="{E51A1A2E-A3DA-C9E8-BA8C-C1C0DF51D1C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6667" t="17630" r="1833" b="54342"/>
          <a:stretch>
            <a:fillRect/>
          </a:stretch>
        </p:blipFill>
        <p:spPr>
          <a:xfrm>
            <a:off x="321813" y="3902837"/>
            <a:ext cx="3840480" cy="1922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84;p13" descr="image.png">
            <a:extLst>
              <a:ext uri="{FF2B5EF4-FFF2-40B4-BE49-F238E27FC236}">
                <a16:creationId xmlns:a16="http://schemas.microsoft.com/office/drawing/2014/main" id="{8166517C-ABF8-E70A-5007-401186EA586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7209" t="46768" r="1291" b="15625"/>
          <a:stretch>
            <a:fillRect/>
          </a:stretch>
        </p:blipFill>
        <p:spPr>
          <a:xfrm>
            <a:off x="8025620" y="3543717"/>
            <a:ext cx="3840480" cy="2579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60E42F6-6300-34C0-5EC3-20F92F3E92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5184" y="1268620"/>
            <a:ext cx="2261631" cy="4293980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F50CAD9E-2BEA-B924-C7D2-70C6BBE53C72}"/>
              </a:ext>
            </a:extLst>
          </p:cNvPr>
          <p:cNvGrpSpPr/>
          <p:nvPr/>
        </p:nvGrpSpPr>
        <p:grpSpPr>
          <a:xfrm>
            <a:off x="3295650" y="5825067"/>
            <a:ext cx="4914370" cy="776650"/>
            <a:chOff x="3295650" y="5825067"/>
            <a:chExt cx="4914370" cy="776650"/>
          </a:xfrm>
        </p:grpSpPr>
        <p:pic>
          <p:nvPicPr>
            <p:cNvPr id="15" name="Google Shape;85;p13" descr="image.png">
              <a:extLst>
                <a:ext uri="{FF2B5EF4-FFF2-40B4-BE49-F238E27FC236}">
                  <a16:creationId xmlns:a16="http://schemas.microsoft.com/office/drawing/2014/main" id="{74EAD8BA-132C-C542-2B6A-C1C565E0E4DC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295650" y="5825067"/>
              <a:ext cx="4914370" cy="7766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Google Shape;86;p13" descr="image.png">
              <a:extLst>
                <a:ext uri="{FF2B5EF4-FFF2-40B4-BE49-F238E27FC236}">
                  <a16:creationId xmlns:a16="http://schemas.microsoft.com/office/drawing/2014/main" id="{C57E1A1D-34A4-BF92-42E3-B47FA7668341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025657" y="5856204"/>
              <a:ext cx="2133600" cy="714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" name="Google Shape;88;p13">
              <a:extLst>
                <a:ext uri="{FF2B5EF4-FFF2-40B4-BE49-F238E27FC236}">
                  <a16:creationId xmlns:a16="http://schemas.microsoft.com/office/drawing/2014/main" id="{F210ACC1-DED6-C074-FFBA-97C7F9D5ACEC}"/>
                </a:ext>
              </a:extLst>
            </p:cNvPr>
            <p:cNvSpPr txBox="1"/>
            <p:nvPr/>
          </p:nvSpPr>
          <p:spPr>
            <a:xfrm>
              <a:off x="3557096" y="6087534"/>
              <a:ext cx="2505075" cy="2857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0" i="0" u="none" strike="noStrike" cap="none" dirty="0">
                  <a:solidFill>
                    <a:srgbClr val="BAE6FD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RÉSULTAT DE LA MESURE :</a:t>
              </a:r>
              <a:endParaRPr dirty="0"/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3F46C17B-2A01-69B3-1176-742DF214EA28}"/>
                </a:ext>
              </a:extLst>
            </p:cNvPr>
            <p:cNvSpPr txBox="1"/>
            <p:nvPr/>
          </p:nvSpPr>
          <p:spPr>
            <a:xfrm>
              <a:off x="6153980" y="5928052"/>
              <a:ext cx="19134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/>
                <a:t>U = 4,25 V</a:t>
              </a:r>
            </a:p>
          </p:txBody>
        </p:sp>
      </p:grpSp>
      <p:sp>
        <p:nvSpPr>
          <p:cNvPr id="21" name="Titre 20">
            <a:extLst>
              <a:ext uri="{FF2B5EF4-FFF2-40B4-BE49-F238E27FC236}">
                <a16:creationId xmlns:a16="http://schemas.microsoft.com/office/drawing/2014/main" id="{71E03CD4-6D60-4E83-FD4C-F7C264CE8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Voilà ce qu’il faut bien retenir. Les étapes pour mesurer la tension électrique par un multimètre sont : </a:t>
            </a:r>
          </a:p>
        </p:txBody>
      </p:sp>
      <p:sp>
        <p:nvSpPr>
          <p:cNvPr id="22" name="Espace réservé du contenu 21">
            <a:extLst>
              <a:ext uri="{FF2B5EF4-FFF2-40B4-BE49-F238E27FC236}">
                <a16:creationId xmlns:a16="http://schemas.microsoft.com/office/drawing/2014/main" id="{39FE4302-E74F-8D10-0D28-D35EBAEC820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 fait participer les élèves pour rappeler les étapes à suivre pour mesurer une tension électrique.</a:t>
            </a:r>
          </a:p>
        </p:txBody>
      </p:sp>
    </p:spTree>
    <p:extLst>
      <p:ext uri="{BB962C8B-B14F-4D97-AF65-F5344CB8AC3E}">
        <p14:creationId xmlns:p14="http://schemas.microsoft.com/office/powerpoint/2010/main" val="2379835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EA4B53E-4AAD-D7D5-4893-1A3E25237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termine par la carte lexicale suivante.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sz="quarter" idx="1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Faire participer les élèves à la lecture de la carte.</a:t>
            </a:r>
          </a:p>
        </p:txBody>
      </p:sp>
      <p:pic>
        <p:nvPicPr>
          <p:cNvPr id="2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grpSp>
        <p:nvGrpSpPr>
          <p:cNvPr id="27" name="Groupe 71"/>
          <p:cNvGrpSpPr/>
          <p:nvPr/>
        </p:nvGrpSpPr>
        <p:grpSpPr>
          <a:xfrm>
            <a:off x="477808" y="1162768"/>
            <a:ext cx="11428467" cy="4993178"/>
            <a:chOff x="415600" y="1602971"/>
            <a:chExt cx="11428467" cy="4993178"/>
          </a:xfrm>
        </p:grpSpPr>
        <p:sp>
          <p:nvSpPr>
            <p:cNvPr id="28" name="Rectangle 27"/>
            <p:cNvSpPr/>
            <p:nvPr/>
          </p:nvSpPr>
          <p:spPr>
            <a:xfrm>
              <a:off x="415600" y="2064789"/>
              <a:ext cx="11428467" cy="4531360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Rectangle à coins arrondis 2"/>
            <p:cNvSpPr/>
            <p:nvPr/>
          </p:nvSpPr>
          <p:spPr>
            <a:xfrm>
              <a:off x="4673600" y="2922668"/>
              <a:ext cx="2702560" cy="1716575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r>
                <a:rPr lang="fr-FR" b="1" noProof="0" dirty="0"/>
                <a:t>Utiliser un multimètre pour mesurer une tension électrique</a:t>
              </a:r>
            </a:p>
          </p:txBody>
        </p:sp>
        <p:sp>
          <p:nvSpPr>
            <p:cNvPr id="30" name="Rectangle à coins arrondis 17"/>
            <p:cNvSpPr/>
            <p:nvPr/>
          </p:nvSpPr>
          <p:spPr>
            <a:xfrm>
              <a:off x="680393" y="2624587"/>
              <a:ext cx="2834967" cy="1156370"/>
            </a:xfrm>
            <a:prstGeom prst="roundRect">
              <a:avLst>
                <a:gd name="adj" fmla="val 8096"/>
              </a:avLst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ZoneTexte 3"/>
            <p:cNvSpPr txBox="1"/>
            <p:nvPr/>
          </p:nvSpPr>
          <p:spPr>
            <a:xfrm>
              <a:off x="4881880" y="261081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Ma </a:t>
              </a:r>
              <a:r>
                <a:rPr lang="fr-FR" sz="1400" i="1" kern="0" noProof="0" dirty="0">
                  <a:solidFill>
                    <a:srgbClr val="000000"/>
                  </a:solidFill>
                  <a:latin typeface="Arial"/>
                </a:rPr>
                <a:t>tâche</a:t>
              </a:r>
              <a:endPara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37" name="ZoneTexte 20"/>
            <p:cNvSpPr txBox="1"/>
            <p:nvPr/>
          </p:nvSpPr>
          <p:spPr>
            <a:xfrm>
              <a:off x="1021080" y="2308315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400" i="1" kern="0" noProof="0" dirty="0">
                  <a:solidFill>
                    <a:srgbClr val="000000"/>
                  </a:solidFill>
                  <a:latin typeface="Arial"/>
                </a:rPr>
                <a:t>Termes thématiques</a:t>
              </a:r>
              <a:endPara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42" name="Rectangle à coins arrondis 24"/>
            <p:cNvSpPr/>
            <p:nvPr/>
          </p:nvSpPr>
          <p:spPr>
            <a:xfrm>
              <a:off x="8415759" y="3696003"/>
              <a:ext cx="2824480" cy="1226935"/>
            </a:xfrm>
            <a:prstGeom prst="roundRect">
              <a:avLst/>
            </a:prstGeom>
            <a:solidFill>
              <a:srgbClr val="0097A7">
                <a:alpha val="30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" name="ZoneTexte 27"/>
            <p:cNvSpPr txBox="1"/>
            <p:nvPr/>
          </p:nvSpPr>
          <p:spPr>
            <a:xfrm>
              <a:off x="8605035" y="3301626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Verbes de consigne</a:t>
              </a:r>
            </a:p>
          </p:txBody>
        </p:sp>
        <p:sp>
          <p:nvSpPr>
            <p:cNvPr id="56" name="Rectangle à coins arrondis 28"/>
            <p:cNvSpPr/>
            <p:nvPr/>
          </p:nvSpPr>
          <p:spPr>
            <a:xfrm>
              <a:off x="904238" y="5461789"/>
              <a:ext cx="8951995" cy="913153"/>
            </a:xfrm>
            <a:prstGeom prst="roundRect">
              <a:avLst/>
            </a:prstGeom>
            <a:solidFill>
              <a:srgbClr val="4285F4">
                <a:lumMod val="20000"/>
                <a:lumOff val="80000"/>
              </a:srgbClr>
            </a:solidFill>
            <a:ln w="25400" cap="flat" cmpd="sng" algn="ctr">
              <a:solidFill>
                <a:srgbClr val="4285F4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ZoneTexte 29"/>
            <p:cNvSpPr txBox="1"/>
            <p:nvPr/>
          </p:nvSpPr>
          <p:spPr>
            <a:xfrm>
              <a:off x="904240" y="5160584"/>
              <a:ext cx="3387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Structures pour répondre</a:t>
              </a:r>
            </a:p>
          </p:txBody>
        </p:sp>
        <p:cxnSp>
          <p:nvCxnSpPr>
            <p:cNvPr id="58" name="Connecteur en angle 5"/>
            <p:cNvCxnSpPr>
              <a:cxnSpLocks/>
              <a:stCxn id="30" idx="3"/>
              <a:endCxn id="29" idx="1"/>
            </p:cNvCxnSpPr>
            <p:nvPr/>
          </p:nvCxnSpPr>
          <p:spPr>
            <a:xfrm>
              <a:off x="3515360" y="3202772"/>
              <a:ext cx="1158240" cy="578184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59" name="ZoneTexte 9"/>
            <p:cNvSpPr txBox="1"/>
            <p:nvPr/>
          </p:nvSpPr>
          <p:spPr>
            <a:xfrm>
              <a:off x="996930" y="2648161"/>
              <a:ext cx="2402840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noProof="0" dirty="0">
                  <a:solidFill>
                    <a:srgbClr val="000000"/>
                  </a:solidFill>
                  <a:latin typeface="Arial"/>
                </a:rPr>
                <a:t>Multimètre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noProof="0" dirty="0">
                  <a:solidFill>
                    <a:srgbClr val="000000"/>
                  </a:solidFill>
                  <a:latin typeface="Arial"/>
                </a:rPr>
                <a:t>Voltmètre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noProof="0" dirty="0">
                  <a:solidFill>
                    <a:srgbClr val="000000"/>
                  </a:solidFill>
                  <a:latin typeface="Arial"/>
                </a:rPr>
                <a:t>Tension électrique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Calibre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noProof="0" dirty="0">
                  <a:solidFill>
                    <a:srgbClr val="000000"/>
                  </a:solidFill>
                  <a:latin typeface="Arial"/>
                </a:rPr>
                <a:t>Le volt</a:t>
              </a: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 </a:t>
              </a:r>
            </a:p>
          </p:txBody>
        </p:sp>
        <p:sp>
          <p:nvSpPr>
            <p:cNvPr id="60" name="ZoneTexte 32"/>
            <p:cNvSpPr txBox="1"/>
            <p:nvPr/>
          </p:nvSpPr>
          <p:spPr>
            <a:xfrm>
              <a:off x="8761199" y="3869203"/>
              <a:ext cx="247904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noProof="0" dirty="0">
                  <a:solidFill>
                    <a:srgbClr val="000000"/>
                  </a:solidFill>
                  <a:latin typeface="Arial"/>
                </a:rPr>
                <a:t>Préciser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noProof="0" dirty="0">
                  <a:solidFill>
                    <a:srgbClr val="000000"/>
                  </a:solidFill>
                  <a:latin typeface="Arial"/>
                </a:rPr>
                <a:t>Noter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noProof="0" dirty="0">
                  <a:solidFill>
                    <a:srgbClr val="000000"/>
                  </a:solidFill>
                  <a:latin typeface="Arial"/>
                </a:rPr>
                <a:t>Mesurer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noProof="0" dirty="0">
                  <a:solidFill>
                    <a:srgbClr val="000000"/>
                  </a:solidFill>
                  <a:latin typeface="Arial"/>
                </a:rPr>
                <a:t>Utiliser</a:t>
              </a:r>
            </a:p>
          </p:txBody>
        </p:sp>
        <p:cxnSp>
          <p:nvCxnSpPr>
            <p:cNvPr id="61" name="Connecteur en angle 39"/>
            <p:cNvCxnSpPr>
              <a:cxnSpLocks/>
              <a:stCxn id="29" idx="3"/>
              <a:endCxn id="42" idx="1"/>
            </p:cNvCxnSpPr>
            <p:nvPr/>
          </p:nvCxnSpPr>
          <p:spPr>
            <a:xfrm>
              <a:off x="7376160" y="3780956"/>
              <a:ext cx="1039599" cy="528515"/>
            </a:xfrm>
            <a:prstGeom prst="bentConnector3">
              <a:avLst>
                <a:gd name="adj1" fmla="val 50000"/>
              </a:avLst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62" name="ZoneTexte 42"/>
            <p:cNvSpPr txBox="1"/>
            <p:nvPr/>
          </p:nvSpPr>
          <p:spPr>
            <a:xfrm>
              <a:off x="849783" y="5700716"/>
              <a:ext cx="93532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9388" lvl="0" indent="-179388" defTabSz="914400">
                <a:buFont typeface="Arial" panose="020B0604020202020204" pitchFamily="34" charset="0"/>
                <a:buChar char="•"/>
              </a:pPr>
              <a:r>
                <a:rPr lang="fr-FR" sz="1400" i="1" kern="0" noProof="0" dirty="0">
                  <a:solidFill>
                    <a:srgbClr val="000000"/>
                  </a:solidFill>
                  <a:latin typeface="Arial"/>
                </a:rPr>
                <a:t>Le calibre ……………est le plus convenable car il permet de………………………………………………………</a:t>
              </a:r>
            </a:p>
            <a:p>
              <a:pPr marL="179388" lvl="0" indent="-179388" defTabSz="914400">
                <a:buFont typeface="Arial" panose="020B0604020202020204" pitchFamily="34" charset="0"/>
                <a:buChar char="•"/>
              </a:pPr>
              <a:r>
                <a:rPr lang="fr-FR" sz="1400" i="1" kern="0" noProof="0" dirty="0">
                  <a:solidFill>
                    <a:srgbClr val="000000"/>
                  </a:solidFill>
                  <a:latin typeface="Arial"/>
                </a:rPr>
                <a:t>Puisque la valeur 1 est plus précise que la valeur 2, alors le calibre convenable est……………………..</a:t>
              </a:r>
            </a:p>
          </p:txBody>
        </p:sp>
        <p:cxnSp>
          <p:nvCxnSpPr>
            <p:cNvPr id="63" name="Connecteur en angle 44"/>
            <p:cNvCxnSpPr>
              <a:cxnSpLocks/>
              <a:stCxn id="29" idx="2"/>
              <a:endCxn id="56" idx="0"/>
            </p:cNvCxnSpPr>
            <p:nvPr/>
          </p:nvCxnSpPr>
          <p:spPr>
            <a:xfrm rot="5400000">
              <a:off x="5291285" y="4728194"/>
              <a:ext cx="822546" cy="644644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64" name="Rectangle 63"/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97A7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 CARTE LEXICALE</a:t>
              </a:r>
              <a:endPara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" name="Rectangle à coins arrondis 68"/>
            <p:cNvSpPr/>
            <p:nvPr/>
          </p:nvSpPr>
          <p:spPr>
            <a:xfrm>
              <a:off x="10723502" y="1602971"/>
              <a:ext cx="335067" cy="461818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CBF18"/>
              </a:solidFill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66" name="ZoneTexte 69"/>
            <p:cNvSpPr txBox="1"/>
            <p:nvPr/>
          </p:nvSpPr>
          <p:spPr>
            <a:xfrm>
              <a:off x="11058569" y="1659151"/>
              <a:ext cx="625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mots</a:t>
              </a:r>
            </a:p>
          </p:txBody>
        </p:sp>
        <p:sp>
          <p:nvSpPr>
            <p:cNvPr id="67" name="ZoneTexte 70"/>
            <p:cNvSpPr txBox="1"/>
            <p:nvPr/>
          </p:nvSpPr>
          <p:spPr>
            <a:xfrm>
              <a:off x="9682480" y="1670773"/>
              <a:ext cx="1041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>
                <a:defRPr sz="1400" b="1" i="1">
                  <a:solidFill>
                    <a:schemeClr val="bg1"/>
                  </a:solidFill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Je retiens</a:t>
              </a:r>
            </a:p>
          </p:txBody>
        </p:sp>
      </p:grp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3294904" y="2338576"/>
            <a:ext cx="5983882" cy="14933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b="1" i="1" noProof="0" dirty="0"/>
              <a:t>Exercice 1 de la page 34</a:t>
            </a:r>
          </a:p>
          <a:p>
            <a:pPr algn="just">
              <a:lnSpc>
                <a:spcPct val="150000"/>
              </a:lnSpc>
            </a:pPr>
            <a:r>
              <a:rPr lang="fr-FR" sz="3200" b="1" i="1" noProof="0" dirty="0"/>
              <a:t>Exercice défis: défi 2 de la page 36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3BA3BE5-A0E7-8836-D4D0-2C7E89D56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Bravo à tous ! Révisez dans le livret  ce qu’on a vu aujourd'hui  et faire les exercices suivants: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2BF33C22-1ABE-F752-35F4-A9F52B43E67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 incite les élèves à faire l’exercice à la maison et clore la séance.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/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/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" name="Google Shape;252;p28"/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</p:grpSp>
      <p:sp>
        <p:nvSpPr>
          <p:cNvPr id="7" name="Google Shape;255;p28"/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Structure de la séance</a:t>
            </a:r>
            <a:endParaRPr lang="fr-FR" sz="1465" kern="0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33" name="Picture 2" descr="Image généré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/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1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28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29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30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3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2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47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8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49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50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3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59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0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61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2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collective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4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65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6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67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8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5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1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72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3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74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6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7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78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9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80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noProof="0" dirty="0">
                <a:solidFill>
                  <a:prstClr val="white"/>
                </a:solidFill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</p:txBody>
        </p:sp>
      </p:grpSp>
      <p:grpSp>
        <p:nvGrpSpPr>
          <p:cNvPr id="6" name="Group 38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8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noProof="0" dirty="0">
                <a:solidFill>
                  <a:prstClr val="white"/>
                </a:solidFill>
                <a:highlight>
                  <a:srgbClr val="FFFF00"/>
                </a:highlight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4800" i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r>
                <a:rPr lang="fr-FR" sz="4800" i="1" noProof="0" dirty="0">
                  <a:solidFill>
                    <a:prstClr val="black"/>
                  </a:solidFill>
                  <a:latin typeface="Calibri" panose="020F0502020204030204"/>
                  <a:sym typeface="Arial" panose="020B0604020202020204"/>
                </a:rPr>
                <a:t>A la prochaine séance!</a:t>
              </a:r>
            </a:p>
          </p:txBody>
        </p:sp>
      </p:grpSp>
      <p:pic>
        <p:nvPicPr>
          <p:cNvPr id="10" name="Google Shape;1141;p7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632837" y="1903731"/>
            <a:ext cx="2783680" cy="278368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272733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latin typeface="Calibri" panose="020F0502020204030204"/>
              </a:rPr>
              <a:t>Bonjour ! Prêts à démarrer notre séance ? Allons-y</a:t>
            </a:r>
            <a:endParaRPr lang="fr-FR" noProof="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8748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6303</TotalTime>
  <Words>2920</Words>
  <Application>Microsoft Office PowerPoint</Application>
  <PresentationFormat>Grand écran</PresentationFormat>
  <Paragraphs>432</Paragraphs>
  <Slides>70</Slides>
  <Notes>4</Notes>
  <HiddenSlides>3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70</vt:i4>
      </vt:variant>
    </vt:vector>
  </HeadingPairs>
  <TitlesOfParts>
    <vt:vector size="83" baseType="lpstr">
      <vt:lpstr>Abel</vt:lpstr>
      <vt:lpstr>Aptos</vt:lpstr>
      <vt:lpstr>Arial</vt:lpstr>
      <vt:lpstr>ArialMT-Light</vt:lpstr>
      <vt:lpstr>Calibri</vt:lpstr>
      <vt:lpstr>Calibri-Bold</vt:lpstr>
      <vt:lpstr>Dosis</vt:lpstr>
      <vt:lpstr>Poppins ExtraBold</vt:lpstr>
      <vt:lpstr>Poppins SemiBold</vt:lpstr>
      <vt:lpstr>Wingdings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 ! Prêts à démarrer notre séance ? Allons-y</vt:lpstr>
      <vt:lpstr>Présentation PowerPoint</vt:lpstr>
      <vt:lpstr>Observez ces images : à votre avis, quel comportement positif mettent-elles en évidence ?</vt:lpstr>
      <vt:lpstr>Il faut que j’arrive toujours à l’heure .</vt:lpstr>
      <vt:lpstr>Présentation PowerPoint</vt:lpstr>
      <vt:lpstr>On va commencer cette séance par un rappel sur les circuits électriques et  le courant électrique: sens et mesure. Choisir la bonne réponse.</vt:lpstr>
      <vt:lpstr>Effectivement dans ce circuit les lampes sont montées en dérivation avec la pile. </vt:lpstr>
      <vt:lpstr>Choisir la bonne réponse. </vt:lpstr>
      <vt:lpstr>Le circuit est fermé et contient un générateur. </vt:lpstr>
      <vt:lpstr>Choisir la bonne réponse. </vt:lpstr>
      <vt:lpstr>Le sens de I est de (+) vers le( – )à l’extérieur du générateur.</vt:lpstr>
      <vt:lpstr>Choisir la bonne réponse. </vt:lpstr>
      <vt:lpstr>L’ampèremètre se branche en série. </vt:lpstr>
      <vt:lpstr>Présentation PowerPoint</vt:lpstr>
      <vt:lpstr>Avant d’aborder notre tâche d’aujourd’hui, je vous présente la situation suivante:</vt:lpstr>
      <vt:lpstr> Je vous présente aussi la photo d’une pile : </vt:lpstr>
      <vt:lpstr>À la fin de cette séance, vous serez capables d’utiliser un multimètre pour mesurer une tension électrique . </vt:lpstr>
      <vt:lpstr>Présentation PowerPoint</vt:lpstr>
      <vt:lpstr>Avant de pouvoir utiliser un multimètre je vous présente la tension électrique aux bornes d’un dipôle  ,son unité et son instrument de mesure.</vt:lpstr>
      <vt:lpstr>Avant de pouvoir utiliser un multimètre je vous présente la tension électrique aux bornes d’un dipôle  ,son unité et son instrument de mesure.</vt:lpstr>
      <vt:lpstr>On passe à la mesure de la tension électrique.</vt:lpstr>
      <vt:lpstr>Avant de pouvoir utiliser un multimètre je vous présente la tension électrique aux bornes d’un dipôle  ,son unité et son instrument de mesure.</vt:lpstr>
      <vt:lpstr>On passe aux étapes de mesure de la tension électrique.</vt:lpstr>
      <vt:lpstr>Présentation PowerPoint</vt:lpstr>
      <vt:lpstr>Présentation PowerPoint</vt:lpstr>
      <vt:lpstr>Voici notre tâche principale. Je vais vous montrer comment utiliser un multimètre pour mesurer la tension aux bornes d’un dipôle.</vt:lpstr>
      <vt:lpstr>Pour réaliser ma tâche, je suis les étapes suivantes : </vt:lpstr>
      <vt:lpstr>On commence par le branchement du voltmètre. Après avoir placé le sélecteur du multimètre dans la zone V=, on le branche  en dérivation de telle sorte que la borne COM est la plus proche de la borne négative du générateur. .</vt:lpstr>
      <vt:lpstr>On passe au choix du calibre. Le calibre convenable est celui qui donne une mesure plus précise.</vt:lpstr>
      <vt:lpstr>On note la valeur affichée la plus précise avec son unité.</vt:lpstr>
      <vt:lpstr>Présentation PowerPoint</vt:lpstr>
      <vt:lpstr>Faites de bonnes correspondances. </vt:lpstr>
      <vt:lpstr>Les correspondances sont les suivantes. </vt:lpstr>
      <vt:lpstr>Choisir la bonne réponse : </vt:lpstr>
      <vt:lpstr>C’est le volt de symbole (V). </vt:lpstr>
      <vt:lpstr>Répondre par vrai ou faux.</vt:lpstr>
      <vt:lpstr>Il doit être branché en dérivation avec le dipôle.</vt:lpstr>
      <vt:lpstr>Répondre par oui ou non.</vt:lpstr>
      <vt:lpstr>Oui c’est correct .</vt:lpstr>
      <vt:lpstr>Choisir la bonne réponse. </vt:lpstr>
      <vt:lpstr>C’est A du fait que le voltmètre est branché en dérivation et il y a respect de la polarité. </vt:lpstr>
      <vt:lpstr>Choisir la bonne réponse. </vt:lpstr>
      <vt:lpstr>Il y a permutation des bornes.</vt:lpstr>
      <vt:lpstr>Répondre par vrai ou faux.</vt:lpstr>
      <vt:lpstr>Ce calibre peut être utilisé mais la mesure ne sera pas précise. Le calibre le mieux adapté est 20 V.</vt:lpstr>
      <vt:lpstr>Choisir la bonne réponse.</vt:lpstr>
      <vt:lpstr>Le pôle (a) est lié à la borne(Com) et il y a un signe(-) dans l’affichage.</vt:lpstr>
      <vt:lpstr>Présentation PowerPoint</vt:lpstr>
      <vt:lpstr>Maintenant on va passer aux tâches à réaliser sur le livret. On commence par  la tâche p.29« Je m’entraîne en binôme » . Travaillez individuellement, puis discutez de vos réponses en binômes.</vt:lpstr>
      <vt:lpstr>On commence par le branchement du voltmètre.</vt:lpstr>
      <vt:lpstr>On passe au choix du calibre et à la valeur de la tension.</vt:lpstr>
      <vt:lpstr>Présentation PowerPoint</vt:lpstr>
      <vt:lpstr>Maintenant c’est le moment de travailler tout seul. Voir le livret p 29 «je m’entraîne seul » .</vt:lpstr>
      <vt:lpstr>Le temps est terminé. Corrigeons ensemble l’exercice.</vt:lpstr>
      <vt:lpstr>Présentation PowerPoint</vt:lpstr>
      <vt:lpstr>Présentation PowerPoint</vt:lpstr>
      <vt:lpstr>Qui peut me dire ce que nous avons appris aujourd’hui?  </vt:lpstr>
      <vt:lpstr>Notre tâche principale de cette séance est:</vt:lpstr>
      <vt:lpstr>Voilà ce qu’il faut bien retenir. Les étapes pour mesurer la tension électrique par un multimètre sont : </vt:lpstr>
      <vt:lpstr>On termine par la carte lexicale suivante.</vt:lpstr>
      <vt:lpstr>Bravo à tous ! Révisez dans le livret  ce qu’on a vu aujourd'hui  et faire les exercices suivants: 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SalimProf</cp:lastModifiedBy>
  <cp:revision>1782</cp:revision>
  <cp:lastPrinted>2024-10-05T19:15:00Z</cp:lastPrinted>
  <dcterms:created xsi:type="dcterms:W3CDTF">2024-05-28T10:13:00Z</dcterms:created>
  <dcterms:modified xsi:type="dcterms:W3CDTF">2026-04-10T13:48:47Z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07BCFC6302C549B0B0C2BCAF22236F3C_12</vt:lpwstr>
  </property>
  <property fmtid="{D5CDD505-2E9C-101B-9397-08002B2CF9AE}" pid="3" name="KSOProductBuildVer">
    <vt:lpwstr>1036-12.9.0.21549</vt:lpwstr>
  </property>
</Properties>
</file>