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77" r:id="rId4"/>
    <p:sldMasterId id="2147483705" r:id="rId5"/>
    <p:sldMasterId id="2147483736" r:id="rId6"/>
    <p:sldMasterId id="2147483759" r:id="rId7"/>
    <p:sldMasterId id="2147483788" r:id="rId8"/>
    <p:sldMasterId id="2147483817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298" r:id="rId53"/>
    <p:sldId id="299" r:id="rId54"/>
    <p:sldId id="300" r:id="rId55"/>
    <p:sldId id="301" r:id="rId56"/>
    <p:sldId id="302" r:id="rId57"/>
    <p:sldId id="303" r:id="rId58"/>
    <p:sldId id="304" r:id="rId59"/>
    <p:sldId id="305" r:id="rId60"/>
    <p:sldId id="306" r:id="rId61"/>
    <p:sldId id="307" r:id="rId62"/>
    <p:sldId id="308" r:id="rId63"/>
    <p:sldId id="309" r:id="rId64"/>
    <p:sldId id="310" r:id="rId65"/>
    <p:sldId id="311" r:id="rId66"/>
    <p:sldId id="312" r:id="rId67"/>
    <p:sldId id="313" r:id="rId68"/>
    <p:sldId id="314" r:id="rId69"/>
  </p:sldIdLst>
  <p:sldSz cy="6858000" cx="12192000"/>
  <p:notesSz cx="6858000" cy="9144000"/>
  <p:embeddedFontLst>
    <p:embeddedFont>
      <p:font typeface="Dosis"/>
      <p:regular r:id="rId70"/>
      <p:bold r:id="rId71"/>
    </p:embeddedFont>
    <p:embeddedFont>
      <p:font typeface="Radley"/>
      <p:regular r:id="rId72"/>
      <p:italic r:id="rId7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74" roundtripDataSignature="AMtx7mhvhcYFEUx636mZrcde112LWy3F5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0.xml"/><Relationship Id="rId42" Type="http://schemas.openxmlformats.org/officeDocument/2006/relationships/slide" Target="slides/slide32.xml"/><Relationship Id="rId41" Type="http://schemas.openxmlformats.org/officeDocument/2006/relationships/slide" Target="slides/slide31.xml"/><Relationship Id="rId44" Type="http://schemas.openxmlformats.org/officeDocument/2006/relationships/slide" Target="slides/slide34.xml"/><Relationship Id="rId43" Type="http://schemas.openxmlformats.org/officeDocument/2006/relationships/slide" Target="slides/slide33.xml"/><Relationship Id="rId46" Type="http://schemas.openxmlformats.org/officeDocument/2006/relationships/slide" Target="slides/slide36.xml"/><Relationship Id="rId45" Type="http://schemas.openxmlformats.org/officeDocument/2006/relationships/slide" Target="slides/slide35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48" Type="http://schemas.openxmlformats.org/officeDocument/2006/relationships/slide" Target="slides/slide38.xml"/><Relationship Id="rId47" Type="http://schemas.openxmlformats.org/officeDocument/2006/relationships/slide" Target="slides/slide37.xml"/><Relationship Id="rId49" Type="http://schemas.openxmlformats.org/officeDocument/2006/relationships/slide" Target="slides/slide39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slideMaster" Target="slideMasters/slideMaster5.xml"/><Relationship Id="rId8" Type="http://schemas.openxmlformats.org/officeDocument/2006/relationships/slideMaster" Target="slideMasters/slideMaster6.xml"/><Relationship Id="rId73" Type="http://schemas.openxmlformats.org/officeDocument/2006/relationships/font" Target="fonts/Radley-italic.fntdata"/><Relationship Id="rId72" Type="http://schemas.openxmlformats.org/officeDocument/2006/relationships/font" Target="fonts/Radley-regular.fntdata"/><Relationship Id="rId31" Type="http://schemas.openxmlformats.org/officeDocument/2006/relationships/slide" Target="slides/slide21.xml"/><Relationship Id="rId30" Type="http://schemas.openxmlformats.org/officeDocument/2006/relationships/slide" Target="slides/slide20.xml"/><Relationship Id="rId74" Type="http://customschemas.google.com/relationships/presentationmetadata" Target="metadata"/><Relationship Id="rId33" Type="http://schemas.openxmlformats.org/officeDocument/2006/relationships/slide" Target="slides/slide23.xml"/><Relationship Id="rId32" Type="http://schemas.openxmlformats.org/officeDocument/2006/relationships/slide" Target="slides/slide22.xml"/><Relationship Id="rId35" Type="http://schemas.openxmlformats.org/officeDocument/2006/relationships/slide" Target="slides/slide25.xml"/><Relationship Id="rId34" Type="http://schemas.openxmlformats.org/officeDocument/2006/relationships/slide" Target="slides/slide24.xml"/><Relationship Id="rId71" Type="http://schemas.openxmlformats.org/officeDocument/2006/relationships/font" Target="fonts/Dosis-bold.fntdata"/><Relationship Id="rId70" Type="http://schemas.openxmlformats.org/officeDocument/2006/relationships/font" Target="fonts/Dosis-regular.fntdata"/><Relationship Id="rId37" Type="http://schemas.openxmlformats.org/officeDocument/2006/relationships/slide" Target="slides/slide27.xml"/><Relationship Id="rId36" Type="http://schemas.openxmlformats.org/officeDocument/2006/relationships/slide" Target="slides/slide26.xml"/><Relationship Id="rId39" Type="http://schemas.openxmlformats.org/officeDocument/2006/relationships/slide" Target="slides/slide29.xml"/><Relationship Id="rId38" Type="http://schemas.openxmlformats.org/officeDocument/2006/relationships/slide" Target="slides/slide28.xml"/><Relationship Id="rId62" Type="http://schemas.openxmlformats.org/officeDocument/2006/relationships/slide" Target="slides/slide52.xml"/><Relationship Id="rId61" Type="http://schemas.openxmlformats.org/officeDocument/2006/relationships/slide" Target="slides/slide51.xml"/><Relationship Id="rId20" Type="http://schemas.openxmlformats.org/officeDocument/2006/relationships/slide" Target="slides/slide10.xml"/><Relationship Id="rId64" Type="http://schemas.openxmlformats.org/officeDocument/2006/relationships/slide" Target="slides/slide54.xml"/><Relationship Id="rId63" Type="http://schemas.openxmlformats.org/officeDocument/2006/relationships/slide" Target="slides/slide53.xml"/><Relationship Id="rId22" Type="http://schemas.openxmlformats.org/officeDocument/2006/relationships/slide" Target="slides/slide12.xml"/><Relationship Id="rId66" Type="http://schemas.openxmlformats.org/officeDocument/2006/relationships/slide" Target="slides/slide56.xml"/><Relationship Id="rId21" Type="http://schemas.openxmlformats.org/officeDocument/2006/relationships/slide" Target="slides/slide11.xml"/><Relationship Id="rId65" Type="http://schemas.openxmlformats.org/officeDocument/2006/relationships/slide" Target="slides/slide55.xml"/><Relationship Id="rId24" Type="http://schemas.openxmlformats.org/officeDocument/2006/relationships/slide" Target="slides/slide14.xml"/><Relationship Id="rId68" Type="http://schemas.openxmlformats.org/officeDocument/2006/relationships/slide" Target="slides/slide58.xml"/><Relationship Id="rId23" Type="http://schemas.openxmlformats.org/officeDocument/2006/relationships/slide" Target="slides/slide13.xml"/><Relationship Id="rId67" Type="http://schemas.openxmlformats.org/officeDocument/2006/relationships/slide" Target="slides/slide57.xml"/><Relationship Id="rId60" Type="http://schemas.openxmlformats.org/officeDocument/2006/relationships/slide" Target="slides/slide50.xml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69" Type="http://schemas.openxmlformats.org/officeDocument/2006/relationships/slide" Target="slides/slide59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29" Type="http://schemas.openxmlformats.org/officeDocument/2006/relationships/slide" Target="slides/slide19.xml"/><Relationship Id="rId51" Type="http://schemas.openxmlformats.org/officeDocument/2006/relationships/slide" Target="slides/slide41.xml"/><Relationship Id="rId50" Type="http://schemas.openxmlformats.org/officeDocument/2006/relationships/slide" Target="slides/slide40.xml"/><Relationship Id="rId53" Type="http://schemas.openxmlformats.org/officeDocument/2006/relationships/slide" Target="slides/slide43.xml"/><Relationship Id="rId52" Type="http://schemas.openxmlformats.org/officeDocument/2006/relationships/slide" Target="slides/slide42.xml"/><Relationship Id="rId11" Type="http://schemas.openxmlformats.org/officeDocument/2006/relationships/slide" Target="slides/slide1.xml"/><Relationship Id="rId55" Type="http://schemas.openxmlformats.org/officeDocument/2006/relationships/slide" Target="slides/slide45.xml"/><Relationship Id="rId10" Type="http://schemas.openxmlformats.org/officeDocument/2006/relationships/notesMaster" Target="notesMasters/notesMaster1.xml"/><Relationship Id="rId54" Type="http://schemas.openxmlformats.org/officeDocument/2006/relationships/slide" Target="slides/slide44.xml"/><Relationship Id="rId13" Type="http://schemas.openxmlformats.org/officeDocument/2006/relationships/slide" Target="slides/slide3.xml"/><Relationship Id="rId57" Type="http://schemas.openxmlformats.org/officeDocument/2006/relationships/slide" Target="slides/slide47.xml"/><Relationship Id="rId12" Type="http://schemas.openxmlformats.org/officeDocument/2006/relationships/slide" Target="slides/slide2.xml"/><Relationship Id="rId56" Type="http://schemas.openxmlformats.org/officeDocument/2006/relationships/slide" Target="slides/slide46.xml"/><Relationship Id="rId15" Type="http://schemas.openxmlformats.org/officeDocument/2006/relationships/slide" Target="slides/slide5.xml"/><Relationship Id="rId59" Type="http://schemas.openxmlformats.org/officeDocument/2006/relationships/slide" Target="slides/slide49.xml"/><Relationship Id="rId14" Type="http://schemas.openxmlformats.org/officeDocument/2006/relationships/slide" Target="slides/slide4.xml"/><Relationship Id="rId58" Type="http://schemas.openxmlformats.org/officeDocument/2006/relationships/slide" Target="slides/slide48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9" Type="http://schemas.openxmlformats.org/officeDocument/2006/relationships/slide" Target="slides/slide9.xml"/><Relationship Id="rId18" Type="http://schemas.openxmlformats.org/officeDocument/2006/relationships/slide" Target="slides/slide8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7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9" name="Google Shape;169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2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" name="Google Shape;178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4" name="Google Shape;178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6" name="Shape 1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7" name="Google Shape;179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8" name="Google Shape;179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6" name="Shape 1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7" name="Google Shape;180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8" name="Google Shape;180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9" name="Shape 1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1" name="Google Shape;182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3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4" name="Google Shape;183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5" name="Google Shape;183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2" name="Shape 1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" name="Google Shape;185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4" name="Google Shape;1854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0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1" name="Google Shape;187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2" name="Google Shape;1872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9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1" name="Google Shape;1891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7" name="Shape 1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8" name="Google Shape;1908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9" name="Google Shape;1909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7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9" name="Google Shape;1929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9" name="Shape 1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" name="Google Shape;171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1" name="Google Shape;171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" name="Google Shape;1947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8" name="Google Shape;1948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1" name="Google Shape;1991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2" name="Google Shape;1992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3" name="Shape 2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4" name="Google Shape;2034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5" name="Google Shape;2035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2" name="Shape 2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Google Shape;2053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4" name="Google Shape;2054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0" name="Shape 2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Google Shape;2071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2" name="Google Shape;2072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6" name="Shape 2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7" name="Google Shape;2087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8" name="Google Shape;2088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6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8" name="Google Shape;2098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7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8" name="Google Shape;2108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9" name="Google Shape;2109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1" name="Shape 2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2" name="Google Shape;2122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3" name="Google Shape;2123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7" name="Shape 2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8" name="Google Shape;2138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9" name="Google Shape;2139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3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Google Shape;171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5" name="Google Shape;171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3" name="Shape 2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4" name="Google Shape;2154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5" name="Google Shape;2155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3" name="Shape 2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4" name="Google Shape;2164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5" name="Google Shape;2165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8" name="Shape 2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9" name="Google Shape;2169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0" name="Google Shape;2170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0" name="Shape 2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" name="Google Shape;2181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2" name="Google Shape;2182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4" name="Shape 2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5" name="Google Shape;2205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6" name="Google Shape;2206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1" name="Shape 2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" name="Google Shape;2222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3" name="Google Shape;2223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4" name="Shape 2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5" name="Google Shape;2245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6" name="Google Shape;2246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7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9" name="Google Shape;2269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3" name="Google Shape;2303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8" name="Shape 2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9" name="Google Shape;2319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0" name="Google Shape;2320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7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9" name="Google Shape;171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3" name="Shape 2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" name="Google Shape;2324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5" name="Google Shape;2325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9" name="Shape 2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0" name="Google Shape;2340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1" name="Google Shape;2341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4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" name="Google Shape;2355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6" name="Google Shape;2356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1" name="Shape 2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2" name="Google Shape;2372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3" name="Google Shape;2373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7" name="Shape 2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8" name="Google Shape;2388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9" name="Google Shape;2389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2" name="Shape 2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3" name="Google Shape;2393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4" name="Google Shape;2394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0" name="Shape 2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1" name="Google Shape;2421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2" name="Google Shape;2422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3" name="Google Shape;2423;p4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0" name="Shape 2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1" name="Google Shape;2451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2" name="Google Shape;2452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3" name="Google Shape;2453;p4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83" name="Google Shape;2483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4" name="Google Shape;2484;p4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7" name="Shape 2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8" name="Google Shape;2518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9" name="Google Shape;2519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6" name="Shape 1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7" name="Google Shape;173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8" name="Google Shape;173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2" name="Shape 2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3" name="Google Shape;2523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4" name="Google Shape;2524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1" name="Google Shape;2561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0" name="Shape 2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1" name="Google Shape;2571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2" name="Google Shape;2572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2" name="Shape 2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3" name="Google Shape;2613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4" name="Google Shape;2614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7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9" name="Google Shape;2619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4" name="Shape 2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5" name="Google Shape;2625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6" name="Google Shape;2626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4" name="Shape 2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5" name="Google Shape;2635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6" name="Google Shape;2636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0" name="Shape 2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1" name="Google Shape;2651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52" name="Google Shape;2652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3" name="Google Shape;2653;p5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5" name="Shape 2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6" name="Google Shape;2676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7" name="Google Shape;2677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3" name="Shape 2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4" name="Google Shape;2684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5" name="Google Shape;2685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7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9" name="Google Shape;1749;p6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0" name="Google Shape;1750;p6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0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" name="Google Shape;176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2" name="Google Shape;176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0" name="Shape 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" name="Google Shape;177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2" name="Google Shape;177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5" name="Shape 1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6" name="Google Shape;177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7" name="Google Shape;177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3.gif"/><Relationship Id="rId3" Type="http://schemas.openxmlformats.org/officeDocument/2006/relationships/image" Target="../media/image26.png"/><Relationship Id="rId4" Type="http://schemas.openxmlformats.org/officeDocument/2006/relationships/image" Target="../media/image33.png"/><Relationship Id="rId5" Type="http://schemas.openxmlformats.org/officeDocument/2006/relationships/image" Target="../media/image4.png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9.png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3.png"/><Relationship Id="rId3" Type="http://schemas.openxmlformats.org/officeDocument/2006/relationships/image" Target="../media/image6.png"/><Relationship Id="rId4" Type="http://schemas.openxmlformats.org/officeDocument/2006/relationships/image" Target="../media/image33.png"/><Relationship Id="rId5" Type="http://schemas.openxmlformats.org/officeDocument/2006/relationships/image" Target="../media/image4.png"/><Relationship Id="rId6" Type="http://schemas.openxmlformats.org/officeDocument/2006/relationships/image" Target="../media/image12.png"/><Relationship Id="rId7" Type="http://schemas.openxmlformats.org/officeDocument/2006/relationships/image" Target="../media/image1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9.png"/><Relationship Id="rId3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21.png"/><Relationship Id="rId5" Type="http://schemas.openxmlformats.org/officeDocument/2006/relationships/image" Target="../media/image10.png"/><Relationship Id="rId6" Type="http://schemas.openxmlformats.org/officeDocument/2006/relationships/image" Target="../media/image18.png"/><Relationship Id="rId7" Type="http://schemas.openxmlformats.org/officeDocument/2006/relationships/image" Target="../media/image17.jpg"/><Relationship Id="rId8" Type="http://schemas.openxmlformats.org/officeDocument/2006/relationships/image" Target="../media/image28.jpg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3.png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3.gif"/><Relationship Id="rId3" Type="http://schemas.openxmlformats.org/officeDocument/2006/relationships/image" Target="../media/image39.png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3.gif"/><Relationship Id="rId3" Type="http://schemas.openxmlformats.org/officeDocument/2006/relationships/image" Target="../media/image20.png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3.gif"/><Relationship Id="rId3" Type="http://schemas.openxmlformats.org/officeDocument/2006/relationships/image" Target="../media/image39.png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9.png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7.png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7.png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7.png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7.png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7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7.png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7.png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7.png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7.png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7.png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3.png"/><Relationship Id="rId3" Type="http://schemas.openxmlformats.org/officeDocument/2006/relationships/image" Target="../media/image6.png"/><Relationship Id="rId4" Type="http://schemas.openxmlformats.org/officeDocument/2006/relationships/image" Target="../media/image33.png"/><Relationship Id="rId5" Type="http://schemas.openxmlformats.org/officeDocument/2006/relationships/image" Target="../media/image4.png"/><Relationship Id="rId6" Type="http://schemas.openxmlformats.org/officeDocument/2006/relationships/image" Target="../media/image12.png"/><Relationship Id="rId7" Type="http://schemas.openxmlformats.org/officeDocument/2006/relationships/image" Target="../media/image11.png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9.png"/><Relationship Id="rId3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21.png"/><Relationship Id="rId5" Type="http://schemas.openxmlformats.org/officeDocument/2006/relationships/image" Target="../media/image10.png"/><Relationship Id="rId6" Type="http://schemas.openxmlformats.org/officeDocument/2006/relationships/image" Target="../media/image18.png"/><Relationship Id="rId7" Type="http://schemas.openxmlformats.org/officeDocument/2006/relationships/image" Target="../media/image17.jpg"/><Relationship Id="rId8" Type="http://schemas.openxmlformats.org/officeDocument/2006/relationships/image" Target="../media/image28.jpg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3.gif"/><Relationship Id="rId3" Type="http://schemas.openxmlformats.org/officeDocument/2006/relationships/image" Target="../media/image26.png"/><Relationship Id="rId4" Type="http://schemas.openxmlformats.org/officeDocument/2006/relationships/image" Target="../media/image33.png"/><Relationship Id="rId5" Type="http://schemas.openxmlformats.org/officeDocument/2006/relationships/image" Target="../media/image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43.png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3.gif"/><Relationship Id="rId3" Type="http://schemas.openxmlformats.org/officeDocument/2006/relationships/image" Target="../media/image20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3.gif"/><Relationship Id="rId3" Type="http://schemas.openxmlformats.org/officeDocument/2006/relationships/image" Target="../media/image20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9.png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7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7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7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3.png"/><Relationship Id="rId3" Type="http://schemas.openxmlformats.org/officeDocument/2006/relationships/image" Target="../media/image6.png"/><Relationship Id="rId4" Type="http://schemas.openxmlformats.org/officeDocument/2006/relationships/image" Target="../media/image33.png"/><Relationship Id="rId5" Type="http://schemas.openxmlformats.org/officeDocument/2006/relationships/image" Target="../media/image4.png"/><Relationship Id="rId6" Type="http://schemas.openxmlformats.org/officeDocument/2006/relationships/image" Target="../media/image12.png"/><Relationship Id="rId7" Type="http://schemas.openxmlformats.org/officeDocument/2006/relationships/image" Target="../media/image11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9.png"/><Relationship Id="rId3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21.png"/><Relationship Id="rId5" Type="http://schemas.openxmlformats.org/officeDocument/2006/relationships/image" Target="../media/image10.png"/><Relationship Id="rId6" Type="http://schemas.openxmlformats.org/officeDocument/2006/relationships/image" Target="../media/image18.png"/><Relationship Id="rId7" Type="http://schemas.openxmlformats.org/officeDocument/2006/relationships/image" Target="../media/image17.jpg"/><Relationship Id="rId8" Type="http://schemas.openxmlformats.org/officeDocument/2006/relationships/image" Target="../media/image28.jp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3.gif"/><Relationship Id="rId3" Type="http://schemas.openxmlformats.org/officeDocument/2006/relationships/image" Target="../media/image26.png"/><Relationship Id="rId4" Type="http://schemas.openxmlformats.org/officeDocument/2006/relationships/image" Target="../media/image33.png"/><Relationship Id="rId5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43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3.gif"/><Relationship Id="rId3" Type="http://schemas.openxmlformats.org/officeDocument/2006/relationships/image" Target="../media/image39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6.png"/><Relationship Id="rId4" Type="http://schemas.openxmlformats.org/officeDocument/2006/relationships/image" Target="../media/image33.png"/><Relationship Id="rId5" Type="http://schemas.openxmlformats.org/officeDocument/2006/relationships/image" Target="../media/image4.png"/><Relationship Id="rId6" Type="http://schemas.openxmlformats.org/officeDocument/2006/relationships/image" Target="../media/image12.png"/><Relationship Id="rId7" Type="http://schemas.openxmlformats.org/officeDocument/2006/relationships/image" Target="../media/image1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21.png"/><Relationship Id="rId5" Type="http://schemas.openxmlformats.org/officeDocument/2006/relationships/image" Target="../media/image10.png"/><Relationship Id="rId6" Type="http://schemas.openxmlformats.org/officeDocument/2006/relationships/image" Target="../media/image18.png"/><Relationship Id="rId7" Type="http://schemas.openxmlformats.org/officeDocument/2006/relationships/image" Target="../media/image17.jpg"/><Relationship Id="rId8" Type="http://schemas.openxmlformats.org/officeDocument/2006/relationships/image" Target="../media/image28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gif"/><Relationship Id="rId3" Type="http://schemas.openxmlformats.org/officeDocument/2006/relationships/image" Target="../media/image26.png"/><Relationship Id="rId4" Type="http://schemas.openxmlformats.org/officeDocument/2006/relationships/image" Target="../media/image33.png"/><Relationship Id="rId5" Type="http://schemas.openxmlformats.org/officeDocument/2006/relationships/image" Target="../media/image4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3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gif"/><Relationship Id="rId3" Type="http://schemas.openxmlformats.org/officeDocument/2006/relationships/image" Target="../media/image39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gif"/><Relationship Id="rId3" Type="http://schemas.openxmlformats.org/officeDocument/2006/relationships/image" Target="../media/image20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Relationship Id="rId3" Type="http://schemas.openxmlformats.org/officeDocument/2006/relationships/image" Target="../media/image6.png"/><Relationship Id="rId4" Type="http://schemas.openxmlformats.org/officeDocument/2006/relationships/image" Target="../media/image33.png"/><Relationship Id="rId5" Type="http://schemas.openxmlformats.org/officeDocument/2006/relationships/image" Target="../media/image4.png"/><Relationship Id="rId6" Type="http://schemas.openxmlformats.org/officeDocument/2006/relationships/image" Target="../media/image12.png"/><Relationship Id="rId7" Type="http://schemas.openxmlformats.org/officeDocument/2006/relationships/image" Target="../media/image3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21.png"/><Relationship Id="rId5" Type="http://schemas.openxmlformats.org/officeDocument/2006/relationships/image" Target="../media/image10.png"/><Relationship Id="rId6" Type="http://schemas.openxmlformats.org/officeDocument/2006/relationships/image" Target="../media/image18.png"/><Relationship Id="rId7" Type="http://schemas.openxmlformats.org/officeDocument/2006/relationships/image" Target="../media/image17.jpg"/><Relationship Id="rId8" Type="http://schemas.openxmlformats.org/officeDocument/2006/relationships/image" Target="../media/image28.jp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7.png"/><Relationship Id="rId3" Type="http://schemas.openxmlformats.org/officeDocument/2006/relationships/image" Target="../media/image23.gif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3.gif"/><Relationship Id="rId3" Type="http://schemas.openxmlformats.org/officeDocument/2006/relationships/image" Target="../media/image45.png"/><Relationship Id="rId4" Type="http://schemas.openxmlformats.org/officeDocument/2006/relationships/image" Target="../media/image6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1.png"/><Relationship Id="rId4" Type="http://schemas.openxmlformats.org/officeDocument/2006/relationships/image" Target="../media/image44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3.gif"/><Relationship Id="rId3" Type="http://schemas.openxmlformats.org/officeDocument/2006/relationships/image" Target="../media/image45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9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Relationship Id="rId3" Type="http://schemas.openxmlformats.org/officeDocument/2006/relationships/image" Target="../media/image6.png"/><Relationship Id="rId4" Type="http://schemas.openxmlformats.org/officeDocument/2006/relationships/image" Target="../media/image33.png"/><Relationship Id="rId5" Type="http://schemas.openxmlformats.org/officeDocument/2006/relationships/image" Target="../media/image4.png"/><Relationship Id="rId6" Type="http://schemas.openxmlformats.org/officeDocument/2006/relationships/image" Target="../media/image12.png"/><Relationship Id="rId7" Type="http://schemas.openxmlformats.org/officeDocument/2006/relationships/image" Target="../media/image11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Relationship Id="rId3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21.png"/><Relationship Id="rId5" Type="http://schemas.openxmlformats.org/officeDocument/2006/relationships/image" Target="../media/image10.png"/><Relationship Id="rId6" Type="http://schemas.openxmlformats.org/officeDocument/2006/relationships/image" Target="../media/image18.png"/><Relationship Id="rId7" Type="http://schemas.openxmlformats.org/officeDocument/2006/relationships/image" Target="../media/image17.jpg"/><Relationship Id="rId8" Type="http://schemas.openxmlformats.org/officeDocument/2006/relationships/image" Target="../media/image28.jp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3.gif"/><Relationship Id="rId3" Type="http://schemas.openxmlformats.org/officeDocument/2006/relationships/image" Target="../media/image26.png"/><Relationship Id="rId4" Type="http://schemas.openxmlformats.org/officeDocument/2006/relationships/image" Target="../media/image33.png"/><Relationship Id="rId5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3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3.gif"/><Relationship Id="rId3" Type="http://schemas.openxmlformats.org/officeDocument/2006/relationships/image" Target="../media/image39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3.gif"/><Relationship Id="rId3" Type="http://schemas.openxmlformats.org/officeDocument/2006/relationships/image" Target="../media/image20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3.gif"/><Relationship Id="rId3" Type="http://schemas.openxmlformats.org/officeDocument/2006/relationships/image" Target="../media/image45.png"/><Relationship Id="rId4" Type="http://schemas.openxmlformats.org/officeDocument/2006/relationships/image" Target="../media/image6.png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8.png"/><Relationship Id="rId3" Type="http://schemas.openxmlformats.org/officeDocument/2006/relationships/image" Target="../media/image51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3.png"/><Relationship Id="rId3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Relationship Id="rId3" Type="http://schemas.openxmlformats.org/officeDocument/2006/relationships/image" Target="../media/image56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3.gif"/><Relationship Id="rId3" Type="http://schemas.openxmlformats.org/officeDocument/2006/relationships/image" Target="../media/image47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9.png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1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1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61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0" name="Google Shape;20;p61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61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22" name="Google Shape;22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61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61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61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26" name="Google Shape;26;p61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61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61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61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61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61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61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1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4" name="Google Shape;34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3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4" name="Google Shape;94;p13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5" name="Google Shape;95;p1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6" name="Google Shape;906;p9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07" name="Google Shape;907;p9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08" name="Google Shape;908;p9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09" name="Google Shape;909;p9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10" name="Google Shape;910;p9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2" name="Google Shape;912;p9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13" name="Google Shape;913;p9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4" name="Google Shape;914;p9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5" name="Google Shape;915;p9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16" name="Google Shape;916;p9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8" name="Google Shape;918;p9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19" name="Google Shape;919;p9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0" name="Google Shape;920;p9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1" name="Google Shape;921;p9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22" name="Google Shape;922;p9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4" name="Google Shape;924;p10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25" name="Google Shape;925;p10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6" name="Google Shape;926;p10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7" name="Google Shape;927;p10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28" name="Google Shape;928;p10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0" name="Google Shape;930;p10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31" name="Google Shape;931;p10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2" name="Google Shape;932;p10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3" name="Google Shape;933;p10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34" name="Google Shape;934;p10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6" name="Google Shape;936;p10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37" name="Google Shape;937;p10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8" name="Google Shape;938;p10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9" name="Google Shape;939;p10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40" name="Google Shape;940;p10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" name="Google Shape;942;p10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43" name="Google Shape;943;p10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44" name="Google Shape;944;p10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45" name="Google Shape;945;p10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46" name="Google Shape;946;p10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8" name="Google Shape;948;p10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49" name="Google Shape;949;p10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50" name="Google Shape;950;p10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51" name="Google Shape;951;p10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52" name="Google Shape;952;p10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0" name="Google Shape;960;p78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961" name="Google Shape;961;p7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7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3" name="Google Shape;963;p78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4" name="Google Shape;964;p78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965" name="Google Shape;965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66" name="Google Shape;966;p78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967" name="Google Shape;967;p78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78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9" name="Google Shape;969;p7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5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2" name="Google Shape;972;p15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73" name="Google Shape;973;p1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4" name="Google Shape;974;p1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13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0" name="Google Shape;100;p13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1" name="Google Shape;101;p13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" name="Google Shape;102;p13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3" name="Google Shape;103;p13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5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8" name="Google Shape;978;p15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9" name="Google Shape;979;p1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0" name="Google Shape;980;p1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1" name="Google Shape;981;p1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15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4" name="Google Shape;984;p15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5" name="Google Shape;985;p15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6" name="Google Shape;986;p1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8" name="Google Shape;988;p1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5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1" name="Google Shape;991;p15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92" name="Google Shape;992;p15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3" name="Google Shape;993;p15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94" name="Google Shape;994;p15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5" name="Google Shape;995;p15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6" name="Google Shape;996;p15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7" name="Google Shape;997;p15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5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0" name="Google Shape;1000;p15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1" name="Google Shape;1001;p15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2" name="Google Shape;1002;p15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15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5" name="Google Shape;1005;p1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6" name="Google Shape;1006;p15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156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9" name="Google Shape;1009;p15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0" name="Google Shape;1010;p15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1" name="Google Shape;1011;p15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012" name="Google Shape;1012;p156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3" name="Google Shape;1013;p156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156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5" name="Google Shape;1015;p156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6" name="Google Shape;1016;p1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5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9" name="Google Shape;1019;p15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20" name="Google Shape;1020;p15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21" name="Google Shape;1021;p15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2" name="Google Shape;1022;p15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3" name="Google Shape;1023;p15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oogle Shape;1025;p15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26" name="Google Shape;1026;p15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7" name="Google Shape;1027;p15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8" name="Google Shape;1028;p15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29" name="Google Shape;1029;p15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oogle Shape;1031;p15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32" name="Google Shape;1032;p15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3" name="Google Shape;1033;p15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4" name="Google Shape;1034;p15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35" name="Google Shape;1035;p15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036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7" name="Google Shape;1037;p16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38" name="Google Shape;1038;p16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9" name="Google Shape;1039;p16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0" name="Google Shape;1040;p16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41" name="Google Shape;1041;p16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13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6" name="Google Shape;106;p13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7" name="Google Shape;107;p13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8" name="Google Shape;108;p13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9" name="Google Shape;109;p13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3" name="Google Shape;1043;p16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44" name="Google Shape;1044;p16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5" name="Google Shape;1045;p16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6" name="Google Shape;1046;p16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47" name="Google Shape;1047;p16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9" name="Google Shape;1049;p16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50" name="Google Shape;1050;p16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1" name="Google Shape;1051;p16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2" name="Google Shape;1052;p16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53" name="Google Shape;1053;p16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5" name="Google Shape;1055;p16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56" name="Google Shape;1056;p16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7" name="Google Shape;1057;p16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8" name="Google Shape;1058;p16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59" name="Google Shape;1059;p16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1" name="Google Shape;1061;p16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62" name="Google Shape;1062;p16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63" name="Google Shape;1063;p16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64" name="Google Shape;1064;p16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65" name="Google Shape;1065;p16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7" name="Google Shape;1067;p16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68" name="Google Shape;1068;p16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69" name="Google Shape;1069;p16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70" name="Google Shape;1070;p16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71" name="Google Shape;1071;p16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072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3" name="Google Shape;1073;p16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74" name="Google Shape;1074;p16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75" name="Google Shape;1075;p16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76" name="Google Shape;1076;p16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77" name="Google Shape;1077;p16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9" name="Google Shape;1079;p16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80" name="Google Shape;1080;p16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81" name="Google Shape;1081;p16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82" name="Google Shape;1082;p16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83" name="Google Shape;1083;p16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168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6" name="Google Shape;1086;p168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7" name="Google Shape;1087;p168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8" name="Google Shape;1088;p168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9" name="Google Shape;1089;p168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0" name="Google Shape;1090;p168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1" name="Google Shape;1091;p168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68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3" name="Google Shape;1093;p168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4" name="Google Shape;1094;p168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5" name="Google Shape;1095;p168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6" name="Google Shape;1096;p168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7" name="Google Shape;1097;p168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169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0" name="Google Shape;1100;p1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101" name="Google Shape;1101;p169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2" name="Google Shape;1102;p169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103" name="Google Shape;1103;p169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4" name="Google Shape;1104;p169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105" name="Google Shape;1105;p1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106" name="Google Shape;1106;p169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69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69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109" name="Google Shape;1109;p169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0" name="Google Shape;1110;p169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1" name="Google Shape;1111;p169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2" name="Google Shape;1112;p169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3" name="Google Shape;1113;p169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4" name="Google Shape;1114;p169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5" name="Google Shape;1115;p169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6" name="Google Shape;1116;p169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117" name="Google Shape;1117;p1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170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0" name="Google Shape;1120;p170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121" name="Google Shape;1121;p170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122" name="Google Shape;1122;p170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3" name="Google Shape;1123;p170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4" name="Google Shape;1124;p1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5" name="Google Shape;1125;p170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26" name="Google Shape;1126;p170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127" name="Google Shape;1127;p170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170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129" name="Google Shape;1129;p170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0" name="Google Shape;1130;p17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131" name="Google Shape;1131;p170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13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2" name="Google Shape;112;p13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3" name="Google Shape;113;p13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4" name="Google Shape;114;p13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5" name="Google Shape;115;p13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3" name="Google Shape;1133;p171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134" name="Google Shape;1134;p171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35" name="Google Shape;1135;p17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36" name="Google Shape;1136;p171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137" name="Google Shape;1137;p171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138" name="Google Shape;1138;p17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39" name="Google Shape;1139;p171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140" name="Google Shape;1140;p17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1" name="Google Shape;1141;p171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2" name="Google Shape;1142;p171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143" name="Google Shape;1143;p171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144" name="Google Shape;1144;p17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45" name="Google Shape;1145;p171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146" name="Google Shape;1146;p171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47" name="Google Shape;1147;p171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148" name="Google Shape;1148;p171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49" name="Google Shape;1149;p171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50" name="Google Shape;1150;p171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151" name="Google Shape;1151;p171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52" name="Google Shape;1152;p171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153" name="Google Shape;1153;p171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54" name="Google Shape;1154;p171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155" name="Google Shape;1155;p171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6" name="Google Shape;1156;p171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7" name="Google Shape;1157;p17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158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9" name="Google Shape;1159;p172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160" name="Google Shape;1160;p172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172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2" name="Google Shape;1162;p172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3" name="Google Shape;1163;p172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4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164" name="Google Shape;1164;p172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172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6" name="Google Shape;1166;p1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8" name="Google Shape;1168;p173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169" name="Google Shape;1169;p173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17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171" name="Google Shape;1171;p173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2" name="Google Shape;1172;p1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173" name="Google Shape;1173;p173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174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176" name="Google Shape;1176;p17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7" name="Google Shape;1177;p17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8" name="Google Shape;1178;p17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79" name="Google Shape;1179;p17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0" name="Google Shape;1180;p174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1" name="Google Shape;1181;p174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74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183" name="Google Shape;1183;p174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84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5" name="Google Shape;1185;p175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186" name="Google Shape;1186;p17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17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188" name="Google Shape;1188;p175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9" name="Google Shape;1189;p1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190" name="Google Shape;1190;p175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2" name="Google Shape;1192;p176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193" name="Google Shape;1193;p17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94" name="Google Shape;1194;p17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95" name="Google Shape;1195;p17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96" name="Google Shape;1196;p17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7" name="Google Shape;1197;p176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8" name="Google Shape;1198;p176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9" name="Google Shape;1199;p176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200" name="Google Shape;1200;p176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07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8" name="Google Shape;1208;p81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209" name="Google Shape;1209;p8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8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211" name="Google Shape;1211;p81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2" name="Google Shape;1212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213" name="Google Shape;1213;p81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7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6" name="Google Shape;1216;p17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217" name="Google Shape;1217;p17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8" name="Google Shape;1218;p17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17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220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p17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2" name="Google Shape;1222;p17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3" name="Google Shape;1223;p17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17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5" name="Google Shape;1225;p17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226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p17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8" name="Google Shape;1228;p17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9" name="Google Shape;1229;p17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0" name="Google Shape;1230;p17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1" name="Google Shape;1231;p17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2" name="Google Shape;1232;p17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3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8" name="Google Shape;118;p13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9" name="Google Shape;119;p13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0" name="Google Shape;120;p13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1" name="Google Shape;121;p13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233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18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18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36" name="Google Shape;1236;p18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7" name="Google Shape;1237;p18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38" name="Google Shape;1238;p18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9" name="Google Shape;1239;p18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0" name="Google Shape;1240;p18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1" name="Google Shape;1241;p18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42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18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4" name="Google Shape;1244;p18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5" name="Google Shape;1245;p18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6" name="Google Shape;1246;p18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18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9" name="Google Shape;1249;p18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0" name="Google Shape;1250;p18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25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183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3" name="Google Shape;1253;p18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4" name="Google Shape;1254;p18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5" name="Google Shape;1255;p18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256" name="Google Shape;1256;p183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7" name="Google Shape;1257;p183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8" name="Google Shape;1258;p183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9" name="Google Shape;1259;p183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0" name="Google Shape;1260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18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3" name="Google Shape;1263;p18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264" name="Google Shape;1264;p18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265" name="Google Shape;1265;p18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18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7" name="Google Shape;1267;p18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9" name="Google Shape;1269;p18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70" name="Google Shape;1270;p18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71" name="Google Shape;1271;p18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72" name="Google Shape;1272;p18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73" name="Google Shape;1273;p18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274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5" name="Google Shape;1275;p18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76" name="Google Shape;1276;p18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77" name="Google Shape;1277;p18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78" name="Google Shape;1278;p18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79" name="Google Shape;1279;p18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280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1" name="Google Shape;1281;p18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82" name="Google Shape;1282;p18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83" name="Google Shape;1283;p18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84" name="Google Shape;1284;p18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85" name="Google Shape;1285;p18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286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7" name="Google Shape;1287;p18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88" name="Google Shape;1288;p18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89" name="Google Shape;1289;p18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90" name="Google Shape;1290;p18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91" name="Google Shape;1291;p18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3" name="Google Shape;1293;p18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94" name="Google Shape;1294;p18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95" name="Google Shape;1295;p18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96" name="Google Shape;1296;p18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97" name="Google Shape;1297;p18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13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4" name="Google Shape;124;p13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" name="Google Shape;125;p13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6" name="Google Shape;126;p13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7" name="Google Shape;127;p13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9" name="Google Shape;1299;p19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00" name="Google Shape;1300;p19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01" name="Google Shape;1301;p19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02" name="Google Shape;1302;p19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03" name="Google Shape;1303;p19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304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5" name="Google Shape;1305;p19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06" name="Google Shape;1306;p19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07" name="Google Shape;1307;p19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08" name="Google Shape;1308;p19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09" name="Google Shape;1309;p19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310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1" name="Google Shape;1311;p19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12" name="Google Shape;1312;p19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13" name="Google Shape;1313;p19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14" name="Google Shape;1314;p19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15" name="Google Shape;1315;p19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7" name="Google Shape;1317;p19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18" name="Google Shape;1318;p19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19" name="Google Shape;1319;p19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20" name="Google Shape;1320;p19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21" name="Google Shape;1321;p19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3" name="Google Shape;1323;p19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24" name="Google Shape;1324;p19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25" name="Google Shape;1325;p19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26" name="Google Shape;1326;p19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27" name="Google Shape;1327;p19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328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p195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0" name="Google Shape;1330;p195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1" name="Google Shape;1331;p195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2" name="Google Shape;1332;p195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3" name="Google Shape;1333;p195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4" name="Google Shape;1334;p195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5" name="Google Shape;1335;p195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6" name="Google Shape;1336;p195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7" name="Google Shape;1337;p195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8" name="Google Shape;1338;p195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9" name="Google Shape;1339;p195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0" name="Google Shape;1340;p195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1" name="Google Shape;1341;p195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196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4" name="Google Shape;1344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345" name="Google Shape;1345;p196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6" name="Google Shape;1346;p196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347" name="Google Shape;1347;p196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8" name="Google Shape;1348;p196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349" name="Google Shape;1349;p1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350" name="Google Shape;1350;p196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1" name="Google Shape;1351;p196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2" name="Google Shape;1352;p196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353" name="Google Shape;1353;p196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4" name="Google Shape;1354;p196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5" name="Google Shape;1355;p196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6" name="Google Shape;1356;p196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7" name="Google Shape;1357;p196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8" name="Google Shape;1358;p196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196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60" name="Google Shape;1360;p196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1" name="Google Shape;1361;p19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362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197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4" name="Google Shape;1364;p197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365" name="Google Shape;1365;p197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366" name="Google Shape;1366;p197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7" name="Google Shape;1367;p197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8" name="Google Shape;1368;p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197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70" name="Google Shape;1370;p197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371" name="Google Shape;1371;p197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197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373" name="Google Shape;1373;p197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4" name="Google Shape;1374;p19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375" name="Google Shape;1375;p197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7" name="Google Shape;1377;p198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378" name="Google Shape;1378;p198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79" name="Google Shape;1379;p19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80" name="Google Shape;1380;p198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381" name="Google Shape;1381;p198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382" name="Google Shape;1382;p19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83" name="Google Shape;1383;p198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384" name="Google Shape;1384;p19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85" name="Google Shape;1385;p198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6" name="Google Shape;1386;p198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387" name="Google Shape;1387;p198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388" name="Google Shape;1388;p19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89" name="Google Shape;1389;p198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390" name="Google Shape;1390;p198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91" name="Google Shape;1391;p198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392" name="Google Shape;1392;p198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93" name="Google Shape;1393;p198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94" name="Google Shape;1394;p198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395" name="Google Shape;1395;p198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96" name="Google Shape;1396;p198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397" name="Google Shape;1397;p198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98" name="Google Shape;1398;p198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399" name="Google Shape;1399;p198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0" name="Google Shape;1400;p198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1" name="Google Shape;1401;p19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02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3" name="Google Shape;1403;p199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404" name="Google Shape;1404;p199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5" name="Google Shape;1405;p199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6" name="Google Shape;1406;p199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7" name="Google Shape;1407;p199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408" name="Google Shape;1408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9" name="Google Shape;1409;p199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410" name="Google Shape;1410;p199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1" name="Google Shape;1411;p199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12" name="Google Shape;1412;p199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oogle Shape;129;p13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0" name="Google Shape;130;p13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1" name="Google Shape;131;p13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2" name="Google Shape;132;p13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3" name="Google Shape;133;p13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4" name="Google Shape;1414;p20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415" name="Google Shape;1415;p20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20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7" name="Google Shape;1417;p200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8" name="Google Shape;1418;p200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4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419" name="Google Shape;1419;p20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0" name="Google Shape;1420;p20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1" name="Google Shape;1421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422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3" name="Google Shape;1423;p201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424" name="Google Shape;1424;p20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25" name="Google Shape;1425;p20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26" name="Google Shape;1426;p20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27" name="Google Shape;1427;p20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8" name="Google Shape;1428;p201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9" name="Google Shape;1429;p201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0" name="Google Shape;1430;p201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431" name="Google Shape;1431;p201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32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" name="Google Shape;1433;p202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434" name="Google Shape;1434;p20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5" name="Google Shape;1435;p20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436" name="Google Shape;1436;p202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7" name="Google Shape;1437;p2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438" name="Google Shape;1438;p20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439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0" name="Google Shape;1440;p20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441" name="Google Shape;1441;p20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42" name="Google Shape;1442;p20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43" name="Google Shape;1443;p20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44" name="Google Shape;1444;p20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5" name="Google Shape;1445;p203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6" name="Google Shape;1446;p203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7" name="Google Shape;1447;p203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448" name="Google Shape;1448;p203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55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6" name="Google Shape;1456;p84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457" name="Google Shape;1457;p84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8" name="Google Shape;1458;p8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459" name="Google Shape;1459;p84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0" name="Google Shape;1460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8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20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4" name="Google Shape;1464;p20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65" name="Google Shape;1465;p20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6" name="Google Shape;1466;p20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7" name="Google Shape;1467;p20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468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p20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0" name="Google Shape;1470;p20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1" name="Google Shape;1471;p20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2" name="Google Shape;1472;p20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3" name="Google Shape;1473;p20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474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20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6" name="Google Shape;1476;p20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7" name="Google Shape;1477;p20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8" name="Google Shape;1478;p20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9" name="Google Shape;1479;p20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0" name="Google Shape;1480;p20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20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3" name="Google Shape;1483;p20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84" name="Google Shape;1484;p20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5" name="Google Shape;1485;p20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86" name="Google Shape;1486;p20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7" name="Google Shape;1487;p20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8" name="Google Shape;1488;p20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9" name="Google Shape;1489;p20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90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20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2" name="Google Shape;1492;p20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3" name="Google Shape;1493;p20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4" name="Google Shape;1494;p20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13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6" name="Google Shape;136;p13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7" name="Google Shape;137;p13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8" name="Google Shape;138;p13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9" name="Google Shape;139;p13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95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p20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7" name="Google Shape;1497;p20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8" name="Google Shape;1498;p20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2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1" name="Google Shape;1501;p2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2" name="Google Shape;1502;p2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3" name="Google Shape;1503;p2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504" name="Google Shape;1504;p210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5" name="Google Shape;1505;p210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6" name="Google Shape;1506;p210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7" name="Google Shape;1507;p210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8" name="Google Shape;1508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509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p2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1" name="Google Shape;1511;p2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512" name="Google Shape;1512;p2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513" name="Google Shape;1513;p2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4" name="Google Shape;1514;p2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5" name="Google Shape;1515;p2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7" name="Google Shape;1517;p21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18" name="Google Shape;1518;p21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19" name="Google Shape;1519;p21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20" name="Google Shape;1520;p21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21" name="Google Shape;1521;p21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522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3" name="Google Shape;1523;p21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24" name="Google Shape;1524;p21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25" name="Google Shape;1525;p21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26" name="Google Shape;1526;p21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27" name="Google Shape;1527;p21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528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9" name="Google Shape;1529;p21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30" name="Google Shape;1530;p21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31" name="Google Shape;1531;p21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32" name="Google Shape;1532;p21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33" name="Google Shape;1533;p21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534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5" name="Google Shape;1535;p21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36" name="Google Shape;1536;p21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37" name="Google Shape;1537;p21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38" name="Google Shape;1538;p21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39" name="Google Shape;1539;p21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540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1" name="Google Shape;1541;p21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42" name="Google Shape;1542;p21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43" name="Google Shape;1543;p21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44" name="Google Shape;1544;p21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45" name="Google Shape;1545;p21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546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7" name="Google Shape;1547;p21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48" name="Google Shape;1548;p21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49" name="Google Shape;1549;p21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50" name="Google Shape;1550;p21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51" name="Google Shape;1551;p21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552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3" name="Google Shape;1553;p21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54" name="Google Shape;1554;p21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55" name="Google Shape;1555;p21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56" name="Google Shape;1556;p21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57" name="Google Shape;1557;p21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13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2" name="Google Shape;142;p13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3" name="Google Shape;143;p13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4" name="Google Shape;144;p13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5" name="Google Shape;145;p13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558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9" name="Google Shape;1559;p21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60" name="Google Shape;1560;p21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61" name="Google Shape;1561;p21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62" name="Google Shape;1562;p21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63" name="Google Shape;1563;p21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564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5" name="Google Shape;1565;p22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66" name="Google Shape;1566;p22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67" name="Google Shape;1567;p22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68" name="Google Shape;1568;p22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69" name="Google Shape;1569;p22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570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1" name="Google Shape;1571;p22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72" name="Google Shape;1572;p22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73" name="Google Shape;1573;p22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74" name="Google Shape;1574;p22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75" name="Google Shape;1575;p22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576" name="Shape 1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" name="Google Shape;1577;p222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8" name="Google Shape;1578;p222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9" name="Google Shape;1579;p222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0" name="Google Shape;1580;p222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1" name="Google Shape;1581;p222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2" name="Google Shape;1582;p222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3" name="Google Shape;1583;p222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4" name="Google Shape;1584;p222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5" name="Google Shape;1585;p222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6" name="Google Shape;1586;p222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7" name="Google Shape;1587;p222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8" name="Google Shape;1588;p222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p222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590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1591;p223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2" name="Google Shape;159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593" name="Google Shape;1593;p223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4" name="Google Shape;1594;p223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595" name="Google Shape;1595;p223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6" name="Google Shape;1596;p223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597" name="Google Shape;1597;p2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598" name="Google Shape;1598;p223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99" name="Google Shape;1599;p223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0" name="Google Shape;1600;p223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601" name="Google Shape;1601;p223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2" name="Google Shape;1602;p223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3" name="Google Shape;1603;p223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4" name="Google Shape;1604;p223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5" name="Google Shape;1605;p223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6" name="Google Shape;1606;p223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7" name="Google Shape;1607;p223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8" name="Google Shape;1608;p223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9" name="Google Shape;1609;p2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610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p224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2" name="Google Shape;1612;p224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613" name="Google Shape;1613;p224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614" name="Google Shape;1614;p224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5" name="Google Shape;1615;p224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6" name="Google Shape;1616;p2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7" name="Google Shape;1617;p224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18" name="Google Shape;1618;p224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619" name="Google Shape;1619;p224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0" name="Google Shape;1620;p224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621" name="Google Shape;1621;p224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2" name="Google Shape;1622;p2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623" name="Google Shape;1623;p224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624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5" name="Google Shape;1625;p225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626" name="Google Shape;1626;p225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27" name="Google Shape;1627;p22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28" name="Google Shape;1628;p225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629" name="Google Shape;1629;p225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630" name="Google Shape;1630;p22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31" name="Google Shape;1631;p225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632" name="Google Shape;1632;p22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33" name="Google Shape;1633;p225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4" name="Google Shape;1634;p225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635" name="Google Shape;1635;p225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636" name="Google Shape;1636;p22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37" name="Google Shape;1637;p225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638" name="Google Shape;1638;p225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39" name="Google Shape;1639;p225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640" name="Google Shape;1640;p225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41" name="Google Shape;1641;p225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42" name="Google Shape;1642;p225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643" name="Google Shape;1643;p225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44" name="Google Shape;1644;p225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645" name="Google Shape;1645;p225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46" name="Google Shape;1646;p225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647" name="Google Shape;1647;p225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8" name="Google Shape;1648;p225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9" name="Google Shape;1649;p2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650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1" name="Google Shape;1651;p226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652" name="Google Shape;1652;p22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3" name="Google Shape;1653;p22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54" name="Google Shape;1654;p226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5" name="Google Shape;1655;p226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656" name="Google Shape;1656;p2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57" name="Google Shape;1657;p226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658" name="Google Shape;1658;p226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9" name="Google Shape;1659;p226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60" name="Google Shape;1660;p226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661" name="Shape 1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2" name="Google Shape;1662;p227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663" name="Google Shape;1663;p227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227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65" name="Google Shape;1665;p227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6" name="Google Shape;1666;p227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4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667" name="Google Shape;1667;p227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8" name="Google Shape;1668;p227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9" name="Google Shape;1669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670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1" name="Google Shape;1671;p22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672" name="Google Shape;1672;p22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3" name="Google Shape;1673;p22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674" name="Google Shape;1674;p228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5" name="Google Shape;1675;p2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676" name="Google Shape;1676;p22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14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8" name="Google Shape;148;p14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9" name="Google Shape;149;p14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0" name="Google Shape;150;p14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1" name="Google Shape;151;p14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677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8" name="Google Shape;1678;p229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679" name="Google Shape;1679;p22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80" name="Google Shape;1680;p22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81" name="Google Shape;1681;p22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82" name="Google Shape;1682;p229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3" name="Google Shape;1683;p229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4" name="Google Shape;1684;p229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5" name="Google Shape;1685;p229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686" name="Google Shape;1686;p229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687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8" name="Google Shape;1688;p230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689" name="Google Shape;1689;p23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90" name="Google Shape;1690;p23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91" name="Google Shape;1691;p23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92" name="Google Shape;1692;p230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3" name="Google Shape;1693;p230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4" name="Google Shape;1694;p230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5" name="Google Shape;1695;p230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696" name="Google Shape;1696;p230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oogle Shape;36;p7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7" name="Google Shape;37;p7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" name="Google Shape;38;p7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" name="Google Shape;39;p7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0" name="Google Shape;40;p7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73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3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43" name="Google Shape;43;p73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14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4" name="Google Shape;154;p14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5" name="Google Shape;155;p14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6" name="Google Shape;156;p14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7" name="Google Shape;157;p14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2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142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" name="Google Shape;161;p142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" name="Google Shape;162;p142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142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" name="Google Shape;164;p142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142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142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142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142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142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142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142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43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43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75" name="Google Shape;175;p143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43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43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1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43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0" name="Google Shape;180;p143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81" name="Google Shape;181;p143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43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83" name="Google Shape;183;p143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4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5" name="Google Shape;185;p143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144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88" name="Google Shape;188;p144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9" name="Google Shape;189;p14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0" name="Google Shape;190;p144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1" name="Google Shape;191;p144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92" name="Google Shape;192;p14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3" name="Google Shape;193;p144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94" name="Google Shape;194;p14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5" name="Google Shape;195;p144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" name="Google Shape;196;p144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97" name="Google Shape;197;p144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98" name="Google Shape;198;p14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9" name="Google Shape;199;p144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00" name="Google Shape;200;p144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1" name="Google Shape;201;p144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202" name="Google Shape;202;p144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3" name="Google Shape;203;p144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4" name="Google Shape;204;p144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205" name="Google Shape;205;p144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6" name="Google Shape;206;p144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207" name="Google Shape;207;p144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8" name="Google Shape;208;p144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09" name="Google Shape;209;p144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44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14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145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214" name="Google Shape;214;p14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14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6" name="Google Shape;216;p145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45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218" name="Google Shape;218;p1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" name="Google Shape;219;p145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220" name="Google Shape;220;p145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145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2" name="Google Shape;222;p145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oogle Shape;224;p146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25" name="Google Shape;225;p14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4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" name="Google Shape;227;p146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" name="Google Shape;228;p146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4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29" name="Google Shape;229;p146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46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1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33;p147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34" name="Google Shape;234;p147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4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236" name="Google Shape;236;p14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7" name="Google Shape;237;p1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47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oogle Shape;240;p148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41" name="Google Shape;241;p14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2" name="Google Shape;242;p14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3" name="Google Shape;243;p14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44" name="Google Shape;244;p14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148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" name="Google Shape;246;p148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148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48" name="Google Shape;248;p148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oogle Shape;250;p149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51" name="Google Shape;251;p149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149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253" name="Google Shape;253;p149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4" name="Google Shape;254;p1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49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63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63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65" name="Google Shape;265;p63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63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63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63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0" name="Google Shape;270;p63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271" name="Google Shape;271;p63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63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273" name="Google Shape;273;p63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6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275" name="Google Shape;275;p63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2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7" name="Google Shape;47;p1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64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278" name="Google Shape;278;p64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9" name="Google Shape;279;p6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0" name="Google Shape;280;p64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281" name="Google Shape;281;p64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282" name="Google Shape;282;p6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3" name="Google Shape;283;p64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84" name="Google Shape;284;p6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5" name="Google Shape;285;p64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" name="Google Shape;286;p64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87" name="Google Shape;287;p64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288" name="Google Shape;288;p6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9" name="Google Shape;289;p64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90" name="Google Shape;290;p64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1" name="Google Shape;291;p64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292" name="Google Shape;292;p64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3" name="Google Shape;293;p64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94" name="Google Shape;294;p64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295" name="Google Shape;295;p64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6" name="Google Shape;296;p64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297" name="Google Shape;297;p64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8" name="Google Shape;298;p64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99" name="Google Shape;299;p64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64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1" name="Google Shape;301;p6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ructure de la séance">
  <p:cSld name="Structure de la séance">
    <p:bg>
      <p:bgPr>
        <a:solidFill>
          <a:srgbClr val="DCE6F2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68"/>
          <p:cNvSpPr/>
          <p:nvPr/>
        </p:nvSpPr>
        <p:spPr>
          <a:xfrm>
            <a:off x="2110915" y="1103970"/>
            <a:ext cx="7970171" cy="50095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68"/>
          <p:cNvSpPr/>
          <p:nvPr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305" name="Google Shape;305;p68"/>
          <p:cNvPicPr preferRelativeResize="0"/>
          <p:nvPr/>
        </p:nvPicPr>
        <p:blipFill rotWithShape="1">
          <a:blip r:embed="rId2">
            <a:alphaModFix/>
          </a:blip>
          <a:srcRect b="10678" l="0" r="0" t="11064"/>
          <a:stretch/>
        </p:blipFill>
        <p:spPr>
          <a:xfrm>
            <a:off x="220262" y="30483"/>
            <a:ext cx="727815" cy="8543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6" name="Google Shape;306;p68"/>
          <p:cNvGrpSpPr/>
          <p:nvPr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307" name="Google Shape;307;p68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13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308" name="Google Shape;308;p68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68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B3E5A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68"/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Ouverture de la séance</a:t>
              </a:r>
              <a:endParaRPr/>
            </a:p>
          </p:txBody>
        </p:sp>
      </p:grpSp>
      <p:sp>
        <p:nvSpPr>
          <p:cNvPr id="311" name="Google Shape;311;p68"/>
          <p:cNvSpPr/>
          <p:nvPr/>
        </p:nvSpPr>
        <p:spPr>
          <a:xfrm>
            <a:off x="2336945" y="2310757"/>
            <a:ext cx="395203" cy="39520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68"/>
          <p:cNvSpPr/>
          <p:nvPr/>
        </p:nvSpPr>
        <p:spPr>
          <a:xfrm>
            <a:off x="2860122" y="2234356"/>
            <a:ext cx="6994935" cy="548005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cubicBezTo>
                  <a:pt x="0" y="8954"/>
                  <a:pt x="702" y="0"/>
                  <a:pt x="1567" y="0"/>
                </a:cubicBezTo>
                <a:lnTo>
                  <a:pt x="118433" y="0"/>
                </a:lnTo>
                <a:cubicBezTo>
                  <a:pt x="118849" y="0"/>
                  <a:pt x="119247" y="2107"/>
                  <a:pt x="119541" y="5858"/>
                </a:cubicBezTo>
                <a:cubicBezTo>
                  <a:pt x="119835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98" y="120000"/>
                  <a:pt x="118433" y="120000"/>
                </a:cubicBezTo>
                <a:lnTo>
                  <a:pt x="1567" y="120000"/>
                </a:lnTo>
                <a:cubicBezTo>
                  <a:pt x="1151" y="120000"/>
                  <a:pt x="753" y="117893"/>
                  <a:pt x="459" y="114142"/>
                </a:cubicBezTo>
                <a:cubicBezTo>
                  <a:pt x="165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68"/>
          <p:cNvSpPr/>
          <p:nvPr/>
        </p:nvSpPr>
        <p:spPr>
          <a:xfrm>
            <a:off x="9301364" y="2248560"/>
            <a:ext cx="519597" cy="51959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68"/>
          <p:cNvSpPr txBox="1"/>
          <p:nvPr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grpSp>
        <p:nvGrpSpPr>
          <p:cNvPr id="315" name="Google Shape;315;p68"/>
          <p:cNvGrpSpPr/>
          <p:nvPr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16" name="Google Shape;316;p68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F9ED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68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F9E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68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68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grpSp>
        <p:nvGrpSpPr>
          <p:cNvPr id="320" name="Google Shape;320;p68"/>
          <p:cNvGrpSpPr/>
          <p:nvPr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21" name="Google Shape;321;p68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68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68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68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grpSp>
        <p:nvGrpSpPr>
          <p:cNvPr id="325" name="Google Shape;325;p68"/>
          <p:cNvGrpSpPr/>
          <p:nvPr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326" name="Google Shape;326;p68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8BC14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68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92D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68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68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</p:grpSp>
      <p:grpSp>
        <p:nvGrpSpPr>
          <p:cNvPr id="330" name="Google Shape;330;p68"/>
          <p:cNvGrpSpPr/>
          <p:nvPr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331" name="Google Shape;331;p68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19D19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5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68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68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68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Clôture</a:t>
              </a:r>
              <a:endParaRPr/>
            </a:p>
          </p:txBody>
        </p:sp>
      </p:grpSp>
      <p:sp>
        <p:nvSpPr>
          <p:cNvPr id="335" name="Google Shape;335;p68"/>
          <p:cNvSpPr txBox="1"/>
          <p:nvPr>
            <p:ph idx="1" type="body"/>
          </p:nvPr>
        </p:nvSpPr>
        <p:spPr>
          <a:xfrm>
            <a:off x="7879221" y="1447571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6" name="Google Shape;336;p68"/>
          <p:cNvSpPr txBox="1"/>
          <p:nvPr>
            <p:ph idx="2" type="body"/>
          </p:nvPr>
        </p:nvSpPr>
        <p:spPr>
          <a:xfrm>
            <a:off x="7879221" y="2277958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7" name="Google Shape;337;p68"/>
          <p:cNvSpPr txBox="1"/>
          <p:nvPr>
            <p:ph idx="3" type="body"/>
          </p:nvPr>
        </p:nvSpPr>
        <p:spPr>
          <a:xfrm>
            <a:off x="7879220" y="310433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68"/>
          <p:cNvSpPr txBox="1"/>
          <p:nvPr>
            <p:ph idx="4" type="body"/>
          </p:nvPr>
        </p:nvSpPr>
        <p:spPr>
          <a:xfrm>
            <a:off x="7879219" y="392802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68"/>
          <p:cNvSpPr txBox="1"/>
          <p:nvPr>
            <p:ph idx="5" type="body"/>
          </p:nvPr>
        </p:nvSpPr>
        <p:spPr>
          <a:xfrm>
            <a:off x="7879218" y="475709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0" name="Google Shape;340;p68"/>
          <p:cNvSpPr txBox="1"/>
          <p:nvPr>
            <p:ph idx="6" type="body"/>
          </p:nvPr>
        </p:nvSpPr>
        <p:spPr>
          <a:xfrm>
            <a:off x="7879217" y="558347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uverture de la séance">
  <p:cSld name="Ouver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2" name="Google Shape;342;p69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43" name="Google Shape;343;p69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69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5" name="Google Shape;345;p69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69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/>
          </a:p>
        </p:txBody>
      </p:sp>
      <p:pic>
        <p:nvPicPr>
          <p:cNvPr id="347" name="Google Shape;347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69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" name="Google Shape;351;p70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52" name="Google Shape;352;p7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3" name="Google Shape;353;p7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4" name="Google Shape;354;p7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55" name="Google Shape;355;p7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6" name="Google Shape;356;p70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7" name="Google Shape;357;p70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358" name="Google Shape;358;p70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359" name="Google Shape;359;p70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70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361" name="Google Shape;361;p70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" name="Google Shape;363;p8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64" name="Google Shape;364;p8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43D65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5" name="Google Shape;365;p8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6" name="Google Shape;366;p8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67" name="Google Shape;367;p8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368" name="Google Shape;368;p87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69" name="Google Shape;369;p8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0" name="Google Shape;370;p8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1" name="Google Shape;371;p8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72" name="Google Shape;372;p87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3" name="Google Shape;373;p87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374" name="Google Shape;374;p87"/>
          <p:cNvPicPr preferRelativeResize="0"/>
          <p:nvPr/>
        </p:nvPicPr>
        <p:blipFill rotWithShape="1">
          <a:blip r:embed="rId3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8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91277" y="423251"/>
            <a:ext cx="490171" cy="490174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87"/>
          <p:cNvSpPr txBox="1"/>
          <p:nvPr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ôture de la séance">
  <p:cSld name="Clô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88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79" name="Google Shape;379;p88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8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1" name="Google Shape;381;p88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88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/>
          </a:p>
        </p:txBody>
      </p:sp>
      <p:pic>
        <p:nvPicPr>
          <p:cNvPr id="383" name="Google Shape;383;p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88"/>
          <p:cNvSpPr txBox="1"/>
          <p:nvPr>
            <p:ph idx="1" type="body"/>
          </p:nvPr>
        </p:nvSpPr>
        <p:spPr>
          <a:xfrm>
            <a:off x="8860537" y="5229083"/>
            <a:ext cx="149961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" name="Google Shape;386;p89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87" name="Google Shape;387;p8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8" name="Google Shape;388;p8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9" name="Google Shape;389;p8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90" name="Google Shape;390;p8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1" name="Google Shape;391;p89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89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393" name="Google Shape;393;p89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0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6" name="Google Shape;396;p10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97" name="Google Shape;397;p10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8" name="Google Shape;398;p10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9" name="Google Shape;399;p10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0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2" name="Google Shape;402;p10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3" name="Google Shape;403;p10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10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5" name="Google Shape;405;p10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0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8" name="Google Shape;408;p10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9" name="Google Shape;409;p10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0" name="Google Shape;410;p10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1" name="Google Shape;411;p10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2" name="Google Shape;412;p10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1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0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5" name="Google Shape;415;p10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6" name="Google Shape;416;p10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7" name="Google Shape;417;p10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8" name="Google Shape;418;p10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9" name="Google Shape;419;p10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0" name="Google Shape;420;p10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1" name="Google Shape;421;p10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0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4" name="Google Shape;424;p10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5" name="Google Shape;425;p10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9" name="Google Shape;429;p1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0" name="Google Shape;430;p1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11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5" name="Google Shape;435;p1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436" name="Google Shape;436;p111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11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11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9" name="Google Shape;439;p111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111"/>
          <p:cNvSpPr/>
          <p:nvPr/>
        </p:nvSpPr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3" name="Google Shape;443;p11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44" name="Google Shape;444;p11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45" name="Google Shape;445;p1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6" name="Google Shape;446;p1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7" name="Google Shape;447;p1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" name="Google Shape;449;p11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50" name="Google Shape;450;p11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1" name="Google Shape;451;p11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2" name="Google Shape;452;p11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53" name="Google Shape;453;p11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Google Shape;455;p11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56" name="Google Shape;456;p11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CD8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7" name="Google Shape;457;p11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8" name="Google Shape;458;p11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59" name="Google Shape;459;p11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11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62" name="Google Shape;462;p11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86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3" name="Google Shape;463;p11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4" name="Google Shape;464;p11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65" name="Google Shape;465;p11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7" name="Google Shape;467;p11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68" name="Google Shape;468;p11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CB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9" name="Google Shape;469;p11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0" name="Google Shape;470;p11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71" name="Google Shape;471;p11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3" name="Google Shape;473;p11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74" name="Google Shape;474;p11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5" name="Google Shape;475;p11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6" name="Google Shape;476;p11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77" name="Google Shape;477;p11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2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2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9" name="Google Shape;479;p11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80" name="Google Shape;480;p11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1" name="Google Shape;481;p11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2" name="Google Shape;482;p11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83" name="Google Shape;483;p11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5" name="Google Shape;485;p11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86" name="Google Shape;486;p11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2A7AD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7" name="Google Shape;487;p11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8" name="Google Shape;488;p11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89" name="Google Shape;489;p11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" name="Google Shape;491;p12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92" name="Google Shape;492;p12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474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3" name="Google Shape;493;p12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4" name="Google Shape;494;p12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95" name="Google Shape;495;p12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7" name="Google Shape;497;p12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98" name="Google Shape;498;p12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9" name="Google Shape;499;p12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0" name="Google Shape;500;p12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01" name="Google Shape;501;p12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3" name="Google Shape;503;p12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04" name="Google Shape;504;p12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5" name="Google Shape;505;p12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6" name="Google Shape;506;p12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07" name="Google Shape;507;p12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9" name="Google Shape;509;p123"/>
          <p:cNvGrpSpPr/>
          <p:nvPr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510" name="Google Shape;510;p12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1" name="Google Shape;511;p123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2" name="Google Shape;512;p123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13" name="Google Shape;513;p123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4" name="Google Shape;514;p123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2000"/>
              <a:buFont typeface="Calibri"/>
              <a:buNone/>
              <a:defRPr b="1" sz="20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5" name="Google Shape;515;p123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EAE"/>
              </a:buClr>
              <a:buSzPts val="1400"/>
              <a:buNone/>
              <a:defRPr i="1" sz="1400">
                <a:solidFill>
                  <a:srgbClr val="AEAEAE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6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5" name="Google Shape;525;p6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67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8" name="Google Shape;528;p67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9" name="Google Shape;529;p67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0" name="Google Shape;530;p67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1" name="Google Shape;531;p67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2" name="Google Shape;532;p67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3" name="Google Shape;533;p67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4" name="Google Shape;534;p67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5" name="Google Shape;535;p67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6" name="Google Shape;536;p67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7" name="Google Shape;537;p67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8" name="Google Shape;538;p67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9" name="Google Shape;539;p67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74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542" name="Google Shape;542;p7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3" name="Google Shape;543;p7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4" name="Google Shape;544;p7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45" name="Google Shape;545;p74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6" name="Google Shape;546;p74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7" name="Google Shape;547;p74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548" name="Google Shape;548;p74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549" name="Google Shape;549;p74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74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551" name="Google Shape;551;p74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3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4" name="Google Shape;554;p23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55" name="Google Shape;555;p2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6" name="Google Shape;556;p2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7" name="Google Shape;557;p2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2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6" name="Google Shape;66;p12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2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8" name="Google Shape;68;p12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1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0" name="Google Shape;560;p23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1" name="Google Shape;561;p2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2" name="Google Shape;562;p2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3" name="Google Shape;563;p2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6" name="Google Shape;566;p23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23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8" name="Google Shape;568;p2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9" name="Google Shape;569;p2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0" name="Google Shape;570;p2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3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3" name="Google Shape;573;p23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4" name="Google Shape;574;p23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5" name="Google Shape;575;p23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6" name="Google Shape;576;p23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2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8" name="Google Shape;578;p2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9" name="Google Shape;579;p2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2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2" name="Google Shape;582;p2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3" name="Google Shape;583;p2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4" name="Google Shape;584;p2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236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2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2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9" name="Google Shape;589;p2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590" name="Google Shape;590;p236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236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236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3" name="Google Shape;593;p236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4" name="Google Shape;594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3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7" name="Google Shape;597;p23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98" name="Google Shape;598;p23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99" name="Google Shape;599;p2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0" name="Google Shape;600;p2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1" name="Google Shape;601;p2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23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04" name="Google Shape;604;p23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5" name="Google Shape;605;p23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6" name="Google Shape;606;p23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07" name="Google Shape;607;p23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Google Shape;609;p23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10" name="Google Shape;610;p23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1" name="Google Shape;611;p23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2" name="Google Shape;612;p23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13" name="Google Shape;613;p23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" name="Google Shape;615;p24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16" name="Google Shape;616;p24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7" name="Google Shape;617;p24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8" name="Google Shape;618;p24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19" name="Google Shape;619;p24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1" name="Google Shape;621;p24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22" name="Google Shape;622;p24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3" name="Google Shape;623;p24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4" name="Google Shape;624;p24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25" name="Google Shape;625;p24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7" name="Google Shape;627;p24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28" name="Google Shape;628;p2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9" name="Google Shape;629;p2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0" name="Google Shape;630;p2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31" name="Google Shape;631;p24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3" name="Google Shape;633;p24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34" name="Google Shape;634;p2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5" name="Google Shape;635;p2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6" name="Google Shape;636;p2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37" name="Google Shape;637;p24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9" name="Google Shape;639;p24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40" name="Google Shape;640;p24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1" name="Google Shape;641;p24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2" name="Google Shape;642;p24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43" name="Google Shape;643;p24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" name="Google Shape;645;p24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46" name="Google Shape;646;p24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7" name="Google Shape;647;p24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8" name="Google Shape;648;p24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49" name="Google Shape;649;p24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24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52" name="Google Shape;652;p24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53" name="Google Shape;653;p24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54" name="Google Shape;654;p24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55" name="Google Shape;655;p24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" name="Google Shape;657;p24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58" name="Google Shape;658;p24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59" name="Google Shape;659;p24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60" name="Google Shape;660;p24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61" name="Google Shape;661;p24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248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4" name="Google Shape;664;p2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248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248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667" name="Google Shape;667;p248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248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669" name="Google Shape;669;p2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248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248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248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673" name="Google Shape;673;p248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248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248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248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248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248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248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248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681" name="Google Shape;681;p2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49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249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685" name="Google Shape;685;p249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249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249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8" name="Google Shape;688;p2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89" name="Google Shape;689;p249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0" name="Google Shape;690;p249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691" name="Google Shape;691;p249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249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693" name="Google Shape;693;p249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24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695" name="Google Shape;695;p249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5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250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698" name="Google Shape;698;p250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99" name="Google Shape;699;p25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00" name="Google Shape;700;p250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701" name="Google Shape;701;p250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702" name="Google Shape;702;p25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03" name="Google Shape;703;p250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704" name="Google Shape;704;p25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5" name="Google Shape;705;p250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6" name="Google Shape;706;p250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707" name="Google Shape;707;p250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708" name="Google Shape;708;p25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09" name="Google Shape;709;p250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710" name="Google Shape;710;p250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11" name="Google Shape;711;p250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712" name="Google Shape;712;p250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13" name="Google Shape;713;p250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5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14" name="Google Shape;714;p250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715" name="Google Shape;715;p250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16" name="Google Shape;716;p250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717" name="Google Shape;717;p250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18" name="Google Shape;718;p250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719" name="Google Shape;719;p250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250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1" name="Google Shape;721;p25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3" name="Google Shape;723;p251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24" name="Google Shape;724;p25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25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6" name="Google Shape;726;p251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251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728" name="Google Shape;728;p2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9" name="Google Shape;729;p251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730" name="Google Shape;730;p251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251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2" name="Google Shape;732;p251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4" name="Google Shape;734;p252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735" name="Google Shape;735;p252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52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7" name="Google Shape;737;p252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252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4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739" name="Google Shape;739;p252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252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1" name="Google Shape;741;p2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3" name="Google Shape;743;p253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44" name="Google Shape;744;p253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25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746" name="Google Shape;746;p253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7" name="Google Shape;747;p2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253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254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51" name="Google Shape;751;p25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52" name="Google Shape;752;p25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53" name="Google Shape;753;p25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54" name="Google Shape;754;p25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5" name="Google Shape;755;p254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6" name="Google Shape;756;p254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7" name="Google Shape;757;p254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758" name="Google Shape;758;p254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0" name="Google Shape;760;p255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61" name="Google Shape;761;p25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25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763" name="Google Shape;763;p255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4" name="Google Shape;764;p2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765" name="Google Shape;765;p255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7" name="Google Shape;767;p256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68" name="Google Shape;768;p25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69" name="Google Shape;769;p25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70" name="Google Shape;770;p25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71" name="Google Shape;771;p25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2" name="Google Shape;772;p256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3" name="Google Shape;773;p256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4" name="Google Shape;774;p256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775" name="Google Shape;775;p256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uverture de la séance">
  <p:cSld name="Ouver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7" name="Google Shape;777;p257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778" name="Google Shape;778;p257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25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0" name="Google Shape;780;p25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257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/>
          </a:p>
        </p:txBody>
      </p:sp>
      <p:pic>
        <p:nvPicPr>
          <p:cNvPr id="782" name="Google Shape;782;p2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2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257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2" name="Google Shape;792;p72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93" name="Google Shape;793;p7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94" name="Google Shape;794;p7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95" name="Google Shape;795;p7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96" name="Google Shape;796;p72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7" name="Google Shape;797;p72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8" name="Google Shape;798;p72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799" name="Google Shape;799;p72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800" name="Google Shape;800;p7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72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802" name="Google Shape;802;p72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7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5" name="Google Shape;805;p7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7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1">
  <p:cSld name="modelage1"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" name="Google Shape;808;p76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09" name="Google Shape;809;p7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10" name="Google Shape;810;p7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11" name="Google Shape;811;p7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812" name="Google Shape;812;p76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813" name="Google Shape;813;p76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76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38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5" name="Google Shape;815;p76"/>
          <p:cNvSpPr txBox="1"/>
          <p:nvPr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76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76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" name="Google Shape;819;p79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20" name="Google Shape;820;p7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21" name="Google Shape;821;p7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22" name="Google Shape;822;p7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23" name="Google Shape;823;p7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4" name="Google Shape;824;p79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825" name="Google Shape;825;p79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826" name="Google Shape;826;p79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79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8" name="Google Shape;828;p79"/>
          <p:cNvSpPr txBox="1"/>
          <p:nvPr/>
        </p:nvSpPr>
        <p:spPr>
          <a:xfrm>
            <a:off x="11748194" y="95600"/>
            <a:ext cx="274643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86" name="Google Shape;86;p130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0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0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0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0" name="Google Shape;830;p82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31" name="Google Shape;831;p8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32" name="Google Shape;832;p8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33" name="Google Shape;833;p8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34" name="Google Shape;834;p8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5" name="Google Shape;835;p82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82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837" name="Google Shape;837;p82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" name="Google Shape;839;p85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40" name="Google Shape;840;p8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41" name="Google Shape;841;p8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42" name="Google Shape;842;p8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43" name="Google Shape;843;p85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85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845" name="Google Shape;845;p85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85"/>
          <p:cNvSpPr txBox="1"/>
          <p:nvPr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PB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7" name="Google Shape;847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41563" y="450975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autonome">
  <p:cSld name="Pratique autonome">
    <p:bg>
      <p:bgPr>
        <a:gradFill>
          <a:gsLst>
            <a:gs pos="0">
              <a:srgbClr val="8BC145"/>
            </a:gs>
            <a:gs pos="2000">
              <a:srgbClr val="8BC145"/>
            </a:gs>
            <a:gs pos="74000">
              <a:srgbClr val="FFFFFF"/>
            </a:gs>
            <a:gs pos="91000">
              <a:srgbClr val="8BC145"/>
            </a:gs>
            <a:gs pos="100000">
              <a:srgbClr val="8BC14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" name="Google Shape;849;p86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50" name="Google Shape;850;p8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8BC145"/>
            </a:solidFill>
            <a:ln cap="flat" cmpd="sng" w="12700">
              <a:solidFill>
                <a:srgbClr val="8BC14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8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8BC145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</p:grpSp>
      <p:sp>
        <p:nvSpPr>
          <p:cNvPr id="852" name="Google Shape;852;p86"/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3" name="Google Shape;853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599" y="1158197"/>
            <a:ext cx="2270803" cy="2270803"/>
          </a:xfrm>
          <a:prstGeom prst="rect">
            <a:avLst/>
          </a:prstGeom>
          <a:noFill/>
          <a:ln>
            <a:noFill/>
          </a:ln>
        </p:spPr>
      </p:pic>
      <p:sp>
        <p:nvSpPr>
          <p:cNvPr id="854" name="Google Shape;854;p86"/>
          <p:cNvSpPr txBox="1"/>
          <p:nvPr>
            <p:ph idx="1" type="body"/>
          </p:nvPr>
        </p:nvSpPr>
        <p:spPr>
          <a:xfrm>
            <a:off x="8979409" y="5148686"/>
            <a:ext cx="148877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9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7" name="Google Shape;857;p9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58" name="Google Shape;858;p9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9" name="Google Shape;859;p9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0" name="Google Shape;860;p9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9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3" name="Google Shape;863;p9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4" name="Google Shape;864;p9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5" name="Google Shape;865;p9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9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9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9" name="Google Shape;869;p9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9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9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2" name="Google Shape;872;p9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3" name="Google Shape;873;p9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74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9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6" name="Google Shape;876;p9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77" name="Google Shape;877;p9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8" name="Google Shape;878;p9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79" name="Google Shape;879;p9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0" name="Google Shape;880;p9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1" name="Google Shape;881;p9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2" name="Google Shape;882;p9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9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5" name="Google Shape;885;p9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6" name="Google Shape;886;p9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9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95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9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1" name="Google Shape;891;p9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2" name="Google Shape;892;p9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893" name="Google Shape;893;p95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95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95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6" name="Google Shape;896;p95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7" name="Google Shape;897;p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9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0" name="Google Shape;900;p9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01" name="Google Shape;901;p9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02" name="Google Shape;902;p9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3" name="Google Shape;903;p9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4" name="Google Shape;904;p9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theme" Target="../theme/theme3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53.xml"/><Relationship Id="rId28" Type="http://schemas.openxmlformats.org/officeDocument/2006/relationships/theme" Target="../theme/theme1.xml"/><Relationship Id="rId27" Type="http://schemas.openxmlformats.org/officeDocument/2006/relationships/slideLayout" Target="../slideLayouts/slideLayout55.xml"/><Relationship Id="rId5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46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75.xml"/><Relationship Id="rId22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26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3.xml"/><Relationship Id="rId27" Type="http://schemas.openxmlformats.org/officeDocument/2006/relationships/slideLayout" Target="../slideLayouts/slideLayout82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84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31" Type="http://schemas.openxmlformats.org/officeDocument/2006/relationships/theme" Target="../theme/theme4.xml"/><Relationship Id="rId30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3.xml"/></Relationships>
</file>

<file path=ppt/slideMasters/_rels/slideMaster4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05.xml"/><Relationship Id="rId22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106.xml"/><Relationship Id="rId23" Type="http://schemas.openxmlformats.org/officeDocument/2006/relationships/theme" Target="../theme/theme5.xml"/><Relationship Id="rId1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5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2.xml"/><Relationship Id="rId8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97.xml"/><Relationship Id="rId15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99.xml"/><Relationship Id="rId17" Type="http://schemas.openxmlformats.org/officeDocument/2006/relationships/slideLayout" Target="../slideLayouts/slideLayout102.xml"/><Relationship Id="rId16" Type="http://schemas.openxmlformats.org/officeDocument/2006/relationships/slideLayout" Target="../slideLayouts/slideLayout101.xml"/><Relationship Id="rId19" Type="http://schemas.openxmlformats.org/officeDocument/2006/relationships/slideLayout" Target="../slideLayouts/slideLayout104.xml"/><Relationship Id="rId18" Type="http://schemas.openxmlformats.org/officeDocument/2006/relationships/slideLayout" Target="../slideLayouts/slideLayout103.xml"/></Relationships>
</file>

<file path=ppt/slideMasters/_rels/slideMaster5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27.xml"/><Relationship Id="rId22" Type="http://schemas.openxmlformats.org/officeDocument/2006/relationships/slideLayout" Target="../slideLayouts/slideLayout129.xml"/><Relationship Id="rId21" Type="http://schemas.openxmlformats.org/officeDocument/2006/relationships/slideLayout" Target="../slideLayouts/slideLayout128.xml"/><Relationship Id="rId24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26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32.xml"/><Relationship Id="rId28" Type="http://schemas.openxmlformats.org/officeDocument/2006/relationships/slideLayout" Target="../slideLayouts/slideLayout135.xml"/><Relationship Id="rId27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3.xml"/><Relationship Id="rId29" Type="http://schemas.openxmlformats.org/officeDocument/2006/relationships/theme" Target="../theme/theme2.xml"/><Relationship Id="rId7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17.xml"/><Relationship Id="rId13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1.xml"/><Relationship Id="rId17" Type="http://schemas.openxmlformats.org/officeDocument/2006/relationships/slideLayout" Target="../slideLayouts/slideLayout124.xml"/><Relationship Id="rId16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126.xml"/><Relationship Id="rId18" Type="http://schemas.openxmlformats.org/officeDocument/2006/relationships/slideLayout" Target="../slideLayouts/slideLayout125.xml"/></Relationships>
</file>

<file path=ppt/slideMasters/_rels/slideMaster6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55.xml"/><Relationship Id="rId22" Type="http://schemas.openxmlformats.org/officeDocument/2006/relationships/slideLayout" Target="../slideLayouts/slideLayout157.xml"/><Relationship Id="rId21" Type="http://schemas.openxmlformats.org/officeDocument/2006/relationships/slideLayout" Target="../slideLayouts/slideLayout156.xml"/><Relationship Id="rId24" Type="http://schemas.openxmlformats.org/officeDocument/2006/relationships/slideLayout" Target="../slideLayouts/slideLayout159.xml"/><Relationship Id="rId23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Relationship Id="rId26" Type="http://schemas.openxmlformats.org/officeDocument/2006/relationships/slideLayout" Target="../slideLayouts/slideLayout161.xml"/><Relationship Id="rId25" Type="http://schemas.openxmlformats.org/officeDocument/2006/relationships/slideLayout" Target="../slideLayouts/slideLayout160.xml"/><Relationship Id="rId28" Type="http://schemas.openxmlformats.org/officeDocument/2006/relationships/slideLayout" Target="../slideLayouts/slideLayout163.xml"/><Relationship Id="rId27" Type="http://schemas.openxmlformats.org/officeDocument/2006/relationships/slideLayout" Target="../slideLayouts/slideLayout162.xml"/><Relationship Id="rId5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1.xml"/><Relationship Id="rId29" Type="http://schemas.openxmlformats.org/officeDocument/2006/relationships/theme" Target="../theme/theme6.xml"/><Relationship Id="rId7" Type="http://schemas.openxmlformats.org/officeDocument/2006/relationships/slideLayout" Target="../slideLayouts/slideLayout142.xml"/><Relationship Id="rId8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45.xml"/><Relationship Id="rId13" Type="http://schemas.openxmlformats.org/officeDocument/2006/relationships/slideLayout" Target="../slideLayouts/slideLayout148.xml"/><Relationship Id="rId12" Type="http://schemas.openxmlformats.org/officeDocument/2006/relationships/slideLayout" Target="../slideLayouts/slideLayout147.xml"/><Relationship Id="rId15" Type="http://schemas.openxmlformats.org/officeDocument/2006/relationships/slideLayout" Target="../slideLayouts/slideLayout150.xml"/><Relationship Id="rId14" Type="http://schemas.openxmlformats.org/officeDocument/2006/relationships/slideLayout" Target="../slideLayouts/slideLayout149.xml"/><Relationship Id="rId17" Type="http://schemas.openxmlformats.org/officeDocument/2006/relationships/slideLayout" Target="../slideLayouts/slideLayout152.xml"/><Relationship Id="rId16" Type="http://schemas.openxmlformats.org/officeDocument/2006/relationships/slideLayout" Target="../slideLayouts/slideLayout151.xml"/><Relationship Id="rId19" Type="http://schemas.openxmlformats.org/officeDocument/2006/relationships/slideLayout" Target="../slideLayouts/slideLayout154.xml"/><Relationship Id="rId18" Type="http://schemas.openxmlformats.org/officeDocument/2006/relationships/slideLayout" Target="../slideLayouts/slideLayout153.xml"/></Relationships>
</file>

<file path=ppt/slideMasters/_rels/slideMaster7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83.xml"/><Relationship Id="rId22" Type="http://schemas.openxmlformats.org/officeDocument/2006/relationships/slideLayout" Target="../slideLayouts/slideLayout185.xml"/><Relationship Id="rId2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86.xml"/><Relationship Id="rId1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7.xml"/><Relationship Id="rId9" Type="http://schemas.openxmlformats.org/officeDocument/2006/relationships/slideLayout" Target="../slideLayouts/slideLayout172.xml"/><Relationship Id="rId26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88.xml"/><Relationship Id="rId28" Type="http://schemas.openxmlformats.org/officeDocument/2006/relationships/slideLayout" Target="../slideLayouts/slideLayout191.xml"/><Relationship Id="rId27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69.xml"/><Relationship Id="rId29" Type="http://schemas.openxmlformats.org/officeDocument/2006/relationships/theme" Target="../theme/theme7.xml"/><Relationship Id="rId7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4.xml"/><Relationship Id="rId10" Type="http://schemas.openxmlformats.org/officeDocument/2006/relationships/slideLayout" Target="../slideLayouts/slideLayout173.xml"/><Relationship Id="rId1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75.xml"/><Relationship Id="rId15" Type="http://schemas.openxmlformats.org/officeDocument/2006/relationships/slideLayout" Target="../slideLayouts/slideLayout178.xml"/><Relationship Id="rId14" Type="http://schemas.openxmlformats.org/officeDocument/2006/relationships/slideLayout" Target="../slideLayouts/slideLayout177.xml"/><Relationship Id="rId17" Type="http://schemas.openxmlformats.org/officeDocument/2006/relationships/slideLayout" Target="../slideLayouts/slideLayout180.xml"/><Relationship Id="rId16" Type="http://schemas.openxmlformats.org/officeDocument/2006/relationships/slideLayout" Target="../slideLayouts/slideLayout179.xml"/><Relationship Id="rId19" Type="http://schemas.openxmlformats.org/officeDocument/2006/relationships/slideLayout" Target="../slideLayouts/slideLayout182.xml"/><Relationship Id="rId18" Type="http://schemas.openxmlformats.org/officeDocument/2006/relationships/slideLayout" Target="../slideLayouts/slideLayout1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6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8" name="Google Shape;258;p6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9" name="Google Shape;259;p6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0" name="Google Shape;260;p6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1" name="Google Shape;261;p6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  <p:sldLayoutId id="2147483700" r:id="rId23"/>
    <p:sldLayoutId id="2147483701" r:id="rId24"/>
    <p:sldLayoutId id="2147483702" r:id="rId25"/>
    <p:sldLayoutId id="2147483703" r:id="rId26"/>
    <p:sldLayoutId id="2147483704" r:id="rId2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6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18" name="Google Shape;518;p6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9" name="Google Shape;519;p6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0" name="Google Shape;520;p6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1" name="Google Shape;521;p6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  <p:sldLayoutId id="2147483727" r:id="rId22"/>
    <p:sldLayoutId id="2147483728" r:id="rId23"/>
    <p:sldLayoutId id="2147483729" r:id="rId24"/>
    <p:sldLayoutId id="2147483730" r:id="rId25"/>
    <p:sldLayoutId id="2147483731" r:id="rId26"/>
    <p:sldLayoutId id="2147483732" r:id="rId27"/>
    <p:sldLayoutId id="2147483733" r:id="rId28"/>
    <p:sldLayoutId id="2147483734" r:id="rId29"/>
    <p:sldLayoutId id="2147483735" r:id="rId3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7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87" name="Google Shape;787;p7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8" name="Google Shape;788;p7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9" name="Google Shape;789;p7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0" name="Google Shape;790;p7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  <p:sldLayoutId id="2147483757" r:id="rId21"/>
    <p:sldLayoutId id="2147483758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7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55" name="Google Shape;955;p7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6" name="Google Shape;956;p7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7" name="Google Shape;957;p7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8" name="Google Shape;958;p7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  <p:sldLayoutId id="2147483781" r:id="rId22"/>
    <p:sldLayoutId id="2147483782" r:id="rId23"/>
    <p:sldLayoutId id="2147483783" r:id="rId24"/>
    <p:sldLayoutId id="2147483784" r:id="rId25"/>
    <p:sldLayoutId id="2147483785" r:id="rId26"/>
    <p:sldLayoutId id="2147483786" r:id="rId27"/>
    <p:sldLayoutId id="2147483787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8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03" name="Google Shape;1203;p8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04" name="Google Shape;1204;p8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05" name="Google Shape;1205;p8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06" name="Google Shape;1206;p8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  <p:sldLayoutId id="2147483803" r:id="rId15"/>
    <p:sldLayoutId id="2147483804" r:id="rId16"/>
    <p:sldLayoutId id="2147483805" r:id="rId17"/>
    <p:sldLayoutId id="2147483806" r:id="rId18"/>
    <p:sldLayoutId id="2147483807" r:id="rId19"/>
    <p:sldLayoutId id="2147483808" r:id="rId20"/>
    <p:sldLayoutId id="2147483809" r:id="rId21"/>
    <p:sldLayoutId id="2147483810" r:id="rId22"/>
    <p:sldLayoutId id="2147483811" r:id="rId23"/>
    <p:sldLayoutId id="2147483812" r:id="rId24"/>
    <p:sldLayoutId id="2147483813" r:id="rId25"/>
    <p:sldLayoutId id="2147483814" r:id="rId26"/>
    <p:sldLayoutId id="2147483815" r:id="rId27"/>
    <p:sldLayoutId id="2147483816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449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8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51" name="Google Shape;1451;p8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52" name="Google Shape;1452;p8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53" name="Google Shape;1453;p8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54" name="Google Shape;1454;p8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  <p:sldLayoutId id="2147483832" r:id="rId15"/>
    <p:sldLayoutId id="2147483833" r:id="rId16"/>
    <p:sldLayoutId id="2147483834" r:id="rId17"/>
    <p:sldLayoutId id="2147483835" r:id="rId18"/>
    <p:sldLayoutId id="2147483836" r:id="rId19"/>
    <p:sldLayoutId id="2147483837" r:id="rId20"/>
    <p:sldLayoutId id="2147483838" r:id="rId21"/>
    <p:sldLayoutId id="2147483839" r:id="rId22"/>
    <p:sldLayoutId id="2147483840" r:id="rId23"/>
    <p:sldLayoutId id="2147483841" r:id="rId24"/>
    <p:sldLayoutId id="2147483842" r:id="rId25"/>
    <p:sldLayoutId id="2147483843" r:id="rId26"/>
    <p:sldLayoutId id="2147483844" r:id="rId27"/>
    <p:sldLayoutId id="2147483845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0.jpg"/><Relationship Id="rId4" Type="http://schemas.openxmlformats.org/officeDocument/2006/relationships/image" Target="../media/image58.png"/><Relationship Id="rId5" Type="http://schemas.openxmlformats.org/officeDocument/2006/relationships/image" Target="../media/image8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Relationship Id="rId4" Type="http://schemas.openxmlformats.org/officeDocument/2006/relationships/image" Target="../media/image5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Relationship Id="rId4" Type="http://schemas.openxmlformats.org/officeDocument/2006/relationships/image" Target="../media/image5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png"/><Relationship Id="rId4" Type="http://schemas.openxmlformats.org/officeDocument/2006/relationships/image" Target="../media/image5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png"/><Relationship Id="rId4" Type="http://schemas.openxmlformats.org/officeDocument/2006/relationships/image" Target="../media/image5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.png"/><Relationship Id="rId4" Type="http://schemas.openxmlformats.org/officeDocument/2006/relationships/image" Target="../media/image5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81.png"/><Relationship Id="rId4" Type="http://schemas.openxmlformats.org/officeDocument/2006/relationships/image" Target="../media/image7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.png"/><Relationship Id="rId4" Type="http://schemas.openxmlformats.org/officeDocument/2006/relationships/image" Target="../media/image79.png"/><Relationship Id="rId5" Type="http://schemas.openxmlformats.org/officeDocument/2006/relationships/image" Target="../media/image6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5.png"/><Relationship Id="rId4" Type="http://schemas.openxmlformats.org/officeDocument/2006/relationships/image" Target="../media/image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81.png"/><Relationship Id="rId4" Type="http://schemas.openxmlformats.org/officeDocument/2006/relationships/image" Target="../media/image7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8.png"/><Relationship Id="rId4" Type="http://schemas.openxmlformats.org/officeDocument/2006/relationships/image" Target="../media/image87.png"/><Relationship Id="rId5" Type="http://schemas.openxmlformats.org/officeDocument/2006/relationships/image" Target="../media/image84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png"/><Relationship Id="rId4" Type="http://schemas.openxmlformats.org/officeDocument/2006/relationships/image" Target="../media/image93.png"/><Relationship Id="rId5" Type="http://schemas.openxmlformats.org/officeDocument/2006/relationships/image" Target="../media/image9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8.png"/><Relationship Id="rId4" Type="http://schemas.openxmlformats.org/officeDocument/2006/relationships/image" Target="../media/image7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8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98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8.png"/><Relationship Id="rId4" Type="http://schemas.openxmlformats.org/officeDocument/2006/relationships/image" Target="../media/image91.png"/><Relationship Id="rId5" Type="http://schemas.openxmlformats.org/officeDocument/2006/relationships/image" Target="../media/image86.png"/><Relationship Id="rId6" Type="http://schemas.openxmlformats.org/officeDocument/2006/relationships/image" Target="../media/image97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8.png"/><Relationship Id="rId4" Type="http://schemas.openxmlformats.org/officeDocument/2006/relationships/image" Target="../media/image91.png"/><Relationship Id="rId5" Type="http://schemas.openxmlformats.org/officeDocument/2006/relationships/image" Target="../media/image86.png"/><Relationship Id="rId6" Type="http://schemas.openxmlformats.org/officeDocument/2006/relationships/image" Target="../media/image9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8.png"/><Relationship Id="rId4" Type="http://schemas.openxmlformats.org/officeDocument/2006/relationships/image" Target="../media/image95.png"/><Relationship Id="rId5" Type="http://schemas.openxmlformats.org/officeDocument/2006/relationships/image" Target="../media/image89.png"/><Relationship Id="rId6" Type="http://schemas.openxmlformats.org/officeDocument/2006/relationships/image" Target="../media/image90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.png"/><Relationship Id="rId4" Type="http://schemas.openxmlformats.org/officeDocument/2006/relationships/image" Target="../media/image95.png"/><Relationship Id="rId5" Type="http://schemas.openxmlformats.org/officeDocument/2006/relationships/image" Target="../media/image89.png"/><Relationship Id="rId6" Type="http://schemas.openxmlformats.org/officeDocument/2006/relationships/image" Target="../media/image9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6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57.png"/><Relationship Id="rId9" Type="http://schemas.openxmlformats.org/officeDocument/2006/relationships/image" Target="../media/image77.jpg"/><Relationship Id="rId5" Type="http://schemas.openxmlformats.org/officeDocument/2006/relationships/image" Target="../media/image73.jpg"/><Relationship Id="rId6" Type="http://schemas.openxmlformats.org/officeDocument/2006/relationships/image" Target="../media/image62.png"/><Relationship Id="rId7" Type="http://schemas.openxmlformats.org/officeDocument/2006/relationships/image" Target="../media/image61.png"/><Relationship Id="rId8" Type="http://schemas.openxmlformats.org/officeDocument/2006/relationships/image" Target="../media/image66.png"/><Relationship Id="rId11" Type="http://schemas.openxmlformats.org/officeDocument/2006/relationships/image" Target="../media/image64.png"/><Relationship Id="rId10" Type="http://schemas.openxmlformats.org/officeDocument/2006/relationships/image" Target="../media/image63.jpg"/><Relationship Id="rId12" Type="http://schemas.openxmlformats.org/officeDocument/2006/relationships/image" Target="../media/image6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9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8.png"/><Relationship Id="rId4" Type="http://schemas.openxmlformats.org/officeDocument/2006/relationships/image" Target="../media/image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09.png"/><Relationship Id="rId4" Type="http://schemas.openxmlformats.org/officeDocument/2006/relationships/image" Target="../media/image6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0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8.png"/><Relationship Id="rId4" Type="http://schemas.openxmlformats.org/officeDocument/2006/relationships/image" Target="../media/image109.png"/><Relationship Id="rId5" Type="http://schemas.openxmlformats.org/officeDocument/2006/relationships/image" Target="../media/image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4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96.png"/><Relationship Id="rId4" Type="http://schemas.openxmlformats.org/officeDocument/2006/relationships/image" Target="../media/image102.png"/><Relationship Id="rId5" Type="http://schemas.openxmlformats.org/officeDocument/2006/relationships/image" Target="../media/image100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96.png"/><Relationship Id="rId4" Type="http://schemas.openxmlformats.org/officeDocument/2006/relationships/image" Target="../media/image102.png"/><Relationship Id="rId5" Type="http://schemas.openxmlformats.org/officeDocument/2006/relationships/image" Target="../media/image100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96.png"/><Relationship Id="rId4" Type="http://schemas.openxmlformats.org/officeDocument/2006/relationships/image" Target="../media/image102.png"/><Relationship Id="rId5" Type="http://schemas.openxmlformats.org/officeDocument/2006/relationships/image" Target="../media/image100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96.png"/><Relationship Id="rId4" Type="http://schemas.openxmlformats.org/officeDocument/2006/relationships/image" Target="../media/image102.png"/><Relationship Id="rId5" Type="http://schemas.openxmlformats.org/officeDocument/2006/relationships/image" Target="../media/image100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05.jpg"/><Relationship Id="rId4" Type="http://schemas.openxmlformats.org/officeDocument/2006/relationships/image" Target="../media/image103.jpg"/><Relationship Id="rId5" Type="http://schemas.openxmlformats.org/officeDocument/2006/relationships/image" Target="../media/image111.png"/><Relationship Id="rId6" Type="http://schemas.openxmlformats.org/officeDocument/2006/relationships/image" Target="../media/image101.png"/><Relationship Id="rId7" Type="http://schemas.openxmlformats.org/officeDocument/2006/relationships/image" Target="../media/image113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16.png"/><Relationship Id="rId4" Type="http://schemas.openxmlformats.org/officeDocument/2006/relationships/image" Target="../media/image105.jpg"/><Relationship Id="rId5" Type="http://schemas.openxmlformats.org/officeDocument/2006/relationships/image" Target="../media/image103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05.jpg"/><Relationship Id="rId4" Type="http://schemas.openxmlformats.org/officeDocument/2006/relationships/image" Target="../media/image103.jpg"/><Relationship Id="rId5" Type="http://schemas.openxmlformats.org/officeDocument/2006/relationships/image" Target="../media/image111.png"/><Relationship Id="rId6" Type="http://schemas.openxmlformats.org/officeDocument/2006/relationships/image" Target="../media/image101.png"/><Relationship Id="rId7" Type="http://schemas.openxmlformats.org/officeDocument/2006/relationships/image" Target="../media/image113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21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75.png"/><Relationship Id="rId4" Type="http://schemas.openxmlformats.org/officeDocument/2006/relationships/image" Target="../media/image8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8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8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8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p1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</a:pPr>
            <a:r>
              <a:rPr lang="fr-FR"/>
              <a:t>1 AC</a:t>
            </a:r>
            <a:endParaRPr/>
          </a:p>
        </p:txBody>
      </p:sp>
      <p:sp>
        <p:nvSpPr>
          <p:cNvPr id="1702" name="Google Shape;1702;p1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</a:pPr>
            <a:r>
              <a:rPr lang="fr-FR"/>
              <a:t>3</a:t>
            </a:r>
            <a:endParaRPr/>
          </a:p>
        </p:txBody>
      </p:sp>
      <p:sp>
        <p:nvSpPr>
          <p:cNvPr id="1703" name="Google Shape;1703;p1"/>
          <p:cNvSpPr txBox="1"/>
          <p:nvPr>
            <p:ph idx="3" type="body"/>
          </p:nvPr>
        </p:nvSpPr>
        <p:spPr>
          <a:xfrm>
            <a:off x="222472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La lumière</a:t>
            </a:r>
            <a:endParaRPr/>
          </a:p>
        </p:txBody>
      </p:sp>
      <p:sp>
        <p:nvSpPr>
          <p:cNvPr id="1704" name="Google Shape;1704;p1"/>
          <p:cNvSpPr txBox="1"/>
          <p:nvPr>
            <p:ph idx="4" type="body"/>
          </p:nvPr>
        </p:nvSpPr>
        <p:spPr>
          <a:xfrm>
            <a:off x="37512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Leçon 2</a:t>
            </a:r>
            <a:endParaRPr/>
          </a:p>
        </p:txBody>
      </p:sp>
      <p:sp>
        <p:nvSpPr>
          <p:cNvPr id="1705" name="Google Shape;1705;p1"/>
          <p:cNvSpPr txBox="1"/>
          <p:nvPr>
            <p:ph idx="5" type="body"/>
          </p:nvPr>
        </p:nvSpPr>
        <p:spPr>
          <a:xfrm>
            <a:off x="37512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Tâche 4</a:t>
            </a:r>
            <a:endParaRPr/>
          </a:p>
        </p:txBody>
      </p:sp>
      <p:sp>
        <p:nvSpPr>
          <p:cNvPr id="1706" name="Google Shape;1706;p1"/>
          <p:cNvSpPr txBox="1"/>
          <p:nvPr>
            <p:ph idx="6" type="body"/>
          </p:nvPr>
        </p:nvSpPr>
        <p:spPr>
          <a:xfrm>
            <a:off x="2033575" y="5288319"/>
            <a:ext cx="4972062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fr-FR"/>
              <a:t>Expliquer les phénomènes d’éclipse par la formation de l’ombre.</a:t>
            </a:r>
            <a:endParaRPr/>
          </a:p>
        </p:txBody>
      </p:sp>
      <p:sp>
        <p:nvSpPr>
          <p:cNvPr id="1707" name="Google Shape;1707;p1"/>
          <p:cNvSpPr txBox="1"/>
          <p:nvPr>
            <p:ph idx="7" type="body"/>
          </p:nvPr>
        </p:nvSpPr>
        <p:spPr>
          <a:xfrm>
            <a:off x="222472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i="1" lang="fr-FR"/>
              <a:t>Signaux et informations</a:t>
            </a:r>
            <a:endParaRPr/>
          </a:p>
        </p:txBody>
      </p:sp>
      <p:sp>
        <p:nvSpPr>
          <p:cNvPr id="1708" name="Google Shape;1708;p1"/>
          <p:cNvSpPr txBox="1"/>
          <p:nvPr>
            <p:ph idx="8" type="body"/>
          </p:nvPr>
        </p:nvSpPr>
        <p:spPr>
          <a:xfrm>
            <a:off x="37512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Thème 2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5" name="Shape 1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humoristique, mammifère, illustration, clipart&#10;&#10;Le contenu généré par l’IA peut être incorrect." id="1786" name="Google Shape;178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073" y="154984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87" name="Google Shape;1787;p1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788" name="Google Shape;1788;p1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1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0" name="Google Shape;1790;p1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1" name="Google Shape;1791;p1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p1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10"/>
          <p:cNvSpPr txBox="1"/>
          <p:nvPr/>
        </p:nvSpPr>
        <p:spPr>
          <a:xfrm>
            <a:off x="5147892" y="2280492"/>
            <a:ext cx="5869201" cy="163243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Le rituel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b="1" sz="4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4" name="Google Shape;1794;p1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795" name="Google Shape;1795;p10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9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0" name="Google Shape;1800;p11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b="1" lang="fr-FR" sz="1600"/>
              <a:t>Observez ces images : à votre avis, quel comportement positif met-elle en évidence ?</a:t>
            </a:r>
            <a:endParaRPr/>
          </a:p>
        </p:txBody>
      </p:sp>
      <p:sp>
        <p:nvSpPr>
          <p:cNvPr id="1801" name="Google Shape;1801;p11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 fait participer les élèves pour qu’ils expriment ce qu’ils comprennent de l’image.</a:t>
            </a:r>
            <a:endParaRPr/>
          </a:p>
        </p:txBody>
      </p:sp>
      <p:pic>
        <p:nvPicPr>
          <p:cNvPr id="1802" name="Google Shape;1802;p11"/>
          <p:cNvPicPr preferRelativeResize="0"/>
          <p:nvPr/>
        </p:nvPicPr>
        <p:blipFill rotWithShape="1">
          <a:blip r:embed="rId3">
            <a:alphaModFix/>
          </a:blip>
          <a:srcRect b="6140" l="50583" r="12266" t="7249"/>
          <a:stretch/>
        </p:blipFill>
        <p:spPr>
          <a:xfrm>
            <a:off x="6790547" y="2117265"/>
            <a:ext cx="2630025" cy="2883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3" name="Google Shape;1803;p11"/>
          <p:cNvPicPr preferRelativeResize="0"/>
          <p:nvPr/>
        </p:nvPicPr>
        <p:blipFill rotWithShape="1">
          <a:blip r:embed="rId3">
            <a:alphaModFix/>
          </a:blip>
          <a:srcRect b="6452" l="9337" r="50824" t="6937"/>
          <a:stretch/>
        </p:blipFill>
        <p:spPr>
          <a:xfrm>
            <a:off x="2638544" y="2117265"/>
            <a:ext cx="2820178" cy="2883161"/>
          </a:xfrm>
          <a:prstGeom prst="rect">
            <a:avLst/>
          </a:prstGeom>
          <a:noFill/>
          <a:ln>
            <a:noFill/>
          </a:ln>
        </p:spPr>
      </p:pic>
      <p:sp>
        <p:nvSpPr>
          <p:cNvPr id="1804" name="Google Shape;1804;p11"/>
          <p:cNvSpPr/>
          <p:nvPr/>
        </p:nvSpPr>
        <p:spPr>
          <a:xfrm rot="-710389">
            <a:off x="6258952" y="1772199"/>
            <a:ext cx="1685867" cy="942575"/>
          </a:xfrm>
          <a:prstGeom prst="wedgeEllipseCallout">
            <a:avLst>
              <a:gd fmla="val 22683" name="adj1"/>
              <a:gd fmla="val 65058" name="adj2"/>
            </a:avLst>
          </a:prstGeom>
          <a:solidFill>
            <a:schemeClr val="lt1"/>
          </a:solidFill>
          <a:ln cap="flat" cmpd="sng" w="9525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dors en classe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5" name="Google Shape;1805;p11"/>
          <p:cNvSpPr/>
          <p:nvPr/>
        </p:nvSpPr>
        <p:spPr>
          <a:xfrm rot="486162">
            <a:off x="4140191" y="1725358"/>
            <a:ext cx="1685729" cy="942673"/>
          </a:xfrm>
          <a:prstGeom prst="wedgeEllipseCallout">
            <a:avLst>
              <a:gd fmla="val -26984" name="adj1"/>
              <a:gd fmla="val 73175" name="adj2"/>
            </a:avLst>
          </a:prstGeom>
          <a:solidFill>
            <a:schemeClr val="lt1"/>
          </a:solidFill>
          <a:ln cap="flat" cmpd="sng" w="9525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reste concentré en classe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9" name="Shape 1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0" name="Google Shape;1810;p12"/>
          <p:cNvSpPr txBox="1"/>
          <p:nvPr>
            <p:ph type="title"/>
          </p:nvPr>
        </p:nvSpPr>
        <p:spPr>
          <a:xfrm>
            <a:off x="778058" y="318293"/>
            <a:ext cx="10852468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il est important de rester concentrer en prêtant l’attention surtout dans la phase du modelage.</a:t>
            </a:r>
            <a:endParaRPr/>
          </a:p>
        </p:txBody>
      </p:sp>
      <p:sp>
        <p:nvSpPr>
          <p:cNvPr id="1811" name="Google Shape;1811;p12"/>
          <p:cNvSpPr txBox="1"/>
          <p:nvPr/>
        </p:nvSpPr>
        <p:spPr>
          <a:xfrm>
            <a:off x="1331150" y="6036385"/>
            <a:ext cx="1016105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Il ne faut ni porter un casque ni se laisser distraire ; nous devons rester attentifs.</a:t>
            </a:r>
            <a:endParaRPr/>
          </a:p>
        </p:txBody>
      </p:sp>
      <p:pic>
        <p:nvPicPr>
          <p:cNvPr id="1812" name="Google Shape;1812;p12"/>
          <p:cNvPicPr preferRelativeResize="0"/>
          <p:nvPr/>
        </p:nvPicPr>
        <p:blipFill rotWithShape="1">
          <a:blip r:embed="rId3">
            <a:alphaModFix/>
          </a:blip>
          <a:srcRect b="6140" l="50583" r="12266" t="7249"/>
          <a:stretch/>
        </p:blipFill>
        <p:spPr>
          <a:xfrm>
            <a:off x="6728201" y="1897612"/>
            <a:ext cx="2630025" cy="2883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3" name="Google Shape;1813;p12"/>
          <p:cNvPicPr preferRelativeResize="0"/>
          <p:nvPr/>
        </p:nvPicPr>
        <p:blipFill rotWithShape="1">
          <a:blip r:embed="rId3">
            <a:alphaModFix/>
          </a:blip>
          <a:srcRect b="6452" l="9337" r="50824" t="6937"/>
          <a:stretch/>
        </p:blipFill>
        <p:spPr>
          <a:xfrm>
            <a:off x="2576198" y="1897612"/>
            <a:ext cx="2820178" cy="2883161"/>
          </a:xfrm>
          <a:prstGeom prst="rect">
            <a:avLst/>
          </a:prstGeom>
          <a:noFill/>
          <a:ln>
            <a:noFill/>
          </a:ln>
        </p:spPr>
      </p:pic>
      <p:sp>
        <p:nvSpPr>
          <p:cNvPr id="1814" name="Google Shape;1814;p12"/>
          <p:cNvSpPr/>
          <p:nvPr/>
        </p:nvSpPr>
        <p:spPr>
          <a:xfrm rot="-710389">
            <a:off x="6196606" y="1552546"/>
            <a:ext cx="1685867" cy="942575"/>
          </a:xfrm>
          <a:prstGeom prst="wedgeEllipseCallout">
            <a:avLst>
              <a:gd fmla="val 22683" name="adj1"/>
              <a:gd fmla="val 65058" name="adj2"/>
            </a:avLst>
          </a:prstGeom>
          <a:solidFill>
            <a:schemeClr val="lt1"/>
          </a:solidFill>
          <a:ln cap="flat" cmpd="sng" w="9525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dors en classe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5" name="Google Shape;1815;p12"/>
          <p:cNvSpPr/>
          <p:nvPr/>
        </p:nvSpPr>
        <p:spPr>
          <a:xfrm rot="486162">
            <a:off x="4077845" y="1505705"/>
            <a:ext cx="1685729" cy="942673"/>
          </a:xfrm>
          <a:prstGeom prst="wedgeEllipseCallout">
            <a:avLst>
              <a:gd fmla="val -26984" name="adj1"/>
              <a:gd fmla="val 73175" name="adj2"/>
            </a:avLst>
          </a:prstGeom>
          <a:solidFill>
            <a:schemeClr val="lt1"/>
          </a:solidFill>
          <a:ln cap="flat" cmpd="sng" w="9525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reste concentré en classe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oche avec un remplissage uni" id="1816" name="Google Shape;1816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55399" y="4781560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terdit Signe Rouge X – HD Vidéos et plus de vidéos de Lettre X - Lettre  X, Rouge, Croix - Forme - iStock" id="1817" name="Google Shape;1817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51773" y="4880352"/>
            <a:ext cx="726065" cy="408411"/>
          </a:xfrm>
          <a:prstGeom prst="rect">
            <a:avLst/>
          </a:prstGeom>
          <a:noFill/>
          <a:ln>
            <a:noFill/>
          </a:ln>
        </p:spPr>
      </p:pic>
      <p:sp>
        <p:nvSpPr>
          <p:cNvPr id="1818" name="Google Shape;1818;p12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2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humoristique, mammifère, illustration, clipart&#10;&#10;Le contenu généré par l’IA peut être incorrect." id="1823" name="Google Shape;182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24" name="Google Shape;1824;p1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825" name="Google Shape;1825;p1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1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7" name="Google Shape;1827;p1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8" name="Google Shape;1828;p1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9" name="Google Shape;1829;p1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13"/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Réactivation des prérequis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(6 min)</a:t>
            </a:r>
            <a:endParaRPr b="1" sz="4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1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832" name="Google Shape;1832;p13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6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7" name="Google Shape;1837;p14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Nous allons faire un rappel de ce que vous avez déjà étudié dans les séances précédentes sur la propagation de la lumière. Répondez en choisissant la bonne proposition.</a:t>
            </a:r>
            <a:endParaRPr/>
          </a:p>
        </p:txBody>
      </p:sp>
      <p:sp>
        <p:nvSpPr>
          <p:cNvPr id="1838" name="Google Shape;1838;p14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Sur leurs ardoises, les élèves écrivent  vrai ou faux  et l’enseignant.e désigne quelques-uns pour répondre oralement.</a:t>
            </a:r>
            <a:endParaRPr/>
          </a:p>
        </p:txBody>
      </p:sp>
      <p:grpSp>
        <p:nvGrpSpPr>
          <p:cNvPr id="1839" name="Google Shape;1839;p14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840" name="Google Shape;1840;p14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41" name="Google Shape;1841;p14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42" name="Google Shape;1842;p14"/>
          <p:cNvSpPr/>
          <p:nvPr/>
        </p:nvSpPr>
        <p:spPr>
          <a:xfrm>
            <a:off x="1512797" y="1700418"/>
            <a:ext cx="8323932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source lumineuse est un objet qui: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43" name="Google Shape;1843;p14"/>
          <p:cNvGrpSpPr/>
          <p:nvPr/>
        </p:nvGrpSpPr>
        <p:grpSpPr>
          <a:xfrm>
            <a:off x="2334679" y="5038768"/>
            <a:ext cx="4575787" cy="432000"/>
            <a:chOff x="8362167" y="5536533"/>
            <a:chExt cx="4575787" cy="432000"/>
          </a:xfrm>
        </p:grpSpPr>
        <p:sp>
          <p:nvSpPr>
            <p:cNvPr id="1844" name="Google Shape;1844;p14"/>
            <p:cNvSpPr/>
            <p:nvPr/>
          </p:nvSpPr>
          <p:spPr>
            <a:xfrm>
              <a:off x="8657534" y="5536533"/>
              <a:ext cx="4280420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1793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absorbe la lumière qu’il reçoit.</a:t>
              </a:r>
              <a:endParaRPr/>
            </a:p>
          </p:txBody>
        </p:sp>
        <p:sp>
          <p:nvSpPr>
            <p:cNvPr id="1845" name="Google Shape;1845;p14"/>
            <p:cNvSpPr/>
            <p:nvPr/>
          </p:nvSpPr>
          <p:spPr>
            <a:xfrm>
              <a:off x="8362167" y="5536533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</p:grpSp>
      <p:grpSp>
        <p:nvGrpSpPr>
          <p:cNvPr id="1846" name="Google Shape;1846;p14"/>
          <p:cNvGrpSpPr/>
          <p:nvPr/>
        </p:nvGrpSpPr>
        <p:grpSpPr>
          <a:xfrm>
            <a:off x="2334679" y="2834054"/>
            <a:ext cx="4502591" cy="432000"/>
            <a:chOff x="1372565" y="5558076"/>
            <a:chExt cx="4502591" cy="432000"/>
          </a:xfrm>
        </p:grpSpPr>
        <p:sp>
          <p:nvSpPr>
            <p:cNvPr id="1847" name="Google Shape;1847;p14"/>
            <p:cNvSpPr/>
            <p:nvPr/>
          </p:nvSpPr>
          <p:spPr>
            <a:xfrm>
              <a:off x="1667932" y="5558076"/>
              <a:ext cx="4207224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1793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émet sa propre lumière.</a:t>
              </a:r>
              <a:endParaRPr/>
            </a:p>
          </p:txBody>
        </p:sp>
        <p:sp>
          <p:nvSpPr>
            <p:cNvPr id="1848" name="Google Shape;1848;p14"/>
            <p:cNvSpPr/>
            <p:nvPr/>
          </p:nvSpPr>
          <p:spPr>
            <a:xfrm>
              <a:off x="1372565" y="5558076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1849" name="Google Shape;1849;p14"/>
          <p:cNvGrpSpPr/>
          <p:nvPr/>
        </p:nvGrpSpPr>
        <p:grpSpPr>
          <a:xfrm>
            <a:off x="2334679" y="3936949"/>
            <a:ext cx="4575787" cy="432000"/>
            <a:chOff x="4867366" y="5557000"/>
            <a:chExt cx="4575787" cy="432000"/>
          </a:xfrm>
        </p:grpSpPr>
        <p:sp>
          <p:nvSpPr>
            <p:cNvPr id="1850" name="Google Shape;1850;p14"/>
            <p:cNvSpPr/>
            <p:nvPr/>
          </p:nvSpPr>
          <p:spPr>
            <a:xfrm>
              <a:off x="5235929" y="5557000"/>
              <a:ext cx="4207224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1793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renvoie la lumière qu’il reçoit.</a:t>
              </a:r>
              <a:endParaRPr/>
            </a:p>
          </p:txBody>
        </p:sp>
        <p:sp>
          <p:nvSpPr>
            <p:cNvPr id="1851" name="Google Shape;1851;p14"/>
            <p:cNvSpPr/>
            <p:nvPr/>
          </p:nvSpPr>
          <p:spPr>
            <a:xfrm>
              <a:off x="4867366" y="5557000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5" name="Shape 1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6" name="Google Shape;1856;p1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réponse correcte est A: effectivement, la source de la lumière émet la lumière qui produit.</a:t>
            </a:r>
            <a:endParaRPr/>
          </a:p>
        </p:txBody>
      </p:sp>
      <p:sp>
        <p:nvSpPr>
          <p:cNvPr id="1857" name="Google Shape;1857;p15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8" name="Google Shape;185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7601" y="451681"/>
            <a:ext cx="433313" cy="4333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1859" name="Google Shape;185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49876" y="2707101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1860" name="Google Shape;1860;p15"/>
          <p:cNvSpPr/>
          <p:nvPr/>
        </p:nvSpPr>
        <p:spPr>
          <a:xfrm>
            <a:off x="1512797" y="1700418"/>
            <a:ext cx="8323932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source lumineuse est un objet qui: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61" name="Google Shape;1861;p15"/>
          <p:cNvGrpSpPr/>
          <p:nvPr/>
        </p:nvGrpSpPr>
        <p:grpSpPr>
          <a:xfrm>
            <a:off x="2334679" y="5038768"/>
            <a:ext cx="4575787" cy="432000"/>
            <a:chOff x="8362167" y="5536533"/>
            <a:chExt cx="4575787" cy="432000"/>
          </a:xfrm>
        </p:grpSpPr>
        <p:sp>
          <p:nvSpPr>
            <p:cNvPr id="1862" name="Google Shape;1862;p15"/>
            <p:cNvSpPr/>
            <p:nvPr/>
          </p:nvSpPr>
          <p:spPr>
            <a:xfrm>
              <a:off x="8657534" y="5536533"/>
              <a:ext cx="4280420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1793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absorbe la lumière qu’il reçoit.</a:t>
              </a:r>
              <a:endParaRPr/>
            </a:p>
          </p:txBody>
        </p:sp>
        <p:sp>
          <p:nvSpPr>
            <p:cNvPr id="1863" name="Google Shape;1863;p15"/>
            <p:cNvSpPr/>
            <p:nvPr/>
          </p:nvSpPr>
          <p:spPr>
            <a:xfrm>
              <a:off x="8362167" y="5536533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</p:grpSp>
      <p:grpSp>
        <p:nvGrpSpPr>
          <p:cNvPr id="1864" name="Google Shape;1864;p15"/>
          <p:cNvGrpSpPr/>
          <p:nvPr/>
        </p:nvGrpSpPr>
        <p:grpSpPr>
          <a:xfrm>
            <a:off x="2334679" y="2834054"/>
            <a:ext cx="4502591" cy="432000"/>
            <a:chOff x="1372565" y="5558076"/>
            <a:chExt cx="4502591" cy="432000"/>
          </a:xfrm>
        </p:grpSpPr>
        <p:sp>
          <p:nvSpPr>
            <p:cNvPr id="1865" name="Google Shape;1865;p15"/>
            <p:cNvSpPr/>
            <p:nvPr/>
          </p:nvSpPr>
          <p:spPr>
            <a:xfrm>
              <a:off x="1667932" y="5558076"/>
              <a:ext cx="4207224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1793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émet sa propre lumière.</a:t>
              </a:r>
              <a:endParaRPr/>
            </a:p>
          </p:txBody>
        </p:sp>
        <p:sp>
          <p:nvSpPr>
            <p:cNvPr id="1866" name="Google Shape;1866;p15"/>
            <p:cNvSpPr/>
            <p:nvPr/>
          </p:nvSpPr>
          <p:spPr>
            <a:xfrm>
              <a:off x="1372565" y="5558076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1867" name="Google Shape;1867;p15"/>
          <p:cNvGrpSpPr/>
          <p:nvPr/>
        </p:nvGrpSpPr>
        <p:grpSpPr>
          <a:xfrm>
            <a:off x="2334679" y="3936949"/>
            <a:ext cx="4575787" cy="432000"/>
            <a:chOff x="4867366" y="5557000"/>
            <a:chExt cx="4575787" cy="432000"/>
          </a:xfrm>
        </p:grpSpPr>
        <p:sp>
          <p:nvSpPr>
            <p:cNvPr id="1868" name="Google Shape;1868;p15"/>
            <p:cNvSpPr/>
            <p:nvPr/>
          </p:nvSpPr>
          <p:spPr>
            <a:xfrm>
              <a:off x="5235929" y="5557000"/>
              <a:ext cx="4207224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1793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renvoie la lumière qu’il reçoit.</a:t>
              </a:r>
              <a:endParaRPr/>
            </a:p>
          </p:txBody>
        </p:sp>
        <p:sp>
          <p:nvSpPr>
            <p:cNvPr id="1869" name="Google Shape;1869;p15"/>
            <p:cNvSpPr/>
            <p:nvPr/>
          </p:nvSpPr>
          <p:spPr>
            <a:xfrm>
              <a:off x="4867366" y="5557000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3" name="Shape 1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" name="Google Shape;1874;p1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Choisir l’affirmation correcte.</a:t>
            </a:r>
            <a:endParaRPr/>
          </a:p>
        </p:txBody>
      </p:sp>
      <p:sp>
        <p:nvSpPr>
          <p:cNvPr id="1875" name="Google Shape;1875;p16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leurs ardoises, les élèves écrivent vrai ou faux et l’enseignant.e désigne quelques-uns pour répondre oralement.</a:t>
            </a:r>
            <a:endParaRPr/>
          </a:p>
        </p:txBody>
      </p:sp>
      <p:grpSp>
        <p:nvGrpSpPr>
          <p:cNvPr id="1876" name="Google Shape;1876;p16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877" name="Google Shape;1877;p16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8" name="Google Shape;1878;p16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79" name="Google Shape;1879;p16"/>
          <p:cNvSpPr/>
          <p:nvPr/>
        </p:nvSpPr>
        <p:spPr>
          <a:xfrm>
            <a:off x="877040" y="1700418"/>
            <a:ext cx="97298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représenter correctement une zone d’ombre sur un schéma, il faut :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80" name="Google Shape;1880;p16"/>
          <p:cNvGrpSpPr/>
          <p:nvPr/>
        </p:nvGrpSpPr>
        <p:grpSpPr>
          <a:xfrm>
            <a:off x="1765056" y="5143698"/>
            <a:ext cx="8218398" cy="432000"/>
            <a:chOff x="8362167" y="5536533"/>
            <a:chExt cx="8218398" cy="432000"/>
          </a:xfrm>
        </p:grpSpPr>
        <p:sp>
          <p:nvSpPr>
            <p:cNvPr id="1881" name="Google Shape;1881;p16"/>
            <p:cNvSpPr/>
            <p:nvPr/>
          </p:nvSpPr>
          <p:spPr>
            <a:xfrm>
              <a:off x="8657534" y="5536533"/>
              <a:ext cx="7923031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904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tracer les rayons lumineux quelconque issus de la source.</a:t>
              </a:r>
              <a:endParaRPr baseline="30000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2" name="Google Shape;1882;p16"/>
            <p:cNvSpPr/>
            <p:nvPr/>
          </p:nvSpPr>
          <p:spPr>
            <a:xfrm>
              <a:off x="8362167" y="5536533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</p:grpSp>
      <p:grpSp>
        <p:nvGrpSpPr>
          <p:cNvPr id="1883" name="Google Shape;1883;p16"/>
          <p:cNvGrpSpPr/>
          <p:nvPr/>
        </p:nvGrpSpPr>
        <p:grpSpPr>
          <a:xfrm>
            <a:off x="1765056" y="2938984"/>
            <a:ext cx="8218398" cy="432000"/>
            <a:chOff x="1372565" y="5558076"/>
            <a:chExt cx="8218398" cy="432000"/>
          </a:xfrm>
        </p:grpSpPr>
        <p:sp>
          <p:nvSpPr>
            <p:cNvPr id="1884" name="Google Shape;1884;p16"/>
            <p:cNvSpPr/>
            <p:nvPr/>
          </p:nvSpPr>
          <p:spPr>
            <a:xfrm>
              <a:off x="1667932" y="5558076"/>
              <a:ext cx="7923031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1793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tracer les rayons lumineux limites issus de la source.</a:t>
              </a:r>
              <a:endParaRPr baseline="30000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5" name="Google Shape;1885;p16"/>
            <p:cNvSpPr/>
            <p:nvPr/>
          </p:nvSpPr>
          <p:spPr>
            <a:xfrm>
              <a:off x="1372565" y="5558076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1886" name="Google Shape;1886;p16"/>
          <p:cNvGrpSpPr/>
          <p:nvPr/>
        </p:nvGrpSpPr>
        <p:grpSpPr>
          <a:xfrm>
            <a:off x="1765056" y="4041879"/>
            <a:ext cx="8218398" cy="432000"/>
            <a:chOff x="4867366" y="5557000"/>
            <a:chExt cx="7094134" cy="432000"/>
          </a:xfrm>
        </p:grpSpPr>
        <p:sp>
          <p:nvSpPr>
            <p:cNvPr id="1887" name="Google Shape;1887;p16"/>
            <p:cNvSpPr/>
            <p:nvPr/>
          </p:nvSpPr>
          <p:spPr>
            <a:xfrm>
              <a:off x="5235929" y="5557000"/>
              <a:ext cx="6725571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dessiner un seul rayon lumineux issu du borde de la source.</a:t>
              </a:r>
              <a:endParaRPr baseline="30000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8" name="Google Shape;1888;p16"/>
            <p:cNvSpPr/>
            <p:nvPr/>
          </p:nvSpPr>
          <p:spPr>
            <a:xfrm>
              <a:off x="4867366" y="5557000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2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" name="Google Shape;1893;p17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réponse correcte est A : il est nécessaire que deux rayons limites, partant des bords de la source et passant par les bords de l’objet, soient pris en compte.</a:t>
            </a:r>
            <a:endParaRPr/>
          </a:p>
        </p:txBody>
      </p:sp>
      <p:sp>
        <p:nvSpPr>
          <p:cNvPr id="1894" name="Google Shape;1894;p17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demande aux élèves d’expliciter leur raisonnement et rappelle les étapes de mesure du volume d’un solide. </a:t>
            </a:r>
            <a:endParaRPr/>
          </a:p>
        </p:txBody>
      </p:sp>
      <p:pic>
        <p:nvPicPr>
          <p:cNvPr id="1895" name="Google Shape;189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7601" y="451681"/>
            <a:ext cx="433313" cy="4333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1896" name="Google Shape;189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31577" y="2759566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1897" name="Google Shape;1897;p17"/>
          <p:cNvSpPr/>
          <p:nvPr/>
        </p:nvSpPr>
        <p:spPr>
          <a:xfrm>
            <a:off x="877040" y="1700418"/>
            <a:ext cx="9729826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représenter correctement une zone d’ombre sur un schéma, il faut :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98" name="Google Shape;1898;p17"/>
          <p:cNvGrpSpPr/>
          <p:nvPr/>
        </p:nvGrpSpPr>
        <p:grpSpPr>
          <a:xfrm>
            <a:off x="1765056" y="5143698"/>
            <a:ext cx="8218398" cy="432000"/>
            <a:chOff x="8362167" y="5536533"/>
            <a:chExt cx="8218398" cy="432000"/>
          </a:xfrm>
        </p:grpSpPr>
        <p:sp>
          <p:nvSpPr>
            <p:cNvPr id="1899" name="Google Shape;1899;p17"/>
            <p:cNvSpPr/>
            <p:nvPr/>
          </p:nvSpPr>
          <p:spPr>
            <a:xfrm>
              <a:off x="8657534" y="5536533"/>
              <a:ext cx="7923031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904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tracer les rayons lumineux quelconque issus de la source.</a:t>
              </a:r>
              <a:endParaRPr baseline="30000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0" name="Google Shape;1900;p17"/>
            <p:cNvSpPr/>
            <p:nvPr/>
          </p:nvSpPr>
          <p:spPr>
            <a:xfrm>
              <a:off x="8362167" y="5536533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</p:grpSp>
      <p:grpSp>
        <p:nvGrpSpPr>
          <p:cNvPr id="1901" name="Google Shape;1901;p17"/>
          <p:cNvGrpSpPr/>
          <p:nvPr/>
        </p:nvGrpSpPr>
        <p:grpSpPr>
          <a:xfrm>
            <a:off x="1765056" y="2938984"/>
            <a:ext cx="8218398" cy="432000"/>
            <a:chOff x="1372565" y="5558076"/>
            <a:chExt cx="8218398" cy="432000"/>
          </a:xfrm>
        </p:grpSpPr>
        <p:sp>
          <p:nvSpPr>
            <p:cNvPr id="1902" name="Google Shape;1902;p17"/>
            <p:cNvSpPr/>
            <p:nvPr/>
          </p:nvSpPr>
          <p:spPr>
            <a:xfrm>
              <a:off x="1667932" y="5558076"/>
              <a:ext cx="7923031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1793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tracer les rayons lumineux limites issus de la source.</a:t>
              </a:r>
              <a:endParaRPr baseline="30000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3" name="Google Shape;1903;p17"/>
            <p:cNvSpPr/>
            <p:nvPr/>
          </p:nvSpPr>
          <p:spPr>
            <a:xfrm>
              <a:off x="1372565" y="5558076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1904" name="Google Shape;1904;p17"/>
          <p:cNvGrpSpPr/>
          <p:nvPr/>
        </p:nvGrpSpPr>
        <p:grpSpPr>
          <a:xfrm>
            <a:off x="1765056" y="4041879"/>
            <a:ext cx="8218398" cy="432000"/>
            <a:chOff x="4867366" y="5557000"/>
            <a:chExt cx="7094134" cy="432000"/>
          </a:xfrm>
        </p:grpSpPr>
        <p:sp>
          <p:nvSpPr>
            <p:cNvPr id="1905" name="Google Shape;1905;p17"/>
            <p:cNvSpPr/>
            <p:nvPr/>
          </p:nvSpPr>
          <p:spPr>
            <a:xfrm>
              <a:off x="5235929" y="5557000"/>
              <a:ext cx="6725571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dessiner un seul rayon lumineux issu du borde de la source.</a:t>
              </a:r>
              <a:endParaRPr baseline="30000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6" name="Google Shape;1906;p17"/>
            <p:cNvSpPr/>
            <p:nvPr/>
          </p:nvSpPr>
          <p:spPr>
            <a:xfrm>
              <a:off x="4867366" y="5557000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0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p18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Choisir l’affirmation correcte.</a:t>
            </a:r>
            <a:endParaRPr/>
          </a:p>
        </p:txBody>
      </p:sp>
      <p:sp>
        <p:nvSpPr>
          <p:cNvPr id="1912" name="Google Shape;1912;p18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leurs ardoises, les élèves écrivent vrai ou faux et l’enseignant.e désigne quelques-uns pour répondre oralement.</a:t>
            </a:r>
            <a:endParaRPr/>
          </a:p>
        </p:txBody>
      </p:sp>
      <p:grpSp>
        <p:nvGrpSpPr>
          <p:cNvPr id="1913" name="Google Shape;1913;p18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914" name="Google Shape;1914;p18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5" name="Google Shape;1915;p18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16" name="Google Shape;1916;p18"/>
          <p:cNvSpPr/>
          <p:nvPr/>
        </p:nvSpPr>
        <p:spPr>
          <a:xfrm>
            <a:off x="1449694" y="1919538"/>
            <a:ext cx="816536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L’ombre propre correspond à :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17" name="Google Shape;1917;p18"/>
          <p:cNvGrpSpPr/>
          <p:nvPr/>
        </p:nvGrpSpPr>
        <p:grpSpPr>
          <a:xfrm>
            <a:off x="1746582" y="5353582"/>
            <a:ext cx="6519962" cy="432000"/>
            <a:chOff x="8362167" y="5536533"/>
            <a:chExt cx="6519962" cy="432000"/>
          </a:xfrm>
        </p:grpSpPr>
        <p:sp>
          <p:nvSpPr>
            <p:cNvPr id="1918" name="Google Shape;1918;p18"/>
            <p:cNvSpPr/>
            <p:nvPr/>
          </p:nvSpPr>
          <p:spPr>
            <a:xfrm>
              <a:off x="8657534" y="5536533"/>
              <a:ext cx="6224595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904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zone sombre projetée sur un écran.</a:t>
              </a:r>
              <a:endParaRPr baseline="30000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9" name="Google Shape;1919;p18"/>
            <p:cNvSpPr/>
            <p:nvPr/>
          </p:nvSpPr>
          <p:spPr>
            <a:xfrm>
              <a:off x="8362167" y="5536533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</p:grpSp>
      <p:grpSp>
        <p:nvGrpSpPr>
          <p:cNvPr id="1920" name="Google Shape;1920;p18"/>
          <p:cNvGrpSpPr/>
          <p:nvPr/>
        </p:nvGrpSpPr>
        <p:grpSpPr>
          <a:xfrm>
            <a:off x="1746582" y="3148868"/>
            <a:ext cx="6519962" cy="432000"/>
            <a:chOff x="1372565" y="5558076"/>
            <a:chExt cx="6519962" cy="432000"/>
          </a:xfrm>
        </p:grpSpPr>
        <p:sp>
          <p:nvSpPr>
            <p:cNvPr id="1921" name="Google Shape;1921;p18"/>
            <p:cNvSpPr/>
            <p:nvPr/>
          </p:nvSpPr>
          <p:spPr>
            <a:xfrm>
              <a:off x="1667932" y="5558076"/>
              <a:ext cx="6224595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1793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aseline="30000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2" name="Google Shape;1922;p18"/>
            <p:cNvSpPr/>
            <p:nvPr/>
          </p:nvSpPr>
          <p:spPr>
            <a:xfrm>
              <a:off x="1372565" y="5558076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1923" name="Google Shape;1923;p18"/>
          <p:cNvGrpSpPr/>
          <p:nvPr/>
        </p:nvGrpSpPr>
        <p:grpSpPr>
          <a:xfrm>
            <a:off x="1746582" y="4251763"/>
            <a:ext cx="6519962" cy="432000"/>
            <a:chOff x="4867366" y="5557000"/>
            <a:chExt cx="5994793" cy="432000"/>
          </a:xfrm>
        </p:grpSpPr>
        <p:sp>
          <p:nvSpPr>
            <p:cNvPr id="1924" name="Google Shape;1924;p18"/>
            <p:cNvSpPr/>
            <p:nvPr/>
          </p:nvSpPr>
          <p:spPr>
            <a:xfrm>
              <a:off x="5235929" y="5557000"/>
              <a:ext cx="5626230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partie de l’objet qui ne reçoit pas la lumière.</a:t>
              </a:r>
              <a:endParaRPr baseline="30000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5" name="Google Shape;1925;p18"/>
            <p:cNvSpPr/>
            <p:nvPr/>
          </p:nvSpPr>
          <p:spPr>
            <a:xfrm>
              <a:off x="4867366" y="5557000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  <p:sp>
        <p:nvSpPr>
          <p:cNvPr id="1926" name="Google Shape;1926;p18"/>
          <p:cNvSpPr/>
          <p:nvPr/>
        </p:nvSpPr>
        <p:spPr>
          <a:xfrm>
            <a:off x="2173554" y="3164447"/>
            <a:ext cx="433808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région située derrière l’écran.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p1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réponse correcte est B : l’ombre propre correspond à la partie non éclairée de l’objet.</a:t>
            </a:r>
            <a:endParaRPr/>
          </a:p>
        </p:txBody>
      </p:sp>
      <p:sp>
        <p:nvSpPr>
          <p:cNvPr id="1932" name="Google Shape;1932;p19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demande aux élèves d’expliciter leur raisonnement et rappelle les étapes de mesure du volume d’un solide. </a:t>
            </a:r>
            <a:endParaRPr/>
          </a:p>
        </p:txBody>
      </p:sp>
      <p:pic>
        <p:nvPicPr>
          <p:cNvPr id="1933" name="Google Shape;193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7601" y="451681"/>
            <a:ext cx="433313" cy="4333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1934" name="Google Shape;193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87505" y="4124810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1935" name="Google Shape;1935;p19"/>
          <p:cNvSpPr/>
          <p:nvPr/>
        </p:nvSpPr>
        <p:spPr>
          <a:xfrm>
            <a:off x="1449694" y="1919538"/>
            <a:ext cx="816536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L’ombre propre correspond à :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36" name="Google Shape;1936;p19"/>
          <p:cNvGrpSpPr/>
          <p:nvPr/>
        </p:nvGrpSpPr>
        <p:grpSpPr>
          <a:xfrm>
            <a:off x="1746582" y="5353582"/>
            <a:ext cx="6519962" cy="432000"/>
            <a:chOff x="8362167" y="5536533"/>
            <a:chExt cx="6519962" cy="432000"/>
          </a:xfrm>
        </p:grpSpPr>
        <p:sp>
          <p:nvSpPr>
            <p:cNvPr id="1937" name="Google Shape;1937;p19"/>
            <p:cNvSpPr/>
            <p:nvPr/>
          </p:nvSpPr>
          <p:spPr>
            <a:xfrm>
              <a:off x="8657534" y="5536533"/>
              <a:ext cx="6224595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904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zone sombre projetée sur un écran.</a:t>
              </a:r>
              <a:endParaRPr baseline="30000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8" name="Google Shape;1938;p19"/>
            <p:cNvSpPr/>
            <p:nvPr/>
          </p:nvSpPr>
          <p:spPr>
            <a:xfrm>
              <a:off x="8362167" y="5536533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</p:grpSp>
      <p:grpSp>
        <p:nvGrpSpPr>
          <p:cNvPr id="1939" name="Google Shape;1939;p19"/>
          <p:cNvGrpSpPr/>
          <p:nvPr/>
        </p:nvGrpSpPr>
        <p:grpSpPr>
          <a:xfrm>
            <a:off x="1746582" y="3148868"/>
            <a:ext cx="6519962" cy="432000"/>
            <a:chOff x="1372565" y="5558076"/>
            <a:chExt cx="6519962" cy="432000"/>
          </a:xfrm>
        </p:grpSpPr>
        <p:sp>
          <p:nvSpPr>
            <p:cNvPr id="1940" name="Google Shape;1940;p19"/>
            <p:cNvSpPr/>
            <p:nvPr/>
          </p:nvSpPr>
          <p:spPr>
            <a:xfrm>
              <a:off x="1667932" y="5558076"/>
              <a:ext cx="6224595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1793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aseline="30000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1" name="Google Shape;1941;p19"/>
            <p:cNvSpPr/>
            <p:nvPr/>
          </p:nvSpPr>
          <p:spPr>
            <a:xfrm>
              <a:off x="1372565" y="5558076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1942" name="Google Shape;1942;p19"/>
          <p:cNvGrpSpPr/>
          <p:nvPr/>
        </p:nvGrpSpPr>
        <p:grpSpPr>
          <a:xfrm>
            <a:off x="1746582" y="4251763"/>
            <a:ext cx="6519962" cy="432000"/>
            <a:chOff x="4867366" y="5557000"/>
            <a:chExt cx="5994793" cy="432000"/>
          </a:xfrm>
        </p:grpSpPr>
        <p:sp>
          <p:nvSpPr>
            <p:cNvPr id="1943" name="Google Shape;1943;p19"/>
            <p:cNvSpPr/>
            <p:nvPr/>
          </p:nvSpPr>
          <p:spPr>
            <a:xfrm>
              <a:off x="5235929" y="5557000"/>
              <a:ext cx="5626230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partie de l’objet qui ne reçoit pas la lumière.</a:t>
              </a:r>
              <a:endParaRPr baseline="30000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4" name="Google Shape;1944;p19"/>
            <p:cNvSpPr/>
            <p:nvPr/>
          </p:nvSpPr>
          <p:spPr>
            <a:xfrm>
              <a:off x="4867366" y="5557000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  <p:sp>
        <p:nvSpPr>
          <p:cNvPr id="1945" name="Google Shape;1945;p19"/>
          <p:cNvSpPr/>
          <p:nvPr/>
        </p:nvSpPr>
        <p:spPr>
          <a:xfrm>
            <a:off x="2173554" y="3164447"/>
            <a:ext cx="433808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région située derrière l’écran.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712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9" name="Shape 1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" name="Google Shape;1950;p20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Choisir l’affirmation correcte.</a:t>
            </a:r>
            <a:endParaRPr/>
          </a:p>
        </p:txBody>
      </p:sp>
      <p:sp>
        <p:nvSpPr>
          <p:cNvPr id="1951" name="Google Shape;1951;p20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leurs ardoises, les élèves écrivent vrai ou faux et l’enseignant.e désigne quelques-uns pour répondre oralement.</a:t>
            </a:r>
            <a:endParaRPr/>
          </a:p>
        </p:txBody>
      </p:sp>
      <p:grpSp>
        <p:nvGrpSpPr>
          <p:cNvPr id="1952" name="Google Shape;1952;p20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953" name="Google Shape;1953;p20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54" name="Google Shape;1954;p20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5" name="Google Shape;1955;p20"/>
          <p:cNvSpPr/>
          <p:nvPr/>
        </p:nvSpPr>
        <p:spPr>
          <a:xfrm>
            <a:off x="1507526" y="1707101"/>
            <a:ext cx="8917757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zone d’ombre est :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p20"/>
          <p:cNvGrpSpPr/>
          <p:nvPr/>
        </p:nvGrpSpPr>
        <p:grpSpPr>
          <a:xfrm>
            <a:off x="2152110" y="5581205"/>
            <a:ext cx="1066146" cy="432000"/>
            <a:chOff x="1746582" y="3100483"/>
            <a:chExt cx="1066146" cy="432000"/>
          </a:xfrm>
        </p:grpSpPr>
        <p:sp>
          <p:nvSpPr>
            <p:cNvPr id="1957" name="Google Shape;1957;p20"/>
            <p:cNvSpPr/>
            <p:nvPr/>
          </p:nvSpPr>
          <p:spPr>
            <a:xfrm>
              <a:off x="1746582" y="3100483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  <p:sp>
          <p:nvSpPr>
            <p:cNvPr id="1958" name="Google Shape;1958;p20"/>
            <p:cNvSpPr/>
            <p:nvPr/>
          </p:nvSpPr>
          <p:spPr>
            <a:xfrm>
              <a:off x="2178427" y="3100483"/>
              <a:ext cx="634301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1959" name="Google Shape;1959;p20"/>
          <p:cNvGrpSpPr/>
          <p:nvPr/>
        </p:nvGrpSpPr>
        <p:grpSpPr>
          <a:xfrm>
            <a:off x="5373004" y="5581205"/>
            <a:ext cx="1066146" cy="432000"/>
            <a:chOff x="1746582" y="3100483"/>
            <a:chExt cx="1066146" cy="432000"/>
          </a:xfrm>
        </p:grpSpPr>
        <p:sp>
          <p:nvSpPr>
            <p:cNvPr id="1960" name="Google Shape;1960;p20"/>
            <p:cNvSpPr/>
            <p:nvPr/>
          </p:nvSpPr>
          <p:spPr>
            <a:xfrm>
              <a:off x="1746582" y="3100483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  <p:sp>
          <p:nvSpPr>
            <p:cNvPr id="1961" name="Google Shape;1961;p20"/>
            <p:cNvSpPr/>
            <p:nvPr/>
          </p:nvSpPr>
          <p:spPr>
            <a:xfrm>
              <a:off x="2178427" y="3100483"/>
              <a:ext cx="634301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  <p:grpSp>
        <p:nvGrpSpPr>
          <p:cNvPr id="1962" name="Google Shape;1962;p20"/>
          <p:cNvGrpSpPr/>
          <p:nvPr/>
        </p:nvGrpSpPr>
        <p:grpSpPr>
          <a:xfrm>
            <a:off x="9025743" y="5580129"/>
            <a:ext cx="1066146" cy="432000"/>
            <a:chOff x="1746582" y="3100483"/>
            <a:chExt cx="1066146" cy="432000"/>
          </a:xfrm>
        </p:grpSpPr>
        <p:sp>
          <p:nvSpPr>
            <p:cNvPr id="1963" name="Google Shape;1963;p20"/>
            <p:cNvSpPr/>
            <p:nvPr/>
          </p:nvSpPr>
          <p:spPr>
            <a:xfrm>
              <a:off x="1746582" y="3100483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  <p:sp>
          <p:nvSpPr>
            <p:cNvPr id="1964" name="Google Shape;1964;p20"/>
            <p:cNvSpPr/>
            <p:nvPr/>
          </p:nvSpPr>
          <p:spPr>
            <a:xfrm>
              <a:off x="2178427" y="3100483"/>
              <a:ext cx="634301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</p:grpSp>
      <p:grpSp>
        <p:nvGrpSpPr>
          <p:cNvPr id="1965" name="Google Shape;1965;p20"/>
          <p:cNvGrpSpPr/>
          <p:nvPr/>
        </p:nvGrpSpPr>
        <p:grpSpPr>
          <a:xfrm>
            <a:off x="2152110" y="2349253"/>
            <a:ext cx="7231673" cy="2559626"/>
            <a:chOff x="3731797" y="2639607"/>
            <a:chExt cx="7231673" cy="2559626"/>
          </a:xfrm>
        </p:grpSpPr>
        <p:sp>
          <p:nvSpPr>
            <p:cNvPr id="1966" name="Google Shape;1966;p20"/>
            <p:cNvSpPr/>
            <p:nvPr/>
          </p:nvSpPr>
          <p:spPr>
            <a:xfrm rot="1084962">
              <a:off x="9560967" y="5008060"/>
              <a:ext cx="424873" cy="128404"/>
            </a:xfrm>
            <a:prstGeom prst="flowChartAlternateProcess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67" name="Google Shape;1967;p20"/>
            <p:cNvCxnSpPr/>
            <p:nvPr/>
          </p:nvCxnSpPr>
          <p:spPr>
            <a:xfrm flipH="1">
              <a:off x="9773404" y="4549013"/>
              <a:ext cx="8113" cy="522794"/>
            </a:xfrm>
            <a:prstGeom prst="straightConnector1">
              <a:avLst/>
            </a:prstGeom>
            <a:noFill/>
            <a:ln cap="flat" cmpd="sng" w="76200">
              <a:solidFill>
                <a:srgbClr val="A5A5A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968" name="Google Shape;1968;p20"/>
            <p:cNvSpPr/>
            <p:nvPr/>
          </p:nvSpPr>
          <p:spPr>
            <a:xfrm rot="5400000">
              <a:off x="8830053" y="3110820"/>
              <a:ext cx="1939880" cy="1552833"/>
            </a:xfrm>
            <a:prstGeom prst="parallelogram">
              <a:avLst>
                <a:gd fmla="val 31363" name="adj"/>
              </a:avLst>
            </a:prstGeom>
            <a:solidFill>
              <a:srgbClr val="FFFFCC"/>
            </a:solidFill>
            <a:ln cap="flat" cmpd="sng" w="28575">
              <a:solidFill>
                <a:srgbClr val="59595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9" name="Google Shape;1969;p20"/>
            <p:cNvSpPr/>
            <p:nvPr/>
          </p:nvSpPr>
          <p:spPr>
            <a:xfrm rot="1084962">
              <a:off x="6744832" y="4989208"/>
              <a:ext cx="424873" cy="128404"/>
            </a:xfrm>
            <a:prstGeom prst="flowChartAlternateProcess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70" name="Google Shape;1970;p20"/>
            <p:cNvCxnSpPr>
              <a:stCxn id="1971" idx="4"/>
            </p:cNvCxnSpPr>
            <p:nvPr/>
          </p:nvCxnSpPr>
          <p:spPr>
            <a:xfrm>
              <a:off x="6957268" y="4241446"/>
              <a:ext cx="0" cy="811500"/>
            </a:xfrm>
            <a:prstGeom prst="straightConnector1">
              <a:avLst/>
            </a:prstGeom>
            <a:noFill/>
            <a:ln cap="flat" cmpd="sng" w="28575">
              <a:solidFill>
                <a:srgbClr val="A5A5A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971" name="Google Shape;1971;p20"/>
            <p:cNvSpPr/>
            <p:nvPr/>
          </p:nvSpPr>
          <p:spPr>
            <a:xfrm>
              <a:off x="6620140" y="3582163"/>
              <a:ext cx="674255" cy="659283"/>
            </a:xfrm>
            <a:prstGeom prst="ellipse">
              <a:avLst/>
            </a:prstGeom>
            <a:gradFill>
              <a:gsLst>
                <a:gs pos="0">
                  <a:srgbClr val="FFFF99"/>
                </a:gs>
                <a:gs pos="43000">
                  <a:srgbClr val="FFFF99"/>
                </a:gs>
                <a:gs pos="92000">
                  <a:srgbClr val="000000"/>
                </a:gs>
                <a:gs pos="100000">
                  <a:srgbClr val="000000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2" name="Google Shape;1972;p20"/>
            <p:cNvSpPr/>
            <p:nvPr/>
          </p:nvSpPr>
          <p:spPr>
            <a:xfrm rot="5400000">
              <a:off x="3828278" y="3608253"/>
              <a:ext cx="468815" cy="661777"/>
            </a:xfrm>
            <a:prstGeom prst="can">
              <a:avLst>
                <a:gd fmla="val 12522" name="adj"/>
              </a:avLst>
            </a:prstGeom>
            <a:gradFill>
              <a:gsLst>
                <a:gs pos="0">
                  <a:srgbClr val="FFFF99"/>
                </a:gs>
                <a:gs pos="4000">
                  <a:srgbClr val="FFFF99"/>
                </a:gs>
                <a:gs pos="18000">
                  <a:srgbClr val="000000"/>
                </a:gs>
                <a:gs pos="100000">
                  <a:srgbClr val="000000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3" name="Google Shape;1973;p20"/>
            <p:cNvSpPr/>
            <p:nvPr/>
          </p:nvSpPr>
          <p:spPr>
            <a:xfrm rot="1084962">
              <a:off x="3870037" y="5008062"/>
              <a:ext cx="424873" cy="128404"/>
            </a:xfrm>
            <a:prstGeom prst="flowChartAlternateProcess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74" name="Google Shape;1974;p20"/>
            <p:cNvCxnSpPr>
              <a:stCxn id="1972" idx="4"/>
              <a:endCxn id="1973" idx="0"/>
            </p:cNvCxnSpPr>
            <p:nvPr/>
          </p:nvCxnSpPr>
          <p:spPr>
            <a:xfrm>
              <a:off x="4062686" y="4173549"/>
              <a:ext cx="39600" cy="837600"/>
            </a:xfrm>
            <a:prstGeom prst="straightConnector1">
              <a:avLst/>
            </a:prstGeom>
            <a:noFill/>
            <a:ln cap="flat" cmpd="sng" w="28575">
              <a:solidFill>
                <a:srgbClr val="A5A5A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75" name="Google Shape;1975;p20"/>
            <p:cNvCxnSpPr>
              <a:endCxn id="1976" idx="0"/>
            </p:cNvCxnSpPr>
            <p:nvPr/>
          </p:nvCxnSpPr>
          <p:spPr>
            <a:xfrm flipH="1" rot="10800000">
              <a:off x="4304394" y="3459357"/>
              <a:ext cx="5450700" cy="245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77" name="Google Shape;1977;p20"/>
            <p:cNvCxnSpPr>
              <a:endCxn id="1976" idx="4"/>
            </p:cNvCxnSpPr>
            <p:nvPr/>
          </p:nvCxnSpPr>
          <p:spPr>
            <a:xfrm>
              <a:off x="4304394" y="4153857"/>
              <a:ext cx="5450700" cy="1335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976" name="Google Shape;1976;p20"/>
            <p:cNvSpPr/>
            <p:nvPr/>
          </p:nvSpPr>
          <p:spPr>
            <a:xfrm>
              <a:off x="9341094" y="3459357"/>
              <a:ext cx="828000" cy="828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78" name="Google Shape;1978;p20"/>
            <p:cNvGrpSpPr/>
            <p:nvPr/>
          </p:nvGrpSpPr>
          <p:grpSpPr>
            <a:xfrm>
              <a:off x="7001238" y="2724574"/>
              <a:ext cx="336952" cy="1065126"/>
              <a:chOff x="7001238" y="2724574"/>
              <a:chExt cx="336952" cy="1065126"/>
            </a:xfrm>
          </p:grpSpPr>
          <p:sp>
            <p:nvSpPr>
              <p:cNvPr id="1979" name="Google Shape;1979;p20"/>
              <p:cNvSpPr txBox="1"/>
              <p:nvPr/>
            </p:nvSpPr>
            <p:spPr>
              <a:xfrm>
                <a:off x="7001238" y="2724574"/>
                <a:ext cx="33695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24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</a:t>
                </a:r>
                <a:endParaRPr/>
              </a:p>
            </p:txBody>
          </p:sp>
          <p:cxnSp>
            <p:nvCxnSpPr>
              <p:cNvPr id="1980" name="Google Shape;1980;p20"/>
              <p:cNvCxnSpPr/>
              <p:nvPr/>
            </p:nvCxnSpPr>
            <p:spPr>
              <a:xfrm>
                <a:off x="7169714" y="3129014"/>
                <a:ext cx="0" cy="660686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med" w="med" type="stealth"/>
              </a:ln>
            </p:spPr>
          </p:cxnSp>
        </p:grpSp>
        <p:grpSp>
          <p:nvGrpSpPr>
            <p:cNvPr id="1981" name="Google Shape;1981;p20"/>
            <p:cNvGrpSpPr/>
            <p:nvPr/>
          </p:nvGrpSpPr>
          <p:grpSpPr>
            <a:xfrm>
              <a:off x="8012407" y="2715921"/>
              <a:ext cx="349776" cy="1195883"/>
              <a:chOff x="7001238" y="2724574"/>
              <a:chExt cx="349776" cy="1195883"/>
            </a:xfrm>
          </p:grpSpPr>
          <p:sp>
            <p:nvSpPr>
              <p:cNvPr id="1982" name="Google Shape;1982;p20"/>
              <p:cNvSpPr txBox="1"/>
              <p:nvPr/>
            </p:nvSpPr>
            <p:spPr>
              <a:xfrm>
                <a:off x="7001238" y="2724574"/>
                <a:ext cx="34977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24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</a:t>
                </a:r>
                <a:endParaRPr/>
              </a:p>
            </p:txBody>
          </p:sp>
          <p:cxnSp>
            <p:nvCxnSpPr>
              <p:cNvPr id="1983" name="Google Shape;1983;p20"/>
              <p:cNvCxnSpPr/>
              <p:nvPr/>
            </p:nvCxnSpPr>
            <p:spPr>
              <a:xfrm>
                <a:off x="7169714" y="3129014"/>
                <a:ext cx="0" cy="791443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med" w="med" type="stealth"/>
              </a:ln>
            </p:spPr>
          </p:cxnSp>
        </p:grpSp>
        <p:grpSp>
          <p:nvGrpSpPr>
            <p:cNvPr id="1984" name="Google Shape;1984;p20"/>
            <p:cNvGrpSpPr/>
            <p:nvPr/>
          </p:nvGrpSpPr>
          <p:grpSpPr>
            <a:xfrm>
              <a:off x="9631517" y="2639607"/>
              <a:ext cx="312906" cy="1065126"/>
              <a:chOff x="7001238" y="2724574"/>
              <a:chExt cx="312906" cy="1065126"/>
            </a:xfrm>
          </p:grpSpPr>
          <p:sp>
            <p:nvSpPr>
              <p:cNvPr id="1985" name="Google Shape;1985;p20"/>
              <p:cNvSpPr txBox="1"/>
              <p:nvPr/>
            </p:nvSpPr>
            <p:spPr>
              <a:xfrm>
                <a:off x="7001238" y="2724574"/>
                <a:ext cx="31290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24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</a:t>
                </a:r>
                <a:endParaRPr/>
              </a:p>
            </p:txBody>
          </p:sp>
          <p:cxnSp>
            <p:nvCxnSpPr>
              <p:cNvPr id="1986" name="Google Shape;1986;p20"/>
              <p:cNvCxnSpPr/>
              <p:nvPr/>
            </p:nvCxnSpPr>
            <p:spPr>
              <a:xfrm>
                <a:off x="7169714" y="3129014"/>
                <a:ext cx="0" cy="660686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med" w="med" type="stealth"/>
              </a:ln>
            </p:spPr>
          </p:cxnSp>
        </p:grpSp>
        <p:sp>
          <p:nvSpPr>
            <p:cNvPr id="1987" name="Google Shape;1987;p20"/>
            <p:cNvSpPr txBox="1"/>
            <p:nvPr/>
          </p:nvSpPr>
          <p:spPr>
            <a:xfrm>
              <a:off x="3861201" y="3330754"/>
              <a:ext cx="89582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Source</a:t>
              </a:r>
              <a:endParaRPr/>
            </a:p>
          </p:txBody>
        </p:sp>
        <p:sp>
          <p:nvSpPr>
            <p:cNvPr id="1988" name="Google Shape;1988;p20"/>
            <p:cNvSpPr txBox="1"/>
            <p:nvPr/>
          </p:nvSpPr>
          <p:spPr>
            <a:xfrm>
              <a:off x="6419422" y="3203205"/>
              <a:ext cx="76360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Objet</a:t>
              </a:r>
              <a:endParaRPr/>
            </a:p>
          </p:txBody>
        </p:sp>
        <p:sp>
          <p:nvSpPr>
            <p:cNvPr id="1989" name="Google Shape;1989;p20"/>
            <p:cNvSpPr txBox="1"/>
            <p:nvPr/>
          </p:nvSpPr>
          <p:spPr>
            <a:xfrm>
              <a:off x="10141257" y="2971132"/>
              <a:ext cx="82221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Écran </a:t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3" name="Shape 1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4" name="Google Shape;1994;p21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bonne réponse est B : la zone d’ombre se trouve entre l’objet et l’écran.</a:t>
            </a:r>
            <a:endParaRPr/>
          </a:p>
        </p:txBody>
      </p:sp>
      <p:sp>
        <p:nvSpPr>
          <p:cNvPr id="1995" name="Google Shape;1995;p21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demande aux élèves d’expliciter leur raisonnement et rappelle les étapes de mesure du volume d’un solide. </a:t>
            </a:r>
            <a:endParaRPr/>
          </a:p>
        </p:txBody>
      </p:sp>
      <p:pic>
        <p:nvPicPr>
          <p:cNvPr id="1996" name="Google Shape;199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7601" y="451681"/>
            <a:ext cx="433313" cy="433313"/>
          </a:xfrm>
          <a:prstGeom prst="rect">
            <a:avLst/>
          </a:prstGeom>
          <a:noFill/>
          <a:ln>
            <a:noFill/>
          </a:ln>
        </p:spPr>
      </p:pic>
      <p:sp>
        <p:nvSpPr>
          <p:cNvPr id="1997" name="Google Shape;1997;p21"/>
          <p:cNvSpPr/>
          <p:nvPr/>
        </p:nvSpPr>
        <p:spPr>
          <a:xfrm>
            <a:off x="1507526" y="1707101"/>
            <a:ext cx="8917757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zone d’ombre est :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98" name="Google Shape;1998;p21"/>
          <p:cNvGrpSpPr/>
          <p:nvPr/>
        </p:nvGrpSpPr>
        <p:grpSpPr>
          <a:xfrm>
            <a:off x="2152110" y="5581205"/>
            <a:ext cx="1066146" cy="432000"/>
            <a:chOff x="1746582" y="3100483"/>
            <a:chExt cx="1066146" cy="432000"/>
          </a:xfrm>
        </p:grpSpPr>
        <p:sp>
          <p:nvSpPr>
            <p:cNvPr id="1999" name="Google Shape;1999;p21"/>
            <p:cNvSpPr/>
            <p:nvPr/>
          </p:nvSpPr>
          <p:spPr>
            <a:xfrm>
              <a:off x="1746582" y="3100483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  <p:sp>
          <p:nvSpPr>
            <p:cNvPr id="2000" name="Google Shape;2000;p21"/>
            <p:cNvSpPr/>
            <p:nvPr/>
          </p:nvSpPr>
          <p:spPr>
            <a:xfrm>
              <a:off x="2178427" y="3100483"/>
              <a:ext cx="634301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2001" name="Google Shape;2001;p21"/>
          <p:cNvGrpSpPr/>
          <p:nvPr/>
        </p:nvGrpSpPr>
        <p:grpSpPr>
          <a:xfrm>
            <a:off x="5373004" y="5581205"/>
            <a:ext cx="1066146" cy="432000"/>
            <a:chOff x="1746582" y="3100483"/>
            <a:chExt cx="1066146" cy="432000"/>
          </a:xfrm>
        </p:grpSpPr>
        <p:sp>
          <p:nvSpPr>
            <p:cNvPr id="2002" name="Google Shape;2002;p21"/>
            <p:cNvSpPr/>
            <p:nvPr/>
          </p:nvSpPr>
          <p:spPr>
            <a:xfrm>
              <a:off x="1746582" y="3100483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  <p:sp>
          <p:nvSpPr>
            <p:cNvPr id="2003" name="Google Shape;2003;p21"/>
            <p:cNvSpPr/>
            <p:nvPr/>
          </p:nvSpPr>
          <p:spPr>
            <a:xfrm>
              <a:off x="2178427" y="3100483"/>
              <a:ext cx="634301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  <p:grpSp>
        <p:nvGrpSpPr>
          <p:cNvPr id="2004" name="Google Shape;2004;p21"/>
          <p:cNvGrpSpPr/>
          <p:nvPr/>
        </p:nvGrpSpPr>
        <p:grpSpPr>
          <a:xfrm>
            <a:off x="9025743" y="5580129"/>
            <a:ext cx="1066146" cy="432000"/>
            <a:chOff x="1746582" y="3100483"/>
            <a:chExt cx="1066146" cy="432000"/>
          </a:xfrm>
        </p:grpSpPr>
        <p:sp>
          <p:nvSpPr>
            <p:cNvPr id="2005" name="Google Shape;2005;p21"/>
            <p:cNvSpPr/>
            <p:nvPr/>
          </p:nvSpPr>
          <p:spPr>
            <a:xfrm>
              <a:off x="1746582" y="3100483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  <p:sp>
          <p:nvSpPr>
            <p:cNvPr id="2006" name="Google Shape;2006;p21"/>
            <p:cNvSpPr/>
            <p:nvPr/>
          </p:nvSpPr>
          <p:spPr>
            <a:xfrm>
              <a:off x="2178427" y="3100483"/>
              <a:ext cx="634301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</p:grpSp>
      <p:grpSp>
        <p:nvGrpSpPr>
          <p:cNvPr id="2007" name="Google Shape;2007;p21"/>
          <p:cNvGrpSpPr/>
          <p:nvPr/>
        </p:nvGrpSpPr>
        <p:grpSpPr>
          <a:xfrm>
            <a:off x="2152110" y="2349253"/>
            <a:ext cx="7231673" cy="2559626"/>
            <a:chOff x="3731797" y="2639607"/>
            <a:chExt cx="7231673" cy="2559626"/>
          </a:xfrm>
        </p:grpSpPr>
        <p:sp>
          <p:nvSpPr>
            <p:cNvPr id="2008" name="Google Shape;2008;p21"/>
            <p:cNvSpPr/>
            <p:nvPr/>
          </p:nvSpPr>
          <p:spPr>
            <a:xfrm rot="1084962">
              <a:off x="9560967" y="5008060"/>
              <a:ext cx="424873" cy="128404"/>
            </a:xfrm>
            <a:prstGeom prst="flowChartAlternateProcess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09" name="Google Shape;2009;p21"/>
            <p:cNvCxnSpPr/>
            <p:nvPr/>
          </p:nvCxnSpPr>
          <p:spPr>
            <a:xfrm flipH="1">
              <a:off x="9773404" y="4549013"/>
              <a:ext cx="8113" cy="522794"/>
            </a:xfrm>
            <a:prstGeom prst="straightConnector1">
              <a:avLst/>
            </a:prstGeom>
            <a:noFill/>
            <a:ln cap="flat" cmpd="sng" w="76200">
              <a:solidFill>
                <a:srgbClr val="A5A5A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010" name="Google Shape;2010;p21"/>
            <p:cNvSpPr/>
            <p:nvPr/>
          </p:nvSpPr>
          <p:spPr>
            <a:xfrm rot="5400000">
              <a:off x="8830053" y="3110820"/>
              <a:ext cx="1939880" cy="1552833"/>
            </a:xfrm>
            <a:prstGeom prst="parallelogram">
              <a:avLst>
                <a:gd fmla="val 31363" name="adj"/>
              </a:avLst>
            </a:prstGeom>
            <a:solidFill>
              <a:srgbClr val="FFFFCC"/>
            </a:solidFill>
            <a:ln cap="flat" cmpd="sng" w="28575">
              <a:solidFill>
                <a:srgbClr val="59595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1" name="Google Shape;2011;p21"/>
            <p:cNvSpPr/>
            <p:nvPr/>
          </p:nvSpPr>
          <p:spPr>
            <a:xfrm rot="1084962">
              <a:off x="6744832" y="4989208"/>
              <a:ext cx="424873" cy="128404"/>
            </a:xfrm>
            <a:prstGeom prst="flowChartAlternateProcess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12" name="Google Shape;2012;p21"/>
            <p:cNvCxnSpPr>
              <a:stCxn id="2013" idx="4"/>
            </p:cNvCxnSpPr>
            <p:nvPr/>
          </p:nvCxnSpPr>
          <p:spPr>
            <a:xfrm>
              <a:off x="6957268" y="4241446"/>
              <a:ext cx="0" cy="811500"/>
            </a:xfrm>
            <a:prstGeom prst="straightConnector1">
              <a:avLst/>
            </a:prstGeom>
            <a:noFill/>
            <a:ln cap="flat" cmpd="sng" w="28575">
              <a:solidFill>
                <a:srgbClr val="A5A5A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013" name="Google Shape;2013;p21"/>
            <p:cNvSpPr/>
            <p:nvPr/>
          </p:nvSpPr>
          <p:spPr>
            <a:xfrm>
              <a:off x="6620140" y="3582163"/>
              <a:ext cx="674255" cy="659283"/>
            </a:xfrm>
            <a:prstGeom prst="ellipse">
              <a:avLst/>
            </a:prstGeom>
            <a:gradFill>
              <a:gsLst>
                <a:gs pos="0">
                  <a:srgbClr val="FFFF99"/>
                </a:gs>
                <a:gs pos="43000">
                  <a:srgbClr val="FFFF99"/>
                </a:gs>
                <a:gs pos="92000">
                  <a:srgbClr val="000000"/>
                </a:gs>
                <a:gs pos="100000">
                  <a:srgbClr val="000000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4" name="Google Shape;2014;p21"/>
            <p:cNvSpPr/>
            <p:nvPr/>
          </p:nvSpPr>
          <p:spPr>
            <a:xfrm rot="5400000">
              <a:off x="3828278" y="3608253"/>
              <a:ext cx="468815" cy="661777"/>
            </a:xfrm>
            <a:prstGeom prst="can">
              <a:avLst>
                <a:gd fmla="val 12522" name="adj"/>
              </a:avLst>
            </a:prstGeom>
            <a:gradFill>
              <a:gsLst>
                <a:gs pos="0">
                  <a:srgbClr val="FFFF99"/>
                </a:gs>
                <a:gs pos="4000">
                  <a:srgbClr val="FFFF99"/>
                </a:gs>
                <a:gs pos="18000">
                  <a:srgbClr val="000000"/>
                </a:gs>
                <a:gs pos="100000">
                  <a:srgbClr val="000000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5" name="Google Shape;2015;p21"/>
            <p:cNvSpPr/>
            <p:nvPr/>
          </p:nvSpPr>
          <p:spPr>
            <a:xfrm rot="1084962">
              <a:off x="3870037" y="5008062"/>
              <a:ext cx="424873" cy="128404"/>
            </a:xfrm>
            <a:prstGeom prst="flowChartAlternateProcess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16" name="Google Shape;2016;p21"/>
            <p:cNvCxnSpPr>
              <a:stCxn id="2014" idx="4"/>
              <a:endCxn id="2015" idx="0"/>
            </p:cNvCxnSpPr>
            <p:nvPr/>
          </p:nvCxnSpPr>
          <p:spPr>
            <a:xfrm>
              <a:off x="4062686" y="4173549"/>
              <a:ext cx="39600" cy="837600"/>
            </a:xfrm>
            <a:prstGeom prst="straightConnector1">
              <a:avLst/>
            </a:prstGeom>
            <a:noFill/>
            <a:ln cap="flat" cmpd="sng" w="28575">
              <a:solidFill>
                <a:srgbClr val="A5A5A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17" name="Google Shape;2017;p21"/>
            <p:cNvCxnSpPr>
              <a:endCxn id="2018" idx="0"/>
            </p:cNvCxnSpPr>
            <p:nvPr/>
          </p:nvCxnSpPr>
          <p:spPr>
            <a:xfrm flipH="1" rot="10800000">
              <a:off x="4304394" y="3459357"/>
              <a:ext cx="5450700" cy="245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19" name="Google Shape;2019;p21"/>
            <p:cNvCxnSpPr>
              <a:endCxn id="2018" idx="4"/>
            </p:cNvCxnSpPr>
            <p:nvPr/>
          </p:nvCxnSpPr>
          <p:spPr>
            <a:xfrm>
              <a:off x="4304394" y="4153857"/>
              <a:ext cx="5450700" cy="1335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018" name="Google Shape;2018;p21"/>
            <p:cNvSpPr/>
            <p:nvPr/>
          </p:nvSpPr>
          <p:spPr>
            <a:xfrm>
              <a:off x="9341094" y="3459357"/>
              <a:ext cx="828000" cy="828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20" name="Google Shape;2020;p21"/>
            <p:cNvGrpSpPr/>
            <p:nvPr/>
          </p:nvGrpSpPr>
          <p:grpSpPr>
            <a:xfrm>
              <a:off x="7001238" y="2724574"/>
              <a:ext cx="336952" cy="1065126"/>
              <a:chOff x="7001238" y="2724574"/>
              <a:chExt cx="336952" cy="1065126"/>
            </a:xfrm>
          </p:grpSpPr>
          <p:sp>
            <p:nvSpPr>
              <p:cNvPr id="2021" name="Google Shape;2021;p21"/>
              <p:cNvSpPr txBox="1"/>
              <p:nvPr/>
            </p:nvSpPr>
            <p:spPr>
              <a:xfrm>
                <a:off x="7001238" y="2724574"/>
                <a:ext cx="33695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24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</a:t>
                </a:r>
                <a:endParaRPr/>
              </a:p>
            </p:txBody>
          </p:sp>
          <p:cxnSp>
            <p:nvCxnSpPr>
              <p:cNvPr id="2022" name="Google Shape;2022;p21"/>
              <p:cNvCxnSpPr/>
              <p:nvPr/>
            </p:nvCxnSpPr>
            <p:spPr>
              <a:xfrm>
                <a:off x="7169714" y="3129014"/>
                <a:ext cx="0" cy="660686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med" w="med" type="stealth"/>
              </a:ln>
            </p:spPr>
          </p:cxnSp>
        </p:grpSp>
        <p:grpSp>
          <p:nvGrpSpPr>
            <p:cNvPr id="2023" name="Google Shape;2023;p21"/>
            <p:cNvGrpSpPr/>
            <p:nvPr/>
          </p:nvGrpSpPr>
          <p:grpSpPr>
            <a:xfrm>
              <a:off x="8012407" y="2715921"/>
              <a:ext cx="349776" cy="1195883"/>
              <a:chOff x="7001238" y="2724574"/>
              <a:chExt cx="349776" cy="1195883"/>
            </a:xfrm>
          </p:grpSpPr>
          <p:sp>
            <p:nvSpPr>
              <p:cNvPr id="2024" name="Google Shape;2024;p21"/>
              <p:cNvSpPr txBox="1"/>
              <p:nvPr/>
            </p:nvSpPr>
            <p:spPr>
              <a:xfrm>
                <a:off x="7001238" y="2724574"/>
                <a:ext cx="34977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24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</a:t>
                </a:r>
                <a:endParaRPr/>
              </a:p>
            </p:txBody>
          </p:sp>
          <p:cxnSp>
            <p:nvCxnSpPr>
              <p:cNvPr id="2025" name="Google Shape;2025;p21"/>
              <p:cNvCxnSpPr/>
              <p:nvPr/>
            </p:nvCxnSpPr>
            <p:spPr>
              <a:xfrm>
                <a:off x="7169714" y="3129014"/>
                <a:ext cx="0" cy="791443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med" w="med" type="stealth"/>
              </a:ln>
            </p:spPr>
          </p:cxnSp>
        </p:grpSp>
        <p:grpSp>
          <p:nvGrpSpPr>
            <p:cNvPr id="2026" name="Google Shape;2026;p21"/>
            <p:cNvGrpSpPr/>
            <p:nvPr/>
          </p:nvGrpSpPr>
          <p:grpSpPr>
            <a:xfrm>
              <a:off x="9631517" y="2639607"/>
              <a:ext cx="312906" cy="1065126"/>
              <a:chOff x="7001238" y="2724574"/>
              <a:chExt cx="312906" cy="1065126"/>
            </a:xfrm>
          </p:grpSpPr>
          <p:sp>
            <p:nvSpPr>
              <p:cNvPr id="2027" name="Google Shape;2027;p21"/>
              <p:cNvSpPr txBox="1"/>
              <p:nvPr/>
            </p:nvSpPr>
            <p:spPr>
              <a:xfrm>
                <a:off x="7001238" y="2724574"/>
                <a:ext cx="31290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24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</a:t>
                </a:r>
                <a:endParaRPr/>
              </a:p>
            </p:txBody>
          </p:sp>
          <p:cxnSp>
            <p:nvCxnSpPr>
              <p:cNvPr id="2028" name="Google Shape;2028;p21"/>
              <p:cNvCxnSpPr/>
              <p:nvPr/>
            </p:nvCxnSpPr>
            <p:spPr>
              <a:xfrm>
                <a:off x="7169714" y="3129014"/>
                <a:ext cx="0" cy="660686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med" w="med" type="stealth"/>
              </a:ln>
            </p:spPr>
          </p:cxnSp>
        </p:grpSp>
        <p:sp>
          <p:nvSpPr>
            <p:cNvPr id="2029" name="Google Shape;2029;p21"/>
            <p:cNvSpPr txBox="1"/>
            <p:nvPr/>
          </p:nvSpPr>
          <p:spPr>
            <a:xfrm>
              <a:off x="3861201" y="3330754"/>
              <a:ext cx="89582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Source</a:t>
              </a:r>
              <a:endParaRPr/>
            </a:p>
          </p:txBody>
        </p:sp>
        <p:sp>
          <p:nvSpPr>
            <p:cNvPr id="2030" name="Google Shape;2030;p21"/>
            <p:cNvSpPr txBox="1"/>
            <p:nvPr/>
          </p:nvSpPr>
          <p:spPr>
            <a:xfrm>
              <a:off x="6419422" y="3203205"/>
              <a:ext cx="76360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Objet</a:t>
              </a:r>
              <a:endParaRPr/>
            </a:p>
          </p:txBody>
        </p:sp>
        <p:sp>
          <p:nvSpPr>
            <p:cNvPr id="2031" name="Google Shape;2031;p21"/>
            <p:cNvSpPr txBox="1"/>
            <p:nvPr/>
          </p:nvSpPr>
          <p:spPr>
            <a:xfrm>
              <a:off x="10141257" y="2971132"/>
              <a:ext cx="82221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Écran </a:t>
              </a:r>
              <a:endParaRPr/>
            </a:p>
          </p:txBody>
        </p:sp>
      </p:grpSp>
      <p:pic>
        <p:nvPicPr>
          <p:cNvPr descr="Coche avec un remplissage uni" id="2032" name="Google Shape;203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32720" y="5453176"/>
            <a:ext cx="684830" cy="684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6" name="Shape 2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" name="Google Shape;2037;p22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Choisir l’affirmation correcte.</a:t>
            </a:r>
            <a:endParaRPr/>
          </a:p>
        </p:txBody>
      </p:sp>
      <p:sp>
        <p:nvSpPr>
          <p:cNvPr id="2038" name="Google Shape;2038;p22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Sur leurs ardoises, les élèves écrivent vrai ou faux et l’enseignant.e désigne quelques-uns pour répondre oralement.</a:t>
            </a:r>
            <a:endParaRPr/>
          </a:p>
        </p:txBody>
      </p:sp>
      <p:grpSp>
        <p:nvGrpSpPr>
          <p:cNvPr id="2039" name="Google Shape;2039;p22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040" name="Google Shape;2040;p22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41" name="Google Shape;2041;p22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42" name="Google Shape;2042;p22"/>
          <p:cNvSpPr/>
          <p:nvPr/>
        </p:nvSpPr>
        <p:spPr>
          <a:xfrm>
            <a:off x="1246908" y="1708378"/>
            <a:ext cx="8802255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L’ombre portée est :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43" name="Google Shape;2043;p22"/>
          <p:cNvGrpSpPr/>
          <p:nvPr/>
        </p:nvGrpSpPr>
        <p:grpSpPr>
          <a:xfrm>
            <a:off x="2171456" y="5273007"/>
            <a:ext cx="6159744" cy="432000"/>
            <a:chOff x="8362167" y="5536533"/>
            <a:chExt cx="6159744" cy="432000"/>
          </a:xfrm>
        </p:grpSpPr>
        <p:sp>
          <p:nvSpPr>
            <p:cNvPr id="2044" name="Google Shape;2044;p22"/>
            <p:cNvSpPr/>
            <p:nvPr/>
          </p:nvSpPr>
          <p:spPr>
            <a:xfrm>
              <a:off x="8657534" y="5536533"/>
              <a:ext cx="5864377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904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zone sombre formée sur un écran.</a:t>
              </a:r>
              <a:endParaRPr baseline="30000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5" name="Google Shape;2045;p22"/>
            <p:cNvSpPr/>
            <p:nvPr/>
          </p:nvSpPr>
          <p:spPr>
            <a:xfrm>
              <a:off x="8362167" y="5536533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</p:grpSp>
      <p:grpSp>
        <p:nvGrpSpPr>
          <p:cNvPr id="2046" name="Google Shape;2046;p22"/>
          <p:cNvGrpSpPr/>
          <p:nvPr/>
        </p:nvGrpSpPr>
        <p:grpSpPr>
          <a:xfrm>
            <a:off x="2171456" y="4171188"/>
            <a:ext cx="6159745" cy="432000"/>
            <a:chOff x="4867366" y="5557000"/>
            <a:chExt cx="5317101" cy="432000"/>
          </a:xfrm>
        </p:grpSpPr>
        <p:sp>
          <p:nvSpPr>
            <p:cNvPr id="2047" name="Google Shape;2047;p22"/>
            <p:cNvSpPr/>
            <p:nvPr/>
          </p:nvSpPr>
          <p:spPr>
            <a:xfrm>
              <a:off x="5235930" y="5557000"/>
              <a:ext cx="4948537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partie sombre située sur l’objet lui-même.</a:t>
              </a:r>
              <a:endParaRPr baseline="30000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8" name="Google Shape;2048;p22"/>
            <p:cNvSpPr/>
            <p:nvPr/>
          </p:nvSpPr>
          <p:spPr>
            <a:xfrm>
              <a:off x="4867366" y="5557000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  <p:grpSp>
        <p:nvGrpSpPr>
          <p:cNvPr id="2049" name="Google Shape;2049;p22"/>
          <p:cNvGrpSpPr/>
          <p:nvPr/>
        </p:nvGrpSpPr>
        <p:grpSpPr>
          <a:xfrm>
            <a:off x="2171456" y="3068293"/>
            <a:ext cx="6159744" cy="432000"/>
            <a:chOff x="1372565" y="5558076"/>
            <a:chExt cx="6159744" cy="432000"/>
          </a:xfrm>
        </p:grpSpPr>
        <p:sp>
          <p:nvSpPr>
            <p:cNvPr id="2050" name="Google Shape;2050;p22"/>
            <p:cNvSpPr/>
            <p:nvPr/>
          </p:nvSpPr>
          <p:spPr>
            <a:xfrm>
              <a:off x="1667932" y="5558076"/>
              <a:ext cx="5864377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1793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lumière arrivant sur un écran.</a:t>
              </a:r>
              <a:endParaRPr/>
            </a:p>
          </p:txBody>
        </p:sp>
        <p:sp>
          <p:nvSpPr>
            <p:cNvPr id="2051" name="Google Shape;2051;p22"/>
            <p:cNvSpPr/>
            <p:nvPr/>
          </p:nvSpPr>
          <p:spPr>
            <a:xfrm>
              <a:off x="1372565" y="5558076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5" name="Shape 2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Google Shape;2056;p2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Choisissez la bonne proposition.</a:t>
            </a:r>
            <a:endParaRPr/>
          </a:p>
        </p:txBody>
      </p:sp>
      <p:sp>
        <p:nvSpPr>
          <p:cNvPr id="2057" name="Google Shape;2057;p23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L’enseignant·e demande aux élèves d’expliciter leur raisonnement et rappelle les étapes de mesure du volume d’un solide. </a:t>
            </a:r>
            <a:endParaRPr/>
          </a:p>
        </p:txBody>
      </p:sp>
      <p:pic>
        <p:nvPicPr>
          <p:cNvPr id="2058" name="Google Shape;205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7601" y="451681"/>
            <a:ext cx="433313" cy="4333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2059" name="Google Shape;205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52159" y="5146054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2060" name="Google Shape;2060;p23"/>
          <p:cNvSpPr/>
          <p:nvPr/>
        </p:nvSpPr>
        <p:spPr>
          <a:xfrm>
            <a:off x="1246908" y="1708378"/>
            <a:ext cx="8802255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L’ombre portée est :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61" name="Google Shape;2061;p23"/>
          <p:cNvGrpSpPr/>
          <p:nvPr/>
        </p:nvGrpSpPr>
        <p:grpSpPr>
          <a:xfrm>
            <a:off x="2171456" y="5273007"/>
            <a:ext cx="6159744" cy="432000"/>
            <a:chOff x="8362167" y="5536533"/>
            <a:chExt cx="6159744" cy="432000"/>
          </a:xfrm>
        </p:grpSpPr>
        <p:sp>
          <p:nvSpPr>
            <p:cNvPr id="2062" name="Google Shape;2062;p23"/>
            <p:cNvSpPr/>
            <p:nvPr/>
          </p:nvSpPr>
          <p:spPr>
            <a:xfrm>
              <a:off x="8657534" y="5536533"/>
              <a:ext cx="5864377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904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zone sombre formée sur un écran.</a:t>
              </a:r>
              <a:endParaRPr baseline="30000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3" name="Google Shape;2063;p23"/>
            <p:cNvSpPr/>
            <p:nvPr/>
          </p:nvSpPr>
          <p:spPr>
            <a:xfrm>
              <a:off x="8362167" y="5536533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</p:grpSp>
      <p:grpSp>
        <p:nvGrpSpPr>
          <p:cNvPr id="2064" name="Google Shape;2064;p23"/>
          <p:cNvGrpSpPr/>
          <p:nvPr/>
        </p:nvGrpSpPr>
        <p:grpSpPr>
          <a:xfrm>
            <a:off x="2171456" y="3068293"/>
            <a:ext cx="6159744" cy="432000"/>
            <a:chOff x="1372565" y="5558076"/>
            <a:chExt cx="6159744" cy="432000"/>
          </a:xfrm>
        </p:grpSpPr>
        <p:sp>
          <p:nvSpPr>
            <p:cNvPr id="2065" name="Google Shape;2065;p23"/>
            <p:cNvSpPr/>
            <p:nvPr/>
          </p:nvSpPr>
          <p:spPr>
            <a:xfrm>
              <a:off x="1667932" y="5558076"/>
              <a:ext cx="5864377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179388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lumière arrivant sur un écran.</a:t>
              </a:r>
              <a:endParaRPr/>
            </a:p>
          </p:txBody>
        </p:sp>
        <p:sp>
          <p:nvSpPr>
            <p:cNvPr id="2066" name="Google Shape;2066;p23"/>
            <p:cNvSpPr/>
            <p:nvPr/>
          </p:nvSpPr>
          <p:spPr>
            <a:xfrm>
              <a:off x="1372565" y="5558076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2067" name="Google Shape;2067;p23"/>
          <p:cNvGrpSpPr/>
          <p:nvPr/>
        </p:nvGrpSpPr>
        <p:grpSpPr>
          <a:xfrm>
            <a:off x="2171456" y="4171188"/>
            <a:ext cx="6159745" cy="432000"/>
            <a:chOff x="4867366" y="5557000"/>
            <a:chExt cx="5317101" cy="432000"/>
          </a:xfrm>
        </p:grpSpPr>
        <p:sp>
          <p:nvSpPr>
            <p:cNvPr id="2068" name="Google Shape;2068;p23"/>
            <p:cNvSpPr/>
            <p:nvPr/>
          </p:nvSpPr>
          <p:spPr>
            <a:xfrm>
              <a:off x="5235930" y="5557000"/>
              <a:ext cx="4948537" cy="432000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partie sombre située sur l’objet lui-même.</a:t>
              </a:r>
              <a:endParaRPr baseline="30000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9" name="Google Shape;2069;p23"/>
            <p:cNvSpPr/>
            <p:nvPr/>
          </p:nvSpPr>
          <p:spPr>
            <a:xfrm>
              <a:off x="4867366" y="5557000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3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4" name="Google Shape;2074;p24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075" name="Google Shape;2075;p2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p2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77" name="Google Shape;2077;p24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8" name="Google Shape;2078;p24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9" name="Google Shape;2079;p24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0" name="Google Shape;2080;p24"/>
          <p:cNvSpPr txBox="1"/>
          <p:nvPr/>
        </p:nvSpPr>
        <p:spPr>
          <a:xfrm>
            <a:off x="5103228" y="2212061"/>
            <a:ext cx="5869201" cy="2219069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Déclaration de l’objectif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36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i="1" sz="36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81" name="Google Shape;2081;p24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2082" name="Google Shape;2082;p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83" name="Google Shape;2083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84" name="Google Shape;2084;p24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85" name="Google Shape;2085;p24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9" name="Shape 2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0" name="Google Shape;209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091" name="Google Shape;2091;p25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d’aborder notre tâche d’aujourd’hui, je vous présente la situation suivante:</a:t>
            </a:r>
            <a:endParaRPr/>
          </a:p>
        </p:txBody>
      </p:sp>
      <p:sp>
        <p:nvSpPr>
          <p:cNvPr id="2092" name="Google Shape;2092;p25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 L’enseignant·e présente l’image ci-dessous et autres images illustratives du phénomène.</a:t>
            </a:r>
            <a:endParaRPr/>
          </a:p>
        </p:txBody>
      </p:sp>
      <p:sp>
        <p:nvSpPr>
          <p:cNvPr id="2093" name="Google Shape;2093;p25"/>
          <p:cNvSpPr/>
          <p:nvPr/>
        </p:nvSpPr>
        <p:spPr>
          <a:xfrm>
            <a:off x="7256954" y="1251508"/>
            <a:ext cx="4558146" cy="452431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 individus observent le Soleil occulté lors d’un phénomène, dit d’éclipse, observable en plein jour.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Comment peut-on expliquer de phénomène ?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4" name="Google Shape;2094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6192" y="2670816"/>
            <a:ext cx="5664979" cy="3172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5" name="Google Shape;2095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49285" y="1239822"/>
            <a:ext cx="1407669" cy="1213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9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p26"/>
          <p:cNvSpPr/>
          <p:nvPr/>
        </p:nvSpPr>
        <p:spPr>
          <a:xfrm>
            <a:off x="952499" y="2947275"/>
            <a:ext cx="10457231" cy="786795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1" name="Google Shape;210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6059" y="2438016"/>
            <a:ext cx="805544" cy="805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2" name="Google Shape;2102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31930" y="234317"/>
            <a:ext cx="452987" cy="452987"/>
          </a:xfrm>
          <a:prstGeom prst="rect">
            <a:avLst/>
          </a:prstGeom>
          <a:noFill/>
          <a:ln>
            <a:noFill/>
          </a:ln>
        </p:spPr>
      </p:pic>
      <p:sp>
        <p:nvSpPr>
          <p:cNvPr id="2103" name="Google Shape;2103;p26"/>
          <p:cNvSpPr/>
          <p:nvPr/>
        </p:nvSpPr>
        <p:spPr>
          <a:xfrm>
            <a:off x="6155017" y="277443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104" name="Google Shape;2104;p26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À la fin de cette séance, vous serez capable d’expliquer les phénomènes d’éclipse par la formation de l’ombre.</a:t>
            </a:r>
            <a:endParaRPr/>
          </a:p>
        </p:txBody>
      </p:sp>
      <p:sp>
        <p:nvSpPr>
          <p:cNvPr id="2105" name="Google Shape;2105;p26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Bien expliquer la tâche en revenant à la situation déclenchante.</a:t>
            </a:r>
            <a:endParaRPr/>
          </a:p>
        </p:txBody>
      </p:sp>
      <p:sp>
        <p:nvSpPr>
          <p:cNvPr id="2106" name="Google Shape;2106;p26"/>
          <p:cNvSpPr/>
          <p:nvPr/>
        </p:nvSpPr>
        <p:spPr>
          <a:xfrm>
            <a:off x="1758043" y="3012727"/>
            <a:ext cx="830271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Expliquer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les phénomènes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d’éclipse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par la formation de l’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ombre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0" name="Shape 2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1" name="Google Shape;2111;p27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112" name="Google Shape;2112;p27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27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14" name="Google Shape;2114;p27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5" name="Google Shape;2115;p27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6" name="Google Shape;2116;p27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7" name="Google Shape;2117;p27"/>
          <p:cNvSpPr txBox="1"/>
          <p:nvPr/>
        </p:nvSpPr>
        <p:spPr>
          <a:xfrm>
            <a:off x="5065761" y="2259363"/>
            <a:ext cx="5869201" cy="1719573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Introduction </a:t>
            </a:r>
            <a:endParaRPr/>
          </a:p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à la tâche</a:t>
            </a:r>
            <a:endParaRPr/>
          </a:p>
        </p:txBody>
      </p:sp>
      <p:grpSp>
        <p:nvGrpSpPr>
          <p:cNvPr id="2118" name="Google Shape;2118;p2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2119" name="Google Shape;2119;p2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20" name="Google Shape;2120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4" name="Shape 2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5" name="Google Shape;2125;p28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126" name="Google Shape;212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127" name="Google Shape;2127;p28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de réponde à cette question, examinons la photo suivante: </a:t>
            </a:r>
            <a:endParaRPr/>
          </a:p>
        </p:txBody>
      </p:sp>
      <p:sp>
        <p:nvSpPr>
          <p:cNvPr id="2128" name="Google Shape;2128;p28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présente le phénomène de l’éclipse solaire tel qu’il est observé depuis la Terre.</a:t>
            </a:r>
            <a:endParaRPr/>
          </a:p>
        </p:txBody>
      </p:sp>
      <p:sp>
        <p:nvSpPr>
          <p:cNvPr id="2129" name="Google Shape;2129;p28"/>
          <p:cNvSpPr/>
          <p:nvPr/>
        </p:nvSpPr>
        <p:spPr>
          <a:xfrm>
            <a:off x="11763893" y="174406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0" name="Google Shape;2130;p28"/>
          <p:cNvSpPr/>
          <p:nvPr/>
        </p:nvSpPr>
        <p:spPr>
          <a:xfrm>
            <a:off x="1919600" y="5389167"/>
            <a:ext cx="810029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En plein jour, la Lune masque le Soleil : c’est une </a:t>
            </a:r>
            <a:r>
              <a:rPr b="1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éclipse solaire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31" name="Google Shape;2131;p28"/>
          <p:cNvGrpSpPr/>
          <p:nvPr/>
        </p:nvGrpSpPr>
        <p:grpSpPr>
          <a:xfrm>
            <a:off x="609881" y="1617579"/>
            <a:ext cx="4537207" cy="3326544"/>
            <a:chOff x="609881" y="1617579"/>
            <a:chExt cx="4537207" cy="3326544"/>
          </a:xfrm>
        </p:grpSpPr>
        <p:pic>
          <p:nvPicPr>
            <p:cNvPr id="2132" name="Google Shape;2132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09881" y="1617579"/>
              <a:ext cx="4537207" cy="288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33" name="Google Shape;2133;p28"/>
            <p:cNvSpPr/>
            <p:nvPr/>
          </p:nvSpPr>
          <p:spPr>
            <a:xfrm>
              <a:off x="2056003" y="4482458"/>
              <a:ext cx="168360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Sans éclipse</a:t>
              </a:r>
              <a:endParaRPr/>
            </a:p>
          </p:txBody>
        </p:sp>
      </p:grpSp>
      <p:grpSp>
        <p:nvGrpSpPr>
          <p:cNvPr id="2134" name="Google Shape;2134;p28"/>
          <p:cNvGrpSpPr/>
          <p:nvPr/>
        </p:nvGrpSpPr>
        <p:grpSpPr>
          <a:xfrm>
            <a:off x="6455728" y="1617579"/>
            <a:ext cx="5124890" cy="3326544"/>
            <a:chOff x="6455728" y="1617579"/>
            <a:chExt cx="5124890" cy="3326544"/>
          </a:xfrm>
        </p:grpSpPr>
        <p:pic>
          <p:nvPicPr>
            <p:cNvPr descr="Où profiter de l'éclipse solaire totale dans la région?" id="2135" name="Google Shape;2135;p2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455728" y="1617579"/>
              <a:ext cx="5124890" cy="288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36" name="Google Shape;2136;p28"/>
            <p:cNvSpPr/>
            <p:nvPr/>
          </p:nvSpPr>
          <p:spPr>
            <a:xfrm>
              <a:off x="7872637" y="4482458"/>
              <a:ext cx="227793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Pendant l’éclipse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0" name="Shape 2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1" name="Google Shape;214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142" name="Google Shape;2142;p29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Un autre phénomène astronomique arrive pendant la nuit. Observez les photos:</a:t>
            </a:r>
            <a:endParaRPr/>
          </a:p>
        </p:txBody>
      </p:sp>
      <p:sp>
        <p:nvSpPr>
          <p:cNvPr id="2143" name="Google Shape;2143;p29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présente le phénomène de l’éclipse Lunaire tel qu’il est observé depuis la Terre.</a:t>
            </a:r>
            <a:endParaRPr/>
          </a:p>
        </p:txBody>
      </p:sp>
      <p:sp>
        <p:nvSpPr>
          <p:cNvPr id="2144" name="Google Shape;2144;p29"/>
          <p:cNvSpPr/>
          <p:nvPr/>
        </p:nvSpPr>
        <p:spPr>
          <a:xfrm>
            <a:off x="11763893" y="174406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5" name="Google Shape;2145;p29"/>
          <p:cNvSpPr/>
          <p:nvPr/>
        </p:nvSpPr>
        <p:spPr>
          <a:xfrm>
            <a:off x="6615580" y="5469443"/>
            <a:ext cx="483649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Lors d’une </a:t>
            </a:r>
            <a:r>
              <a:rPr b="1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éclipse lunaire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, elle prend une teinte </a:t>
            </a:r>
            <a:r>
              <a:rPr b="1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rougeâtre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grpSp>
        <p:nvGrpSpPr>
          <p:cNvPr id="2146" name="Google Shape;2146;p29"/>
          <p:cNvGrpSpPr/>
          <p:nvPr/>
        </p:nvGrpSpPr>
        <p:grpSpPr>
          <a:xfrm>
            <a:off x="662903" y="1379890"/>
            <a:ext cx="4995584" cy="4033779"/>
            <a:chOff x="662903" y="1379890"/>
            <a:chExt cx="4995584" cy="4033779"/>
          </a:xfrm>
        </p:grpSpPr>
        <p:pic>
          <p:nvPicPr>
            <p:cNvPr id="2147" name="Google Shape;2147;p29"/>
            <p:cNvPicPr preferRelativeResize="0"/>
            <p:nvPr/>
          </p:nvPicPr>
          <p:blipFill rotWithShape="1">
            <a:blip r:embed="rId4">
              <a:alphaModFix/>
            </a:blip>
            <a:srcRect b="0" l="11021" r="9066" t="0"/>
            <a:stretch/>
          </p:blipFill>
          <p:spPr>
            <a:xfrm>
              <a:off x="662903" y="1379890"/>
              <a:ext cx="4995584" cy="35163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48" name="Google Shape;2148;p29"/>
            <p:cNvSpPr txBox="1"/>
            <p:nvPr/>
          </p:nvSpPr>
          <p:spPr>
            <a:xfrm>
              <a:off x="2990616" y="4952004"/>
              <a:ext cx="3401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2149" name="Google Shape;2149;p29"/>
          <p:cNvGrpSpPr/>
          <p:nvPr/>
        </p:nvGrpSpPr>
        <p:grpSpPr>
          <a:xfrm>
            <a:off x="6500178" y="1379890"/>
            <a:ext cx="5067300" cy="4033780"/>
            <a:chOff x="6500178" y="1379890"/>
            <a:chExt cx="5067300" cy="4033780"/>
          </a:xfrm>
        </p:grpSpPr>
        <p:pic>
          <p:nvPicPr>
            <p:cNvPr id="2150" name="Google Shape;2150;p29"/>
            <p:cNvPicPr preferRelativeResize="0"/>
            <p:nvPr/>
          </p:nvPicPr>
          <p:blipFill rotWithShape="1">
            <a:blip r:embed="rId5">
              <a:alphaModFix/>
            </a:blip>
            <a:srcRect b="5467" l="6683" r="6983" t="4669"/>
            <a:stretch/>
          </p:blipFill>
          <p:spPr>
            <a:xfrm>
              <a:off x="6500178" y="1379890"/>
              <a:ext cx="5067300" cy="35163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51" name="Google Shape;2151;p29"/>
            <p:cNvSpPr txBox="1"/>
            <p:nvPr/>
          </p:nvSpPr>
          <p:spPr>
            <a:xfrm>
              <a:off x="8863749" y="4952005"/>
              <a:ext cx="3465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  <p:sp>
        <p:nvSpPr>
          <p:cNvPr id="2152" name="Google Shape;2152;p29"/>
          <p:cNvSpPr/>
          <p:nvPr/>
        </p:nvSpPr>
        <p:spPr>
          <a:xfrm>
            <a:off x="570858" y="5469441"/>
            <a:ext cx="517967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Pendant la nuit, la Lune apparaît claire.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716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6" name="Shape 2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7" name="Google Shape;215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158" name="Google Shape;2158;p30"/>
          <p:cNvSpPr txBox="1"/>
          <p:nvPr>
            <p:ph type="title"/>
          </p:nvPr>
        </p:nvSpPr>
        <p:spPr>
          <a:xfrm>
            <a:off x="1064663" y="315731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Nous allons à présent expliquer les phénomènes d’éclipse à partir de la formation des ombres. Retenez que: </a:t>
            </a:r>
            <a:endParaRPr/>
          </a:p>
        </p:txBody>
      </p:sp>
      <p:sp>
        <p:nvSpPr>
          <p:cNvPr id="2159" name="Google Shape;2159;p30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souligne que les deux types d’éclipses dépendent des positions relatives de la Lune et de la Terre par rapport au Soleil, en mettant l’accent sur l’échelle réelle des trois astres.</a:t>
            </a:r>
            <a:endParaRPr/>
          </a:p>
        </p:txBody>
      </p:sp>
      <p:sp>
        <p:nvSpPr>
          <p:cNvPr id="2160" name="Google Shape;2160;p30"/>
          <p:cNvSpPr/>
          <p:nvPr/>
        </p:nvSpPr>
        <p:spPr>
          <a:xfrm>
            <a:off x="11763893" y="174406"/>
            <a:ext cx="287080" cy="1896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1" name="Google Shape;2161;p30"/>
          <p:cNvSpPr/>
          <p:nvPr/>
        </p:nvSpPr>
        <p:spPr>
          <a:xfrm>
            <a:off x="1600200" y="5077510"/>
            <a:ext cx="84582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80975" lvl="0" marL="18097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Soleil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 une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gigantesque de la lumière.</a:t>
            </a:r>
            <a:endParaRPr/>
          </a:p>
          <a:p>
            <a:pPr indent="-180975" lvl="0" marL="18097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Lune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 un grand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corps éclairé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 la lumière du soleil.</a:t>
            </a:r>
            <a:endParaRPr/>
          </a:p>
        </p:txBody>
      </p:sp>
      <p:pic>
        <p:nvPicPr>
          <p:cNvPr id="2162" name="Google Shape;2162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10457" y="1337662"/>
            <a:ext cx="3429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6" name="Shape 2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7" name="Google Shape;2167;p31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71" name="Shape 2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2" name="Google Shape;2172;p32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173" name="Google Shape;2173;p32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32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5" name="Google Shape;2175;p32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" name="Google Shape;2176;p32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cap="flat" cmpd="sng" w="25400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7" name="Google Shape;2177;p32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8" name="Google Shape;2178;p32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Tâche principale</a:t>
            </a:r>
            <a:endParaRPr/>
          </a:p>
        </p:txBody>
      </p:sp>
      <p:pic>
        <p:nvPicPr>
          <p:cNvPr descr="Une image contenant texte, Visage humain, habits, garçon&#10;&#10;Le contenu généré par l’IA peut être incorrect." id="2179" name="Google Shape;2179;p32"/>
          <p:cNvPicPr preferRelativeResize="0"/>
          <p:nvPr/>
        </p:nvPicPr>
        <p:blipFill rotWithShape="1">
          <a:blip r:embed="rId3">
            <a:alphaModFix/>
          </a:blip>
          <a:srcRect b="21123" l="6543" r="7874" t="22389"/>
          <a:stretch/>
        </p:blipFill>
        <p:spPr>
          <a:xfrm>
            <a:off x="465154" y="2567829"/>
            <a:ext cx="3426532" cy="2261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3" name="Shape 2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4" name="Google Shape;2184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185" name="Google Shape;2185;p3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Voici notre tâche principale. Je vais vous montrer comment expliquer un phénomène d’éclipse à partir de la formation des ombres.</a:t>
            </a:r>
            <a:endParaRPr/>
          </a:p>
        </p:txBody>
      </p:sp>
      <p:sp>
        <p:nvSpPr>
          <p:cNvPr id="2186" name="Google Shape;2186;p33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lit la consigne en précisant les données. Il explique ce qui est demandé. Il (elle) doit utiliser le système Soleil – Terre – Lune pour illustrer le phénomène.</a:t>
            </a:r>
            <a:endParaRPr/>
          </a:p>
        </p:txBody>
      </p:sp>
      <p:sp>
        <p:nvSpPr>
          <p:cNvPr id="2187" name="Google Shape;2187;p33"/>
          <p:cNvSpPr txBox="1"/>
          <p:nvPr/>
        </p:nvSpPr>
        <p:spPr>
          <a:xfrm>
            <a:off x="11746730" y="74606"/>
            <a:ext cx="306648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8" name="Google Shape;2188;p33"/>
          <p:cNvSpPr/>
          <p:nvPr/>
        </p:nvSpPr>
        <p:spPr>
          <a:xfrm>
            <a:off x="215065" y="1053676"/>
            <a:ext cx="1927772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1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189" name="Google Shape;2189;p33"/>
          <p:cNvSpPr/>
          <p:nvPr/>
        </p:nvSpPr>
        <p:spPr>
          <a:xfrm>
            <a:off x="2355274" y="1170217"/>
            <a:ext cx="9236362" cy="3291094"/>
          </a:xfrm>
          <a:custGeom>
            <a:rect b="b" l="l" r="r" t="t"/>
            <a:pathLst>
              <a:path extrusionOk="0" h="2292743" w="615430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2201672"/>
                </a:lnTo>
                <a:cubicBezTo>
                  <a:pt x="0" y="2251964"/>
                  <a:pt x="40779" y="2292743"/>
                  <a:pt x="91071" y="2292743"/>
                </a:cubicBezTo>
                <a:lnTo>
                  <a:pt x="6063246" y="2292743"/>
                </a:lnTo>
                <a:cubicBezTo>
                  <a:pt x="6113537" y="2292743"/>
                  <a:pt x="6154305" y="2251964"/>
                  <a:pt x="6154305" y="2201672"/>
                </a:cubicBezTo>
                <a:lnTo>
                  <a:pt x="6154305" y="91059"/>
                </a:lnTo>
                <a:cubicBezTo>
                  <a:pt x="6154305" y="40767"/>
                  <a:pt x="6113537" y="0"/>
                  <a:pt x="6063246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0" name="Google Shape;2190;p33"/>
          <p:cNvSpPr/>
          <p:nvPr/>
        </p:nvSpPr>
        <p:spPr>
          <a:xfrm>
            <a:off x="2355274" y="1170217"/>
            <a:ext cx="9236362" cy="3291094"/>
          </a:xfrm>
          <a:custGeom>
            <a:rect b="b" l="l" r="r" t="t"/>
            <a:pathLst>
              <a:path extrusionOk="0" h="2292743" w="615430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2201672"/>
                </a:lnTo>
                <a:cubicBezTo>
                  <a:pt x="0" y="2251964"/>
                  <a:pt x="40779" y="2292743"/>
                  <a:pt x="91071" y="2292743"/>
                </a:cubicBezTo>
                <a:lnTo>
                  <a:pt x="6063246" y="2292743"/>
                </a:lnTo>
                <a:cubicBezTo>
                  <a:pt x="6113537" y="2292743"/>
                  <a:pt x="6154305" y="2251964"/>
                  <a:pt x="6154305" y="2201672"/>
                </a:cubicBezTo>
                <a:lnTo>
                  <a:pt x="6154305" y="91059"/>
                </a:lnTo>
                <a:cubicBezTo>
                  <a:pt x="6154305" y="40767"/>
                  <a:pt x="6113537" y="0"/>
                  <a:pt x="6063246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91" name="Google Shape;2191;p33"/>
          <p:cNvGrpSpPr/>
          <p:nvPr/>
        </p:nvGrpSpPr>
        <p:grpSpPr>
          <a:xfrm>
            <a:off x="5347732" y="2108643"/>
            <a:ext cx="4537355" cy="2022763"/>
            <a:chOff x="3617881" y="1661839"/>
            <a:chExt cx="4537355" cy="2022763"/>
          </a:xfrm>
        </p:grpSpPr>
        <p:pic>
          <p:nvPicPr>
            <p:cNvPr id="2192" name="Google Shape;2192;p33"/>
            <p:cNvPicPr preferRelativeResize="0"/>
            <p:nvPr/>
          </p:nvPicPr>
          <p:blipFill rotWithShape="1">
            <a:blip r:embed="rId4">
              <a:alphaModFix/>
            </a:blip>
            <a:srcRect b="7877" l="23120" r="15847" t="6921"/>
            <a:stretch/>
          </p:blipFill>
          <p:spPr>
            <a:xfrm>
              <a:off x="3617881" y="1661839"/>
              <a:ext cx="2096654" cy="2022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93" name="Google Shape;2193;p3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211905" y="2253569"/>
              <a:ext cx="943331" cy="9702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94" name="Google Shape;2194;p3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63206" y="2474019"/>
              <a:ext cx="407719" cy="399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95" name="Google Shape;2195;p33"/>
            <p:cNvSpPr/>
            <p:nvPr/>
          </p:nvSpPr>
          <p:spPr>
            <a:xfrm>
              <a:off x="7294938" y="2563322"/>
              <a:ext cx="118165" cy="219798"/>
            </a:xfrm>
            <a:custGeom>
              <a:rect b="b" l="l" r="r" t="t"/>
              <a:pathLst>
                <a:path extrusionOk="0" h="153123" w="82320">
                  <a:moveTo>
                    <a:pt x="41160" y="153123"/>
                  </a:moveTo>
                  <a:cubicBezTo>
                    <a:pt x="63892" y="153123"/>
                    <a:pt x="82320" y="118846"/>
                    <a:pt x="82320" y="76568"/>
                  </a:cubicBezTo>
                  <a:cubicBezTo>
                    <a:pt x="82320" y="34290"/>
                    <a:pt x="63892" y="0"/>
                    <a:pt x="41160" y="0"/>
                  </a:cubicBezTo>
                  <a:cubicBezTo>
                    <a:pt x="18428" y="0"/>
                    <a:pt x="0" y="34290"/>
                    <a:pt x="0" y="76568"/>
                  </a:cubicBezTo>
                  <a:cubicBezTo>
                    <a:pt x="0" y="118846"/>
                    <a:pt x="18428" y="153123"/>
                    <a:pt x="41160" y="153123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6" name="Google Shape;2196;p33"/>
            <p:cNvSpPr/>
            <p:nvPr/>
          </p:nvSpPr>
          <p:spPr>
            <a:xfrm>
              <a:off x="7413103" y="3176513"/>
              <a:ext cx="6504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Terre</a:t>
              </a:r>
              <a:endParaRPr/>
            </a:p>
          </p:txBody>
        </p:sp>
        <p:sp>
          <p:nvSpPr>
            <p:cNvPr id="2197" name="Google Shape;2197;p33"/>
            <p:cNvSpPr/>
            <p:nvPr/>
          </p:nvSpPr>
          <p:spPr>
            <a:xfrm>
              <a:off x="6722631" y="2946854"/>
              <a:ext cx="4687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Lune</a:t>
              </a:r>
              <a:endParaRPr/>
            </a:p>
          </p:txBody>
        </p:sp>
        <p:sp>
          <p:nvSpPr>
            <p:cNvPr id="2198" name="Google Shape;2198;p33"/>
            <p:cNvSpPr/>
            <p:nvPr/>
          </p:nvSpPr>
          <p:spPr>
            <a:xfrm>
              <a:off x="4312335" y="2873243"/>
              <a:ext cx="52686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Soleil</a:t>
              </a:r>
              <a:endParaRPr/>
            </a:p>
          </p:txBody>
        </p:sp>
      </p:grpSp>
      <p:sp>
        <p:nvSpPr>
          <p:cNvPr id="2199" name="Google Shape;2199;p33"/>
          <p:cNvSpPr/>
          <p:nvPr/>
        </p:nvSpPr>
        <p:spPr>
          <a:xfrm>
            <a:off x="2466109" y="1215949"/>
            <a:ext cx="8857673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Le schéma ci-dessous représente le modèle du système Soleil – Terre – Lune dans les conditions du phénomène d’éclipse.</a:t>
            </a:r>
            <a:endParaRPr/>
          </a:p>
        </p:txBody>
      </p:sp>
      <p:sp>
        <p:nvSpPr>
          <p:cNvPr id="2200" name="Google Shape;2200;p33"/>
          <p:cNvSpPr/>
          <p:nvPr/>
        </p:nvSpPr>
        <p:spPr>
          <a:xfrm>
            <a:off x="2396314" y="4025777"/>
            <a:ext cx="345799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Calibri"/>
              <a:buNone/>
            </a:pPr>
            <a:r>
              <a:rPr i="0" lang="fr-FR" sz="18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Expliquer ce phénomène d’éclipse.</a:t>
            </a:r>
            <a:endParaRPr/>
          </a:p>
        </p:txBody>
      </p:sp>
      <p:sp>
        <p:nvSpPr>
          <p:cNvPr id="2201" name="Google Shape;2201;p33"/>
          <p:cNvSpPr/>
          <p:nvPr/>
        </p:nvSpPr>
        <p:spPr>
          <a:xfrm>
            <a:off x="332509" y="4853635"/>
            <a:ext cx="1150713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dispose d’un schéma représentant le modèle du système Soleil – Terre – Lune dans les conditions du phénomène d’éclipse.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me demande d’expliquer le phénomène d’éclipse en s’appuyant sur la formation de l’ombre produite par une source lumineuse étendue (le Soleil).</a:t>
            </a:r>
            <a:endParaRPr/>
          </a:p>
        </p:txBody>
      </p:sp>
      <p:sp>
        <p:nvSpPr>
          <p:cNvPr id="2202" name="Google Shape;2202;p33"/>
          <p:cNvSpPr/>
          <p:nvPr/>
        </p:nvSpPr>
        <p:spPr>
          <a:xfrm>
            <a:off x="1618211" y="-1837754"/>
            <a:ext cx="60960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Expliquer</a:t>
            </a: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les phénomènes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d’éclipse</a:t>
            </a: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par la formation de l’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ombre</a:t>
            </a: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203" name="Google Shape;2203;p33"/>
          <p:cNvSpPr/>
          <p:nvPr/>
        </p:nvSpPr>
        <p:spPr>
          <a:xfrm>
            <a:off x="2142837" y="3900316"/>
            <a:ext cx="3953163" cy="794587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7" name="Shape 2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8" name="Google Shape;2208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209" name="Google Shape;2209;p34"/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0" name="Google Shape;2210;p34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Pour réaliser cette tâche je suis les étapes suivantes : </a:t>
            </a:r>
            <a:endParaRPr/>
          </a:p>
        </p:txBody>
      </p:sp>
      <p:sp>
        <p:nvSpPr>
          <p:cNvPr id="2211" name="Google Shape;2211;p34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grpSp>
        <p:nvGrpSpPr>
          <p:cNvPr id="2212" name="Google Shape;2212;p34"/>
          <p:cNvGrpSpPr/>
          <p:nvPr/>
        </p:nvGrpSpPr>
        <p:grpSpPr>
          <a:xfrm>
            <a:off x="564234" y="1678053"/>
            <a:ext cx="10534797" cy="511975"/>
            <a:chOff x="738328" y="1571270"/>
            <a:chExt cx="10534797" cy="511975"/>
          </a:xfrm>
        </p:grpSpPr>
        <p:sp>
          <p:nvSpPr>
            <p:cNvPr id="2213" name="Google Shape;2213;p34"/>
            <p:cNvSpPr txBox="1"/>
            <p:nvPr/>
          </p:nvSpPr>
          <p:spPr>
            <a:xfrm>
              <a:off x="1188098" y="1642592"/>
              <a:ext cx="10085027" cy="369332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J’identifie le type de l’éclipse.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4" name="Google Shape;2214;p34"/>
            <p:cNvSpPr/>
            <p:nvPr/>
          </p:nvSpPr>
          <p:spPr>
            <a:xfrm>
              <a:off x="738328" y="1571270"/>
              <a:ext cx="511975" cy="51197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grpSp>
        <p:nvGrpSpPr>
          <p:cNvPr id="2215" name="Google Shape;2215;p34"/>
          <p:cNvGrpSpPr/>
          <p:nvPr/>
        </p:nvGrpSpPr>
        <p:grpSpPr>
          <a:xfrm>
            <a:off x="564234" y="4923959"/>
            <a:ext cx="10534797" cy="511975"/>
            <a:chOff x="738328" y="1571270"/>
            <a:chExt cx="10534797" cy="511975"/>
          </a:xfrm>
        </p:grpSpPr>
        <p:sp>
          <p:nvSpPr>
            <p:cNvPr id="2216" name="Google Shape;2216;p34"/>
            <p:cNvSpPr txBox="1"/>
            <p:nvPr/>
          </p:nvSpPr>
          <p:spPr>
            <a:xfrm>
              <a:off x="1188098" y="1642592"/>
              <a:ext cx="10085027" cy="402546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J’explique ce phénomène d’éclipse par la représentation des rayons limites sur une figure illustrative. </a:t>
              </a:r>
              <a:endParaRPr/>
            </a:p>
          </p:txBody>
        </p:sp>
        <p:sp>
          <p:nvSpPr>
            <p:cNvPr id="2217" name="Google Shape;2217;p34"/>
            <p:cNvSpPr/>
            <p:nvPr/>
          </p:nvSpPr>
          <p:spPr>
            <a:xfrm>
              <a:off x="738328" y="1571270"/>
              <a:ext cx="511975" cy="51197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</p:grpSp>
      <p:grpSp>
        <p:nvGrpSpPr>
          <p:cNvPr id="2218" name="Google Shape;2218;p34"/>
          <p:cNvGrpSpPr/>
          <p:nvPr/>
        </p:nvGrpSpPr>
        <p:grpSpPr>
          <a:xfrm>
            <a:off x="564234" y="3267422"/>
            <a:ext cx="10534797" cy="511975"/>
            <a:chOff x="738328" y="1571270"/>
            <a:chExt cx="10534797" cy="511975"/>
          </a:xfrm>
        </p:grpSpPr>
        <p:sp>
          <p:nvSpPr>
            <p:cNvPr id="2219" name="Google Shape;2219;p34"/>
            <p:cNvSpPr txBox="1"/>
            <p:nvPr/>
          </p:nvSpPr>
          <p:spPr>
            <a:xfrm>
              <a:off x="1188098" y="1642592"/>
              <a:ext cx="10085027" cy="402546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Je décris le phénomène.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0" name="Google Shape;2220;p34"/>
            <p:cNvSpPr/>
            <p:nvPr/>
          </p:nvSpPr>
          <p:spPr>
            <a:xfrm>
              <a:off x="738328" y="1571270"/>
              <a:ext cx="511975" cy="51197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4" name="Shape 2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5" name="Google Shape;222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226" name="Google Shape;2226;p35"/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7" name="Google Shape;2227;p35"/>
          <p:cNvSpPr txBox="1"/>
          <p:nvPr>
            <p:ph type="title"/>
          </p:nvPr>
        </p:nvSpPr>
        <p:spPr>
          <a:xfrm>
            <a:off x="985049" y="87667"/>
            <a:ext cx="10322714" cy="7903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Dans cette activité, on commence par identifier le phénomène éclipse en se basant les positions de la Terre et de la Lune par rapport à celle du Soleil. </a:t>
            </a:r>
            <a:endParaRPr/>
          </a:p>
        </p:txBody>
      </p:sp>
      <p:sp>
        <p:nvSpPr>
          <p:cNvPr id="2228" name="Google Shape;2228;p35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veille à ce que les élèves soient attentifs.</a:t>
            </a:r>
            <a:endParaRPr/>
          </a:p>
        </p:txBody>
      </p:sp>
      <p:sp>
        <p:nvSpPr>
          <p:cNvPr id="2229" name="Google Shape;2229;p35"/>
          <p:cNvSpPr/>
          <p:nvPr/>
        </p:nvSpPr>
        <p:spPr>
          <a:xfrm>
            <a:off x="845232" y="1170217"/>
            <a:ext cx="10580150" cy="2709056"/>
          </a:xfrm>
          <a:custGeom>
            <a:rect b="b" l="l" r="r" t="t"/>
            <a:pathLst>
              <a:path extrusionOk="0" h="2292743" w="615430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2201672"/>
                </a:lnTo>
                <a:cubicBezTo>
                  <a:pt x="0" y="2251964"/>
                  <a:pt x="40779" y="2292743"/>
                  <a:pt x="91071" y="2292743"/>
                </a:cubicBezTo>
                <a:lnTo>
                  <a:pt x="6063246" y="2292743"/>
                </a:lnTo>
                <a:cubicBezTo>
                  <a:pt x="6113537" y="2292743"/>
                  <a:pt x="6154305" y="2251964"/>
                  <a:pt x="6154305" y="2201672"/>
                </a:cubicBezTo>
                <a:lnTo>
                  <a:pt x="6154305" y="91059"/>
                </a:lnTo>
                <a:cubicBezTo>
                  <a:pt x="6154305" y="40767"/>
                  <a:pt x="6113537" y="0"/>
                  <a:pt x="6063246" y="0"/>
                </a:cubicBezTo>
                <a:close/>
                <a:moveTo>
                  <a:pt x="91071" y="0"/>
                </a:moveTo>
              </a:path>
            </a:pathLst>
          </a:custGeom>
          <a:solidFill>
            <a:srgbClr val="FFE9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0" name="Google Shape;2230;p35"/>
          <p:cNvSpPr/>
          <p:nvPr/>
        </p:nvSpPr>
        <p:spPr>
          <a:xfrm>
            <a:off x="845232" y="1170217"/>
            <a:ext cx="10580150" cy="2709056"/>
          </a:xfrm>
          <a:custGeom>
            <a:rect b="b" l="l" r="r" t="t"/>
            <a:pathLst>
              <a:path extrusionOk="0" h="2292743" w="6154305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2201672"/>
                </a:lnTo>
                <a:cubicBezTo>
                  <a:pt x="0" y="2251964"/>
                  <a:pt x="40779" y="2292743"/>
                  <a:pt x="91071" y="2292743"/>
                </a:cubicBezTo>
                <a:lnTo>
                  <a:pt x="6063246" y="2292743"/>
                </a:lnTo>
                <a:cubicBezTo>
                  <a:pt x="6113537" y="2292743"/>
                  <a:pt x="6154305" y="2251964"/>
                  <a:pt x="6154305" y="2201672"/>
                </a:cubicBezTo>
                <a:lnTo>
                  <a:pt x="6154305" y="91059"/>
                </a:lnTo>
                <a:cubicBezTo>
                  <a:pt x="6154305" y="40767"/>
                  <a:pt x="6113537" y="0"/>
                  <a:pt x="6063246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cap="flat" cmpd="sng" w="9525">
            <a:solidFill>
              <a:srgbClr val="F58735"/>
            </a:solidFill>
            <a:prstDash val="solid"/>
            <a:miter lim="508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31" name="Google Shape;2231;p35"/>
          <p:cNvGrpSpPr/>
          <p:nvPr/>
        </p:nvGrpSpPr>
        <p:grpSpPr>
          <a:xfrm>
            <a:off x="1959890" y="1639351"/>
            <a:ext cx="6415155" cy="2022763"/>
            <a:chOff x="1740081" y="1521904"/>
            <a:chExt cx="6415155" cy="2022763"/>
          </a:xfrm>
        </p:grpSpPr>
        <p:pic>
          <p:nvPicPr>
            <p:cNvPr id="2232" name="Google Shape;2232;p35"/>
            <p:cNvPicPr preferRelativeResize="0"/>
            <p:nvPr/>
          </p:nvPicPr>
          <p:blipFill rotWithShape="1">
            <a:blip r:embed="rId4">
              <a:alphaModFix/>
            </a:blip>
            <a:srcRect b="7877" l="23120" r="15847" t="6921"/>
            <a:stretch/>
          </p:blipFill>
          <p:spPr>
            <a:xfrm>
              <a:off x="1740081" y="1521904"/>
              <a:ext cx="2096654" cy="2022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33" name="Google Shape;2233;p3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211905" y="2253569"/>
              <a:ext cx="943331" cy="9702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34" name="Google Shape;2234;p3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63206" y="2474019"/>
              <a:ext cx="407719" cy="399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35" name="Google Shape;2235;p35"/>
            <p:cNvSpPr/>
            <p:nvPr/>
          </p:nvSpPr>
          <p:spPr>
            <a:xfrm>
              <a:off x="7294938" y="2563322"/>
              <a:ext cx="118165" cy="219798"/>
            </a:xfrm>
            <a:custGeom>
              <a:rect b="b" l="l" r="r" t="t"/>
              <a:pathLst>
                <a:path extrusionOk="0" h="153123" w="82320">
                  <a:moveTo>
                    <a:pt x="41160" y="153123"/>
                  </a:moveTo>
                  <a:cubicBezTo>
                    <a:pt x="63892" y="153123"/>
                    <a:pt x="82320" y="118846"/>
                    <a:pt x="82320" y="76568"/>
                  </a:cubicBezTo>
                  <a:cubicBezTo>
                    <a:pt x="82320" y="34290"/>
                    <a:pt x="63892" y="0"/>
                    <a:pt x="41160" y="0"/>
                  </a:cubicBezTo>
                  <a:cubicBezTo>
                    <a:pt x="18428" y="0"/>
                    <a:pt x="0" y="34290"/>
                    <a:pt x="0" y="76568"/>
                  </a:cubicBezTo>
                  <a:cubicBezTo>
                    <a:pt x="0" y="118846"/>
                    <a:pt x="18428" y="153123"/>
                    <a:pt x="41160" y="153123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6" name="Google Shape;2236;p35"/>
            <p:cNvSpPr/>
            <p:nvPr/>
          </p:nvSpPr>
          <p:spPr>
            <a:xfrm>
              <a:off x="7413103" y="3122159"/>
              <a:ext cx="6504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Terre</a:t>
              </a:r>
              <a:endParaRPr/>
            </a:p>
          </p:txBody>
        </p:sp>
        <p:sp>
          <p:nvSpPr>
            <p:cNvPr id="2237" name="Google Shape;2237;p35"/>
            <p:cNvSpPr/>
            <p:nvPr/>
          </p:nvSpPr>
          <p:spPr>
            <a:xfrm>
              <a:off x="6722631" y="2946854"/>
              <a:ext cx="4687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Lune</a:t>
              </a:r>
              <a:endParaRPr/>
            </a:p>
          </p:txBody>
        </p:sp>
        <p:sp>
          <p:nvSpPr>
            <p:cNvPr id="2238" name="Google Shape;2238;p35"/>
            <p:cNvSpPr/>
            <p:nvPr/>
          </p:nvSpPr>
          <p:spPr>
            <a:xfrm>
              <a:off x="2339015" y="2307824"/>
              <a:ext cx="1082071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Soleil</a:t>
              </a:r>
              <a:endParaRPr/>
            </a:p>
          </p:txBody>
        </p:sp>
      </p:grpSp>
      <p:sp>
        <p:nvSpPr>
          <p:cNvPr id="2239" name="Google Shape;2239;p35"/>
          <p:cNvSpPr/>
          <p:nvPr/>
        </p:nvSpPr>
        <p:spPr>
          <a:xfrm>
            <a:off x="956067" y="1215949"/>
            <a:ext cx="10376951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Le schéma ci-dessous représente le modèle du système Soleil – Terre – Lune dans les conditions du phénomène d’éclipse.</a:t>
            </a:r>
            <a:endParaRPr/>
          </a:p>
        </p:txBody>
      </p:sp>
      <p:sp>
        <p:nvSpPr>
          <p:cNvPr id="2240" name="Google Shape;2240;p35"/>
          <p:cNvSpPr/>
          <p:nvPr/>
        </p:nvSpPr>
        <p:spPr>
          <a:xfrm>
            <a:off x="845232" y="4107046"/>
            <a:ext cx="10580150" cy="396000"/>
          </a:xfrm>
          <a:custGeom>
            <a:rect b="b" l="l" r="r" t="t"/>
            <a:pathLst>
              <a:path extrusionOk="0" h="208800" w="5918403">
                <a:moveTo>
                  <a:pt x="0" y="0"/>
                </a:moveTo>
                <a:lnTo>
                  <a:pt x="0" y="208800"/>
                </a:lnTo>
                <a:lnTo>
                  <a:pt x="5882398" y="208800"/>
                </a:lnTo>
                <a:cubicBezTo>
                  <a:pt x="5902287" y="208800"/>
                  <a:pt x="5918403" y="192684"/>
                  <a:pt x="5918403" y="172783"/>
                </a:cubicBezTo>
                <a:lnTo>
                  <a:pt x="5918403" y="35966"/>
                </a:lnTo>
                <a:cubicBezTo>
                  <a:pt x="5918403" y="16128"/>
                  <a:pt x="5902287" y="0"/>
                  <a:pt x="5882398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2F4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1" name="Google Shape;2241;p35"/>
          <p:cNvSpPr/>
          <p:nvPr/>
        </p:nvSpPr>
        <p:spPr>
          <a:xfrm>
            <a:off x="930564" y="4111057"/>
            <a:ext cx="391241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>
                <a:solidFill>
                  <a:srgbClr val="00AEEF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Identifier le type de l’éclipse.</a:t>
            </a:r>
            <a:endParaRPr/>
          </a:p>
        </p:txBody>
      </p:sp>
      <p:sp>
        <p:nvSpPr>
          <p:cNvPr id="2242" name="Google Shape;2242;p35"/>
          <p:cNvSpPr/>
          <p:nvPr/>
        </p:nvSpPr>
        <p:spPr>
          <a:xfrm>
            <a:off x="956067" y="4840196"/>
            <a:ext cx="92298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La Lune est située entre le Soleil et la Terre, c’est</a:t>
            </a:r>
            <a:r>
              <a:rPr b="0" i="0" lang="fr-FR" sz="1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243" name="Google Shape;2243;p35"/>
          <p:cNvSpPr/>
          <p:nvPr/>
        </p:nvSpPr>
        <p:spPr>
          <a:xfrm>
            <a:off x="7212377" y="4747863"/>
            <a:ext cx="255069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43D98"/>
                </a:solidFill>
                <a:latin typeface="Radley"/>
                <a:ea typeface="Radley"/>
                <a:cs typeface="Radley"/>
                <a:sym typeface="Radley"/>
              </a:rPr>
              <a:t>l’éclipse du Soleil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7" name="Shape 2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8" name="Google Shape;2248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249" name="Google Shape;2249;p36"/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0" name="Google Shape;2250;p3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Puis, on décrit le phénomène à partir du schéma.</a:t>
            </a:r>
            <a:endParaRPr/>
          </a:p>
        </p:txBody>
      </p:sp>
      <p:sp>
        <p:nvSpPr>
          <p:cNvPr id="2251" name="Google Shape;2251;p36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lit la consigne . Il explique ce qui est demandé. Il doit faire le lien avec le principe de propagation rectiligne de la lumière. </a:t>
            </a:r>
            <a:endParaRPr/>
          </a:p>
        </p:txBody>
      </p:sp>
      <p:sp>
        <p:nvSpPr>
          <p:cNvPr id="2252" name="Google Shape;2252;p36"/>
          <p:cNvSpPr/>
          <p:nvPr/>
        </p:nvSpPr>
        <p:spPr>
          <a:xfrm>
            <a:off x="554182" y="1190411"/>
            <a:ext cx="10797309" cy="371157"/>
          </a:xfrm>
          <a:custGeom>
            <a:rect b="b" l="l" r="r" t="t"/>
            <a:pathLst>
              <a:path extrusionOk="0" h="187223" w="5896800">
                <a:moveTo>
                  <a:pt x="0" y="0"/>
                </a:moveTo>
                <a:lnTo>
                  <a:pt x="0" y="187223"/>
                </a:lnTo>
                <a:lnTo>
                  <a:pt x="5860796" y="187223"/>
                </a:lnTo>
                <a:cubicBezTo>
                  <a:pt x="5880684" y="187223"/>
                  <a:pt x="5896800" y="171107"/>
                  <a:pt x="5896800" y="151206"/>
                </a:cubicBezTo>
                <a:lnTo>
                  <a:pt x="5896800" y="36017"/>
                </a:lnTo>
                <a:cubicBezTo>
                  <a:pt x="5896800" y="16128"/>
                  <a:pt x="5880684" y="0"/>
                  <a:pt x="5860796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3" name="Google Shape;2253;p36"/>
          <p:cNvSpPr/>
          <p:nvPr/>
        </p:nvSpPr>
        <p:spPr>
          <a:xfrm>
            <a:off x="642253" y="1179669"/>
            <a:ext cx="31931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b="0" i="0" lang="fr-FR" sz="24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Décrire le phénomène.</a:t>
            </a:r>
            <a:endParaRPr/>
          </a:p>
        </p:txBody>
      </p:sp>
      <p:sp>
        <p:nvSpPr>
          <p:cNvPr id="2254" name="Google Shape;2254;p36"/>
          <p:cNvSpPr/>
          <p:nvPr/>
        </p:nvSpPr>
        <p:spPr>
          <a:xfrm>
            <a:off x="807194" y="1854931"/>
            <a:ext cx="104097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Sur Terre, seule une petite région est</a:t>
            </a:r>
            <a:r>
              <a:rPr b="0" i="0" lang="fr-FR" sz="1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</a:t>
            </a:r>
            <a:r>
              <a:rPr b="0" i="0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et les autres sont </a:t>
            </a:r>
            <a:r>
              <a:rPr b="0" i="0" lang="fr-FR" sz="1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</a:t>
            </a:r>
            <a:r>
              <a:rPr b="0" i="0" lang="fr-FR" sz="16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2400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5" name="Google Shape;2255;p36"/>
          <p:cNvSpPr/>
          <p:nvPr/>
        </p:nvSpPr>
        <p:spPr>
          <a:xfrm>
            <a:off x="5770309" y="1809142"/>
            <a:ext cx="10275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43D98"/>
                </a:solidFill>
                <a:latin typeface="Radley"/>
                <a:ea typeface="Radley"/>
                <a:cs typeface="Radley"/>
                <a:sym typeface="Radley"/>
              </a:rPr>
              <a:t>sombre</a:t>
            </a:r>
            <a:endParaRPr/>
          </a:p>
        </p:txBody>
      </p:sp>
      <p:sp>
        <p:nvSpPr>
          <p:cNvPr id="2256" name="Google Shape;2256;p36"/>
          <p:cNvSpPr/>
          <p:nvPr/>
        </p:nvSpPr>
        <p:spPr>
          <a:xfrm>
            <a:off x="9470932" y="1809142"/>
            <a:ext cx="12343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43D98"/>
                </a:solidFill>
                <a:latin typeface="Radley"/>
                <a:ea typeface="Radley"/>
                <a:cs typeface="Radley"/>
                <a:sym typeface="Radley"/>
              </a:rPr>
              <a:t>éclairées</a:t>
            </a:r>
            <a:endParaRPr/>
          </a:p>
        </p:txBody>
      </p:sp>
      <p:grpSp>
        <p:nvGrpSpPr>
          <p:cNvPr id="2257" name="Google Shape;2257;p36"/>
          <p:cNvGrpSpPr/>
          <p:nvPr/>
        </p:nvGrpSpPr>
        <p:grpSpPr>
          <a:xfrm>
            <a:off x="2092729" y="2729152"/>
            <a:ext cx="7322782" cy="1978674"/>
            <a:chOff x="1794686" y="2644994"/>
            <a:chExt cx="6154405" cy="1544187"/>
          </a:xfrm>
        </p:grpSpPr>
        <p:pic>
          <p:nvPicPr>
            <p:cNvPr id="2258" name="Google Shape;2258;p3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794686" y="2644994"/>
              <a:ext cx="1718818" cy="15441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59" name="Google Shape;2259;p3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48750" y="2998510"/>
              <a:ext cx="800341" cy="8232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60" name="Google Shape;2260;p3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5387" y="3291339"/>
              <a:ext cx="345917" cy="3387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61" name="Google Shape;2261;p36"/>
            <p:cNvSpPr/>
            <p:nvPr/>
          </p:nvSpPr>
          <p:spPr>
            <a:xfrm>
              <a:off x="4485500" y="3834336"/>
              <a:ext cx="50393" cy="84810"/>
            </a:xfrm>
            <a:custGeom>
              <a:rect b="b" l="l" r="r" t="t"/>
              <a:pathLst>
                <a:path extrusionOk="0" h="84810" w="50393">
                  <a:moveTo>
                    <a:pt x="9563" y="84810"/>
                  </a:moveTo>
                  <a:lnTo>
                    <a:pt x="50393" y="37262"/>
                  </a:ln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</p:sp>
        <p:sp>
          <p:nvSpPr>
            <p:cNvPr id="2262" name="Google Shape;2262;p36"/>
            <p:cNvSpPr/>
            <p:nvPr/>
          </p:nvSpPr>
          <p:spPr>
            <a:xfrm>
              <a:off x="7280020" y="3374133"/>
              <a:ext cx="100252" cy="186474"/>
            </a:xfrm>
            <a:custGeom>
              <a:rect b="b" l="l" r="r" t="t"/>
              <a:pathLst>
                <a:path extrusionOk="0" h="186474" w="100252">
                  <a:moveTo>
                    <a:pt x="50126" y="186474"/>
                  </a:moveTo>
                  <a:cubicBezTo>
                    <a:pt x="77812" y="186474"/>
                    <a:pt x="100252" y="144730"/>
                    <a:pt x="100252" y="93244"/>
                  </a:cubicBezTo>
                  <a:cubicBezTo>
                    <a:pt x="100252" y="41745"/>
                    <a:pt x="77812" y="0"/>
                    <a:pt x="50126" y="0"/>
                  </a:cubicBezTo>
                  <a:cubicBezTo>
                    <a:pt x="22440" y="0"/>
                    <a:pt x="0" y="41745"/>
                    <a:pt x="0" y="93244"/>
                  </a:cubicBezTo>
                  <a:cubicBezTo>
                    <a:pt x="0" y="144730"/>
                    <a:pt x="22440" y="186474"/>
                    <a:pt x="50126" y="186474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3" name="Google Shape;2263;p36"/>
            <p:cNvSpPr/>
            <p:nvPr/>
          </p:nvSpPr>
          <p:spPr>
            <a:xfrm>
              <a:off x="7309014" y="2806345"/>
              <a:ext cx="4798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Terre</a:t>
              </a:r>
              <a:endParaRPr/>
            </a:p>
          </p:txBody>
        </p:sp>
        <p:sp>
          <p:nvSpPr>
            <p:cNvPr id="2264" name="Google Shape;2264;p36"/>
            <p:cNvSpPr/>
            <p:nvPr/>
          </p:nvSpPr>
          <p:spPr>
            <a:xfrm>
              <a:off x="6643171" y="3630050"/>
              <a:ext cx="4568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Lune</a:t>
              </a:r>
              <a:endParaRPr/>
            </a:p>
          </p:txBody>
        </p:sp>
        <p:sp>
          <p:nvSpPr>
            <p:cNvPr id="2265" name="Google Shape;2265;p36"/>
            <p:cNvSpPr/>
            <p:nvPr/>
          </p:nvSpPr>
          <p:spPr>
            <a:xfrm>
              <a:off x="2386301" y="3346744"/>
              <a:ext cx="55944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Soleil</a:t>
              </a:r>
              <a:endParaRPr/>
            </a:p>
          </p:txBody>
        </p:sp>
      </p:grpSp>
      <p:cxnSp>
        <p:nvCxnSpPr>
          <p:cNvPr id="2266" name="Google Shape;2266;p36"/>
          <p:cNvCxnSpPr/>
          <p:nvPr/>
        </p:nvCxnSpPr>
        <p:spPr>
          <a:xfrm>
            <a:off x="6496050" y="2178474"/>
            <a:ext cx="2202032" cy="1602951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0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1" name="Google Shape;2271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272" name="Google Shape;2272;p37"/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3" name="Google Shape;2273;p37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Dans la troisième étape, on explique le phénomène d’éclipse en identifiant le type d’ombre qui en est responsable.</a:t>
            </a:r>
            <a:endParaRPr/>
          </a:p>
        </p:txBody>
      </p:sp>
      <p:sp>
        <p:nvSpPr>
          <p:cNvPr id="2274" name="Google Shape;2274;p37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lit la consigne . Il explique ce qui est demandé. Attirer l’attention sur le milieu de propagation qui est l’air dans cette situation.</a:t>
            </a:r>
            <a:endParaRPr/>
          </a:p>
        </p:txBody>
      </p:sp>
      <p:sp>
        <p:nvSpPr>
          <p:cNvPr id="2275" name="Google Shape;2275;p37"/>
          <p:cNvSpPr/>
          <p:nvPr/>
        </p:nvSpPr>
        <p:spPr>
          <a:xfrm>
            <a:off x="527278" y="1192326"/>
            <a:ext cx="10797309" cy="371157"/>
          </a:xfrm>
          <a:custGeom>
            <a:rect b="b" l="l" r="r" t="t"/>
            <a:pathLst>
              <a:path extrusionOk="0" h="187223" w="5896800">
                <a:moveTo>
                  <a:pt x="0" y="0"/>
                </a:moveTo>
                <a:lnTo>
                  <a:pt x="0" y="187223"/>
                </a:lnTo>
                <a:lnTo>
                  <a:pt x="5860796" y="187223"/>
                </a:lnTo>
                <a:cubicBezTo>
                  <a:pt x="5880684" y="187223"/>
                  <a:pt x="5896800" y="171107"/>
                  <a:pt x="5896800" y="151206"/>
                </a:cubicBezTo>
                <a:lnTo>
                  <a:pt x="5896800" y="36017"/>
                </a:lnTo>
                <a:cubicBezTo>
                  <a:pt x="5896800" y="16128"/>
                  <a:pt x="5880684" y="0"/>
                  <a:pt x="5860796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6" name="Google Shape;2276;p37"/>
          <p:cNvSpPr/>
          <p:nvPr/>
        </p:nvSpPr>
        <p:spPr>
          <a:xfrm>
            <a:off x="606018" y="1171887"/>
            <a:ext cx="100059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b="0" i="0" lang="fr-FR" sz="24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Expliquer ce phénomène d’éclipse par la représentation des rayons limites.</a:t>
            </a:r>
            <a:endParaRPr/>
          </a:p>
        </p:txBody>
      </p:sp>
      <p:pic>
        <p:nvPicPr>
          <p:cNvPr id="2277" name="Google Shape;2277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92729" y="2729152"/>
            <a:ext cx="2045125" cy="1978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8" name="Google Shape;2278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63230" y="3182137"/>
            <a:ext cx="952281" cy="1054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9" name="Google Shape;2279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935697" y="3557359"/>
            <a:ext cx="411587" cy="43401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80" name="Google Shape;2280;p37"/>
          <p:cNvGrpSpPr/>
          <p:nvPr/>
        </p:nvGrpSpPr>
        <p:grpSpPr>
          <a:xfrm>
            <a:off x="3116445" y="3911888"/>
            <a:ext cx="5559319" cy="660691"/>
            <a:chOff x="3116445" y="3911888"/>
            <a:chExt cx="5559319" cy="660691"/>
          </a:xfrm>
        </p:grpSpPr>
        <p:sp>
          <p:nvSpPr>
            <p:cNvPr id="2281" name="Google Shape;2281;p37"/>
            <p:cNvSpPr/>
            <p:nvPr/>
          </p:nvSpPr>
          <p:spPr>
            <a:xfrm>
              <a:off x="5294378" y="4253138"/>
              <a:ext cx="59960" cy="108673"/>
            </a:xfrm>
            <a:custGeom>
              <a:rect b="b" l="l" r="r" t="t"/>
              <a:pathLst>
                <a:path extrusionOk="0" h="84810" w="50393">
                  <a:moveTo>
                    <a:pt x="9563" y="84810"/>
                  </a:moveTo>
                  <a:lnTo>
                    <a:pt x="50393" y="37262"/>
                  </a:lnTo>
                  <a:lnTo>
                    <a:pt x="0" y="0"/>
                  </a:lnTo>
                </a:path>
              </a:pathLst>
            </a:custGeom>
            <a:noFill/>
            <a:ln cap="flat" cmpd="sng" w="95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</p:sp>
        <p:grpSp>
          <p:nvGrpSpPr>
            <p:cNvPr id="2282" name="Google Shape;2282;p37"/>
            <p:cNvGrpSpPr/>
            <p:nvPr/>
          </p:nvGrpSpPr>
          <p:grpSpPr>
            <a:xfrm>
              <a:off x="3116445" y="3911888"/>
              <a:ext cx="5559319" cy="660691"/>
              <a:chOff x="3116445" y="3911888"/>
              <a:chExt cx="5559319" cy="660691"/>
            </a:xfrm>
          </p:grpSpPr>
          <p:sp>
            <p:nvSpPr>
              <p:cNvPr id="2283" name="Google Shape;2283;p37"/>
              <p:cNvSpPr/>
              <p:nvPr/>
            </p:nvSpPr>
            <p:spPr>
              <a:xfrm>
                <a:off x="3116445" y="4300895"/>
                <a:ext cx="2237896" cy="271684"/>
              </a:xfrm>
              <a:custGeom>
                <a:rect b="b" l="l" r="r" t="t"/>
                <a:pathLst>
                  <a:path extrusionOk="0" h="212026" w="1880831">
                    <a:moveTo>
                      <a:pt x="0" y="212026"/>
                    </a:moveTo>
                    <a:lnTo>
                      <a:pt x="1880831" y="0"/>
                    </a:lnTo>
                  </a:path>
                </a:pathLst>
              </a:custGeom>
              <a:noFill/>
              <a:ln cap="flat" cmpd="sng" w="9525">
                <a:solidFill>
                  <a:srgbClr val="F587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</p:sp>
          <p:sp>
            <p:nvSpPr>
              <p:cNvPr id="2284" name="Google Shape;2284;p37"/>
              <p:cNvSpPr/>
              <p:nvPr/>
            </p:nvSpPr>
            <p:spPr>
              <a:xfrm>
                <a:off x="5348500" y="3911888"/>
                <a:ext cx="3327264" cy="388152"/>
              </a:xfrm>
              <a:custGeom>
                <a:rect b="b" l="l" r="r" t="t"/>
                <a:pathLst>
                  <a:path extrusionOk="0" h="302920" w="2796387">
                    <a:moveTo>
                      <a:pt x="0" y="302920"/>
                    </a:moveTo>
                    <a:lnTo>
                      <a:pt x="2796387" y="0"/>
                    </a:lnTo>
                  </a:path>
                </a:pathLst>
              </a:custGeom>
              <a:noFill/>
              <a:ln cap="flat" cmpd="sng" w="9525">
                <a:solidFill>
                  <a:srgbClr val="F587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</p:sp>
        </p:grpSp>
      </p:grpSp>
      <p:grpSp>
        <p:nvGrpSpPr>
          <p:cNvPr id="2285" name="Google Shape;2285;p37"/>
          <p:cNvGrpSpPr/>
          <p:nvPr/>
        </p:nvGrpSpPr>
        <p:grpSpPr>
          <a:xfrm>
            <a:off x="3116480" y="2911256"/>
            <a:ext cx="5558812" cy="730669"/>
            <a:chOff x="3116480" y="2911256"/>
            <a:chExt cx="5558812" cy="730669"/>
          </a:xfrm>
        </p:grpSpPr>
        <p:sp>
          <p:nvSpPr>
            <p:cNvPr id="2286" name="Google Shape;2286;p37"/>
            <p:cNvSpPr/>
            <p:nvPr/>
          </p:nvSpPr>
          <p:spPr>
            <a:xfrm>
              <a:off x="5323627" y="3167052"/>
              <a:ext cx="60700" cy="108445"/>
            </a:xfrm>
            <a:custGeom>
              <a:rect b="b" l="l" r="r" t="t"/>
              <a:pathLst>
                <a:path extrusionOk="0" h="84632" w="51015">
                  <a:moveTo>
                    <a:pt x="11010" y="0"/>
                  </a:moveTo>
                  <a:lnTo>
                    <a:pt x="51015" y="48234"/>
                  </a:lnTo>
                  <a:lnTo>
                    <a:pt x="0" y="84632"/>
                  </a:lnTo>
                </a:path>
              </a:pathLst>
            </a:custGeom>
            <a:noFill/>
            <a:ln cap="flat" cmpd="sng" w="9525">
              <a:solidFill>
                <a:srgbClr val="F58735"/>
              </a:solidFill>
              <a:prstDash val="solid"/>
              <a:miter lim="50800"/>
              <a:headEnd len="sm" w="sm" type="none"/>
              <a:tailEnd len="sm" w="sm" type="none"/>
            </a:ln>
          </p:spPr>
        </p:sp>
        <p:grpSp>
          <p:nvGrpSpPr>
            <p:cNvPr id="2287" name="Google Shape;2287;p37"/>
            <p:cNvGrpSpPr/>
            <p:nvPr/>
          </p:nvGrpSpPr>
          <p:grpSpPr>
            <a:xfrm>
              <a:off x="3116480" y="2911256"/>
              <a:ext cx="5558812" cy="730669"/>
              <a:chOff x="3116480" y="2911256"/>
              <a:chExt cx="5558812" cy="730669"/>
            </a:xfrm>
          </p:grpSpPr>
          <p:sp>
            <p:nvSpPr>
              <p:cNvPr id="2288" name="Google Shape;2288;p37"/>
              <p:cNvSpPr/>
              <p:nvPr/>
            </p:nvSpPr>
            <p:spPr>
              <a:xfrm>
                <a:off x="3116480" y="2911256"/>
                <a:ext cx="2267846" cy="317607"/>
              </a:xfrm>
              <a:custGeom>
                <a:rect b="b" l="l" r="r" t="t"/>
                <a:pathLst>
                  <a:path extrusionOk="0" h="247865" w="1906003">
                    <a:moveTo>
                      <a:pt x="0" y="0"/>
                    </a:moveTo>
                    <a:lnTo>
                      <a:pt x="1906003" y="247865"/>
                    </a:lnTo>
                  </a:path>
                </a:pathLst>
              </a:custGeom>
              <a:noFill/>
              <a:ln cap="flat" cmpd="sng" w="9525">
                <a:solidFill>
                  <a:srgbClr val="F587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</p:sp>
          <p:sp>
            <p:nvSpPr>
              <p:cNvPr id="2289" name="Google Shape;2289;p37"/>
              <p:cNvSpPr/>
              <p:nvPr/>
            </p:nvSpPr>
            <p:spPr>
              <a:xfrm>
                <a:off x="5382768" y="3229834"/>
                <a:ext cx="3292524" cy="412091"/>
              </a:xfrm>
              <a:custGeom>
                <a:rect b="b" l="l" r="r" t="t"/>
                <a:pathLst>
                  <a:path extrusionOk="0" h="321602" w="2767190">
                    <a:moveTo>
                      <a:pt x="0" y="0"/>
                    </a:moveTo>
                    <a:lnTo>
                      <a:pt x="2767190" y="321602"/>
                    </a:lnTo>
                  </a:path>
                </a:pathLst>
              </a:custGeom>
              <a:noFill/>
              <a:ln cap="flat" cmpd="sng" w="9525">
                <a:solidFill>
                  <a:srgbClr val="F58735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</p:sp>
        </p:grpSp>
      </p:grpSp>
      <p:sp>
        <p:nvSpPr>
          <p:cNvPr id="2290" name="Google Shape;2290;p37"/>
          <p:cNvSpPr/>
          <p:nvPr/>
        </p:nvSpPr>
        <p:spPr>
          <a:xfrm>
            <a:off x="8619421" y="3663448"/>
            <a:ext cx="119284" cy="238942"/>
          </a:xfrm>
          <a:custGeom>
            <a:rect b="b" l="l" r="r" t="t"/>
            <a:pathLst>
              <a:path extrusionOk="0" h="186474" w="100252">
                <a:moveTo>
                  <a:pt x="50126" y="186474"/>
                </a:moveTo>
                <a:cubicBezTo>
                  <a:pt x="77812" y="186474"/>
                  <a:pt x="100252" y="144730"/>
                  <a:pt x="100252" y="93244"/>
                </a:cubicBezTo>
                <a:cubicBezTo>
                  <a:pt x="100252" y="41745"/>
                  <a:pt x="77812" y="0"/>
                  <a:pt x="50126" y="0"/>
                </a:cubicBezTo>
                <a:cubicBezTo>
                  <a:pt x="22440" y="0"/>
                  <a:pt x="0" y="41745"/>
                  <a:pt x="0" y="93244"/>
                </a:cubicBezTo>
                <a:cubicBezTo>
                  <a:pt x="0" y="144730"/>
                  <a:pt x="22440" y="186474"/>
                  <a:pt x="50126" y="186474"/>
                </a:cubicBezTo>
              </a:path>
            </a:pathLst>
          </a:custGeom>
          <a:solidFill>
            <a:srgbClr val="3735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1" name="Google Shape;2291;p37"/>
          <p:cNvSpPr/>
          <p:nvPr/>
        </p:nvSpPr>
        <p:spPr>
          <a:xfrm>
            <a:off x="8653919" y="2935902"/>
            <a:ext cx="570900" cy="3549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Terre</a:t>
            </a:r>
            <a:endParaRPr/>
          </a:p>
        </p:txBody>
      </p:sp>
      <p:grpSp>
        <p:nvGrpSpPr>
          <p:cNvPr id="2292" name="Google Shape;2292;p37"/>
          <p:cNvGrpSpPr/>
          <p:nvPr/>
        </p:nvGrpSpPr>
        <p:grpSpPr>
          <a:xfrm>
            <a:off x="7756262" y="3896376"/>
            <a:ext cx="1695306" cy="796914"/>
            <a:chOff x="7756262" y="3896376"/>
            <a:chExt cx="1695306" cy="796914"/>
          </a:xfrm>
        </p:grpSpPr>
        <p:sp>
          <p:nvSpPr>
            <p:cNvPr id="2293" name="Google Shape;2293;p37"/>
            <p:cNvSpPr/>
            <p:nvPr/>
          </p:nvSpPr>
          <p:spPr>
            <a:xfrm>
              <a:off x="8621833" y="3896376"/>
              <a:ext cx="76249" cy="119023"/>
            </a:xfrm>
            <a:custGeom>
              <a:rect b="b" l="l" r="r" t="t"/>
              <a:pathLst>
                <a:path extrusionOk="0" h="92887" w="64083">
                  <a:moveTo>
                    <a:pt x="45338" y="0"/>
                  </a:moveTo>
                  <a:lnTo>
                    <a:pt x="0" y="83223"/>
                  </a:lnTo>
                  <a:lnTo>
                    <a:pt x="64083" y="92887"/>
                  </a:lnTo>
                  <a:close/>
                  <a:moveTo>
                    <a:pt x="45338" y="0"/>
                  </a:moveTo>
                </a:path>
              </a:pathLst>
            </a:custGeom>
            <a:solidFill>
              <a:srgbClr val="EE3338"/>
            </a:solidFill>
            <a:ln>
              <a:noFill/>
            </a:ln>
          </p:spPr>
        </p:sp>
        <p:grpSp>
          <p:nvGrpSpPr>
            <p:cNvPr id="2294" name="Google Shape;2294;p37"/>
            <p:cNvGrpSpPr/>
            <p:nvPr/>
          </p:nvGrpSpPr>
          <p:grpSpPr>
            <a:xfrm>
              <a:off x="7756262" y="3984269"/>
              <a:ext cx="1695306" cy="709021"/>
              <a:chOff x="7756262" y="3984269"/>
              <a:chExt cx="1695306" cy="709021"/>
            </a:xfrm>
          </p:grpSpPr>
          <p:sp>
            <p:nvSpPr>
              <p:cNvPr id="2295" name="Google Shape;2295;p37"/>
              <p:cNvSpPr/>
              <p:nvPr/>
            </p:nvSpPr>
            <p:spPr>
              <a:xfrm>
                <a:off x="8603915" y="3984269"/>
                <a:ext cx="59537" cy="424719"/>
              </a:xfrm>
              <a:custGeom>
                <a:rect b="b" l="l" r="r" t="t"/>
                <a:pathLst>
                  <a:path extrusionOk="0" h="331457" w="50038">
                    <a:moveTo>
                      <a:pt x="0" y="331457"/>
                    </a:moveTo>
                    <a:lnTo>
                      <a:pt x="50038" y="0"/>
                    </a:lnTo>
                  </a:path>
                </a:pathLst>
              </a:custGeom>
              <a:noFill/>
              <a:ln cap="flat" cmpd="sng" w="12700">
                <a:solidFill>
                  <a:srgbClr val="EE3338"/>
                </a:solidFill>
                <a:prstDash val="solid"/>
                <a:miter lim="50800"/>
                <a:headEnd len="sm" w="sm" type="none"/>
                <a:tailEnd len="sm" w="sm" type="none"/>
              </a:ln>
            </p:spPr>
          </p:sp>
          <p:sp>
            <p:nvSpPr>
              <p:cNvPr id="2296" name="Google Shape;2296;p37"/>
              <p:cNvSpPr/>
              <p:nvPr/>
            </p:nvSpPr>
            <p:spPr>
              <a:xfrm>
                <a:off x="7756262" y="4338352"/>
                <a:ext cx="1695306" cy="3549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fr-FR" sz="1800">
                    <a:solidFill>
                      <a:srgbClr val="231F2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L’ombre portée</a:t>
                </a:r>
                <a:endParaRPr/>
              </a:p>
            </p:txBody>
          </p:sp>
        </p:grpSp>
      </p:grpSp>
      <p:sp>
        <p:nvSpPr>
          <p:cNvPr id="2297" name="Google Shape;2297;p37"/>
          <p:cNvSpPr/>
          <p:nvPr/>
        </p:nvSpPr>
        <p:spPr>
          <a:xfrm>
            <a:off x="7809508" y="3208311"/>
            <a:ext cx="543587" cy="3549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Lune</a:t>
            </a:r>
            <a:endParaRPr/>
          </a:p>
        </p:txBody>
      </p:sp>
      <p:sp>
        <p:nvSpPr>
          <p:cNvPr id="2298" name="Google Shape;2298;p37"/>
          <p:cNvSpPr/>
          <p:nvPr/>
        </p:nvSpPr>
        <p:spPr>
          <a:xfrm>
            <a:off x="2796659" y="3628353"/>
            <a:ext cx="665657" cy="3943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Soleil</a:t>
            </a:r>
            <a:endParaRPr/>
          </a:p>
        </p:txBody>
      </p:sp>
      <p:sp>
        <p:nvSpPr>
          <p:cNvPr id="2299" name="Google Shape;2299;p37"/>
          <p:cNvSpPr/>
          <p:nvPr/>
        </p:nvSpPr>
        <p:spPr>
          <a:xfrm>
            <a:off x="907240" y="2190818"/>
            <a:ext cx="763503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Cette éclipse est due à </a:t>
            </a:r>
            <a:r>
              <a:rPr b="0" i="0" lang="fr-FR" sz="16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.................................................</a:t>
            </a:r>
            <a:r>
              <a:rPr b="0" i="0" lang="fr-FR" sz="24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crée par la Lune.</a:t>
            </a:r>
            <a:endParaRPr/>
          </a:p>
        </p:txBody>
      </p:sp>
      <p:sp>
        <p:nvSpPr>
          <p:cNvPr id="2300" name="Google Shape;2300;p37"/>
          <p:cNvSpPr/>
          <p:nvPr/>
        </p:nvSpPr>
        <p:spPr>
          <a:xfrm>
            <a:off x="3992687" y="2139820"/>
            <a:ext cx="21890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>
                <a:solidFill>
                  <a:srgbClr val="243D98"/>
                </a:solidFill>
                <a:latin typeface="Radley"/>
                <a:ea typeface="Radley"/>
                <a:cs typeface="Radley"/>
                <a:sym typeface="Radley"/>
              </a:rPr>
              <a:t>l’ombre portée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4" name="Shape 2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5" name="Google Shape;2305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06" name="Google Shape;2306;p38"/>
          <p:cNvSpPr txBox="1"/>
          <p:nvPr/>
        </p:nvSpPr>
        <p:spPr>
          <a:xfrm>
            <a:off x="11746730" y="53340"/>
            <a:ext cx="306648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7" name="Google Shape;2307;p38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En bilan, pour expliquer les phénomènes d’éclipse par la formation de l’ombre, on suit les étapes suivantes: </a:t>
            </a:r>
            <a:endParaRPr/>
          </a:p>
        </p:txBody>
      </p:sp>
      <p:sp>
        <p:nvSpPr>
          <p:cNvPr id="2308" name="Google Shape;2308;p38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grpSp>
        <p:nvGrpSpPr>
          <p:cNvPr id="2309" name="Google Shape;2309;p38"/>
          <p:cNvGrpSpPr/>
          <p:nvPr/>
        </p:nvGrpSpPr>
        <p:grpSpPr>
          <a:xfrm>
            <a:off x="564234" y="1678053"/>
            <a:ext cx="10534797" cy="511975"/>
            <a:chOff x="738328" y="1571270"/>
            <a:chExt cx="10534797" cy="511975"/>
          </a:xfrm>
        </p:grpSpPr>
        <p:sp>
          <p:nvSpPr>
            <p:cNvPr id="2310" name="Google Shape;2310;p38"/>
            <p:cNvSpPr txBox="1"/>
            <p:nvPr/>
          </p:nvSpPr>
          <p:spPr>
            <a:xfrm>
              <a:off x="1188098" y="1642592"/>
              <a:ext cx="10085027" cy="369332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J’ai identifié le type de l’éclipse.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1" name="Google Shape;2311;p38"/>
            <p:cNvSpPr/>
            <p:nvPr/>
          </p:nvSpPr>
          <p:spPr>
            <a:xfrm>
              <a:off x="738328" y="1571270"/>
              <a:ext cx="511975" cy="51197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grpSp>
        <p:nvGrpSpPr>
          <p:cNvPr id="2312" name="Google Shape;2312;p38"/>
          <p:cNvGrpSpPr/>
          <p:nvPr/>
        </p:nvGrpSpPr>
        <p:grpSpPr>
          <a:xfrm>
            <a:off x="564234" y="4923959"/>
            <a:ext cx="10534797" cy="511975"/>
            <a:chOff x="738328" y="1571270"/>
            <a:chExt cx="10534797" cy="511975"/>
          </a:xfrm>
        </p:grpSpPr>
        <p:sp>
          <p:nvSpPr>
            <p:cNvPr id="2313" name="Google Shape;2313;p38"/>
            <p:cNvSpPr txBox="1"/>
            <p:nvPr/>
          </p:nvSpPr>
          <p:spPr>
            <a:xfrm>
              <a:off x="1188098" y="1642592"/>
              <a:ext cx="10085027" cy="402546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J’ai expliqué ce phénomène d’éclipse par la représentation des rayons limites </a:t>
              </a:r>
              <a:r>
                <a:rPr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sur une figure illustrative. 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4" name="Google Shape;2314;p38"/>
            <p:cNvSpPr/>
            <p:nvPr/>
          </p:nvSpPr>
          <p:spPr>
            <a:xfrm>
              <a:off x="738328" y="1571270"/>
              <a:ext cx="511975" cy="51197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</p:grpSp>
      <p:grpSp>
        <p:nvGrpSpPr>
          <p:cNvPr id="2315" name="Google Shape;2315;p38"/>
          <p:cNvGrpSpPr/>
          <p:nvPr/>
        </p:nvGrpSpPr>
        <p:grpSpPr>
          <a:xfrm>
            <a:off x="564234" y="3267422"/>
            <a:ext cx="10534797" cy="511975"/>
            <a:chOff x="738328" y="1571270"/>
            <a:chExt cx="10534797" cy="511975"/>
          </a:xfrm>
        </p:grpSpPr>
        <p:sp>
          <p:nvSpPr>
            <p:cNvPr id="2316" name="Google Shape;2316;p38"/>
            <p:cNvSpPr txBox="1"/>
            <p:nvPr/>
          </p:nvSpPr>
          <p:spPr>
            <a:xfrm>
              <a:off x="1188098" y="1642592"/>
              <a:ext cx="10085027" cy="402546"/>
            </a:xfrm>
            <a:prstGeom prst="rect">
              <a:avLst/>
            </a:prstGeom>
            <a:solidFill>
              <a:srgbClr val="FCEA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J’ai décrit le phénomène.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7" name="Google Shape;2317;p38"/>
            <p:cNvSpPr/>
            <p:nvPr/>
          </p:nvSpPr>
          <p:spPr>
            <a:xfrm>
              <a:off x="738328" y="1571270"/>
              <a:ext cx="511975" cy="51197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1" name="Shape 2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2" name="Google Shape;2322;p39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0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Google Shape;1721;p4"/>
          <p:cNvSpPr/>
          <p:nvPr/>
        </p:nvSpPr>
        <p:spPr>
          <a:xfrm>
            <a:off x="1439692" y="1033219"/>
            <a:ext cx="9309992" cy="52327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2" name="Google Shape;1722;p4"/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Matériel nécessaire</a:t>
            </a:r>
            <a:endParaRPr/>
          </a:p>
        </p:txBody>
      </p:sp>
      <p:sp>
        <p:nvSpPr>
          <p:cNvPr id="1723" name="Google Shape;1723;p4"/>
          <p:cNvSpPr txBox="1"/>
          <p:nvPr/>
        </p:nvSpPr>
        <p:spPr>
          <a:xfrm>
            <a:off x="1989337" y="1281704"/>
            <a:ext cx="3341675" cy="650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l’enseignant </a:t>
            </a:r>
            <a:endParaRPr/>
          </a:p>
        </p:txBody>
      </p:sp>
      <p:sp>
        <p:nvSpPr>
          <p:cNvPr id="1724" name="Google Shape;1724;p4"/>
          <p:cNvSpPr txBox="1"/>
          <p:nvPr/>
        </p:nvSpPr>
        <p:spPr>
          <a:xfrm>
            <a:off x="5991497" y="1281705"/>
            <a:ext cx="4360944" cy="650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5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l’élève</a:t>
            </a:r>
            <a:endParaRPr/>
          </a:p>
        </p:txBody>
      </p:sp>
      <p:pic>
        <p:nvPicPr>
          <p:cNvPr descr="Image générée" id="1725" name="Google Shape;1725;p4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46702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6" name="Google Shape;172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924716">
            <a:off x="7628996" y="3087426"/>
            <a:ext cx="1207308" cy="19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7" name="Google Shape;1727;p4"/>
          <p:cNvPicPr preferRelativeResize="0"/>
          <p:nvPr/>
        </p:nvPicPr>
        <p:blipFill rotWithShape="1">
          <a:blip r:embed="rId5">
            <a:alphaModFix/>
          </a:blip>
          <a:srcRect b="30055" l="11665" r="26247" t="23325"/>
          <a:stretch/>
        </p:blipFill>
        <p:spPr>
          <a:xfrm>
            <a:off x="6602203" y="2210521"/>
            <a:ext cx="1227204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8" name="Google Shape;1728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6621959" y="3179588"/>
            <a:ext cx="593846" cy="570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9" name="Google Shape;1729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998989" y="2210521"/>
            <a:ext cx="1272102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0" name="Google Shape;1730;p4"/>
          <p:cNvPicPr preferRelativeResize="0"/>
          <p:nvPr/>
        </p:nvPicPr>
        <p:blipFill rotWithShape="1">
          <a:blip r:embed="rId8">
            <a:alphaModFix/>
          </a:blip>
          <a:srcRect b="8101" l="36221" r="35717" t="23463"/>
          <a:stretch/>
        </p:blipFill>
        <p:spPr>
          <a:xfrm>
            <a:off x="8735354" y="3553317"/>
            <a:ext cx="1617087" cy="2218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olygom Equerre 15cm 60°" id="1731" name="Google Shape;1731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614889" y="4796105"/>
            <a:ext cx="964522" cy="9641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apporteur - rapporteur pour ecole ecolier liste palette fourniture  scolaire achat acheter affaire de - Val d'eure" id="1732" name="Google Shape;1732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513943" y="4771328"/>
            <a:ext cx="945003" cy="9821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ègles réelles personnalisées - Précision pour l'école et le bureau" id="1733" name="Google Shape;1733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080667" y="3657352"/>
            <a:ext cx="1089578" cy="847810"/>
          </a:xfrm>
          <a:prstGeom prst="rect">
            <a:avLst/>
          </a:prstGeom>
          <a:noFill/>
          <a:ln>
            <a:noFill/>
          </a:ln>
        </p:spPr>
      </p:pic>
      <p:sp>
        <p:nvSpPr>
          <p:cNvPr id="1734" name="Google Shape;1734;p4"/>
          <p:cNvSpPr txBox="1"/>
          <p:nvPr/>
        </p:nvSpPr>
        <p:spPr>
          <a:xfrm flipH="1">
            <a:off x="2328403" y="5721046"/>
            <a:ext cx="30988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Système Soleil – Terre - Lune</a:t>
            </a:r>
            <a:endParaRPr/>
          </a:p>
        </p:txBody>
      </p:sp>
      <p:pic>
        <p:nvPicPr>
          <p:cNvPr id="1735" name="Google Shape;1735;p4"/>
          <p:cNvPicPr preferRelativeResize="0"/>
          <p:nvPr/>
        </p:nvPicPr>
        <p:blipFill rotWithShape="1">
          <a:blip r:embed="rId12">
            <a:alphaModFix/>
          </a:blip>
          <a:srcRect b="22637" l="14604" r="13968" t="22224"/>
          <a:stretch/>
        </p:blipFill>
        <p:spPr>
          <a:xfrm>
            <a:off x="2073014" y="2754903"/>
            <a:ext cx="3257997" cy="28887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6" name="Shape 2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p40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Choisissez la bonne réponse.</a:t>
            </a:r>
            <a:endParaRPr/>
          </a:p>
        </p:txBody>
      </p:sp>
      <p:sp>
        <p:nvSpPr>
          <p:cNvPr id="2328" name="Google Shape;2328;p40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sp>
        <p:nvSpPr>
          <p:cNvPr id="2329" name="Google Shape;2329;p40"/>
          <p:cNvSpPr txBox="1"/>
          <p:nvPr/>
        </p:nvSpPr>
        <p:spPr>
          <a:xfrm>
            <a:off x="935304" y="1876143"/>
            <a:ext cx="9851967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qu’une éclipse solaire se produise, il faut que :</a:t>
            </a:r>
            <a:endParaRPr/>
          </a:p>
        </p:txBody>
      </p:sp>
      <p:sp>
        <p:nvSpPr>
          <p:cNvPr id="2330" name="Google Shape;2330;p40"/>
          <p:cNvSpPr/>
          <p:nvPr/>
        </p:nvSpPr>
        <p:spPr>
          <a:xfrm>
            <a:off x="1904214" y="4249348"/>
            <a:ext cx="7383877" cy="453633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Lune se situe entre le Soleil et la Terre.</a:t>
            </a:r>
            <a:endParaRPr/>
          </a:p>
        </p:txBody>
      </p:sp>
      <p:sp>
        <p:nvSpPr>
          <p:cNvPr id="2331" name="Google Shape;2331;p40"/>
          <p:cNvSpPr/>
          <p:nvPr/>
        </p:nvSpPr>
        <p:spPr>
          <a:xfrm>
            <a:off x="1472217" y="316368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332" name="Google Shape;2332;p40"/>
          <p:cNvSpPr/>
          <p:nvPr/>
        </p:nvSpPr>
        <p:spPr>
          <a:xfrm>
            <a:off x="1904215" y="3152326"/>
            <a:ext cx="738387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Soleil, la Lune et la Terre ne soient pas alignés.</a:t>
            </a:r>
            <a:endParaRPr/>
          </a:p>
        </p:txBody>
      </p:sp>
      <p:sp>
        <p:nvSpPr>
          <p:cNvPr id="2333" name="Google Shape;2333;p40"/>
          <p:cNvSpPr/>
          <p:nvPr/>
        </p:nvSpPr>
        <p:spPr>
          <a:xfrm>
            <a:off x="1472215" y="426070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334" name="Google Shape;2334;p40"/>
          <p:cNvSpPr/>
          <p:nvPr/>
        </p:nvSpPr>
        <p:spPr>
          <a:xfrm>
            <a:off x="1904217" y="5306805"/>
            <a:ext cx="738387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Lune passe dans la zone d’ombre projetée par la Terre.</a:t>
            </a:r>
            <a:endParaRPr/>
          </a:p>
        </p:txBody>
      </p:sp>
      <p:sp>
        <p:nvSpPr>
          <p:cNvPr id="2335" name="Google Shape;2335;p40"/>
          <p:cNvSpPr/>
          <p:nvPr/>
        </p:nvSpPr>
        <p:spPr>
          <a:xfrm>
            <a:off x="1472217" y="530680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grpSp>
        <p:nvGrpSpPr>
          <p:cNvPr id="2336" name="Google Shape;2336;p40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337" name="Google Shape;2337;p40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38" name="Google Shape;2338;p40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2" name="Shape 2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3" name="Google Shape;2343;p4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Choisissez la bonne réponse.</a:t>
            </a:r>
            <a:endParaRPr/>
          </a:p>
        </p:txBody>
      </p:sp>
      <p:sp>
        <p:nvSpPr>
          <p:cNvPr id="2344" name="Google Shape;2344;p41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sp>
        <p:nvSpPr>
          <p:cNvPr id="2345" name="Google Shape;2345;p41"/>
          <p:cNvSpPr txBox="1"/>
          <p:nvPr/>
        </p:nvSpPr>
        <p:spPr>
          <a:xfrm>
            <a:off x="935304" y="1876143"/>
            <a:ext cx="9851967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qu’une éclipse solaire se produise, il faut que :</a:t>
            </a:r>
            <a:endParaRPr/>
          </a:p>
        </p:txBody>
      </p:sp>
      <p:sp>
        <p:nvSpPr>
          <p:cNvPr id="2346" name="Google Shape;2346;p41"/>
          <p:cNvSpPr/>
          <p:nvPr/>
        </p:nvSpPr>
        <p:spPr>
          <a:xfrm>
            <a:off x="1904214" y="4249348"/>
            <a:ext cx="7383877" cy="453633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Lune se situe entre le Soleil et la Terre.</a:t>
            </a:r>
            <a:endParaRPr/>
          </a:p>
        </p:txBody>
      </p:sp>
      <p:sp>
        <p:nvSpPr>
          <p:cNvPr id="2347" name="Google Shape;2347;p41"/>
          <p:cNvSpPr/>
          <p:nvPr/>
        </p:nvSpPr>
        <p:spPr>
          <a:xfrm>
            <a:off x="1472217" y="316368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348" name="Google Shape;2348;p41"/>
          <p:cNvSpPr/>
          <p:nvPr/>
        </p:nvSpPr>
        <p:spPr>
          <a:xfrm>
            <a:off x="1904215" y="3152326"/>
            <a:ext cx="738387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Soleil, la Lune et la Terre ne soient pas alignés.</a:t>
            </a:r>
            <a:endParaRPr/>
          </a:p>
        </p:txBody>
      </p:sp>
      <p:sp>
        <p:nvSpPr>
          <p:cNvPr id="2349" name="Google Shape;2349;p41"/>
          <p:cNvSpPr/>
          <p:nvPr/>
        </p:nvSpPr>
        <p:spPr>
          <a:xfrm>
            <a:off x="1472215" y="426070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350" name="Google Shape;2350;p41"/>
          <p:cNvSpPr/>
          <p:nvPr/>
        </p:nvSpPr>
        <p:spPr>
          <a:xfrm>
            <a:off x="1904217" y="5306805"/>
            <a:ext cx="7383877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Lune passe dans la zone d’ombre projetée par la Terre.</a:t>
            </a:r>
            <a:endParaRPr/>
          </a:p>
        </p:txBody>
      </p:sp>
      <p:sp>
        <p:nvSpPr>
          <p:cNvPr id="2351" name="Google Shape;2351;p41"/>
          <p:cNvSpPr/>
          <p:nvPr/>
        </p:nvSpPr>
        <p:spPr>
          <a:xfrm>
            <a:off x="1472217" y="530680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descr="Coche avec un remplissage uni" id="2352" name="Google Shape;235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02956" y="4018151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3" name="Google Shape;2353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46509" y="455462"/>
            <a:ext cx="425751" cy="425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7" name="Shape 2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8" name="Google Shape;2358;p4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Fermez vos livrets, prenez vos ardoises et écrivez-y votre réponse. Choisissez la proposition correcte.</a:t>
            </a:r>
            <a:endParaRPr/>
          </a:p>
        </p:txBody>
      </p:sp>
      <p:sp>
        <p:nvSpPr>
          <p:cNvPr id="2359" name="Google Shape;2359;p42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sp>
        <p:nvSpPr>
          <p:cNvPr id="2360" name="Google Shape;2360;p42"/>
          <p:cNvSpPr txBox="1"/>
          <p:nvPr/>
        </p:nvSpPr>
        <p:spPr>
          <a:xfrm>
            <a:off x="1028700" y="1548980"/>
            <a:ext cx="10010775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Observer la photo. De quel phénomène s’agit-il?</a:t>
            </a:r>
            <a:endParaRPr/>
          </a:p>
        </p:txBody>
      </p:sp>
      <p:grpSp>
        <p:nvGrpSpPr>
          <p:cNvPr id="2361" name="Google Shape;2361;p42"/>
          <p:cNvGrpSpPr/>
          <p:nvPr/>
        </p:nvGrpSpPr>
        <p:grpSpPr>
          <a:xfrm>
            <a:off x="1528072" y="5721873"/>
            <a:ext cx="3244851" cy="430924"/>
            <a:chOff x="1445309" y="2457032"/>
            <a:chExt cx="3244851" cy="430924"/>
          </a:xfrm>
        </p:grpSpPr>
        <p:sp>
          <p:nvSpPr>
            <p:cNvPr id="2362" name="Google Shape;2362;p42"/>
            <p:cNvSpPr/>
            <p:nvPr/>
          </p:nvSpPr>
          <p:spPr>
            <a:xfrm>
              <a:off x="1877309" y="2457032"/>
              <a:ext cx="2812851" cy="430924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Éclipse du soleil</a:t>
              </a:r>
              <a:endParaRPr/>
            </a:p>
          </p:txBody>
        </p:sp>
        <p:sp>
          <p:nvSpPr>
            <p:cNvPr id="2363" name="Google Shape;2363;p42"/>
            <p:cNvSpPr/>
            <p:nvPr/>
          </p:nvSpPr>
          <p:spPr>
            <a:xfrm>
              <a:off x="1445309" y="2457032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2364" name="Google Shape;2364;p42"/>
          <p:cNvGrpSpPr/>
          <p:nvPr/>
        </p:nvGrpSpPr>
        <p:grpSpPr>
          <a:xfrm>
            <a:off x="7492059" y="5721873"/>
            <a:ext cx="3244851" cy="430924"/>
            <a:chOff x="1445309" y="3848948"/>
            <a:chExt cx="3244851" cy="430924"/>
          </a:xfrm>
        </p:grpSpPr>
        <p:sp>
          <p:nvSpPr>
            <p:cNvPr id="2365" name="Google Shape;2365;p42"/>
            <p:cNvSpPr/>
            <p:nvPr/>
          </p:nvSpPr>
          <p:spPr>
            <a:xfrm>
              <a:off x="1877309" y="3848948"/>
              <a:ext cx="2812851" cy="430924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Éclipse de la Lune</a:t>
              </a:r>
              <a:endParaRPr/>
            </a:p>
          </p:txBody>
        </p:sp>
        <p:sp>
          <p:nvSpPr>
            <p:cNvPr id="2366" name="Google Shape;2366;p42"/>
            <p:cNvSpPr/>
            <p:nvPr/>
          </p:nvSpPr>
          <p:spPr>
            <a:xfrm>
              <a:off x="1445309" y="3848948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  <p:pic>
        <p:nvPicPr>
          <p:cNvPr id="2367" name="Google Shape;2367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74957" y="2192752"/>
            <a:ext cx="5953186" cy="33470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68" name="Google Shape;2368;p42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369" name="Google Shape;2369;p42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70" name="Google Shape;2370;p42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4" name="Shape 2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" name="Google Shape;2375;p4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bonne réponse est B : la Lune est située dans l’ombre de la Terre ; il s’agit donc d’une éclipse lunaire.</a:t>
            </a:r>
            <a:endParaRPr/>
          </a:p>
        </p:txBody>
      </p:sp>
      <p:sp>
        <p:nvSpPr>
          <p:cNvPr id="2376" name="Google Shape;2376;p43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pic>
        <p:nvPicPr>
          <p:cNvPr descr="Coche avec un remplissage uni" id="2377" name="Google Shape;2377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36910" y="5539765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2378" name="Google Shape;2378;p43"/>
          <p:cNvSpPr txBox="1"/>
          <p:nvPr/>
        </p:nvSpPr>
        <p:spPr>
          <a:xfrm>
            <a:off x="1028700" y="1548980"/>
            <a:ext cx="10010775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Observer la photo. De quel phénomène s’agit-il?</a:t>
            </a:r>
            <a:endParaRPr/>
          </a:p>
        </p:txBody>
      </p:sp>
      <p:grpSp>
        <p:nvGrpSpPr>
          <p:cNvPr id="2379" name="Google Shape;2379;p43"/>
          <p:cNvGrpSpPr/>
          <p:nvPr/>
        </p:nvGrpSpPr>
        <p:grpSpPr>
          <a:xfrm>
            <a:off x="1528072" y="5721873"/>
            <a:ext cx="3244851" cy="430924"/>
            <a:chOff x="1445309" y="2457032"/>
            <a:chExt cx="3244851" cy="430924"/>
          </a:xfrm>
        </p:grpSpPr>
        <p:sp>
          <p:nvSpPr>
            <p:cNvPr id="2380" name="Google Shape;2380;p43"/>
            <p:cNvSpPr/>
            <p:nvPr/>
          </p:nvSpPr>
          <p:spPr>
            <a:xfrm>
              <a:off x="1877309" y="2457032"/>
              <a:ext cx="2812851" cy="430924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Éclipse du soleil</a:t>
              </a:r>
              <a:endParaRPr/>
            </a:p>
          </p:txBody>
        </p:sp>
        <p:sp>
          <p:nvSpPr>
            <p:cNvPr id="2381" name="Google Shape;2381;p43"/>
            <p:cNvSpPr/>
            <p:nvPr/>
          </p:nvSpPr>
          <p:spPr>
            <a:xfrm>
              <a:off x="1445309" y="2457032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2382" name="Google Shape;2382;p43"/>
          <p:cNvGrpSpPr/>
          <p:nvPr/>
        </p:nvGrpSpPr>
        <p:grpSpPr>
          <a:xfrm>
            <a:off x="7492059" y="5721873"/>
            <a:ext cx="3244851" cy="430924"/>
            <a:chOff x="1445309" y="3848948"/>
            <a:chExt cx="3244851" cy="430924"/>
          </a:xfrm>
        </p:grpSpPr>
        <p:sp>
          <p:nvSpPr>
            <p:cNvPr id="2383" name="Google Shape;2383;p43"/>
            <p:cNvSpPr/>
            <p:nvPr/>
          </p:nvSpPr>
          <p:spPr>
            <a:xfrm>
              <a:off x="1877309" y="3848948"/>
              <a:ext cx="2812851" cy="430924"/>
            </a:xfrm>
            <a:prstGeom prst="roundRect">
              <a:avLst>
                <a:gd fmla="val 16667" name="adj"/>
              </a:avLst>
            </a:prstGeom>
            <a:solidFill>
              <a:srgbClr val="F4ED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Éclipse de la Lune</a:t>
              </a:r>
              <a:endParaRPr/>
            </a:p>
          </p:txBody>
        </p:sp>
        <p:sp>
          <p:nvSpPr>
            <p:cNvPr id="2384" name="Google Shape;2384;p43"/>
            <p:cNvSpPr/>
            <p:nvPr/>
          </p:nvSpPr>
          <p:spPr>
            <a:xfrm>
              <a:off x="1445309" y="3848948"/>
              <a:ext cx="432000" cy="430924"/>
            </a:xfrm>
            <a:prstGeom prst="roundRect">
              <a:avLst>
                <a:gd fmla="val 16667" name="adj"/>
              </a:avLst>
            </a:prstGeom>
            <a:solidFill>
              <a:srgbClr val="ADDE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  <p:pic>
        <p:nvPicPr>
          <p:cNvPr id="2385" name="Google Shape;2385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74957" y="2192752"/>
            <a:ext cx="5953186" cy="3347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6" name="Google Shape;2386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46509" y="455462"/>
            <a:ext cx="425751" cy="425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0" name="Shape 2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1" name="Google Shape;2391;p4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5" name="Shape 2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" name="Google Shape;2396;p45"/>
          <p:cNvSpPr txBox="1"/>
          <p:nvPr>
            <p:ph type="title"/>
          </p:nvPr>
        </p:nvSpPr>
        <p:spPr>
          <a:xfrm>
            <a:off x="874580" y="176840"/>
            <a:ext cx="10714144" cy="506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Maintenant, on va passer aux tâches à réaliser sur le livret. On commence par la tâche page 83 « Je m’entraine en binôme ». Travaillez individuellement, puis discutez de vos réponses en binômes. </a:t>
            </a:r>
            <a:endParaRPr/>
          </a:p>
        </p:txBody>
      </p:sp>
      <p:sp>
        <p:nvSpPr>
          <p:cNvPr id="2397" name="Google Shape;2397;p45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accorde suffisamment de temps au travail individuel avant la discussion en binôme. Il circule pour contrôler et donner des indications en cas de blocage.</a:t>
            </a:r>
            <a:endParaRPr/>
          </a:p>
        </p:txBody>
      </p:sp>
      <p:grpSp>
        <p:nvGrpSpPr>
          <p:cNvPr id="2398" name="Google Shape;2398;p45"/>
          <p:cNvGrpSpPr/>
          <p:nvPr/>
        </p:nvGrpSpPr>
        <p:grpSpPr>
          <a:xfrm>
            <a:off x="582879" y="1159478"/>
            <a:ext cx="10928438" cy="5143309"/>
            <a:chOff x="820420" y="1659693"/>
            <a:chExt cx="10327755" cy="4633906"/>
          </a:xfrm>
        </p:grpSpPr>
        <p:sp>
          <p:nvSpPr>
            <p:cNvPr id="2399" name="Google Shape;2399;p45"/>
            <p:cNvSpPr/>
            <p:nvPr/>
          </p:nvSpPr>
          <p:spPr>
            <a:xfrm>
              <a:off x="1197716" y="5682156"/>
              <a:ext cx="9916309" cy="242430"/>
            </a:xfrm>
            <a:custGeom>
              <a:rect b="b" l="l" r="r" t="t"/>
              <a:pathLst>
                <a:path extrusionOk="0" h="171056" w="6105753">
                  <a:moveTo>
                    <a:pt x="0" y="0"/>
                  </a:moveTo>
                  <a:lnTo>
                    <a:pt x="0" y="0"/>
                  </a:lnTo>
                  <a:lnTo>
                    <a:pt x="0" y="171056"/>
                  </a:lnTo>
                  <a:lnTo>
                    <a:pt x="6020231" y="171056"/>
                  </a:lnTo>
                  <a:cubicBezTo>
                    <a:pt x="6067462" y="171056"/>
                    <a:pt x="6105753" y="132753"/>
                    <a:pt x="6105753" y="85521"/>
                  </a:cubicBezTo>
                  <a:cubicBezTo>
                    <a:pt x="6105753" y="38303"/>
                    <a:pt x="6067462" y="0"/>
                    <a:pt x="60202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0" name="Google Shape;2400;p45"/>
            <p:cNvSpPr/>
            <p:nvPr/>
          </p:nvSpPr>
          <p:spPr>
            <a:xfrm>
              <a:off x="1197716" y="4967190"/>
              <a:ext cx="9650876" cy="288000"/>
            </a:xfrm>
            <a:custGeom>
              <a:rect b="b" l="l" r="r" t="t"/>
              <a:pathLst>
                <a:path extrusionOk="0" h="171056" w="6105753">
                  <a:moveTo>
                    <a:pt x="0" y="0"/>
                  </a:moveTo>
                  <a:lnTo>
                    <a:pt x="0" y="0"/>
                  </a:lnTo>
                  <a:lnTo>
                    <a:pt x="0" y="171056"/>
                  </a:lnTo>
                  <a:lnTo>
                    <a:pt x="6020231" y="171056"/>
                  </a:lnTo>
                  <a:cubicBezTo>
                    <a:pt x="6067462" y="171056"/>
                    <a:pt x="6105753" y="132753"/>
                    <a:pt x="6105753" y="85521"/>
                  </a:cubicBezTo>
                  <a:cubicBezTo>
                    <a:pt x="6105753" y="38303"/>
                    <a:pt x="6067462" y="0"/>
                    <a:pt x="60202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1" name="Google Shape;2401;p45"/>
            <p:cNvSpPr/>
            <p:nvPr/>
          </p:nvSpPr>
          <p:spPr>
            <a:xfrm>
              <a:off x="1189311" y="1664164"/>
              <a:ext cx="9659281" cy="2409073"/>
            </a:xfrm>
            <a:custGeom>
              <a:rect b="b" l="l" r="r" t="t"/>
              <a:pathLst>
                <a:path extrusionOk="0" h="2011705" w="6283743">
                  <a:moveTo>
                    <a:pt x="0" y="0"/>
                  </a:moveTo>
                  <a:lnTo>
                    <a:pt x="0" y="0"/>
                  </a:lnTo>
                  <a:lnTo>
                    <a:pt x="0" y="1903704"/>
                  </a:lnTo>
                  <a:cubicBezTo>
                    <a:pt x="0" y="1963343"/>
                    <a:pt x="48348" y="2011705"/>
                    <a:pt x="108000" y="2011705"/>
                  </a:cubicBezTo>
                  <a:lnTo>
                    <a:pt x="6175743" y="2011705"/>
                  </a:lnTo>
                  <a:cubicBezTo>
                    <a:pt x="6235395" y="2011705"/>
                    <a:pt x="6283743" y="1963343"/>
                    <a:pt x="6283743" y="1903704"/>
                  </a:cubicBezTo>
                  <a:lnTo>
                    <a:pt x="6283743" y="108000"/>
                  </a:lnTo>
                  <a:cubicBezTo>
                    <a:pt x="6283743" y="48348"/>
                    <a:pt x="6235395" y="0"/>
                    <a:pt x="6175743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2" name="Google Shape;2402;p45"/>
            <p:cNvSpPr/>
            <p:nvPr/>
          </p:nvSpPr>
          <p:spPr>
            <a:xfrm>
              <a:off x="1189311" y="1664164"/>
              <a:ext cx="9659281" cy="2409073"/>
            </a:xfrm>
            <a:custGeom>
              <a:rect b="b" l="l" r="r" t="t"/>
              <a:pathLst>
                <a:path extrusionOk="0" h="2011705" w="6283743">
                  <a:moveTo>
                    <a:pt x="0" y="0"/>
                  </a:moveTo>
                  <a:lnTo>
                    <a:pt x="0" y="0"/>
                  </a:lnTo>
                  <a:lnTo>
                    <a:pt x="0" y="1903704"/>
                  </a:lnTo>
                  <a:cubicBezTo>
                    <a:pt x="0" y="1963343"/>
                    <a:pt x="48348" y="2011705"/>
                    <a:pt x="108000" y="2011705"/>
                  </a:cubicBezTo>
                  <a:lnTo>
                    <a:pt x="6175743" y="2011705"/>
                  </a:lnTo>
                  <a:cubicBezTo>
                    <a:pt x="6235395" y="2011705"/>
                    <a:pt x="6283743" y="1963343"/>
                    <a:pt x="6283743" y="1903704"/>
                  </a:cubicBezTo>
                  <a:lnTo>
                    <a:pt x="6283743" y="108000"/>
                  </a:lnTo>
                  <a:cubicBezTo>
                    <a:pt x="6283743" y="48348"/>
                    <a:pt x="6235395" y="0"/>
                    <a:pt x="6175743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3" name="Google Shape;2403;p45"/>
            <p:cNvSpPr/>
            <p:nvPr/>
          </p:nvSpPr>
          <p:spPr>
            <a:xfrm>
              <a:off x="834712" y="1689841"/>
              <a:ext cx="341541" cy="289877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A8D3D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4" name="Google Shape;2404;p45"/>
            <p:cNvSpPr/>
            <p:nvPr/>
          </p:nvSpPr>
          <p:spPr>
            <a:xfrm>
              <a:off x="820420" y="1659693"/>
              <a:ext cx="377296" cy="289877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21AC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405" name="Google Shape;2405;p4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397676" y="2057125"/>
              <a:ext cx="2433133" cy="20930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06" name="Google Shape;2406;p4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947006" y="2608485"/>
              <a:ext cx="991592" cy="9902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07" name="Google Shape;2407;p4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496823" y="2900630"/>
              <a:ext cx="451796" cy="4059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08" name="Google Shape;2408;p45"/>
            <p:cNvSpPr/>
            <p:nvPr/>
          </p:nvSpPr>
          <p:spPr>
            <a:xfrm>
              <a:off x="1384935" y="1672703"/>
              <a:ext cx="8987832" cy="5545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Le schéma ci-dessous représente le modèle du système Soleil – Terre – Lune dans les conditions du phénomène d’éclipse.</a:t>
              </a:r>
              <a:endParaRPr/>
            </a:p>
          </p:txBody>
        </p:sp>
        <p:sp>
          <p:nvSpPr>
            <p:cNvPr id="2409" name="Google Shape;2409;p45"/>
            <p:cNvSpPr/>
            <p:nvPr/>
          </p:nvSpPr>
          <p:spPr>
            <a:xfrm>
              <a:off x="961261" y="1666818"/>
              <a:ext cx="134826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2410" name="Google Shape;2410;p45"/>
            <p:cNvSpPr/>
            <p:nvPr/>
          </p:nvSpPr>
          <p:spPr>
            <a:xfrm>
              <a:off x="8202895" y="3542895"/>
              <a:ext cx="505490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Terre</a:t>
              </a:r>
              <a:endParaRPr/>
            </a:p>
          </p:txBody>
        </p:sp>
        <p:sp>
          <p:nvSpPr>
            <p:cNvPr id="2411" name="Google Shape;2411;p45"/>
            <p:cNvSpPr/>
            <p:nvPr/>
          </p:nvSpPr>
          <p:spPr>
            <a:xfrm>
              <a:off x="9513951" y="3299838"/>
              <a:ext cx="477192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Lune</a:t>
              </a:r>
              <a:endParaRPr/>
            </a:p>
          </p:txBody>
        </p:sp>
        <p:sp>
          <p:nvSpPr>
            <p:cNvPr id="2412" name="Google Shape;2412;p45"/>
            <p:cNvSpPr/>
            <p:nvPr/>
          </p:nvSpPr>
          <p:spPr>
            <a:xfrm>
              <a:off x="2364396" y="2924748"/>
              <a:ext cx="528699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Soleil</a:t>
              </a:r>
              <a:endParaRPr/>
            </a:p>
          </p:txBody>
        </p:sp>
        <p:sp>
          <p:nvSpPr>
            <p:cNvPr id="2413" name="Google Shape;2413;p45"/>
            <p:cNvSpPr/>
            <p:nvPr/>
          </p:nvSpPr>
          <p:spPr>
            <a:xfrm>
              <a:off x="1197716" y="4223256"/>
              <a:ext cx="9650876" cy="288000"/>
            </a:xfrm>
            <a:custGeom>
              <a:rect b="b" l="l" r="r" t="t"/>
              <a:pathLst>
                <a:path extrusionOk="0" h="171056" w="6105753">
                  <a:moveTo>
                    <a:pt x="0" y="0"/>
                  </a:moveTo>
                  <a:lnTo>
                    <a:pt x="0" y="0"/>
                  </a:lnTo>
                  <a:lnTo>
                    <a:pt x="0" y="171056"/>
                  </a:lnTo>
                  <a:lnTo>
                    <a:pt x="6020231" y="171056"/>
                  </a:lnTo>
                  <a:cubicBezTo>
                    <a:pt x="6067462" y="171056"/>
                    <a:pt x="6105753" y="132753"/>
                    <a:pt x="6105753" y="85521"/>
                  </a:cubicBezTo>
                  <a:cubicBezTo>
                    <a:pt x="6105753" y="38303"/>
                    <a:pt x="6067462" y="0"/>
                    <a:pt x="60202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4" name="Google Shape;2414;p45"/>
            <p:cNvSpPr/>
            <p:nvPr/>
          </p:nvSpPr>
          <p:spPr>
            <a:xfrm>
              <a:off x="1235676" y="4217582"/>
              <a:ext cx="3119167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A9B9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0FA9B9"/>
                  </a:solidFill>
                  <a:latin typeface="Calibri"/>
                  <a:ea typeface="Calibri"/>
                  <a:cs typeface="Calibri"/>
                  <a:sym typeface="Calibri"/>
                </a:rPr>
                <a:t>1.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Identifier le type de l’éclipse.</a:t>
              </a:r>
              <a:endParaRPr/>
            </a:p>
          </p:txBody>
        </p:sp>
        <p:sp>
          <p:nvSpPr>
            <p:cNvPr id="2415" name="Google Shape;2415;p45"/>
            <p:cNvSpPr/>
            <p:nvPr/>
          </p:nvSpPr>
          <p:spPr>
            <a:xfrm>
              <a:off x="1236279" y="4973147"/>
              <a:ext cx="2516238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A9B9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0FA9B9"/>
                  </a:solidFill>
                  <a:latin typeface="Calibri"/>
                  <a:ea typeface="Calibri"/>
                  <a:cs typeface="Calibri"/>
                  <a:sym typeface="Calibri"/>
                </a:rPr>
                <a:t>2.</a:t>
              </a:r>
              <a:r>
                <a:rPr b="0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Décrire le phénomène.</a:t>
              </a:r>
              <a:endParaRPr/>
            </a:p>
          </p:txBody>
        </p:sp>
        <p:sp>
          <p:nvSpPr>
            <p:cNvPr id="2416" name="Google Shape;2416;p45"/>
            <p:cNvSpPr/>
            <p:nvPr/>
          </p:nvSpPr>
          <p:spPr>
            <a:xfrm>
              <a:off x="1223461" y="5647292"/>
              <a:ext cx="9924714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A9B9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0FA9B9"/>
                  </a:solidFill>
                  <a:latin typeface="Calibri"/>
                  <a:ea typeface="Calibri"/>
                  <a:cs typeface="Calibri"/>
                  <a:sym typeface="Calibri"/>
                </a:rPr>
                <a:t>3.</a:t>
              </a:r>
              <a:r>
                <a:rPr b="0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Expliquer ce phénomène d’éclipse par la représentation des rayons limites sur la figure ci-dessus.</a:t>
              </a:r>
              <a:endParaRPr/>
            </a:p>
          </p:txBody>
        </p:sp>
        <p:sp>
          <p:nvSpPr>
            <p:cNvPr id="2417" name="Google Shape;2417;p45"/>
            <p:cNvSpPr/>
            <p:nvPr/>
          </p:nvSpPr>
          <p:spPr>
            <a:xfrm>
              <a:off x="1368065" y="4593683"/>
              <a:ext cx="8721001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5821F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La Terre est située entre le Soleil et la Lune, c’est</a:t>
              </a:r>
              <a:r>
                <a:rPr b="1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.....................................................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/>
            </a:p>
          </p:txBody>
        </p:sp>
        <p:sp>
          <p:nvSpPr>
            <p:cNvPr id="2418" name="Google Shape;2418;p45"/>
            <p:cNvSpPr/>
            <p:nvPr/>
          </p:nvSpPr>
          <p:spPr>
            <a:xfrm>
              <a:off x="1404290" y="5292468"/>
              <a:ext cx="9666294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Pendant la nuit, les gens sur Terre n’arrive pas à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...........................................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de la Lune éclairée.</a:t>
              </a:r>
              <a:endParaRPr/>
            </a:p>
          </p:txBody>
        </p:sp>
        <p:sp>
          <p:nvSpPr>
            <p:cNvPr id="2419" name="Google Shape;2419;p45"/>
            <p:cNvSpPr/>
            <p:nvPr/>
          </p:nvSpPr>
          <p:spPr>
            <a:xfrm>
              <a:off x="1459700" y="6016305"/>
              <a:ext cx="9392340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Cette éclipse est due au fait que la Lune se situe dans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....................................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crée par la Terre.</a:t>
              </a:r>
              <a:endParaRPr/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4" name="Shape 2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5" name="Google Shape;2425;p46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corrige la première question. </a:t>
            </a:r>
            <a:endParaRPr/>
          </a:p>
        </p:txBody>
      </p:sp>
      <p:sp>
        <p:nvSpPr>
          <p:cNvPr id="2426" name="Google Shape;2426;p46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  <p:grpSp>
        <p:nvGrpSpPr>
          <p:cNvPr id="2427" name="Google Shape;2427;p46"/>
          <p:cNvGrpSpPr/>
          <p:nvPr/>
        </p:nvGrpSpPr>
        <p:grpSpPr>
          <a:xfrm>
            <a:off x="582879" y="1159478"/>
            <a:ext cx="10928438" cy="5143309"/>
            <a:chOff x="820420" y="1659693"/>
            <a:chExt cx="10327755" cy="4633906"/>
          </a:xfrm>
        </p:grpSpPr>
        <p:sp>
          <p:nvSpPr>
            <p:cNvPr id="2428" name="Google Shape;2428;p46"/>
            <p:cNvSpPr/>
            <p:nvPr/>
          </p:nvSpPr>
          <p:spPr>
            <a:xfrm>
              <a:off x="1197716" y="5682156"/>
              <a:ext cx="9916309" cy="242430"/>
            </a:xfrm>
            <a:custGeom>
              <a:rect b="b" l="l" r="r" t="t"/>
              <a:pathLst>
                <a:path extrusionOk="0" h="171056" w="6105753">
                  <a:moveTo>
                    <a:pt x="0" y="0"/>
                  </a:moveTo>
                  <a:lnTo>
                    <a:pt x="0" y="0"/>
                  </a:lnTo>
                  <a:lnTo>
                    <a:pt x="0" y="171056"/>
                  </a:lnTo>
                  <a:lnTo>
                    <a:pt x="6020231" y="171056"/>
                  </a:lnTo>
                  <a:cubicBezTo>
                    <a:pt x="6067462" y="171056"/>
                    <a:pt x="6105753" y="132753"/>
                    <a:pt x="6105753" y="85521"/>
                  </a:cubicBezTo>
                  <a:cubicBezTo>
                    <a:pt x="6105753" y="38303"/>
                    <a:pt x="6067462" y="0"/>
                    <a:pt x="60202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9" name="Google Shape;2429;p46"/>
            <p:cNvSpPr/>
            <p:nvPr/>
          </p:nvSpPr>
          <p:spPr>
            <a:xfrm>
              <a:off x="1197716" y="4967190"/>
              <a:ext cx="9650876" cy="288000"/>
            </a:xfrm>
            <a:custGeom>
              <a:rect b="b" l="l" r="r" t="t"/>
              <a:pathLst>
                <a:path extrusionOk="0" h="171056" w="6105753">
                  <a:moveTo>
                    <a:pt x="0" y="0"/>
                  </a:moveTo>
                  <a:lnTo>
                    <a:pt x="0" y="0"/>
                  </a:lnTo>
                  <a:lnTo>
                    <a:pt x="0" y="171056"/>
                  </a:lnTo>
                  <a:lnTo>
                    <a:pt x="6020231" y="171056"/>
                  </a:lnTo>
                  <a:cubicBezTo>
                    <a:pt x="6067462" y="171056"/>
                    <a:pt x="6105753" y="132753"/>
                    <a:pt x="6105753" y="85521"/>
                  </a:cubicBezTo>
                  <a:cubicBezTo>
                    <a:pt x="6105753" y="38303"/>
                    <a:pt x="6067462" y="0"/>
                    <a:pt x="60202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0" name="Google Shape;2430;p46"/>
            <p:cNvSpPr/>
            <p:nvPr/>
          </p:nvSpPr>
          <p:spPr>
            <a:xfrm>
              <a:off x="1189311" y="1664164"/>
              <a:ext cx="9659281" cy="2409073"/>
            </a:xfrm>
            <a:custGeom>
              <a:rect b="b" l="l" r="r" t="t"/>
              <a:pathLst>
                <a:path extrusionOk="0" h="2011705" w="6283743">
                  <a:moveTo>
                    <a:pt x="0" y="0"/>
                  </a:moveTo>
                  <a:lnTo>
                    <a:pt x="0" y="0"/>
                  </a:lnTo>
                  <a:lnTo>
                    <a:pt x="0" y="1903704"/>
                  </a:lnTo>
                  <a:cubicBezTo>
                    <a:pt x="0" y="1963343"/>
                    <a:pt x="48348" y="2011705"/>
                    <a:pt x="108000" y="2011705"/>
                  </a:cubicBezTo>
                  <a:lnTo>
                    <a:pt x="6175743" y="2011705"/>
                  </a:lnTo>
                  <a:cubicBezTo>
                    <a:pt x="6235395" y="2011705"/>
                    <a:pt x="6283743" y="1963343"/>
                    <a:pt x="6283743" y="1903704"/>
                  </a:cubicBezTo>
                  <a:lnTo>
                    <a:pt x="6283743" y="108000"/>
                  </a:lnTo>
                  <a:cubicBezTo>
                    <a:pt x="6283743" y="48348"/>
                    <a:pt x="6235395" y="0"/>
                    <a:pt x="6175743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1" name="Google Shape;2431;p46"/>
            <p:cNvSpPr/>
            <p:nvPr/>
          </p:nvSpPr>
          <p:spPr>
            <a:xfrm>
              <a:off x="1189311" y="1664164"/>
              <a:ext cx="9659281" cy="2409073"/>
            </a:xfrm>
            <a:custGeom>
              <a:rect b="b" l="l" r="r" t="t"/>
              <a:pathLst>
                <a:path extrusionOk="0" h="2011705" w="6283743">
                  <a:moveTo>
                    <a:pt x="0" y="0"/>
                  </a:moveTo>
                  <a:lnTo>
                    <a:pt x="0" y="0"/>
                  </a:lnTo>
                  <a:lnTo>
                    <a:pt x="0" y="1903704"/>
                  </a:lnTo>
                  <a:cubicBezTo>
                    <a:pt x="0" y="1963343"/>
                    <a:pt x="48348" y="2011705"/>
                    <a:pt x="108000" y="2011705"/>
                  </a:cubicBezTo>
                  <a:lnTo>
                    <a:pt x="6175743" y="2011705"/>
                  </a:lnTo>
                  <a:cubicBezTo>
                    <a:pt x="6235395" y="2011705"/>
                    <a:pt x="6283743" y="1963343"/>
                    <a:pt x="6283743" y="1903704"/>
                  </a:cubicBezTo>
                  <a:lnTo>
                    <a:pt x="6283743" y="108000"/>
                  </a:lnTo>
                  <a:cubicBezTo>
                    <a:pt x="6283743" y="48348"/>
                    <a:pt x="6235395" y="0"/>
                    <a:pt x="6175743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2" name="Google Shape;2432;p46"/>
            <p:cNvSpPr/>
            <p:nvPr/>
          </p:nvSpPr>
          <p:spPr>
            <a:xfrm>
              <a:off x="834712" y="1689841"/>
              <a:ext cx="341541" cy="289877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A8D3D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3" name="Google Shape;2433;p46"/>
            <p:cNvSpPr/>
            <p:nvPr/>
          </p:nvSpPr>
          <p:spPr>
            <a:xfrm>
              <a:off x="820420" y="1659693"/>
              <a:ext cx="377296" cy="289877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21AC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434" name="Google Shape;2434;p4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397676" y="2057125"/>
              <a:ext cx="2433133" cy="20930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35" name="Google Shape;2435;p4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947006" y="2608485"/>
              <a:ext cx="991592" cy="9902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36" name="Google Shape;2436;p4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496823" y="2900630"/>
              <a:ext cx="451796" cy="4059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37" name="Google Shape;2437;p46"/>
            <p:cNvSpPr/>
            <p:nvPr/>
          </p:nvSpPr>
          <p:spPr>
            <a:xfrm>
              <a:off x="1384935" y="1672703"/>
              <a:ext cx="8987832" cy="5545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Le schéma ci-dessous représente le modèle du système Soleil – Terre – Lune dans les conditions du phénomène d’éclipse.</a:t>
              </a:r>
              <a:endParaRPr/>
            </a:p>
          </p:txBody>
        </p:sp>
        <p:sp>
          <p:nvSpPr>
            <p:cNvPr id="2438" name="Google Shape;2438;p46"/>
            <p:cNvSpPr/>
            <p:nvPr/>
          </p:nvSpPr>
          <p:spPr>
            <a:xfrm>
              <a:off x="961261" y="1666818"/>
              <a:ext cx="134826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2439" name="Google Shape;2439;p46"/>
            <p:cNvSpPr/>
            <p:nvPr/>
          </p:nvSpPr>
          <p:spPr>
            <a:xfrm>
              <a:off x="8202895" y="3542895"/>
              <a:ext cx="505490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Terre</a:t>
              </a:r>
              <a:endParaRPr/>
            </a:p>
          </p:txBody>
        </p:sp>
        <p:sp>
          <p:nvSpPr>
            <p:cNvPr id="2440" name="Google Shape;2440;p46"/>
            <p:cNvSpPr/>
            <p:nvPr/>
          </p:nvSpPr>
          <p:spPr>
            <a:xfrm>
              <a:off x="9513951" y="3299838"/>
              <a:ext cx="477192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Lune</a:t>
              </a:r>
              <a:endParaRPr/>
            </a:p>
          </p:txBody>
        </p:sp>
        <p:sp>
          <p:nvSpPr>
            <p:cNvPr id="2441" name="Google Shape;2441;p46"/>
            <p:cNvSpPr/>
            <p:nvPr/>
          </p:nvSpPr>
          <p:spPr>
            <a:xfrm>
              <a:off x="2364396" y="2924748"/>
              <a:ext cx="528699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Soleil</a:t>
              </a:r>
              <a:endParaRPr/>
            </a:p>
          </p:txBody>
        </p:sp>
        <p:sp>
          <p:nvSpPr>
            <p:cNvPr id="2442" name="Google Shape;2442;p46"/>
            <p:cNvSpPr/>
            <p:nvPr/>
          </p:nvSpPr>
          <p:spPr>
            <a:xfrm>
              <a:off x="1197716" y="4223256"/>
              <a:ext cx="9650876" cy="288000"/>
            </a:xfrm>
            <a:custGeom>
              <a:rect b="b" l="l" r="r" t="t"/>
              <a:pathLst>
                <a:path extrusionOk="0" h="171056" w="6105753">
                  <a:moveTo>
                    <a:pt x="0" y="0"/>
                  </a:moveTo>
                  <a:lnTo>
                    <a:pt x="0" y="0"/>
                  </a:lnTo>
                  <a:lnTo>
                    <a:pt x="0" y="171056"/>
                  </a:lnTo>
                  <a:lnTo>
                    <a:pt x="6020231" y="171056"/>
                  </a:lnTo>
                  <a:cubicBezTo>
                    <a:pt x="6067462" y="171056"/>
                    <a:pt x="6105753" y="132753"/>
                    <a:pt x="6105753" y="85521"/>
                  </a:cubicBezTo>
                  <a:cubicBezTo>
                    <a:pt x="6105753" y="38303"/>
                    <a:pt x="6067462" y="0"/>
                    <a:pt x="60202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3" name="Google Shape;2443;p46"/>
            <p:cNvSpPr/>
            <p:nvPr/>
          </p:nvSpPr>
          <p:spPr>
            <a:xfrm>
              <a:off x="1235676" y="4217582"/>
              <a:ext cx="3119167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A9B9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0FA9B9"/>
                  </a:solidFill>
                  <a:latin typeface="Calibri"/>
                  <a:ea typeface="Calibri"/>
                  <a:cs typeface="Calibri"/>
                  <a:sym typeface="Calibri"/>
                </a:rPr>
                <a:t>1.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Identifier le type de l’éclipse.</a:t>
              </a:r>
              <a:endParaRPr/>
            </a:p>
          </p:txBody>
        </p:sp>
        <p:sp>
          <p:nvSpPr>
            <p:cNvPr id="2444" name="Google Shape;2444;p46"/>
            <p:cNvSpPr/>
            <p:nvPr/>
          </p:nvSpPr>
          <p:spPr>
            <a:xfrm>
              <a:off x="1236279" y="4973147"/>
              <a:ext cx="2516238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A9B9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0FA9B9"/>
                  </a:solidFill>
                  <a:latin typeface="Calibri"/>
                  <a:ea typeface="Calibri"/>
                  <a:cs typeface="Calibri"/>
                  <a:sym typeface="Calibri"/>
                </a:rPr>
                <a:t>2.</a:t>
              </a:r>
              <a:r>
                <a:rPr b="0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Décrire le phénomène.</a:t>
              </a:r>
              <a:endParaRPr/>
            </a:p>
          </p:txBody>
        </p:sp>
        <p:sp>
          <p:nvSpPr>
            <p:cNvPr id="2445" name="Google Shape;2445;p46"/>
            <p:cNvSpPr/>
            <p:nvPr/>
          </p:nvSpPr>
          <p:spPr>
            <a:xfrm>
              <a:off x="1223461" y="5647292"/>
              <a:ext cx="9924714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A9B9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0FA9B9"/>
                  </a:solidFill>
                  <a:latin typeface="Calibri"/>
                  <a:ea typeface="Calibri"/>
                  <a:cs typeface="Calibri"/>
                  <a:sym typeface="Calibri"/>
                </a:rPr>
                <a:t>3.</a:t>
              </a:r>
              <a:r>
                <a:rPr b="0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Expliquer ce phénomène d’éclipse par la représentation des rayons limites sur la figure ci-dessus.</a:t>
              </a:r>
              <a:endParaRPr/>
            </a:p>
          </p:txBody>
        </p:sp>
        <p:sp>
          <p:nvSpPr>
            <p:cNvPr id="2446" name="Google Shape;2446;p46"/>
            <p:cNvSpPr/>
            <p:nvPr/>
          </p:nvSpPr>
          <p:spPr>
            <a:xfrm>
              <a:off x="1404290" y="5292468"/>
              <a:ext cx="9666294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Pendant la nuit, les gens sur Terre n’arrive pas à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...........................................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de la Lune éclairée.</a:t>
              </a:r>
              <a:endParaRPr/>
            </a:p>
          </p:txBody>
        </p:sp>
        <p:sp>
          <p:nvSpPr>
            <p:cNvPr id="2447" name="Google Shape;2447;p46"/>
            <p:cNvSpPr/>
            <p:nvPr/>
          </p:nvSpPr>
          <p:spPr>
            <a:xfrm>
              <a:off x="1459700" y="6016305"/>
              <a:ext cx="9392340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Cette éclipse est due au fait que la Lune se situe dans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....................................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crée par la Terre.</a:t>
              </a:r>
              <a:endParaRPr/>
            </a:p>
          </p:txBody>
        </p:sp>
      </p:grpSp>
      <p:sp>
        <p:nvSpPr>
          <p:cNvPr id="2448" name="Google Shape;2448;p46"/>
          <p:cNvSpPr txBox="1"/>
          <p:nvPr/>
        </p:nvSpPr>
        <p:spPr>
          <a:xfrm>
            <a:off x="6401365" y="4310378"/>
            <a:ext cx="287368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l’éclipse de la lune.</a:t>
            </a:r>
            <a:endParaRPr/>
          </a:p>
        </p:txBody>
      </p:sp>
      <p:sp>
        <p:nvSpPr>
          <p:cNvPr id="2449" name="Google Shape;2449;p46"/>
          <p:cNvSpPr/>
          <p:nvPr/>
        </p:nvSpPr>
        <p:spPr>
          <a:xfrm>
            <a:off x="1162376" y="4416000"/>
            <a:ext cx="922823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La Terre est située entre le Soleil et la Lune, c’est</a:t>
            </a:r>
            <a:r>
              <a:rPr b="1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4" name="Shape 2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5" name="Google Shape;2455;p47"/>
          <p:cNvSpPr txBox="1"/>
          <p:nvPr>
            <p:ph type="title"/>
          </p:nvPr>
        </p:nvSpPr>
        <p:spPr>
          <a:xfrm>
            <a:off x="935304" y="318293"/>
            <a:ext cx="10372033" cy="3480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Dans la deuxième question, il est fait référence au phénomène d’éclipse lunaire : depuis la Terre, l’observateur perçoit la Lune avec une teinte rougeâtre et une luminosité atténuée.</a:t>
            </a:r>
            <a:endParaRPr/>
          </a:p>
        </p:txBody>
      </p:sp>
      <p:sp>
        <p:nvSpPr>
          <p:cNvPr id="2456" name="Google Shape;2456;p47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  <p:grpSp>
        <p:nvGrpSpPr>
          <p:cNvPr id="2457" name="Google Shape;2457;p47"/>
          <p:cNvGrpSpPr/>
          <p:nvPr/>
        </p:nvGrpSpPr>
        <p:grpSpPr>
          <a:xfrm>
            <a:off x="582879" y="1159478"/>
            <a:ext cx="10928438" cy="5143309"/>
            <a:chOff x="820420" y="1659693"/>
            <a:chExt cx="10327755" cy="4633906"/>
          </a:xfrm>
        </p:grpSpPr>
        <p:sp>
          <p:nvSpPr>
            <p:cNvPr id="2458" name="Google Shape;2458;p47"/>
            <p:cNvSpPr/>
            <p:nvPr/>
          </p:nvSpPr>
          <p:spPr>
            <a:xfrm>
              <a:off x="1197716" y="5682156"/>
              <a:ext cx="9916309" cy="242430"/>
            </a:xfrm>
            <a:custGeom>
              <a:rect b="b" l="l" r="r" t="t"/>
              <a:pathLst>
                <a:path extrusionOk="0" h="171056" w="6105753">
                  <a:moveTo>
                    <a:pt x="0" y="0"/>
                  </a:moveTo>
                  <a:lnTo>
                    <a:pt x="0" y="0"/>
                  </a:lnTo>
                  <a:lnTo>
                    <a:pt x="0" y="171056"/>
                  </a:lnTo>
                  <a:lnTo>
                    <a:pt x="6020231" y="171056"/>
                  </a:lnTo>
                  <a:cubicBezTo>
                    <a:pt x="6067462" y="171056"/>
                    <a:pt x="6105753" y="132753"/>
                    <a:pt x="6105753" y="85521"/>
                  </a:cubicBezTo>
                  <a:cubicBezTo>
                    <a:pt x="6105753" y="38303"/>
                    <a:pt x="6067462" y="0"/>
                    <a:pt x="60202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9" name="Google Shape;2459;p47"/>
            <p:cNvSpPr/>
            <p:nvPr/>
          </p:nvSpPr>
          <p:spPr>
            <a:xfrm>
              <a:off x="1197716" y="4967190"/>
              <a:ext cx="9650876" cy="288000"/>
            </a:xfrm>
            <a:custGeom>
              <a:rect b="b" l="l" r="r" t="t"/>
              <a:pathLst>
                <a:path extrusionOk="0" h="171056" w="6105753">
                  <a:moveTo>
                    <a:pt x="0" y="0"/>
                  </a:moveTo>
                  <a:lnTo>
                    <a:pt x="0" y="0"/>
                  </a:lnTo>
                  <a:lnTo>
                    <a:pt x="0" y="171056"/>
                  </a:lnTo>
                  <a:lnTo>
                    <a:pt x="6020231" y="171056"/>
                  </a:lnTo>
                  <a:cubicBezTo>
                    <a:pt x="6067462" y="171056"/>
                    <a:pt x="6105753" y="132753"/>
                    <a:pt x="6105753" y="85521"/>
                  </a:cubicBezTo>
                  <a:cubicBezTo>
                    <a:pt x="6105753" y="38303"/>
                    <a:pt x="6067462" y="0"/>
                    <a:pt x="60202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0" name="Google Shape;2460;p47"/>
            <p:cNvSpPr/>
            <p:nvPr/>
          </p:nvSpPr>
          <p:spPr>
            <a:xfrm>
              <a:off x="1189311" y="1664164"/>
              <a:ext cx="9659281" cy="2409073"/>
            </a:xfrm>
            <a:custGeom>
              <a:rect b="b" l="l" r="r" t="t"/>
              <a:pathLst>
                <a:path extrusionOk="0" h="2011705" w="6283743">
                  <a:moveTo>
                    <a:pt x="0" y="0"/>
                  </a:moveTo>
                  <a:lnTo>
                    <a:pt x="0" y="0"/>
                  </a:lnTo>
                  <a:lnTo>
                    <a:pt x="0" y="1903704"/>
                  </a:lnTo>
                  <a:cubicBezTo>
                    <a:pt x="0" y="1963343"/>
                    <a:pt x="48348" y="2011705"/>
                    <a:pt x="108000" y="2011705"/>
                  </a:cubicBezTo>
                  <a:lnTo>
                    <a:pt x="6175743" y="2011705"/>
                  </a:lnTo>
                  <a:cubicBezTo>
                    <a:pt x="6235395" y="2011705"/>
                    <a:pt x="6283743" y="1963343"/>
                    <a:pt x="6283743" y="1903704"/>
                  </a:cubicBezTo>
                  <a:lnTo>
                    <a:pt x="6283743" y="108000"/>
                  </a:lnTo>
                  <a:cubicBezTo>
                    <a:pt x="6283743" y="48348"/>
                    <a:pt x="6235395" y="0"/>
                    <a:pt x="6175743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1" name="Google Shape;2461;p47"/>
            <p:cNvSpPr/>
            <p:nvPr/>
          </p:nvSpPr>
          <p:spPr>
            <a:xfrm>
              <a:off x="1189311" y="1664164"/>
              <a:ext cx="9659281" cy="2409073"/>
            </a:xfrm>
            <a:custGeom>
              <a:rect b="b" l="l" r="r" t="t"/>
              <a:pathLst>
                <a:path extrusionOk="0" h="2011705" w="6283743">
                  <a:moveTo>
                    <a:pt x="0" y="0"/>
                  </a:moveTo>
                  <a:lnTo>
                    <a:pt x="0" y="0"/>
                  </a:lnTo>
                  <a:lnTo>
                    <a:pt x="0" y="1903704"/>
                  </a:lnTo>
                  <a:cubicBezTo>
                    <a:pt x="0" y="1963343"/>
                    <a:pt x="48348" y="2011705"/>
                    <a:pt x="108000" y="2011705"/>
                  </a:cubicBezTo>
                  <a:lnTo>
                    <a:pt x="6175743" y="2011705"/>
                  </a:lnTo>
                  <a:cubicBezTo>
                    <a:pt x="6235395" y="2011705"/>
                    <a:pt x="6283743" y="1963343"/>
                    <a:pt x="6283743" y="1903704"/>
                  </a:cubicBezTo>
                  <a:lnTo>
                    <a:pt x="6283743" y="108000"/>
                  </a:lnTo>
                  <a:cubicBezTo>
                    <a:pt x="6283743" y="48348"/>
                    <a:pt x="6235395" y="0"/>
                    <a:pt x="6175743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2" name="Google Shape;2462;p47"/>
            <p:cNvSpPr/>
            <p:nvPr/>
          </p:nvSpPr>
          <p:spPr>
            <a:xfrm>
              <a:off x="834712" y="1689841"/>
              <a:ext cx="341541" cy="289877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A8D3D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3" name="Google Shape;2463;p47"/>
            <p:cNvSpPr/>
            <p:nvPr/>
          </p:nvSpPr>
          <p:spPr>
            <a:xfrm>
              <a:off x="820420" y="1659693"/>
              <a:ext cx="377296" cy="289877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21AC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464" name="Google Shape;2464;p4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397676" y="2057125"/>
              <a:ext cx="2433133" cy="20930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65" name="Google Shape;2465;p4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947006" y="2608485"/>
              <a:ext cx="991592" cy="9902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66" name="Google Shape;2466;p4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496823" y="2900630"/>
              <a:ext cx="451796" cy="4059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67" name="Google Shape;2467;p47"/>
            <p:cNvSpPr/>
            <p:nvPr/>
          </p:nvSpPr>
          <p:spPr>
            <a:xfrm>
              <a:off x="1384935" y="1672703"/>
              <a:ext cx="8987832" cy="5545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Le schéma ci-dessous représente le modèle du système Soleil – Terre – Lune dans les conditions du phénomène d’éclipse.</a:t>
              </a:r>
              <a:endParaRPr/>
            </a:p>
          </p:txBody>
        </p:sp>
        <p:sp>
          <p:nvSpPr>
            <p:cNvPr id="2468" name="Google Shape;2468;p47"/>
            <p:cNvSpPr/>
            <p:nvPr/>
          </p:nvSpPr>
          <p:spPr>
            <a:xfrm>
              <a:off x="961261" y="1666818"/>
              <a:ext cx="134826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2469" name="Google Shape;2469;p47"/>
            <p:cNvSpPr/>
            <p:nvPr/>
          </p:nvSpPr>
          <p:spPr>
            <a:xfrm>
              <a:off x="8202895" y="3542895"/>
              <a:ext cx="505490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Terre</a:t>
              </a:r>
              <a:endParaRPr/>
            </a:p>
          </p:txBody>
        </p:sp>
        <p:sp>
          <p:nvSpPr>
            <p:cNvPr id="2470" name="Google Shape;2470;p47"/>
            <p:cNvSpPr/>
            <p:nvPr/>
          </p:nvSpPr>
          <p:spPr>
            <a:xfrm>
              <a:off x="9513951" y="3299838"/>
              <a:ext cx="477192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Lune</a:t>
              </a:r>
              <a:endParaRPr/>
            </a:p>
          </p:txBody>
        </p:sp>
        <p:sp>
          <p:nvSpPr>
            <p:cNvPr id="2471" name="Google Shape;2471;p47"/>
            <p:cNvSpPr/>
            <p:nvPr/>
          </p:nvSpPr>
          <p:spPr>
            <a:xfrm>
              <a:off x="2364396" y="2924748"/>
              <a:ext cx="528699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Soleil</a:t>
              </a:r>
              <a:endParaRPr/>
            </a:p>
          </p:txBody>
        </p:sp>
        <p:sp>
          <p:nvSpPr>
            <p:cNvPr id="2472" name="Google Shape;2472;p47"/>
            <p:cNvSpPr/>
            <p:nvPr/>
          </p:nvSpPr>
          <p:spPr>
            <a:xfrm>
              <a:off x="1197716" y="4223256"/>
              <a:ext cx="9650876" cy="288000"/>
            </a:xfrm>
            <a:custGeom>
              <a:rect b="b" l="l" r="r" t="t"/>
              <a:pathLst>
                <a:path extrusionOk="0" h="171056" w="6105753">
                  <a:moveTo>
                    <a:pt x="0" y="0"/>
                  </a:moveTo>
                  <a:lnTo>
                    <a:pt x="0" y="0"/>
                  </a:lnTo>
                  <a:lnTo>
                    <a:pt x="0" y="171056"/>
                  </a:lnTo>
                  <a:lnTo>
                    <a:pt x="6020231" y="171056"/>
                  </a:lnTo>
                  <a:cubicBezTo>
                    <a:pt x="6067462" y="171056"/>
                    <a:pt x="6105753" y="132753"/>
                    <a:pt x="6105753" y="85521"/>
                  </a:cubicBezTo>
                  <a:cubicBezTo>
                    <a:pt x="6105753" y="38303"/>
                    <a:pt x="6067462" y="0"/>
                    <a:pt x="60202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3" name="Google Shape;2473;p47"/>
            <p:cNvSpPr/>
            <p:nvPr/>
          </p:nvSpPr>
          <p:spPr>
            <a:xfrm>
              <a:off x="1235676" y="4217582"/>
              <a:ext cx="3119167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A9B9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0FA9B9"/>
                  </a:solidFill>
                  <a:latin typeface="Calibri"/>
                  <a:ea typeface="Calibri"/>
                  <a:cs typeface="Calibri"/>
                  <a:sym typeface="Calibri"/>
                </a:rPr>
                <a:t>1.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Identifier le type de l’éclipse.</a:t>
              </a:r>
              <a:endParaRPr/>
            </a:p>
          </p:txBody>
        </p:sp>
        <p:sp>
          <p:nvSpPr>
            <p:cNvPr id="2474" name="Google Shape;2474;p47"/>
            <p:cNvSpPr/>
            <p:nvPr/>
          </p:nvSpPr>
          <p:spPr>
            <a:xfrm>
              <a:off x="1236279" y="4973147"/>
              <a:ext cx="2516238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A9B9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0FA9B9"/>
                  </a:solidFill>
                  <a:latin typeface="Calibri"/>
                  <a:ea typeface="Calibri"/>
                  <a:cs typeface="Calibri"/>
                  <a:sym typeface="Calibri"/>
                </a:rPr>
                <a:t>2.</a:t>
              </a:r>
              <a:r>
                <a:rPr b="0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Décrire le phénomène.</a:t>
              </a:r>
              <a:endParaRPr/>
            </a:p>
          </p:txBody>
        </p:sp>
        <p:sp>
          <p:nvSpPr>
            <p:cNvPr id="2475" name="Google Shape;2475;p47"/>
            <p:cNvSpPr/>
            <p:nvPr/>
          </p:nvSpPr>
          <p:spPr>
            <a:xfrm>
              <a:off x="1223461" y="5647292"/>
              <a:ext cx="9924714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A9B9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0FA9B9"/>
                  </a:solidFill>
                  <a:latin typeface="Calibri"/>
                  <a:ea typeface="Calibri"/>
                  <a:cs typeface="Calibri"/>
                  <a:sym typeface="Calibri"/>
                </a:rPr>
                <a:t>3.</a:t>
              </a:r>
              <a:r>
                <a:rPr b="0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Expliquer ce phénomène d’éclipse par la représentation des rayons limites sur la figure ci-dessus.</a:t>
              </a:r>
              <a:endParaRPr/>
            </a:p>
          </p:txBody>
        </p:sp>
        <p:sp>
          <p:nvSpPr>
            <p:cNvPr id="2476" name="Google Shape;2476;p47"/>
            <p:cNvSpPr/>
            <p:nvPr/>
          </p:nvSpPr>
          <p:spPr>
            <a:xfrm>
              <a:off x="1404290" y="5292468"/>
              <a:ext cx="9666294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Pendant la nuit, les gens sur Terre n’arrive pas à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...........................................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de la Lune éclairée.</a:t>
              </a:r>
              <a:endParaRPr/>
            </a:p>
          </p:txBody>
        </p:sp>
        <p:sp>
          <p:nvSpPr>
            <p:cNvPr id="2477" name="Google Shape;2477;p47"/>
            <p:cNvSpPr/>
            <p:nvPr/>
          </p:nvSpPr>
          <p:spPr>
            <a:xfrm>
              <a:off x="1459700" y="6016305"/>
              <a:ext cx="9392340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Cette éclipse est due au fait que la Lune se situe dans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....................................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crée par la Terre.</a:t>
              </a:r>
              <a:endParaRPr/>
            </a:p>
          </p:txBody>
        </p:sp>
      </p:grpSp>
      <p:sp>
        <p:nvSpPr>
          <p:cNvPr id="2478" name="Google Shape;2478;p47"/>
          <p:cNvSpPr txBox="1"/>
          <p:nvPr/>
        </p:nvSpPr>
        <p:spPr>
          <a:xfrm>
            <a:off x="6401365" y="4310378"/>
            <a:ext cx="287368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l’éclipse de la lune.</a:t>
            </a:r>
            <a:endParaRPr/>
          </a:p>
        </p:txBody>
      </p:sp>
      <p:sp>
        <p:nvSpPr>
          <p:cNvPr id="2479" name="Google Shape;2479;p47"/>
          <p:cNvSpPr txBox="1"/>
          <p:nvPr/>
        </p:nvSpPr>
        <p:spPr>
          <a:xfrm>
            <a:off x="6121320" y="5055705"/>
            <a:ext cx="3352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clairement voir la face </a:t>
            </a:r>
            <a:endParaRPr/>
          </a:p>
        </p:txBody>
      </p:sp>
      <p:sp>
        <p:nvSpPr>
          <p:cNvPr id="2480" name="Google Shape;2480;p47"/>
          <p:cNvSpPr/>
          <p:nvPr/>
        </p:nvSpPr>
        <p:spPr>
          <a:xfrm>
            <a:off x="1162376" y="4416000"/>
            <a:ext cx="922823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La Terre est située entre le Soleil et la Lune, c’est</a:t>
            </a:r>
            <a:r>
              <a:rPr b="1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5" name="Shape 2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6" name="Google Shape;2486;p48"/>
          <p:cNvSpPr txBox="1"/>
          <p:nvPr>
            <p:ph type="title"/>
          </p:nvPr>
        </p:nvSpPr>
        <p:spPr>
          <a:xfrm>
            <a:off x="935304" y="318293"/>
            <a:ext cx="10372033" cy="381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troisième étape de la tâche consiste à expliquer le phénomène par la formation de l’ombre : en effet, c’est la zone d’ombre de la Terre qui est responsable de l’occultation de la Lune.</a:t>
            </a:r>
            <a:endParaRPr/>
          </a:p>
        </p:txBody>
      </p:sp>
      <p:sp>
        <p:nvSpPr>
          <p:cNvPr id="2487" name="Google Shape;2487;p48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  <p:grpSp>
        <p:nvGrpSpPr>
          <p:cNvPr id="2488" name="Google Shape;2488;p48"/>
          <p:cNvGrpSpPr/>
          <p:nvPr/>
        </p:nvGrpSpPr>
        <p:grpSpPr>
          <a:xfrm>
            <a:off x="582879" y="1159478"/>
            <a:ext cx="10928438" cy="5143309"/>
            <a:chOff x="820420" y="1659693"/>
            <a:chExt cx="10327755" cy="4633906"/>
          </a:xfrm>
        </p:grpSpPr>
        <p:sp>
          <p:nvSpPr>
            <p:cNvPr id="2489" name="Google Shape;2489;p48"/>
            <p:cNvSpPr/>
            <p:nvPr/>
          </p:nvSpPr>
          <p:spPr>
            <a:xfrm>
              <a:off x="1197716" y="5682156"/>
              <a:ext cx="9916309" cy="242430"/>
            </a:xfrm>
            <a:custGeom>
              <a:rect b="b" l="l" r="r" t="t"/>
              <a:pathLst>
                <a:path extrusionOk="0" h="171056" w="6105753">
                  <a:moveTo>
                    <a:pt x="0" y="0"/>
                  </a:moveTo>
                  <a:lnTo>
                    <a:pt x="0" y="0"/>
                  </a:lnTo>
                  <a:lnTo>
                    <a:pt x="0" y="171056"/>
                  </a:lnTo>
                  <a:lnTo>
                    <a:pt x="6020231" y="171056"/>
                  </a:lnTo>
                  <a:cubicBezTo>
                    <a:pt x="6067462" y="171056"/>
                    <a:pt x="6105753" y="132753"/>
                    <a:pt x="6105753" y="85521"/>
                  </a:cubicBezTo>
                  <a:cubicBezTo>
                    <a:pt x="6105753" y="38303"/>
                    <a:pt x="6067462" y="0"/>
                    <a:pt x="60202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0" name="Google Shape;2490;p48"/>
            <p:cNvSpPr/>
            <p:nvPr/>
          </p:nvSpPr>
          <p:spPr>
            <a:xfrm>
              <a:off x="1197716" y="4967190"/>
              <a:ext cx="9650876" cy="288000"/>
            </a:xfrm>
            <a:custGeom>
              <a:rect b="b" l="l" r="r" t="t"/>
              <a:pathLst>
                <a:path extrusionOk="0" h="171056" w="6105753">
                  <a:moveTo>
                    <a:pt x="0" y="0"/>
                  </a:moveTo>
                  <a:lnTo>
                    <a:pt x="0" y="0"/>
                  </a:lnTo>
                  <a:lnTo>
                    <a:pt x="0" y="171056"/>
                  </a:lnTo>
                  <a:lnTo>
                    <a:pt x="6020231" y="171056"/>
                  </a:lnTo>
                  <a:cubicBezTo>
                    <a:pt x="6067462" y="171056"/>
                    <a:pt x="6105753" y="132753"/>
                    <a:pt x="6105753" y="85521"/>
                  </a:cubicBezTo>
                  <a:cubicBezTo>
                    <a:pt x="6105753" y="38303"/>
                    <a:pt x="6067462" y="0"/>
                    <a:pt x="60202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1" name="Google Shape;2491;p48"/>
            <p:cNvSpPr/>
            <p:nvPr/>
          </p:nvSpPr>
          <p:spPr>
            <a:xfrm>
              <a:off x="1189311" y="1664164"/>
              <a:ext cx="9659281" cy="2409073"/>
            </a:xfrm>
            <a:custGeom>
              <a:rect b="b" l="l" r="r" t="t"/>
              <a:pathLst>
                <a:path extrusionOk="0" h="2011705" w="6283743">
                  <a:moveTo>
                    <a:pt x="0" y="0"/>
                  </a:moveTo>
                  <a:lnTo>
                    <a:pt x="0" y="0"/>
                  </a:lnTo>
                  <a:lnTo>
                    <a:pt x="0" y="1903704"/>
                  </a:lnTo>
                  <a:cubicBezTo>
                    <a:pt x="0" y="1963343"/>
                    <a:pt x="48348" y="2011705"/>
                    <a:pt x="108000" y="2011705"/>
                  </a:cubicBezTo>
                  <a:lnTo>
                    <a:pt x="6175743" y="2011705"/>
                  </a:lnTo>
                  <a:cubicBezTo>
                    <a:pt x="6235395" y="2011705"/>
                    <a:pt x="6283743" y="1963343"/>
                    <a:pt x="6283743" y="1903704"/>
                  </a:cubicBezTo>
                  <a:lnTo>
                    <a:pt x="6283743" y="108000"/>
                  </a:lnTo>
                  <a:cubicBezTo>
                    <a:pt x="6283743" y="48348"/>
                    <a:pt x="6235395" y="0"/>
                    <a:pt x="6175743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2" name="Google Shape;2492;p48"/>
            <p:cNvSpPr/>
            <p:nvPr/>
          </p:nvSpPr>
          <p:spPr>
            <a:xfrm>
              <a:off x="1189311" y="1664164"/>
              <a:ext cx="9659281" cy="2409073"/>
            </a:xfrm>
            <a:custGeom>
              <a:rect b="b" l="l" r="r" t="t"/>
              <a:pathLst>
                <a:path extrusionOk="0" h="2011705" w="6283743">
                  <a:moveTo>
                    <a:pt x="0" y="0"/>
                  </a:moveTo>
                  <a:lnTo>
                    <a:pt x="0" y="0"/>
                  </a:lnTo>
                  <a:lnTo>
                    <a:pt x="0" y="1903704"/>
                  </a:lnTo>
                  <a:cubicBezTo>
                    <a:pt x="0" y="1963343"/>
                    <a:pt x="48348" y="2011705"/>
                    <a:pt x="108000" y="2011705"/>
                  </a:cubicBezTo>
                  <a:lnTo>
                    <a:pt x="6175743" y="2011705"/>
                  </a:lnTo>
                  <a:cubicBezTo>
                    <a:pt x="6235395" y="2011705"/>
                    <a:pt x="6283743" y="1963343"/>
                    <a:pt x="6283743" y="1903704"/>
                  </a:cubicBezTo>
                  <a:lnTo>
                    <a:pt x="6283743" y="108000"/>
                  </a:lnTo>
                  <a:cubicBezTo>
                    <a:pt x="6283743" y="48348"/>
                    <a:pt x="6235395" y="0"/>
                    <a:pt x="6175743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21ACBB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3" name="Google Shape;2493;p48"/>
            <p:cNvSpPr/>
            <p:nvPr/>
          </p:nvSpPr>
          <p:spPr>
            <a:xfrm>
              <a:off x="834712" y="1689841"/>
              <a:ext cx="341541" cy="289877"/>
            </a:xfrm>
            <a:custGeom>
              <a:rect b="b" l="l" r="r" t="t"/>
              <a:pathLst>
                <a:path extrusionOk="0" h="205752" w="23656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A8D3D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4" name="Google Shape;2494;p48"/>
            <p:cNvSpPr/>
            <p:nvPr/>
          </p:nvSpPr>
          <p:spPr>
            <a:xfrm>
              <a:off x="820420" y="1659693"/>
              <a:ext cx="377296" cy="289877"/>
            </a:xfrm>
            <a:custGeom>
              <a:rect b="b" l="l" r="r" t="t"/>
              <a:pathLst>
                <a:path extrusionOk="0" h="205752" w="261327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21AC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495" name="Google Shape;2495;p4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397676" y="2057125"/>
              <a:ext cx="2433133" cy="20930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96" name="Google Shape;2496;p4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947006" y="2608485"/>
              <a:ext cx="991592" cy="9902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97" name="Google Shape;2497;p4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496823" y="2900630"/>
              <a:ext cx="451796" cy="4059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98" name="Google Shape;2498;p48"/>
            <p:cNvSpPr/>
            <p:nvPr/>
          </p:nvSpPr>
          <p:spPr>
            <a:xfrm>
              <a:off x="1384935" y="1672703"/>
              <a:ext cx="8987832" cy="5545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Le schéma ci-dessous représente le modèle du système Soleil – Terre – Lune dans les conditions du phénomène d’éclipse.</a:t>
              </a:r>
              <a:endParaRPr/>
            </a:p>
          </p:txBody>
        </p:sp>
        <p:sp>
          <p:nvSpPr>
            <p:cNvPr id="2499" name="Google Shape;2499;p48"/>
            <p:cNvSpPr/>
            <p:nvPr/>
          </p:nvSpPr>
          <p:spPr>
            <a:xfrm>
              <a:off x="961261" y="1666818"/>
              <a:ext cx="134826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2500" name="Google Shape;2500;p48"/>
            <p:cNvSpPr/>
            <p:nvPr/>
          </p:nvSpPr>
          <p:spPr>
            <a:xfrm>
              <a:off x="8202895" y="3542895"/>
              <a:ext cx="505490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Terre</a:t>
              </a:r>
              <a:endParaRPr/>
            </a:p>
          </p:txBody>
        </p:sp>
        <p:sp>
          <p:nvSpPr>
            <p:cNvPr id="2501" name="Google Shape;2501;p48"/>
            <p:cNvSpPr/>
            <p:nvPr/>
          </p:nvSpPr>
          <p:spPr>
            <a:xfrm>
              <a:off x="9513951" y="3299838"/>
              <a:ext cx="477192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Lune</a:t>
              </a:r>
              <a:endParaRPr/>
            </a:p>
          </p:txBody>
        </p:sp>
        <p:sp>
          <p:nvSpPr>
            <p:cNvPr id="2502" name="Google Shape;2502;p48"/>
            <p:cNvSpPr/>
            <p:nvPr/>
          </p:nvSpPr>
          <p:spPr>
            <a:xfrm>
              <a:off x="2364396" y="2924748"/>
              <a:ext cx="528699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0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Soleil</a:t>
              </a:r>
              <a:endParaRPr/>
            </a:p>
          </p:txBody>
        </p:sp>
        <p:sp>
          <p:nvSpPr>
            <p:cNvPr id="2503" name="Google Shape;2503;p48"/>
            <p:cNvSpPr/>
            <p:nvPr/>
          </p:nvSpPr>
          <p:spPr>
            <a:xfrm>
              <a:off x="1197716" y="4223256"/>
              <a:ext cx="9650876" cy="288000"/>
            </a:xfrm>
            <a:custGeom>
              <a:rect b="b" l="l" r="r" t="t"/>
              <a:pathLst>
                <a:path extrusionOk="0" h="171056" w="6105753">
                  <a:moveTo>
                    <a:pt x="0" y="0"/>
                  </a:moveTo>
                  <a:lnTo>
                    <a:pt x="0" y="0"/>
                  </a:lnTo>
                  <a:lnTo>
                    <a:pt x="0" y="171056"/>
                  </a:lnTo>
                  <a:lnTo>
                    <a:pt x="6020231" y="171056"/>
                  </a:lnTo>
                  <a:cubicBezTo>
                    <a:pt x="6067462" y="171056"/>
                    <a:pt x="6105753" y="132753"/>
                    <a:pt x="6105753" y="85521"/>
                  </a:cubicBezTo>
                  <a:cubicBezTo>
                    <a:pt x="6105753" y="38303"/>
                    <a:pt x="6067462" y="0"/>
                    <a:pt x="60202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DFEE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4" name="Google Shape;2504;p48"/>
            <p:cNvSpPr/>
            <p:nvPr/>
          </p:nvSpPr>
          <p:spPr>
            <a:xfrm>
              <a:off x="1235676" y="4217582"/>
              <a:ext cx="3119167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A9B9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0FA9B9"/>
                  </a:solidFill>
                  <a:latin typeface="Calibri"/>
                  <a:ea typeface="Calibri"/>
                  <a:cs typeface="Calibri"/>
                  <a:sym typeface="Calibri"/>
                </a:rPr>
                <a:t>1.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Identifier le type de l’éclipse.</a:t>
              </a:r>
              <a:endParaRPr/>
            </a:p>
          </p:txBody>
        </p:sp>
        <p:sp>
          <p:nvSpPr>
            <p:cNvPr id="2505" name="Google Shape;2505;p48"/>
            <p:cNvSpPr/>
            <p:nvPr/>
          </p:nvSpPr>
          <p:spPr>
            <a:xfrm>
              <a:off x="1236279" y="4973147"/>
              <a:ext cx="2516238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A9B9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0FA9B9"/>
                  </a:solidFill>
                  <a:latin typeface="Calibri"/>
                  <a:ea typeface="Calibri"/>
                  <a:cs typeface="Calibri"/>
                  <a:sym typeface="Calibri"/>
                </a:rPr>
                <a:t>2.</a:t>
              </a:r>
              <a:r>
                <a:rPr b="0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Décrire le phénomène.</a:t>
              </a:r>
              <a:endParaRPr/>
            </a:p>
          </p:txBody>
        </p:sp>
        <p:sp>
          <p:nvSpPr>
            <p:cNvPr id="2506" name="Google Shape;2506;p48"/>
            <p:cNvSpPr/>
            <p:nvPr/>
          </p:nvSpPr>
          <p:spPr>
            <a:xfrm>
              <a:off x="1223461" y="5647292"/>
              <a:ext cx="9924714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A9B9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0FA9B9"/>
                  </a:solidFill>
                  <a:latin typeface="Calibri"/>
                  <a:ea typeface="Calibri"/>
                  <a:cs typeface="Calibri"/>
                  <a:sym typeface="Calibri"/>
                </a:rPr>
                <a:t>3.</a:t>
              </a:r>
              <a:r>
                <a:rPr b="0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Expliquer ce phénomène d’éclipse par la représentation des rayons limites sur la figure ci-dessus.</a:t>
              </a:r>
              <a:endParaRPr/>
            </a:p>
          </p:txBody>
        </p:sp>
        <p:sp>
          <p:nvSpPr>
            <p:cNvPr id="2507" name="Google Shape;2507;p48"/>
            <p:cNvSpPr/>
            <p:nvPr/>
          </p:nvSpPr>
          <p:spPr>
            <a:xfrm>
              <a:off x="1404290" y="5292468"/>
              <a:ext cx="9666294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Pendant la nuit, les gens sur Terre n’arrive pas à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...........................................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de la Lune éclairée.</a:t>
              </a:r>
              <a:endParaRPr/>
            </a:p>
          </p:txBody>
        </p:sp>
        <p:sp>
          <p:nvSpPr>
            <p:cNvPr id="2508" name="Google Shape;2508;p48"/>
            <p:cNvSpPr/>
            <p:nvPr/>
          </p:nvSpPr>
          <p:spPr>
            <a:xfrm>
              <a:off x="1459700" y="6016305"/>
              <a:ext cx="9392340" cy="277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Cette éclipse est due au fait que</a:t>
              </a:r>
              <a:r>
                <a:rPr b="1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la</a:t>
              </a:r>
              <a:r>
                <a:rPr b="1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Lune se situe dans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....................................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crée par la Terre.</a:t>
              </a:r>
              <a:endParaRPr/>
            </a:p>
          </p:txBody>
        </p:sp>
      </p:grpSp>
      <p:sp>
        <p:nvSpPr>
          <p:cNvPr id="2509" name="Google Shape;2509;p48"/>
          <p:cNvSpPr txBox="1"/>
          <p:nvPr/>
        </p:nvSpPr>
        <p:spPr>
          <a:xfrm>
            <a:off x="6401365" y="4310378"/>
            <a:ext cx="287368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l’éclipse de la lune.</a:t>
            </a:r>
            <a:endParaRPr/>
          </a:p>
        </p:txBody>
      </p:sp>
      <p:sp>
        <p:nvSpPr>
          <p:cNvPr id="2510" name="Google Shape;2510;p48"/>
          <p:cNvSpPr txBox="1"/>
          <p:nvPr/>
        </p:nvSpPr>
        <p:spPr>
          <a:xfrm>
            <a:off x="6121320" y="5055705"/>
            <a:ext cx="3352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clairement voir la face </a:t>
            </a:r>
            <a:endParaRPr/>
          </a:p>
        </p:txBody>
      </p:sp>
      <p:sp>
        <p:nvSpPr>
          <p:cNvPr id="2511" name="Google Shape;2511;p48"/>
          <p:cNvSpPr/>
          <p:nvPr/>
        </p:nvSpPr>
        <p:spPr>
          <a:xfrm>
            <a:off x="6627074" y="5910129"/>
            <a:ext cx="27474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zone d’ombre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2" name="Google Shape;2512;p48"/>
          <p:cNvSpPr/>
          <p:nvPr/>
        </p:nvSpPr>
        <p:spPr>
          <a:xfrm>
            <a:off x="1162376" y="4416000"/>
            <a:ext cx="922823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5821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La Terre est située entre le Soleil et la Lune, c’est</a:t>
            </a:r>
            <a:r>
              <a:rPr b="1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.....................................................</a:t>
            </a:r>
            <a:r>
              <a:rPr b="0" i="0" lang="fr-FR" sz="2000" u="none" cap="none" strike="noStrik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cxnSp>
        <p:nvCxnSpPr>
          <p:cNvPr id="2513" name="Google Shape;2513;p48"/>
          <p:cNvCxnSpPr/>
          <p:nvPr/>
        </p:nvCxnSpPr>
        <p:spPr>
          <a:xfrm>
            <a:off x="2344189" y="1789470"/>
            <a:ext cx="8628611" cy="747361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514" name="Google Shape;2514;p48"/>
          <p:cNvCxnSpPr/>
          <p:nvPr/>
        </p:nvCxnSpPr>
        <p:spPr>
          <a:xfrm flipH="1" rot="10800000">
            <a:off x="2396880" y="3026153"/>
            <a:ext cx="8575920" cy="745404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515" name="Google Shape;2515;p48"/>
          <p:cNvCxnSpPr/>
          <p:nvPr/>
        </p:nvCxnSpPr>
        <p:spPr>
          <a:xfrm>
            <a:off x="5104015" y="2044931"/>
            <a:ext cx="1017305" cy="72494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2516" name="Google Shape;2516;p48"/>
          <p:cNvCxnSpPr/>
          <p:nvPr/>
        </p:nvCxnSpPr>
        <p:spPr>
          <a:xfrm flipH="1" rot="10800000">
            <a:off x="5104015" y="3470686"/>
            <a:ext cx="979752" cy="60265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med" w="med" type="stealth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0" name="Shape 2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1" name="Google Shape;2521;p49"/>
          <p:cNvSpPr txBox="1"/>
          <p:nvPr>
            <p:ph idx="1" type="body"/>
          </p:nvPr>
        </p:nvSpPr>
        <p:spPr>
          <a:xfrm>
            <a:off x="8979409" y="5148686"/>
            <a:ext cx="148877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12 min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9" name="Shape 1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" name="Google Shape;1740;p5"/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</a:t>
            </a:r>
            <a:r>
              <a:rPr b="1" i="0" lang="fr-FR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 chapitre</a:t>
            </a:r>
            <a:endParaRPr i="1" sz="3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741" name="Google Shape;1741;p5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30481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742" name="Google Shape;1742;p5"/>
          <p:cNvSpPr/>
          <p:nvPr/>
        </p:nvSpPr>
        <p:spPr>
          <a:xfrm>
            <a:off x="1191793" y="4899548"/>
            <a:ext cx="10268313" cy="9720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C4132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3" name="Google Shape;1743;p5"/>
          <p:cNvSpPr txBox="1"/>
          <p:nvPr/>
        </p:nvSpPr>
        <p:spPr>
          <a:xfrm>
            <a:off x="2737431" y="4121675"/>
            <a:ext cx="728771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4625" lvl="0" marL="262255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Représenter les ombres à l’aide des rayons limites.</a:t>
            </a:r>
            <a:endParaRPr/>
          </a:p>
        </p:txBody>
      </p:sp>
      <p:sp>
        <p:nvSpPr>
          <p:cNvPr id="1744" name="Google Shape;1744;p5"/>
          <p:cNvSpPr txBox="1"/>
          <p:nvPr/>
        </p:nvSpPr>
        <p:spPr>
          <a:xfrm>
            <a:off x="2842676" y="2907681"/>
            <a:ext cx="718247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3355" lvl="0" marL="173355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Appliquer le principe de la propagation rectiligne de la lumière pour vérifier l’alignement des objets.</a:t>
            </a:r>
            <a:endParaRPr/>
          </a:p>
        </p:txBody>
      </p:sp>
      <p:sp>
        <p:nvSpPr>
          <p:cNvPr id="1745" name="Google Shape;1745;p5"/>
          <p:cNvSpPr txBox="1"/>
          <p:nvPr/>
        </p:nvSpPr>
        <p:spPr>
          <a:xfrm>
            <a:off x="2800283" y="5175932"/>
            <a:ext cx="759062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4625" lvl="0" marL="262255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Expliquer les phénomènes d’éclipse par la formation de l’ombre.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6" name="Google Shape;1746;p5"/>
          <p:cNvSpPr txBox="1"/>
          <p:nvPr/>
        </p:nvSpPr>
        <p:spPr>
          <a:xfrm>
            <a:off x="2842676" y="1911003"/>
            <a:ext cx="861743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la nature du milieu selon la visibilité d’un objet à travers ce milieu.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5" name="Shape 2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6" name="Google Shape;2526;p50"/>
          <p:cNvGrpSpPr/>
          <p:nvPr/>
        </p:nvGrpSpPr>
        <p:grpSpPr>
          <a:xfrm>
            <a:off x="10856170" y="111657"/>
            <a:ext cx="630930" cy="597556"/>
            <a:chOff x="582302" y="4447623"/>
            <a:chExt cx="630930" cy="597556"/>
          </a:xfrm>
        </p:grpSpPr>
        <p:pic>
          <p:nvPicPr>
            <p:cNvPr id="2527" name="Google Shape;2527;p50"/>
            <p:cNvPicPr preferRelativeResize="0"/>
            <p:nvPr/>
          </p:nvPicPr>
          <p:blipFill rotWithShape="1">
            <a:blip r:embed="rId3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28" name="Google Shape;2528;p50"/>
            <p:cNvPicPr preferRelativeResize="0"/>
            <p:nvPr/>
          </p:nvPicPr>
          <p:blipFill rotWithShape="1">
            <a:blip r:embed="rId4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29" name="Google Shape;2529;p50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c’est le moment de travailler tout seul. Prenez vos livrets page 83 et répondez individuellement aux questions de l’exercice 2. </a:t>
            </a:r>
            <a:endParaRPr/>
          </a:p>
        </p:txBody>
      </p:sp>
      <p:sp>
        <p:nvSpPr>
          <p:cNvPr id="2530" name="Google Shape;2530;p50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circule dans la classe pour repérer les élèves en difficulté . </a:t>
            </a:r>
            <a:endParaRPr/>
          </a:p>
        </p:txBody>
      </p:sp>
      <p:grpSp>
        <p:nvGrpSpPr>
          <p:cNvPr id="2531" name="Google Shape;2531;p50"/>
          <p:cNvGrpSpPr/>
          <p:nvPr/>
        </p:nvGrpSpPr>
        <p:grpSpPr>
          <a:xfrm>
            <a:off x="771976" y="1092411"/>
            <a:ext cx="10834186" cy="5219890"/>
            <a:chOff x="771976" y="1570363"/>
            <a:chExt cx="10673601" cy="4743380"/>
          </a:xfrm>
        </p:grpSpPr>
        <p:sp>
          <p:nvSpPr>
            <p:cNvPr id="2532" name="Google Shape;2532;p50"/>
            <p:cNvSpPr/>
            <p:nvPr/>
          </p:nvSpPr>
          <p:spPr>
            <a:xfrm>
              <a:off x="1042828" y="5663192"/>
              <a:ext cx="9837732" cy="285345"/>
            </a:xfrm>
            <a:custGeom>
              <a:rect b="b" l="l" r="r" t="t"/>
              <a:pathLst>
                <a:path extrusionOk="0" h="208800" w="6098400">
                  <a:moveTo>
                    <a:pt x="0" y="0"/>
                  </a:moveTo>
                  <a:lnTo>
                    <a:pt x="0" y="208800"/>
                  </a:lnTo>
                  <a:lnTo>
                    <a:pt x="6062395" y="208800"/>
                  </a:lnTo>
                  <a:cubicBezTo>
                    <a:pt x="6082284" y="208800"/>
                    <a:pt x="6098400" y="192684"/>
                    <a:pt x="6098400" y="172783"/>
                  </a:cubicBezTo>
                  <a:lnTo>
                    <a:pt x="6098400" y="35966"/>
                  </a:lnTo>
                  <a:cubicBezTo>
                    <a:pt x="6098400" y="16128"/>
                    <a:pt x="6082284" y="0"/>
                    <a:pt x="6062395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3EB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3" name="Google Shape;2533;p50"/>
            <p:cNvSpPr/>
            <p:nvPr/>
          </p:nvSpPr>
          <p:spPr>
            <a:xfrm>
              <a:off x="1018438" y="4938544"/>
              <a:ext cx="9837732" cy="285345"/>
            </a:xfrm>
            <a:custGeom>
              <a:rect b="b" l="l" r="r" t="t"/>
              <a:pathLst>
                <a:path extrusionOk="0" h="208800" w="6098400">
                  <a:moveTo>
                    <a:pt x="0" y="0"/>
                  </a:moveTo>
                  <a:lnTo>
                    <a:pt x="0" y="208800"/>
                  </a:lnTo>
                  <a:lnTo>
                    <a:pt x="6062395" y="208800"/>
                  </a:lnTo>
                  <a:cubicBezTo>
                    <a:pt x="6082284" y="208800"/>
                    <a:pt x="6098400" y="192684"/>
                    <a:pt x="6098400" y="172783"/>
                  </a:cubicBezTo>
                  <a:lnTo>
                    <a:pt x="6098400" y="35966"/>
                  </a:lnTo>
                  <a:cubicBezTo>
                    <a:pt x="6098400" y="16128"/>
                    <a:pt x="6082284" y="0"/>
                    <a:pt x="6062395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3EB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4" name="Google Shape;2534;p50"/>
            <p:cNvSpPr/>
            <p:nvPr/>
          </p:nvSpPr>
          <p:spPr>
            <a:xfrm>
              <a:off x="1036481" y="1606549"/>
              <a:ext cx="9834054" cy="2387154"/>
            </a:xfrm>
            <a:custGeom>
              <a:rect b="b" l="l" r="r" t="t"/>
              <a:pathLst>
                <a:path extrusionOk="0" h="2017141" w="6255219">
                  <a:moveTo>
                    <a:pt x="0" y="0"/>
                  </a:moveTo>
                  <a:lnTo>
                    <a:pt x="0" y="0"/>
                  </a:lnTo>
                  <a:lnTo>
                    <a:pt x="0" y="1909140"/>
                  </a:lnTo>
                  <a:cubicBezTo>
                    <a:pt x="0" y="1968792"/>
                    <a:pt x="48348" y="2017141"/>
                    <a:pt x="108000" y="2017141"/>
                  </a:cubicBezTo>
                  <a:lnTo>
                    <a:pt x="6147231" y="2017141"/>
                  </a:lnTo>
                  <a:cubicBezTo>
                    <a:pt x="6206871" y="2017141"/>
                    <a:pt x="6255219" y="1968792"/>
                    <a:pt x="6255219" y="1909140"/>
                  </a:cubicBezTo>
                  <a:lnTo>
                    <a:pt x="6255219" y="108000"/>
                  </a:lnTo>
                  <a:cubicBezTo>
                    <a:pt x="6255219" y="48348"/>
                    <a:pt x="6206871" y="0"/>
                    <a:pt x="61472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EEE3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5" name="Google Shape;2535;p50"/>
            <p:cNvSpPr/>
            <p:nvPr/>
          </p:nvSpPr>
          <p:spPr>
            <a:xfrm>
              <a:off x="1036481" y="1606549"/>
              <a:ext cx="9819689" cy="2387154"/>
            </a:xfrm>
            <a:custGeom>
              <a:rect b="b" l="l" r="r" t="t"/>
              <a:pathLst>
                <a:path extrusionOk="0" h="2017141" w="6255219">
                  <a:moveTo>
                    <a:pt x="0" y="0"/>
                  </a:moveTo>
                  <a:lnTo>
                    <a:pt x="0" y="0"/>
                  </a:lnTo>
                  <a:lnTo>
                    <a:pt x="0" y="1909140"/>
                  </a:lnTo>
                  <a:cubicBezTo>
                    <a:pt x="0" y="1968792"/>
                    <a:pt x="48348" y="2017141"/>
                    <a:pt x="108000" y="2017141"/>
                  </a:cubicBezTo>
                  <a:lnTo>
                    <a:pt x="6147231" y="2017141"/>
                  </a:lnTo>
                  <a:cubicBezTo>
                    <a:pt x="6206871" y="2017141"/>
                    <a:pt x="6255219" y="1968792"/>
                    <a:pt x="6255219" y="1909140"/>
                  </a:cubicBezTo>
                  <a:lnTo>
                    <a:pt x="6255219" y="108000"/>
                  </a:lnTo>
                  <a:cubicBezTo>
                    <a:pt x="6255219" y="48348"/>
                    <a:pt x="6206871" y="0"/>
                    <a:pt x="6147231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AE6EAD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536" name="Google Shape;2536;p50"/>
            <p:cNvGrpSpPr/>
            <p:nvPr/>
          </p:nvGrpSpPr>
          <p:grpSpPr>
            <a:xfrm>
              <a:off x="771976" y="1570363"/>
              <a:ext cx="261327" cy="283593"/>
              <a:chOff x="771976" y="1570363"/>
              <a:chExt cx="261327" cy="283593"/>
            </a:xfrm>
          </p:grpSpPr>
          <p:sp>
            <p:nvSpPr>
              <p:cNvPr id="2537" name="Google Shape;2537;p50"/>
              <p:cNvSpPr/>
              <p:nvPr/>
            </p:nvSpPr>
            <p:spPr>
              <a:xfrm>
                <a:off x="781876" y="1613349"/>
                <a:ext cx="236562" cy="205752"/>
              </a:xfrm>
              <a:custGeom>
                <a:rect b="b" l="l" r="r" t="t"/>
                <a:pathLst>
                  <a:path extrusionOk="0" h="205752" w="236562">
                    <a:moveTo>
                      <a:pt x="102870" y="0"/>
                    </a:moveTo>
                    <a:cubicBezTo>
                      <a:pt x="46051" y="0"/>
                      <a:pt x="0" y="46062"/>
                      <a:pt x="0" y="102870"/>
                    </a:cubicBezTo>
                    <a:cubicBezTo>
                      <a:pt x="0" y="159689"/>
                      <a:pt x="46051" y="205752"/>
                      <a:pt x="102870" y="205752"/>
                    </a:cubicBezTo>
                    <a:lnTo>
                      <a:pt x="133692" y="205752"/>
                    </a:lnTo>
                    <a:cubicBezTo>
                      <a:pt x="190500" y="205752"/>
                      <a:pt x="236562" y="159689"/>
                      <a:pt x="236562" y="102870"/>
                    </a:cubicBezTo>
                    <a:cubicBezTo>
                      <a:pt x="236562" y="46062"/>
                      <a:pt x="190500" y="0"/>
                      <a:pt x="133692" y="0"/>
                    </a:cubicBezTo>
                    <a:close/>
                    <a:moveTo>
                      <a:pt x="102870" y="0"/>
                    </a:moveTo>
                  </a:path>
                </a:pathLst>
              </a:custGeom>
              <a:solidFill>
                <a:srgbClr val="D4B6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8" name="Google Shape;2538;p50"/>
              <p:cNvSpPr/>
              <p:nvPr/>
            </p:nvSpPr>
            <p:spPr>
              <a:xfrm>
                <a:off x="771976" y="1591949"/>
                <a:ext cx="261327" cy="262007"/>
              </a:xfrm>
              <a:custGeom>
                <a:rect b="b" l="l" r="r" t="t"/>
                <a:pathLst>
                  <a:path extrusionOk="0" h="205752" w="261327">
                    <a:moveTo>
                      <a:pt x="102870" y="0"/>
                    </a:moveTo>
                    <a:cubicBezTo>
                      <a:pt x="46051" y="0"/>
                      <a:pt x="0" y="46062"/>
                      <a:pt x="0" y="102870"/>
                    </a:cubicBezTo>
                    <a:cubicBezTo>
                      <a:pt x="0" y="159689"/>
                      <a:pt x="46051" y="205752"/>
                      <a:pt x="102870" y="205752"/>
                    </a:cubicBezTo>
                    <a:lnTo>
                      <a:pt x="261327" y="205752"/>
                    </a:lnTo>
                    <a:lnTo>
                      <a:pt x="261327" y="0"/>
                    </a:lnTo>
                    <a:close/>
                    <a:moveTo>
                      <a:pt x="102870" y="0"/>
                    </a:moveTo>
                  </a:path>
                </a:pathLst>
              </a:custGeom>
              <a:solidFill>
                <a:srgbClr val="AE6EA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9" name="Google Shape;2539;p50"/>
              <p:cNvSpPr/>
              <p:nvPr/>
            </p:nvSpPr>
            <p:spPr>
              <a:xfrm>
                <a:off x="871233" y="1570363"/>
                <a:ext cx="140553" cy="2796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Calibri"/>
                  <a:buNone/>
                </a:pPr>
                <a:r>
                  <a:rPr b="1" i="0" lang="fr-FR" sz="20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/>
              </a:p>
            </p:txBody>
          </p:sp>
        </p:grpSp>
        <p:sp>
          <p:nvSpPr>
            <p:cNvPr id="2540" name="Google Shape;2540;p50"/>
            <p:cNvSpPr/>
            <p:nvPr/>
          </p:nvSpPr>
          <p:spPr>
            <a:xfrm>
              <a:off x="1243195" y="1586756"/>
              <a:ext cx="9070656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Le schéma ci-dessous représente le modèle du système Soleil – Terre – Lune dans les conditions du phénomène d’éclipse.</a:t>
              </a:r>
              <a:endParaRPr/>
            </a:p>
          </p:txBody>
        </p:sp>
        <p:grpSp>
          <p:nvGrpSpPr>
            <p:cNvPr id="2541" name="Google Shape;2541;p50"/>
            <p:cNvGrpSpPr/>
            <p:nvPr/>
          </p:nvGrpSpPr>
          <p:grpSpPr>
            <a:xfrm>
              <a:off x="1377964" y="1949273"/>
              <a:ext cx="9328737" cy="2047111"/>
              <a:chOff x="1040957" y="2037453"/>
              <a:chExt cx="7046130" cy="1546212"/>
            </a:xfrm>
          </p:grpSpPr>
          <p:pic>
            <p:nvPicPr>
              <p:cNvPr id="2542" name="Google Shape;2542;p50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1040957" y="2037453"/>
                <a:ext cx="1718818" cy="1544187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2543" name="Google Shape;2543;p50"/>
              <p:cNvGrpSpPr/>
              <p:nvPr/>
            </p:nvGrpSpPr>
            <p:grpSpPr>
              <a:xfrm>
                <a:off x="1632570" y="2320129"/>
                <a:ext cx="6454517" cy="1263536"/>
                <a:chOff x="1632570" y="2320131"/>
                <a:chExt cx="6075157" cy="1033385"/>
              </a:xfrm>
            </p:grpSpPr>
            <p:pic>
              <p:nvPicPr>
                <p:cNvPr id="2544" name="Google Shape;2544;p50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 b="0" l="0" r="0" t="0"/>
                <a:stretch/>
              </p:blipFill>
              <p:spPr>
                <a:xfrm>
                  <a:off x="6395020" y="2433618"/>
                  <a:ext cx="800341" cy="78055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545" name="Google Shape;2545;p50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5905847" y="2683798"/>
                  <a:ext cx="391728" cy="33871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546" name="Google Shape;2546;p50"/>
                <p:cNvSpPr/>
                <p:nvPr/>
              </p:nvSpPr>
              <p:spPr>
                <a:xfrm>
                  <a:off x="6509445" y="2806189"/>
                  <a:ext cx="153559" cy="133431"/>
                </a:xfrm>
                <a:custGeom>
                  <a:rect b="b" l="l" r="r" t="t"/>
                  <a:pathLst>
                    <a:path extrusionOk="0" h="186474" w="100252">
                      <a:moveTo>
                        <a:pt x="50126" y="186474"/>
                      </a:moveTo>
                      <a:cubicBezTo>
                        <a:pt x="77812" y="186474"/>
                        <a:pt x="100252" y="144730"/>
                        <a:pt x="100252" y="93244"/>
                      </a:cubicBezTo>
                      <a:cubicBezTo>
                        <a:pt x="100252" y="41745"/>
                        <a:pt x="77812" y="0"/>
                        <a:pt x="50126" y="0"/>
                      </a:cubicBezTo>
                      <a:cubicBezTo>
                        <a:pt x="22440" y="0"/>
                        <a:pt x="0" y="41745"/>
                        <a:pt x="0" y="93244"/>
                      </a:cubicBezTo>
                      <a:cubicBezTo>
                        <a:pt x="0" y="144730"/>
                        <a:pt x="22440" y="186474"/>
                        <a:pt x="50126" y="186474"/>
                      </a:cubicBezTo>
                    </a:path>
                  </a:pathLst>
                </a:custGeom>
                <a:solidFill>
                  <a:srgbClr val="37353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47" name="Google Shape;2547;p50"/>
                <p:cNvSpPr/>
                <p:nvPr/>
              </p:nvSpPr>
              <p:spPr>
                <a:xfrm>
                  <a:off x="6595187" y="2320131"/>
                  <a:ext cx="433369" cy="17276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31F20"/>
                    </a:buClr>
                    <a:buSzPts val="2000"/>
                    <a:buFont typeface="Calibri"/>
                    <a:buNone/>
                  </a:pPr>
                  <a:r>
                    <a:rPr b="0" i="0" lang="fr-FR" sz="2000" u="none" cap="none" strike="noStrike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Terre </a:t>
                  </a:r>
                  <a:endParaRPr/>
                </a:p>
              </p:txBody>
            </p:sp>
            <p:sp>
              <p:nvSpPr>
                <p:cNvPr id="2548" name="Google Shape;2548;p50"/>
                <p:cNvSpPr/>
                <p:nvPr/>
              </p:nvSpPr>
              <p:spPr>
                <a:xfrm>
                  <a:off x="5880345" y="3180747"/>
                  <a:ext cx="1827382" cy="17276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31F20"/>
                    </a:buClr>
                    <a:buSzPts val="2000"/>
                    <a:buFont typeface="Calibri"/>
                    <a:buNone/>
                  </a:pPr>
                  <a:r>
                    <a:rPr b="0" i="0" lang="fr-FR" sz="2000" u="none" cap="none" strike="noStrike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L’ombre portée</a:t>
                  </a:r>
                  <a:endParaRPr/>
                </a:p>
              </p:txBody>
            </p:sp>
            <p:sp>
              <p:nvSpPr>
                <p:cNvPr id="2549" name="Google Shape;2549;p50"/>
                <p:cNvSpPr/>
                <p:nvPr/>
              </p:nvSpPr>
              <p:spPr>
                <a:xfrm>
                  <a:off x="5951658" y="2494838"/>
                  <a:ext cx="394075" cy="17276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31F20"/>
                    </a:buClr>
                    <a:buSzPts val="2000"/>
                    <a:buFont typeface="Calibri"/>
                    <a:buNone/>
                  </a:pPr>
                  <a:r>
                    <a:rPr b="0" i="0" lang="fr-FR" sz="2000" u="none" cap="none" strike="noStrike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Lune </a:t>
                  </a:r>
                  <a:endParaRPr/>
                </a:p>
              </p:txBody>
            </p:sp>
            <p:sp>
              <p:nvSpPr>
                <p:cNvPr id="2550" name="Google Shape;2550;p50"/>
                <p:cNvSpPr/>
                <p:nvPr/>
              </p:nvSpPr>
              <p:spPr>
                <a:xfrm>
                  <a:off x="1632570" y="2739202"/>
                  <a:ext cx="391829" cy="17276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31F20"/>
                    </a:buClr>
                    <a:buSzPts val="2000"/>
                    <a:buFont typeface="Calibri"/>
                    <a:buNone/>
                  </a:pPr>
                  <a:r>
                    <a:rPr b="0" i="0" lang="fr-FR" sz="2000" u="none" cap="none" strike="noStrike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Soleil</a:t>
                  </a:r>
                  <a:endParaRPr/>
                </a:p>
              </p:txBody>
            </p:sp>
          </p:grpSp>
        </p:grpSp>
        <p:cxnSp>
          <p:nvCxnSpPr>
            <p:cNvPr id="2551" name="Google Shape;2551;p50"/>
            <p:cNvCxnSpPr/>
            <p:nvPr/>
          </p:nvCxnSpPr>
          <p:spPr>
            <a:xfrm flipH="1" rot="10800000">
              <a:off x="8857673" y="3269673"/>
              <a:ext cx="212436" cy="535709"/>
            </a:xfrm>
            <a:prstGeom prst="straightConnector1">
              <a:avLst/>
            </a:prstGeom>
            <a:noFill/>
            <a:ln cap="flat" cmpd="sng" w="19050">
              <a:solidFill>
                <a:srgbClr val="00B0F0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  <p:sp>
          <p:nvSpPr>
            <p:cNvPr id="2552" name="Google Shape;2552;p50"/>
            <p:cNvSpPr/>
            <p:nvPr/>
          </p:nvSpPr>
          <p:spPr>
            <a:xfrm>
              <a:off x="1033304" y="4158631"/>
              <a:ext cx="9822866" cy="285345"/>
            </a:xfrm>
            <a:custGeom>
              <a:rect b="b" l="l" r="r" t="t"/>
              <a:pathLst>
                <a:path extrusionOk="0" h="208800" w="6098400">
                  <a:moveTo>
                    <a:pt x="0" y="0"/>
                  </a:moveTo>
                  <a:lnTo>
                    <a:pt x="0" y="208800"/>
                  </a:lnTo>
                  <a:lnTo>
                    <a:pt x="6062395" y="208800"/>
                  </a:lnTo>
                  <a:cubicBezTo>
                    <a:pt x="6082284" y="208800"/>
                    <a:pt x="6098400" y="192684"/>
                    <a:pt x="6098400" y="172783"/>
                  </a:cubicBezTo>
                  <a:lnTo>
                    <a:pt x="6098400" y="35966"/>
                  </a:lnTo>
                  <a:cubicBezTo>
                    <a:pt x="6098400" y="16128"/>
                    <a:pt x="6082284" y="0"/>
                    <a:pt x="6062395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3EB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3" name="Google Shape;2553;p50"/>
            <p:cNvSpPr/>
            <p:nvPr/>
          </p:nvSpPr>
          <p:spPr>
            <a:xfrm>
              <a:off x="1144175" y="4153014"/>
              <a:ext cx="3295881" cy="279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C67AA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AC67AA"/>
                  </a:solidFill>
                  <a:latin typeface="Calibri"/>
                  <a:ea typeface="Calibri"/>
                  <a:cs typeface="Calibri"/>
                  <a:sym typeface="Calibri"/>
                </a:rPr>
                <a:t>1.</a:t>
              </a:r>
              <a:r>
                <a:rPr b="0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Identifier le type de l’éclipse. </a:t>
              </a:r>
              <a:endParaRPr/>
            </a:p>
          </p:txBody>
        </p:sp>
        <p:sp>
          <p:nvSpPr>
            <p:cNvPr id="2554" name="Google Shape;2554;p50"/>
            <p:cNvSpPr/>
            <p:nvPr/>
          </p:nvSpPr>
          <p:spPr>
            <a:xfrm>
              <a:off x="1144175" y="4940549"/>
              <a:ext cx="2623123" cy="279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C67AA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AC67AA"/>
                  </a:solidFill>
                  <a:latin typeface="Calibri"/>
                  <a:ea typeface="Calibri"/>
                  <a:cs typeface="Calibri"/>
                  <a:sym typeface="Calibri"/>
                </a:rPr>
                <a:t>2.</a:t>
              </a:r>
              <a:r>
                <a:rPr b="0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Décrire le phénomène.</a:t>
              </a:r>
              <a:endParaRPr/>
            </a:p>
          </p:txBody>
        </p:sp>
        <p:sp>
          <p:nvSpPr>
            <p:cNvPr id="2555" name="Google Shape;2555;p50"/>
            <p:cNvSpPr/>
            <p:nvPr/>
          </p:nvSpPr>
          <p:spPr>
            <a:xfrm>
              <a:off x="1144175" y="5666428"/>
              <a:ext cx="10301402" cy="279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C67AA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AC67AA"/>
                  </a:solidFill>
                  <a:latin typeface="Calibri"/>
                  <a:ea typeface="Calibri"/>
                  <a:cs typeface="Calibri"/>
                  <a:sym typeface="Calibri"/>
                </a:rPr>
                <a:t>3.</a:t>
              </a:r>
              <a:r>
                <a:rPr b="0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Expliquer ce phénomène d’éclipse par la représentation des rayons limites sur la figure ci-dessus. </a:t>
              </a:r>
              <a:endParaRPr/>
            </a:p>
          </p:txBody>
        </p:sp>
        <p:sp>
          <p:nvSpPr>
            <p:cNvPr id="2556" name="Google Shape;2556;p50"/>
            <p:cNvSpPr/>
            <p:nvPr/>
          </p:nvSpPr>
          <p:spPr>
            <a:xfrm>
              <a:off x="1388493" y="4541877"/>
              <a:ext cx="7601465" cy="279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L’ombre est formée sur une zone de la Terre, c’est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................................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/>
            </a:p>
          </p:txBody>
        </p:sp>
        <p:sp>
          <p:nvSpPr>
            <p:cNvPr id="2557" name="Google Shape;2557;p50"/>
            <p:cNvSpPr/>
            <p:nvPr/>
          </p:nvSpPr>
          <p:spPr>
            <a:xfrm>
              <a:off x="1388493" y="5286254"/>
              <a:ext cx="8804281" cy="279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Sur Terre, seule une petite région est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....................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et les autres sont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. </a:t>
              </a:r>
              <a:endParaRPr/>
            </a:p>
          </p:txBody>
        </p:sp>
        <p:sp>
          <p:nvSpPr>
            <p:cNvPr id="2558" name="Google Shape;2558;p50"/>
            <p:cNvSpPr/>
            <p:nvPr/>
          </p:nvSpPr>
          <p:spPr>
            <a:xfrm>
              <a:off x="1377964" y="6034062"/>
              <a:ext cx="6370667" cy="279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Cette éclipse est due à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................................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crée par la Lune.</a:t>
              </a:r>
              <a:endParaRPr/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2" name="Shape 2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" name="Google Shape;2563;p51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Temps Écoulé</a:t>
            </a:r>
            <a:endParaRPr/>
          </a:p>
        </p:txBody>
      </p:sp>
      <p:pic>
        <p:nvPicPr>
          <p:cNvPr id="2564" name="Google Shape;2564;p51"/>
          <p:cNvPicPr preferRelativeResize="0"/>
          <p:nvPr/>
        </p:nvPicPr>
        <p:blipFill rotWithShape="1">
          <a:blip r:embed="rId3">
            <a:alphaModFix/>
          </a:blip>
          <a:srcRect b="20983" l="10491" r="10044" t="15401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65" name="Google Shape;2565;p51"/>
          <p:cNvGrpSpPr/>
          <p:nvPr/>
        </p:nvGrpSpPr>
        <p:grpSpPr>
          <a:xfrm>
            <a:off x="10856170" y="111657"/>
            <a:ext cx="630930" cy="597556"/>
            <a:chOff x="582302" y="4447623"/>
            <a:chExt cx="630930" cy="597556"/>
          </a:xfrm>
        </p:grpSpPr>
        <p:pic>
          <p:nvPicPr>
            <p:cNvPr id="2566" name="Google Shape;2566;p51"/>
            <p:cNvPicPr preferRelativeResize="0"/>
            <p:nvPr/>
          </p:nvPicPr>
          <p:blipFill rotWithShape="1">
            <a:blip r:embed="rId4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67" name="Google Shape;2567;p51"/>
            <p:cNvPicPr preferRelativeResize="0"/>
            <p:nvPr/>
          </p:nvPicPr>
          <p:blipFill rotWithShape="1">
            <a:blip r:embed="rId5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68" name="Google Shape;2568;p51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Le temps est terminé. Corrigeons ensemble l’exercice.</a:t>
            </a:r>
            <a:endParaRPr/>
          </a:p>
        </p:txBody>
      </p:sp>
      <p:sp>
        <p:nvSpPr>
          <p:cNvPr id="2569" name="Google Shape;2569;p51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fait participer les élèves à la correction en leur demandant de présenter leurs réponses et de les justifier.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3" name="Shape 2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4" name="Google Shape;2574;p52"/>
          <p:cNvGrpSpPr/>
          <p:nvPr/>
        </p:nvGrpSpPr>
        <p:grpSpPr>
          <a:xfrm>
            <a:off x="10856170" y="111657"/>
            <a:ext cx="630930" cy="597556"/>
            <a:chOff x="582302" y="4447623"/>
            <a:chExt cx="630930" cy="597556"/>
          </a:xfrm>
        </p:grpSpPr>
        <p:pic>
          <p:nvPicPr>
            <p:cNvPr id="2575" name="Google Shape;2575;p52"/>
            <p:cNvPicPr preferRelativeResize="0"/>
            <p:nvPr/>
          </p:nvPicPr>
          <p:blipFill rotWithShape="1">
            <a:blip r:embed="rId3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6" name="Google Shape;2576;p52"/>
            <p:cNvPicPr preferRelativeResize="0"/>
            <p:nvPr/>
          </p:nvPicPr>
          <p:blipFill rotWithShape="1">
            <a:blip r:embed="rId4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77" name="Google Shape;2577;p52"/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8" name="Google Shape;2578;p52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A vous! Montrez-moi comment vous avez résolu cet exercice…</a:t>
            </a:r>
            <a:endParaRPr/>
          </a:p>
        </p:txBody>
      </p:sp>
      <p:sp>
        <p:nvSpPr>
          <p:cNvPr id="2579" name="Google Shape;2579;p52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circule dans la classe pour repérer les élèves en difficulté . </a:t>
            </a:r>
            <a:endParaRPr/>
          </a:p>
        </p:txBody>
      </p:sp>
      <p:grpSp>
        <p:nvGrpSpPr>
          <p:cNvPr id="2580" name="Google Shape;2580;p52"/>
          <p:cNvGrpSpPr/>
          <p:nvPr/>
        </p:nvGrpSpPr>
        <p:grpSpPr>
          <a:xfrm>
            <a:off x="771976" y="1092411"/>
            <a:ext cx="10834186" cy="5190364"/>
            <a:chOff x="771976" y="1570363"/>
            <a:chExt cx="10673601" cy="4716550"/>
          </a:xfrm>
        </p:grpSpPr>
        <p:sp>
          <p:nvSpPr>
            <p:cNvPr id="2581" name="Google Shape;2581;p52"/>
            <p:cNvSpPr/>
            <p:nvPr/>
          </p:nvSpPr>
          <p:spPr>
            <a:xfrm>
              <a:off x="1243195" y="5256742"/>
              <a:ext cx="8804281" cy="279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Sur Terre, seule une petite région est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....................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et les autres sont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. </a:t>
              </a:r>
              <a:endParaRPr/>
            </a:p>
          </p:txBody>
        </p:sp>
        <p:sp>
          <p:nvSpPr>
            <p:cNvPr id="2582" name="Google Shape;2582;p52"/>
            <p:cNvSpPr/>
            <p:nvPr/>
          </p:nvSpPr>
          <p:spPr>
            <a:xfrm>
              <a:off x="1388493" y="4579123"/>
              <a:ext cx="8186589" cy="279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L’ombre est formée sur une zone de la Terre, c’est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................................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/>
            </a:p>
          </p:txBody>
        </p:sp>
        <p:sp>
          <p:nvSpPr>
            <p:cNvPr id="2583" name="Google Shape;2583;p52"/>
            <p:cNvSpPr/>
            <p:nvPr/>
          </p:nvSpPr>
          <p:spPr>
            <a:xfrm>
              <a:off x="1042828" y="5663192"/>
              <a:ext cx="9837732" cy="285345"/>
            </a:xfrm>
            <a:custGeom>
              <a:rect b="b" l="l" r="r" t="t"/>
              <a:pathLst>
                <a:path extrusionOk="0" h="208800" w="6098400">
                  <a:moveTo>
                    <a:pt x="0" y="0"/>
                  </a:moveTo>
                  <a:lnTo>
                    <a:pt x="0" y="208800"/>
                  </a:lnTo>
                  <a:lnTo>
                    <a:pt x="6062395" y="208800"/>
                  </a:lnTo>
                  <a:cubicBezTo>
                    <a:pt x="6082284" y="208800"/>
                    <a:pt x="6098400" y="192684"/>
                    <a:pt x="6098400" y="172783"/>
                  </a:cubicBezTo>
                  <a:lnTo>
                    <a:pt x="6098400" y="35966"/>
                  </a:lnTo>
                  <a:cubicBezTo>
                    <a:pt x="6098400" y="16128"/>
                    <a:pt x="6082284" y="0"/>
                    <a:pt x="6062395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3EB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4" name="Google Shape;2584;p52"/>
            <p:cNvSpPr/>
            <p:nvPr/>
          </p:nvSpPr>
          <p:spPr>
            <a:xfrm>
              <a:off x="1018438" y="4938544"/>
              <a:ext cx="9837732" cy="285345"/>
            </a:xfrm>
            <a:custGeom>
              <a:rect b="b" l="l" r="r" t="t"/>
              <a:pathLst>
                <a:path extrusionOk="0" h="208800" w="6098400">
                  <a:moveTo>
                    <a:pt x="0" y="0"/>
                  </a:moveTo>
                  <a:lnTo>
                    <a:pt x="0" y="208800"/>
                  </a:lnTo>
                  <a:lnTo>
                    <a:pt x="6062395" y="208800"/>
                  </a:lnTo>
                  <a:cubicBezTo>
                    <a:pt x="6082284" y="208800"/>
                    <a:pt x="6098400" y="192684"/>
                    <a:pt x="6098400" y="172783"/>
                  </a:cubicBezTo>
                  <a:lnTo>
                    <a:pt x="6098400" y="35966"/>
                  </a:lnTo>
                  <a:cubicBezTo>
                    <a:pt x="6098400" y="16128"/>
                    <a:pt x="6082284" y="0"/>
                    <a:pt x="6062395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3EB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5" name="Google Shape;2585;p52"/>
            <p:cNvSpPr/>
            <p:nvPr/>
          </p:nvSpPr>
          <p:spPr>
            <a:xfrm>
              <a:off x="1036481" y="1606549"/>
              <a:ext cx="9834054" cy="2387154"/>
            </a:xfrm>
            <a:custGeom>
              <a:rect b="b" l="l" r="r" t="t"/>
              <a:pathLst>
                <a:path extrusionOk="0" h="2017141" w="6255219">
                  <a:moveTo>
                    <a:pt x="0" y="0"/>
                  </a:moveTo>
                  <a:lnTo>
                    <a:pt x="0" y="0"/>
                  </a:lnTo>
                  <a:lnTo>
                    <a:pt x="0" y="1909140"/>
                  </a:lnTo>
                  <a:cubicBezTo>
                    <a:pt x="0" y="1968792"/>
                    <a:pt x="48348" y="2017141"/>
                    <a:pt x="108000" y="2017141"/>
                  </a:cubicBezTo>
                  <a:lnTo>
                    <a:pt x="6147231" y="2017141"/>
                  </a:lnTo>
                  <a:cubicBezTo>
                    <a:pt x="6206871" y="2017141"/>
                    <a:pt x="6255219" y="1968792"/>
                    <a:pt x="6255219" y="1909140"/>
                  </a:cubicBezTo>
                  <a:lnTo>
                    <a:pt x="6255219" y="108000"/>
                  </a:lnTo>
                  <a:cubicBezTo>
                    <a:pt x="6255219" y="48348"/>
                    <a:pt x="6206871" y="0"/>
                    <a:pt x="6147231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EEE3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6" name="Google Shape;2586;p52"/>
            <p:cNvSpPr/>
            <p:nvPr/>
          </p:nvSpPr>
          <p:spPr>
            <a:xfrm>
              <a:off x="1036481" y="1606549"/>
              <a:ext cx="9819689" cy="2387154"/>
            </a:xfrm>
            <a:custGeom>
              <a:rect b="b" l="l" r="r" t="t"/>
              <a:pathLst>
                <a:path extrusionOk="0" h="2017141" w="6255219">
                  <a:moveTo>
                    <a:pt x="0" y="0"/>
                  </a:moveTo>
                  <a:lnTo>
                    <a:pt x="0" y="0"/>
                  </a:lnTo>
                  <a:lnTo>
                    <a:pt x="0" y="1909140"/>
                  </a:lnTo>
                  <a:cubicBezTo>
                    <a:pt x="0" y="1968792"/>
                    <a:pt x="48348" y="2017141"/>
                    <a:pt x="108000" y="2017141"/>
                  </a:cubicBezTo>
                  <a:lnTo>
                    <a:pt x="6147231" y="2017141"/>
                  </a:lnTo>
                  <a:cubicBezTo>
                    <a:pt x="6206871" y="2017141"/>
                    <a:pt x="6255219" y="1968792"/>
                    <a:pt x="6255219" y="1909140"/>
                  </a:cubicBezTo>
                  <a:lnTo>
                    <a:pt x="6255219" y="108000"/>
                  </a:lnTo>
                  <a:cubicBezTo>
                    <a:pt x="6255219" y="48348"/>
                    <a:pt x="6206871" y="0"/>
                    <a:pt x="6147231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cap="flat" cmpd="sng" w="9525">
              <a:solidFill>
                <a:srgbClr val="AE6EAD"/>
              </a:solidFill>
              <a:prstDash val="solid"/>
              <a:miter lim="508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587" name="Google Shape;2587;p52"/>
            <p:cNvGrpSpPr/>
            <p:nvPr/>
          </p:nvGrpSpPr>
          <p:grpSpPr>
            <a:xfrm>
              <a:off x="771976" y="1570363"/>
              <a:ext cx="261327" cy="283593"/>
              <a:chOff x="771976" y="1570363"/>
              <a:chExt cx="261327" cy="283593"/>
            </a:xfrm>
          </p:grpSpPr>
          <p:sp>
            <p:nvSpPr>
              <p:cNvPr id="2588" name="Google Shape;2588;p52"/>
              <p:cNvSpPr/>
              <p:nvPr/>
            </p:nvSpPr>
            <p:spPr>
              <a:xfrm>
                <a:off x="781876" y="1613349"/>
                <a:ext cx="236562" cy="205752"/>
              </a:xfrm>
              <a:custGeom>
                <a:rect b="b" l="l" r="r" t="t"/>
                <a:pathLst>
                  <a:path extrusionOk="0" h="205752" w="236562">
                    <a:moveTo>
                      <a:pt x="102870" y="0"/>
                    </a:moveTo>
                    <a:cubicBezTo>
                      <a:pt x="46051" y="0"/>
                      <a:pt x="0" y="46062"/>
                      <a:pt x="0" y="102870"/>
                    </a:cubicBezTo>
                    <a:cubicBezTo>
                      <a:pt x="0" y="159689"/>
                      <a:pt x="46051" y="205752"/>
                      <a:pt x="102870" y="205752"/>
                    </a:cubicBezTo>
                    <a:lnTo>
                      <a:pt x="133692" y="205752"/>
                    </a:lnTo>
                    <a:cubicBezTo>
                      <a:pt x="190500" y="205752"/>
                      <a:pt x="236562" y="159689"/>
                      <a:pt x="236562" y="102870"/>
                    </a:cubicBezTo>
                    <a:cubicBezTo>
                      <a:pt x="236562" y="46062"/>
                      <a:pt x="190500" y="0"/>
                      <a:pt x="133692" y="0"/>
                    </a:cubicBezTo>
                    <a:close/>
                    <a:moveTo>
                      <a:pt x="102870" y="0"/>
                    </a:moveTo>
                  </a:path>
                </a:pathLst>
              </a:custGeom>
              <a:solidFill>
                <a:srgbClr val="D4B6D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9" name="Google Shape;2589;p52"/>
              <p:cNvSpPr/>
              <p:nvPr/>
            </p:nvSpPr>
            <p:spPr>
              <a:xfrm>
                <a:off x="771976" y="1591949"/>
                <a:ext cx="261327" cy="262007"/>
              </a:xfrm>
              <a:custGeom>
                <a:rect b="b" l="l" r="r" t="t"/>
                <a:pathLst>
                  <a:path extrusionOk="0" h="205752" w="261327">
                    <a:moveTo>
                      <a:pt x="102870" y="0"/>
                    </a:moveTo>
                    <a:cubicBezTo>
                      <a:pt x="46051" y="0"/>
                      <a:pt x="0" y="46062"/>
                      <a:pt x="0" y="102870"/>
                    </a:cubicBezTo>
                    <a:cubicBezTo>
                      <a:pt x="0" y="159689"/>
                      <a:pt x="46051" y="205752"/>
                      <a:pt x="102870" y="205752"/>
                    </a:cubicBezTo>
                    <a:lnTo>
                      <a:pt x="261327" y="205752"/>
                    </a:lnTo>
                    <a:lnTo>
                      <a:pt x="261327" y="0"/>
                    </a:lnTo>
                    <a:close/>
                    <a:moveTo>
                      <a:pt x="102870" y="0"/>
                    </a:moveTo>
                  </a:path>
                </a:pathLst>
              </a:custGeom>
              <a:solidFill>
                <a:srgbClr val="AE6EA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0" name="Google Shape;2590;p52"/>
              <p:cNvSpPr/>
              <p:nvPr/>
            </p:nvSpPr>
            <p:spPr>
              <a:xfrm>
                <a:off x="871233" y="1570363"/>
                <a:ext cx="140553" cy="2796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Calibri"/>
                  <a:buNone/>
                </a:pPr>
                <a:r>
                  <a:rPr b="1" i="0" lang="fr-FR" sz="20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/>
              </a:p>
            </p:txBody>
          </p:sp>
        </p:grpSp>
        <p:sp>
          <p:nvSpPr>
            <p:cNvPr id="2591" name="Google Shape;2591;p52"/>
            <p:cNvSpPr/>
            <p:nvPr/>
          </p:nvSpPr>
          <p:spPr>
            <a:xfrm>
              <a:off x="1243195" y="1586756"/>
              <a:ext cx="9070656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Le schéma ci-dessous représente le modèle du système Soleil – Terre – Lune dans les conditions du phénomène d’éclipse.</a:t>
              </a:r>
              <a:endParaRPr/>
            </a:p>
          </p:txBody>
        </p:sp>
        <p:grpSp>
          <p:nvGrpSpPr>
            <p:cNvPr id="2592" name="Google Shape;2592;p52"/>
            <p:cNvGrpSpPr/>
            <p:nvPr/>
          </p:nvGrpSpPr>
          <p:grpSpPr>
            <a:xfrm>
              <a:off x="1377964" y="1949273"/>
              <a:ext cx="9033928" cy="2047111"/>
              <a:chOff x="1040957" y="2037453"/>
              <a:chExt cx="6823456" cy="1546212"/>
            </a:xfrm>
          </p:grpSpPr>
          <p:pic>
            <p:nvPicPr>
              <p:cNvPr id="2593" name="Google Shape;2593;p52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1040957" y="2037453"/>
                <a:ext cx="1718818" cy="1544187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2594" name="Google Shape;2594;p52"/>
              <p:cNvGrpSpPr/>
              <p:nvPr/>
            </p:nvGrpSpPr>
            <p:grpSpPr>
              <a:xfrm>
                <a:off x="1632570" y="2320129"/>
                <a:ext cx="6231843" cy="1263536"/>
                <a:chOff x="1632570" y="2320131"/>
                <a:chExt cx="5865570" cy="1033385"/>
              </a:xfrm>
            </p:grpSpPr>
            <p:pic>
              <p:nvPicPr>
                <p:cNvPr id="2595" name="Google Shape;2595;p52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 b="0" l="0" r="0" t="0"/>
                <a:stretch/>
              </p:blipFill>
              <p:spPr>
                <a:xfrm>
                  <a:off x="6395020" y="2433618"/>
                  <a:ext cx="800341" cy="78055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596" name="Google Shape;2596;p52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5905847" y="2683798"/>
                  <a:ext cx="391728" cy="33871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597" name="Google Shape;2597;p52"/>
                <p:cNvSpPr/>
                <p:nvPr/>
              </p:nvSpPr>
              <p:spPr>
                <a:xfrm>
                  <a:off x="6509445" y="2806189"/>
                  <a:ext cx="153559" cy="133431"/>
                </a:xfrm>
                <a:custGeom>
                  <a:rect b="b" l="l" r="r" t="t"/>
                  <a:pathLst>
                    <a:path extrusionOk="0" h="186474" w="100252">
                      <a:moveTo>
                        <a:pt x="50126" y="186474"/>
                      </a:moveTo>
                      <a:cubicBezTo>
                        <a:pt x="77812" y="186474"/>
                        <a:pt x="100252" y="144730"/>
                        <a:pt x="100252" y="93244"/>
                      </a:cubicBezTo>
                      <a:cubicBezTo>
                        <a:pt x="100252" y="41745"/>
                        <a:pt x="77812" y="0"/>
                        <a:pt x="50126" y="0"/>
                      </a:cubicBezTo>
                      <a:cubicBezTo>
                        <a:pt x="22440" y="0"/>
                        <a:pt x="0" y="41745"/>
                        <a:pt x="0" y="93244"/>
                      </a:cubicBezTo>
                      <a:cubicBezTo>
                        <a:pt x="0" y="144730"/>
                        <a:pt x="22440" y="186474"/>
                        <a:pt x="50126" y="186474"/>
                      </a:cubicBezTo>
                    </a:path>
                  </a:pathLst>
                </a:custGeom>
                <a:solidFill>
                  <a:srgbClr val="37353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98" name="Google Shape;2598;p52"/>
                <p:cNvSpPr/>
                <p:nvPr/>
              </p:nvSpPr>
              <p:spPr>
                <a:xfrm>
                  <a:off x="6595187" y="2320131"/>
                  <a:ext cx="433369" cy="17276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31F20"/>
                    </a:buClr>
                    <a:buSzPts val="2000"/>
                    <a:buFont typeface="Calibri"/>
                    <a:buNone/>
                  </a:pPr>
                  <a:r>
                    <a:rPr b="0" i="0" lang="fr-FR" sz="2000" u="none" cap="none" strike="noStrike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Terre </a:t>
                  </a:r>
                  <a:endParaRPr/>
                </a:p>
              </p:txBody>
            </p:sp>
            <p:sp>
              <p:nvSpPr>
                <p:cNvPr id="2599" name="Google Shape;2599;p52"/>
                <p:cNvSpPr/>
                <p:nvPr/>
              </p:nvSpPr>
              <p:spPr>
                <a:xfrm>
                  <a:off x="5880345" y="3180747"/>
                  <a:ext cx="1617795" cy="17276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31F20"/>
                    </a:buClr>
                    <a:buSzPts val="2000"/>
                    <a:buFont typeface="Calibri"/>
                    <a:buNone/>
                  </a:pPr>
                  <a:r>
                    <a:rPr b="0" i="0" lang="fr-FR" sz="2000" u="none" cap="none" strike="noStrike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L’ombre portée</a:t>
                  </a:r>
                  <a:endParaRPr/>
                </a:p>
              </p:txBody>
            </p:sp>
            <p:sp>
              <p:nvSpPr>
                <p:cNvPr id="2600" name="Google Shape;2600;p52"/>
                <p:cNvSpPr/>
                <p:nvPr/>
              </p:nvSpPr>
              <p:spPr>
                <a:xfrm>
                  <a:off x="5951658" y="2494838"/>
                  <a:ext cx="394075" cy="17276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31F20"/>
                    </a:buClr>
                    <a:buSzPts val="2000"/>
                    <a:buFont typeface="Calibri"/>
                    <a:buNone/>
                  </a:pPr>
                  <a:r>
                    <a:rPr b="0" i="0" lang="fr-FR" sz="2000" u="none" cap="none" strike="noStrike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Lune </a:t>
                  </a:r>
                  <a:endParaRPr/>
                </a:p>
              </p:txBody>
            </p:sp>
            <p:sp>
              <p:nvSpPr>
                <p:cNvPr id="2601" name="Google Shape;2601;p52"/>
                <p:cNvSpPr/>
                <p:nvPr/>
              </p:nvSpPr>
              <p:spPr>
                <a:xfrm>
                  <a:off x="1632570" y="2739202"/>
                  <a:ext cx="391829" cy="17276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0" lIns="0" spcFirstLastPara="1" rIns="0" wrap="square" tIns="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31F20"/>
                    </a:buClr>
                    <a:buSzPts val="2000"/>
                    <a:buFont typeface="Calibri"/>
                    <a:buNone/>
                  </a:pPr>
                  <a:r>
                    <a:rPr b="0" i="0" lang="fr-FR" sz="2000" u="none" cap="none" strike="noStrike">
                      <a:solidFill>
                        <a:srgbClr val="231F2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Soleil</a:t>
                  </a:r>
                  <a:endParaRPr/>
                </a:p>
              </p:txBody>
            </p:sp>
          </p:grpSp>
        </p:grpSp>
        <p:cxnSp>
          <p:nvCxnSpPr>
            <p:cNvPr id="2602" name="Google Shape;2602;p52"/>
            <p:cNvCxnSpPr/>
            <p:nvPr/>
          </p:nvCxnSpPr>
          <p:spPr>
            <a:xfrm flipH="1" rot="10800000">
              <a:off x="8857673" y="3269673"/>
              <a:ext cx="212436" cy="535709"/>
            </a:xfrm>
            <a:prstGeom prst="straightConnector1">
              <a:avLst/>
            </a:prstGeom>
            <a:noFill/>
            <a:ln cap="flat" cmpd="sng" w="19050">
              <a:solidFill>
                <a:srgbClr val="00B0F0"/>
              </a:solidFill>
              <a:prstDash val="solid"/>
              <a:miter lim="800000"/>
              <a:headEnd len="sm" w="sm" type="none"/>
              <a:tailEnd len="med" w="med" type="stealth"/>
            </a:ln>
          </p:spPr>
        </p:cxnSp>
        <p:sp>
          <p:nvSpPr>
            <p:cNvPr id="2603" name="Google Shape;2603;p52"/>
            <p:cNvSpPr/>
            <p:nvPr/>
          </p:nvSpPr>
          <p:spPr>
            <a:xfrm>
              <a:off x="1033304" y="4158631"/>
              <a:ext cx="9822866" cy="285345"/>
            </a:xfrm>
            <a:custGeom>
              <a:rect b="b" l="l" r="r" t="t"/>
              <a:pathLst>
                <a:path extrusionOk="0" h="208800" w="6098400">
                  <a:moveTo>
                    <a:pt x="0" y="0"/>
                  </a:moveTo>
                  <a:lnTo>
                    <a:pt x="0" y="208800"/>
                  </a:lnTo>
                  <a:lnTo>
                    <a:pt x="6062395" y="208800"/>
                  </a:lnTo>
                  <a:cubicBezTo>
                    <a:pt x="6082284" y="208800"/>
                    <a:pt x="6098400" y="192684"/>
                    <a:pt x="6098400" y="172783"/>
                  </a:cubicBezTo>
                  <a:lnTo>
                    <a:pt x="6098400" y="35966"/>
                  </a:lnTo>
                  <a:cubicBezTo>
                    <a:pt x="6098400" y="16128"/>
                    <a:pt x="6082284" y="0"/>
                    <a:pt x="6062395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3EB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4" name="Google Shape;2604;p52"/>
            <p:cNvSpPr/>
            <p:nvPr/>
          </p:nvSpPr>
          <p:spPr>
            <a:xfrm>
              <a:off x="1144175" y="4153014"/>
              <a:ext cx="3295881" cy="279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C67AA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AC67AA"/>
                  </a:solidFill>
                  <a:latin typeface="Calibri"/>
                  <a:ea typeface="Calibri"/>
                  <a:cs typeface="Calibri"/>
                  <a:sym typeface="Calibri"/>
                </a:rPr>
                <a:t>1.</a:t>
              </a:r>
              <a:r>
                <a:rPr b="0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Identifier le type de l’éclipse. </a:t>
              </a:r>
              <a:endParaRPr/>
            </a:p>
          </p:txBody>
        </p:sp>
        <p:sp>
          <p:nvSpPr>
            <p:cNvPr id="2605" name="Google Shape;2605;p52"/>
            <p:cNvSpPr/>
            <p:nvPr/>
          </p:nvSpPr>
          <p:spPr>
            <a:xfrm>
              <a:off x="1144175" y="4940549"/>
              <a:ext cx="2623123" cy="279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C67AA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AC67AA"/>
                  </a:solidFill>
                  <a:latin typeface="Calibri"/>
                  <a:ea typeface="Calibri"/>
                  <a:cs typeface="Calibri"/>
                  <a:sym typeface="Calibri"/>
                </a:rPr>
                <a:t>2.</a:t>
              </a:r>
              <a:r>
                <a:rPr b="0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Décrire le phénomène.</a:t>
              </a:r>
              <a:endParaRPr/>
            </a:p>
          </p:txBody>
        </p:sp>
        <p:sp>
          <p:nvSpPr>
            <p:cNvPr id="2606" name="Google Shape;2606;p52"/>
            <p:cNvSpPr/>
            <p:nvPr/>
          </p:nvSpPr>
          <p:spPr>
            <a:xfrm>
              <a:off x="1144175" y="5666428"/>
              <a:ext cx="10301402" cy="279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C67AA"/>
                </a:buClr>
                <a:buSzPts val="2000"/>
                <a:buFont typeface="Calibri"/>
                <a:buNone/>
              </a:pPr>
              <a:r>
                <a:rPr b="1" i="0" lang="fr-FR" sz="2000" u="none" cap="none" strike="noStrike">
                  <a:solidFill>
                    <a:srgbClr val="AC67AA"/>
                  </a:solidFill>
                  <a:latin typeface="Calibri"/>
                  <a:ea typeface="Calibri"/>
                  <a:cs typeface="Calibri"/>
                  <a:sym typeface="Calibri"/>
                </a:rPr>
                <a:t>3.</a:t>
              </a:r>
              <a:r>
                <a:rPr b="0" i="0" lang="fr-FR" sz="2000" u="none" cap="none" strike="noStrike">
                  <a:solidFill>
                    <a:srgbClr val="F5821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Expliquer ce phénomène d’éclipse par la représentation des rayons limites sur la figure ci-dessus. </a:t>
              </a:r>
              <a:endParaRPr/>
            </a:p>
          </p:txBody>
        </p:sp>
        <p:sp>
          <p:nvSpPr>
            <p:cNvPr id="2607" name="Google Shape;2607;p52"/>
            <p:cNvSpPr/>
            <p:nvPr/>
          </p:nvSpPr>
          <p:spPr>
            <a:xfrm>
              <a:off x="1377964" y="6007232"/>
              <a:ext cx="6370667" cy="279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1F20"/>
                </a:buClr>
                <a:buSzPts val="2000"/>
                <a:buFont typeface="Calibri"/>
                <a:buNone/>
              </a:pP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Cette éclipse est due à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................................ </a:t>
              </a:r>
              <a:r>
                <a:rPr b="0" i="0" lang="fr-FR" sz="2000" u="none" cap="none" strike="noStrike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crée par la Lune.</a:t>
              </a:r>
              <a:endParaRPr/>
            </a:p>
          </p:txBody>
        </p:sp>
      </p:grpSp>
      <p:sp>
        <p:nvSpPr>
          <p:cNvPr id="2608" name="Google Shape;2608;p52"/>
          <p:cNvSpPr/>
          <p:nvPr/>
        </p:nvSpPr>
        <p:spPr>
          <a:xfrm>
            <a:off x="6560177" y="4233192"/>
            <a:ext cx="226526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l’ombre portée</a:t>
            </a:r>
            <a:endParaRPr/>
          </a:p>
        </p:txBody>
      </p:sp>
      <p:sp>
        <p:nvSpPr>
          <p:cNvPr id="2609" name="Google Shape;2609;p52"/>
          <p:cNvSpPr txBox="1"/>
          <p:nvPr/>
        </p:nvSpPr>
        <p:spPr>
          <a:xfrm>
            <a:off x="5038966" y="5052411"/>
            <a:ext cx="162976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sombre</a:t>
            </a:r>
            <a:endParaRPr/>
          </a:p>
        </p:txBody>
      </p:sp>
      <p:sp>
        <p:nvSpPr>
          <p:cNvPr id="2610" name="Google Shape;2610;p52"/>
          <p:cNvSpPr txBox="1"/>
          <p:nvPr/>
        </p:nvSpPr>
        <p:spPr>
          <a:xfrm>
            <a:off x="8380074" y="5059469"/>
            <a:ext cx="162976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éclairées</a:t>
            </a:r>
            <a:endParaRPr/>
          </a:p>
        </p:txBody>
      </p:sp>
      <p:sp>
        <p:nvSpPr>
          <p:cNvPr id="2611" name="Google Shape;2611;p52"/>
          <p:cNvSpPr txBox="1"/>
          <p:nvPr/>
        </p:nvSpPr>
        <p:spPr>
          <a:xfrm>
            <a:off x="3461044" y="5918213"/>
            <a:ext cx="29169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l’éclipse du soleil.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5" name="Shape 2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6" name="Google Shape;2616;p53"/>
          <p:cNvSpPr txBox="1"/>
          <p:nvPr>
            <p:ph idx="1" type="body"/>
          </p:nvPr>
        </p:nvSpPr>
        <p:spPr>
          <a:xfrm>
            <a:off x="8860537" y="5229083"/>
            <a:ext cx="149961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0" name="Shape 2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" name="Google Shape;2621;p54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Qui peut me dire ce que nous avons appris aujourd’hui? </a:t>
            </a:r>
            <a:br>
              <a:rPr lang="fr-FR"/>
            </a:br>
            <a:endParaRPr/>
          </a:p>
        </p:txBody>
      </p:sp>
      <p:sp>
        <p:nvSpPr>
          <p:cNvPr id="2622" name="Google Shape;2622;p54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descr="A cartoon character leaning on a question mark&#10;&#10;AI-generated content may be incorrect." id="2623" name="Google Shape;2623;p54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3115" y="1306115"/>
            <a:ext cx="4245769" cy="4245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7" name="Shape 2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8" name="Google Shape;2628;p5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Effectivement, nous avons donc appris à expliquer les phénomènes d’éclipse par la formation de l’ombre.</a:t>
            </a:r>
            <a:endParaRPr/>
          </a:p>
        </p:txBody>
      </p:sp>
      <p:sp>
        <p:nvSpPr>
          <p:cNvPr id="2629" name="Google Shape;2629;p55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donne un rappel de la séance.</a:t>
            </a:r>
            <a:endParaRPr/>
          </a:p>
        </p:txBody>
      </p:sp>
      <p:sp>
        <p:nvSpPr>
          <p:cNvPr id="2630" name="Google Shape;2630;p55"/>
          <p:cNvSpPr/>
          <p:nvPr/>
        </p:nvSpPr>
        <p:spPr>
          <a:xfrm>
            <a:off x="1932939" y="2956062"/>
            <a:ext cx="9006610" cy="71895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31" name="Google Shape;2631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26499" y="2672785"/>
            <a:ext cx="805544" cy="805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2" name="Google Shape;2632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76390" y="434507"/>
            <a:ext cx="467661" cy="467661"/>
          </a:xfrm>
          <a:prstGeom prst="rect">
            <a:avLst/>
          </a:prstGeom>
          <a:noFill/>
          <a:ln>
            <a:noFill/>
          </a:ln>
        </p:spPr>
      </p:pic>
      <p:sp>
        <p:nvSpPr>
          <p:cNvPr id="2633" name="Google Shape;2633;p55"/>
          <p:cNvSpPr/>
          <p:nvPr/>
        </p:nvSpPr>
        <p:spPr>
          <a:xfrm>
            <a:off x="2432043" y="3075557"/>
            <a:ext cx="826188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Expliquer</a:t>
            </a:r>
            <a:r>
              <a:rPr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les phénomènes </a:t>
            </a:r>
            <a:r>
              <a:rPr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éclipse</a:t>
            </a:r>
            <a:r>
              <a:rPr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par la </a:t>
            </a:r>
            <a:r>
              <a:rPr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formation de l’ombre</a:t>
            </a:r>
            <a:r>
              <a:rPr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7" name="Shape 2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8" name="Google Shape;2638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61712" y="219311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639" name="Google Shape;2639;p5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Qui peut me rappeler les étapes à suivre pour résoudre la tâche? </a:t>
            </a:r>
            <a:br>
              <a:rPr lang="fr-FR"/>
            </a:br>
            <a:r>
              <a:rPr lang="fr-FR"/>
              <a:t>Pour expliquer les phénomènes d’éclipse par la formation de l’ombre, je suis les étapes suivantes:</a:t>
            </a:r>
            <a:endParaRPr/>
          </a:p>
        </p:txBody>
      </p:sp>
      <p:sp>
        <p:nvSpPr>
          <p:cNvPr id="2640" name="Google Shape;2640;p56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fait participer les élèves pour rappeler les étapes de vérification l’alignement des objets.</a:t>
            </a:r>
            <a:endParaRPr/>
          </a:p>
        </p:txBody>
      </p:sp>
      <p:grpSp>
        <p:nvGrpSpPr>
          <p:cNvPr id="2641" name="Google Shape;2641;p56"/>
          <p:cNvGrpSpPr/>
          <p:nvPr/>
        </p:nvGrpSpPr>
        <p:grpSpPr>
          <a:xfrm>
            <a:off x="738804" y="1605067"/>
            <a:ext cx="11042068" cy="582883"/>
            <a:chOff x="738804" y="1605067"/>
            <a:chExt cx="11042068" cy="582883"/>
          </a:xfrm>
        </p:grpSpPr>
        <p:sp>
          <p:nvSpPr>
            <p:cNvPr id="2642" name="Google Shape;2642;p56"/>
            <p:cNvSpPr txBox="1"/>
            <p:nvPr/>
          </p:nvSpPr>
          <p:spPr>
            <a:xfrm>
              <a:off x="1212111" y="1711842"/>
              <a:ext cx="10568761" cy="369332"/>
            </a:xfrm>
            <a:prstGeom prst="rect">
              <a:avLst/>
            </a:prstGeom>
            <a:solidFill>
              <a:srgbClr val="D6EFF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92075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Décrire le phénomène.</a:t>
              </a:r>
              <a:endParaRPr/>
            </a:p>
          </p:txBody>
        </p:sp>
        <p:sp>
          <p:nvSpPr>
            <p:cNvPr id="2643" name="Google Shape;2643;p56"/>
            <p:cNvSpPr/>
            <p:nvPr/>
          </p:nvSpPr>
          <p:spPr>
            <a:xfrm>
              <a:off x="738804" y="1605067"/>
              <a:ext cx="582883" cy="582883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grpSp>
        <p:nvGrpSpPr>
          <p:cNvPr id="2644" name="Google Shape;2644;p56"/>
          <p:cNvGrpSpPr/>
          <p:nvPr/>
        </p:nvGrpSpPr>
        <p:grpSpPr>
          <a:xfrm>
            <a:off x="738804" y="2915733"/>
            <a:ext cx="11042070" cy="582883"/>
            <a:chOff x="738804" y="2915733"/>
            <a:chExt cx="11042070" cy="582883"/>
          </a:xfrm>
        </p:grpSpPr>
        <p:sp>
          <p:nvSpPr>
            <p:cNvPr id="2645" name="Google Shape;2645;p56"/>
            <p:cNvSpPr txBox="1"/>
            <p:nvPr/>
          </p:nvSpPr>
          <p:spPr>
            <a:xfrm>
              <a:off x="1212112" y="3060322"/>
              <a:ext cx="10568762" cy="369332"/>
            </a:xfrm>
            <a:prstGeom prst="rect">
              <a:avLst/>
            </a:prstGeom>
            <a:solidFill>
              <a:srgbClr val="D6EFF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92075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Identifier le type de l’éclipse.</a:t>
              </a:r>
              <a:endParaRPr/>
            </a:p>
          </p:txBody>
        </p:sp>
        <p:sp>
          <p:nvSpPr>
            <p:cNvPr id="2646" name="Google Shape;2646;p56"/>
            <p:cNvSpPr/>
            <p:nvPr/>
          </p:nvSpPr>
          <p:spPr>
            <a:xfrm>
              <a:off x="738804" y="2915733"/>
              <a:ext cx="582883" cy="582883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  <p:grpSp>
        <p:nvGrpSpPr>
          <p:cNvPr id="2647" name="Google Shape;2647;p56"/>
          <p:cNvGrpSpPr/>
          <p:nvPr/>
        </p:nvGrpSpPr>
        <p:grpSpPr>
          <a:xfrm>
            <a:off x="738804" y="4302026"/>
            <a:ext cx="11042070" cy="582883"/>
            <a:chOff x="738804" y="4302026"/>
            <a:chExt cx="11042070" cy="582883"/>
          </a:xfrm>
        </p:grpSpPr>
        <p:sp>
          <p:nvSpPr>
            <p:cNvPr id="2648" name="Google Shape;2648;p56"/>
            <p:cNvSpPr txBox="1"/>
            <p:nvPr/>
          </p:nvSpPr>
          <p:spPr>
            <a:xfrm>
              <a:off x="1212112" y="4408802"/>
              <a:ext cx="10568762" cy="369332"/>
            </a:xfrm>
            <a:prstGeom prst="rect">
              <a:avLst/>
            </a:prstGeom>
            <a:solidFill>
              <a:srgbClr val="D6EFF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92075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rgbClr val="231F20"/>
                  </a:solidFill>
                  <a:latin typeface="Calibri"/>
                  <a:ea typeface="Calibri"/>
                  <a:cs typeface="Calibri"/>
                  <a:sym typeface="Calibri"/>
                </a:rPr>
                <a:t>Expliquer ce phénomène d’éclipse par la représentation des rayons limites sur une figure illustrative.</a:t>
              </a:r>
              <a:endParaRPr sz="180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9" name="Google Shape;2649;p56"/>
            <p:cNvSpPr/>
            <p:nvPr/>
          </p:nvSpPr>
          <p:spPr>
            <a:xfrm>
              <a:off x="738804" y="4302026"/>
              <a:ext cx="582883" cy="582883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4" name="Shape 2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5" name="Google Shape;2655;p57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termine par la carte lexicale de la séance. Retenez-le!</a:t>
            </a:r>
            <a:endParaRPr/>
          </a:p>
        </p:txBody>
      </p:sp>
      <p:sp>
        <p:nvSpPr>
          <p:cNvPr id="2656" name="Google Shape;2656;p57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57" name="Google Shape;2657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76808" y="212713"/>
            <a:ext cx="583170" cy="583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58" name="Google Shape;2658;p57"/>
          <p:cNvGrpSpPr/>
          <p:nvPr/>
        </p:nvGrpSpPr>
        <p:grpSpPr>
          <a:xfrm>
            <a:off x="285342" y="1148295"/>
            <a:ext cx="11463355" cy="5059905"/>
            <a:chOff x="380712" y="1645615"/>
            <a:chExt cx="11463355" cy="5027191"/>
          </a:xfrm>
        </p:grpSpPr>
        <p:sp>
          <p:nvSpPr>
            <p:cNvPr id="2659" name="Google Shape;2659;p57"/>
            <p:cNvSpPr/>
            <p:nvPr/>
          </p:nvSpPr>
          <p:spPr>
            <a:xfrm>
              <a:off x="380712" y="2141446"/>
              <a:ext cx="11428467" cy="4531360"/>
            </a:xfrm>
            <a:prstGeom prst="rect">
              <a:avLst/>
            </a:prstGeom>
            <a:solidFill>
              <a:srgbClr val="F2F2F2"/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57"/>
            <p:cNvSpPr/>
            <p:nvPr/>
          </p:nvSpPr>
          <p:spPr>
            <a:xfrm>
              <a:off x="4673600" y="3180521"/>
              <a:ext cx="2702560" cy="1228022"/>
            </a:xfrm>
            <a:prstGeom prst="roundRect">
              <a:avLst>
                <a:gd fmla="val 16667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Expliquer les phénomènes d’éclipse par la formation de l’ombre.</a:t>
              </a:r>
              <a:endParaRPr/>
            </a:p>
          </p:txBody>
        </p:sp>
        <p:sp>
          <p:nvSpPr>
            <p:cNvPr id="2661" name="Google Shape;2661;p57"/>
            <p:cNvSpPr/>
            <p:nvPr/>
          </p:nvSpPr>
          <p:spPr>
            <a:xfrm>
              <a:off x="1003405" y="2853580"/>
              <a:ext cx="2216165" cy="1945835"/>
            </a:xfrm>
            <a:prstGeom prst="roundRect">
              <a:avLst>
                <a:gd fmla="val 8096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57"/>
            <p:cNvSpPr txBox="1"/>
            <p:nvPr/>
          </p:nvSpPr>
          <p:spPr>
            <a:xfrm>
              <a:off x="5485480" y="2853580"/>
              <a:ext cx="95369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 tâche</a:t>
              </a:r>
              <a:endParaRPr/>
            </a:p>
          </p:txBody>
        </p:sp>
        <p:sp>
          <p:nvSpPr>
            <p:cNvPr id="2663" name="Google Shape;2663;p57"/>
            <p:cNvSpPr/>
            <p:nvPr/>
          </p:nvSpPr>
          <p:spPr>
            <a:xfrm>
              <a:off x="8432608" y="2582506"/>
              <a:ext cx="2430737" cy="1537837"/>
            </a:xfrm>
            <a:prstGeom prst="roundRect">
              <a:avLst>
                <a:gd fmla="val 16667" name="adj"/>
              </a:avLst>
            </a:prstGeom>
            <a:solidFill>
              <a:srgbClr val="0097A7">
                <a:alpha val="30196"/>
              </a:srgbClr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57"/>
            <p:cNvSpPr txBox="1"/>
            <p:nvPr/>
          </p:nvSpPr>
          <p:spPr>
            <a:xfrm>
              <a:off x="8577345" y="2290638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Verbes de consigne</a:t>
              </a:r>
              <a:endParaRPr/>
            </a:p>
          </p:txBody>
        </p:sp>
        <p:sp>
          <p:nvSpPr>
            <p:cNvPr id="2665" name="Google Shape;2665;p57"/>
            <p:cNvSpPr/>
            <p:nvPr/>
          </p:nvSpPr>
          <p:spPr>
            <a:xfrm>
              <a:off x="1003405" y="5674626"/>
              <a:ext cx="9859940" cy="547170"/>
            </a:xfrm>
            <a:prstGeom prst="roundRect">
              <a:avLst>
                <a:gd fmla="val 16667" name="adj"/>
              </a:avLst>
            </a:prstGeom>
            <a:solidFill>
              <a:srgbClr val="D8E6FC"/>
            </a:solidFill>
            <a:ln cap="flat" cmpd="sng" w="25400">
              <a:solidFill>
                <a:srgbClr val="4285F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57"/>
            <p:cNvSpPr txBox="1"/>
            <p:nvPr/>
          </p:nvSpPr>
          <p:spPr>
            <a:xfrm>
              <a:off x="3678369" y="5336688"/>
              <a:ext cx="2407021" cy="305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Structure pour répondre</a:t>
              </a:r>
              <a:endParaRPr/>
            </a:p>
          </p:txBody>
        </p:sp>
        <p:cxnSp>
          <p:nvCxnSpPr>
            <p:cNvPr id="2667" name="Google Shape;2667;p57"/>
            <p:cNvCxnSpPr>
              <a:stCxn id="2661" idx="3"/>
              <a:endCxn id="2660" idx="1"/>
            </p:cNvCxnSpPr>
            <p:nvPr/>
          </p:nvCxnSpPr>
          <p:spPr>
            <a:xfrm flipH="1" rot="10800000">
              <a:off x="3219570" y="3794398"/>
              <a:ext cx="1454100" cy="321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668" name="Google Shape;2668;p57"/>
            <p:cNvSpPr txBox="1"/>
            <p:nvPr/>
          </p:nvSpPr>
          <p:spPr>
            <a:xfrm>
              <a:off x="1035346" y="2805109"/>
              <a:ext cx="2301988" cy="20181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92075" lvl="0" marL="92075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Le phénomène d’éclipse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92075" lvl="0" marL="92075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L’éclipse solaire </a:t>
              </a:r>
              <a:endParaRPr/>
            </a:p>
            <a:p>
              <a:pPr indent="-92075" lvl="0" marL="92075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L’éclipse lunaire </a:t>
              </a:r>
              <a:endParaRPr/>
            </a:p>
            <a:p>
              <a:pPr indent="-92075" lvl="0" marL="92075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b="0" i="0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L’ombre</a:t>
              </a:r>
              <a:endParaRPr/>
            </a:p>
            <a:p>
              <a:pPr indent="-92075" lvl="0" marL="92075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L’ombre portée</a:t>
              </a:r>
              <a:endParaRPr/>
            </a:p>
            <a:p>
              <a:pPr indent="-92075" lvl="0" marL="92075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Les rayons limites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" name="Google Shape;2669;p57"/>
            <p:cNvSpPr txBox="1"/>
            <p:nvPr/>
          </p:nvSpPr>
          <p:spPr>
            <a:xfrm>
              <a:off x="8769158" y="2610818"/>
              <a:ext cx="1843091" cy="13760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b="0" i="0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Expliquer </a:t>
              </a:r>
              <a:endParaRPr/>
            </a:p>
            <a:p>
              <a:pPr indent="-285750" lvl="0" marL="28575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Identifier </a:t>
              </a:r>
              <a:endParaRPr/>
            </a:p>
            <a:p>
              <a:pPr indent="-285750" lvl="0" marL="28575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Décrire </a:t>
              </a:r>
              <a:endParaRPr/>
            </a:p>
            <a:p>
              <a:pPr indent="-285750" lvl="0" marL="28575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Tracer</a:t>
              </a:r>
              <a:endParaRPr/>
            </a:p>
          </p:txBody>
        </p:sp>
        <p:cxnSp>
          <p:nvCxnSpPr>
            <p:cNvPr id="2670" name="Google Shape;2670;p57"/>
            <p:cNvCxnSpPr>
              <a:stCxn id="2660" idx="3"/>
            </p:cNvCxnSpPr>
            <p:nvPr/>
          </p:nvCxnSpPr>
          <p:spPr>
            <a:xfrm flipH="1" rot="10800000">
              <a:off x="7376160" y="3337332"/>
              <a:ext cx="1056300" cy="457200"/>
            </a:xfrm>
            <a:prstGeom prst="bentConnector3">
              <a:avLst>
                <a:gd fmla="val 59027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71" name="Google Shape;2671;p57"/>
            <p:cNvCxnSpPr/>
            <p:nvPr/>
          </p:nvCxnSpPr>
          <p:spPr>
            <a:xfrm rot="5400000">
              <a:off x="5489813" y="5139565"/>
              <a:ext cx="1070139" cy="4"/>
            </a:xfrm>
            <a:prstGeom prst="bentConnector3">
              <a:avLst>
                <a:gd fmla="val 94061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672" name="Google Shape;2672;p57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717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MA CARTE LEXICALE</a:t>
              </a:r>
              <a:endParaRPr b="1" i="0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73" name="Google Shape;2673;p57"/>
          <p:cNvSpPr txBox="1"/>
          <p:nvPr/>
        </p:nvSpPr>
        <p:spPr>
          <a:xfrm>
            <a:off x="725146" y="1978524"/>
            <a:ext cx="2286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Termes thématiques</a:t>
            </a:r>
            <a:endParaRPr/>
          </a:p>
        </p:txBody>
      </p:sp>
      <p:sp>
        <p:nvSpPr>
          <p:cNvPr id="2674" name="Google Shape;2674;p57"/>
          <p:cNvSpPr txBox="1"/>
          <p:nvPr/>
        </p:nvSpPr>
        <p:spPr>
          <a:xfrm>
            <a:off x="1145588" y="5280844"/>
            <a:ext cx="962238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Cette éclipse est due à .............................................. crée par ………………..…….....…..…. .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9" name="Google Shape;2679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76808" y="21271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680" name="Google Shape;2680;p58"/>
          <p:cNvSpPr txBox="1"/>
          <p:nvPr/>
        </p:nvSpPr>
        <p:spPr>
          <a:xfrm>
            <a:off x="3603118" y="2850204"/>
            <a:ext cx="438774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Exercices 4 de la page 85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Défi 2 de la page 86</a:t>
            </a:r>
            <a:endParaRPr/>
          </a:p>
        </p:txBody>
      </p:sp>
      <p:sp>
        <p:nvSpPr>
          <p:cNvPr id="2681" name="Google Shape;2681;p58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Bravo à tous ! Révisez dans le livret ce qu’on a vu aujourd'hui et faire l’exercice et le défi suivants: </a:t>
            </a:r>
            <a:endParaRPr/>
          </a:p>
        </p:txBody>
      </p:sp>
      <p:sp>
        <p:nvSpPr>
          <p:cNvPr id="2682" name="Google Shape;2682;p58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incite les élèves à faire l’exercice à la maison et clore la séance.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7" name="Google Shape;2687;p59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2688" name="Google Shape;2688;p59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9D7A2"/>
            </a:solidFill>
            <a:ln cap="flat" cmpd="sng" w="12700">
              <a:solidFill>
                <a:srgbClr val="F9D7A2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9" name="Google Shape;2689;p59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90" name="Google Shape;2690;p59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691" name="Google Shape;2691;p59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6C374"/>
            </a:solidFill>
            <a:ln cap="flat" cmpd="sng" w="12700">
              <a:solidFill>
                <a:srgbClr val="F6C374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2" name="Google Shape;2692;p59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-FR" sz="4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 la prochaine séance!</a:t>
              </a:r>
              <a:endParaRPr/>
            </a:p>
          </p:txBody>
        </p:sp>
      </p:grpSp>
      <p:pic>
        <p:nvPicPr>
          <p:cNvPr id="2693" name="Google Shape;2693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75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p6"/>
          <p:cNvSpPr/>
          <p:nvPr/>
        </p:nvSpPr>
        <p:spPr>
          <a:xfrm>
            <a:off x="584200" y="5086709"/>
            <a:ext cx="2063752" cy="1522293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Conceptions erronées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des élèves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3" name="Google Shape;1753;p6"/>
          <p:cNvSpPr/>
          <p:nvPr/>
        </p:nvSpPr>
        <p:spPr>
          <a:xfrm>
            <a:off x="2798268" y="5086709"/>
            <a:ext cx="9130023" cy="1522293"/>
          </a:xfrm>
          <a:prstGeom prst="roundRect">
            <a:avLst>
              <a:gd fmla="val 7837" name="adj"/>
            </a:avLst>
          </a:prstGeom>
          <a:solidFill>
            <a:schemeClr val="l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Penser que l’ombre de la Lune recouvre toute la Terre lors d’une éclipse solaire.</a:t>
            </a:r>
            <a:endParaRPr/>
          </a:p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Croire que l’ombre de la Terre n’atteint jamais la Lune.</a:t>
            </a:r>
            <a:endParaRPr/>
          </a:p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Confondre éclipse solaire et éclipse lunaire.</a:t>
            </a:r>
            <a:endParaRPr/>
          </a:p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Imaginer que la lumière ne parcourt pas de grandes distances dans l’espace.</a:t>
            </a:r>
            <a:endParaRPr/>
          </a:p>
          <a:p>
            <a:pPr indent="-176530" lvl="0" marL="17653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Supposer qu’une éclipse se produit chaque mois lors de la révolution de la Lune.</a:t>
            </a:r>
            <a:endParaRPr/>
          </a:p>
        </p:txBody>
      </p:sp>
      <p:sp>
        <p:nvSpPr>
          <p:cNvPr id="1754" name="Google Shape;1754;p6"/>
          <p:cNvSpPr/>
          <p:nvPr/>
        </p:nvSpPr>
        <p:spPr>
          <a:xfrm>
            <a:off x="584200" y="792359"/>
            <a:ext cx="2063752" cy="206722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à réussir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5" name="Google Shape;1755;p6"/>
          <p:cNvSpPr/>
          <p:nvPr/>
        </p:nvSpPr>
        <p:spPr>
          <a:xfrm>
            <a:off x="2798270" y="832556"/>
            <a:ext cx="9130022" cy="2027022"/>
          </a:xfrm>
          <a:prstGeom prst="roundRect">
            <a:avLst>
              <a:gd fmla="val 7861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tâche principale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cette séance repose  sur: </a:t>
            </a:r>
            <a:endParaRPr/>
          </a:p>
          <a:p>
            <a:pPr indent="-20193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l’explication des phénomènes d’éclipse à partir de la formation de l’ombre. </a:t>
            </a:r>
            <a:endParaRPr/>
          </a:p>
          <a:p>
            <a:pPr indent="-20193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L’objectif est de représenter les phénomènes d’éclipse, solaire et  lunaire, en traçant, sur le schéma d’un modèle simple comportant le Soleil, la Terre et la Lune, les rayons lumineux limites. </a:t>
            </a:r>
            <a:endParaRPr/>
          </a:p>
        </p:txBody>
      </p:sp>
      <p:sp>
        <p:nvSpPr>
          <p:cNvPr id="1756" name="Google Shape;1756;p6"/>
          <p:cNvSpPr/>
          <p:nvPr/>
        </p:nvSpPr>
        <p:spPr>
          <a:xfrm>
            <a:off x="2798270" y="3067553"/>
            <a:ext cx="9130022" cy="1877681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82880" lvl="0" marL="182880" marR="0" rtl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sur le schéma les contours du Soleil, de la Terre et de la Lune.</a:t>
            </a:r>
            <a:endParaRPr/>
          </a:p>
          <a:p>
            <a:pPr indent="-182880" lvl="0" marL="182880" marR="0" rtl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Tracer les rayons limites reliant les bords de la source lumineuse aux bords de l’objet.</a:t>
            </a:r>
            <a:endParaRPr/>
          </a:p>
          <a:p>
            <a:pPr indent="-182880" lvl="0" marL="182880" marR="0" rtl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Analyser les positions relatives de la Terre et de la Lune par rapport au Soleil pour prévoir le type d’éclipse.</a:t>
            </a:r>
            <a:endParaRPr/>
          </a:p>
          <a:p>
            <a:pPr indent="-182880" lvl="0" marL="182880" marR="0" rtl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Déterminer les zones d’ombre et en déduire le type d’éclipse correspondant.</a:t>
            </a:r>
            <a:endParaRPr/>
          </a:p>
        </p:txBody>
      </p:sp>
      <p:sp>
        <p:nvSpPr>
          <p:cNvPr id="1757" name="Google Shape;1757;p6"/>
          <p:cNvSpPr/>
          <p:nvPr/>
        </p:nvSpPr>
        <p:spPr>
          <a:xfrm>
            <a:off x="610236" y="3067553"/>
            <a:ext cx="2011680" cy="1877681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Stratégie</a:t>
            </a:r>
            <a:endParaRPr/>
          </a:p>
        </p:txBody>
      </p:sp>
      <p:sp>
        <p:nvSpPr>
          <p:cNvPr id="1758" name="Google Shape;1758;p6"/>
          <p:cNvSpPr txBox="1"/>
          <p:nvPr/>
        </p:nvSpPr>
        <p:spPr>
          <a:xfrm>
            <a:off x="730894" y="39806"/>
            <a:ext cx="572871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 </a:t>
            </a:r>
            <a:endParaRPr/>
          </a:p>
        </p:txBody>
      </p:sp>
      <p:pic>
        <p:nvPicPr>
          <p:cNvPr descr="Image générée" id="1759" name="Google Shape;1759;p6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3079" y="-42256"/>
            <a:ext cx="727815" cy="854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763" name="Shape 1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4" name="Google Shape;1764;p7"/>
          <p:cNvSpPr txBox="1"/>
          <p:nvPr>
            <p:ph idx="1" type="body"/>
          </p:nvPr>
        </p:nvSpPr>
        <p:spPr>
          <a:xfrm>
            <a:off x="7879221" y="1447571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765" name="Google Shape;1765;p7"/>
          <p:cNvSpPr txBox="1"/>
          <p:nvPr>
            <p:ph idx="2" type="body"/>
          </p:nvPr>
        </p:nvSpPr>
        <p:spPr>
          <a:xfrm>
            <a:off x="7879221" y="2277958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766" name="Google Shape;1766;p7"/>
          <p:cNvSpPr txBox="1"/>
          <p:nvPr>
            <p:ph idx="3" type="body"/>
          </p:nvPr>
        </p:nvSpPr>
        <p:spPr>
          <a:xfrm>
            <a:off x="7879220" y="310433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767" name="Google Shape;1767;p7"/>
          <p:cNvSpPr txBox="1"/>
          <p:nvPr>
            <p:ph idx="4" type="body"/>
          </p:nvPr>
        </p:nvSpPr>
        <p:spPr>
          <a:xfrm>
            <a:off x="7879219" y="392802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12 min</a:t>
            </a:r>
            <a:endParaRPr/>
          </a:p>
        </p:txBody>
      </p:sp>
      <p:sp>
        <p:nvSpPr>
          <p:cNvPr id="1768" name="Google Shape;1768;p7"/>
          <p:cNvSpPr txBox="1"/>
          <p:nvPr>
            <p:ph idx="5" type="body"/>
          </p:nvPr>
        </p:nvSpPr>
        <p:spPr>
          <a:xfrm>
            <a:off x="7879218" y="475709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10 min</a:t>
            </a:r>
            <a:endParaRPr/>
          </a:p>
        </p:txBody>
      </p:sp>
      <p:sp>
        <p:nvSpPr>
          <p:cNvPr id="1769" name="Google Shape;1769;p7"/>
          <p:cNvSpPr txBox="1"/>
          <p:nvPr>
            <p:ph idx="6" type="body"/>
          </p:nvPr>
        </p:nvSpPr>
        <p:spPr>
          <a:xfrm>
            <a:off x="7879217" y="558347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03 min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3" name="Shape 1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4" name="Google Shape;1774;p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10 min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8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p9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Bonjour! Prêts pour démarrer notre séance? Allons-y!</a:t>
            </a:r>
            <a:endParaRPr/>
          </a:p>
        </p:txBody>
      </p:sp>
      <p:sp>
        <p:nvSpPr>
          <p:cNvPr id="1780" name="Google Shape;1780;p9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descr="Une fusée Soyouz décolle vers l'ISS avec un Russe et un Américain à bord, fusée  qui décolle - heartfeltfuneralcompany.co.uk" id="1781" name="Google Shape;1781;p9"/>
          <p:cNvPicPr preferRelativeResize="0"/>
          <p:nvPr/>
        </p:nvPicPr>
        <p:blipFill rotWithShape="1">
          <a:blip r:embed="rId3">
            <a:alphaModFix/>
          </a:blip>
          <a:srcRect b="0" l="12628" r="42945" t="0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6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3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2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7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8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2024-05-28T10:13:00Z</dcterms:created>
  <dc:creator>D_Abdellah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