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6.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7.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8.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1" r:id="rId2"/>
    <p:sldMasterId id="2147483672" r:id="rId3"/>
    <p:sldMasterId id="2147483673" r:id="rId4"/>
    <p:sldMasterId id="2147483701" r:id="rId5"/>
    <p:sldMasterId id="2147483730" r:id="rId6"/>
    <p:sldMasterId id="2147483759" r:id="rId7"/>
    <p:sldMasterId id="2147483788" r:id="rId8"/>
    <p:sldMasterId id="2147483817" r:id="rId9"/>
  </p:sldMasterIdLst>
  <p:notesMasterIdLst>
    <p:notesMasterId r:id="rId68"/>
  </p:notesMasterIdLst>
  <p:handoutMasterIdLst>
    <p:handoutMasterId r:id="rId69"/>
  </p:handoutMasterIdLst>
  <p:sldIdLst>
    <p:sldId id="256" r:id="rId10"/>
    <p:sldId id="16777238" r:id="rId11"/>
    <p:sldId id="16777226" r:id="rId12"/>
    <p:sldId id="16777227"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16777210" r:id="rId28"/>
    <p:sldId id="16777242" r:id="rId29"/>
    <p:sldId id="16777213" r:id="rId30"/>
    <p:sldId id="289" r:id="rId31"/>
    <p:sldId id="16777222" r:id="rId32"/>
    <p:sldId id="16777216" r:id="rId33"/>
    <p:sldId id="16777215" r:id="rId34"/>
    <p:sldId id="16777217" r:id="rId35"/>
    <p:sldId id="295" r:id="rId36"/>
    <p:sldId id="299" r:id="rId37"/>
    <p:sldId id="2147483642" r:id="rId38"/>
    <p:sldId id="16777212" r:id="rId39"/>
    <p:sldId id="16777218" r:id="rId40"/>
    <p:sldId id="16777219" r:id="rId41"/>
    <p:sldId id="16777220" r:id="rId42"/>
    <p:sldId id="16777221" r:id="rId43"/>
    <p:sldId id="16777214" r:id="rId44"/>
    <p:sldId id="16777223" r:id="rId45"/>
    <p:sldId id="16777224" r:id="rId46"/>
    <p:sldId id="16777225" r:id="rId47"/>
    <p:sldId id="16777228" r:id="rId48"/>
    <p:sldId id="16777229" r:id="rId49"/>
    <p:sldId id="16777230" r:id="rId50"/>
    <p:sldId id="16777231" r:id="rId51"/>
    <p:sldId id="16777234" r:id="rId52"/>
    <p:sldId id="16777235" r:id="rId53"/>
    <p:sldId id="16777236" r:id="rId54"/>
    <p:sldId id="16777237" r:id="rId55"/>
    <p:sldId id="16777206" r:id="rId56"/>
    <p:sldId id="279" r:id="rId57"/>
    <p:sldId id="280" r:id="rId58"/>
    <p:sldId id="16777239" r:id="rId59"/>
    <p:sldId id="16777243" r:id="rId60"/>
    <p:sldId id="16777208" r:id="rId61"/>
    <p:sldId id="16777209" r:id="rId62"/>
    <p:sldId id="346" r:id="rId63"/>
    <p:sldId id="16777241" r:id="rId64"/>
    <p:sldId id="4100253" r:id="rId65"/>
    <p:sldId id="286" r:id="rId66"/>
    <p:sldId id="16777211"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1D9A78"/>
    <a:srgbClr val="000000"/>
    <a:srgbClr val="66CCFF"/>
    <a:srgbClr val="99CCFF"/>
    <a:srgbClr val="86CFE2"/>
    <a:srgbClr val="94C8ED"/>
    <a:srgbClr val="33CCFF"/>
    <a:srgbClr val="80C5E8"/>
    <a:srgbClr val="FCEB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206" autoAdjust="0"/>
  </p:normalViewPr>
  <p:slideViewPr>
    <p:cSldViewPr snapToGrid="0">
      <p:cViewPr>
        <p:scale>
          <a:sx n="80" d="100"/>
          <a:sy n="80" d="100"/>
        </p:scale>
        <p:origin x="498" y="600"/>
      </p:cViewPr>
      <p:guideLst/>
    </p:cSldViewPr>
  </p:slideViewPr>
  <p:notesTextViewPr>
    <p:cViewPr>
      <p:scale>
        <a:sx n="1" d="1"/>
        <a:sy n="1" d="1"/>
      </p:scale>
      <p:origin x="0" y="0"/>
    </p:cViewPr>
  </p:notesTextViewPr>
  <p:sorterViewPr>
    <p:cViewPr>
      <p:scale>
        <a:sx n="50" d="100"/>
        <a:sy n="50" d="100"/>
      </p:scale>
      <p:origin x="0" y="-1098"/>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21/02/2026</a:t>
            </a:fld>
            <a:endParaRPr lang="fr-F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21/02/2026</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a:defRPr/>
            </a:pPr>
            <a:fld id="{7323401D-AD66-48E8-9BE6-514052742394}" type="slidenum">
              <a:rPr sz="1800">
                <a:solidFill>
                  <a:prstClr val="black"/>
                </a:solidFill>
                <a:latin typeface="Aptos" panose="02110004020202020204"/>
              </a:rPr>
              <a:t>6</a:t>
            </a:fld>
            <a:endParaRPr lang="fr-FR" sz="1400" kern="0" dirty="0">
              <a:solidFill>
                <a:srgbClr val="000000"/>
              </a:solidFill>
              <a:latin typeface="Arial" panose="020B0604020202020204"/>
              <a:cs typeface="Arial" panose="020B060402020202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45</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46</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56</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svg"/><Relationship Id="rId2" Type="http://schemas.openxmlformats.org/officeDocument/2006/relationships/image" Target="../media/image10.GIF"/><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GIF"/><Relationship Id="rId1" Type="http://schemas.openxmlformats.org/officeDocument/2006/relationships/slideMaster" Target="../slideMasters/slideMaster6.xml"/><Relationship Id="rId4" Type="http://schemas.microsoft.com/office/2007/relationships/hdphoto" Target="../media/hdphoto6.wdp"/></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GIF"/><Relationship Id="rId1" Type="http://schemas.openxmlformats.org/officeDocument/2006/relationships/slideMaster" Target="../slideMasters/slideMaster6.xml"/><Relationship Id="rId4" Type="http://schemas.microsoft.com/office/2007/relationships/hdphoto" Target="../media/hdphoto7.wdp"/></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7.xml"/><Relationship Id="rId4" Type="http://schemas.openxmlformats.org/officeDocument/2006/relationships/image" Target="../media/image31.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7.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svg"/><Relationship Id="rId2" Type="http://schemas.openxmlformats.org/officeDocument/2006/relationships/image" Target="../media/image10.GIF"/><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s>
</file>

<file path=ppt/slideLayouts/_rels/slideLayout1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GIF"/><Relationship Id="rId1" Type="http://schemas.openxmlformats.org/officeDocument/2006/relationships/slideMaster" Target="../slideMasters/slideMaster7.xml"/><Relationship Id="rId4" Type="http://schemas.microsoft.com/office/2007/relationships/hdphoto" Target="../media/hdphoto6.wdp"/></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GIF"/><Relationship Id="rId1" Type="http://schemas.openxmlformats.org/officeDocument/2006/relationships/slideMaster" Target="../slideMasters/slideMaster7.xml"/><Relationship Id="rId4" Type="http://schemas.microsoft.com/office/2007/relationships/hdphoto" Target="../media/hdphoto7.wdp"/></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8.xml"/><Relationship Id="rId4" Type="http://schemas.openxmlformats.org/officeDocument/2006/relationships/image" Target="../media/image31.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8.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svg"/><Relationship Id="rId2" Type="http://schemas.openxmlformats.org/officeDocument/2006/relationships/image" Target="../media/image10.GIF"/><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s>
</file>

<file path=ppt/slideLayouts/_rels/slideLayout15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GIF"/><Relationship Id="rId1" Type="http://schemas.openxmlformats.org/officeDocument/2006/relationships/slideMaster" Target="../slideMasters/slideMaster8.xml"/><Relationship Id="rId4" Type="http://schemas.microsoft.com/office/2007/relationships/hdphoto" Target="../media/hdphoto6.wdp"/></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GIF"/><Relationship Id="rId1" Type="http://schemas.openxmlformats.org/officeDocument/2006/relationships/slideMaster" Target="../slideMasters/slideMaster8.xml"/><Relationship Id="rId4" Type="http://schemas.microsoft.com/office/2007/relationships/hdphoto" Target="../media/hdphoto7.wdp"/></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9.xml"/><Relationship Id="rId4" Type="http://schemas.openxmlformats.org/officeDocument/2006/relationships/image" Target="../media/image31.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9.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svg"/><Relationship Id="rId2" Type="http://schemas.openxmlformats.org/officeDocument/2006/relationships/image" Target="../media/image10.GIF"/><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s>
</file>

<file path=ppt/slideLayouts/_rels/slideLayout18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GIF"/><Relationship Id="rId1" Type="http://schemas.openxmlformats.org/officeDocument/2006/relationships/slideMaster" Target="../slideMasters/slideMaster9.xml"/><Relationship Id="rId4" Type="http://schemas.microsoft.com/office/2007/relationships/hdphoto" Target="../media/hdphoto6.wdp"/></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GIF"/><Relationship Id="rId1" Type="http://schemas.openxmlformats.org/officeDocument/2006/relationships/slideMaster" Target="../slideMasters/slideMaster9.xml"/><Relationship Id="rId4" Type="http://schemas.microsoft.com/office/2007/relationships/hdphoto" Target="../media/hdphoto7.wdp"/></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GIF"/><Relationship Id="rId1" Type="http://schemas.openxmlformats.org/officeDocument/2006/relationships/slideMaster" Target="../slideMasters/slideMaster9.xml"/><Relationship Id="rId5" Type="http://schemas.openxmlformats.org/officeDocument/2006/relationships/image" Target="../media/image17.png"/><Relationship Id="rId4" Type="http://schemas.microsoft.com/office/2007/relationships/hdphoto" Target="../media/hdphoto3.wdp"/></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GIF"/><Relationship Id="rId1" Type="http://schemas.openxmlformats.org/officeDocument/2006/relationships/slideMaster" Target="../slideMasters/slideMaster4.xml"/><Relationship Id="rId5" Type="http://schemas.openxmlformats.org/officeDocument/2006/relationships/image" Target="../media/image17.png"/><Relationship Id="rId4" Type="http://schemas.microsoft.com/office/2007/relationships/hdphoto" Target="../media/hdphoto3.wdp"/></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9.sv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GIF"/><Relationship Id="rId1" Type="http://schemas.openxmlformats.org/officeDocument/2006/relationships/slideMaster" Target="../slideMasters/slideMaster4.xml"/><Relationship Id="rId4" Type="http://schemas.microsoft.com/office/2007/relationships/hdphoto" Target="../media/hdphoto3.wdp"/></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5.xml"/><Relationship Id="rId4" Type="http://schemas.openxmlformats.org/officeDocument/2006/relationships/image" Target="../media/image3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5.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3.svg"/><Relationship Id="rId2" Type="http://schemas.openxmlformats.org/officeDocument/2006/relationships/image" Target="../media/image10.GIF"/><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GIF"/><Relationship Id="rId1" Type="http://schemas.openxmlformats.org/officeDocument/2006/relationships/slideMaster" Target="../slideMasters/slideMaster5.xml"/><Relationship Id="rId4" Type="http://schemas.microsoft.com/office/2007/relationships/hdphoto" Target="../media/hdphoto6.wdp"/></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GIF"/><Relationship Id="rId1" Type="http://schemas.openxmlformats.org/officeDocument/2006/relationships/slideMaster" Target="../slideMasters/slideMaster5.xml"/><Relationship Id="rId4" Type="http://schemas.microsoft.com/office/2007/relationships/hdphoto" Target="../media/hdphoto7.wdp"/></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6.xml"/><Relationship Id="rId4" Type="http://schemas.openxmlformats.org/officeDocument/2006/relationships/image" Target="../media/image31.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33.svg"/><Relationship Id="rId2" Type="http://schemas.openxmlformats.org/officeDocument/2006/relationships/image" Target="../media/image18.pn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32.svg"/><Relationship Id="rId4" Type="http://schemas.openxmlformats.org/officeDocument/2006/relationships/image" Target="../media/image6.png"/><Relationship Id="rId9" Type="http://schemas.openxmlformats.org/officeDocument/2006/relationships/image" Target="../media/image20.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Master" Target="../slideMasters/slideMaster6.xml"/><Relationship Id="rId6"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2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8"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sp>
        <p:nvSpPr>
          <p:cNvPr id="12" name="ZoneTexte 12"/>
          <p:cNvSpPr txBox="1"/>
          <p:nvPr userDrawn="1"/>
        </p:nvSpPr>
        <p:spPr>
          <a:xfrm>
            <a:off x="2858328" y="3954018"/>
            <a:ext cx="6097656" cy="769441"/>
          </a:xfrm>
          <a:prstGeom prst="rect">
            <a:avLst/>
          </a:prstGeom>
          <a:noFill/>
        </p:spPr>
        <p:txBody>
          <a:bodyPr wrap="square">
            <a:spAutoFit/>
          </a:bodyPr>
          <a:lstStyle/>
          <a:p>
            <a:pPr algn="ctr" defTabSz="457200">
              <a:defRPr/>
            </a:pPr>
            <a:r>
              <a:rPr lang="fr-FR" sz="4400" b="1" dirty="0">
                <a:solidFill>
                  <a:srgbClr val="C00000"/>
                </a:solidFill>
              </a:rPr>
              <a:t>Modelage</a:t>
            </a:r>
          </a:p>
        </p:txBody>
      </p:sp>
      <p:pic>
        <p:nvPicPr>
          <p:cNvPr id="13" name="Image 5"/>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p:cNvGrpSpPr/>
          <p:nvPr userDrawn="1"/>
        </p:nvGrpSpPr>
        <p:grpSpPr>
          <a:xfrm>
            <a:off x="5759801" y="1145404"/>
            <a:ext cx="591112" cy="561273"/>
            <a:chOff x="277892" y="2322046"/>
            <a:chExt cx="828656" cy="786827"/>
          </a:xfrm>
        </p:grpSpPr>
        <p:sp>
          <p:nvSpPr>
            <p:cNvPr id="15"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endParaRPr>
            </a:p>
          </p:txBody>
        </p:sp>
        <p:sp>
          <p:nvSpPr>
            <p:cNvPr id="16"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p:cNvGrpSpPr/>
          <p:nvPr userDrawn="1"/>
        </p:nvGrpSpPr>
        <p:grpSpPr>
          <a:xfrm>
            <a:off x="4855028" y="1394568"/>
            <a:ext cx="6212869" cy="3873929"/>
            <a:chOff x="1641585" y="1048972"/>
            <a:chExt cx="5867403" cy="3260732"/>
          </a:xfrm>
        </p:grpSpPr>
        <p:sp>
          <p:nvSpPr>
            <p:cNvPr id="1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sp>
          <p:nvSpPr>
            <p:cNvPr id="14" name="Rectangle 18"/>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5" name="Rectangle 19"/>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grpSp>
      <p:sp>
        <p:nvSpPr>
          <p:cNvPr id="18" name="Text Placeholder 17"/>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algn="ctr">
              <a:lnSpc>
                <a:spcPct val="131000"/>
              </a:lnSpc>
              <a:defRPr sz="1800" b="0" i="0" u="none" strike="noStrike" kern="0" cap="none" spc="0" baseline="0">
                <a:solidFill>
                  <a:srgbClr val="000000"/>
                </a:solidFill>
                <a:uFillTx/>
              </a:defRPr>
            </a:pPr>
            <a:r>
              <a:rPr lang="fr-FR" sz="3735" b="1" kern="0" dirty="0">
                <a:solidFill>
                  <a:srgbClr val="C00000"/>
                </a:solidFill>
                <a:cs typeface="Calibri" panose="020F0502020204030204" pitchFamily="34" charset="0"/>
              </a:rPr>
              <a:t>Tâche principale</a:t>
            </a:r>
          </a:p>
        </p:txBody>
      </p:sp>
      <p:sp>
        <p:nvSpPr>
          <p:cNvPr id="17" name="Rectangle 21"/>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9" name="Rectangle 23"/>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rPr>
              <a:t>M</a:t>
            </a:r>
            <a:endParaRPr lang="fr-FR" sz="2400" b="1" kern="0" dirty="0">
              <a:solidFill>
                <a:srgbClr val="FFFFFF"/>
              </a:solidFill>
              <a:latin typeface="Arial" panose="020B0604020202020204"/>
              <a:cs typeface="Arial" panose="020B0604020202020204"/>
            </a:endParaRPr>
          </a:p>
        </p:txBody>
      </p:sp>
      <p:pic>
        <p:nvPicPr>
          <p:cNvPr id="20" name="Picture 1"/>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a:p>
              <a:pPr algn="ctr" defTabSz="457200">
                <a:defRPr/>
              </a:pPr>
              <a:r>
                <a:rPr lang="fr-FR" sz="4400" b="1" dirty="0">
                  <a:solidFill>
                    <a:srgbClr val="0F9ED5"/>
                  </a:solidFill>
                </a:rPr>
                <a:t>Pratique collective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prstClr val="white"/>
                </a:solidFill>
              </a:rPr>
              <a:t>PC</a:t>
            </a:r>
            <a:endParaRPr lang="fr-FR" b="1" dirty="0">
              <a:solidFill>
                <a:prstClr val="white"/>
              </a:solidFill>
            </a:endParaRPr>
          </a:p>
        </p:txBody>
      </p:sp>
      <p:pic>
        <p:nvPicPr>
          <p:cNvPr id="12"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dirty="0">
                <a:solidFill>
                  <a:srgbClr val="FFFFFF"/>
                </a:solidFill>
                <a:latin typeface="Arial" panose="020B0604020202020204"/>
                <a:cs typeface="Arial" panose="020B0604020202020204"/>
              </a:rPr>
              <a:t>C</a:t>
            </a:r>
            <a:endParaRPr lang="fr-FR" b="1" dirty="0">
              <a:solidFill>
                <a:srgbClr val="FFFFFF"/>
              </a:solidFill>
              <a:latin typeface="Arial" panose="020B0604020202020204"/>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2" name="Groupe 1"/>
          <p:cNvGrpSpPr/>
          <p:nvPr userDrawn="1"/>
        </p:nvGrpSpPr>
        <p:grpSpPr>
          <a:xfrm>
            <a:off x="0" y="1"/>
            <a:ext cx="12192000" cy="6858001"/>
            <a:chOff x="0" y="0"/>
            <a:chExt cx="13716000" cy="10287000"/>
          </a:xfrm>
        </p:grpSpPr>
        <p:sp>
          <p:nvSpPr>
            <p:cNvPr id="3" name="Rectangle 2"/>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3" name="ZoneTexte 12"/>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4"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a:solidFill>
                  <a:srgbClr val="FFFFFF"/>
                </a:solidFill>
                <a:ea typeface="Calibri" panose="020F0502020204030204"/>
                <a:cs typeface="Calibri" panose="020F0502020204030204"/>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endParaRPr>
          </a:p>
        </p:txBody>
      </p:sp>
      <p:pic>
        <p:nvPicPr>
          <p:cNvPr id="24" name="Google Shape;743;p98"/>
          <p:cNvPicPr>
            <a:picLocks noChangeAspect="1"/>
          </p:cNvPicPr>
          <p:nvPr userDrawn="1"/>
        </p:nvPicPr>
        <p:blipFill>
          <a:blip r:embed="rId2"/>
          <a:srcRect/>
          <a:stretch>
            <a:fillRect/>
          </a:stretch>
        </p:blipFill>
        <p:spPr>
          <a:xfrm>
            <a:off x="10400923" y="1260711"/>
            <a:ext cx="1519859" cy="1217796"/>
          </a:xfrm>
          <a:prstGeom prst="rect">
            <a:avLst/>
          </a:prstGeom>
          <a:noFill/>
          <a:ln cap="flat">
            <a:noFill/>
          </a:ln>
        </p:spPr>
      </p:pic>
      <p:sp>
        <p:nvSpPr>
          <p:cNvPr id="25" name="Google Shape;744;p98"/>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dirty="0">
                <a:solidFill>
                  <a:srgbClr val="FFFFFF"/>
                </a:solidFill>
                <a:ea typeface="Calibri" panose="020F0502020204030204" pitchFamily="34" charset="0"/>
                <a:cs typeface="Calibri" panose="020F0502020204030204" pitchFamily="34" charset="0"/>
              </a:rPr>
              <a:t>Niveau</a:t>
            </a:r>
            <a:r>
              <a:rPr lang="fr-FR" sz="1600" b="1" kern="0" dirty="0">
                <a:solidFill>
                  <a:srgbClr val="FFFFFF"/>
                </a:solidFill>
                <a:ea typeface="Calibri" panose="020F0502020204030204" pitchFamily="34" charset="0"/>
                <a:cs typeface="Calibri" panose="020F0502020204030204" pitchFamily="34" charset="0"/>
              </a:rPr>
              <a:t>         </a:t>
            </a:r>
            <a:endParaRPr lang="fr-FR" kern="0" dirty="0">
              <a:solidFill>
                <a:srgbClr val="000000"/>
              </a:solidFill>
              <a:ea typeface="Calibri" panose="020F0502020204030204" pitchFamily="34" charset="0"/>
              <a:cs typeface="Calibri" panose="020F0502020204030204" pitchFamily="34" charset="0"/>
            </a:endParaRPr>
          </a:p>
        </p:txBody>
      </p:sp>
      <p:sp>
        <p:nvSpPr>
          <p:cNvPr id="26" name="Google Shape;745;p98"/>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400">
              <a:defRPr sz="1800" b="0" i="0" u="none" strike="noStrike" kern="0" cap="none" spc="0" baseline="0">
                <a:solidFill>
                  <a:srgbClr val="000000"/>
                </a:solidFill>
                <a:uFillTx/>
              </a:defRPr>
            </a:pPr>
            <a:r>
              <a:rPr lang="fr-FR" b="1" kern="0" dirty="0">
                <a:solidFill>
                  <a:srgbClr val="FCBF18"/>
                </a:solidFill>
                <a:ea typeface="Calibri" panose="020F0502020204030204" pitchFamily="34" charset="0"/>
                <a:cs typeface="Calibri" panose="020F0502020204030204" pitchFamily="34" charset="0"/>
              </a:rPr>
              <a:t> </a:t>
            </a:r>
          </a:p>
        </p:txBody>
      </p:sp>
      <p:grpSp>
        <p:nvGrpSpPr>
          <p:cNvPr id="27" name="Groupe 26"/>
          <p:cNvGrpSpPr/>
          <p:nvPr userDrawn="1"/>
        </p:nvGrpSpPr>
        <p:grpSpPr>
          <a:xfrm>
            <a:off x="271218" y="4592685"/>
            <a:ext cx="6693265" cy="522000"/>
            <a:chOff x="304312" y="4531839"/>
            <a:chExt cx="5990003" cy="696796"/>
          </a:xfrm>
          <a:solidFill>
            <a:srgbClr val="0F9ED5"/>
          </a:solidFill>
        </p:grpSpPr>
        <p:sp>
          <p:nvSpPr>
            <p:cNvPr id="28"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29"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grpSp>
        <p:nvGrpSpPr>
          <p:cNvPr id="31" name="Groupe 30"/>
          <p:cNvGrpSpPr/>
          <p:nvPr userDrawn="1"/>
        </p:nvGrpSpPr>
        <p:grpSpPr>
          <a:xfrm>
            <a:off x="271218" y="5289789"/>
            <a:ext cx="6693265" cy="522000"/>
            <a:chOff x="304312" y="5304657"/>
            <a:chExt cx="5990003" cy="696796"/>
          </a:xfrm>
          <a:solidFill>
            <a:srgbClr val="336FB6"/>
          </a:solidFill>
        </p:grpSpPr>
        <p:sp>
          <p:nvSpPr>
            <p:cNvPr id="32" name="Google Shape;224;p26"/>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400">
                <a:defRPr sz="1800" b="0" i="0" u="none" strike="noStrike" kern="0" cap="none" spc="0" baseline="0">
                  <a:solidFill>
                    <a:srgbClr val="000000"/>
                  </a:solidFill>
                  <a:uFillTx/>
                </a:defRPr>
              </a:pPr>
              <a:r>
                <a:rPr lang="fr-FR" b="1" kern="0" dirty="0">
                  <a:solidFill>
                    <a:srgbClr val="FFFFFF"/>
                  </a:solidFill>
                  <a:ea typeface="Calibri" panose="020F0502020204030204"/>
                  <a:cs typeface="Calibri" panose="020F0502020204030204"/>
                </a:rPr>
                <a:t> </a:t>
              </a:r>
              <a:r>
                <a:rPr lang="fr-FR" sz="2000" b="1" kern="0" dirty="0">
                  <a:solidFill>
                    <a:srgbClr val="FFFFFF"/>
                  </a:solidFill>
                  <a:ea typeface="Calibri" panose="020F0502020204030204"/>
                  <a:cs typeface="Calibri" panose="020F0502020204030204"/>
                </a:rPr>
                <a:t> </a:t>
              </a:r>
            </a:p>
          </p:txBody>
        </p:sp>
        <p:sp>
          <p:nvSpPr>
            <p:cNvPr id="33" name="Google Shape;742;p98"/>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pic>
        <p:nvPicPr>
          <p:cNvPr id="35" name="Google Shape;730;p98" descr="الصفحة الرئيسية"/>
          <p:cNvPicPr>
            <a:picLocks noChangeAspect="1"/>
          </p:cNvPicPr>
          <p:nvPr userDrawn="1"/>
        </p:nvPicPr>
        <p:blipFill>
          <a:blip r:embed="rId3"/>
          <a:srcRect/>
          <a:stretch>
            <a:fillRect/>
          </a:stretch>
        </p:blipFill>
        <p:spPr>
          <a:xfrm>
            <a:off x="3668233" y="0"/>
            <a:ext cx="4855535" cy="736270"/>
          </a:xfrm>
          <a:prstGeom prst="rect">
            <a:avLst/>
          </a:prstGeom>
          <a:noFill/>
          <a:ln cap="flat">
            <a:noFill/>
          </a:ln>
        </p:spPr>
      </p:pic>
      <p:sp>
        <p:nvSpPr>
          <p:cNvPr id="45" name="Espace réservé du texte 43"/>
          <p:cNvSpPr>
            <a:spLocks noGrp="1"/>
          </p:cNvSpPr>
          <p:nvPr>
            <p:ph type="body" sz="quarter" idx="14" hasCustomPrompt="1"/>
          </p:nvPr>
        </p:nvSpPr>
        <p:spPr>
          <a:xfrm>
            <a:off x="10803924" y="1882678"/>
            <a:ext cx="717129" cy="346211"/>
          </a:xfrm>
        </p:spPr>
        <p:txBody>
          <a:bodyPr>
            <a:noAutofit/>
          </a:bodyPr>
          <a:lstStyle>
            <a:lvl1pPr marL="0" indent="0" algn="ctr" defTabSz="914400"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p:cNvSpPr txBox="1"/>
          <p:nvPr userDrawn="1"/>
        </p:nvSpPr>
        <p:spPr>
          <a:xfrm>
            <a:off x="391997" y="1378425"/>
            <a:ext cx="4855536" cy="923330"/>
          </a:xfrm>
          <a:prstGeom prst="rect">
            <a:avLst/>
          </a:prstGeom>
          <a:noFill/>
        </p:spPr>
        <p:txBody>
          <a:bodyPr wrap="square" rtlCol="0">
            <a:spAutoFit/>
          </a:bodyPr>
          <a:lstStyle/>
          <a:p>
            <a:r>
              <a:rPr lang="fr-FR" sz="5400" b="1" kern="0" dirty="0">
                <a:solidFill>
                  <a:srgbClr val="002060"/>
                </a:solidFill>
                <a:cs typeface="Calibri" panose="020F0502020204030204"/>
              </a:rPr>
              <a:t>Physique chimie</a:t>
            </a:r>
          </a:p>
        </p:txBody>
      </p:sp>
      <p:sp>
        <p:nvSpPr>
          <p:cNvPr id="9" name="TextBox 8"/>
          <p:cNvSpPr txBox="1"/>
          <p:nvPr userDrawn="1"/>
        </p:nvSpPr>
        <p:spPr>
          <a:xfrm>
            <a:off x="391997" y="2305050"/>
            <a:ext cx="1519200" cy="553998"/>
          </a:xfrm>
          <a:prstGeom prst="rect">
            <a:avLst/>
          </a:prstGeom>
          <a:noFill/>
        </p:spPr>
        <p:txBody>
          <a:bodyPr wrap="square" rtlCol="0">
            <a:spAutoFit/>
          </a:bodyPr>
          <a:lstStyle/>
          <a:p>
            <a:r>
              <a:rPr lang="en-US" sz="3000" b="1" kern="0" dirty="0">
                <a:solidFill>
                  <a:srgbClr val="0070C0"/>
                </a:solidFill>
                <a:cs typeface="Calibri" panose="020F0502020204030204" pitchFamily="34" charset="0"/>
              </a:rPr>
              <a:t>Période</a:t>
            </a:r>
            <a:endParaRPr lang="fr-FR" sz="3000" b="1" kern="0" dirty="0">
              <a:solidFill>
                <a:srgbClr val="0070C0"/>
              </a:solidFill>
              <a:cs typeface="Calibri" panose="020F0502020204030204" pitchFamily="34" charset="0"/>
            </a:endParaRPr>
          </a:p>
        </p:txBody>
      </p:sp>
      <p:sp>
        <p:nvSpPr>
          <p:cNvPr id="2" name="Espace réservé du texte 43"/>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5" name="Espace réservé du texte 43"/>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en-US" dirty="0"/>
              <a:t>Chapitre 2</a:t>
            </a:r>
            <a:endParaRPr lang="fr-FR" dirty="0"/>
          </a:p>
        </p:txBody>
      </p:sp>
      <p:sp>
        <p:nvSpPr>
          <p:cNvPr id="6" name="Espace réservé du texte 43"/>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Tâche</a:t>
            </a:r>
            <a:r>
              <a:rPr lang="en-US" dirty="0"/>
              <a:t> 1</a:t>
            </a:r>
            <a:endParaRPr lang="fr-FR" dirty="0"/>
          </a:p>
        </p:txBody>
      </p:sp>
      <p:sp>
        <p:nvSpPr>
          <p:cNvPr id="10" name="Espace réservé du texte 43"/>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lang="fr-FR" sz="1800" b="1" kern="1200">
                <a:solidFill>
                  <a:srgbClr val="FFFFFF"/>
                </a:solidFill>
                <a:latin typeface="Calibri" panose="020F0502020204030204"/>
                <a:ea typeface="Calibri" panose="020F0502020204030204"/>
                <a:cs typeface="Calibri" panose="020F0502020204030204"/>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a:pPr>
            <a:endParaRPr lang="fr-FR" dirty="0"/>
          </a:p>
        </p:txBody>
      </p:sp>
      <p:sp>
        <p:nvSpPr>
          <p:cNvPr id="4" name="Google Shape;735;p98"/>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sp>
        <p:nvSpPr>
          <p:cNvPr id="11" name="Google Shape;735;p98"/>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grpSp>
        <p:nvGrpSpPr>
          <p:cNvPr id="12" name="Groupe 26"/>
          <p:cNvGrpSpPr/>
          <p:nvPr userDrawn="1"/>
        </p:nvGrpSpPr>
        <p:grpSpPr>
          <a:xfrm>
            <a:off x="271217" y="3894112"/>
            <a:ext cx="6693265" cy="522000"/>
            <a:chOff x="304312" y="4531839"/>
            <a:chExt cx="5990003" cy="696796"/>
          </a:xfrm>
          <a:solidFill>
            <a:srgbClr val="336FB6"/>
          </a:solidFill>
        </p:grpSpPr>
        <p:sp>
          <p:nvSpPr>
            <p:cNvPr id="13"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14"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sp>
        <p:nvSpPr>
          <p:cNvPr id="15" name="Espace réservé du texte 43"/>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16" name="Espace réservé du texte 43"/>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Thème</a:t>
            </a:r>
            <a:r>
              <a:rPr lang="en-US" dirty="0"/>
              <a:t> 2</a:t>
            </a:r>
            <a:endParaRPr lang="fr-FR" dirty="0"/>
          </a:p>
        </p:txBody>
      </p:sp>
      <p:sp>
        <p:nvSpPr>
          <p:cNvPr id="17" name="Google Shape;735;p98"/>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pic>
        <p:nvPicPr>
          <p:cNvPr id="18" name="Image 6"/>
          <p:cNvPicPr>
            <a:picLocks noChangeAspect="1"/>
          </p:cNvPicPr>
          <p:nvPr userDrawn="1"/>
        </p:nvPicPr>
        <p:blipFill>
          <a:blip r:embed="rId4"/>
          <a:stretch>
            <a:fillRect/>
          </a:stretch>
        </p:blipFill>
        <p:spPr>
          <a:xfrm>
            <a:off x="7966502" y="3495345"/>
            <a:ext cx="3952359" cy="2925971"/>
          </a:xfrm>
          <a:prstGeom prst="rect">
            <a:avLst/>
          </a:prstGeom>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8"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sp>
        <p:nvSpPr>
          <p:cNvPr id="12" name="ZoneTexte 12"/>
          <p:cNvSpPr txBox="1"/>
          <p:nvPr userDrawn="1"/>
        </p:nvSpPr>
        <p:spPr>
          <a:xfrm>
            <a:off x="2858328" y="3954018"/>
            <a:ext cx="6097656" cy="769441"/>
          </a:xfrm>
          <a:prstGeom prst="rect">
            <a:avLst/>
          </a:prstGeom>
          <a:noFill/>
        </p:spPr>
        <p:txBody>
          <a:bodyPr wrap="square">
            <a:spAutoFit/>
          </a:bodyPr>
          <a:lstStyle/>
          <a:p>
            <a:pPr algn="ctr" defTabSz="457200">
              <a:defRPr/>
            </a:pPr>
            <a:r>
              <a:rPr lang="fr-FR" sz="4400" b="1" dirty="0">
                <a:solidFill>
                  <a:srgbClr val="C00000"/>
                </a:solidFill>
              </a:rPr>
              <a:t>Modelage</a:t>
            </a:r>
          </a:p>
        </p:txBody>
      </p:sp>
      <p:pic>
        <p:nvPicPr>
          <p:cNvPr id="13" name="Image 5"/>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p:cNvGrpSpPr/>
          <p:nvPr userDrawn="1"/>
        </p:nvGrpSpPr>
        <p:grpSpPr>
          <a:xfrm>
            <a:off x="5759801" y="1145404"/>
            <a:ext cx="591112" cy="561273"/>
            <a:chOff x="277892" y="2322046"/>
            <a:chExt cx="828656" cy="786827"/>
          </a:xfrm>
        </p:grpSpPr>
        <p:sp>
          <p:nvSpPr>
            <p:cNvPr id="15"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endParaRPr>
            </a:p>
          </p:txBody>
        </p:sp>
        <p:sp>
          <p:nvSpPr>
            <p:cNvPr id="16"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p:cNvGrpSpPr/>
          <p:nvPr userDrawn="1"/>
        </p:nvGrpSpPr>
        <p:grpSpPr>
          <a:xfrm>
            <a:off x="4855028" y="1394568"/>
            <a:ext cx="6212869" cy="3873929"/>
            <a:chOff x="1641585" y="1048972"/>
            <a:chExt cx="5867403" cy="3260732"/>
          </a:xfrm>
        </p:grpSpPr>
        <p:sp>
          <p:nvSpPr>
            <p:cNvPr id="1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sp>
          <p:nvSpPr>
            <p:cNvPr id="14" name="Rectangle 18"/>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5" name="Rectangle 19"/>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grpSp>
      <p:sp>
        <p:nvSpPr>
          <p:cNvPr id="18" name="Text Placeholder 17"/>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algn="ctr">
              <a:lnSpc>
                <a:spcPct val="131000"/>
              </a:lnSpc>
              <a:defRPr sz="1800" b="0" i="0" u="none" strike="noStrike" kern="0" cap="none" spc="0" baseline="0">
                <a:solidFill>
                  <a:srgbClr val="000000"/>
                </a:solidFill>
                <a:uFillTx/>
              </a:defRPr>
            </a:pPr>
            <a:r>
              <a:rPr lang="fr-FR" sz="3735" b="1" kern="0" dirty="0">
                <a:solidFill>
                  <a:srgbClr val="C00000"/>
                </a:solidFill>
                <a:cs typeface="Calibri" panose="020F0502020204030204" pitchFamily="34" charset="0"/>
              </a:rPr>
              <a:t>Tâche principale</a:t>
            </a:r>
          </a:p>
        </p:txBody>
      </p:sp>
      <p:sp>
        <p:nvSpPr>
          <p:cNvPr id="17" name="Rectangle 21"/>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9" name="Rectangle 23"/>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rPr>
              <a:t>M</a:t>
            </a:r>
            <a:endParaRPr lang="fr-FR" sz="2400" b="1" kern="0" dirty="0">
              <a:solidFill>
                <a:srgbClr val="FFFFFF"/>
              </a:solidFill>
              <a:latin typeface="Arial" panose="020B0604020202020204"/>
              <a:cs typeface="Arial" panose="020B0604020202020204"/>
            </a:endParaRPr>
          </a:p>
        </p:txBody>
      </p:sp>
      <p:pic>
        <p:nvPicPr>
          <p:cNvPr id="20" name="Picture 1"/>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a:p>
              <a:pPr algn="ctr" defTabSz="457200">
                <a:defRPr/>
              </a:pPr>
              <a:r>
                <a:rPr lang="fr-FR" sz="4400" b="1" dirty="0">
                  <a:solidFill>
                    <a:srgbClr val="0F9ED5"/>
                  </a:solidFill>
                </a:rPr>
                <a:t>Pratique collective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prstClr val="white"/>
                </a:solidFill>
              </a:rPr>
              <a:t>PC</a:t>
            </a:r>
            <a:endParaRPr lang="fr-FR" b="1" dirty="0">
              <a:solidFill>
                <a:prstClr val="white"/>
              </a:solidFill>
            </a:endParaRPr>
          </a:p>
        </p:txBody>
      </p:sp>
      <p:pic>
        <p:nvPicPr>
          <p:cNvPr id="12"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dirty="0">
                <a:solidFill>
                  <a:srgbClr val="FFFFFF"/>
                </a:solidFill>
                <a:latin typeface="Arial" panose="020B0604020202020204"/>
                <a:cs typeface="Arial" panose="020B0604020202020204"/>
              </a:rPr>
              <a:t>C</a:t>
            </a:r>
            <a:endParaRPr lang="fr-FR" b="1" dirty="0">
              <a:solidFill>
                <a:srgbClr val="FFFFFF"/>
              </a:solidFill>
              <a:latin typeface="Arial" panose="020B0604020202020204"/>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2" name="Groupe 1"/>
          <p:cNvGrpSpPr/>
          <p:nvPr userDrawn="1"/>
        </p:nvGrpSpPr>
        <p:grpSpPr>
          <a:xfrm>
            <a:off x="0" y="1"/>
            <a:ext cx="12192000" cy="6858001"/>
            <a:chOff x="0" y="0"/>
            <a:chExt cx="13716000" cy="10287000"/>
          </a:xfrm>
        </p:grpSpPr>
        <p:sp>
          <p:nvSpPr>
            <p:cNvPr id="3" name="Rectangle 2"/>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3"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15"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a:solidFill>
                  <a:srgbClr val="FFFFFF"/>
                </a:solidFill>
                <a:ea typeface="Calibri" panose="020F0502020204030204"/>
                <a:cs typeface="Calibri" panose="020F0502020204030204"/>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endParaRPr>
          </a:p>
        </p:txBody>
      </p:sp>
      <p:pic>
        <p:nvPicPr>
          <p:cNvPr id="24" name="Google Shape;743;p98"/>
          <p:cNvPicPr>
            <a:picLocks noChangeAspect="1"/>
          </p:cNvPicPr>
          <p:nvPr userDrawn="1"/>
        </p:nvPicPr>
        <p:blipFill>
          <a:blip r:embed="rId2"/>
          <a:srcRect/>
          <a:stretch>
            <a:fillRect/>
          </a:stretch>
        </p:blipFill>
        <p:spPr>
          <a:xfrm>
            <a:off x="10400923" y="1260711"/>
            <a:ext cx="1519859" cy="1217796"/>
          </a:xfrm>
          <a:prstGeom prst="rect">
            <a:avLst/>
          </a:prstGeom>
          <a:noFill/>
          <a:ln cap="flat">
            <a:noFill/>
          </a:ln>
        </p:spPr>
      </p:pic>
      <p:sp>
        <p:nvSpPr>
          <p:cNvPr id="25" name="Google Shape;744;p98"/>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dirty="0">
                <a:solidFill>
                  <a:srgbClr val="FFFFFF"/>
                </a:solidFill>
                <a:ea typeface="Calibri" panose="020F0502020204030204" pitchFamily="34" charset="0"/>
                <a:cs typeface="Calibri" panose="020F0502020204030204" pitchFamily="34" charset="0"/>
              </a:rPr>
              <a:t>Niveau</a:t>
            </a:r>
            <a:r>
              <a:rPr lang="fr-FR" sz="1600" b="1" kern="0" dirty="0">
                <a:solidFill>
                  <a:srgbClr val="FFFFFF"/>
                </a:solidFill>
                <a:ea typeface="Calibri" panose="020F0502020204030204" pitchFamily="34" charset="0"/>
                <a:cs typeface="Calibri" panose="020F0502020204030204" pitchFamily="34" charset="0"/>
              </a:rPr>
              <a:t>         </a:t>
            </a:r>
            <a:endParaRPr lang="fr-FR" kern="0" dirty="0">
              <a:solidFill>
                <a:srgbClr val="000000"/>
              </a:solidFill>
              <a:ea typeface="Calibri" panose="020F0502020204030204" pitchFamily="34" charset="0"/>
              <a:cs typeface="Calibri" panose="020F0502020204030204" pitchFamily="34" charset="0"/>
            </a:endParaRPr>
          </a:p>
        </p:txBody>
      </p:sp>
      <p:sp>
        <p:nvSpPr>
          <p:cNvPr id="26" name="Google Shape;745;p98"/>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400">
              <a:defRPr sz="1800" b="0" i="0" u="none" strike="noStrike" kern="0" cap="none" spc="0" baseline="0">
                <a:solidFill>
                  <a:srgbClr val="000000"/>
                </a:solidFill>
                <a:uFillTx/>
              </a:defRPr>
            </a:pPr>
            <a:r>
              <a:rPr lang="fr-FR" b="1" kern="0" dirty="0">
                <a:solidFill>
                  <a:srgbClr val="FCBF18"/>
                </a:solidFill>
                <a:ea typeface="Calibri" panose="020F0502020204030204" pitchFamily="34" charset="0"/>
                <a:cs typeface="Calibri" panose="020F0502020204030204" pitchFamily="34" charset="0"/>
              </a:rPr>
              <a:t> </a:t>
            </a:r>
          </a:p>
        </p:txBody>
      </p:sp>
      <p:grpSp>
        <p:nvGrpSpPr>
          <p:cNvPr id="27" name="Groupe 26"/>
          <p:cNvGrpSpPr/>
          <p:nvPr userDrawn="1"/>
        </p:nvGrpSpPr>
        <p:grpSpPr>
          <a:xfrm>
            <a:off x="271218" y="4592685"/>
            <a:ext cx="6693265" cy="522000"/>
            <a:chOff x="304312" y="4531839"/>
            <a:chExt cx="5990003" cy="696796"/>
          </a:xfrm>
          <a:solidFill>
            <a:srgbClr val="0F9ED5"/>
          </a:solidFill>
        </p:grpSpPr>
        <p:sp>
          <p:nvSpPr>
            <p:cNvPr id="28"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29"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grpSp>
        <p:nvGrpSpPr>
          <p:cNvPr id="31" name="Groupe 30"/>
          <p:cNvGrpSpPr/>
          <p:nvPr userDrawn="1"/>
        </p:nvGrpSpPr>
        <p:grpSpPr>
          <a:xfrm>
            <a:off x="271218" y="5289789"/>
            <a:ext cx="6693265" cy="522000"/>
            <a:chOff x="304312" y="5304657"/>
            <a:chExt cx="5990003" cy="696796"/>
          </a:xfrm>
          <a:solidFill>
            <a:srgbClr val="336FB6"/>
          </a:solidFill>
        </p:grpSpPr>
        <p:sp>
          <p:nvSpPr>
            <p:cNvPr id="32" name="Google Shape;224;p26"/>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400">
                <a:defRPr sz="1800" b="0" i="0" u="none" strike="noStrike" kern="0" cap="none" spc="0" baseline="0">
                  <a:solidFill>
                    <a:srgbClr val="000000"/>
                  </a:solidFill>
                  <a:uFillTx/>
                </a:defRPr>
              </a:pPr>
              <a:r>
                <a:rPr lang="fr-FR" b="1" kern="0" dirty="0">
                  <a:solidFill>
                    <a:srgbClr val="FFFFFF"/>
                  </a:solidFill>
                  <a:ea typeface="Calibri" panose="020F0502020204030204"/>
                  <a:cs typeface="Calibri" panose="020F0502020204030204"/>
                </a:rPr>
                <a:t> </a:t>
              </a:r>
              <a:r>
                <a:rPr lang="fr-FR" sz="2000" b="1" kern="0" dirty="0">
                  <a:solidFill>
                    <a:srgbClr val="FFFFFF"/>
                  </a:solidFill>
                  <a:ea typeface="Calibri" panose="020F0502020204030204"/>
                  <a:cs typeface="Calibri" panose="020F0502020204030204"/>
                </a:rPr>
                <a:t> </a:t>
              </a:r>
            </a:p>
          </p:txBody>
        </p:sp>
        <p:sp>
          <p:nvSpPr>
            <p:cNvPr id="33" name="Google Shape;742;p98"/>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pic>
        <p:nvPicPr>
          <p:cNvPr id="35" name="Google Shape;730;p98" descr="الصفحة الرئيسية"/>
          <p:cNvPicPr>
            <a:picLocks noChangeAspect="1"/>
          </p:cNvPicPr>
          <p:nvPr userDrawn="1"/>
        </p:nvPicPr>
        <p:blipFill>
          <a:blip r:embed="rId3"/>
          <a:srcRect/>
          <a:stretch>
            <a:fillRect/>
          </a:stretch>
        </p:blipFill>
        <p:spPr>
          <a:xfrm>
            <a:off x="3668233" y="0"/>
            <a:ext cx="4855535" cy="736270"/>
          </a:xfrm>
          <a:prstGeom prst="rect">
            <a:avLst/>
          </a:prstGeom>
          <a:noFill/>
          <a:ln cap="flat">
            <a:noFill/>
          </a:ln>
        </p:spPr>
      </p:pic>
      <p:sp>
        <p:nvSpPr>
          <p:cNvPr id="45" name="Espace réservé du texte 43"/>
          <p:cNvSpPr>
            <a:spLocks noGrp="1"/>
          </p:cNvSpPr>
          <p:nvPr>
            <p:ph type="body" sz="quarter" idx="14" hasCustomPrompt="1"/>
          </p:nvPr>
        </p:nvSpPr>
        <p:spPr>
          <a:xfrm>
            <a:off x="10803924" y="1882678"/>
            <a:ext cx="717129" cy="346211"/>
          </a:xfrm>
        </p:spPr>
        <p:txBody>
          <a:bodyPr>
            <a:noAutofit/>
          </a:bodyPr>
          <a:lstStyle>
            <a:lvl1pPr marL="0" indent="0" algn="ctr" defTabSz="914400"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p:cNvSpPr txBox="1"/>
          <p:nvPr userDrawn="1"/>
        </p:nvSpPr>
        <p:spPr>
          <a:xfrm>
            <a:off x="391997" y="1378425"/>
            <a:ext cx="4855536" cy="923330"/>
          </a:xfrm>
          <a:prstGeom prst="rect">
            <a:avLst/>
          </a:prstGeom>
          <a:noFill/>
        </p:spPr>
        <p:txBody>
          <a:bodyPr wrap="square" rtlCol="0">
            <a:spAutoFit/>
          </a:bodyPr>
          <a:lstStyle/>
          <a:p>
            <a:r>
              <a:rPr lang="fr-FR" sz="5400" b="1" kern="0" dirty="0">
                <a:solidFill>
                  <a:srgbClr val="002060"/>
                </a:solidFill>
                <a:cs typeface="Calibri" panose="020F0502020204030204"/>
              </a:rPr>
              <a:t>Physique chimie</a:t>
            </a:r>
          </a:p>
        </p:txBody>
      </p:sp>
      <p:sp>
        <p:nvSpPr>
          <p:cNvPr id="9" name="TextBox 8"/>
          <p:cNvSpPr txBox="1"/>
          <p:nvPr userDrawn="1"/>
        </p:nvSpPr>
        <p:spPr>
          <a:xfrm>
            <a:off x="391997" y="2305050"/>
            <a:ext cx="1519200" cy="553998"/>
          </a:xfrm>
          <a:prstGeom prst="rect">
            <a:avLst/>
          </a:prstGeom>
          <a:noFill/>
        </p:spPr>
        <p:txBody>
          <a:bodyPr wrap="square" rtlCol="0">
            <a:spAutoFit/>
          </a:bodyPr>
          <a:lstStyle/>
          <a:p>
            <a:r>
              <a:rPr lang="en-US" sz="3000" b="1" kern="0" dirty="0">
                <a:solidFill>
                  <a:srgbClr val="0070C0"/>
                </a:solidFill>
                <a:cs typeface="Calibri" panose="020F0502020204030204" pitchFamily="34" charset="0"/>
              </a:rPr>
              <a:t>Période</a:t>
            </a:r>
            <a:endParaRPr lang="fr-FR" sz="3000" b="1" kern="0" dirty="0">
              <a:solidFill>
                <a:srgbClr val="0070C0"/>
              </a:solidFill>
              <a:cs typeface="Calibri" panose="020F0502020204030204" pitchFamily="34" charset="0"/>
            </a:endParaRPr>
          </a:p>
        </p:txBody>
      </p:sp>
      <p:sp>
        <p:nvSpPr>
          <p:cNvPr id="2" name="Espace réservé du texte 43"/>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5" name="Espace réservé du texte 43"/>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en-US" dirty="0"/>
              <a:t>Chapitre 2</a:t>
            </a:r>
            <a:endParaRPr lang="fr-FR" dirty="0"/>
          </a:p>
        </p:txBody>
      </p:sp>
      <p:sp>
        <p:nvSpPr>
          <p:cNvPr id="6" name="Espace réservé du texte 43"/>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Tâche</a:t>
            </a:r>
            <a:r>
              <a:rPr lang="en-US" dirty="0"/>
              <a:t> 1</a:t>
            </a:r>
            <a:endParaRPr lang="fr-FR" dirty="0"/>
          </a:p>
        </p:txBody>
      </p:sp>
      <p:sp>
        <p:nvSpPr>
          <p:cNvPr id="10" name="Espace réservé du texte 43"/>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lang="fr-FR" sz="1800" b="1" kern="1200">
                <a:solidFill>
                  <a:srgbClr val="FFFFFF"/>
                </a:solidFill>
                <a:latin typeface="Calibri" panose="020F0502020204030204"/>
                <a:ea typeface="Calibri" panose="020F0502020204030204"/>
                <a:cs typeface="Calibri" panose="020F0502020204030204"/>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a:pPr>
            <a:endParaRPr lang="fr-FR" dirty="0"/>
          </a:p>
        </p:txBody>
      </p:sp>
      <p:sp>
        <p:nvSpPr>
          <p:cNvPr id="4" name="Google Shape;735;p98"/>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sp>
        <p:nvSpPr>
          <p:cNvPr id="11" name="Google Shape;735;p98"/>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grpSp>
        <p:nvGrpSpPr>
          <p:cNvPr id="12" name="Groupe 26"/>
          <p:cNvGrpSpPr/>
          <p:nvPr userDrawn="1"/>
        </p:nvGrpSpPr>
        <p:grpSpPr>
          <a:xfrm>
            <a:off x="271217" y="3894112"/>
            <a:ext cx="6693265" cy="522000"/>
            <a:chOff x="304312" y="4531839"/>
            <a:chExt cx="5990003" cy="696796"/>
          </a:xfrm>
          <a:solidFill>
            <a:srgbClr val="336FB6"/>
          </a:solidFill>
        </p:grpSpPr>
        <p:sp>
          <p:nvSpPr>
            <p:cNvPr id="13"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14"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sp>
        <p:nvSpPr>
          <p:cNvPr id="15" name="Espace réservé du texte 43"/>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16" name="Espace réservé du texte 43"/>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Thème</a:t>
            </a:r>
            <a:r>
              <a:rPr lang="en-US" dirty="0"/>
              <a:t> 2</a:t>
            </a:r>
            <a:endParaRPr lang="fr-FR" dirty="0"/>
          </a:p>
        </p:txBody>
      </p:sp>
      <p:sp>
        <p:nvSpPr>
          <p:cNvPr id="17" name="Google Shape;735;p98"/>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pic>
        <p:nvPicPr>
          <p:cNvPr id="18" name="Image 6"/>
          <p:cNvPicPr>
            <a:picLocks noChangeAspect="1"/>
          </p:cNvPicPr>
          <p:nvPr userDrawn="1"/>
        </p:nvPicPr>
        <p:blipFill>
          <a:blip r:embed="rId4"/>
          <a:stretch>
            <a:fillRect/>
          </a:stretch>
        </p:blipFill>
        <p:spPr>
          <a:xfrm>
            <a:off x="7966502" y="3495345"/>
            <a:ext cx="3952359" cy="2925971"/>
          </a:xfrm>
          <a:prstGeom prst="rect">
            <a:avLst/>
          </a:prstGeom>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8"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sp>
        <p:nvSpPr>
          <p:cNvPr id="12" name="ZoneTexte 12"/>
          <p:cNvSpPr txBox="1"/>
          <p:nvPr userDrawn="1"/>
        </p:nvSpPr>
        <p:spPr>
          <a:xfrm>
            <a:off x="2858328" y="3954018"/>
            <a:ext cx="6097656" cy="769441"/>
          </a:xfrm>
          <a:prstGeom prst="rect">
            <a:avLst/>
          </a:prstGeom>
          <a:noFill/>
        </p:spPr>
        <p:txBody>
          <a:bodyPr wrap="square">
            <a:spAutoFit/>
          </a:bodyPr>
          <a:lstStyle/>
          <a:p>
            <a:pPr algn="ctr" defTabSz="457200">
              <a:defRPr/>
            </a:pPr>
            <a:r>
              <a:rPr lang="fr-FR" sz="4400" b="1" dirty="0">
                <a:solidFill>
                  <a:srgbClr val="C00000"/>
                </a:solidFill>
              </a:rPr>
              <a:t>Modelage</a:t>
            </a:r>
          </a:p>
        </p:txBody>
      </p:sp>
      <p:pic>
        <p:nvPicPr>
          <p:cNvPr id="13" name="Image 5"/>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p:cNvGrpSpPr/>
          <p:nvPr userDrawn="1"/>
        </p:nvGrpSpPr>
        <p:grpSpPr>
          <a:xfrm>
            <a:off x="5759801" y="1145404"/>
            <a:ext cx="591112" cy="561273"/>
            <a:chOff x="277892" y="2322046"/>
            <a:chExt cx="828656" cy="786827"/>
          </a:xfrm>
        </p:grpSpPr>
        <p:sp>
          <p:nvSpPr>
            <p:cNvPr id="15"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endParaRPr>
            </a:p>
          </p:txBody>
        </p:sp>
        <p:sp>
          <p:nvSpPr>
            <p:cNvPr id="16"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p:cNvGrpSpPr/>
          <p:nvPr userDrawn="1"/>
        </p:nvGrpSpPr>
        <p:grpSpPr>
          <a:xfrm>
            <a:off x="4855028" y="1394568"/>
            <a:ext cx="6212869" cy="3873929"/>
            <a:chOff x="1641585" y="1048972"/>
            <a:chExt cx="5867403" cy="3260732"/>
          </a:xfrm>
        </p:grpSpPr>
        <p:sp>
          <p:nvSpPr>
            <p:cNvPr id="1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sp>
          <p:nvSpPr>
            <p:cNvPr id="14" name="Rectangle 18"/>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5" name="Rectangle 19"/>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grpSp>
      <p:sp>
        <p:nvSpPr>
          <p:cNvPr id="18" name="Text Placeholder 17"/>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algn="ctr">
              <a:lnSpc>
                <a:spcPct val="131000"/>
              </a:lnSpc>
              <a:defRPr sz="1800" b="0" i="0" u="none" strike="noStrike" kern="0" cap="none" spc="0" baseline="0">
                <a:solidFill>
                  <a:srgbClr val="000000"/>
                </a:solidFill>
                <a:uFillTx/>
              </a:defRPr>
            </a:pPr>
            <a:r>
              <a:rPr lang="fr-FR" sz="3735" b="1" kern="0" dirty="0">
                <a:solidFill>
                  <a:srgbClr val="C00000"/>
                </a:solidFill>
                <a:cs typeface="Calibri" panose="020F0502020204030204" pitchFamily="34" charset="0"/>
              </a:rPr>
              <a:t>Tâche principale</a:t>
            </a:r>
          </a:p>
        </p:txBody>
      </p:sp>
      <p:sp>
        <p:nvSpPr>
          <p:cNvPr id="17" name="Rectangle 21"/>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9" name="Rectangle 23"/>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rPr>
              <a:t>M</a:t>
            </a:r>
            <a:endParaRPr lang="fr-FR" sz="2400" b="1" kern="0" dirty="0">
              <a:solidFill>
                <a:srgbClr val="FFFFFF"/>
              </a:solidFill>
              <a:latin typeface="Arial" panose="020B0604020202020204"/>
              <a:cs typeface="Arial" panose="020B0604020202020204"/>
            </a:endParaRPr>
          </a:p>
        </p:txBody>
      </p:sp>
      <p:pic>
        <p:nvPicPr>
          <p:cNvPr id="20" name="Picture 1"/>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_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a:p>
              <a:pPr algn="ctr" defTabSz="457200">
                <a:defRPr/>
              </a:pPr>
              <a:r>
                <a:rPr lang="fr-FR" sz="4400" b="1" dirty="0">
                  <a:solidFill>
                    <a:srgbClr val="0F9ED5"/>
                  </a:solidFill>
                </a:rPr>
                <a:t>Pratique collective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prstClr val="white"/>
                </a:solidFill>
              </a:rPr>
              <a:t>PC</a:t>
            </a:r>
            <a:endParaRPr lang="fr-FR" b="1" dirty="0">
              <a:solidFill>
                <a:prstClr val="white"/>
              </a:solidFill>
            </a:endParaRPr>
          </a:p>
        </p:txBody>
      </p:sp>
      <p:pic>
        <p:nvPicPr>
          <p:cNvPr id="12"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dirty="0">
                <a:solidFill>
                  <a:srgbClr val="FFFFFF"/>
                </a:solidFill>
                <a:latin typeface="Arial" panose="020B0604020202020204"/>
                <a:cs typeface="Arial" panose="020B0604020202020204"/>
              </a:rPr>
              <a:t>C</a:t>
            </a:r>
            <a:endParaRPr lang="fr-FR" b="1" dirty="0">
              <a:solidFill>
                <a:srgbClr val="FFFFFF"/>
              </a:solidFill>
              <a:latin typeface="Arial" panose="020B0604020202020204"/>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2" name="Groupe 1"/>
          <p:cNvGrpSpPr/>
          <p:nvPr userDrawn="1"/>
        </p:nvGrpSpPr>
        <p:grpSpPr>
          <a:xfrm>
            <a:off x="0" y="1"/>
            <a:ext cx="12192000" cy="6858001"/>
            <a:chOff x="0" y="0"/>
            <a:chExt cx="13716000" cy="10287000"/>
          </a:xfrm>
        </p:grpSpPr>
        <p:sp>
          <p:nvSpPr>
            <p:cNvPr id="3" name="Rectangle 2"/>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3" name="Groupe 12"/>
          <p:cNvGrpSpPr/>
          <p:nvPr userDrawn="1"/>
        </p:nvGrpSpPr>
        <p:grpSpPr>
          <a:xfrm>
            <a:off x="326095" y="267178"/>
            <a:ext cx="523639" cy="458540"/>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6" name="ZoneTexte 15"/>
          <p:cNvSpPr txBox="1"/>
          <p:nvPr userDrawn="1"/>
        </p:nvSpPr>
        <p:spPr>
          <a:xfrm>
            <a:off x="11748194" y="95600"/>
            <a:ext cx="274643" cy="369332"/>
          </a:xfrm>
          <a:prstGeom prst="rect">
            <a:avLst/>
          </a:prstGeom>
          <a:solidFill>
            <a:srgbClr val="C00000"/>
          </a:solidFill>
        </p:spPr>
        <p:txBody>
          <a:bodyPr wrap="square" rtlCol="0">
            <a:spAutoFit/>
          </a:bodyPr>
          <a:lstStyle/>
          <a:p>
            <a:pPr algn="ctr"/>
            <a:endParaRPr lang="fr-FR" b="1" dirty="0">
              <a:solidFill>
                <a:schemeClr val="bg1"/>
              </a:solidFill>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a:solidFill>
                  <a:srgbClr val="FFFFFF"/>
                </a:solidFill>
                <a:ea typeface="Calibri" panose="020F0502020204030204"/>
                <a:cs typeface="Calibri" panose="020F0502020204030204"/>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endParaRPr>
          </a:p>
        </p:txBody>
      </p:sp>
      <p:pic>
        <p:nvPicPr>
          <p:cNvPr id="24" name="Google Shape;743;p98"/>
          <p:cNvPicPr>
            <a:picLocks noChangeAspect="1"/>
          </p:cNvPicPr>
          <p:nvPr userDrawn="1"/>
        </p:nvPicPr>
        <p:blipFill>
          <a:blip r:embed="rId2"/>
          <a:srcRect/>
          <a:stretch>
            <a:fillRect/>
          </a:stretch>
        </p:blipFill>
        <p:spPr>
          <a:xfrm>
            <a:off x="10400923" y="1260711"/>
            <a:ext cx="1519859" cy="1217796"/>
          </a:xfrm>
          <a:prstGeom prst="rect">
            <a:avLst/>
          </a:prstGeom>
          <a:noFill/>
          <a:ln cap="flat">
            <a:noFill/>
          </a:ln>
        </p:spPr>
      </p:pic>
      <p:sp>
        <p:nvSpPr>
          <p:cNvPr id="25" name="Google Shape;744;p98"/>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dirty="0">
                <a:solidFill>
                  <a:srgbClr val="FFFFFF"/>
                </a:solidFill>
                <a:ea typeface="Calibri" panose="020F0502020204030204" pitchFamily="34" charset="0"/>
                <a:cs typeface="Calibri" panose="020F0502020204030204" pitchFamily="34" charset="0"/>
              </a:rPr>
              <a:t>Niveau</a:t>
            </a:r>
            <a:r>
              <a:rPr lang="fr-FR" sz="1600" b="1" kern="0" dirty="0">
                <a:solidFill>
                  <a:srgbClr val="FFFFFF"/>
                </a:solidFill>
                <a:ea typeface="Calibri" panose="020F0502020204030204" pitchFamily="34" charset="0"/>
                <a:cs typeface="Calibri" panose="020F0502020204030204" pitchFamily="34" charset="0"/>
              </a:rPr>
              <a:t>         </a:t>
            </a:r>
            <a:endParaRPr lang="fr-FR" kern="0" dirty="0">
              <a:solidFill>
                <a:srgbClr val="000000"/>
              </a:solidFill>
              <a:ea typeface="Calibri" panose="020F0502020204030204" pitchFamily="34" charset="0"/>
              <a:cs typeface="Calibri" panose="020F0502020204030204" pitchFamily="34" charset="0"/>
            </a:endParaRPr>
          </a:p>
        </p:txBody>
      </p:sp>
      <p:sp>
        <p:nvSpPr>
          <p:cNvPr id="26" name="Google Shape;745;p98"/>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400">
              <a:defRPr sz="1800" b="0" i="0" u="none" strike="noStrike" kern="0" cap="none" spc="0" baseline="0">
                <a:solidFill>
                  <a:srgbClr val="000000"/>
                </a:solidFill>
                <a:uFillTx/>
              </a:defRPr>
            </a:pPr>
            <a:r>
              <a:rPr lang="fr-FR" b="1" kern="0" dirty="0">
                <a:solidFill>
                  <a:srgbClr val="FCBF18"/>
                </a:solidFill>
                <a:ea typeface="Calibri" panose="020F0502020204030204" pitchFamily="34" charset="0"/>
                <a:cs typeface="Calibri" panose="020F0502020204030204" pitchFamily="34" charset="0"/>
              </a:rPr>
              <a:t> </a:t>
            </a:r>
          </a:p>
        </p:txBody>
      </p:sp>
      <p:grpSp>
        <p:nvGrpSpPr>
          <p:cNvPr id="27" name="Groupe 26"/>
          <p:cNvGrpSpPr/>
          <p:nvPr userDrawn="1"/>
        </p:nvGrpSpPr>
        <p:grpSpPr>
          <a:xfrm>
            <a:off x="271218" y="4592685"/>
            <a:ext cx="6693265" cy="522000"/>
            <a:chOff x="304312" y="4531839"/>
            <a:chExt cx="5990003" cy="696796"/>
          </a:xfrm>
          <a:solidFill>
            <a:srgbClr val="0F9ED5"/>
          </a:solidFill>
        </p:grpSpPr>
        <p:sp>
          <p:nvSpPr>
            <p:cNvPr id="28"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29"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grpSp>
        <p:nvGrpSpPr>
          <p:cNvPr id="31" name="Groupe 30"/>
          <p:cNvGrpSpPr/>
          <p:nvPr userDrawn="1"/>
        </p:nvGrpSpPr>
        <p:grpSpPr>
          <a:xfrm>
            <a:off x="271218" y="5289789"/>
            <a:ext cx="6693265" cy="522000"/>
            <a:chOff x="304312" y="5304657"/>
            <a:chExt cx="5990003" cy="696796"/>
          </a:xfrm>
          <a:solidFill>
            <a:srgbClr val="336FB6"/>
          </a:solidFill>
        </p:grpSpPr>
        <p:sp>
          <p:nvSpPr>
            <p:cNvPr id="32" name="Google Shape;224;p26"/>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400">
                <a:defRPr sz="1800" b="0" i="0" u="none" strike="noStrike" kern="0" cap="none" spc="0" baseline="0">
                  <a:solidFill>
                    <a:srgbClr val="000000"/>
                  </a:solidFill>
                  <a:uFillTx/>
                </a:defRPr>
              </a:pPr>
              <a:r>
                <a:rPr lang="fr-FR" b="1" kern="0" dirty="0">
                  <a:solidFill>
                    <a:srgbClr val="FFFFFF"/>
                  </a:solidFill>
                  <a:ea typeface="Calibri" panose="020F0502020204030204"/>
                  <a:cs typeface="Calibri" panose="020F0502020204030204"/>
                </a:rPr>
                <a:t> </a:t>
              </a:r>
              <a:r>
                <a:rPr lang="fr-FR" sz="2000" b="1" kern="0" dirty="0">
                  <a:solidFill>
                    <a:srgbClr val="FFFFFF"/>
                  </a:solidFill>
                  <a:ea typeface="Calibri" panose="020F0502020204030204"/>
                  <a:cs typeface="Calibri" panose="020F0502020204030204"/>
                </a:rPr>
                <a:t> </a:t>
              </a:r>
            </a:p>
          </p:txBody>
        </p:sp>
        <p:sp>
          <p:nvSpPr>
            <p:cNvPr id="33" name="Google Shape;742;p98"/>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pic>
        <p:nvPicPr>
          <p:cNvPr id="35" name="Google Shape;730;p98" descr="الصفحة الرئيسية"/>
          <p:cNvPicPr>
            <a:picLocks noChangeAspect="1"/>
          </p:cNvPicPr>
          <p:nvPr userDrawn="1"/>
        </p:nvPicPr>
        <p:blipFill>
          <a:blip r:embed="rId3"/>
          <a:srcRect/>
          <a:stretch>
            <a:fillRect/>
          </a:stretch>
        </p:blipFill>
        <p:spPr>
          <a:xfrm>
            <a:off x="3668233" y="0"/>
            <a:ext cx="4855535" cy="736270"/>
          </a:xfrm>
          <a:prstGeom prst="rect">
            <a:avLst/>
          </a:prstGeom>
          <a:noFill/>
          <a:ln cap="flat">
            <a:noFill/>
          </a:ln>
        </p:spPr>
      </p:pic>
      <p:sp>
        <p:nvSpPr>
          <p:cNvPr id="45" name="Espace réservé du texte 43"/>
          <p:cNvSpPr>
            <a:spLocks noGrp="1"/>
          </p:cNvSpPr>
          <p:nvPr>
            <p:ph type="body" sz="quarter" idx="14" hasCustomPrompt="1"/>
          </p:nvPr>
        </p:nvSpPr>
        <p:spPr>
          <a:xfrm>
            <a:off x="10803924" y="1882678"/>
            <a:ext cx="717129" cy="346211"/>
          </a:xfrm>
        </p:spPr>
        <p:txBody>
          <a:bodyPr>
            <a:noAutofit/>
          </a:bodyPr>
          <a:lstStyle>
            <a:lvl1pPr marL="0" indent="0" algn="ctr" defTabSz="914400"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p:cNvSpPr txBox="1"/>
          <p:nvPr userDrawn="1"/>
        </p:nvSpPr>
        <p:spPr>
          <a:xfrm>
            <a:off x="391997" y="1378425"/>
            <a:ext cx="4855536" cy="923330"/>
          </a:xfrm>
          <a:prstGeom prst="rect">
            <a:avLst/>
          </a:prstGeom>
          <a:noFill/>
        </p:spPr>
        <p:txBody>
          <a:bodyPr wrap="square" rtlCol="0">
            <a:spAutoFit/>
          </a:bodyPr>
          <a:lstStyle/>
          <a:p>
            <a:r>
              <a:rPr lang="fr-FR" sz="5400" b="1" kern="0" dirty="0">
                <a:solidFill>
                  <a:srgbClr val="002060"/>
                </a:solidFill>
                <a:cs typeface="Calibri" panose="020F0502020204030204"/>
              </a:rPr>
              <a:t>Physique chimie</a:t>
            </a:r>
          </a:p>
        </p:txBody>
      </p:sp>
      <p:sp>
        <p:nvSpPr>
          <p:cNvPr id="9" name="TextBox 8"/>
          <p:cNvSpPr txBox="1"/>
          <p:nvPr userDrawn="1"/>
        </p:nvSpPr>
        <p:spPr>
          <a:xfrm>
            <a:off x="391997" y="2305050"/>
            <a:ext cx="1519200" cy="553998"/>
          </a:xfrm>
          <a:prstGeom prst="rect">
            <a:avLst/>
          </a:prstGeom>
          <a:noFill/>
        </p:spPr>
        <p:txBody>
          <a:bodyPr wrap="square" rtlCol="0">
            <a:spAutoFit/>
          </a:bodyPr>
          <a:lstStyle/>
          <a:p>
            <a:r>
              <a:rPr lang="en-US" sz="3000" b="1" kern="0" dirty="0">
                <a:solidFill>
                  <a:srgbClr val="0070C0"/>
                </a:solidFill>
                <a:cs typeface="Calibri" panose="020F0502020204030204" pitchFamily="34" charset="0"/>
              </a:rPr>
              <a:t>Période</a:t>
            </a:r>
            <a:endParaRPr lang="fr-FR" sz="3000" b="1" kern="0" dirty="0">
              <a:solidFill>
                <a:srgbClr val="0070C0"/>
              </a:solidFill>
              <a:cs typeface="Calibri" panose="020F0502020204030204" pitchFamily="34" charset="0"/>
            </a:endParaRPr>
          </a:p>
        </p:txBody>
      </p:sp>
      <p:sp>
        <p:nvSpPr>
          <p:cNvPr id="2" name="Espace réservé du texte 43"/>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5" name="Espace réservé du texte 43"/>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en-US" dirty="0"/>
              <a:t>Chapitre 2</a:t>
            </a:r>
            <a:endParaRPr lang="fr-FR" dirty="0"/>
          </a:p>
        </p:txBody>
      </p:sp>
      <p:sp>
        <p:nvSpPr>
          <p:cNvPr id="6" name="Espace réservé du texte 43"/>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Tâche</a:t>
            </a:r>
            <a:r>
              <a:rPr lang="en-US" dirty="0"/>
              <a:t> 1</a:t>
            </a:r>
            <a:endParaRPr lang="fr-FR" dirty="0"/>
          </a:p>
        </p:txBody>
      </p:sp>
      <p:sp>
        <p:nvSpPr>
          <p:cNvPr id="10" name="Espace réservé du texte 43"/>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lang="fr-FR" sz="1800" b="1" kern="1200">
                <a:solidFill>
                  <a:srgbClr val="FFFFFF"/>
                </a:solidFill>
                <a:latin typeface="Calibri" panose="020F0502020204030204"/>
                <a:ea typeface="Calibri" panose="020F0502020204030204"/>
                <a:cs typeface="Calibri" panose="020F0502020204030204"/>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a:pPr>
            <a:endParaRPr lang="fr-FR" dirty="0"/>
          </a:p>
        </p:txBody>
      </p:sp>
      <p:sp>
        <p:nvSpPr>
          <p:cNvPr id="4" name="Google Shape;735;p98"/>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sp>
        <p:nvSpPr>
          <p:cNvPr id="11" name="Google Shape;735;p98"/>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grpSp>
        <p:nvGrpSpPr>
          <p:cNvPr id="12" name="Groupe 26"/>
          <p:cNvGrpSpPr/>
          <p:nvPr userDrawn="1"/>
        </p:nvGrpSpPr>
        <p:grpSpPr>
          <a:xfrm>
            <a:off x="271217" y="3894112"/>
            <a:ext cx="6693265" cy="522000"/>
            <a:chOff x="304312" y="4531839"/>
            <a:chExt cx="5990003" cy="696796"/>
          </a:xfrm>
          <a:solidFill>
            <a:srgbClr val="336FB6"/>
          </a:solidFill>
        </p:grpSpPr>
        <p:sp>
          <p:nvSpPr>
            <p:cNvPr id="13"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14"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sp>
        <p:nvSpPr>
          <p:cNvPr id="15" name="Espace réservé du texte 43"/>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16" name="Espace réservé du texte 43"/>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Thème</a:t>
            </a:r>
            <a:r>
              <a:rPr lang="en-US" dirty="0"/>
              <a:t> 2</a:t>
            </a:r>
            <a:endParaRPr lang="fr-FR" dirty="0"/>
          </a:p>
        </p:txBody>
      </p:sp>
      <p:sp>
        <p:nvSpPr>
          <p:cNvPr id="17" name="Google Shape;735;p98"/>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pic>
        <p:nvPicPr>
          <p:cNvPr id="18" name="Image 6"/>
          <p:cNvPicPr>
            <a:picLocks noChangeAspect="1"/>
          </p:cNvPicPr>
          <p:nvPr userDrawn="1"/>
        </p:nvPicPr>
        <p:blipFill>
          <a:blip r:embed="rId4"/>
          <a:stretch>
            <a:fillRect/>
          </a:stretch>
        </p:blipFill>
        <p:spPr>
          <a:xfrm>
            <a:off x="7966502" y="3495345"/>
            <a:ext cx="3952359" cy="2925971"/>
          </a:xfrm>
          <a:prstGeom prst="rect">
            <a:avLst/>
          </a:prstGeom>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8"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sp>
        <p:nvSpPr>
          <p:cNvPr id="12" name="ZoneTexte 12"/>
          <p:cNvSpPr txBox="1"/>
          <p:nvPr userDrawn="1"/>
        </p:nvSpPr>
        <p:spPr>
          <a:xfrm>
            <a:off x="2858328" y="3954018"/>
            <a:ext cx="6097656" cy="769441"/>
          </a:xfrm>
          <a:prstGeom prst="rect">
            <a:avLst/>
          </a:prstGeom>
          <a:noFill/>
        </p:spPr>
        <p:txBody>
          <a:bodyPr wrap="square">
            <a:spAutoFit/>
          </a:bodyPr>
          <a:lstStyle/>
          <a:p>
            <a:pPr algn="ctr" defTabSz="457200">
              <a:defRPr/>
            </a:pPr>
            <a:r>
              <a:rPr lang="fr-FR" sz="4400" b="1" dirty="0">
                <a:solidFill>
                  <a:srgbClr val="C00000"/>
                </a:solidFill>
              </a:rPr>
              <a:t>Modelage</a:t>
            </a:r>
          </a:p>
        </p:txBody>
      </p:sp>
      <p:pic>
        <p:nvPicPr>
          <p:cNvPr id="13" name="Image 5"/>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p:cNvGrpSpPr/>
          <p:nvPr userDrawn="1"/>
        </p:nvGrpSpPr>
        <p:grpSpPr>
          <a:xfrm>
            <a:off x="5759801" y="1145404"/>
            <a:ext cx="591112" cy="561273"/>
            <a:chOff x="277892" y="2322046"/>
            <a:chExt cx="828656" cy="786827"/>
          </a:xfrm>
        </p:grpSpPr>
        <p:sp>
          <p:nvSpPr>
            <p:cNvPr id="15"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endParaRPr>
            </a:p>
          </p:txBody>
        </p:sp>
        <p:sp>
          <p:nvSpPr>
            <p:cNvPr id="16"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p:cNvGrpSpPr/>
          <p:nvPr userDrawn="1"/>
        </p:nvGrpSpPr>
        <p:grpSpPr>
          <a:xfrm>
            <a:off x="4855028" y="1394568"/>
            <a:ext cx="6212869" cy="3873929"/>
            <a:chOff x="1641585" y="1048972"/>
            <a:chExt cx="5867403" cy="3260732"/>
          </a:xfrm>
        </p:grpSpPr>
        <p:sp>
          <p:nvSpPr>
            <p:cNvPr id="1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sp>
          <p:nvSpPr>
            <p:cNvPr id="14" name="Rectangle 18"/>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5" name="Rectangle 19"/>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grpSp>
      <p:sp>
        <p:nvSpPr>
          <p:cNvPr id="18" name="Text Placeholder 17"/>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algn="ctr">
              <a:lnSpc>
                <a:spcPct val="131000"/>
              </a:lnSpc>
              <a:defRPr sz="1800" b="0" i="0" u="none" strike="noStrike" kern="0" cap="none" spc="0" baseline="0">
                <a:solidFill>
                  <a:srgbClr val="000000"/>
                </a:solidFill>
                <a:uFillTx/>
              </a:defRPr>
            </a:pPr>
            <a:r>
              <a:rPr lang="fr-FR" sz="3735" b="1" kern="0" dirty="0">
                <a:solidFill>
                  <a:srgbClr val="C00000"/>
                </a:solidFill>
                <a:cs typeface="Calibri" panose="020F0502020204030204" pitchFamily="34" charset="0"/>
              </a:rPr>
              <a:t>Tâche principale</a:t>
            </a:r>
          </a:p>
        </p:txBody>
      </p:sp>
      <p:sp>
        <p:nvSpPr>
          <p:cNvPr id="17" name="Rectangle 21"/>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9" name="Rectangle 23"/>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rPr>
              <a:t>M</a:t>
            </a:r>
            <a:endParaRPr lang="fr-FR" sz="2400" b="1" kern="0" dirty="0">
              <a:solidFill>
                <a:srgbClr val="FFFFFF"/>
              </a:solidFill>
              <a:latin typeface="Arial" panose="020B0604020202020204"/>
              <a:cs typeface="Arial" panose="020B0604020202020204"/>
            </a:endParaRPr>
          </a:p>
        </p:txBody>
      </p:sp>
      <p:pic>
        <p:nvPicPr>
          <p:cNvPr id="20" name="Picture 1"/>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_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a:p>
              <a:pPr algn="ctr" defTabSz="457200">
                <a:defRPr/>
              </a:pPr>
              <a:r>
                <a:rPr lang="fr-FR" sz="4400" b="1" dirty="0">
                  <a:solidFill>
                    <a:srgbClr val="0F9ED5"/>
                  </a:solidFill>
                </a:rPr>
                <a:t>Pratique collective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prstClr val="white"/>
                </a:solidFill>
              </a:rPr>
              <a:t>PC</a:t>
            </a:r>
            <a:endParaRPr lang="fr-FR" b="1" dirty="0">
              <a:solidFill>
                <a:prstClr val="white"/>
              </a:solidFill>
            </a:endParaRPr>
          </a:p>
        </p:txBody>
      </p:sp>
      <p:pic>
        <p:nvPicPr>
          <p:cNvPr id="12"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kern="0" dirty="0">
                <a:solidFill>
                  <a:srgbClr val="FFFFFF"/>
                </a:solidFill>
                <a:latin typeface="Arial" panose="020B0604020202020204"/>
                <a:cs typeface="Arial" panose="020B0604020202020204"/>
              </a:rPr>
              <a:t>C</a:t>
            </a:r>
            <a:endParaRPr lang="fr-FR" b="1" kern="0" dirty="0">
              <a:solidFill>
                <a:srgbClr val="FFFFFF"/>
              </a:solidFill>
              <a:latin typeface="Arial" panose="020B0604020202020204"/>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userDrawn="1"/>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sym typeface="Arial" panose="020B0604020202020204"/>
              </a:endParaRPr>
            </a:p>
          </p:txBody>
        </p:sp>
        <p:sp>
          <p:nvSpPr>
            <p:cNvPr id="6" name="Rectangle 5"/>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sym typeface="Arial" panose="020B0604020202020204"/>
              </a:endParaRPr>
            </a:p>
          </p:txBody>
        </p:sp>
      </p:grpSp>
      <p:sp>
        <p:nvSpPr>
          <p:cNvPr id="8" name="Oval 7"/>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sym typeface="Arial" panose="020B0604020202020204"/>
            </a:endParaRPr>
          </a:p>
        </p:txBody>
      </p:sp>
      <p:sp>
        <p:nvSpPr>
          <p:cNvPr id="10" name="ZoneTexte 4"/>
          <p:cNvSpPr txBox="1"/>
          <p:nvPr userDrawn="1"/>
        </p:nvSpPr>
        <p:spPr>
          <a:xfrm>
            <a:off x="946951" y="3651380"/>
            <a:ext cx="10298101" cy="769441"/>
          </a:xfrm>
          <a:prstGeom prst="rect">
            <a:avLst/>
          </a:prstGeom>
          <a:noFill/>
        </p:spPr>
        <p:txBody>
          <a:bodyPr wrap="square">
            <a:spAutoFit/>
          </a:bodyPr>
          <a:lstStyle/>
          <a:p>
            <a:pPr algn="ctr" defTabSz="457200">
              <a:defRPr/>
            </a:pPr>
            <a:r>
              <a:rPr lang="fr-FR" sz="4400" b="1" dirty="0">
                <a:solidFill>
                  <a:srgbClr val="F19D19"/>
                </a:solidFill>
                <a:cs typeface="Arial" panose="020B0604020202020204"/>
                <a:sym typeface="Arial" panose="020B0604020202020204"/>
              </a:rPr>
              <a:t>Ouverture de la séance</a:t>
            </a:r>
          </a:p>
        </p:txBody>
      </p:sp>
      <p:pic>
        <p:nvPicPr>
          <p:cNvPr id="14" name="Picture 18"/>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p:cNvPicPr>
            <a:picLocks noChangeAspect="1"/>
          </p:cNvPicPr>
          <p:nvPr userDrawn="1"/>
        </p:nvPicPr>
        <p:blipFill>
          <a:blip r:embed="rId5"/>
          <a:srcRect/>
          <a:stretch>
            <a:fillRect/>
          </a:stretch>
        </p:blipFill>
        <p:spPr>
          <a:xfrm>
            <a:off x="6261214" y="1609414"/>
            <a:ext cx="649253" cy="649253"/>
          </a:xfrm>
          <a:prstGeom prst="rect">
            <a:avLst/>
          </a:prstGeom>
          <a:noFill/>
          <a:ln cap="flat">
            <a:noFill/>
          </a:ln>
        </p:spPr>
      </p:pic>
      <p:sp>
        <p:nvSpPr>
          <p:cNvPr id="24"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Slide Ouver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p:cNvGrpSpPr/>
          <p:nvPr userDrawn="1"/>
        </p:nvGrpSpPr>
        <p:grpSpPr>
          <a:xfrm>
            <a:off x="11779124" y="79508"/>
            <a:ext cx="232364" cy="304873"/>
            <a:chOff x="3292012" y="1302714"/>
            <a:chExt cx="867138" cy="384316"/>
          </a:xfrm>
          <a:solidFill>
            <a:srgbClr val="F19D19"/>
          </a:solidFill>
        </p:grpSpPr>
        <p:sp>
          <p:nvSpPr>
            <p:cNvPr id="17" name="Rectangle 21"/>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algn="ctr" defTabSz="685800">
                <a:defRPr sz="1800" b="0" i="0" u="none" strike="noStrike" kern="0" cap="none" spc="0" baseline="0">
                  <a:solidFill>
                    <a:srgbClr val="000000"/>
                  </a:solidFill>
                  <a:uFillTx/>
                </a:defRPr>
              </a:pPr>
              <a:endParaRPr lang="fr-FR" sz="900" kern="0" dirty="0">
                <a:solidFill>
                  <a:srgbClr val="F7C475"/>
                </a:solidFill>
                <a:latin typeface="Arial" panose="020B0604020202020204"/>
              </a:endParaRPr>
            </a:p>
          </p:txBody>
        </p:sp>
        <p:sp>
          <p:nvSpPr>
            <p:cNvPr id="18" name="Rectangle 23"/>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kern="0" dirty="0">
                  <a:solidFill>
                    <a:srgbClr val="FFFFFF"/>
                  </a:solidFill>
                  <a:latin typeface="Arial" panose="020B0604020202020204"/>
                  <a:cs typeface="Arial" panose="020B0604020202020204"/>
                </a:rPr>
                <a:t>O</a:t>
              </a:r>
              <a:endParaRPr lang="fr-FR" b="1" kern="0" dirty="0">
                <a:solidFill>
                  <a:srgbClr val="FFFFFF"/>
                </a:solidFill>
                <a:latin typeface="Arial" panose="020B0604020202020204"/>
                <a:cs typeface="Arial" panose="020B0604020202020204"/>
              </a:endParaRPr>
            </a:p>
          </p:txBody>
        </p:sp>
      </p:gr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lide Ouver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p:cNvGrpSpPr/>
          <p:nvPr userDrawn="1"/>
        </p:nvGrpSpPr>
        <p:grpSpPr>
          <a:xfrm>
            <a:off x="11779124" y="79508"/>
            <a:ext cx="232364" cy="304873"/>
            <a:chOff x="3292012" y="1302714"/>
            <a:chExt cx="867138" cy="384316"/>
          </a:xfrm>
          <a:solidFill>
            <a:srgbClr val="F19D19"/>
          </a:solidFill>
        </p:grpSpPr>
        <p:sp>
          <p:nvSpPr>
            <p:cNvPr id="17" name="Rectangle 21"/>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panose="020B0604020202020204"/>
                <a:ea typeface="+mn-ea"/>
                <a:cs typeface="+mn-cs"/>
              </a:endParaRPr>
            </a:p>
          </p:txBody>
        </p:sp>
        <p:sp>
          <p:nvSpPr>
            <p:cNvPr id="18" name="Rectangle 23"/>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O</a:t>
              </a:r>
              <a:endParaRPr kumimoji="0" lang="fr-FR"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endParaRPr>
            </a:p>
          </p:txBody>
        </p:sp>
      </p:gr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latin typeface="Calibri" panose="020F0502020204030204"/>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4000" b="1" dirty="0">
                <a:solidFill>
                  <a:prstClr val="black"/>
                </a:solidFill>
                <a:latin typeface="Calibri" panose="020F0502020204030204"/>
              </a:endParaRPr>
            </a:p>
            <a:p>
              <a:pPr algn="ctr" defTabSz="457200">
                <a:defRPr/>
              </a:pPr>
              <a:endParaRPr lang="fr-FR" sz="4000" b="1" dirty="0">
                <a:solidFill>
                  <a:prstClr val="black"/>
                </a:solidFill>
                <a:latin typeface="Calibri" panose="020F0502020204030204"/>
              </a:endParaRPr>
            </a:p>
            <a:p>
              <a:pPr algn="ctr" defTabSz="457200">
                <a:defRPr/>
              </a:pPr>
              <a:r>
                <a:rPr lang="fr-FR" sz="4400" b="1" dirty="0">
                  <a:solidFill>
                    <a:srgbClr val="8BC145"/>
                  </a:solidFill>
                  <a:latin typeface="Calibri" panose="020F0502020204030204"/>
                </a:rPr>
                <a:t>Pratique autonome</a:t>
              </a:r>
            </a:p>
          </p:txBody>
        </p:sp>
      </p:grpSp>
      <p:sp>
        <p:nvSpPr>
          <p:cNvPr id="10" name="Oval 9"/>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latin typeface="Calibri" panose="020F0502020204030204"/>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odelage1">
    <p:spTree>
      <p:nvGrpSpPr>
        <p:cNvPr id="1" name=""/>
        <p:cNvGrpSpPr/>
        <p:nvPr/>
      </p:nvGrpSpPr>
      <p:grpSpPr>
        <a:xfrm>
          <a:off x="0" y="0"/>
          <a:ext cx="0" cy="0"/>
          <a:chOff x="0" y="0"/>
          <a:chExt cx="0" cy="0"/>
        </a:xfrm>
      </p:grpSpPr>
      <p:grpSp>
        <p:nvGrpSpPr>
          <p:cNvPr id="2" name="Google Shape;296;p83"/>
          <p:cNvGrpSpPr/>
          <p:nvPr userDrawn="1"/>
        </p:nvGrpSpPr>
        <p:grpSpPr>
          <a:xfrm>
            <a:off x="0" y="1"/>
            <a:ext cx="12192000" cy="6858001"/>
            <a:chOff x="0" y="0"/>
            <a:chExt cx="13716000" cy="10287000"/>
          </a:xfrm>
        </p:grpSpPr>
        <p:sp>
          <p:nvSpPr>
            <p:cNvPr id="3" name="Google Shape;297;p83"/>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4" name="Google Shape;298;p8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5" name="Google Shape;299;p8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grpSp>
      <p:grpSp>
        <p:nvGrpSpPr>
          <p:cNvPr id="6" name="Google Shape;303;p83"/>
          <p:cNvGrpSpPr/>
          <p:nvPr userDrawn="1"/>
        </p:nvGrpSpPr>
        <p:grpSpPr>
          <a:xfrm>
            <a:off x="326095" y="244988"/>
            <a:ext cx="593731" cy="480730"/>
            <a:chOff x="277892" y="2283969"/>
            <a:chExt cx="939577" cy="824904"/>
          </a:xfrm>
        </p:grpSpPr>
        <p:sp>
          <p:nvSpPr>
            <p:cNvPr id="11" name="Google Shape;304;p83"/>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05;p83"/>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14" name="Google Shape;306;p83"/>
          <p:cNvSpPr txBox="1"/>
          <p:nvPr userDrawn="1"/>
        </p:nvSpPr>
        <p:spPr>
          <a:xfrm>
            <a:off x="11748194" y="95600"/>
            <a:ext cx="274643" cy="307777"/>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chemeClr val="lt1"/>
                </a:solidFill>
                <a:latin typeface="Arial" panose="020B0604020202020204"/>
                <a:ea typeface="Arial" panose="020B0604020202020204"/>
                <a:cs typeface="Arial" panose="020B0604020202020204"/>
                <a:sym typeface="Arial" panose="020B0604020202020204"/>
              </a:rPr>
              <a:t>M</a:t>
            </a:r>
            <a:endParaRPr sz="1800" b="1">
              <a:solidFill>
                <a:schemeClr val="lt1"/>
              </a:solidFill>
              <a:latin typeface="Arial" panose="020B0604020202020204"/>
              <a:ea typeface="Arial" panose="020B0604020202020204"/>
              <a:cs typeface="Arial" panose="020B0604020202020204"/>
              <a:sym typeface="Arial" panose="020B0604020202020204"/>
            </a:endParaRPr>
          </a:p>
        </p:txBody>
      </p:sp>
      <p:sp>
        <p:nvSpPr>
          <p:cNvPr id="15" name="Titre 10"/>
          <p:cNvSpPr>
            <a:spLocks noGrp="1"/>
          </p:cNvSpPr>
          <p:nvPr>
            <p:ph type="title"/>
          </p:nvPr>
        </p:nvSpPr>
        <p:spPr>
          <a:xfrm>
            <a:off x="1064663"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6" name="Espace réservé du contenu 14"/>
          <p:cNvSpPr>
            <a:spLocks noGrp="1"/>
          </p:cNvSpPr>
          <p:nvPr>
            <p:ph sz="quarter" idx="11" hasCustomPrompt="1"/>
          </p:nvPr>
        </p:nvSpPr>
        <p:spPr>
          <a:xfrm>
            <a:off x="1064663"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grpSp>
        <p:nvGrpSpPr>
          <p:cNvPr id="2" name="Groupe 1"/>
          <p:cNvGrpSpPr/>
          <p:nvPr userDrawn="1"/>
        </p:nvGrpSpPr>
        <p:grpSpPr>
          <a:xfrm>
            <a:off x="0" y="1"/>
            <a:ext cx="12192000" cy="6858001"/>
            <a:chOff x="0" y="0"/>
            <a:chExt cx="13716000" cy="10287000"/>
          </a:xfrm>
        </p:grpSpPr>
        <p:sp>
          <p:nvSpPr>
            <p:cNvPr id="3" name="Rectangle 2"/>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p:cNvSpPr>
            <a:spLocks noGrp="1"/>
          </p:cNvSpPr>
          <p:nvPr>
            <p:ph type="title"/>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3" name="Picture 3" descr="Image générée"/>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p:cNvPicPr>
            <a:picLocks noChangeAspect="1"/>
          </p:cNvPicPr>
          <p:nvPr userDrawn="1"/>
        </p:nvPicPr>
        <p:blipFill>
          <a:blip r:embed="rId5" cstate="print">
            <a:extLst>
              <a:ext uri="{BEBA8EAE-BF5A-486C-A8C5-ECC9F3942E4B}">
                <a14:imgProps xmlns:a14="http://schemas.microsoft.com/office/drawing/2010/main">
                  <a14:imgLayer r:embed="rId6">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15" name="ZoneTexte 14"/>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p:cNvGrpSpPr/>
          <p:nvPr userDrawn="1"/>
        </p:nvGrpSpPr>
        <p:grpSpPr>
          <a:xfrm>
            <a:off x="-1" y="-38042"/>
            <a:ext cx="12192000" cy="6896042"/>
            <a:chOff x="0" y="0"/>
            <a:chExt cx="13716000" cy="10287000"/>
          </a:xfrm>
        </p:grpSpPr>
        <p:sp>
          <p:nvSpPr>
            <p:cNvPr id="8" name="Rectangle 7"/>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Freeform 8"/>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350" b="1" dirty="0">
              <a:solidFill>
                <a:prstClr val="white">
                  <a:lumMod val="50000"/>
                </a:prstClr>
              </a:solidFill>
              <a:latin typeface="Dosis" pitchFamily="2" charset="0"/>
            </a:endParaRPr>
          </a:p>
        </p:txBody>
      </p:sp>
      <p:sp>
        <p:nvSpPr>
          <p:cNvPr id="2" name="Title 1"/>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p:cNvSpPr>
            <a:spLocks noGrp="1"/>
          </p:cNvSpPr>
          <p:nvPr>
            <p:ph type="body" sz="quarter" idx="10" hasCustomPrompt="1"/>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p:cNvGrpSpPr/>
          <p:nvPr userDrawn="1"/>
        </p:nvGrpSpPr>
        <p:grpSpPr>
          <a:xfrm>
            <a:off x="1945490" y="1011968"/>
            <a:ext cx="8301023" cy="5193545"/>
            <a:chOff x="1619475" y="1029778"/>
            <a:chExt cx="6095701" cy="3804525"/>
          </a:xfrm>
        </p:grpSpPr>
        <p:sp>
          <p:nvSpPr>
            <p:cNvPr id="5" name="Google Shape;251;p28"/>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dirty="0">
                <a:solidFill>
                  <a:srgbClr val="FFFFFF"/>
                </a:solidFill>
                <a:ea typeface="Calibri" panose="020F0502020204030204"/>
                <a:cs typeface="Calibri" panose="020F0502020204030204" pitchFamily="34" charset="0"/>
                <a:sym typeface="Arial" panose="020B0604020202020204"/>
              </a:endParaRPr>
            </a:p>
          </p:txBody>
        </p:sp>
        <p:sp>
          <p:nvSpPr>
            <p:cNvPr id="11" name="Google Shape;252;p28"/>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dirty="0">
                <a:solidFill>
                  <a:srgbClr val="FFFFFF"/>
                </a:solidFill>
                <a:ea typeface="Calibri" panose="020F0502020204030204"/>
                <a:cs typeface="Calibri" panose="020F0502020204030204" pitchFamily="34" charset="0"/>
                <a:sym typeface="Arial" panose="020B0604020202020204"/>
              </a:endParaRPr>
            </a:p>
          </p:txBody>
        </p:sp>
      </p:grpSp>
      <p:sp>
        <p:nvSpPr>
          <p:cNvPr id="12" name="Google Shape;255;p28"/>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r>
              <a:rPr lang="fr-FR" sz="3200" b="1" kern="0" dirty="0">
                <a:solidFill>
                  <a:srgbClr val="44546A"/>
                </a:solidFill>
                <a:ea typeface="Calibri" panose="020F0502020204030204"/>
                <a:cs typeface="Calibri" panose="020F0502020204030204" pitchFamily="34" charset="0"/>
                <a:sym typeface="Arial" panose="020B0604020202020204"/>
              </a:rPr>
              <a:t>Structure de la séance</a:t>
            </a:r>
            <a:endParaRPr lang="fr-FR" sz="1465" kern="0" dirty="0">
              <a:solidFill>
                <a:srgbClr val="000000"/>
              </a:solidFill>
              <a:cs typeface="Calibri" panose="020F0502020204030204" pitchFamily="34" charset="0"/>
              <a:sym typeface="Arial" panose="020B0604020202020204"/>
            </a:endParaRPr>
          </a:p>
        </p:txBody>
      </p:sp>
      <p:pic>
        <p:nvPicPr>
          <p:cNvPr id="13" name="Picture 2"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userDrawn="1"/>
        </p:nvGrpSpPr>
        <p:grpSpPr>
          <a:xfrm>
            <a:off x="2336946" y="1407978"/>
            <a:ext cx="7518111" cy="548005"/>
            <a:chOff x="1764463" y="1060636"/>
            <a:chExt cx="5638583" cy="411004"/>
          </a:xfrm>
        </p:grpSpPr>
        <p:sp>
          <p:nvSpPr>
            <p:cNvPr id="17"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200"/>
              <a:r>
                <a:rPr lang="fr-FR" sz="2135" b="1" kern="0" dirty="0">
                  <a:solidFill>
                    <a:srgbClr val="FFFFFF"/>
                  </a:solidFill>
                  <a:ea typeface="Calibri" panose="020F0502020204030204"/>
                  <a:cs typeface="Calibri" panose="020F0502020204030204" pitchFamily="34" charset="0"/>
                  <a:sym typeface="Arial" panose="020B0604020202020204"/>
                </a:rPr>
                <a:t>1</a:t>
              </a:r>
            </a:p>
          </p:txBody>
        </p:sp>
        <p:sp>
          <p:nvSpPr>
            <p:cNvPr id="18"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20"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21" name="Google Shape;277;p28"/>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Ouverture de la séance</a:t>
              </a:r>
            </a:p>
          </p:txBody>
        </p:sp>
      </p:grpSp>
      <p:sp>
        <p:nvSpPr>
          <p:cNvPr id="22" name="Google Shape;275;p28"/>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dirty="0">
                <a:solidFill>
                  <a:srgbClr val="FFFFFF"/>
                </a:solidFill>
                <a:ea typeface="Calibri" panose="020F0502020204030204"/>
                <a:cs typeface="Calibri" panose="020F0502020204030204" pitchFamily="34" charset="0"/>
                <a:sym typeface="Arial" panose="020B0604020202020204"/>
              </a:rPr>
              <a:t>2</a:t>
            </a:r>
            <a:endParaRPr lang="fr-FR" sz="1465" kern="0" dirty="0">
              <a:solidFill>
                <a:srgbClr val="000000"/>
              </a:solidFill>
              <a:cs typeface="Calibri" panose="020F0502020204030204" pitchFamily="34" charset="0"/>
              <a:sym typeface="Arial" panose="020B0604020202020204"/>
            </a:endParaRPr>
          </a:p>
        </p:txBody>
      </p:sp>
      <p:sp>
        <p:nvSpPr>
          <p:cNvPr id="23" name="Google Shape;276;p28"/>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26" name="Google Shape;278;p28"/>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28" name="Google Shape;277;p28"/>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Modelage</a:t>
            </a:r>
          </a:p>
        </p:txBody>
      </p:sp>
      <p:grpSp>
        <p:nvGrpSpPr>
          <p:cNvPr id="29" name="Group 28"/>
          <p:cNvGrpSpPr/>
          <p:nvPr userDrawn="1"/>
        </p:nvGrpSpPr>
        <p:grpSpPr>
          <a:xfrm>
            <a:off x="2336946" y="3060735"/>
            <a:ext cx="7518111" cy="548005"/>
            <a:chOff x="1764463" y="1060636"/>
            <a:chExt cx="5638583" cy="411004"/>
          </a:xfrm>
        </p:grpSpPr>
        <p:sp>
          <p:nvSpPr>
            <p:cNvPr id="30"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dirty="0">
                  <a:solidFill>
                    <a:srgbClr val="FFFFFF"/>
                  </a:solidFill>
                  <a:ea typeface="Calibri" panose="020F0502020204030204"/>
                  <a:cs typeface="Calibri" panose="020F0502020204030204" pitchFamily="34" charset="0"/>
                  <a:sym typeface="Arial" panose="020B0604020202020204"/>
                </a:rPr>
                <a:t>3</a:t>
              </a:r>
              <a:endParaRPr lang="fr-FR" sz="1465" kern="0" dirty="0">
                <a:solidFill>
                  <a:srgbClr val="000000"/>
                </a:solidFill>
                <a:cs typeface="Calibri" panose="020F0502020204030204" pitchFamily="34" charset="0"/>
                <a:sym typeface="Arial" panose="020B0604020202020204"/>
              </a:endParaRPr>
            </a:p>
          </p:txBody>
        </p:sp>
        <p:sp>
          <p:nvSpPr>
            <p:cNvPr id="31"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33"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34" name="Google Shape;277;p28"/>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Pratique collective</a:t>
              </a:r>
            </a:p>
          </p:txBody>
        </p:sp>
      </p:grpSp>
      <p:grpSp>
        <p:nvGrpSpPr>
          <p:cNvPr id="35" name="Group 34"/>
          <p:cNvGrpSpPr/>
          <p:nvPr userDrawn="1"/>
        </p:nvGrpSpPr>
        <p:grpSpPr>
          <a:xfrm>
            <a:off x="2336946" y="3887114"/>
            <a:ext cx="7518111" cy="548005"/>
            <a:chOff x="1764463" y="1060636"/>
            <a:chExt cx="5638583" cy="411004"/>
          </a:xfrm>
        </p:grpSpPr>
        <p:sp>
          <p:nvSpPr>
            <p:cNvPr id="36"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dirty="0">
                  <a:solidFill>
                    <a:srgbClr val="FFFFFF"/>
                  </a:solidFill>
                  <a:ea typeface="Calibri" panose="020F0502020204030204"/>
                  <a:cs typeface="Calibri" panose="020F0502020204030204" pitchFamily="34" charset="0"/>
                  <a:sym typeface="Arial" panose="020B0604020202020204"/>
                </a:rPr>
                <a:t>4</a:t>
              </a:r>
              <a:endParaRPr lang="fr-FR" sz="1465" kern="0" dirty="0">
                <a:solidFill>
                  <a:srgbClr val="000000"/>
                </a:solidFill>
                <a:cs typeface="Calibri" panose="020F0502020204030204" pitchFamily="34" charset="0"/>
                <a:sym typeface="Arial" panose="020B0604020202020204"/>
              </a:endParaRPr>
            </a:p>
          </p:txBody>
        </p:sp>
        <p:sp>
          <p:nvSpPr>
            <p:cNvPr id="37"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39"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40" name="Google Shape;277;p28"/>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Pratique en binôme</a:t>
              </a:r>
            </a:p>
          </p:txBody>
        </p:sp>
      </p:grpSp>
      <p:grpSp>
        <p:nvGrpSpPr>
          <p:cNvPr id="41" name="Group 40"/>
          <p:cNvGrpSpPr/>
          <p:nvPr userDrawn="1"/>
        </p:nvGrpSpPr>
        <p:grpSpPr>
          <a:xfrm>
            <a:off x="2336946" y="4713491"/>
            <a:ext cx="7518111" cy="548005"/>
            <a:chOff x="1764463" y="1060636"/>
            <a:chExt cx="5638583" cy="411004"/>
          </a:xfrm>
        </p:grpSpPr>
        <p:sp>
          <p:nvSpPr>
            <p:cNvPr id="43"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dirty="0">
                  <a:solidFill>
                    <a:srgbClr val="FFFFFF"/>
                  </a:solidFill>
                  <a:ea typeface="Calibri" panose="020F0502020204030204"/>
                  <a:cs typeface="Calibri" panose="020F0502020204030204" pitchFamily="34" charset="0"/>
                  <a:sym typeface="Arial" panose="020B0604020202020204"/>
                </a:rPr>
                <a:t>5</a:t>
              </a:r>
              <a:endParaRPr lang="fr-FR" sz="1465" kern="0" dirty="0">
                <a:solidFill>
                  <a:srgbClr val="000000"/>
                </a:solidFill>
                <a:cs typeface="Calibri" panose="020F0502020204030204" pitchFamily="34" charset="0"/>
                <a:sym typeface="Arial" panose="020B0604020202020204"/>
              </a:endParaRPr>
            </a:p>
          </p:txBody>
        </p:sp>
        <p:sp>
          <p:nvSpPr>
            <p:cNvPr id="45"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48"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49" name="Google Shape;277;p28"/>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Pratique autonome</a:t>
              </a:r>
            </a:p>
          </p:txBody>
        </p:sp>
      </p:grpSp>
      <p:grpSp>
        <p:nvGrpSpPr>
          <p:cNvPr id="53" name="Group 52"/>
          <p:cNvGrpSpPr/>
          <p:nvPr userDrawn="1"/>
        </p:nvGrpSpPr>
        <p:grpSpPr>
          <a:xfrm>
            <a:off x="2336946" y="5539871"/>
            <a:ext cx="7518111" cy="548005"/>
            <a:chOff x="1764463" y="1060636"/>
            <a:chExt cx="5638583" cy="411004"/>
          </a:xfrm>
        </p:grpSpPr>
        <p:sp>
          <p:nvSpPr>
            <p:cNvPr id="54"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dirty="0">
                  <a:solidFill>
                    <a:srgbClr val="FFFFFF"/>
                  </a:solidFill>
                  <a:ea typeface="Calibri" panose="020F0502020204030204"/>
                  <a:cs typeface="Calibri" panose="020F0502020204030204" pitchFamily="34" charset="0"/>
                  <a:sym typeface="Arial" panose="020B0604020202020204"/>
                </a:rPr>
                <a:t>6</a:t>
              </a:r>
              <a:endParaRPr lang="fr-FR" sz="1465" kern="0" dirty="0">
                <a:solidFill>
                  <a:srgbClr val="000000"/>
                </a:solidFill>
                <a:cs typeface="Calibri" panose="020F0502020204030204" pitchFamily="34" charset="0"/>
                <a:sym typeface="Arial" panose="020B0604020202020204"/>
              </a:endParaRPr>
            </a:p>
          </p:txBody>
        </p:sp>
        <p:sp>
          <p:nvSpPr>
            <p:cNvPr id="55"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a:solidFill>
                  <a:srgbClr val="44546A"/>
                </a:solidFill>
                <a:ea typeface="Calibri" panose="020F0502020204030204"/>
                <a:cs typeface="Calibri" panose="020F0502020204030204" pitchFamily="34" charset="0"/>
                <a:sym typeface="Arial" panose="020B0604020202020204"/>
              </a:endParaRPr>
            </a:p>
          </p:txBody>
        </p:sp>
        <p:sp>
          <p:nvSpPr>
            <p:cNvPr id="57"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a:solidFill>
                  <a:srgbClr val="44546A"/>
                </a:solidFill>
                <a:ea typeface="Calibri" panose="020F0502020204030204"/>
                <a:cs typeface="Calibri" panose="020F0502020204030204" pitchFamily="34" charset="0"/>
                <a:sym typeface="Arial" panose="020B0604020202020204"/>
              </a:endParaRPr>
            </a:p>
          </p:txBody>
        </p:sp>
        <p:sp>
          <p:nvSpPr>
            <p:cNvPr id="58" name="Google Shape;277;p28"/>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2400" b="1" kern="0" dirty="0">
                  <a:solidFill>
                    <a:srgbClr val="44546A"/>
                  </a:solidFill>
                  <a:ea typeface="Poppins ExtraBold"/>
                  <a:cs typeface="Calibri" panose="020F0502020204030204" pitchFamily="34" charset="0"/>
                  <a:sym typeface="Arial" panose="020B0604020202020204"/>
                </a:rPr>
                <a:t>Clôture</a:t>
              </a:r>
            </a:p>
          </p:txBody>
        </p:sp>
      </p:grpSp>
      <p:sp>
        <p:nvSpPr>
          <p:cNvPr id="60" name="Text Placeholder 59"/>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5" name="Text Placeholder 59"/>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userDrawn="1"/>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sym typeface="Arial" panose="020B0604020202020204"/>
              </a:endParaRPr>
            </a:p>
          </p:txBody>
        </p:sp>
        <p:sp>
          <p:nvSpPr>
            <p:cNvPr id="6" name="Rectangle 5"/>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sym typeface="Arial" panose="020B0604020202020204"/>
              </a:endParaRPr>
            </a:p>
          </p:txBody>
        </p:sp>
      </p:grpSp>
      <p:sp>
        <p:nvSpPr>
          <p:cNvPr id="8" name="Oval 7"/>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sym typeface="Arial" panose="020B0604020202020204"/>
            </a:endParaRPr>
          </a:p>
        </p:txBody>
      </p:sp>
      <p:sp>
        <p:nvSpPr>
          <p:cNvPr id="10" name="ZoneTexte 4"/>
          <p:cNvSpPr txBox="1"/>
          <p:nvPr userDrawn="1"/>
        </p:nvSpPr>
        <p:spPr>
          <a:xfrm>
            <a:off x="946951" y="3651380"/>
            <a:ext cx="10298101" cy="769441"/>
          </a:xfrm>
          <a:prstGeom prst="rect">
            <a:avLst/>
          </a:prstGeom>
          <a:noFill/>
        </p:spPr>
        <p:txBody>
          <a:bodyPr wrap="square">
            <a:spAutoFit/>
          </a:bodyPr>
          <a:lstStyle/>
          <a:p>
            <a:pPr algn="ctr" defTabSz="457200">
              <a:defRPr/>
            </a:pPr>
            <a:r>
              <a:rPr lang="fr-FR" sz="4400" b="1" dirty="0">
                <a:solidFill>
                  <a:srgbClr val="F19D19"/>
                </a:solidFill>
                <a:cs typeface="Arial" panose="020B0604020202020204"/>
                <a:sym typeface="Arial" panose="020B0604020202020204"/>
              </a:rPr>
              <a:t>Ouverture de la séance</a:t>
            </a:r>
          </a:p>
        </p:txBody>
      </p:sp>
      <p:pic>
        <p:nvPicPr>
          <p:cNvPr id="14" name="Picture 18"/>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p:cNvPicPr>
            <a:picLocks noChangeAspect="1"/>
          </p:cNvPicPr>
          <p:nvPr userDrawn="1"/>
        </p:nvPicPr>
        <p:blipFill>
          <a:blip r:embed="rId5"/>
          <a:srcRect/>
          <a:stretch>
            <a:fillRect/>
          </a:stretch>
        </p:blipFill>
        <p:spPr>
          <a:xfrm>
            <a:off x="6261214" y="1609414"/>
            <a:ext cx="649253" cy="649253"/>
          </a:xfrm>
          <a:prstGeom prst="rect">
            <a:avLst/>
          </a:prstGeom>
          <a:noFill/>
          <a:ln cap="flat">
            <a:noFill/>
          </a:ln>
        </p:spPr>
      </p:pic>
      <p:sp>
        <p:nvSpPr>
          <p:cNvPr id="24"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lide Ouver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p:cNvGrpSpPr/>
          <p:nvPr userDrawn="1"/>
        </p:nvGrpSpPr>
        <p:grpSpPr>
          <a:xfrm>
            <a:off x="11779124" y="79508"/>
            <a:ext cx="232364" cy="304873"/>
            <a:chOff x="3292012" y="1302714"/>
            <a:chExt cx="867138" cy="384316"/>
          </a:xfrm>
          <a:solidFill>
            <a:srgbClr val="F19D19"/>
          </a:solidFill>
        </p:grpSpPr>
        <p:sp>
          <p:nvSpPr>
            <p:cNvPr id="17" name="Rectangle 21"/>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algn="ctr" defTabSz="685800">
                <a:defRPr sz="1800" b="0" i="0" u="none" strike="noStrike" kern="0" cap="none" spc="0" baseline="0">
                  <a:solidFill>
                    <a:srgbClr val="000000"/>
                  </a:solidFill>
                  <a:uFillTx/>
                </a:defRPr>
              </a:pPr>
              <a:endParaRPr lang="fr-FR" sz="900" dirty="0">
                <a:solidFill>
                  <a:srgbClr val="F7C475"/>
                </a:solidFill>
                <a:latin typeface="Arial" panose="020B0604020202020204"/>
              </a:endParaRPr>
            </a:p>
          </p:txBody>
        </p:sp>
        <p:sp>
          <p:nvSpPr>
            <p:cNvPr id="18" name="Rectangle 23"/>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dirty="0">
                  <a:solidFill>
                    <a:srgbClr val="FFFFFF"/>
                  </a:solidFill>
                  <a:latin typeface="Arial" panose="020B0604020202020204"/>
                  <a:cs typeface="Arial" panose="020B0604020202020204"/>
                </a:rPr>
                <a:t>O</a:t>
              </a:r>
              <a:endParaRPr lang="fr-FR" b="1" dirty="0">
                <a:solidFill>
                  <a:srgbClr val="FFFFFF"/>
                </a:solidFill>
                <a:latin typeface="Arial" panose="020B0604020202020204"/>
                <a:cs typeface="Arial" panose="020B0604020202020204"/>
              </a:endParaRPr>
            </a:p>
          </p:txBody>
        </p:sp>
      </p:gr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914400"/>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pPr defTabSz="914400"/>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userDrawn="1"/>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latin typeface="Calibri" panose="020F0502020204030204"/>
                <a:sym typeface="Arial" panose="020B0604020202020204"/>
              </a:endParaRPr>
            </a:p>
          </p:txBody>
        </p:sp>
        <p:sp>
          <p:nvSpPr>
            <p:cNvPr id="6" name="Rectangle 5"/>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latin typeface="Calibri" panose="020F0502020204030204"/>
                <a:sym typeface="Arial" panose="020B0604020202020204"/>
              </a:endParaRPr>
            </a:p>
          </p:txBody>
        </p:sp>
      </p:grpSp>
      <p:sp>
        <p:nvSpPr>
          <p:cNvPr id="8" name="Oval 7"/>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latin typeface="Calibri" panose="020F0502020204030204"/>
              <a:sym typeface="Arial" panose="020B0604020202020204"/>
            </a:endParaRPr>
          </a:p>
        </p:txBody>
      </p:sp>
      <p:sp>
        <p:nvSpPr>
          <p:cNvPr id="10" name="ZoneTexte 4"/>
          <p:cNvSpPr txBox="1"/>
          <p:nvPr userDrawn="1"/>
        </p:nvSpPr>
        <p:spPr>
          <a:xfrm>
            <a:off x="946951" y="3651380"/>
            <a:ext cx="10298101" cy="769441"/>
          </a:xfrm>
          <a:prstGeom prst="rect">
            <a:avLst/>
          </a:prstGeom>
          <a:noFill/>
        </p:spPr>
        <p:txBody>
          <a:bodyPr wrap="square">
            <a:spAutoFit/>
          </a:bodyPr>
          <a:lstStyle/>
          <a:p>
            <a:pPr algn="ctr" defTabSz="457200">
              <a:defRPr/>
            </a:pPr>
            <a:r>
              <a:rPr lang="fr-FR" sz="4400" b="1" dirty="0">
                <a:solidFill>
                  <a:srgbClr val="F19D19"/>
                </a:solidFill>
                <a:latin typeface="Calibri" panose="020F0502020204030204"/>
                <a:cs typeface="Arial" panose="020B0604020202020204"/>
                <a:sym typeface="Arial" panose="020B0604020202020204"/>
              </a:rPr>
              <a:t>Clôture de la séance</a:t>
            </a:r>
          </a:p>
        </p:txBody>
      </p:sp>
      <p:pic>
        <p:nvPicPr>
          <p:cNvPr id="14" name="Picture 18"/>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C</a:t>
            </a:r>
            <a:endParaRPr kumimoji="0" lang="fr-FR"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a:solidFill>
                  <a:srgbClr val="FFFFFF"/>
                </a:solidFill>
                <a:ea typeface="Calibri" panose="020F0502020204030204"/>
                <a:cs typeface="Calibri" panose="020F0502020204030204"/>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endParaRPr>
          </a:p>
        </p:txBody>
      </p:sp>
      <p:pic>
        <p:nvPicPr>
          <p:cNvPr id="24" name="Google Shape;743;p98"/>
          <p:cNvPicPr>
            <a:picLocks noChangeAspect="1"/>
          </p:cNvPicPr>
          <p:nvPr userDrawn="1"/>
        </p:nvPicPr>
        <p:blipFill>
          <a:blip r:embed="rId2"/>
          <a:srcRect/>
          <a:stretch>
            <a:fillRect/>
          </a:stretch>
        </p:blipFill>
        <p:spPr>
          <a:xfrm>
            <a:off x="10400923" y="1260711"/>
            <a:ext cx="1519859" cy="1217796"/>
          </a:xfrm>
          <a:prstGeom prst="rect">
            <a:avLst/>
          </a:prstGeom>
          <a:noFill/>
          <a:ln cap="flat">
            <a:noFill/>
          </a:ln>
        </p:spPr>
      </p:pic>
      <p:sp>
        <p:nvSpPr>
          <p:cNvPr id="25" name="Google Shape;744;p98"/>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dirty="0">
                <a:solidFill>
                  <a:srgbClr val="FFFFFF"/>
                </a:solidFill>
                <a:ea typeface="Calibri" panose="020F0502020204030204" pitchFamily="34" charset="0"/>
                <a:cs typeface="Calibri" panose="020F0502020204030204" pitchFamily="34" charset="0"/>
              </a:rPr>
              <a:t>Niveau</a:t>
            </a:r>
            <a:r>
              <a:rPr lang="fr-FR" sz="1600" b="1" kern="0" dirty="0">
                <a:solidFill>
                  <a:srgbClr val="FFFFFF"/>
                </a:solidFill>
                <a:ea typeface="Calibri" panose="020F0502020204030204" pitchFamily="34" charset="0"/>
                <a:cs typeface="Calibri" panose="020F0502020204030204" pitchFamily="34" charset="0"/>
              </a:rPr>
              <a:t>         </a:t>
            </a:r>
            <a:endParaRPr lang="fr-FR" kern="0" dirty="0">
              <a:solidFill>
                <a:srgbClr val="000000"/>
              </a:solidFill>
              <a:ea typeface="Calibri" panose="020F0502020204030204" pitchFamily="34" charset="0"/>
              <a:cs typeface="Calibri" panose="020F0502020204030204" pitchFamily="34" charset="0"/>
            </a:endParaRPr>
          </a:p>
        </p:txBody>
      </p:sp>
      <p:sp>
        <p:nvSpPr>
          <p:cNvPr id="26" name="Google Shape;745;p98"/>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400">
              <a:defRPr sz="1800" b="0" i="0" u="none" strike="noStrike" kern="0" cap="none" spc="0" baseline="0">
                <a:solidFill>
                  <a:srgbClr val="000000"/>
                </a:solidFill>
                <a:uFillTx/>
              </a:defRPr>
            </a:pPr>
            <a:r>
              <a:rPr lang="fr-FR" b="1" kern="0" dirty="0">
                <a:solidFill>
                  <a:srgbClr val="FCBF18"/>
                </a:solidFill>
                <a:ea typeface="Calibri" panose="020F0502020204030204" pitchFamily="34" charset="0"/>
                <a:cs typeface="Calibri" panose="020F0502020204030204" pitchFamily="34" charset="0"/>
              </a:rPr>
              <a:t> </a:t>
            </a:r>
          </a:p>
        </p:txBody>
      </p:sp>
      <p:grpSp>
        <p:nvGrpSpPr>
          <p:cNvPr id="27" name="Groupe 26"/>
          <p:cNvGrpSpPr/>
          <p:nvPr userDrawn="1"/>
        </p:nvGrpSpPr>
        <p:grpSpPr>
          <a:xfrm>
            <a:off x="271218" y="4592685"/>
            <a:ext cx="6693265" cy="522000"/>
            <a:chOff x="304312" y="4531839"/>
            <a:chExt cx="5990003" cy="696796"/>
          </a:xfrm>
          <a:solidFill>
            <a:srgbClr val="0F9ED5"/>
          </a:solidFill>
        </p:grpSpPr>
        <p:sp>
          <p:nvSpPr>
            <p:cNvPr id="28"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29"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grpSp>
        <p:nvGrpSpPr>
          <p:cNvPr id="31" name="Groupe 30"/>
          <p:cNvGrpSpPr/>
          <p:nvPr userDrawn="1"/>
        </p:nvGrpSpPr>
        <p:grpSpPr>
          <a:xfrm>
            <a:off x="271218" y="5289789"/>
            <a:ext cx="6693265" cy="522000"/>
            <a:chOff x="304312" y="5304657"/>
            <a:chExt cx="5990003" cy="696796"/>
          </a:xfrm>
          <a:solidFill>
            <a:srgbClr val="336FB6"/>
          </a:solidFill>
        </p:grpSpPr>
        <p:sp>
          <p:nvSpPr>
            <p:cNvPr id="32" name="Google Shape;224;p26"/>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400">
                <a:defRPr sz="1800" b="0" i="0" u="none" strike="noStrike" kern="0" cap="none" spc="0" baseline="0">
                  <a:solidFill>
                    <a:srgbClr val="000000"/>
                  </a:solidFill>
                  <a:uFillTx/>
                </a:defRPr>
              </a:pPr>
              <a:r>
                <a:rPr lang="fr-FR" b="1" kern="0" dirty="0">
                  <a:solidFill>
                    <a:srgbClr val="FFFFFF"/>
                  </a:solidFill>
                  <a:ea typeface="Calibri" panose="020F0502020204030204"/>
                  <a:cs typeface="Calibri" panose="020F0502020204030204"/>
                </a:rPr>
                <a:t> </a:t>
              </a:r>
              <a:r>
                <a:rPr lang="fr-FR" sz="2000" b="1" kern="0" dirty="0">
                  <a:solidFill>
                    <a:srgbClr val="FFFFFF"/>
                  </a:solidFill>
                  <a:ea typeface="Calibri" panose="020F0502020204030204"/>
                  <a:cs typeface="Calibri" panose="020F0502020204030204"/>
                </a:rPr>
                <a:t> </a:t>
              </a:r>
            </a:p>
          </p:txBody>
        </p:sp>
        <p:sp>
          <p:nvSpPr>
            <p:cNvPr id="33" name="Google Shape;742;p98"/>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pic>
        <p:nvPicPr>
          <p:cNvPr id="35" name="Google Shape;730;p98" descr="الصفحة الرئيسية"/>
          <p:cNvPicPr>
            <a:picLocks noChangeAspect="1"/>
          </p:cNvPicPr>
          <p:nvPr userDrawn="1"/>
        </p:nvPicPr>
        <p:blipFill>
          <a:blip r:embed="rId3"/>
          <a:srcRect/>
          <a:stretch>
            <a:fillRect/>
          </a:stretch>
        </p:blipFill>
        <p:spPr>
          <a:xfrm>
            <a:off x="3668233" y="0"/>
            <a:ext cx="4855535" cy="736270"/>
          </a:xfrm>
          <a:prstGeom prst="rect">
            <a:avLst/>
          </a:prstGeom>
          <a:noFill/>
          <a:ln cap="flat">
            <a:noFill/>
          </a:ln>
        </p:spPr>
      </p:pic>
      <p:sp>
        <p:nvSpPr>
          <p:cNvPr id="45" name="Espace réservé du texte 43"/>
          <p:cNvSpPr>
            <a:spLocks noGrp="1"/>
          </p:cNvSpPr>
          <p:nvPr>
            <p:ph type="body" sz="quarter" idx="14" hasCustomPrompt="1"/>
          </p:nvPr>
        </p:nvSpPr>
        <p:spPr>
          <a:xfrm>
            <a:off x="10803924" y="1882678"/>
            <a:ext cx="717129" cy="346211"/>
          </a:xfrm>
        </p:spPr>
        <p:txBody>
          <a:bodyPr>
            <a:noAutofit/>
          </a:bodyPr>
          <a:lstStyle>
            <a:lvl1pPr marL="0" indent="0" algn="ctr" defTabSz="914400"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p:cNvSpPr txBox="1"/>
          <p:nvPr userDrawn="1"/>
        </p:nvSpPr>
        <p:spPr>
          <a:xfrm>
            <a:off x="391997" y="1378425"/>
            <a:ext cx="4855536" cy="923330"/>
          </a:xfrm>
          <a:prstGeom prst="rect">
            <a:avLst/>
          </a:prstGeom>
          <a:noFill/>
        </p:spPr>
        <p:txBody>
          <a:bodyPr wrap="square" rtlCol="0">
            <a:spAutoFit/>
          </a:bodyPr>
          <a:lstStyle/>
          <a:p>
            <a:r>
              <a:rPr lang="fr-FR" sz="5400" b="1" kern="0" dirty="0">
                <a:solidFill>
                  <a:srgbClr val="002060"/>
                </a:solidFill>
                <a:cs typeface="Calibri" panose="020F0502020204030204"/>
              </a:rPr>
              <a:t>Physique chimie</a:t>
            </a:r>
          </a:p>
        </p:txBody>
      </p:sp>
      <p:sp>
        <p:nvSpPr>
          <p:cNvPr id="9" name="TextBox 8"/>
          <p:cNvSpPr txBox="1"/>
          <p:nvPr userDrawn="1"/>
        </p:nvSpPr>
        <p:spPr>
          <a:xfrm>
            <a:off x="391997" y="2305050"/>
            <a:ext cx="1519200" cy="553998"/>
          </a:xfrm>
          <a:prstGeom prst="rect">
            <a:avLst/>
          </a:prstGeom>
          <a:noFill/>
        </p:spPr>
        <p:txBody>
          <a:bodyPr wrap="square" rtlCol="0">
            <a:spAutoFit/>
          </a:bodyPr>
          <a:lstStyle/>
          <a:p>
            <a:r>
              <a:rPr lang="en-US" sz="3000" b="1" kern="0" dirty="0">
                <a:solidFill>
                  <a:srgbClr val="0070C0"/>
                </a:solidFill>
                <a:cs typeface="Calibri" panose="020F0502020204030204" pitchFamily="34" charset="0"/>
              </a:rPr>
              <a:t>Période</a:t>
            </a:r>
            <a:endParaRPr lang="fr-FR" sz="3000" b="1" kern="0" dirty="0">
              <a:solidFill>
                <a:srgbClr val="0070C0"/>
              </a:solidFill>
              <a:cs typeface="Calibri" panose="020F0502020204030204" pitchFamily="34" charset="0"/>
            </a:endParaRPr>
          </a:p>
        </p:txBody>
      </p:sp>
      <p:sp>
        <p:nvSpPr>
          <p:cNvPr id="2" name="Espace réservé du texte 43"/>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5" name="Espace réservé du texte 43"/>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en-US" dirty="0"/>
              <a:t>Chapitre 2</a:t>
            </a:r>
            <a:endParaRPr lang="fr-FR" dirty="0"/>
          </a:p>
        </p:txBody>
      </p:sp>
      <p:sp>
        <p:nvSpPr>
          <p:cNvPr id="6" name="Espace réservé du texte 43"/>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Tâche</a:t>
            </a:r>
            <a:r>
              <a:rPr lang="en-US" dirty="0"/>
              <a:t> 1</a:t>
            </a:r>
            <a:endParaRPr lang="fr-FR" dirty="0"/>
          </a:p>
        </p:txBody>
      </p:sp>
      <p:sp>
        <p:nvSpPr>
          <p:cNvPr id="10" name="Espace réservé du texte 43"/>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lang="fr-FR" sz="1800" b="1" kern="1200">
                <a:solidFill>
                  <a:srgbClr val="FFFFFF"/>
                </a:solidFill>
                <a:latin typeface="Calibri" panose="020F0502020204030204"/>
                <a:ea typeface="Calibri" panose="020F0502020204030204"/>
                <a:cs typeface="Calibri" panose="020F0502020204030204"/>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a:pPr>
            <a:endParaRPr lang="fr-FR" dirty="0"/>
          </a:p>
        </p:txBody>
      </p:sp>
      <p:sp>
        <p:nvSpPr>
          <p:cNvPr id="4" name="Google Shape;735;p98"/>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sp>
        <p:nvSpPr>
          <p:cNvPr id="11" name="Google Shape;735;p98"/>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grpSp>
        <p:nvGrpSpPr>
          <p:cNvPr id="12" name="Groupe 26"/>
          <p:cNvGrpSpPr/>
          <p:nvPr userDrawn="1"/>
        </p:nvGrpSpPr>
        <p:grpSpPr>
          <a:xfrm>
            <a:off x="271217" y="3894112"/>
            <a:ext cx="6693265" cy="522000"/>
            <a:chOff x="304312" y="4531839"/>
            <a:chExt cx="5990003" cy="696796"/>
          </a:xfrm>
          <a:solidFill>
            <a:srgbClr val="336FB6"/>
          </a:solidFill>
        </p:grpSpPr>
        <p:sp>
          <p:nvSpPr>
            <p:cNvPr id="13"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14"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sp>
        <p:nvSpPr>
          <p:cNvPr id="15" name="Espace réservé du texte 43"/>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16" name="Espace réservé du texte 43"/>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Thème</a:t>
            </a:r>
            <a:r>
              <a:rPr lang="en-US" dirty="0"/>
              <a:t> 2</a:t>
            </a:r>
            <a:endParaRPr lang="fr-FR" dirty="0"/>
          </a:p>
        </p:txBody>
      </p:sp>
      <p:sp>
        <p:nvSpPr>
          <p:cNvPr id="17" name="Google Shape;735;p98"/>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pic>
        <p:nvPicPr>
          <p:cNvPr id="18" name="Image 6"/>
          <p:cNvPicPr>
            <a:picLocks noChangeAspect="1"/>
          </p:cNvPicPr>
          <p:nvPr userDrawn="1"/>
        </p:nvPicPr>
        <p:blipFill>
          <a:blip r:embed="rId4"/>
          <a:stretch>
            <a:fillRect/>
          </a:stretch>
        </p:blipFill>
        <p:spPr>
          <a:xfrm>
            <a:off x="7966502" y="3495345"/>
            <a:ext cx="3952359" cy="2925971"/>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8"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sp>
        <p:nvSpPr>
          <p:cNvPr id="12" name="ZoneTexte 12"/>
          <p:cNvSpPr txBox="1"/>
          <p:nvPr userDrawn="1"/>
        </p:nvSpPr>
        <p:spPr>
          <a:xfrm>
            <a:off x="2858328" y="3954018"/>
            <a:ext cx="6097656" cy="769441"/>
          </a:xfrm>
          <a:prstGeom prst="rect">
            <a:avLst/>
          </a:prstGeom>
          <a:noFill/>
        </p:spPr>
        <p:txBody>
          <a:bodyPr wrap="square">
            <a:spAutoFit/>
          </a:bodyPr>
          <a:lstStyle/>
          <a:p>
            <a:pPr algn="ctr" defTabSz="457200">
              <a:defRPr/>
            </a:pPr>
            <a:r>
              <a:rPr lang="fr-FR" sz="4400" b="1" dirty="0">
                <a:solidFill>
                  <a:srgbClr val="C00000"/>
                </a:solidFill>
              </a:rPr>
              <a:t>Modelage</a:t>
            </a:r>
          </a:p>
        </p:txBody>
      </p:sp>
      <p:pic>
        <p:nvPicPr>
          <p:cNvPr id="13" name="Image 5"/>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p:cNvGrpSpPr/>
          <p:nvPr userDrawn="1"/>
        </p:nvGrpSpPr>
        <p:grpSpPr>
          <a:xfrm>
            <a:off x="5759801" y="1145404"/>
            <a:ext cx="591112" cy="561273"/>
            <a:chOff x="277892" y="2322046"/>
            <a:chExt cx="828656" cy="786827"/>
          </a:xfrm>
        </p:grpSpPr>
        <p:sp>
          <p:nvSpPr>
            <p:cNvPr id="15"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endParaRPr>
            </a:p>
          </p:txBody>
        </p:sp>
        <p:sp>
          <p:nvSpPr>
            <p:cNvPr id="16"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p:cNvGrpSpPr/>
          <p:nvPr userDrawn="1"/>
        </p:nvGrpSpPr>
        <p:grpSpPr>
          <a:xfrm>
            <a:off x="4855028" y="1394568"/>
            <a:ext cx="6212869" cy="3873929"/>
            <a:chOff x="1641585" y="1048972"/>
            <a:chExt cx="5867403" cy="3260732"/>
          </a:xfrm>
        </p:grpSpPr>
        <p:sp>
          <p:nvSpPr>
            <p:cNvPr id="1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sp>
          <p:nvSpPr>
            <p:cNvPr id="14" name="Rectangle 18"/>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5" name="Rectangle 19"/>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endParaRPr>
            </a:p>
          </p:txBody>
        </p:sp>
      </p:grpSp>
      <p:sp>
        <p:nvSpPr>
          <p:cNvPr id="18" name="Text Placeholder 17"/>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algn="ctr">
              <a:lnSpc>
                <a:spcPct val="131000"/>
              </a:lnSpc>
              <a:defRPr sz="1800" b="0" i="0" u="none" strike="noStrike" kern="0" cap="none" spc="0" baseline="0">
                <a:solidFill>
                  <a:srgbClr val="000000"/>
                </a:solidFill>
                <a:uFillTx/>
              </a:defRPr>
            </a:pPr>
            <a:r>
              <a:rPr lang="fr-FR" sz="3735" b="1" kern="0" dirty="0">
                <a:solidFill>
                  <a:srgbClr val="C00000"/>
                </a:solidFill>
                <a:cs typeface="Calibri" panose="020F0502020204030204" pitchFamily="34" charset="0"/>
              </a:rPr>
              <a:t>Tâche principale</a:t>
            </a:r>
          </a:p>
        </p:txBody>
      </p:sp>
      <p:sp>
        <p:nvSpPr>
          <p:cNvPr id="17" name="Rectangle 21"/>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endParaRPr>
          </a:p>
        </p:txBody>
      </p:sp>
      <p:sp>
        <p:nvSpPr>
          <p:cNvPr id="19" name="Rectangle 23"/>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rPr>
              <a:t>M</a:t>
            </a:r>
            <a:endParaRPr lang="fr-FR" sz="2400" b="1" kern="0" dirty="0">
              <a:solidFill>
                <a:srgbClr val="FFFFFF"/>
              </a:solidFill>
              <a:latin typeface="Arial" panose="020B0604020202020204"/>
              <a:cs typeface="Arial" panose="020B0604020202020204"/>
            </a:endParaRPr>
          </a:p>
        </p:txBody>
      </p:sp>
      <p:pic>
        <p:nvPicPr>
          <p:cNvPr id="20" name="Picture 1"/>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5600" b="1" dirty="0">
                <a:solidFill>
                  <a:prstClr val="black"/>
                </a:solidFill>
              </a:endParaRPr>
            </a:p>
            <a:p>
              <a:pPr algn="ctr" defTabSz="457200">
                <a:defRPr/>
              </a:pPr>
              <a:r>
                <a:rPr lang="fr-FR" sz="4400" b="1" dirty="0">
                  <a:solidFill>
                    <a:srgbClr val="0F9ED5"/>
                  </a:solidFill>
                </a:rPr>
                <a:t>Pratique collective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p:cNvSpPr>
            <a:spLocks noGrp="1"/>
          </p:cNvSpPr>
          <p:nvPr>
            <p:ph sz="quarter" idx="10" hasCustomPrompt="1"/>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prstClr val="white"/>
                </a:solidFill>
              </a:rPr>
              <a:t>PC</a:t>
            </a:r>
            <a:endParaRPr lang="fr-FR" b="1" dirty="0">
              <a:solidFill>
                <a:prstClr val="white"/>
              </a:solidFill>
            </a:endParaRPr>
          </a:p>
        </p:txBody>
      </p:sp>
      <p:pic>
        <p:nvPicPr>
          <p:cNvPr id="12"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algn="ctr" defTabSz="685800">
              <a:defRPr sz="1800" b="0" i="0" u="none" strike="noStrike" kern="0" cap="none" spc="0" baseline="0">
                <a:solidFill>
                  <a:srgbClr val="000000"/>
                </a:solidFill>
                <a:uFillTx/>
              </a:defRPr>
            </a:pPr>
            <a:r>
              <a:rPr lang="en-US" b="1" dirty="0">
                <a:solidFill>
                  <a:srgbClr val="FFFFFF"/>
                </a:solidFill>
                <a:latin typeface="Arial" panose="020B0604020202020204"/>
                <a:cs typeface="Arial" panose="020B0604020202020204"/>
              </a:rPr>
              <a:t>C</a:t>
            </a:r>
            <a:endParaRPr lang="fr-FR" b="1" dirty="0">
              <a:solidFill>
                <a:srgbClr val="FFFFFF"/>
              </a:solidFill>
              <a:latin typeface="Arial" panose="020B0604020202020204"/>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21/02/2026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prstClr val="white">
                  <a:lumMod val="50000"/>
                </a:prstClr>
              </a:solidFill>
              <a:latin typeface="Dosis" pitchFamily="2" charset="0"/>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a:solidFill>
                  <a:srgbClr val="FFFFFF"/>
                </a:solidFill>
                <a:ea typeface="Calibri" panose="020F0502020204030204"/>
                <a:cs typeface="Calibri" panose="020F0502020204030204"/>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endParaRPr>
          </a:p>
        </p:txBody>
      </p:sp>
      <p:pic>
        <p:nvPicPr>
          <p:cNvPr id="24" name="Google Shape;743;p98"/>
          <p:cNvPicPr>
            <a:picLocks noChangeAspect="1"/>
          </p:cNvPicPr>
          <p:nvPr userDrawn="1"/>
        </p:nvPicPr>
        <p:blipFill>
          <a:blip r:embed="rId2"/>
          <a:srcRect/>
          <a:stretch>
            <a:fillRect/>
          </a:stretch>
        </p:blipFill>
        <p:spPr>
          <a:xfrm>
            <a:off x="10400923" y="1260711"/>
            <a:ext cx="1519859" cy="1217796"/>
          </a:xfrm>
          <a:prstGeom prst="rect">
            <a:avLst/>
          </a:prstGeom>
          <a:noFill/>
          <a:ln cap="flat">
            <a:noFill/>
          </a:ln>
        </p:spPr>
      </p:pic>
      <p:sp>
        <p:nvSpPr>
          <p:cNvPr id="25" name="Google Shape;744;p98"/>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400">
              <a:lnSpc>
                <a:spcPct val="184000"/>
              </a:lnSpc>
              <a:defRPr sz="1800" b="0" i="0" u="none" strike="noStrike" kern="0" cap="none" spc="0" baseline="0">
                <a:solidFill>
                  <a:srgbClr val="000000"/>
                </a:solidFill>
                <a:uFillTx/>
              </a:defRPr>
            </a:pPr>
            <a:r>
              <a:rPr lang="fr-FR" b="1" kern="0" dirty="0">
                <a:solidFill>
                  <a:srgbClr val="FFFFFF"/>
                </a:solidFill>
                <a:ea typeface="Calibri" panose="020F0502020204030204" pitchFamily="34" charset="0"/>
                <a:cs typeface="Calibri" panose="020F0502020204030204" pitchFamily="34" charset="0"/>
              </a:rPr>
              <a:t>Niveau</a:t>
            </a:r>
            <a:r>
              <a:rPr lang="fr-FR" sz="1600" b="1" kern="0" dirty="0">
                <a:solidFill>
                  <a:srgbClr val="FFFFFF"/>
                </a:solidFill>
                <a:ea typeface="Calibri" panose="020F0502020204030204" pitchFamily="34" charset="0"/>
                <a:cs typeface="Calibri" panose="020F0502020204030204" pitchFamily="34" charset="0"/>
              </a:rPr>
              <a:t>         </a:t>
            </a:r>
            <a:endParaRPr lang="fr-FR" kern="0" dirty="0">
              <a:solidFill>
                <a:srgbClr val="000000"/>
              </a:solidFill>
              <a:ea typeface="Calibri" panose="020F0502020204030204" pitchFamily="34" charset="0"/>
              <a:cs typeface="Calibri" panose="020F0502020204030204" pitchFamily="34" charset="0"/>
            </a:endParaRPr>
          </a:p>
        </p:txBody>
      </p:sp>
      <p:sp>
        <p:nvSpPr>
          <p:cNvPr id="26" name="Google Shape;745;p98"/>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400">
              <a:defRPr sz="1800" b="0" i="0" u="none" strike="noStrike" kern="0" cap="none" spc="0" baseline="0">
                <a:solidFill>
                  <a:srgbClr val="000000"/>
                </a:solidFill>
                <a:uFillTx/>
              </a:defRPr>
            </a:pPr>
            <a:r>
              <a:rPr lang="fr-FR" b="1" kern="0" dirty="0">
                <a:solidFill>
                  <a:srgbClr val="FCBF18"/>
                </a:solidFill>
                <a:ea typeface="Calibri" panose="020F0502020204030204" pitchFamily="34" charset="0"/>
                <a:cs typeface="Calibri" panose="020F0502020204030204" pitchFamily="34" charset="0"/>
              </a:rPr>
              <a:t> </a:t>
            </a:r>
          </a:p>
        </p:txBody>
      </p:sp>
      <p:grpSp>
        <p:nvGrpSpPr>
          <p:cNvPr id="27" name="Groupe 26"/>
          <p:cNvGrpSpPr/>
          <p:nvPr userDrawn="1"/>
        </p:nvGrpSpPr>
        <p:grpSpPr>
          <a:xfrm>
            <a:off x="271218" y="4592685"/>
            <a:ext cx="6693265" cy="522000"/>
            <a:chOff x="304312" y="4531839"/>
            <a:chExt cx="5990003" cy="696796"/>
          </a:xfrm>
          <a:solidFill>
            <a:srgbClr val="0F9ED5"/>
          </a:solidFill>
        </p:grpSpPr>
        <p:sp>
          <p:nvSpPr>
            <p:cNvPr id="28"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29"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grpSp>
        <p:nvGrpSpPr>
          <p:cNvPr id="31" name="Groupe 30"/>
          <p:cNvGrpSpPr/>
          <p:nvPr userDrawn="1"/>
        </p:nvGrpSpPr>
        <p:grpSpPr>
          <a:xfrm>
            <a:off x="271218" y="5289789"/>
            <a:ext cx="6693265" cy="522000"/>
            <a:chOff x="304312" y="5304657"/>
            <a:chExt cx="5990003" cy="696796"/>
          </a:xfrm>
          <a:solidFill>
            <a:srgbClr val="336FB6"/>
          </a:solidFill>
        </p:grpSpPr>
        <p:sp>
          <p:nvSpPr>
            <p:cNvPr id="32" name="Google Shape;224;p26"/>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400">
                <a:defRPr sz="1800" b="0" i="0" u="none" strike="noStrike" kern="0" cap="none" spc="0" baseline="0">
                  <a:solidFill>
                    <a:srgbClr val="000000"/>
                  </a:solidFill>
                  <a:uFillTx/>
                </a:defRPr>
              </a:pPr>
              <a:r>
                <a:rPr lang="fr-FR" b="1" kern="0" dirty="0">
                  <a:solidFill>
                    <a:srgbClr val="FFFFFF"/>
                  </a:solidFill>
                  <a:ea typeface="Calibri" panose="020F0502020204030204"/>
                  <a:cs typeface="Calibri" panose="020F0502020204030204"/>
                </a:rPr>
                <a:t> </a:t>
              </a:r>
              <a:r>
                <a:rPr lang="fr-FR" sz="2000" b="1" kern="0" dirty="0">
                  <a:solidFill>
                    <a:srgbClr val="FFFFFF"/>
                  </a:solidFill>
                  <a:ea typeface="Calibri" panose="020F0502020204030204"/>
                  <a:cs typeface="Calibri" panose="020F0502020204030204"/>
                </a:rPr>
                <a:t> </a:t>
              </a:r>
            </a:p>
          </p:txBody>
        </p:sp>
        <p:sp>
          <p:nvSpPr>
            <p:cNvPr id="33" name="Google Shape;742;p98"/>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pic>
        <p:nvPicPr>
          <p:cNvPr id="35" name="Google Shape;730;p98" descr="الصفحة الرئيسية"/>
          <p:cNvPicPr>
            <a:picLocks noChangeAspect="1"/>
          </p:cNvPicPr>
          <p:nvPr userDrawn="1"/>
        </p:nvPicPr>
        <p:blipFill>
          <a:blip r:embed="rId3"/>
          <a:srcRect/>
          <a:stretch>
            <a:fillRect/>
          </a:stretch>
        </p:blipFill>
        <p:spPr>
          <a:xfrm>
            <a:off x="3668233" y="0"/>
            <a:ext cx="4855535" cy="736270"/>
          </a:xfrm>
          <a:prstGeom prst="rect">
            <a:avLst/>
          </a:prstGeom>
          <a:noFill/>
          <a:ln cap="flat">
            <a:noFill/>
          </a:ln>
        </p:spPr>
      </p:pic>
      <p:sp>
        <p:nvSpPr>
          <p:cNvPr id="45" name="Espace réservé du texte 43"/>
          <p:cNvSpPr>
            <a:spLocks noGrp="1"/>
          </p:cNvSpPr>
          <p:nvPr>
            <p:ph type="body" sz="quarter" idx="14" hasCustomPrompt="1"/>
          </p:nvPr>
        </p:nvSpPr>
        <p:spPr>
          <a:xfrm>
            <a:off x="10803924" y="1882678"/>
            <a:ext cx="717129" cy="346211"/>
          </a:xfrm>
        </p:spPr>
        <p:txBody>
          <a:bodyPr>
            <a:noAutofit/>
          </a:bodyPr>
          <a:lstStyle>
            <a:lvl1pPr marL="0" indent="0" algn="ctr" defTabSz="914400"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p:cNvSpPr txBox="1"/>
          <p:nvPr userDrawn="1"/>
        </p:nvSpPr>
        <p:spPr>
          <a:xfrm>
            <a:off x="391997" y="1378425"/>
            <a:ext cx="4855536" cy="923330"/>
          </a:xfrm>
          <a:prstGeom prst="rect">
            <a:avLst/>
          </a:prstGeom>
          <a:noFill/>
        </p:spPr>
        <p:txBody>
          <a:bodyPr wrap="square" rtlCol="0">
            <a:spAutoFit/>
          </a:bodyPr>
          <a:lstStyle/>
          <a:p>
            <a:r>
              <a:rPr lang="fr-FR" sz="5400" b="1" kern="0" dirty="0">
                <a:solidFill>
                  <a:srgbClr val="002060"/>
                </a:solidFill>
                <a:cs typeface="Calibri" panose="020F0502020204030204"/>
              </a:rPr>
              <a:t>Physique chimie</a:t>
            </a:r>
          </a:p>
        </p:txBody>
      </p:sp>
      <p:sp>
        <p:nvSpPr>
          <p:cNvPr id="9" name="TextBox 8"/>
          <p:cNvSpPr txBox="1"/>
          <p:nvPr userDrawn="1"/>
        </p:nvSpPr>
        <p:spPr>
          <a:xfrm>
            <a:off x="391997" y="2305050"/>
            <a:ext cx="1519200" cy="553998"/>
          </a:xfrm>
          <a:prstGeom prst="rect">
            <a:avLst/>
          </a:prstGeom>
          <a:noFill/>
        </p:spPr>
        <p:txBody>
          <a:bodyPr wrap="square" rtlCol="0">
            <a:spAutoFit/>
          </a:bodyPr>
          <a:lstStyle/>
          <a:p>
            <a:r>
              <a:rPr lang="en-US" sz="3000" b="1" kern="0" dirty="0">
                <a:solidFill>
                  <a:srgbClr val="0070C0"/>
                </a:solidFill>
                <a:cs typeface="Calibri" panose="020F0502020204030204" pitchFamily="34" charset="0"/>
              </a:rPr>
              <a:t>Période</a:t>
            </a:r>
            <a:endParaRPr lang="fr-FR" sz="3000" b="1" kern="0" dirty="0">
              <a:solidFill>
                <a:srgbClr val="0070C0"/>
              </a:solidFill>
              <a:cs typeface="Calibri" panose="020F0502020204030204" pitchFamily="34" charset="0"/>
            </a:endParaRPr>
          </a:p>
        </p:txBody>
      </p:sp>
      <p:sp>
        <p:nvSpPr>
          <p:cNvPr id="2" name="Espace réservé du texte 43"/>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5" name="Espace réservé du texte 43"/>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en-US" dirty="0"/>
              <a:t>Chapitre 2</a:t>
            </a:r>
            <a:endParaRPr lang="fr-FR" dirty="0"/>
          </a:p>
        </p:txBody>
      </p:sp>
      <p:sp>
        <p:nvSpPr>
          <p:cNvPr id="6" name="Espace réservé du texte 43"/>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Tâche</a:t>
            </a:r>
            <a:r>
              <a:rPr lang="en-US" dirty="0"/>
              <a:t> 1</a:t>
            </a:r>
            <a:endParaRPr lang="fr-FR" dirty="0"/>
          </a:p>
        </p:txBody>
      </p:sp>
      <p:sp>
        <p:nvSpPr>
          <p:cNvPr id="10" name="Espace réservé du texte 43"/>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lang="fr-FR" sz="1800" b="1" kern="1200">
                <a:solidFill>
                  <a:srgbClr val="FFFFFF"/>
                </a:solidFill>
                <a:latin typeface="Calibri" panose="020F0502020204030204"/>
                <a:ea typeface="Calibri" panose="020F0502020204030204"/>
                <a:cs typeface="Calibri" panose="020F0502020204030204"/>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defRPr/>
            </a:pPr>
            <a:endParaRPr lang="fr-FR" dirty="0"/>
          </a:p>
        </p:txBody>
      </p:sp>
      <p:sp>
        <p:nvSpPr>
          <p:cNvPr id="4" name="Google Shape;735;p98"/>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sp>
        <p:nvSpPr>
          <p:cNvPr id="11" name="Google Shape;735;p98"/>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grpSp>
        <p:nvGrpSpPr>
          <p:cNvPr id="12" name="Groupe 26"/>
          <p:cNvGrpSpPr/>
          <p:nvPr userDrawn="1"/>
        </p:nvGrpSpPr>
        <p:grpSpPr>
          <a:xfrm>
            <a:off x="271217" y="3894112"/>
            <a:ext cx="6693265" cy="522000"/>
            <a:chOff x="304312" y="4531839"/>
            <a:chExt cx="5990003" cy="696796"/>
          </a:xfrm>
          <a:solidFill>
            <a:srgbClr val="336FB6"/>
          </a:solidFill>
        </p:grpSpPr>
        <p:sp>
          <p:nvSpPr>
            <p:cNvPr id="13" name="Google Shape;223;p26"/>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400"/>
              <a:endParaRPr lang="fr-FR" b="1" dirty="0">
                <a:solidFill>
                  <a:srgbClr val="FFFFFF"/>
                </a:solidFill>
                <a:ea typeface="Calibri" panose="020F0502020204030204"/>
                <a:cs typeface="Calibri" panose="020F0502020204030204"/>
              </a:endParaRPr>
            </a:p>
          </p:txBody>
        </p:sp>
        <p:sp>
          <p:nvSpPr>
            <p:cNvPr id="14" name="Google Shape;735;p98"/>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400">
                <a:defRPr sz="1800" b="0" i="0" u="none" strike="noStrike" kern="0" cap="none" spc="0" baseline="0">
                  <a:solidFill>
                    <a:srgbClr val="000000"/>
                  </a:solidFill>
                  <a:uFillTx/>
                </a:defRPr>
              </a:pPr>
              <a:endParaRPr lang="fr-FR" sz="700" kern="0">
                <a:solidFill>
                  <a:srgbClr val="FFFFFF"/>
                </a:solidFill>
                <a:ea typeface="Calibri" panose="020F0502020204030204"/>
                <a:cs typeface="Calibri" panose="020F0502020204030204"/>
              </a:endParaRPr>
            </a:p>
          </p:txBody>
        </p:sp>
      </p:grpSp>
      <p:sp>
        <p:nvSpPr>
          <p:cNvPr id="15" name="Espace réservé du texte 43"/>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endParaRPr lang="fr-FR" dirty="0"/>
          </a:p>
        </p:txBody>
      </p:sp>
      <p:sp>
        <p:nvSpPr>
          <p:cNvPr id="16" name="Espace réservé du texte 43"/>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panose="020F0502020204030204"/>
                <a:ea typeface="Calibri" panose="020F0502020204030204"/>
                <a:cs typeface="Calibri" panose="020F0502020204030204"/>
              </a:defRPr>
            </a:lvl1pPr>
          </a:lstStyle>
          <a:p>
            <a:pPr lvl="0"/>
            <a:r>
              <a:rPr lang="fr-FR" sz="1800" b="1" dirty="0">
                <a:solidFill>
                  <a:srgbClr val="FFFFFF"/>
                </a:solidFill>
                <a:latin typeface="Calibri" panose="020F0502020204030204"/>
                <a:ea typeface="Calibri" panose="020F0502020204030204"/>
                <a:cs typeface="Calibri" panose="020F0502020204030204"/>
              </a:rPr>
              <a:t>Thème</a:t>
            </a:r>
            <a:r>
              <a:rPr lang="en-US" dirty="0"/>
              <a:t> 2</a:t>
            </a:r>
            <a:endParaRPr lang="fr-FR" dirty="0"/>
          </a:p>
        </p:txBody>
      </p:sp>
      <p:sp>
        <p:nvSpPr>
          <p:cNvPr id="17" name="Google Shape;735;p98"/>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2400" kern="0" dirty="0">
              <a:solidFill>
                <a:srgbClr val="FFFFFF"/>
              </a:solidFill>
              <a:ea typeface="Calibri" panose="020F0502020204030204"/>
              <a:cs typeface="Calibri" panose="020F0502020204030204"/>
            </a:endParaRPr>
          </a:p>
        </p:txBody>
      </p:sp>
      <p:pic>
        <p:nvPicPr>
          <p:cNvPr id="18" name="Image 6"/>
          <p:cNvPicPr>
            <a:picLocks noChangeAspect="1"/>
          </p:cNvPicPr>
          <p:nvPr userDrawn="1"/>
        </p:nvPicPr>
        <p:blipFill>
          <a:blip r:embed="rId4"/>
          <a:stretch>
            <a:fillRect/>
          </a:stretch>
        </p:blipFill>
        <p:spPr>
          <a:xfrm>
            <a:off x="7966502" y="3495345"/>
            <a:ext cx="3952359" cy="2925971"/>
          </a:xfrm>
          <a:prstGeom prst="rect">
            <a:avLst/>
          </a:prstGeom>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Pages réservées à l’enseignant(e)</a:t>
            </a:r>
            <a:endParaRPr sz="1465" kern="0" dirty="0">
              <a:solidFill>
                <a:srgbClr val="000000"/>
              </a:solidFill>
              <a:ea typeface="Arial" panose="020B0604020202020204"/>
              <a:cs typeface="Calibri" panose="020F0502020204030204" pitchFamily="34" charset="0"/>
              <a:sym typeface="Arial" panose="020B0604020202020204"/>
            </a:endParaRPr>
          </a:p>
        </p:txBody>
      </p:sp>
      <p:sp>
        <p:nvSpPr>
          <p:cNvPr id="7" name="Google Shape;322;p52"/>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Modelage de la tâche par l’enseignant (explicitation à haute voix)</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8" name="Google Shape;318;p52" descr="Image générée"/>
          <p:cNvPicPr preferRelativeResize="0"/>
          <p:nvPr userDrawn="1"/>
        </p:nvPicPr>
        <p:blipFill rotWithShape="1">
          <a:blip r:embed="rId2"/>
          <a:srcRect t="23545" r="71114" b="60700"/>
          <a:stretch>
            <a:fillRect/>
          </a:stretch>
        </p:blipFill>
        <p:spPr>
          <a:xfrm>
            <a:off x="992594" y="2946687"/>
            <a:ext cx="1035476" cy="854359"/>
          </a:xfrm>
          <a:prstGeom prst="rect">
            <a:avLst/>
          </a:prstGeom>
          <a:noFill/>
          <a:ln>
            <a:noFill/>
          </a:ln>
        </p:spPr>
      </p:pic>
      <p:sp>
        <p:nvSpPr>
          <p:cNvPr id="9" name="Google Shape;322;p52"/>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500"/>
            </a:pPr>
            <a:r>
              <a:rPr lang="en-US" sz="2000" b="1" kern="0" dirty="0">
                <a:solidFill>
                  <a:srgbClr val="44546A"/>
                </a:solidFill>
                <a:ea typeface="Calibri" panose="020F0502020204030204"/>
                <a:cs typeface="Calibri" panose="020F0502020204030204" pitchFamily="34" charset="0"/>
                <a:sym typeface="Calibri" panose="020F0502020204030204"/>
              </a:rPr>
              <a:t>Consignes et explications données aux élèves – hors modelage (à dire à haute voix)</a:t>
            </a:r>
            <a:endParaRPr sz="2000" kern="0" dirty="0">
              <a:solidFill>
                <a:srgbClr val="000000"/>
              </a:solidFill>
              <a:ea typeface="Arial" panose="020B0604020202020204"/>
              <a:cs typeface="Calibri" panose="020F0502020204030204" pitchFamily="34" charset="0"/>
              <a:sym typeface="Arial" panose="020B0604020202020204"/>
            </a:endParaRPr>
          </a:p>
        </p:txBody>
      </p:sp>
      <p:sp>
        <p:nvSpPr>
          <p:cNvPr id="10" name="Google Shape;332;p53"/>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Rappel du contrat de classe </a:t>
            </a:r>
            <a:endParaRPr sz="1865" kern="0" dirty="0">
              <a:solidFill>
                <a:srgbClr val="000000"/>
              </a:solidFill>
              <a:cs typeface="Calibri" panose="020F0502020204030204" pitchFamily="34" charset="0"/>
              <a:sym typeface="Arial" panose="020B0604020202020204"/>
            </a:endParaRPr>
          </a:p>
        </p:txBody>
      </p:sp>
      <p:pic>
        <p:nvPicPr>
          <p:cNvPr id="11" name="Google Shape;336;p53"/>
          <p:cNvPicPr preferRelativeResize="0"/>
          <p:nvPr userDrawn="1"/>
        </p:nvPicPr>
        <p:blipFill rotWithShape="1">
          <a:blip r:embed="rId3"/>
          <a:srcRect/>
          <a:stretch>
            <a:fillRect/>
          </a:stretch>
        </p:blipFill>
        <p:spPr>
          <a:xfrm>
            <a:off x="1127953" y="4033935"/>
            <a:ext cx="753729" cy="603600"/>
          </a:xfrm>
          <a:prstGeom prst="rect">
            <a:avLst/>
          </a:prstGeom>
          <a:noFill/>
          <a:ln>
            <a:noFill/>
          </a:ln>
        </p:spPr>
      </p:pic>
      <p:sp>
        <p:nvSpPr>
          <p:cNvPr id="12"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l’enseignant</a:t>
            </a:r>
            <a:endParaRPr lang="fr-FR" sz="1865" kern="0" dirty="0">
              <a:solidFill>
                <a:srgbClr val="000000"/>
              </a:solidFill>
              <a:cs typeface="Calibri" panose="020F0502020204030204" pitchFamily="34" charset="0"/>
              <a:sym typeface="Arial" panose="020B0604020202020204"/>
            </a:endParaRPr>
          </a:p>
        </p:txBody>
      </p:sp>
      <p:grpSp>
        <p:nvGrpSpPr>
          <p:cNvPr id="13" name="Groupe 3"/>
          <p:cNvGrpSpPr/>
          <p:nvPr userDrawn="1"/>
        </p:nvGrpSpPr>
        <p:grpSpPr>
          <a:xfrm>
            <a:off x="1153868" y="2019636"/>
            <a:ext cx="814489" cy="699291"/>
            <a:chOff x="277892" y="2322046"/>
            <a:chExt cx="828656" cy="786827"/>
          </a:xfrm>
        </p:grpSpPr>
        <p:sp>
          <p:nvSpPr>
            <p:cNvPr id="14" name="Freeform 2"/>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solidFill>
                  <a:prstClr val="black"/>
                </a:solidFill>
                <a:cs typeface="Calibri" panose="020F0502020204030204" pitchFamily="34" charset="0"/>
              </a:endParaRPr>
            </a:p>
          </p:txBody>
        </p:sp>
        <p:sp>
          <p:nvSpPr>
            <p:cNvPr id="15" name="Freeform 4"/>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solidFill>
                  <a:prstClr val="black"/>
                </a:solidFill>
                <a:cs typeface="Calibri" panose="020F0502020204030204" pitchFamily="34" charset="0"/>
              </a:endParaRPr>
            </a:p>
          </p:txBody>
        </p:sp>
      </p:grpSp>
      <p:pic>
        <p:nvPicPr>
          <p:cNvPr id="16" name="Picture 2" descr="Image générée"/>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135" b="1" kern="0" dirty="0">
                <a:solidFill>
                  <a:srgbClr val="44546A"/>
                </a:solidFill>
                <a:ea typeface="Calibri" panose="020F0502020204030204"/>
                <a:cs typeface="Calibri" panose="020F0502020204030204" pitchFamily="34" charset="0"/>
                <a:sym typeface="Calibri" panose="020F0502020204030204"/>
              </a:rPr>
              <a:t>Correction du devoir maison</a:t>
            </a:r>
            <a:endParaRPr sz="1865" kern="0" dirty="0">
              <a:solidFill>
                <a:srgbClr val="000000"/>
              </a:solidFill>
              <a:cs typeface="Calibri" panose="020F0502020204030204" pitchFamily="34" charset="0"/>
              <a:sym typeface="Arial" panose="020B0604020202020204"/>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p:cNvGrpSpPr/>
          <p:nvPr userDrawn="1"/>
        </p:nvGrpSpPr>
        <p:grpSpPr>
          <a:xfrm>
            <a:off x="863927" y="4507781"/>
            <a:ext cx="5760430" cy="603600"/>
            <a:chOff x="647945" y="3380837"/>
            <a:chExt cx="4320322" cy="452700"/>
          </a:xfrm>
        </p:grpSpPr>
        <p:sp>
          <p:nvSpPr>
            <p:cNvPr id="3" name="Google Shape;334;p53"/>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200" eaLnBrk="0" fontAlgn="base" hangingPunct="0">
                <a:spcBef>
                  <a:spcPct val="0"/>
                </a:spcBef>
                <a:spcAft>
                  <a:spcPct val="0"/>
                </a:spcAft>
              </a:pPr>
              <a:r>
                <a:rPr lang="fr-FR" altLang="fr-FR" sz="2000" b="1" kern="0" dirty="0">
                  <a:solidFill>
                    <a:srgbClr val="44546A"/>
                  </a:solidFill>
                  <a:cs typeface="Calibri" panose="020F0502020204030204" pitchFamily="34" charset="0"/>
                  <a:sym typeface="Arial" panose="020B0604020202020204"/>
                </a:rPr>
                <a:t>Les élèves travaillent en autonomie</a:t>
              </a:r>
              <a:endParaRPr lang="fr-FR" altLang="fr-FR" sz="2000" kern="0" dirty="0">
                <a:solidFill>
                  <a:srgbClr val="000000"/>
                </a:solidFill>
                <a:cs typeface="Calibri" panose="020F0502020204030204" pitchFamily="34" charset="0"/>
                <a:sym typeface="Arial" panose="020B0604020202020204"/>
              </a:endParaRPr>
            </a:p>
          </p:txBody>
        </p:sp>
        <p:pic>
          <p:nvPicPr>
            <p:cNvPr id="4" name="Google Shape;338;p53"/>
            <p:cNvPicPr preferRelativeResize="0"/>
            <p:nvPr/>
          </p:nvPicPr>
          <p:blipFill rotWithShape="1">
            <a:blip r:embed="rId2"/>
            <a:srcRect/>
            <a:stretch>
              <a:fillRect/>
            </a:stretch>
          </p:blipFill>
          <p:spPr>
            <a:xfrm>
              <a:off x="647945" y="3380837"/>
              <a:ext cx="460215" cy="452700"/>
            </a:xfrm>
            <a:prstGeom prst="rect">
              <a:avLst/>
            </a:prstGeom>
            <a:noFill/>
            <a:ln>
              <a:noFill/>
            </a:ln>
          </p:spPr>
        </p:pic>
      </p:grpSp>
      <p:grpSp>
        <p:nvGrpSpPr>
          <p:cNvPr id="5" name="Groupe 19"/>
          <p:cNvGrpSpPr/>
          <p:nvPr userDrawn="1"/>
        </p:nvGrpSpPr>
        <p:grpSpPr>
          <a:xfrm>
            <a:off x="884384" y="3752370"/>
            <a:ext cx="10372677" cy="498415"/>
            <a:chOff x="663288" y="2814277"/>
            <a:chExt cx="7779508" cy="373811"/>
          </a:xfrm>
        </p:grpSpPr>
        <p:sp>
          <p:nvSpPr>
            <p:cNvPr id="19" name="Google Shape;335;p53"/>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fr-FR" altLang="fr-FR" sz="2000" b="1" kern="0" dirty="0">
                  <a:solidFill>
                    <a:srgbClr val="44546A"/>
                  </a:solidFill>
                  <a:cs typeface="Calibri" panose="020F0502020204030204" pitchFamily="34" charset="0"/>
                  <a:sym typeface="Arial" panose="020B0604020202020204"/>
                </a:rPr>
                <a:t>Les élèves travaillent en binômes</a:t>
              </a:r>
            </a:p>
          </p:txBody>
        </p:sp>
        <p:pic>
          <p:nvPicPr>
            <p:cNvPr id="20" name="Google Shape;339;p53"/>
            <p:cNvPicPr preferRelativeResize="0"/>
            <p:nvPr/>
          </p:nvPicPr>
          <p:blipFill rotWithShape="1">
            <a:blip r:embed="rId3"/>
            <a:srcRect/>
            <a:stretch>
              <a:fillRect/>
            </a:stretch>
          </p:blipFill>
          <p:spPr>
            <a:xfrm>
              <a:off x="663288" y="2814277"/>
              <a:ext cx="413750" cy="373811"/>
            </a:xfrm>
            <a:prstGeom prst="rect">
              <a:avLst/>
            </a:prstGeom>
            <a:noFill/>
            <a:ln>
              <a:noFill/>
            </a:ln>
          </p:spPr>
        </p:pic>
      </p:grpSp>
      <p:grpSp>
        <p:nvGrpSpPr>
          <p:cNvPr id="21" name="Groupe 17"/>
          <p:cNvGrpSpPr/>
          <p:nvPr userDrawn="1"/>
        </p:nvGrpSpPr>
        <p:grpSpPr>
          <a:xfrm>
            <a:off x="887673" y="2319672"/>
            <a:ext cx="6840126" cy="498414"/>
            <a:chOff x="657162" y="1688359"/>
            <a:chExt cx="5130094" cy="373810"/>
          </a:xfrm>
        </p:grpSpPr>
        <p:pic>
          <p:nvPicPr>
            <p:cNvPr id="22" name="Google Shape;289;p51"/>
            <p:cNvPicPr preferRelativeResize="0"/>
            <p:nvPr/>
          </p:nvPicPr>
          <p:blipFill rotWithShape="1">
            <a:blip r:embed="rId4"/>
            <a:srcRect/>
            <a:stretch>
              <a:fillRect/>
            </a:stretch>
          </p:blipFill>
          <p:spPr>
            <a:xfrm>
              <a:off x="657162" y="1688359"/>
              <a:ext cx="417704" cy="373810"/>
            </a:xfrm>
            <a:prstGeom prst="rect">
              <a:avLst/>
            </a:prstGeom>
            <a:noFill/>
            <a:ln>
              <a:noFill/>
            </a:ln>
          </p:spPr>
        </p:pic>
        <p:sp>
          <p:nvSpPr>
            <p:cNvPr id="23" name="Google Shape;290;p51"/>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écoutent l’enseignant avec attention</a:t>
              </a:r>
              <a:endParaRPr sz="1465" kern="0" dirty="0">
                <a:solidFill>
                  <a:srgbClr val="000000"/>
                </a:solidFill>
                <a:ea typeface="Arial" panose="020B0604020202020204"/>
                <a:cs typeface="Calibri" panose="020F0502020204030204" pitchFamily="34" charset="0"/>
                <a:sym typeface="Arial" panose="020B0604020202020204"/>
              </a:endParaRPr>
            </a:p>
          </p:txBody>
        </p:sp>
      </p:grpSp>
      <p:grpSp>
        <p:nvGrpSpPr>
          <p:cNvPr id="24" name="Groupe 16"/>
          <p:cNvGrpSpPr/>
          <p:nvPr userDrawn="1"/>
        </p:nvGrpSpPr>
        <p:grpSpPr>
          <a:xfrm>
            <a:off x="954798" y="1692132"/>
            <a:ext cx="5669559" cy="426303"/>
            <a:chOff x="716099" y="1269098"/>
            <a:chExt cx="4252169" cy="319727"/>
          </a:xfrm>
        </p:grpSpPr>
        <p:sp>
          <p:nvSpPr>
            <p:cNvPr id="25" name="Google Shape;293;p51"/>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élèves lèvent la main pour participer</a:t>
              </a:r>
              <a:endParaRPr sz="1465" kern="0" dirty="0">
                <a:solidFill>
                  <a:srgbClr val="000000"/>
                </a:solidFill>
                <a:ea typeface="Arial" panose="020B0604020202020204"/>
                <a:cs typeface="Calibri" panose="020F0502020204030204" pitchFamily="34" charset="0"/>
                <a:sym typeface="Arial" panose="020B0604020202020204"/>
              </a:endParaRPr>
            </a:p>
          </p:txBody>
        </p:sp>
        <p:pic>
          <p:nvPicPr>
            <p:cNvPr id="26" name="Google Shape;294;p51" descr="Lever la main - Icônes mains et gestes gratuites"/>
            <p:cNvPicPr preferRelativeResize="0"/>
            <p:nvPr/>
          </p:nvPicPr>
          <p:blipFill rotWithShape="1">
            <a:blip r:embed="rId5"/>
            <a:srcRect/>
            <a:stretch>
              <a:fillRect/>
            </a:stretch>
          </p:blipFill>
          <p:spPr>
            <a:xfrm>
              <a:off x="716099" y="1269098"/>
              <a:ext cx="405665" cy="319727"/>
            </a:xfrm>
            <a:prstGeom prst="rect">
              <a:avLst/>
            </a:prstGeom>
            <a:noFill/>
            <a:ln>
              <a:noFill/>
            </a:ln>
          </p:spPr>
        </p:pic>
      </p:grpSp>
      <p:grpSp>
        <p:nvGrpSpPr>
          <p:cNvPr id="27" name="Groupe 4"/>
          <p:cNvGrpSpPr/>
          <p:nvPr userDrawn="1"/>
        </p:nvGrpSpPr>
        <p:grpSpPr>
          <a:xfrm>
            <a:off x="863575" y="916351"/>
            <a:ext cx="6681334" cy="603600"/>
            <a:chOff x="915782" y="892042"/>
            <a:chExt cx="6681334" cy="603600"/>
          </a:xfrm>
        </p:grpSpPr>
        <p:sp>
          <p:nvSpPr>
            <p:cNvPr id="28" name="Google Shape;333;p53"/>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utilisent l’ardoise pour répondre</a:t>
              </a:r>
              <a:endParaRPr sz="2000" kern="0" dirty="0">
                <a:solidFill>
                  <a:srgbClr val="000000"/>
                </a:solidFill>
                <a:cs typeface="Calibri" panose="020F0502020204030204" pitchFamily="34" charset="0"/>
                <a:sym typeface="Arial" panose="020B0604020202020204"/>
              </a:endParaRPr>
            </a:p>
          </p:txBody>
        </p:sp>
        <p:grpSp>
          <p:nvGrpSpPr>
            <p:cNvPr id="29" name="Groupe 26"/>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p:cNvPicPr preferRelativeResize="0"/>
              <p:nvPr/>
            </p:nvPicPr>
            <p:blipFill rotWithShape="1">
              <a:blip r:embed="rId6"/>
              <a:srcRect l="18242" t="9344" r="18458" b="23864"/>
              <a:stretch>
                <a:fillRect/>
              </a:stretch>
            </p:blipFill>
            <p:spPr>
              <a:xfrm>
                <a:off x="779845" y="4335989"/>
                <a:ext cx="442253" cy="575842"/>
              </a:xfrm>
              <a:prstGeom prst="rect">
                <a:avLst/>
              </a:prstGeom>
              <a:noFill/>
              <a:ln>
                <a:noFill/>
              </a:ln>
            </p:spPr>
          </p:pic>
          <p:sp>
            <p:nvSpPr>
              <p:cNvPr id="31" name="Rectangle 30"/>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buClr>
                    <a:srgbClr val="000000"/>
                  </a:buClr>
                </a:pPr>
                <a:endParaRPr lang="fr-FR" sz="1865" kern="0" dirty="0">
                  <a:solidFill>
                    <a:srgbClr val="FFFFFF"/>
                  </a:solidFill>
                  <a:cs typeface="Calibri" panose="020F0502020204030204" pitchFamily="34" charset="0"/>
                  <a:sym typeface="Arial" panose="020B0604020202020204"/>
                </a:endParaRPr>
              </a:p>
            </p:txBody>
          </p:sp>
        </p:grpSp>
      </p:grpSp>
      <p:grpSp>
        <p:nvGrpSpPr>
          <p:cNvPr id="32" name="Groupe 18"/>
          <p:cNvGrpSpPr/>
          <p:nvPr userDrawn="1"/>
        </p:nvGrpSpPr>
        <p:grpSpPr>
          <a:xfrm>
            <a:off x="915782" y="3014983"/>
            <a:ext cx="8342891" cy="482880"/>
            <a:chOff x="686836" y="2261237"/>
            <a:chExt cx="6257168" cy="362160"/>
          </a:xfrm>
        </p:grpSpPr>
        <p:sp>
          <p:nvSpPr>
            <p:cNvPr id="33" name="Google Shape;295;p51"/>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200">
                <a:buClr>
                  <a:srgbClr val="000000"/>
                </a:buClr>
              </a:pPr>
              <a:r>
                <a:rPr lang="en-US" sz="2000" b="1" kern="0" dirty="0">
                  <a:solidFill>
                    <a:srgbClr val="44546A"/>
                  </a:solidFill>
                  <a:ea typeface="Calibri" panose="020F0502020204030204"/>
                  <a:cs typeface="Calibri" panose="020F0502020204030204" pitchFamily="34" charset="0"/>
                  <a:sym typeface="Calibri" panose="020F0502020204030204"/>
                </a:rPr>
                <a:t>Les élèvent gardent des traces écrites sur les livrets ou leurs cahiers</a:t>
              </a:r>
              <a:endParaRPr sz="1465" kern="0" dirty="0">
                <a:solidFill>
                  <a:srgbClr val="000000"/>
                </a:solidFill>
                <a:ea typeface="Arial" panose="020B0604020202020204"/>
                <a:cs typeface="Calibri" panose="020F0502020204030204" pitchFamily="34" charset="0"/>
                <a:sym typeface="Arial" panose="020B0604020202020204"/>
              </a:endParaRPr>
            </a:p>
          </p:txBody>
        </p:sp>
        <p:grpSp>
          <p:nvGrpSpPr>
            <p:cNvPr id="34" name="Groupe 37"/>
            <p:cNvGrpSpPr/>
            <p:nvPr/>
          </p:nvGrpSpPr>
          <p:grpSpPr>
            <a:xfrm>
              <a:off x="686836" y="2261237"/>
              <a:ext cx="413750" cy="353971"/>
              <a:chOff x="10280460" y="4850932"/>
              <a:chExt cx="630930" cy="588164"/>
            </a:xfrm>
          </p:grpSpPr>
          <p:pic>
            <p:nvPicPr>
              <p:cNvPr id="35" name="Picture 7"/>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200">
              <a:buClr>
                <a:srgbClr val="44546A"/>
              </a:buClr>
              <a:buSzPts val="2400"/>
            </a:pPr>
            <a:r>
              <a:rPr lang="fr-FR" sz="3200" b="1" kern="0" dirty="0">
                <a:solidFill>
                  <a:srgbClr val="44546A"/>
                </a:solidFill>
                <a:ea typeface="Calibri" panose="020F0502020204030204"/>
                <a:cs typeface="Calibri" panose="020F0502020204030204" pitchFamily="34" charset="0"/>
                <a:sym typeface="Calibri" panose="020F0502020204030204"/>
              </a:rPr>
              <a:t>Icônes pour l’élève</a:t>
            </a:r>
            <a:endParaRPr lang="fr-FR" sz="1865" kern="0" dirty="0">
              <a:solidFill>
                <a:srgbClr val="000000"/>
              </a:solidFill>
              <a:cs typeface="Calibri" panose="020F0502020204030204" pitchFamily="34" charset="0"/>
              <a:sym typeface="Arial" panose="020B0604020202020204"/>
            </a:endParaRPr>
          </a:p>
        </p:txBody>
      </p:sp>
      <p:sp>
        <p:nvSpPr>
          <p:cNvPr id="38" name="Google Shape;335;p53"/>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200">
              <a:buClr>
                <a:srgbClr val="44546A"/>
              </a:buClr>
              <a:buSzPts val="1600"/>
            </a:pPr>
            <a:r>
              <a:rPr lang="en-US" sz="2000" b="1" kern="0" dirty="0">
                <a:solidFill>
                  <a:srgbClr val="44546A"/>
                </a:solidFill>
                <a:ea typeface="Calibri" panose="020F0502020204030204"/>
                <a:cs typeface="Calibri" panose="020F0502020204030204" pitchFamily="34" charset="0"/>
                <a:sym typeface="Calibri" panose="020F0502020204030204"/>
              </a:rPr>
              <a:t>Les élèves passent au tableau</a:t>
            </a:r>
            <a:endParaRPr sz="2000" kern="0" dirty="0">
              <a:solidFill>
                <a:srgbClr val="000000"/>
              </a:solidFill>
              <a:cs typeface="Calibri" panose="020F0502020204030204" pitchFamily="34" charset="0"/>
              <a:sym typeface="Arial" panose="020B0604020202020204"/>
            </a:endParaRPr>
          </a:p>
        </p:txBody>
      </p:sp>
      <p:pic>
        <p:nvPicPr>
          <p:cNvPr id="39" name="Picture 1"/>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theme" Target="../theme/theme4.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theme" Target="../theme/theme6.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26" Type="http://schemas.openxmlformats.org/officeDocument/2006/relationships/slideLayout" Target="../slideLayouts/slideLayout131.xml"/><Relationship Id="rId3" Type="http://schemas.openxmlformats.org/officeDocument/2006/relationships/slideLayout" Target="../slideLayouts/slideLayout108.xml"/><Relationship Id="rId21" Type="http://schemas.openxmlformats.org/officeDocument/2006/relationships/slideLayout" Target="../slideLayouts/slideLayout126.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slideLayout" Target="../slideLayouts/slideLayout130.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0" Type="http://schemas.openxmlformats.org/officeDocument/2006/relationships/slideLayout" Target="../slideLayouts/slideLayout125.xml"/><Relationship Id="rId29" Type="http://schemas.openxmlformats.org/officeDocument/2006/relationships/theme" Target="../theme/theme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slideLayout" Target="../slideLayouts/slideLayout129.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28" Type="http://schemas.openxmlformats.org/officeDocument/2006/relationships/slideLayout" Target="../slideLayouts/slideLayout133.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 Id="rId27" Type="http://schemas.openxmlformats.org/officeDocument/2006/relationships/slideLayout" Target="../slideLayouts/slideLayout13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 Type="http://schemas.openxmlformats.org/officeDocument/2006/relationships/slideLayout" Target="../slideLayouts/slideLayout136.xml"/><Relationship Id="rId21" Type="http://schemas.openxmlformats.org/officeDocument/2006/relationships/slideLayout" Target="../slideLayouts/slideLayout154.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slideLayout" Target="../slideLayouts/slideLayout153.xml"/><Relationship Id="rId29" Type="http://schemas.openxmlformats.org/officeDocument/2006/relationships/theme" Target="../theme/theme8.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26" Type="http://schemas.openxmlformats.org/officeDocument/2006/relationships/slideLayout" Target="../slideLayouts/slideLayout187.xml"/><Relationship Id="rId3" Type="http://schemas.openxmlformats.org/officeDocument/2006/relationships/slideLayout" Target="../slideLayouts/slideLayout164.xml"/><Relationship Id="rId21" Type="http://schemas.openxmlformats.org/officeDocument/2006/relationships/slideLayout" Target="../slideLayouts/slideLayout182.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5" Type="http://schemas.openxmlformats.org/officeDocument/2006/relationships/slideLayout" Target="../slideLayouts/slideLayout186.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slideLayout" Target="../slideLayouts/slideLayout181.xml"/><Relationship Id="rId29" Type="http://schemas.openxmlformats.org/officeDocument/2006/relationships/slideLayout" Target="../slideLayouts/slideLayout190.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24" Type="http://schemas.openxmlformats.org/officeDocument/2006/relationships/slideLayout" Target="../slideLayouts/slideLayout185.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23" Type="http://schemas.openxmlformats.org/officeDocument/2006/relationships/slideLayout" Target="../slideLayouts/slideLayout184.xml"/><Relationship Id="rId28" Type="http://schemas.openxmlformats.org/officeDocument/2006/relationships/slideLayout" Target="../slideLayouts/slideLayout189.xml"/><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31" Type="http://schemas.openxmlformats.org/officeDocument/2006/relationships/theme" Target="../theme/theme9.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 Id="rId22" Type="http://schemas.openxmlformats.org/officeDocument/2006/relationships/slideLayout" Target="../slideLayouts/slideLayout183.xml"/><Relationship Id="rId27" Type="http://schemas.openxmlformats.org/officeDocument/2006/relationships/slideLayout" Target="../slideLayouts/slideLayout188.xml"/><Relationship Id="rId30" Type="http://schemas.openxmlformats.org/officeDocument/2006/relationships/slideLayout" Target="../slideLayouts/slideLayout1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21/02/2026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 id="214748375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solidFill>
                  <a:prstClr val="black">
                    <a:tint val="75000"/>
                  </a:prstClr>
                </a:solidFill>
              </a:rPr>
              <a:t>21/02/2026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solidFill>
                  <a:prstClr val="black">
                    <a:tint val="75000"/>
                  </a:prstClr>
                </a:solidFill>
              </a:r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35" r:id="rId18"/>
    <p:sldLayoutId id="2147483836" r:id="rId19"/>
    <p:sldLayoutId id="2147483837" r:id="rId20"/>
    <p:sldLayoutId id="2147483838" r:id="rId21"/>
    <p:sldLayoutId id="2147483839" r:id="rId22"/>
    <p:sldLayoutId id="2147483840" r:id="rId23"/>
    <p:sldLayoutId id="2147483841" r:id="rId24"/>
    <p:sldLayoutId id="2147483842" r:id="rId25"/>
    <p:sldLayoutId id="2147483843" r:id="rId26"/>
    <p:sldLayoutId id="2147483844" r:id="rId27"/>
    <p:sldLayoutId id="2147483845" r:id="rId28"/>
    <p:sldLayoutId id="2147483846" r:id="rId29"/>
    <p:sldLayoutId id="2147483847"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20.xml"/><Relationship Id="rId6" Type="http://schemas.openxmlformats.org/officeDocument/2006/relationships/image" Target="../media/image52.png"/><Relationship Id="rId5" Type="http://schemas.openxmlformats.org/officeDocument/2006/relationships/image" Target="../media/image56.svg"/><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7.xml"/></Relationships>
</file>

<file path=ppt/slides/_rels/slide1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7.xml"/></Relationships>
</file>

<file path=ppt/slides/_rels/slide1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3.png"/><Relationship Id="rId1" Type="http://schemas.openxmlformats.org/officeDocument/2006/relationships/slideLayout" Target="../slideLayouts/slideLayout77.xml"/><Relationship Id="rId4" Type="http://schemas.openxmlformats.org/officeDocument/2006/relationships/image" Target="../media/image54.svg"/></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8.png"/><Relationship Id="rId1" Type="http://schemas.openxmlformats.org/officeDocument/2006/relationships/slideLayout" Target="../slideLayouts/slideLayout191.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3.png"/><Relationship Id="rId1" Type="http://schemas.openxmlformats.org/officeDocument/2006/relationships/slideLayout" Target="../slideLayouts/slideLayout20.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2.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19.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8.png"/><Relationship Id="rId1" Type="http://schemas.openxmlformats.org/officeDocument/2006/relationships/slideLayout" Target="../slideLayouts/slideLayout16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jpeg"/><Relationship Id="rId15" Type="http://schemas.microsoft.com/office/2007/relationships/hdphoto" Target="../media/hdphoto8.wdp"/><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jpeg"/><Relationship Id="rId14" Type="http://schemas.openxmlformats.org/officeDocument/2006/relationships/image" Target="../media/image49.png"/></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7.png"/><Relationship Id="rId1" Type="http://schemas.openxmlformats.org/officeDocument/2006/relationships/slideLayout" Target="../slideLayouts/slideLayout12.xml"/><Relationship Id="rId4" Type="http://schemas.openxmlformats.org/officeDocument/2006/relationships/image" Target="../media/image54.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71.png"/><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35.xml"/><Relationship Id="rId4" Type="http://schemas.openxmlformats.org/officeDocument/2006/relationships/image" Target="../media/image74.jpeg"/></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5.png"/><Relationship Id="rId1" Type="http://schemas.openxmlformats.org/officeDocument/2006/relationships/slideLayout" Target="../slideLayouts/slideLayout35.xml"/><Relationship Id="rId5" Type="http://schemas.openxmlformats.org/officeDocument/2006/relationships/image" Target="../media/image74.jpeg"/><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7.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35.xml"/><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35.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2.png"/><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7.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8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1 AC</a:t>
            </a:r>
            <a:endParaRPr lang="fr-FR" dirty="0"/>
          </a:p>
        </p:txBody>
      </p:sp>
      <p:sp>
        <p:nvSpPr>
          <p:cNvPr id="3" name="Text Placeholder 2"/>
          <p:cNvSpPr>
            <a:spLocks noGrp="1"/>
          </p:cNvSpPr>
          <p:nvPr>
            <p:ph type="body" sz="quarter" idx="19"/>
          </p:nvPr>
        </p:nvSpPr>
        <p:spPr/>
        <p:txBody>
          <a:bodyPr/>
          <a:lstStyle/>
          <a:p>
            <a:r>
              <a:rPr lang="en-US" dirty="0"/>
              <a:t>3</a:t>
            </a:r>
            <a:endParaRPr lang="fr-FR" dirty="0"/>
          </a:p>
        </p:txBody>
      </p:sp>
      <p:sp>
        <p:nvSpPr>
          <p:cNvPr id="22" name="Text Placeholder 3"/>
          <p:cNvSpPr>
            <a:spLocks noGrp="1"/>
          </p:cNvSpPr>
          <p:nvPr>
            <p:ph type="body" sz="quarter" idx="20"/>
          </p:nvPr>
        </p:nvSpPr>
        <p:spPr>
          <a:xfrm>
            <a:off x="2224725" y="4591216"/>
            <a:ext cx="4843667" cy="521999"/>
          </a:xfrm>
        </p:spPr>
        <p:txBody>
          <a:bodyPr/>
          <a:lstStyle/>
          <a:p>
            <a:r>
              <a:rPr lang="fr-FR" dirty="0"/>
              <a:t>La lumière</a:t>
            </a:r>
          </a:p>
        </p:txBody>
      </p:sp>
      <p:sp>
        <p:nvSpPr>
          <p:cNvPr id="23" name="Text Placeholder 4"/>
          <p:cNvSpPr>
            <a:spLocks noGrp="1"/>
          </p:cNvSpPr>
          <p:nvPr>
            <p:ph type="body" sz="quarter" idx="22"/>
          </p:nvPr>
        </p:nvSpPr>
        <p:spPr>
          <a:xfrm>
            <a:off x="375127" y="4591216"/>
            <a:ext cx="1288409" cy="521999"/>
          </a:xfrm>
        </p:spPr>
        <p:txBody>
          <a:bodyPr/>
          <a:lstStyle/>
          <a:p>
            <a:r>
              <a:rPr lang="fr-FR" dirty="0"/>
              <a:t>Leçon</a:t>
            </a:r>
            <a:r>
              <a:rPr lang="en-US" dirty="0"/>
              <a:t> 2</a:t>
            </a:r>
            <a:endParaRPr lang="fr-FR" dirty="0"/>
          </a:p>
        </p:txBody>
      </p:sp>
      <p:sp>
        <p:nvSpPr>
          <p:cNvPr id="24" name="Text Placeholder 5"/>
          <p:cNvSpPr>
            <a:spLocks noGrp="1"/>
          </p:cNvSpPr>
          <p:nvPr>
            <p:ph type="body" sz="quarter" idx="23"/>
          </p:nvPr>
        </p:nvSpPr>
        <p:spPr>
          <a:xfrm>
            <a:off x="375127" y="5288319"/>
            <a:ext cx="1288409" cy="521999"/>
          </a:xfrm>
        </p:spPr>
        <p:txBody>
          <a:bodyPr/>
          <a:lstStyle/>
          <a:p>
            <a:r>
              <a:rPr lang="fr-FR" dirty="0"/>
              <a:t>Tâche</a:t>
            </a:r>
            <a:r>
              <a:rPr lang="en-US" dirty="0"/>
              <a:t> 2</a:t>
            </a:r>
            <a:endParaRPr lang="fr-FR" dirty="0"/>
          </a:p>
        </p:txBody>
      </p:sp>
      <p:sp>
        <p:nvSpPr>
          <p:cNvPr id="25" name="Text Placeholder 6"/>
          <p:cNvSpPr>
            <a:spLocks noGrp="1"/>
          </p:cNvSpPr>
          <p:nvPr>
            <p:ph type="body" sz="quarter" idx="24"/>
          </p:nvPr>
        </p:nvSpPr>
        <p:spPr>
          <a:xfrm>
            <a:off x="2033575" y="5288319"/>
            <a:ext cx="4972062" cy="521999"/>
          </a:xfrm>
        </p:spPr>
        <p:txBody>
          <a:bodyPr>
            <a:noAutofit/>
          </a:bodyPr>
          <a:lstStyle/>
          <a:p>
            <a:r>
              <a:rPr lang="fr-FR" dirty="0"/>
              <a:t>Représenter les ombres à l’aide des rayons limites.</a:t>
            </a:r>
          </a:p>
        </p:txBody>
      </p:sp>
      <p:sp>
        <p:nvSpPr>
          <p:cNvPr id="26" name="Text Placeholder 7"/>
          <p:cNvSpPr>
            <a:spLocks noGrp="1"/>
          </p:cNvSpPr>
          <p:nvPr>
            <p:ph type="body" sz="quarter" idx="25"/>
          </p:nvPr>
        </p:nvSpPr>
        <p:spPr>
          <a:xfrm>
            <a:off x="2224724" y="3892643"/>
            <a:ext cx="4843667" cy="521999"/>
          </a:xfrm>
        </p:spPr>
        <p:txBody>
          <a:bodyPr/>
          <a:lstStyle/>
          <a:p>
            <a:r>
              <a:rPr lang="fr-FR" i="1" dirty="0">
                <a:sym typeface="Calibri" panose="020F0502020204030204"/>
              </a:rPr>
              <a:t>Signaux et informations</a:t>
            </a:r>
            <a:endParaRPr lang="fr-FR" dirty="0"/>
          </a:p>
        </p:txBody>
      </p:sp>
      <p:sp>
        <p:nvSpPr>
          <p:cNvPr id="27" name="Text Placeholder 9"/>
          <p:cNvSpPr>
            <a:spLocks noGrp="1"/>
          </p:cNvSpPr>
          <p:nvPr>
            <p:ph type="body" sz="quarter" idx="26"/>
          </p:nvPr>
        </p:nvSpPr>
        <p:spPr>
          <a:xfrm>
            <a:off x="375126" y="3892643"/>
            <a:ext cx="1288409" cy="521999"/>
          </a:xfrm>
        </p:spPr>
        <p:txBody>
          <a:bodyPr/>
          <a:lstStyle/>
          <a:p>
            <a:r>
              <a:rPr lang="en-US" dirty="0"/>
              <a:t>Thème 2</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p:cNvPicPr>
            <a:picLocks noChangeAspect="1"/>
          </p:cNvPicPr>
          <p:nvPr/>
        </p:nvPicPr>
        <p:blipFill>
          <a:blip r:embed="rId2"/>
          <a:stretch>
            <a:fillRect/>
          </a:stretch>
        </p:blipFill>
        <p:spPr>
          <a:xfrm>
            <a:off x="258073" y="1549840"/>
            <a:ext cx="4550664" cy="4550664"/>
          </a:xfrm>
          <a:prstGeom prst="rect">
            <a:avLst/>
          </a:prstGeom>
        </p:spPr>
      </p:pic>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sym typeface="Arial" panose="020B0604020202020204"/>
              </a:rPr>
              <a:t>O</a:t>
            </a:r>
            <a:endParaRPr lang="fr-FR" sz="2400" b="1" kern="0"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147892" y="2280492"/>
            <a:ext cx="5869201" cy="1632435"/>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800" b="1" kern="0" dirty="0">
                <a:solidFill>
                  <a:srgbClr val="FFC000"/>
                </a:solidFill>
                <a:latin typeface="Arial" panose="020B0604020202020204"/>
                <a:cs typeface="Arial" panose="020B0604020202020204"/>
                <a:sym typeface="Arial" panose="020B0604020202020204"/>
              </a:rPr>
              <a:t>Le rituel</a:t>
            </a:r>
          </a:p>
          <a:p>
            <a:pPr algn="ctr" defTabSz="914400">
              <a:lnSpc>
                <a:spcPct val="90000"/>
              </a:lnSpc>
              <a:spcAft>
                <a:spcPts val="2000"/>
              </a:spcAft>
              <a:defRPr sz="1800" b="0" i="0" u="none" strike="noStrike" kern="0" cap="none" spc="0" baseline="0">
                <a:solidFill>
                  <a:srgbClr val="000000"/>
                </a:solidFill>
                <a:uFillTx/>
              </a:defRPr>
            </a:pPr>
            <a:r>
              <a:rPr lang="fr-FR" sz="4800" b="1" kern="0" dirty="0">
                <a:solidFill>
                  <a:srgbClr val="FFC000"/>
                </a:solidFill>
                <a:latin typeface="Arial" panose="020B0604020202020204"/>
                <a:cs typeface="Arial" panose="020B0604020202020204"/>
                <a:sym typeface="Arial" panose="020B0604020202020204"/>
              </a:rPr>
              <a:t>(2 min)</a:t>
            </a:r>
            <a:endParaRPr lang="ar-MA" sz="4800" b="1" kern="0" dirty="0">
              <a:solidFill>
                <a:srgbClr val="FFC000"/>
              </a:solidFill>
              <a:latin typeface="Arial" panose="020B0604020202020204"/>
              <a:sym typeface="Arial" panose="020B0604020202020204"/>
            </a:endParaRPr>
          </a:p>
        </p:txBody>
      </p:sp>
      <p:sp>
        <p:nvSpPr>
          <p:cNvPr id="8" name="Titre 7"/>
          <p:cNvSpPr>
            <a:spLocks noGrp="1"/>
          </p:cNvSpPr>
          <p:nvPr>
            <p:ph type="title"/>
          </p:nvPr>
        </p:nvSpPr>
        <p:spPr/>
        <p:txBody>
          <a:bodyPr/>
          <a:lstStyle/>
          <a:p>
            <a:endParaRPr lang="fr-FR"/>
          </a:p>
        </p:txBody>
      </p:sp>
      <p:sp>
        <p:nvSpPr>
          <p:cNvPr id="12" name="Espace réservé du contenu 11"/>
          <p:cNvSpPr>
            <a:spLocks noGrp="1"/>
          </p:cNvSpPr>
          <p:nvPr>
            <p:ph sz="quarter" idx="11"/>
          </p:nvPr>
        </p:nvSpPr>
        <p:spPr/>
        <p:txBody>
          <a:bodyPr/>
          <a:lstStyle/>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p:txBody>
          <a:bodyPr>
            <a:noAutofit/>
          </a:bodyPr>
          <a:lstStyle/>
          <a:p>
            <a:r>
              <a:rPr lang="fr-FR" sz="1600" b="1" dirty="0"/>
              <a:t>Observez ces images : à votre avis, quel comportement positif met-elle en évidence ?</a:t>
            </a:r>
          </a:p>
        </p:txBody>
      </p:sp>
      <p:sp>
        <p:nvSpPr>
          <p:cNvPr id="2" name="Espace réservé du contenu 1"/>
          <p:cNvSpPr>
            <a:spLocks noGrp="1"/>
          </p:cNvSpPr>
          <p:nvPr>
            <p:ph sz="quarter" idx="11"/>
          </p:nvPr>
        </p:nvSpPr>
        <p:spPr/>
        <p:txBody>
          <a:bodyPr/>
          <a:lstStyle/>
          <a:p>
            <a:r>
              <a:rPr lang="fr-FR" dirty="0"/>
              <a:t>L’</a:t>
            </a:r>
            <a:r>
              <a:rPr lang="fr-FR" dirty="0" err="1"/>
              <a:t>enseignant.e</a:t>
            </a:r>
            <a:r>
              <a:rPr lang="fr-FR" dirty="0"/>
              <a:t>  fait participer les élèves pour qu’ils expriment ce qu’ils comprennent de l’image.</a:t>
            </a:r>
          </a:p>
        </p:txBody>
      </p:sp>
      <p:pic>
        <p:nvPicPr>
          <p:cNvPr id="4" name="Picture 9"/>
          <p:cNvPicPr>
            <a:picLocks noChangeAspect="1"/>
          </p:cNvPicPr>
          <p:nvPr/>
        </p:nvPicPr>
        <p:blipFill rotWithShape="1">
          <a:blip r:embed="rId2"/>
          <a:srcRect l="2915" t="15564" r="2229" b="13934"/>
          <a:stretch>
            <a:fillRect/>
          </a:stretch>
        </p:blipFill>
        <p:spPr>
          <a:xfrm>
            <a:off x="2343849" y="1426339"/>
            <a:ext cx="7228114" cy="357922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78058" y="318293"/>
            <a:ext cx="10852468" cy="268287"/>
          </a:xfrm>
        </p:spPr>
        <p:txBody>
          <a:bodyPr>
            <a:noAutofit/>
          </a:bodyPr>
          <a:lstStyle/>
          <a:p>
            <a:pPr defTabSz="914400"/>
            <a:r>
              <a:rPr lang="fr-FR" dirty="0"/>
              <a:t>Écoutez attentivement ! La salle de classe est un espace d’apprentissage qui demande la concentration et l’attention.</a:t>
            </a:r>
            <a:endParaRPr lang="fr-FR" dirty="0">
              <a:solidFill>
                <a:prstClr val="white">
                  <a:lumMod val="65000"/>
                </a:prstClr>
              </a:solidFill>
              <a:latin typeface="Calibri" panose="020F0502020204030204"/>
            </a:endParaRPr>
          </a:p>
        </p:txBody>
      </p:sp>
      <p:sp>
        <p:nvSpPr>
          <p:cNvPr id="5" name="Espace réservé du contenu 4"/>
          <p:cNvSpPr>
            <a:spLocks noGrp="1"/>
          </p:cNvSpPr>
          <p:nvPr>
            <p:ph sz="quarter" idx="11"/>
          </p:nvPr>
        </p:nvSpPr>
        <p:spPr/>
        <p:txBody>
          <a:bodyPr/>
          <a:lstStyle/>
          <a:p>
            <a:r>
              <a:rPr lang="fr-FR" dirty="0"/>
              <a:t>L’</a:t>
            </a:r>
            <a:r>
              <a:rPr lang="fr-FR" dirty="0" err="1"/>
              <a:t>enseignant.e</a:t>
            </a:r>
            <a:r>
              <a:rPr lang="fr-FR" dirty="0"/>
              <a:t>  recourt à l’alternance linguistique pour expliciter le comportement attendu.</a:t>
            </a:r>
          </a:p>
        </p:txBody>
      </p:sp>
      <p:pic>
        <p:nvPicPr>
          <p:cNvPr id="8" name="Graphique 7" descr="Coch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53090" y="4499652"/>
            <a:ext cx="684830" cy="684830"/>
          </a:xfrm>
          <a:prstGeom prst="rect">
            <a:avLst/>
          </a:prstGeom>
        </p:spPr>
      </p:pic>
      <p:sp>
        <p:nvSpPr>
          <p:cNvPr id="10" name="TextBox 2"/>
          <p:cNvSpPr txBox="1"/>
          <p:nvPr/>
        </p:nvSpPr>
        <p:spPr>
          <a:xfrm>
            <a:off x="1331150" y="6036385"/>
            <a:ext cx="10161051" cy="461665"/>
          </a:xfrm>
          <a:prstGeom prst="rect">
            <a:avLst/>
          </a:prstGeom>
          <a:noFill/>
        </p:spPr>
        <p:txBody>
          <a:bodyPr wrap="none" rtlCol="0">
            <a:spAutoFit/>
          </a:bodyPr>
          <a:lstStyle/>
          <a:p>
            <a:r>
              <a:rPr lang="fr-FR" sz="2400" dirty="0">
                <a:solidFill>
                  <a:srgbClr val="002060"/>
                </a:solidFill>
              </a:rPr>
              <a:t>Il ne faut ni porter un casque ni se laisser distraire ; nous devons rester attentifs.</a:t>
            </a:r>
          </a:p>
        </p:txBody>
      </p:sp>
      <p:pic>
        <p:nvPicPr>
          <p:cNvPr id="11" name="Graphique 10" descr="Coche avec un remplissage uni"/>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41064" y="4982026"/>
            <a:ext cx="914400" cy="914400"/>
          </a:xfrm>
          <a:prstGeom prst="rect">
            <a:avLst/>
          </a:prstGeom>
        </p:spPr>
      </p:pic>
      <p:sp>
        <p:nvSpPr>
          <p:cNvPr id="12" name="Signe de multiplication 11"/>
          <p:cNvSpPr/>
          <p:nvPr/>
        </p:nvSpPr>
        <p:spPr>
          <a:xfrm>
            <a:off x="6701187" y="4842067"/>
            <a:ext cx="1194318" cy="119431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endParaRPr>
          </a:p>
        </p:txBody>
      </p:sp>
      <p:pic>
        <p:nvPicPr>
          <p:cNvPr id="2" name="Picture 9">
            <a:extLst>
              <a:ext uri="{FF2B5EF4-FFF2-40B4-BE49-F238E27FC236}">
                <a16:creationId xmlns:a16="http://schemas.microsoft.com/office/drawing/2014/main" id="{A474011B-E78C-774B-9D58-39913772D5E8}"/>
              </a:ext>
            </a:extLst>
          </p:cNvPr>
          <p:cNvPicPr>
            <a:picLocks noChangeAspect="1"/>
          </p:cNvPicPr>
          <p:nvPr/>
        </p:nvPicPr>
        <p:blipFill rotWithShape="1">
          <a:blip r:embed="rId6"/>
          <a:srcRect l="2915" t="15564" r="2229" b="13934"/>
          <a:stretch>
            <a:fillRect/>
          </a:stretch>
        </p:blipFill>
        <p:spPr>
          <a:xfrm>
            <a:off x="2343849" y="1426339"/>
            <a:ext cx="7228114" cy="35792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p:cNvPicPr>
            <a:picLocks noChangeAspect="1"/>
          </p:cNvPicPr>
          <p:nvPr/>
        </p:nvPicPr>
        <p:blipFill>
          <a:blip r:embed="rId2"/>
          <a:stretch>
            <a:fillRect/>
          </a:stretch>
        </p:blipFill>
        <p:spPr>
          <a:xfrm>
            <a:off x="258072" y="1056200"/>
            <a:ext cx="4550664" cy="4550664"/>
          </a:xfrm>
          <a:prstGeom prst="rect">
            <a:avLst/>
          </a:prstGeom>
        </p:spPr>
      </p:pic>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sym typeface="Arial" panose="020B0604020202020204"/>
              </a:rPr>
              <a:t>O</a:t>
            </a:r>
            <a:endParaRPr lang="fr-FR" sz="2400" b="1" kern="0"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147892" y="2280492"/>
            <a:ext cx="5869201" cy="2600071"/>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800" b="1" kern="0" dirty="0">
                <a:solidFill>
                  <a:srgbClr val="FFC000"/>
                </a:solidFill>
                <a:latin typeface="Arial" panose="020B0604020202020204"/>
                <a:cs typeface="Arial" panose="020B0604020202020204"/>
                <a:sym typeface="Arial" panose="020B0604020202020204"/>
              </a:rPr>
              <a:t>Réactivation des prérequis</a:t>
            </a:r>
          </a:p>
          <a:p>
            <a:pPr algn="ctr" defTabSz="914400">
              <a:lnSpc>
                <a:spcPct val="90000"/>
              </a:lnSpc>
              <a:spcAft>
                <a:spcPts val="2000"/>
              </a:spcAft>
              <a:defRPr sz="1800" b="0" i="0" u="none" strike="noStrike" kern="0" cap="none" spc="0" baseline="0">
                <a:solidFill>
                  <a:srgbClr val="000000"/>
                </a:solidFill>
                <a:uFillTx/>
              </a:defRPr>
            </a:pPr>
            <a:r>
              <a:rPr lang="fr-FR" sz="4800" b="1" kern="0" dirty="0">
                <a:solidFill>
                  <a:srgbClr val="FFC000"/>
                </a:solidFill>
                <a:latin typeface="Arial" panose="020B0604020202020204"/>
                <a:cs typeface="Arial" panose="020B0604020202020204"/>
                <a:sym typeface="Arial" panose="020B0604020202020204"/>
              </a:rPr>
              <a:t>(6 min)</a:t>
            </a:r>
            <a:endParaRPr lang="ar-MA" sz="4800" b="1" kern="0" dirty="0">
              <a:solidFill>
                <a:srgbClr val="FFC000"/>
              </a:solidFill>
              <a:latin typeface="Arial" panose="020B0604020202020204"/>
              <a:sym typeface="Arial" panose="020B0604020202020204"/>
            </a:endParaRPr>
          </a:p>
        </p:txBody>
      </p:sp>
      <p:sp>
        <p:nvSpPr>
          <p:cNvPr id="8" name="Titre 7"/>
          <p:cNvSpPr>
            <a:spLocks noGrp="1"/>
          </p:cNvSpPr>
          <p:nvPr>
            <p:ph type="title"/>
          </p:nvPr>
        </p:nvSpPr>
        <p:spPr/>
        <p:txBody>
          <a:bodyPr/>
          <a:lstStyle/>
          <a:p>
            <a:endParaRPr lang="fr-FR"/>
          </a:p>
        </p:txBody>
      </p:sp>
      <p:sp>
        <p:nvSpPr>
          <p:cNvPr id="12" name="Espace réservé du contenu 11"/>
          <p:cNvSpPr>
            <a:spLocks noGrp="1"/>
          </p:cNvSpPr>
          <p:nvPr>
            <p:ph sz="quarter" idx="11"/>
          </p:nvPr>
        </p:nvSpPr>
        <p:spPr/>
        <p:txBody>
          <a:bodyPr/>
          <a:lstStyle/>
          <a:p>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Lors de la séance précédente, nous avons étudié certains points. Faisons un rappel : répondez par “oui” ou “non”.</a:t>
            </a:r>
          </a:p>
        </p:txBody>
      </p:sp>
      <p:sp>
        <p:nvSpPr>
          <p:cNvPr id="3" name="Espace réservé du contenu 2"/>
          <p:cNvSpPr>
            <a:spLocks noGrp="1"/>
          </p:cNvSpPr>
          <p:nvPr>
            <p:ph sz="quarter" idx="11"/>
          </p:nvPr>
        </p:nvSpPr>
        <p:spPr/>
        <p:txBody>
          <a:bodyPr/>
          <a:lstStyle/>
          <a:p>
            <a:r>
              <a:rPr lang="fr-FR" dirty="0"/>
              <a:t>Sur leurs ardoises, les élèves écrivent  vrai ou faux  et l’</a:t>
            </a:r>
            <a:r>
              <a:rPr lang="fr-FR" dirty="0" err="1"/>
              <a:t>enseignant.e</a:t>
            </a:r>
            <a:r>
              <a:rPr lang="fr-FR" dirty="0"/>
              <a:t> désigne quelques-uns pour répondre oralement.</a:t>
            </a:r>
          </a:p>
        </p:txBody>
      </p:sp>
      <p:grpSp>
        <p:nvGrpSpPr>
          <p:cNvPr id="9" name="Groupe 8"/>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p:cNvPicPr preferRelativeResize="0"/>
            <p:nvPr/>
          </p:nvPicPr>
          <p:blipFill rotWithShape="1">
            <a:blip r:embed="rId2" cstate="print"/>
            <a:srcRect l="18242" t="9344" r="18458" b="23864"/>
            <a:stretch>
              <a:fillRect/>
            </a:stretch>
          </p:blipFill>
          <p:spPr>
            <a:xfrm>
              <a:off x="779844" y="4335989"/>
              <a:ext cx="563238" cy="575842"/>
            </a:xfrm>
            <a:prstGeom prst="rect">
              <a:avLst/>
            </a:prstGeom>
            <a:noFill/>
            <a:ln>
              <a:noFill/>
            </a:ln>
          </p:spPr>
        </p:pic>
        <p:sp>
          <p:nvSpPr>
            <p:cNvPr id="11" name="Rectangle 10"/>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a:xfrm>
            <a:off x="614150" y="2050771"/>
            <a:ext cx="11203478" cy="523220"/>
          </a:xfrm>
          <a:prstGeom prst="rect">
            <a:avLst/>
          </a:prstGeom>
          <a:solidFill>
            <a:srgbClr val="36AFCE">
              <a:lumMod val="20000"/>
              <a:lumOff val="80000"/>
            </a:srgbClr>
          </a:solidFill>
        </p:spPr>
        <p:txBody>
          <a:bodyPr wrap="square">
            <a:spAutoFit/>
          </a:bodyPr>
          <a:lstStyle/>
          <a:p>
            <a:pPr algn="ctr"/>
            <a:r>
              <a:rPr lang="fr-FR" sz="2800" dirty="0"/>
              <a:t>La lumière a un sens de propagation.</a:t>
            </a:r>
          </a:p>
        </p:txBody>
      </p:sp>
      <p:sp>
        <p:nvSpPr>
          <p:cNvPr id="17" name="Rectangle : coins arrondis 3"/>
          <p:cNvSpPr/>
          <p:nvPr/>
        </p:nvSpPr>
        <p:spPr>
          <a:xfrm>
            <a:off x="3611210" y="4118522"/>
            <a:ext cx="1398292" cy="788485"/>
          </a:xfrm>
          <a:prstGeom prst="roundRect">
            <a:avLst/>
          </a:prstGeom>
          <a:solidFill>
            <a:srgbClr val="F4EDF9"/>
          </a:solidFill>
          <a:ln w="12700" cap="flat" cmpd="sng" algn="ctr">
            <a:noFill/>
            <a:prstDash val="solid"/>
            <a:miter lim="800000"/>
          </a:ln>
          <a:effectLst/>
        </p:spPr>
        <p:txBody>
          <a:bodyPr rtlCol="0" anchor="ctr"/>
          <a:lstStyle/>
          <a:p>
            <a:pPr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Vrai</a:t>
            </a:r>
          </a:p>
        </p:txBody>
      </p:sp>
      <p:sp>
        <p:nvSpPr>
          <p:cNvPr id="18" name="Rectangle : coins arrondis 5"/>
          <p:cNvSpPr/>
          <p:nvPr/>
        </p:nvSpPr>
        <p:spPr>
          <a:xfrm>
            <a:off x="7446875" y="4118522"/>
            <a:ext cx="1276212" cy="770049"/>
          </a:xfrm>
          <a:prstGeom prst="roundRect">
            <a:avLst/>
          </a:prstGeom>
          <a:solidFill>
            <a:srgbClr val="F4EDF9"/>
          </a:solidFill>
          <a:ln w="12700" cap="flat" cmpd="sng" algn="ctr">
            <a:noFill/>
            <a:prstDash val="solid"/>
            <a:miter lim="800000"/>
          </a:ln>
          <a:effectLst/>
        </p:spPr>
        <p:txBody>
          <a:bodyPr rtlCol="0" anchor="ctr"/>
          <a:lstStyle/>
          <a:p>
            <a:pPr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Faux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Effectivement, la lumière se propage de la source vers les objets éclairés.</a:t>
            </a:r>
          </a:p>
        </p:txBody>
      </p:sp>
      <p:sp>
        <p:nvSpPr>
          <p:cNvPr id="4" name="Espace réservé du contenu 3"/>
          <p:cNvSpPr>
            <a:spLocks noGrp="1"/>
          </p:cNvSpPr>
          <p:nvPr>
            <p:ph sz="quarter" idx="11"/>
          </p:nvPr>
        </p:nvSpPr>
        <p:spPr/>
        <p:txBody>
          <a:bodyPr>
            <a:normAutofit/>
          </a:bodyPr>
          <a:lstStyle/>
          <a:p>
            <a:endParaRPr lang="fr-FR" dirty="0">
              <a:solidFill>
                <a:prstClr val="white">
                  <a:lumMod val="65000"/>
                </a:prstClr>
              </a:solidFill>
              <a:latin typeface="Calibri" panose="020F0502020204030204"/>
            </a:endParaRPr>
          </a:p>
        </p:txBody>
      </p:sp>
      <p:pic>
        <p:nvPicPr>
          <p:cNvPr id="14" name="Graphique 26" descr="Coch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9502" y="4161131"/>
            <a:ext cx="684830" cy="684830"/>
          </a:xfrm>
          <a:prstGeom prst="rect">
            <a:avLst/>
          </a:prstGeom>
        </p:spPr>
      </p:pic>
      <p:pic>
        <p:nvPicPr>
          <p:cNvPr id="6" name="Image 8"/>
          <p:cNvPicPr>
            <a:picLocks noChangeAspect="1"/>
          </p:cNvPicPr>
          <p:nvPr/>
        </p:nvPicPr>
        <p:blipFill>
          <a:blip r:embed="rId4"/>
          <a:stretch>
            <a:fillRect/>
          </a:stretch>
        </p:blipFill>
        <p:spPr>
          <a:xfrm>
            <a:off x="11557601" y="451681"/>
            <a:ext cx="433313" cy="433313"/>
          </a:xfrm>
          <a:prstGeom prst="rect">
            <a:avLst/>
          </a:prstGeom>
        </p:spPr>
      </p:pic>
      <p:sp>
        <p:nvSpPr>
          <p:cNvPr id="9" name="Rectangle 8"/>
          <p:cNvSpPr/>
          <p:nvPr/>
        </p:nvSpPr>
        <p:spPr>
          <a:xfrm>
            <a:off x="614150" y="2050771"/>
            <a:ext cx="11203478" cy="523220"/>
          </a:xfrm>
          <a:prstGeom prst="rect">
            <a:avLst/>
          </a:prstGeom>
          <a:solidFill>
            <a:srgbClr val="36AFCE">
              <a:lumMod val="20000"/>
              <a:lumOff val="80000"/>
            </a:srgbClr>
          </a:solidFill>
        </p:spPr>
        <p:txBody>
          <a:bodyPr wrap="square">
            <a:spAutoFit/>
          </a:bodyPr>
          <a:lstStyle/>
          <a:p>
            <a:pPr algn="ctr"/>
            <a:r>
              <a:rPr lang="fr-FR" sz="2800" dirty="0"/>
              <a:t>La lumière a un sens de propagation.</a:t>
            </a:r>
          </a:p>
        </p:txBody>
      </p:sp>
      <p:sp>
        <p:nvSpPr>
          <p:cNvPr id="12" name="Rectangle : coins arrondis 3"/>
          <p:cNvSpPr/>
          <p:nvPr/>
        </p:nvSpPr>
        <p:spPr>
          <a:xfrm>
            <a:off x="3611210" y="4118522"/>
            <a:ext cx="1398292" cy="788485"/>
          </a:xfrm>
          <a:prstGeom prst="roundRect">
            <a:avLst/>
          </a:prstGeom>
          <a:solidFill>
            <a:srgbClr val="F4EDF9"/>
          </a:solidFill>
          <a:ln w="12700" cap="flat" cmpd="sng" algn="ctr">
            <a:noFill/>
            <a:prstDash val="solid"/>
            <a:miter lim="800000"/>
          </a:ln>
          <a:effectLst/>
        </p:spPr>
        <p:txBody>
          <a:bodyPr rtlCol="0" anchor="ctr"/>
          <a:lstStyle/>
          <a:p>
            <a:pPr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Vrai</a:t>
            </a:r>
          </a:p>
        </p:txBody>
      </p:sp>
      <p:sp>
        <p:nvSpPr>
          <p:cNvPr id="15" name="Rectangle : coins arrondis 5"/>
          <p:cNvSpPr/>
          <p:nvPr/>
        </p:nvSpPr>
        <p:spPr>
          <a:xfrm>
            <a:off x="7446875" y="4118522"/>
            <a:ext cx="1276212" cy="770049"/>
          </a:xfrm>
          <a:prstGeom prst="roundRect">
            <a:avLst/>
          </a:prstGeom>
          <a:solidFill>
            <a:srgbClr val="F4EDF9"/>
          </a:solidFill>
          <a:ln w="12700" cap="flat" cmpd="sng" algn="ctr">
            <a:noFill/>
            <a:prstDash val="solid"/>
            <a:miter lim="800000"/>
          </a:ln>
          <a:effectLst/>
        </p:spPr>
        <p:txBody>
          <a:bodyPr rtlCol="0" anchor="ctr"/>
          <a:lstStyle/>
          <a:p>
            <a:pPr algn="ct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Faux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Choisir l’affirmation correcte.</a:t>
            </a:r>
          </a:p>
        </p:txBody>
      </p:sp>
      <p:sp>
        <p:nvSpPr>
          <p:cNvPr id="4" name="Espace réservé du contenu 3"/>
          <p:cNvSpPr>
            <a:spLocks noGrp="1"/>
          </p:cNvSpPr>
          <p:nvPr>
            <p:ph sz="quarter" idx="11"/>
          </p:nvPr>
        </p:nvSpPr>
        <p:spPr/>
        <p:txBody>
          <a:bodyPr>
            <a:normAutofit/>
          </a:bodyPr>
          <a:lstStyle/>
          <a:p>
            <a:pPr marL="0" indent="0"/>
            <a:r>
              <a:rPr lang="fr-FR" dirty="0">
                <a:latin typeface="Calibri" panose="020F0502020204030204"/>
              </a:rPr>
              <a:t>Sur leurs ardoises, les élèves écrivent vrai ou faux et l’</a:t>
            </a:r>
            <a:r>
              <a:rPr lang="fr-FR" dirty="0" err="1">
                <a:latin typeface="Calibri" panose="020F0502020204030204"/>
              </a:rPr>
              <a:t>enseignant.e</a:t>
            </a:r>
            <a:r>
              <a:rPr lang="fr-FR" dirty="0">
                <a:latin typeface="Calibri" panose="020F0502020204030204"/>
              </a:rPr>
              <a:t> désigne quelques-uns pour répondre oralement.</a:t>
            </a:r>
          </a:p>
        </p:txBody>
      </p:sp>
      <p:grpSp>
        <p:nvGrpSpPr>
          <p:cNvPr id="9" name="Groupe 8"/>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p:cNvPicPr preferRelativeResize="0"/>
            <p:nvPr/>
          </p:nvPicPr>
          <p:blipFill rotWithShape="1">
            <a:blip r:embed="rId2" cstate="print"/>
            <a:srcRect l="18242" t="9344" r="18458" b="23864"/>
            <a:stretch>
              <a:fillRect/>
            </a:stretch>
          </p:blipFill>
          <p:spPr>
            <a:xfrm>
              <a:off x="779844" y="4335989"/>
              <a:ext cx="563238" cy="575842"/>
            </a:xfrm>
            <a:prstGeom prst="rect">
              <a:avLst/>
            </a:prstGeom>
            <a:noFill/>
            <a:ln>
              <a:noFill/>
            </a:ln>
          </p:spPr>
        </p:pic>
        <p:sp>
          <p:nvSpPr>
            <p:cNvPr id="11" name="Rectangle 10"/>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869430" y="1697040"/>
            <a:ext cx="10626609" cy="523220"/>
          </a:xfrm>
          <a:prstGeom prst="rect">
            <a:avLst/>
          </a:prstGeom>
          <a:solidFill>
            <a:schemeClr val="accent3">
              <a:lumMod val="20000"/>
              <a:lumOff val="80000"/>
            </a:schemeClr>
          </a:solidFill>
        </p:spPr>
        <p:txBody>
          <a:bodyPr wrap="square" rtlCol="0">
            <a:spAutoFit/>
          </a:bodyPr>
          <a:lstStyle/>
          <a:p>
            <a:pPr algn="ctr"/>
            <a:r>
              <a:rPr lang="fr-FR" sz="2800" dirty="0">
                <a:latin typeface="Calibri" panose="020F0502020204030204" pitchFamily="34" charset="0"/>
                <a:cs typeface="Calibri" panose="020F0502020204030204" pitchFamily="34" charset="0"/>
              </a:rPr>
              <a:t>Le principe de la propagation rectiligne de la lumière, signifie:</a:t>
            </a:r>
          </a:p>
        </p:txBody>
      </p:sp>
      <p:sp>
        <p:nvSpPr>
          <p:cNvPr id="15" name="Rectangle : coins arrondis 5"/>
          <p:cNvSpPr/>
          <p:nvPr/>
        </p:nvSpPr>
        <p:spPr>
          <a:xfrm>
            <a:off x="1704804" y="2973605"/>
            <a:ext cx="866331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se courbe toujours autour dans un milieu homogène.</a:t>
            </a:r>
          </a:p>
        </p:txBody>
      </p:sp>
      <p:sp>
        <p:nvSpPr>
          <p:cNvPr id="16" name="Rectangle : coins arrondis 6"/>
          <p:cNvSpPr/>
          <p:nvPr/>
        </p:nvSpPr>
        <p:spPr>
          <a:xfrm>
            <a:off x="1409437" y="295861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9" name="Rectangle : coins arrondis 7"/>
          <p:cNvSpPr/>
          <p:nvPr/>
        </p:nvSpPr>
        <p:spPr>
          <a:xfrm>
            <a:off x="1704803" y="3970349"/>
            <a:ext cx="866331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se propage en lignes droites dans un milieu homogène.</a:t>
            </a:r>
          </a:p>
        </p:txBody>
      </p:sp>
      <p:sp>
        <p:nvSpPr>
          <p:cNvPr id="20" name="Rectangle : coins arrondis 8"/>
          <p:cNvSpPr/>
          <p:nvPr/>
        </p:nvSpPr>
        <p:spPr>
          <a:xfrm>
            <a:off x="1409437" y="39703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13" name="Rectangle : coins arrondis 7"/>
          <p:cNvSpPr/>
          <p:nvPr/>
        </p:nvSpPr>
        <p:spPr>
          <a:xfrm>
            <a:off x="1704804" y="4932701"/>
            <a:ext cx="866331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ne peut se propager rectilignement que dans le vide. </a:t>
            </a:r>
          </a:p>
        </p:txBody>
      </p:sp>
      <p:sp>
        <p:nvSpPr>
          <p:cNvPr id="17" name="Rectangle : coins arrondis 8"/>
          <p:cNvSpPr/>
          <p:nvPr/>
        </p:nvSpPr>
        <p:spPr>
          <a:xfrm>
            <a:off x="1409437" y="493270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réponse juste est B.</a:t>
            </a:r>
          </a:p>
        </p:txBody>
      </p:sp>
      <p:sp>
        <p:nvSpPr>
          <p:cNvPr id="4" name="Espace réservé du contenu 3"/>
          <p:cNvSpPr>
            <a:spLocks noGrp="1"/>
          </p:cNvSpPr>
          <p:nvPr>
            <p:ph sz="quarter" idx="11"/>
          </p:nvPr>
        </p:nvSpPr>
        <p:spPr/>
        <p:txBody>
          <a:bodyPr>
            <a:normAutofit/>
          </a:bodyPr>
          <a:lstStyle/>
          <a:p>
            <a:pPr marL="0" indent="0">
              <a:buNone/>
            </a:pPr>
            <a:endParaRPr lang="fr-FR" dirty="0">
              <a:solidFill>
                <a:prstClr val="white">
                  <a:lumMod val="65000"/>
                </a:prstClr>
              </a:solidFill>
              <a:latin typeface="Calibri" panose="020F0502020204030204"/>
            </a:endParaRPr>
          </a:p>
        </p:txBody>
      </p:sp>
      <p:pic>
        <p:nvPicPr>
          <p:cNvPr id="8" name="Image 8"/>
          <p:cNvPicPr>
            <a:picLocks noChangeAspect="1"/>
          </p:cNvPicPr>
          <p:nvPr/>
        </p:nvPicPr>
        <p:blipFill>
          <a:blip r:embed="rId2"/>
          <a:stretch>
            <a:fillRect/>
          </a:stretch>
        </p:blipFill>
        <p:spPr>
          <a:xfrm>
            <a:off x="11557601" y="451681"/>
            <a:ext cx="433313" cy="433313"/>
          </a:xfrm>
          <a:prstGeom prst="rect">
            <a:avLst/>
          </a:prstGeom>
        </p:spPr>
      </p:pic>
      <p:sp>
        <p:nvSpPr>
          <p:cNvPr id="14" name="ZoneTexte 13"/>
          <p:cNvSpPr txBox="1"/>
          <p:nvPr/>
        </p:nvSpPr>
        <p:spPr>
          <a:xfrm>
            <a:off x="869430" y="1697040"/>
            <a:ext cx="10626609" cy="523220"/>
          </a:xfrm>
          <a:prstGeom prst="rect">
            <a:avLst/>
          </a:prstGeom>
          <a:solidFill>
            <a:schemeClr val="accent3">
              <a:lumMod val="20000"/>
              <a:lumOff val="80000"/>
            </a:schemeClr>
          </a:solidFill>
        </p:spPr>
        <p:txBody>
          <a:bodyPr wrap="square" rtlCol="0">
            <a:spAutoFit/>
          </a:bodyPr>
          <a:lstStyle/>
          <a:p>
            <a:pPr algn="ctr"/>
            <a:r>
              <a:rPr lang="fr-FR" sz="2800" dirty="0">
                <a:latin typeface="Calibri" panose="020F0502020204030204" pitchFamily="34" charset="0"/>
                <a:cs typeface="Calibri" panose="020F0502020204030204" pitchFamily="34" charset="0"/>
              </a:rPr>
              <a:t>Le principe de la propagation rectiligne de la lumière, signifie:</a:t>
            </a:r>
          </a:p>
        </p:txBody>
      </p:sp>
      <p:sp>
        <p:nvSpPr>
          <p:cNvPr id="15" name="Rectangle : coins arrondis 5"/>
          <p:cNvSpPr/>
          <p:nvPr/>
        </p:nvSpPr>
        <p:spPr>
          <a:xfrm>
            <a:off x="1704804" y="2973605"/>
            <a:ext cx="866331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se courbe toujours autour dans un milieu homogène.</a:t>
            </a:r>
          </a:p>
        </p:txBody>
      </p:sp>
      <p:sp>
        <p:nvSpPr>
          <p:cNvPr id="16" name="Rectangle : coins arrondis 6"/>
          <p:cNvSpPr/>
          <p:nvPr/>
        </p:nvSpPr>
        <p:spPr>
          <a:xfrm>
            <a:off x="1409437" y="295861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17" name="Rectangle : coins arrondis 7"/>
          <p:cNvSpPr/>
          <p:nvPr/>
        </p:nvSpPr>
        <p:spPr>
          <a:xfrm>
            <a:off x="1704803" y="3970349"/>
            <a:ext cx="866331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se propage en lignes droites dans un milieu homogène.</a:t>
            </a:r>
          </a:p>
        </p:txBody>
      </p:sp>
      <p:sp>
        <p:nvSpPr>
          <p:cNvPr id="18" name="Rectangle : coins arrondis 8"/>
          <p:cNvSpPr/>
          <p:nvPr/>
        </p:nvSpPr>
        <p:spPr>
          <a:xfrm>
            <a:off x="1409437" y="39703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19" name="Rectangle : coins arrondis 7"/>
          <p:cNvSpPr/>
          <p:nvPr/>
        </p:nvSpPr>
        <p:spPr>
          <a:xfrm>
            <a:off x="1704804" y="4932701"/>
            <a:ext cx="866331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9705" algn="just"/>
            <a:r>
              <a:rPr lang="fr-FR" sz="2400" dirty="0">
                <a:solidFill>
                  <a:schemeClr val="tx1"/>
                </a:solidFill>
              </a:rPr>
              <a:t>la lumière ne peut se propager rectilignement que dans le vide. </a:t>
            </a:r>
          </a:p>
        </p:txBody>
      </p:sp>
      <p:sp>
        <p:nvSpPr>
          <p:cNvPr id="20" name="Rectangle : coins arrondis 8"/>
          <p:cNvSpPr/>
          <p:nvPr/>
        </p:nvSpPr>
        <p:spPr>
          <a:xfrm>
            <a:off x="1409437" y="493270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29" name="Graphique 26" descr="Coche avec un remplissage uni"/>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148" y="3843396"/>
            <a:ext cx="684830" cy="6848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kern="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kern="0" dirty="0">
                <a:solidFill>
                  <a:srgbClr val="FFFFFF"/>
                </a:solidFill>
                <a:latin typeface="Arial" panose="020B0604020202020204"/>
                <a:cs typeface="Arial" panose="020B0604020202020204"/>
                <a:sym typeface="Arial" panose="020B0604020202020204"/>
              </a:rPr>
              <a:t>O</a:t>
            </a:r>
            <a:endParaRPr lang="fr-FR" sz="2400" b="1" kern="0"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103228" y="2212061"/>
            <a:ext cx="5869201" cy="2219069"/>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dirty="0">
                <a:solidFill>
                  <a:srgbClr val="FFC000"/>
                </a:solidFill>
                <a:latin typeface="Arial" panose="020B0604020202020204"/>
                <a:cs typeface="Arial" panose="020B0604020202020204"/>
                <a:sym typeface="Arial" panose="020B0604020202020204"/>
              </a:rPr>
              <a:t>Déclaration de l’objectif</a:t>
            </a:r>
          </a:p>
          <a:p>
            <a:pPr algn="ctr" defTabSz="914400">
              <a:lnSpc>
                <a:spcPct val="90000"/>
              </a:lnSpc>
              <a:spcAft>
                <a:spcPts val="2000"/>
              </a:spcAft>
              <a:defRPr sz="1800" b="0" i="0" u="none" strike="noStrike" kern="0" cap="none" spc="0" baseline="0">
                <a:solidFill>
                  <a:srgbClr val="000000"/>
                </a:solidFill>
                <a:uFillTx/>
              </a:defRPr>
            </a:pPr>
            <a:r>
              <a:rPr lang="fr-FR" sz="3600" i="1" kern="0" dirty="0">
                <a:solidFill>
                  <a:srgbClr val="FFC000"/>
                </a:solidFill>
                <a:latin typeface="Arial" panose="020B0604020202020204"/>
                <a:cs typeface="Arial" panose="020B0604020202020204"/>
                <a:sym typeface="Arial" panose="020B0604020202020204"/>
              </a:rPr>
              <a:t>(2 min)</a:t>
            </a:r>
            <a:endParaRPr lang="ar-MA" sz="3600" i="1" kern="0" dirty="0">
              <a:solidFill>
                <a:srgbClr val="FFC000"/>
              </a:solidFill>
              <a:latin typeface="Arial" panose="020B0604020202020204"/>
              <a:sym typeface="Arial" panose="020B0604020202020204"/>
            </a:endParaRPr>
          </a:p>
        </p:txBody>
      </p:sp>
      <p:grpSp>
        <p:nvGrpSpPr>
          <p:cNvPr id="8" name="Groupe 7"/>
          <p:cNvGrpSpPr/>
          <p:nvPr/>
        </p:nvGrpSpPr>
        <p:grpSpPr>
          <a:xfrm>
            <a:off x="1110808" y="1793796"/>
            <a:ext cx="2675209" cy="2958054"/>
            <a:chOff x="1169970" y="1521517"/>
            <a:chExt cx="2675209" cy="2958054"/>
          </a:xfrm>
        </p:grpSpPr>
        <p:pic>
          <p:nvPicPr>
            <p:cNvPr id="1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p:cNvPicPr preferRelativeResize="0"/>
            <p:nvPr/>
          </p:nvPicPr>
          <p:blipFill rotWithShape="1">
            <a:blip r:embed="rId4"/>
            <a:srcRect/>
            <a:stretch>
              <a:fillRect/>
            </a:stretch>
          </p:blipFill>
          <p:spPr>
            <a:xfrm>
              <a:off x="2671488" y="1521517"/>
              <a:ext cx="1173691" cy="1173691"/>
            </a:xfrm>
            <a:prstGeom prst="rect">
              <a:avLst/>
            </a:prstGeom>
            <a:noFill/>
            <a:ln>
              <a:noFill/>
            </a:ln>
          </p:spPr>
        </p:pic>
      </p:grpSp>
      <p:sp>
        <p:nvSpPr>
          <p:cNvPr id="11" name="Titre 10"/>
          <p:cNvSpPr>
            <a:spLocks noGrp="1"/>
          </p:cNvSpPr>
          <p:nvPr>
            <p:ph type="title"/>
          </p:nvPr>
        </p:nvSpPr>
        <p:spPr/>
        <p:txBody>
          <a:bodyPr/>
          <a:lstStyle/>
          <a:p>
            <a:endParaRPr lang="fr-FR"/>
          </a:p>
        </p:txBody>
      </p:sp>
      <p:sp>
        <p:nvSpPr>
          <p:cNvPr id="15" name="Espace réservé du contenu 14"/>
          <p:cNvSpPr>
            <a:spLocks noGrp="1"/>
          </p:cNvSpPr>
          <p:nvPr>
            <p:ph sz="quarter" idx="11"/>
          </p:nvPr>
        </p:nvSpPr>
        <p:spPr/>
        <p:txBody>
          <a:bodyPr/>
          <a:lstStyle/>
          <a:p>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8"/>
          <p:cNvPicPr>
            <a:picLocks noChangeAspect="1"/>
          </p:cNvPicPr>
          <p:nvPr/>
        </p:nvPicPr>
        <p:blipFill>
          <a:blip r:embed="rId2"/>
          <a:stretch>
            <a:fillRect/>
          </a:stretch>
        </p:blipFill>
        <p:spPr>
          <a:xfrm>
            <a:off x="11231930" y="234317"/>
            <a:ext cx="583170" cy="583170"/>
          </a:xfrm>
          <a:prstGeom prst="rect">
            <a:avLst/>
          </a:prstGeom>
        </p:spPr>
      </p:pic>
      <p:grpSp>
        <p:nvGrpSpPr>
          <p:cNvPr id="8" name="Groupe 7"/>
          <p:cNvGrpSpPr/>
          <p:nvPr/>
        </p:nvGrpSpPr>
        <p:grpSpPr>
          <a:xfrm>
            <a:off x="4936188" y="1604858"/>
            <a:ext cx="6878912" cy="4584804"/>
            <a:chOff x="4714811" y="1579233"/>
            <a:chExt cx="6878912" cy="4584804"/>
          </a:xfrm>
        </p:grpSpPr>
        <p:pic>
          <p:nvPicPr>
            <p:cNvPr id="6" name="Image 5"/>
            <p:cNvPicPr>
              <a:picLocks noChangeAspect="1"/>
            </p:cNvPicPr>
            <p:nvPr/>
          </p:nvPicPr>
          <p:blipFill>
            <a:blip r:embed="rId3"/>
            <a:stretch>
              <a:fillRect/>
            </a:stretch>
          </p:blipFill>
          <p:spPr>
            <a:xfrm>
              <a:off x="4714811" y="2621192"/>
              <a:ext cx="1873380" cy="1615616"/>
            </a:xfrm>
            <a:prstGeom prst="rect">
              <a:avLst/>
            </a:prstGeom>
          </p:spPr>
        </p:pic>
        <p:sp>
          <p:nvSpPr>
            <p:cNvPr id="18" name="Rectangle 17"/>
            <p:cNvSpPr/>
            <p:nvPr/>
          </p:nvSpPr>
          <p:spPr>
            <a:xfrm>
              <a:off x="6275217" y="1579233"/>
              <a:ext cx="5318506" cy="458480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400" eaLnBrk="0" fontAlgn="base" hangingPunct="0">
                <a:lnSpc>
                  <a:spcPct val="150000"/>
                </a:lnSpc>
                <a:spcBef>
                  <a:spcPct val="0"/>
                </a:spcBef>
                <a:spcAft>
                  <a:spcPct val="0"/>
                </a:spcAft>
              </a:pPr>
              <a:r>
                <a:rPr lang="fr-FR" sz="2800" dirty="0">
                  <a:solidFill>
                    <a:schemeClr val="tx1"/>
                  </a:solidFill>
                </a:rPr>
                <a:t>Les ombres chinoises constituent un art traditionnel, pratiqué en chine depuis plus de 2 000 ans à l’aide de silhouettes pour raconter des histoires.</a:t>
              </a:r>
            </a:p>
            <a:p>
              <a:pPr lvl="0" algn="just" defTabSz="914400" eaLnBrk="0" fontAlgn="base" hangingPunct="0">
                <a:lnSpc>
                  <a:spcPct val="150000"/>
                </a:lnSpc>
                <a:spcBef>
                  <a:spcPct val="0"/>
                </a:spcBef>
                <a:spcAft>
                  <a:spcPct val="0"/>
                </a:spcAft>
              </a:pPr>
              <a:r>
                <a:rPr lang="fr-FR" sz="2800" b="1" dirty="0">
                  <a:solidFill>
                    <a:schemeClr val="tx1"/>
                  </a:solidFill>
                </a:rPr>
                <a:t>Comment peut-on former l’ombre d’un objet ?</a:t>
              </a:r>
            </a:p>
          </p:txBody>
        </p:sp>
      </p:grpSp>
      <p:sp>
        <p:nvSpPr>
          <p:cNvPr id="2" name="Titre 1"/>
          <p:cNvSpPr>
            <a:spLocks noGrp="1"/>
          </p:cNvSpPr>
          <p:nvPr>
            <p:ph type="title"/>
          </p:nvPr>
        </p:nvSpPr>
        <p:spPr/>
        <p:txBody>
          <a:bodyPr/>
          <a:lstStyle/>
          <a:p>
            <a:r>
              <a:rPr lang="fr-FR"/>
              <a:t>Avant d’aborder notre tâche d’aujourd’hui, je vous présente la situation suivante:</a:t>
            </a:r>
          </a:p>
        </p:txBody>
      </p:sp>
      <p:sp>
        <p:nvSpPr>
          <p:cNvPr id="7" name="Espace réservé du contenu 6"/>
          <p:cNvSpPr>
            <a:spLocks noGrp="1"/>
          </p:cNvSpPr>
          <p:nvPr>
            <p:ph sz="quarter" idx="11"/>
          </p:nvPr>
        </p:nvSpPr>
        <p:spPr/>
        <p:txBody>
          <a:bodyPr/>
          <a:lstStyle/>
          <a:p>
            <a:r>
              <a:rPr lang="fr-FR" dirty="0"/>
              <a:t> L’</a:t>
            </a:r>
            <a:r>
              <a:rPr lang="fr-FR" dirty="0" err="1"/>
              <a:t>enseignant·e</a:t>
            </a:r>
            <a:r>
              <a:rPr lang="fr-FR" dirty="0"/>
              <a:t> présente l’image ci-dessous et autres images illustratives du phénomène.</a:t>
            </a:r>
          </a:p>
        </p:txBody>
      </p:sp>
      <p:pic>
        <p:nvPicPr>
          <p:cNvPr id="9" name="Picture 1"/>
          <p:cNvPicPr>
            <a:picLocks noChangeAspect="1"/>
          </p:cNvPicPr>
          <p:nvPr/>
        </p:nvPicPr>
        <p:blipFill>
          <a:blip r:embed="rId4"/>
          <a:stretch>
            <a:fillRect/>
          </a:stretch>
        </p:blipFill>
        <p:spPr>
          <a:xfrm>
            <a:off x="300782" y="2215016"/>
            <a:ext cx="4798174" cy="31967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2054;p38"/>
          <p:cNvSpPr/>
          <p:nvPr/>
        </p:nvSpPr>
        <p:spPr>
          <a:xfrm>
            <a:off x="952499" y="2947275"/>
            <a:ext cx="10457231" cy="786795"/>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18" name="Imag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059" y="2438016"/>
            <a:ext cx="805544" cy="805544"/>
          </a:xfrm>
          <a:prstGeom prst="rect">
            <a:avLst/>
          </a:prstGeom>
        </p:spPr>
      </p:pic>
      <p:pic>
        <p:nvPicPr>
          <p:cNvPr id="7" name="Image 8"/>
          <p:cNvPicPr>
            <a:picLocks noChangeAspect="1"/>
          </p:cNvPicPr>
          <p:nvPr/>
        </p:nvPicPr>
        <p:blipFill>
          <a:blip r:embed="rId3"/>
          <a:stretch>
            <a:fillRect/>
          </a:stretch>
        </p:blipFill>
        <p:spPr>
          <a:xfrm>
            <a:off x="11231930" y="234317"/>
            <a:ext cx="452987" cy="452987"/>
          </a:xfrm>
          <a:prstGeom prst="rect">
            <a:avLst/>
          </a:prstGeom>
        </p:spPr>
      </p:pic>
      <p:sp>
        <p:nvSpPr>
          <p:cNvPr id="11" name="Rectangle 10"/>
          <p:cNvSpPr/>
          <p:nvPr/>
        </p:nvSpPr>
        <p:spPr>
          <a:xfrm>
            <a:off x="6155017" y="2774434"/>
            <a:ext cx="237566" cy="369332"/>
          </a:xfrm>
          <a:prstGeom prst="rect">
            <a:avLst/>
          </a:prstGeom>
        </p:spPr>
        <p:txBody>
          <a:bodyPr wrap="none">
            <a:spAutoFit/>
          </a:bodyPr>
          <a:lstStyle/>
          <a:p>
            <a:r>
              <a:rPr lang="fr-FR" dirty="0"/>
              <a:t> </a:t>
            </a:r>
          </a:p>
        </p:txBody>
      </p:sp>
      <p:sp>
        <p:nvSpPr>
          <p:cNvPr id="2" name="Titre 1"/>
          <p:cNvSpPr>
            <a:spLocks noGrp="1"/>
          </p:cNvSpPr>
          <p:nvPr>
            <p:ph type="title"/>
          </p:nvPr>
        </p:nvSpPr>
        <p:spPr/>
        <p:txBody>
          <a:bodyPr/>
          <a:lstStyle/>
          <a:p>
            <a:r>
              <a:rPr lang="fr-FR" dirty="0"/>
              <a:t>À la fin de cette séance, vous serez capable de représenter les ombres à l’aide des rayons limites.</a:t>
            </a:r>
            <a:br>
              <a:rPr lang="fr-FR" dirty="0"/>
            </a:br>
            <a:endParaRPr lang="fr-FR" dirty="0"/>
          </a:p>
        </p:txBody>
      </p:sp>
      <p:sp>
        <p:nvSpPr>
          <p:cNvPr id="10" name="Espace réservé du contenu 9"/>
          <p:cNvSpPr>
            <a:spLocks noGrp="1"/>
          </p:cNvSpPr>
          <p:nvPr>
            <p:ph sz="quarter" idx="11"/>
          </p:nvPr>
        </p:nvSpPr>
        <p:spPr/>
        <p:txBody>
          <a:bodyPr/>
          <a:lstStyle/>
          <a:p>
            <a:r>
              <a:rPr lang="fr-FR"/>
              <a:t>Bien expliquer la tâche en revenant à la situation déclenchante.</a:t>
            </a:r>
          </a:p>
        </p:txBody>
      </p:sp>
      <p:sp>
        <p:nvSpPr>
          <p:cNvPr id="9" name="Rectangle 8"/>
          <p:cNvSpPr/>
          <p:nvPr/>
        </p:nvSpPr>
        <p:spPr>
          <a:xfrm>
            <a:off x="2471046" y="3085774"/>
            <a:ext cx="6559232" cy="461665"/>
          </a:xfrm>
          <a:prstGeom prst="rect">
            <a:avLst/>
          </a:prstGeom>
        </p:spPr>
        <p:txBody>
          <a:bodyPr wrap="none">
            <a:spAutoFit/>
          </a:bodyPr>
          <a:lstStyle/>
          <a:p>
            <a:pPr lvl="0"/>
            <a:r>
              <a:rPr lang="fr-FR" sz="2400" dirty="0">
                <a:solidFill>
                  <a:srgbClr val="FF0000"/>
                </a:solidFill>
              </a:rPr>
              <a:t>Représenter</a:t>
            </a:r>
            <a:r>
              <a:rPr lang="fr-FR" sz="2400" dirty="0">
                <a:solidFill>
                  <a:prstClr val="black"/>
                </a:solidFill>
              </a:rPr>
              <a:t> les </a:t>
            </a:r>
            <a:r>
              <a:rPr lang="fr-FR" sz="2400" b="1" dirty="0"/>
              <a:t>ombres</a:t>
            </a:r>
            <a:r>
              <a:rPr lang="fr-FR" sz="2400" dirty="0"/>
              <a:t> </a:t>
            </a:r>
            <a:r>
              <a:rPr lang="fr-FR" sz="2400" dirty="0">
                <a:solidFill>
                  <a:prstClr val="black"/>
                </a:solidFill>
              </a:rPr>
              <a:t>à l’aide des</a:t>
            </a:r>
            <a:r>
              <a:rPr lang="fr-FR" sz="2400" dirty="0">
                <a:solidFill>
                  <a:srgbClr val="FF0000"/>
                </a:solidFill>
              </a:rPr>
              <a:t> </a:t>
            </a:r>
            <a:r>
              <a:rPr lang="fr-FR" sz="2400" b="1" dirty="0"/>
              <a:t>rayons</a:t>
            </a:r>
            <a:r>
              <a:rPr lang="fr-FR" sz="2400" b="1" dirty="0">
                <a:solidFill>
                  <a:srgbClr val="FF0000"/>
                </a:solidFill>
              </a:rPr>
              <a:t> </a:t>
            </a:r>
            <a:r>
              <a:rPr lang="fr-FR" sz="2400" b="1" dirty="0"/>
              <a:t>limites</a:t>
            </a:r>
            <a:r>
              <a:rPr lang="fr-FR" sz="2400" dirty="0">
                <a:solidFill>
                  <a:prstClr val="black"/>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dirty="0">
                <a:solidFill>
                  <a:srgbClr val="FFFFFF"/>
                </a:solidFill>
                <a:latin typeface="Arial" panose="020B0604020202020204"/>
                <a:cs typeface="Arial" panose="020B0604020202020204"/>
                <a:sym typeface="Arial" panose="020B0604020202020204"/>
              </a:rPr>
              <a:t>O</a:t>
            </a:r>
            <a:endParaRPr lang="fr-FR" sz="2400" b="1"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065761" y="2259363"/>
            <a:ext cx="5869201" cy="1719573"/>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dirty="0">
                <a:solidFill>
                  <a:srgbClr val="FFC000"/>
                </a:solidFill>
                <a:latin typeface="Arial" panose="020B0604020202020204"/>
                <a:cs typeface="Arial" panose="020B0604020202020204"/>
                <a:sym typeface="Arial" panose="020B0604020202020204"/>
              </a:rPr>
              <a:t>Introduction </a:t>
            </a:r>
          </a:p>
          <a:p>
            <a:pPr algn="ctr" defTabSz="1219200">
              <a:lnSpc>
                <a:spcPct val="131000"/>
              </a:lnSpc>
              <a:defRPr sz="1800" b="0" i="0" u="none" strike="noStrike" kern="0" cap="none" spc="0" baseline="0">
                <a:solidFill>
                  <a:srgbClr val="000000"/>
                </a:solidFill>
                <a:uFillTx/>
              </a:defRPr>
            </a:pPr>
            <a:r>
              <a:rPr lang="fr-FR" sz="4265" b="1" kern="0" dirty="0">
                <a:solidFill>
                  <a:srgbClr val="FFC000"/>
                </a:solidFill>
                <a:latin typeface="Arial" panose="020B0604020202020204"/>
                <a:cs typeface="Arial" panose="020B0604020202020204"/>
                <a:sym typeface="Arial" panose="020B0604020202020204"/>
              </a:rPr>
              <a:t>à la tâche</a:t>
            </a:r>
          </a:p>
        </p:txBody>
      </p:sp>
      <p:grpSp>
        <p:nvGrpSpPr>
          <p:cNvPr id="8" name="Groupe 7"/>
          <p:cNvGrpSpPr/>
          <p:nvPr/>
        </p:nvGrpSpPr>
        <p:grpSpPr>
          <a:xfrm>
            <a:off x="1110808" y="1793796"/>
            <a:ext cx="2675209" cy="2958054"/>
            <a:chOff x="1169970" y="1521517"/>
            <a:chExt cx="2675209" cy="2958054"/>
          </a:xfrm>
        </p:grpSpPr>
        <p:pic>
          <p:nvPicPr>
            <p:cNvPr id="1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p:cNvPicPr preferRelativeResize="0"/>
            <p:nvPr/>
          </p:nvPicPr>
          <p:blipFill rotWithShape="1">
            <a:blip r:embed="rId4"/>
            <a:srcRect/>
            <a:stretch>
              <a:fillRect/>
            </a:stretch>
          </p:blipFill>
          <p:spPr>
            <a:xfrm>
              <a:off x="2671488" y="1521517"/>
              <a:ext cx="1173691" cy="1173691"/>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98129" y="701306"/>
            <a:ext cx="9250605" cy="363961"/>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a:t>
            </a:r>
          </a:p>
        </p:txBody>
      </p:sp>
      <p:pic>
        <p:nvPicPr>
          <p:cNvPr id="8" name="Image 9"/>
          <p:cNvPicPr>
            <a:picLocks noChangeAspect="1"/>
          </p:cNvPicPr>
          <p:nvPr/>
        </p:nvPicPr>
        <p:blipFill>
          <a:blip r:embed="rId2"/>
          <a:stretch>
            <a:fillRect/>
          </a:stretch>
        </p:blipFill>
        <p:spPr>
          <a:xfrm>
            <a:off x="11180723" y="353455"/>
            <a:ext cx="583170" cy="583170"/>
          </a:xfrm>
          <a:prstGeom prst="rect">
            <a:avLst/>
          </a:prstGeom>
        </p:spPr>
      </p:pic>
      <p:sp>
        <p:nvSpPr>
          <p:cNvPr id="3" name="Rectangle 2"/>
          <p:cNvSpPr/>
          <p:nvPr/>
        </p:nvSpPr>
        <p:spPr>
          <a:xfrm>
            <a:off x="584030" y="1215745"/>
            <a:ext cx="9584623" cy="461665"/>
          </a:xfrm>
          <a:prstGeom prst="rect">
            <a:avLst/>
          </a:prstGeom>
        </p:spPr>
        <p:txBody>
          <a:bodyPr wrap="square">
            <a:spAutoFit/>
          </a:bodyPr>
          <a:lstStyle/>
          <a:p>
            <a:r>
              <a:rPr lang="fr-FR" sz="2400" dirty="0"/>
              <a:t>Une partie</a:t>
            </a:r>
            <a:r>
              <a:rPr lang="fr-FR" sz="2400" b="1" dirty="0"/>
              <a:t> non éclairée </a:t>
            </a:r>
            <a:r>
              <a:rPr lang="fr-FR" sz="2400" dirty="0"/>
              <a:t>d’un objet s’appelle </a:t>
            </a:r>
            <a:r>
              <a:rPr lang="fr-FR" sz="2400" b="1" dirty="0">
                <a:solidFill>
                  <a:srgbClr val="FF0000"/>
                </a:solidFill>
              </a:rPr>
              <a:t>l’ombre propre.</a:t>
            </a:r>
            <a:r>
              <a:rPr lang="fr-FR" sz="2400" dirty="0"/>
              <a:t> </a:t>
            </a:r>
          </a:p>
        </p:txBody>
      </p:sp>
      <p:sp>
        <p:nvSpPr>
          <p:cNvPr id="2" name="Titre 1"/>
          <p:cNvSpPr>
            <a:spLocks noGrp="1"/>
          </p:cNvSpPr>
          <p:nvPr>
            <p:ph type="title"/>
          </p:nvPr>
        </p:nvSpPr>
        <p:spPr/>
        <p:txBody>
          <a:bodyPr/>
          <a:lstStyle/>
          <a:p>
            <a:r>
              <a:rPr lang="fr-FR" dirty="0"/>
              <a:t>Avant de répondre à cette question, on va retenir ces mots clés liés à la notion d’ombre. Commençons par l’ombre sur le l’objet. </a:t>
            </a:r>
          </a:p>
        </p:txBody>
      </p:sp>
      <p:sp>
        <p:nvSpPr>
          <p:cNvPr id="4" name="Espace réservé du contenu 3"/>
          <p:cNvSpPr>
            <a:spLocks noGrp="1"/>
          </p:cNvSpPr>
          <p:nvPr>
            <p:ph sz="quarter" idx="11"/>
          </p:nvPr>
        </p:nvSpPr>
        <p:spPr/>
        <p:txBody>
          <a:bodyPr/>
          <a:lstStyle/>
          <a:p>
            <a:r>
              <a:rPr lang="fr-FR" dirty="0"/>
              <a:t>L’enseignant peut faire des exemples par d’autres objets. </a:t>
            </a:r>
          </a:p>
        </p:txBody>
      </p:sp>
      <p:sp>
        <p:nvSpPr>
          <p:cNvPr id="5" name="Rectangle 4"/>
          <p:cNvSpPr/>
          <p:nvPr/>
        </p:nvSpPr>
        <p:spPr>
          <a:xfrm>
            <a:off x="11763893" y="191766"/>
            <a:ext cx="287080" cy="1896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reeform 45620"/>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close/>
                <a:moveTo>
                  <a:pt x="0" y="0"/>
                </a:moveTo>
              </a:path>
            </a:pathLst>
          </a:custGeom>
          <a:solidFill>
            <a:srgbClr val="FFF795">
              <a:alpha val="100000"/>
            </a:srgbClr>
          </a:solidFill>
          <a:ln w="6350" cap="flat" cmpd="sng" algn="ctr">
            <a:noFill/>
            <a:prstDash val="solid"/>
          </a:ln>
          <a:effectLst/>
        </p:spPr>
      </p:sp>
      <p:sp>
        <p:nvSpPr>
          <p:cNvPr id="12" name="Freeform 45621"/>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lnTo>
                  <a:pt x="0" y="0"/>
                </a:lnTo>
                <a:close/>
                <a:moveTo>
                  <a:pt x="0" y="0"/>
                </a:moveTo>
              </a:path>
            </a:pathLst>
          </a:custGeom>
          <a:noFill/>
          <a:ln w="10020" cap="flat" cmpd="sng" algn="ctr">
            <a:solidFill>
              <a:srgbClr val="373535">
                <a:alpha val="100000"/>
              </a:srgbClr>
            </a:solidFill>
            <a:prstDash val="solid"/>
            <a:miter lim="50800"/>
          </a:ln>
          <a:effectLst/>
        </p:spPr>
      </p:sp>
      <p:pic>
        <p:nvPicPr>
          <p:cNvPr id="13" name="Picture 4562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18303" y="3495536"/>
            <a:ext cx="1888042" cy="1037809"/>
          </a:xfrm>
          <a:prstGeom prst="rect">
            <a:avLst/>
          </a:prstGeom>
          <a:noFill/>
        </p:spPr>
      </p:pic>
      <p:sp>
        <p:nvSpPr>
          <p:cNvPr id="14" name="Freeform 45623"/>
          <p:cNvSpPr/>
          <p:nvPr/>
        </p:nvSpPr>
        <p:spPr>
          <a:xfrm rot="20982382" flipV="1">
            <a:off x="9294474" y="2968523"/>
            <a:ext cx="504038" cy="1061260"/>
          </a:xfrm>
          <a:custGeom>
            <a:avLst/>
            <a:gdLst/>
            <a:ahLst/>
            <a:cxnLst/>
            <a:rect l="0" t="0" r="0" b="0"/>
            <a:pathLst>
              <a:path w="349554" h="641883">
                <a:moveTo>
                  <a:pt x="174777" y="0"/>
                </a:moveTo>
                <a:cubicBezTo>
                  <a:pt x="271309" y="0"/>
                  <a:pt x="349554" y="143687"/>
                  <a:pt x="349554" y="320941"/>
                </a:cubicBezTo>
                <a:cubicBezTo>
                  <a:pt x="349554" y="498195"/>
                  <a:pt x="271309" y="641883"/>
                  <a:pt x="174777" y="641883"/>
                </a:cubicBezTo>
                <a:cubicBezTo>
                  <a:pt x="78245" y="641883"/>
                  <a:pt x="0" y="498195"/>
                  <a:pt x="0" y="320941"/>
                </a:cubicBezTo>
                <a:cubicBezTo>
                  <a:pt x="0" y="143687"/>
                  <a:pt x="78245" y="0"/>
                  <a:pt x="174777" y="0"/>
                </a:cubicBezTo>
              </a:path>
            </a:pathLst>
          </a:custGeom>
          <a:solidFill>
            <a:srgbClr val="373535">
              <a:alpha val="100000"/>
            </a:srgbClr>
          </a:solidFill>
          <a:ln w="10020" cap="flat" cmpd="sng" algn="ctr">
            <a:noFill/>
            <a:prstDash val="solid"/>
          </a:ln>
        </p:spPr>
      </p:sp>
      <p:sp>
        <p:nvSpPr>
          <p:cNvPr id="16" name="Freeform 45624"/>
          <p:cNvSpPr/>
          <p:nvPr/>
        </p:nvSpPr>
        <p:spPr>
          <a:xfrm>
            <a:off x="9230147" y="3729107"/>
            <a:ext cx="435567" cy="1314515"/>
          </a:xfrm>
          <a:custGeom>
            <a:avLst/>
            <a:gdLst/>
            <a:ahLst/>
            <a:cxnLst/>
            <a:rect l="0" t="0" r="0" b="0"/>
            <a:pathLst>
              <a:path w="302069" h="795058">
                <a:moveTo>
                  <a:pt x="9728" y="0"/>
                </a:moveTo>
                <a:lnTo>
                  <a:pt x="292341" y="205854"/>
                </a:lnTo>
                <a:lnTo>
                  <a:pt x="302069" y="795058"/>
                </a:lnTo>
                <a:lnTo>
                  <a:pt x="0" y="567893"/>
                </a:lnTo>
                <a:close/>
                <a:moveTo>
                  <a:pt x="9728" y="0"/>
                </a:moveTo>
              </a:path>
            </a:pathLst>
          </a:custGeom>
          <a:solidFill>
            <a:srgbClr val="373535">
              <a:alpha val="100000"/>
            </a:srgbClr>
          </a:solidFill>
          <a:ln w="10020" cap="flat" cmpd="sng" algn="ctr">
            <a:noFill/>
            <a:prstDash val="solid"/>
          </a:ln>
          <a:effectLst/>
        </p:spPr>
      </p:sp>
      <p:pic>
        <p:nvPicPr>
          <p:cNvPr id="19" name="Picture 4562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857605" y="3003083"/>
            <a:ext cx="3574858" cy="1848043"/>
          </a:xfrm>
          <a:prstGeom prst="rect">
            <a:avLst/>
          </a:prstGeom>
          <a:noFill/>
        </p:spPr>
      </p:pic>
      <p:sp>
        <p:nvSpPr>
          <p:cNvPr id="20" name="Freeform 45626"/>
          <p:cNvSpPr/>
          <p:nvPr/>
        </p:nvSpPr>
        <p:spPr>
          <a:xfrm>
            <a:off x="5607629" y="3886508"/>
            <a:ext cx="395903" cy="521497"/>
          </a:xfrm>
          <a:custGeom>
            <a:avLst/>
            <a:gdLst/>
            <a:ahLst/>
            <a:cxnLst/>
            <a:rect l="0" t="0" r="0" b="0"/>
            <a:pathLst>
              <a:path w="274562" h="315417">
                <a:moveTo>
                  <a:pt x="0" y="315417"/>
                </a:moveTo>
                <a:lnTo>
                  <a:pt x="274562" y="315417"/>
                </a:lnTo>
                <a:lnTo>
                  <a:pt x="274562" y="0"/>
                </a:lnTo>
                <a:lnTo>
                  <a:pt x="0" y="0"/>
                </a:lnTo>
                <a:lnTo>
                  <a:pt x="0" y="315417"/>
                </a:lnTo>
                <a:close/>
              </a:path>
            </a:pathLst>
          </a:custGeom>
          <a:noFill/>
          <a:ln w="20027" cap="flat" cmpd="sng" algn="ctr">
            <a:solidFill>
              <a:srgbClr val="373535">
                <a:alpha val="100000"/>
              </a:srgbClr>
            </a:solidFill>
            <a:prstDash val="solid"/>
            <a:miter lim="50800"/>
          </a:ln>
          <a:effectLst/>
        </p:spPr>
      </p:sp>
      <p:sp>
        <p:nvSpPr>
          <p:cNvPr id="21" name="Freeform 45627"/>
          <p:cNvSpPr/>
          <p:nvPr/>
        </p:nvSpPr>
        <p:spPr>
          <a:xfrm>
            <a:off x="5551434" y="3506595"/>
            <a:ext cx="495942" cy="369431"/>
          </a:xfrm>
          <a:custGeom>
            <a:avLst/>
            <a:gdLst/>
            <a:ahLst/>
            <a:cxnLst/>
            <a:rect l="0" t="0" r="0" b="0"/>
            <a:pathLst>
              <a:path w="343940" h="223443">
                <a:moveTo>
                  <a:pt x="171970" y="223443"/>
                </a:moveTo>
                <a:cubicBezTo>
                  <a:pt x="266953" y="223443"/>
                  <a:pt x="343940" y="173431"/>
                  <a:pt x="343940" y="111722"/>
                </a:cubicBezTo>
                <a:cubicBezTo>
                  <a:pt x="343940" y="50012"/>
                  <a:pt x="266953" y="0"/>
                  <a:pt x="171970" y="0"/>
                </a:cubicBezTo>
                <a:cubicBezTo>
                  <a:pt x="76987" y="0"/>
                  <a:pt x="0" y="50012"/>
                  <a:pt x="0" y="111722"/>
                </a:cubicBezTo>
                <a:cubicBezTo>
                  <a:pt x="0" y="173431"/>
                  <a:pt x="76987" y="223443"/>
                  <a:pt x="171970" y="223443"/>
                </a:cubicBezTo>
                <a:close/>
                <a:moveTo>
                  <a:pt x="171970" y="223443"/>
                </a:moveTo>
              </a:path>
            </a:pathLst>
          </a:custGeom>
          <a:noFill/>
          <a:ln w="20027" cap="flat" cmpd="sng" algn="ctr">
            <a:solidFill>
              <a:srgbClr val="373535">
                <a:alpha val="100000"/>
              </a:srgbClr>
            </a:solidFill>
            <a:prstDash val="solid"/>
            <a:miter lim="50800"/>
          </a:ln>
          <a:effectLst/>
        </p:spPr>
      </p:sp>
      <p:sp>
        <p:nvSpPr>
          <p:cNvPr id="22" name="Freeform 45628"/>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solidFill>
            <a:srgbClr val="373535">
              <a:alpha val="100000"/>
            </a:srgbClr>
          </a:solidFill>
          <a:ln w="20027" cap="flat" cmpd="sng" algn="ctr">
            <a:noFill/>
            <a:prstDash val="solid"/>
          </a:ln>
          <a:effectLst/>
        </p:spPr>
      </p:sp>
      <p:sp>
        <p:nvSpPr>
          <p:cNvPr id="23" name="Freeform 45629"/>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noFill/>
          <a:ln w="20027" cap="flat" cmpd="sng" algn="ctr">
            <a:solidFill>
              <a:srgbClr val="373535">
                <a:alpha val="100000"/>
              </a:srgbClr>
            </a:solidFill>
            <a:prstDash val="solid"/>
            <a:miter lim="50800"/>
          </a:ln>
          <a:effectLst/>
        </p:spPr>
      </p:sp>
      <p:sp>
        <p:nvSpPr>
          <p:cNvPr id="24" name="Freeform 45630"/>
          <p:cNvSpPr/>
          <p:nvPr/>
        </p:nvSpPr>
        <p:spPr>
          <a:xfrm>
            <a:off x="5827510" y="3506595"/>
            <a:ext cx="247971" cy="369431"/>
          </a:xfrm>
          <a:custGeom>
            <a:avLst/>
            <a:gdLst/>
            <a:ahLst/>
            <a:cxnLst/>
            <a:rect l="0" t="0" r="0" b="0"/>
            <a:pathLst>
              <a:path w="171970" h="223443">
                <a:moveTo>
                  <a:pt x="0" y="223443"/>
                </a:moveTo>
                <a:cubicBezTo>
                  <a:pt x="94983" y="223443"/>
                  <a:pt x="171970" y="173431"/>
                  <a:pt x="171970" y="111722"/>
                </a:cubicBezTo>
                <a:cubicBezTo>
                  <a:pt x="171970" y="50012"/>
                  <a:pt x="94983" y="0"/>
                  <a:pt x="0" y="0"/>
                </a:cubicBezTo>
              </a:path>
            </a:pathLst>
          </a:custGeom>
          <a:solidFill>
            <a:srgbClr val="373535">
              <a:alpha val="100000"/>
            </a:srgbClr>
          </a:solidFill>
          <a:ln w="20027" cap="flat" cmpd="sng" algn="ctr">
            <a:noFill/>
            <a:prstDash val="solid"/>
          </a:ln>
          <a:effectLst/>
        </p:spPr>
      </p:sp>
      <p:sp>
        <p:nvSpPr>
          <p:cNvPr id="26" name="Rectangle 45737"/>
          <p:cNvSpPr/>
          <p:nvPr/>
        </p:nvSpPr>
        <p:spPr>
          <a:xfrm>
            <a:off x="1759826" y="4574126"/>
            <a:ext cx="2043889" cy="553999"/>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fr-FR" b="0" i="0" u="none" strike="noStrike" kern="0" cap="none" spc="0" normalizeH="0" baseline="0" dirty="0">
                <a:ln>
                  <a:noFill/>
                </a:ln>
                <a:solidFill>
                  <a:srgbClr val="231F20"/>
                </a:solidFill>
                <a:effectLst/>
                <a:uLnTx/>
                <a:uFillTx/>
              </a:rPr>
              <a:t>Source de la</a:t>
            </a:r>
            <a:r>
              <a:rPr kumimoji="0" lang="fr-FR" b="0" i="0" u="none" strike="noStrike" kern="0" cap="none" spc="0" normalizeH="0" dirty="0">
                <a:ln>
                  <a:noFill/>
                </a:ln>
                <a:solidFill>
                  <a:srgbClr val="231F20"/>
                </a:solidFill>
                <a:effectLst/>
                <a:uLnTx/>
                <a:uFillTx/>
              </a:rPr>
              <a:t> lumière ou source lumineuse</a:t>
            </a:r>
            <a:endParaRPr kumimoji="0" lang="fr-FR" b="0" i="0" u="none" strike="noStrike" kern="0" cap="none" spc="0" normalizeH="0" baseline="0" dirty="0">
              <a:ln>
                <a:noFill/>
              </a:ln>
              <a:solidFill>
                <a:srgbClr val="231F20"/>
              </a:solidFill>
              <a:effectLst/>
              <a:uLnTx/>
              <a:uFillTx/>
            </a:endParaRPr>
          </a:p>
        </p:txBody>
      </p:sp>
      <p:grpSp>
        <p:nvGrpSpPr>
          <p:cNvPr id="6" name="Groupe 5">
            <a:extLst>
              <a:ext uri="{FF2B5EF4-FFF2-40B4-BE49-F238E27FC236}">
                <a16:creationId xmlns:a16="http://schemas.microsoft.com/office/drawing/2014/main" id="{0A880590-5E01-9BAA-AC10-320A3B15D7A8}"/>
              </a:ext>
            </a:extLst>
          </p:cNvPr>
          <p:cNvGrpSpPr/>
          <p:nvPr/>
        </p:nvGrpSpPr>
        <p:grpSpPr>
          <a:xfrm>
            <a:off x="5511459" y="2641018"/>
            <a:ext cx="1348126" cy="918655"/>
            <a:chOff x="5511459" y="2641018"/>
            <a:chExt cx="1348126" cy="918655"/>
          </a:xfrm>
        </p:grpSpPr>
        <p:sp>
          <p:nvSpPr>
            <p:cNvPr id="25" name="Freeform 45635"/>
            <p:cNvSpPr/>
            <p:nvPr/>
          </p:nvSpPr>
          <p:spPr>
            <a:xfrm>
              <a:off x="5963523" y="2892545"/>
              <a:ext cx="167232" cy="667128"/>
            </a:xfrm>
            <a:custGeom>
              <a:avLst/>
              <a:gdLst/>
              <a:ahLst/>
              <a:cxnLst/>
              <a:rect l="0" t="0" r="0" b="0"/>
              <a:pathLst>
                <a:path w="104025" h="354926">
                  <a:moveTo>
                    <a:pt x="104025" y="0"/>
                  </a:moveTo>
                  <a:lnTo>
                    <a:pt x="0" y="354926"/>
                  </a:lnTo>
                </a:path>
              </a:pathLst>
            </a:custGeom>
            <a:noFill/>
            <a:ln w="10020" cap="flat" cmpd="sng" algn="ctr">
              <a:solidFill>
                <a:srgbClr val="EE3338">
                  <a:alpha val="100000"/>
                </a:srgbClr>
              </a:solidFill>
              <a:prstDash val="solid"/>
              <a:miter lim="50800"/>
              <a:headEnd type="none" w="med" len="med"/>
              <a:tailEnd type="arrow" w="med" len="med"/>
            </a:ln>
            <a:effectLst/>
          </p:spPr>
        </p:sp>
        <p:sp>
          <p:nvSpPr>
            <p:cNvPr id="27" name="Rectangle 45738"/>
            <p:cNvSpPr/>
            <p:nvPr/>
          </p:nvSpPr>
          <p:spPr>
            <a:xfrm>
              <a:off x="5511459" y="2641018"/>
              <a:ext cx="1348126" cy="276998"/>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b="0" i="0" u="none" strike="noStrike" kern="0" cap="none" spc="0" normalizeH="0" baseline="0" noProof="0" dirty="0">
                  <a:ln>
                    <a:noFill/>
                  </a:ln>
                  <a:solidFill>
                    <a:srgbClr val="231F20"/>
                  </a:solidFill>
                  <a:effectLst/>
                  <a:uLnTx/>
                  <a:uFillTx/>
                </a:rPr>
                <a:t>Ombre propre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9"/>
          <p:cNvPicPr>
            <a:picLocks noChangeAspect="1"/>
          </p:cNvPicPr>
          <p:nvPr/>
        </p:nvPicPr>
        <p:blipFill>
          <a:blip r:embed="rId2"/>
          <a:stretch>
            <a:fillRect/>
          </a:stretch>
        </p:blipFill>
        <p:spPr>
          <a:xfrm>
            <a:off x="11180723" y="353455"/>
            <a:ext cx="583170" cy="583170"/>
          </a:xfrm>
          <a:prstGeom prst="rect">
            <a:avLst/>
          </a:prstGeom>
        </p:spPr>
      </p:pic>
      <p:sp>
        <p:nvSpPr>
          <p:cNvPr id="4" name="Titre 3"/>
          <p:cNvSpPr>
            <a:spLocks noGrp="1"/>
          </p:cNvSpPr>
          <p:nvPr>
            <p:ph type="title"/>
          </p:nvPr>
        </p:nvSpPr>
        <p:spPr/>
        <p:txBody>
          <a:bodyPr/>
          <a:lstStyle/>
          <a:p>
            <a:r>
              <a:rPr lang="fr-FR" dirty="0"/>
              <a:t>L’ombre se forme entre l’objet et l’écran, dans une région appelée la zone d’ombre. Soyez attentifs.</a:t>
            </a:r>
          </a:p>
        </p:txBody>
      </p:sp>
      <p:sp>
        <p:nvSpPr>
          <p:cNvPr id="5" name="Espace réservé du contenu 4"/>
          <p:cNvSpPr>
            <a:spLocks noGrp="1"/>
          </p:cNvSpPr>
          <p:nvPr>
            <p:ph sz="quarter" idx="11"/>
          </p:nvPr>
        </p:nvSpPr>
        <p:spPr/>
        <p:txBody>
          <a:bodyPr/>
          <a:lstStyle/>
          <a:p>
            <a:r>
              <a:rPr lang="fr-FR" dirty="0"/>
              <a:t>L’enseignant peut réaliser des expériences avec différents matériels disponibles.</a:t>
            </a:r>
          </a:p>
        </p:txBody>
      </p:sp>
      <p:sp>
        <p:nvSpPr>
          <p:cNvPr id="28" name="Rectangle 27"/>
          <p:cNvSpPr/>
          <p:nvPr/>
        </p:nvSpPr>
        <p:spPr>
          <a:xfrm>
            <a:off x="11763893" y="175805"/>
            <a:ext cx="287080" cy="1896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376139" y="1158841"/>
            <a:ext cx="9289575" cy="461665"/>
          </a:xfrm>
          <a:prstGeom prst="rect">
            <a:avLst/>
          </a:prstGeom>
        </p:spPr>
        <p:txBody>
          <a:bodyPr wrap="square">
            <a:spAutoFit/>
          </a:bodyPr>
          <a:lstStyle/>
          <a:p>
            <a:pPr algn="ctr"/>
            <a:r>
              <a:rPr lang="fr-FR" sz="2400" dirty="0"/>
              <a:t>La région </a:t>
            </a:r>
            <a:r>
              <a:rPr lang="fr-FR" sz="2400" b="1" dirty="0"/>
              <a:t>sombre</a:t>
            </a:r>
            <a:r>
              <a:rPr lang="fr-FR" sz="2400" dirty="0"/>
              <a:t>, entre l’objet et l’écran, est appelée la </a:t>
            </a:r>
            <a:r>
              <a:rPr lang="fr-FR" sz="2400" b="1" dirty="0">
                <a:solidFill>
                  <a:srgbClr val="FF0000"/>
                </a:solidFill>
              </a:rPr>
              <a:t>zone d’ombre</a:t>
            </a:r>
            <a:r>
              <a:rPr lang="fr-FR" sz="2400" b="1" dirty="0"/>
              <a:t>.</a:t>
            </a:r>
          </a:p>
        </p:txBody>
      </p:sp>
      <p:sp>
        <p:nvSpPr>
          <p:cNvPr id="7" name="Freeform 45620">
            <a:extLst>
              <a:ext uri="{FF2B5EF4-FFF2-40B4-BE49-F238E27FC236}">
                <a16:creationId xmlns:a16="http://schemas.microsoft.com/office/drawing/2014/main" id="{BFA2867D-6A68-678E-83B5-D2488482535B}"/>
              </a:ext>
            </a:extLst>
          </p:cNvPr>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close/>
                <a:moveTo>
                  <a:pt x="0" y="0"/>
                </a:moveTo>
              </a:path>
            </a:pathLst>
          </a:custGeom>
          <a:solidFill>
            <a:srgbClr val="FFF795">
              <a:alpha val="100000"/>
            </a:srgbClr>
          </a:solidFill>
          <a:ln w="6350" cap="flat" cmpd="sng" algn="ctr">
            <a:noFill/>
            <a:prstDash val="solid"/>
          </a:ln>
          <a:effectLst/>
        </p:spPr>
      </p:sp>
      <p:sp>
        <p:nvSpPr>
          <p:cNvPr id="9" name="Freeform 45621">
            <a:extLst>
              <a:ext uri="{FF2B5EF4-FFF2-40B4-BE49-F238E27FC236}">
                <a16:creationId xmlns:a16="http://schemas.microsoft.com/office/drawing/2014/main" id="{6BE61886-740F-1088-4A3C-CDE59F512A23}"/>
              </a:ext>
            </a:extLst>
          </p:cNvPr>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lnTo>
                  <a:pt x="0" y="0"/>
                </a:lnTo>
                <a:close/>
                <a:moveTo>
                  <a:pt x="0" y="0"/>
                </a:moveTo>
              </a:path>
            </a:pathLst>
          </a:custGeom>
          <a:noFill/>
          <a:ln w="10020" cap="flat" cmpd="sng" algn="ctr">
            <a:solidFill>
              <a:srgbClr val="373535">
                <a:alpha val="100000"/>
              </a:srgbClr>
            </a:solidFill>
            <a:prstDash val="solid"/>
            <a:miter lim="50800"/>
          </a:ln>
          <a:effectLst/>
        </p:spPr>
      </p:sp>
      <p:pic>
        <p:nvPicPr>
          <p:cNvPr id="10" name="Picture 45622">
            <a:extLst>
              <a:ext uri="{FF2B5EF4-FFF2-40B4-BE49-F238E27FC236}">
                <a16:creationId xmlns:a16="http://schemas.microsoft.com/office/drawing/2014/main" id="{C7A3E526-E3E6-1288-05B7-8C24A86DF76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18303" y="3495536"/>
            <a:ext cx="1888042" cy="1037809"/>
          </a:xfrm>
          <a:prstGeom prst="rect">
            <a:avLst/>
          </a:prstGeom>
          <a:noFill/>
        </p:spPr>
      </p:pic>
      <p:sp>
        <p:nvSpPr>
          <p:cNvPr id="11" name="Freeform 45623">
            <a:extLst>
              <a:ext uri="{FF2B5EF4-FFF2-40B4-BE49-F238E27FC236}">
                <a16:creationId xmlns:a16="http://schemas.microsoft.com/office/drawing/2014/main" id="{0A210EB8-582C-4B7E-E321-C889655F6A0A}"/>
              </a:ext>
            </a:extLst>
          </p:cNvPr>
          <p:cNvSpPr/>
          <p:nvPr/>
        </p:nvSpPr>
        <p:spPr>
          <a:xfrm rot="20982382" flipV="1">
            <a:off x="9294474" y="2968523"/>
            <a:ext cx="504038" cy="1061260"/>
          </a:xfrm>
          <a:custGeom>
            <a:avLst/>
            <a:gdLst/>
            <a:ahLst/>
            <a:cxnLst/>
            <a:rect l="0" t="0" r="0" b="0"/>
            <a:pathLst>
              <a:path w="349554" h="641883">
                <a:moveTo>
                  <a:pt x="174777" y="0"/>
                </a:moveTo>
                <a:cubicBezTo>
                  <a:pt x="271309" y="0"/>
                  <a:pt x="349554" y="143687"/>
                  <a:pt x="349554" y="320941"/>
                </a:cubicBezTo>
                <a:cubicBezTo>
                  <a:pt x="349554" y="498195"/>
                  <a:pt x="271309" y="641883"/>
                  <a:pt x="174777" y="641883"/>
                </a:cubicBezTo>
                <a:cubicBezTo>
                  <a:pt x="78245" y="641883"/>
                  <a:pt x="0" y="498195"/>
                  <a:pt x="0" y="320941"/>
                </a:cubicBezTo>
                <a:cubicBezTo>
                  <a:pt x="0" y="143687"/>
                  <a:pt x="78245" y="0"/>
                  <a:pt x="174777" y="0"/>
                </a:cubicBezTo>
              </a:path>
            </a:pathLst>
          </a:custGeom>
          <a:solidFill>
            <a:srgbClr val="373535">
              <a:alpha val="100000"/>
            </a:srgbClr>
          </a:solidFill>
          <a:ln w="10020" cap="flat" cmpd="sng" algn="ctr">
            <a:noFill/>
            <a:prstDash val="solid"/>
          </a:ln>
        </p:spPr>
      </p:sp>
      <p:sp>
        <p:nvSpPr>
          <p:cNvPr id="12" name="Freeform 45624">
            <a:extLst>
              <a:ext uri="{FF2B5EF4-FFF2-40B4-BE49-F238E27FC236}">
                <a16:creationId xmlns:a16="http://schemas.microsoft.com/office/drawing/2014/main" id="{140C4AEB-190E-542C-CCCE-FF8D88A776B9}"/>
              </a:ext>
            </a:extLst>
          </p:cNvPr>
          <p:cNvSpPr/>
          <p:nvPr/>
        </p:nvSpPr>
        <p:spPr>
          <a:xfrm>
            <a:off x="9230147" y="3729107"/>
            <a:ext cx="435567" cy="1314515"/>
          </a:xfrm>
          <a:custGeom>
            <a:avLst/>
            <a:gdLst/>
            <a:ahLst/>
            <a:cxnLst/>
            <a:rect l="0" t="0" r="0" b="0"/>
            <a:pathLst>
              <a:path w="302069" h="795058">
                <a:moveTo>
                  <a:pt x="9728" y="0"/>
                </a:moveTo>
                <a:lnTo>
                  <a:pt x="292341" y="205854"/>
                </a:lnTo>
                <a:lnTo>
                  <a:pt x="302069" y="795058"/>
                </a:lnTo>
                <a:lnTo>
                  <a:pt x="0" y="567893"/>
                </a:lnTo>
                <a:close/>
                <a:moveTo>
                  <a:pt x="9728" y="0"/>
                </a:moveTo>
              </a:path>
            </a:pathLst>
          </a:custGeom>
          <a:solidFill>
            <a:srgbClr val="373535">
              <a:alpha val="100000"/>
            </a:srgbClr>
          </a:solidFill>
          <a:ln w="10020" cap="flat" cmpd="sng" algn="ctr">
            <a:noFill/>
            <a:prstDash val="solid"/>
          </a:ln>
          <a:effectLst/>
        </p:spPr>
      </p:sp>
      <p:pic>
        <p:nvPicPr>
          <p:cNvPr id="13" name="Picture 45625">
            <a:extLst>
              <a:ext uri="{FF2B5EF4-FFF2-40B4-BE49-F238E27FC236}">
                <a16:creationId xmlns:a16="http://schemas.microsoft.com/office/drawing/2014/main" id="{EFC72150-45A2-5FB0-7069-54C533FB716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857605" y="3003083"/>
            <a:ext cx="3574858" cy="1848043"/>
          </a:xfrm>
          <a:prstGeom prst="rect">
            <a:avLst/>
          </a:prstGeom>
          <a:noFill/>
        </p:spPr>
      </p:pic>
      <p:sp>
        <p:nvSpPr>
          <p:cNvPr id="14" name="Freeform 45626">
            <a:extLst>
              <a:ext uri="{FF2B5EF4-FFF2-40B4-BE49-F238E27FC236}">
                <a16:creationId xmlns:a16="http://schemas.microsoft.com/office/drawing/2014/main" id="{D69BF649-35AC-9322-83C8-D970A0FA9FF3}"/>
              </a:ext>
            </a:extLst>
          </p:cNvPr>
          <p:cNvSpPr/>
          <p:nvPr/>
        </p:nvSpPr>
        <p:spPr>
          <a:xfrm>
            <a:off x="5607629" y="3886508"/>
            <a:ext cx="395903" cy="521497"/>
          </a:xfrm>
          <a:custGeom>
            <a:avLst/>
            <a:gdLst/>
            <a:ahLst/>
            <a:cxnLst/>
            <a:rect l="0" t="0" r="0" b="0"/>
            <a:pathLst>
              <a:path w="274562" h="315417">
                <a:moveTo>
                  <a:pt x="0" y="315417"/>
                </a:moveTo>
                <a:lnTo>
                  <a:pt x="274562" y="315417"/>
                </a:lnTo>
                <a:lnTo>
                  <a:pt x="274562" y="0"/>
                </a:lnTo>
                <a:lnTo>
                  <a:pt x="0" y="0"/>
                </a:lnTo>
                <a:lnTo>
                  <a:pt x="0" y="315417"/>
                </a:lnTo>
                <a:close/>
              </a:path>
            </a:pathLst>
          </a:custGeom>
          <a:noFill/>
          <a:ln w="20027" cap="flat" cmpd="sng" algn="ctr">
            <a:solidFill>
              <a:srgbClr val="373535">
                <a:alpha val="100000"/>
              </a:srgbClr>
            </a:solidFill>
            <a:prstDash val="solid"/>
            <a:miter lim="50800"/>
          </a:ln>
          <a:effectLst/>
        </p:spPr>
      </p:sp>
      <p:sp>
        <p:nvSpPr>
          <p:cNvPr id="15" name="Freeform 45627">
            <a:extLst>
              <a:ext uri="{FF2B5EF4-FFF2-40B4-BE49-F238E27FC236}">
                <a16:creationId xmlns:a16="http://schemas.microsoft.com/office/drawing/2014/main" id="{1492501F-B2F6-924F-CE6A-44F079A8C52C}"/>
              </a:ext>
            </a:extLst>
          </p:cNvPr>
          <p:cNvSpPr/>
          <p:nvPr/>
        </p:nvSpPr>
        <p:spPr>
          <a:xfrm>
            <a:off x="5551434" y="3506595"/>
            <a:ext cx="495942" cy="369431"/>
          </a:xfrm>
          <a:custGeom>
            <a:avLst/>
            <a:gdLst/>
            <a:ahLst/>
            <a:cxnLst/>
            <a:rect l="0" t="0" r="0" b="0"/>
            <a:pathLst>
              <a:path w="343940" h="223443">
                <a:moveTo>
                  <a:pt x="171970" y="223443"/>
                </a:moveTo>
                <a:cubicBezTo>
                  <a:pt x="266953" y="223443"/>
                  <a:pt x="343940" y="173431"/>
                  <a:pt x="343940" y="111722"/>
                </a:cubicBezTo>
                <a:cubicBezTo>
                  <a:pt x="343940" y="50012"/>
                  <a:pt x="266953" y="0"/>
                  <a:pt x="171970" y="0"/>
                </a:cubicBezTo>
                <a:cubicBezTo>
                  <a:pt x="76987" y="0"/>
                  <a:pt x="0" y="50012"/>
                  <a:pt x="0" y="111722"/>
                </a:cubicBezTo>
                <a:cubicBezTo>
                  <a:pt x="0" y="173431"/>
                  <a:pt x="76987" y="223443"/>
                  <a:pt x="171970" y="223443"/>
                </a:cubicBezTo>
                <a:close/>
                <a:moveTo>
                  <a:pt x="171970" y="223443"/>
                </a:moveTo>
              </a:path>
            </a:pathLst>
          </a:custGeom>
          <a:noFill/>
          <a:ln w="20027" cap="flat" cmpd="sng" algn="ctr">
            <a:solidFill>
              <a:srgbClr val="373535">
                <a:alpha val="100000"/>
              </a:srgbClr>
            </a:solidFill>
            <a:prstDash val="solid"/>
            <a:miter lim="50800"/>
          </a:ln>
          <a:effectLst/>
        </p:spPr>
      </p:sp>
      <p:sp>
        <p:nvSpPr>
          <p:cNvPr id="16" name="Freeform 45628">
            <a:extLst>
              <a:ext uri="{FF2B5EF4-FFF2-40B4-BE49-F238E27FC236}">
                <a16:creationId xmlns:a16="http://schemas.microsoft.com/office/drawing/2014/main" id="{2FF4529D-2DA8-4B02-CCD5-B813BDBE38F5}"/>
              </a:ext>
            </a:extLst>
          </p:cNvPr>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solidFill>
            <a:srgbClr val="373535">
              <a:alpha val="100000"/>
            </a:srgbClr>
          </a:solidFill>
          <a:ln w="20027" cap="flat" cmpd="sng" algn="ctr">
            <a:noFill/>
            <a:prstDash val="solid"/>
          </a:ln>
          <a:effectLst/>
        </p:spPr>
      </p:sp>
      <p:sp>
        <p:nvSpPr>
          <p:cNvPr id="17" name="Freeform 45629">
            <a:extLst>
              <a:ext uri="{FF2B5EF4-FFF2-40B4-BE49-F238E27FC236}">
                <a16:creationId xmlns:a16="http://schemas.microsoft.com/office/drawing/2014/main" id="{7A9BFCCD-E8AD-090A-BC4F-70BA525A5660}"/>
              </a:ext>
            </a:extLst>
          </p:cNvPr>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noFill/>
          <a:ln w="20027" cap="flat" cmpd="sng" algn="ctr">
            <a:solidFill>
              <a:srgbClr val="373535">
                <a:alpha val="100000"/>
              </a:srgbClr>
            </a:solidFill>
            <a:prstDash val="solid"/>
            <a:miter lim="50800"/>
          </a:ln>
          <a:effectLst/>
        </p:spPr>
      </p:sp>
      <p:sp>
        <p:nvSpPr>
          <p:cNvPr id="18" name="Freeform 45630">
            <a:extLst>
              <a:ext uri="{FF2B5EF4-FFF2-40B4-BE49-F238E27FC236}">
                <a16:creationId xmlns:a16="http://schemas.microsoft.com/office/drawing/2014/main" id="{EB4D31D3-A1F9-233E-1F32-A4884829803B}"/>
              </a:ext>
            </a:extLst>
          </p:cNvPr>
          <p:cNvSpPr/>
          <p:nvPr/>
        </p:nvSpPr>
        <p:spPr>
          <a:xfrm>
            <a:off x="5827510" y="3506595"/>
            <a:ext cx="247971" cy="369431"/>
          </a:xfrm>
          <a:custGeom>
            <a:avLst/>
            <a:gdLst/>
            <a:ahLst/>
            <a:cxnLst/>
            <a:rect l="0" t="0" r="0" b="0"/>
            <a:pathLst>
              <a:path w="171970" h="223443">
                <a:moveTo>
                  <a:pt x="0" y="223443"/>
                </a:moveTo>
                <a:cubicBezTo>
                  <a:pt x="94983" y="223443"/>
                  <a:pt x="171970" y="173431"/>
                  <a:pt x="171970" y="111722"/>
                </a:cubicBezTo>
                <a:cubicBezTo>
                  <a:pt x="171970" y="50012"/>
                  <a:pt x="94983" y="0"/>
                  <a:pt x="0" y="0"/>
                </a:cubicBezTo>
              </a:path>
            </a:pathLst>
          </a:custGeom>
          <a:solidFill>
            <a:srgbClr val="373535">
              <a:alpha val="100000"/>
            </a:srgbClr>
          </a:solidFill>
          <a:ln w="20027" cap="flat" cmpd="sng" algn="ctr">
            <a:noFill/>
            <a:prstDash val="solid"/>
          </a:ln>
          <a:effectLst/>
        </p:spPr>
      </p:sp>
      <p:sp>
        <p:nvSpPr>
          <p:cNvPr id="20" name="Rectangle 45737">
            <a:extLst>
              <a:ext uri="{FF2B5EF4-FFF2-40B4-BE49-F238E27FC236}">
                <a16:creationId xmlns:a16="http://schemas.microsoft.com/office/drawing/2014/main" id="{BA738345-B87C-104F-C289-B1351013AD10}"/>
              </a:ext>
            </a:extLst>
          </p:cNvPr>
          <p:cNvSpPr/>
          <p:nvPr/>
        </p:nvSpPr>
        <p:spPr>
          <a:xfrm>
            <a:off x="1759826" y="4574126"/>
            <a:ext cx="2043889" cy="553999"/>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fr-FR" b="0" i="0" u="none" strike="noStrike" kern="0" cap="none" spc="0" normalizeH="0" baseline="0" dirty="0">
                <a:ln>
                  <a:noFill/>
                </a:ln>
                <a:solidFill>
                  <a:srgbClr val="231F20"/>
                </a:solidFill>
                <a:effectLst/>
                <a:uLnTx/>
                <a:uFillTx/>
              </a:rPr>
              <a:t>Source de la</a:t>
            </a:r>
            <a:r>
              <a:rPr kumimoji="0" lang="fr-FR" b="0" i="0" u="none" strike="noStrike" kern="0" cap="none" spc="0" normalizeH="0" dirty="0">
                <a:ln>
                  <a:noFill/>
                </a:ln>
                <a:solidFill>
                  <a:srgbClr val="231F20"/>
                </a:solidFill>
                <a:effectLst/>
                <a:uLnTx/>
                <a:uFillTx/>
              </a:rPr>
              <a:t> lumière ou source lumineuse</a:t>
            </a:r>
            <a:endParaRPr kumimoji="0" lang="fr-FR" b="0" i="0" u="none" strike="noStrike" kern="0" cap="none" spc="0" normalizeH="0" baseline="0" dirty="0">
              <a:ln>
                <a:noFill/>
              </a:ln>
              <a:solidFill>
                <a:srgbClr val="231F20"/>
              </a:solidFill>
              <a:effectLst/>
              <a:uLnTx/>
              <a:uFillTx/>
            </a:endParaRPr>
          </a:p>
        </p:txBody>
      </p:sp>
      <p:grpSp>
        <p:nvGrpSpPr>
          <p:cNvPr id="22" name="Groupe 21">
            <a:extLst>
              <a:ext uri="{FF2B5EF4-FFF2-40B4-BE49-F238E27FC236}">
                <a16:creationId xmlns:a16="http://schemas.microsoft.com/office/drawing/2014/main" id="{7570A65D-E3EC-A4AF-E322-3989DD52DBE1}"/>
              </a:ext>
            </a:extLst>
          </p:cNvPr>
          <p:cNvGrpSpPr/>
          <p:nvPr/>
        </p:nvGrpSpPr>
        <p:grpSpPr>
          <a:xfrm>
            <a:off x="6906484" y="2648435"/>
            <a:ext cx="1322478" cy="918655"/>
            <a:chOff x="6906484" y="2648435"/>
            <a:chExt cx="1322478" cy="918655"/>
          </a:xfrm>
        </p:grpSpPr>
        <p:sp>
          <p:nvSpPr>
            <p:cNvPr id="19" name="Freeform 45635">
              <a:extLst>
                <a:ext uri="{FF2B5EF4-FFF2-40B4-BE49-F238E27FC236}">
                  <a16:creationId xmlns:a16="http://schemas.microsoft.com/office/drawing/2014/main" id="{9C37A924-FDBD-67AF-35A0-B2795F5C307E}"/>
                </a:ext>
              </a:extLst>
            </p:cNvPr>
            <p:cNvSpPr/>
            <p:nvPr/>
          </p:nvSpPr>
          <p:spPr>
            <a:xfrm>
              <a:off x="7358548" y="2899962"/>
              <a:ext cx="167232" cy="667128"/>
            </a:xfrm>
            <a:custGeom>
              <a:avLst/>
              <a:gdLst/>
              <a:ahLst/>
              <a:cxnLst/>
              <a:rect l="0" t="0" r="0" b="0"/>
              <a:pathLst>
                <a:path w="104025" h="354926">
                  <a:moveTo>
                    <a:pt x="104025" y="0"/>
                  </a:moveTo>
                  <a:lnTo>
                    <a:pt x="0" y="354926"/>
                  </a:lnTo>
                </a:path>
              </a:pathLst>
            </a:custGeom>
            <a:noFill/>
            <a:ln w="10020" cap="flat" cmpd="sng" algn="ctr">
              <a:solidFill>
                <a:srgbClr val="EE3338">
                  <a:alpha val="100000"/>
                </a:srgbClr>
              </a:solidFill>
              <a:prstDash val="solid"/>
              <a:miter lim="50800"/>
              <a:headEnd type="none" w="med" len="med"/>
              <a:tailEnd type="arrow" w="med" len="med"/>
            </a:ln>
            <a:effectLst/>
          </p:spPr>
        </p:sp>
        <p:sp>
          <p:nvSpPr>
            <p:cNvPr id="21" name="Rectangle 45738">
              <a:extLst>
                <a:ext uri="{FF2B5EF4-FFF2-40B4-BE49-F238E27FC236}">
                  <a16:creationId xmlns:a16="http://schemas.microsoft.com/office/drawing/2014/main" id="{25A635B3-756B-6620-E5D5-AA4A16A85F9B}"/>
                </a:ext>
              </a:extLst>
            </p:cNvPr>
            <p:cNvSpPr/>
            <p:nvPr/>
          </p:nvSpPr>
          <p:spPr>
            <a:xfrm>
              <a:off x="6906484" y="2648435"/>
              <a:ext cx="1322478" cy="276998"/>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b="0" i="0" u="none" strike="noStrike" kern="0" cap="none" spc="0" normalizeH="0" baseline="0" noProof="0" dirty="0">
                  <a:ln>
                    <a:noFill/>
                  </a:ln>
                  <a:solidFill>
                    <a:srgbClr val="231F20"/>
                  </a:solidFill>
                  <a:effectLst/>
                  <a:uLnTx/>
                  <a:uFillTx/>
                </a:rPr>
                <a:t>Zone </a:t>
              </a:r>
              <a:r>
                <a:rPr kumimoji="0" lang="en-US" b="0" i="0" u="none" strike="noStrike" kern="0" cap="none" spc="0" normalizeH="0" baseline="0" noProof="0" dirty="0" err="1">
                  <a:ln>
                    <a:noFill/>
                  </a:ln>
                  <a:solidFill>
                    <a:srgbClr val="231F20"/>
                  </a:solidFill>
                  <a:effectLst/>
                  <a:uLnTx/>
                  <a:uFillTx/>
                </a:rPr>
                <a:t>d’ombre</a:t>
              </a:r>
              <a:endParaRPr kumimoji="0" lang="en-US" b="0" i="0" u="none" strike="noStrike" kern="0" cap="none" spc="0" normalizeH="0" baseline="0" noProof="0" dirty="0">
                <a:ln>
                  <a:noFill/>
                </a:ln>
                <a:solidFill>
                  <a:srgbClr val="231F20"/>
                </a:solidFill>
                <a:effectLst/>
                <a:uLnTx/>
                <a:uFillTx/>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9"/>
          <p:cNvPicPr>
            <a:picLocks noChangeAspect="1"/>
          </p:cNvPicPr>
          <p:nvPr/>
        </p:nvPicPr>
        <p:blipFill>
          <a:blip r:embed="rId2"/>
          <a:stretch>
            <a:fillRect/>
          </a:stretch>
        </p:blipFill>
        <p:spPr>
          <a:xfrm>
            <a:off x="11180723" y="353455"/>
            <a:ext cx="583170" cy="583170"/>
          </a:xfrm>
          <a:prstGeom prst="rect">
            <a:avLst/>
          </a:prstGeom>
        </p:spPr>
      </p:pic>
      <p:sp>
        <p:nvSpPr>
          <p:cNvPr id="4" name="Titre 3"/>
          <p:cNvSpPr>
            <a:spLocks noGrp="1"/>
          </p:cNvSpPr>
          <p:nvPr>
            <p:ph type="title"/>
          </p:nvPr>
        </p:nvSpPr>
        <p:spPr>
          <a:xfrm>
            <a:off x="1064663" y="315731"/>
            <a:ext cx="10529279" cy="267549"/>
          </a:xfrm>
        </p:spPr>
        <p:txBody>
          <a:bodyPr/>
          <a:lstStyle/>
          <a:p>
            <a:r>
              <a:rPr lang="fr-FR" dirty="0"/>
              <a:t>Observer l’ombre de l’objet projetée sur l’écran.</a:t>
            </a:r>
          </a:p>
        </p:txBody>
      </p:sp>
      <p:sp>
        <p:nvSpPr>
          <p:cNvPr id="5" name="Espace réservé du contenu 4"/>
          <p:cNvSpPr>
            <a:spLocks noGrp="1"/>
          </p:cNvSpPr>
          <p:nvPr>
            <p:ph sz="quarter" idx="11"/>
          </p:nvPr>
        </p:nvSpPr>
        <p:spPr/>
        <p:txBody>
          <a:bodyPr/>
          <a:lstStyle/>
          <a:p>
            <a:r>
              <a:rPr lang="fr-FR" dirty="0"/>
              <a:t>L’enseignant peut réaliser des expériences avec différents matériels disponibles.</a:t>
            </a:r>
          </a:p>
        </p:txBody>
      </p:sp>
      <p:sp>
        <p:nvSpPr>
          <p:cNvPr id="28" name="Rectangle 27"/>
          <p:cNvSpPr/>
          <p:nvPr/>
        </p:nvSpPr>
        <p:spPr>
          <a:xfrm>
            <a:off x="11763893" y="163773"/>
            <a:ext cx="287080" cy="1896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414205" y="1307435"/>
            <a:ext cx="9289575" cy="461665"/>
          </a:xfrm>
          <a:prstGeom prst="rect">
            <a:avLst/>
          </a:prstGeom>
        </p:spPr>
        <p:txBody>
          <a:bodyPr wrap="square">
            <a:spAutoFit/>
          </a:bodyPr>
          <a:lstStyle/>
          <a:p>
            <a:r>
              <a:rPr lang="fr-FR" sz="2400" b="1" dirty="0"/>
              <a:t>L’ombre</a:t>
            </a:r>
            <a:r>
              <a:rPr lang="fr-FR" sz="2400" dirty="0"/>
              <a:t> formée sur l’écran est appelée l’</a:t>
            </a:r>
            <a:r>
              <a:rPr lang="fr-FR" sz="2400" b="1" dirty="0">
                <a:solidFill>
                  <a:srgbClr val="FF0000"/>
                </a:solidFill>
              </a:rPr>
              <a:t>ombre portée</a:t>
            </a:r>
            <a:r>
              <a:rPr lang="fr-FR" sz="2400" b="1" dirty="0"/>
              <a:t>.</a:t>
            </a:r>
          </a:p>
        </p:txBody>
      </p:sp>
      <p:sp>
        <p:nvSpPr>
          <p:cNvPr id="3" name="Freeform 45620">
            <a:extLst>
              <a:ext uri="{FF2B5EF4-FFF2-40B4-BE49-F238E27FC236}">
                <a16:creationId xmlns:a16="http://schemas.microsoft.com/office/drawing/2014/main" id="{EB510C82-AD6F-5A27-0693-03F9B85EF049}"/>
              </a:ext>
            </a:extLst>
          </p:cNvPr>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close/>
                <a:moveTo>
                  <a:pt x="0" y="0"/>
                </a:moveTo>
              </a:path>
            </a:pathLst>
          </a:custGeom>
          <a:solidFill>
            <a:srgbClr val="FFF795">
              <a:alpha val="100000"/>
            </a:srgbClr>
          </a:solidFill>
          <a:ln w="6350" cap="flat" cmpd="sng" algn="ctr">
            <a:noFill/>
            <a:prstDash val="solid"/>
          </a:ln>
          <a:effectLst/>
        </p:spPr>
      </p:sp>
      <p:sp>
        <p:nvSpPr>
          <p:cNvPr id="6" name="Freeform 45621">
            <a:extLst>
              <a:ext uri="{FF2B5EF4-FFF2-40B4-BE49-F238E27FC236}">
                <a16:creationId xmlns:a16="http://schemas.microsoft.com/office/drawing/2014/main" id="{A56F076C-EB8C-B49D-45A4-743BE6F9763B}"/>
              </a:ext>
            </a:extLst>
          </p:cNvPr>
          <p:cNvSpPr/>
          <p:nvPr/>
        </p:nvSpPr>
        <p:spPr>
          <a:xfrm>
            <a:off x="9019920" y="2534917"/>
            <a:ext cx="1038861" cy="3841433"/>
          </a:xfrm>
          <a:custGeom>
            <a:avLst/>
            <a:gdLst/>
            <a:ahLst/>
            <a:cxnLst/>
            <a:rect l="0" t="0" r="0" b="0"/>
            <a:pathLst>
              <a:path w="720458" h="2323414">
                <a:moveTo>
                  <a:pt x="0" y="0"/>
                </a:moveTo>
                <a:lnTo>
                  <a:pt x="720458" y="463550"/>
                </a:lnTo>
                <a:lnTo>
                  <a:pt x="713587" y="2323414"/>
                </a:lnTo>
                <a:lnTo>
                  <a:pt x="11925" y="1146848"/>
                </a:lnTo>
                <a:lnTo>
                  <a:pt x="0" y="0"/>
                </a:lnTo>
                <a:close/>
                <a:moveTo>
                  <a:pt x="0" y="0"/>
                </a:moveTo>
              </a:path>
            </a:pathLst>
          </a:custGeom>
          <a:noFill/>
          <a:ln w="10020" cap="flat" cmpd="sng" algn="ctr">
            <a:solidFill>
              <a:srgbClr val="373535">
                <a:alpha val="100000"/>
              </a:srgbClr>
            </a:solidFill>
            <a:prstDash val="solid"/>
            <a:miter lim="50800"/>
          </a:ln>
          <a:effectLst/>
        </p:spPr>
      </p:sp>
      <p:pic>
        <p:nvPicPr>
          <p:cNvPr id="7" name="Picture 45622">
            <a:extLst>
              <a:ext uri="{FF2B5EF4-FFF2-40B4-BE49-F238E27FC236}">
                <a16:creationId xmlns:a16="http://schemas.microsoft.com/office/drawing/2014/main" id="{B1EC5C72-07FB-EA02-A79E-686D606F30D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18303" y="3495536"/>
            <a:ext cx="1888042" cy="1037809"/>
          </a:xfrm>
          <a:prstGeom prst="rect">
            <a:avLst/>
          </a:prstGeom>
          <a:noFill/>
        </p:spPr>
      </p:pic>
      <p:sp>
        <p:nvSpPr>
          <p:cNvPr id="9" name="Freeform 45623">
            <a:extLst>
              <a:ext uri="{FF2B5EF4-FFF2-40B4-BE49-F238E27FC236}">
                <a16:creationId xmlns:a16="http://schemas.microsoft.com/office/drawing/2014/main" id="{1CF9C202-FCBF-D59B-81CE-23557A6377B5}"/>
              </a:ext>
            </a:extLst>
          </p:cNvPr>
          <p:cNvSpPr/>
          <p:nvPr/>
        </p:nvSpPr>
        <p:spPr>
          <a:xfrm rot="20982382" flipV="1">
            <a:off x="9294474" y="2968523"/>
            <a:ext cx="504038" cy="1061260"/>
          </a:xfrm>
          <a:custGeom>
            <a:avLst/>
            <a:gdLst/>
            <a:ahLst/>
            <a:cxnLst/>
            <a:rect l="0" t="0" r="0" b="0"/>
            <a:pathLst>
              <a:path w="349554" h="641883">
                <a:moveTo>
                  <a:pt x="174777" y="0"/>
                </a:moveTo>
                <a:cubicBezTo>
                  <a:pt x="271309" y="0"/>
                  <a:pt x="349554" y="143687"/>
                  <a:pt x="349554" y="320941"/>
                </a:cubicBezTo>
                <a:cubicBezTo>
                  <a:pt x="349554" y="498195"/>
                  <a:pt x="271309" y="641883"/>
                  <a:pt x="174777" y="641883"/>
                </a:cubicBezTo>
                <a:cubicBezTo>
                  <a:pt x="78245" y="641883"/>
                  <a:pt x="0" y="498195"/>
                  <a:pt x="0" y="320941"/>
                </a:cubicBezTo>
                <a:cubicBezTo>
                  <a:pt x="0" y="143687"/>
                  <a:pt x="78245" y="0"/>
                  <a:pt x="174777" y="0"/>
                </a:cubicBezTo>
              </a:path>
            </a:pathLst>
          </a:custGeom>
          <a:solidFill>
            <a:srgbClr val="373535">
              <a:alpha val="100000"/>
            </a:srgbClr>
          </a:solidFill>
          <a:ln w="10020" cap="flat" cmpd="sng" algn="ctr">
            <a:noFill/>
            <a:prstDash val="solid"/>
          </a:ln>
        </p:spPr>
      </p:sp>
      <p:sp>
        <p:nvSpPr>
          <p:cNvPr id="10" name="Freeform 45624">
            <a:extLst>
              <a:ext uri="{FF2B5EF4-FFF2-40B4-BE49-F238E27FC236}">
                <a16:creationId xmlns:a16="http://schemas.microsoft.com/office/drawing/2014/main" id="{4846D54C-779C-1CA3-C4B1-8E93E31ED237}"/>
              </a:ext>
            </a:extLst>
          </p:cNvPr>
          <p:cNvSpPr/>
          <p:nvPr/>
        </p:nvSpPr>
        <p:spPr>
          <a:xfrm>
            <a:off x="9230147" y="3729107"/>
            <a:ext cx="435567" cy="1314515"/>
          </a:xfrm>
          <a:custGeom>
            <a:avLst/>
            <a:gdLst/>
            <a:ahLst/>
            <a:cxnLst/>
            <a:rect l="0" t="0" r="0" b="0"/>
            <a:pathLst>
              <a:path w="302069" h="795058">
                <a:moveTo>
                  <a:pt x="9728" y="0"/>
                </a:moveTo>
                <a:lnTo>
                  <a:pt x="292341" y="205854"/>
                </a:lnTo>
                <a:lnTo>
                  <a:pt x="302069" y="795058"/>
                </a:lnTo>
                <a:lnTo>
                  <a:pt x="0" y="567893"/>
                </a:lnTo>
                <a:close/>
                <a:moveTo>
                  <a:pt x="9728" y="0"/>
                </a:moveTo>
              </a:path>
            </a:pathLst>
          </a:custGeom>
          <a:solidFill>
            <a:srgbClr val="373535">
              <a:alpha val="100000"/>
            </a:srgbClr>
          </a:solidFill>
          <a:ln w="10020" cap="flat" cmpd="sng" algn="ctr">
            <a:noFill/>
            <a:prstDash val="solid"/>
          </a:ln>
          <a:effectLst/>
        </p:spPr>
      </p:sp>
      <p:pic>
        <p:nvPicPr>
          <p:cNvPr id="11" name="Picture 45625">
            <a:extLst>
              <a:ext uri="{FF2B5EF4-FFF2-40B4-BE49-F238E27FC236}">
                <a16:creationId xmlns:a16="http://schemas.microsoft.com/office/drawing/2014/main" id="{850AF381-9E77-5E69-ABD0-B39C721D9060}"/>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857605" y="3003083"/>
            <a:ext cx="3574858" cy="1848043"/>
          </a:xfrm>
          <a:prstGeom prst="rect">
            <a:avLst/>
          </a:prstGeom>
          <a:noFill/>
        </p:spPr>
      </p:pic>
      <p:sp>
        <p:nvSpPr>
          <p:cNvPr id="12" name="Freeform 45626">
            <a:extLst>
              <a:ext uri="{FF2B5EF4-FFF2-40B4-BE49-F238E27FC236}">
                <a16:creationId xmlns:a16="http://schemas.microsoft.com/office/drawing/2014/main" id="{89ECB6B5-188D-6348-DAF9-34A75EFE3B9D}"/>
              </a:ext>
            </a:extLst>
          </p:cNvPr>
          <p:cNvSpPr/>
          <p:nvPr/>
        </p:nvSpPr>
        <p:spPr>
          <a:xfrm>
            <a:off x="5607629" y="3886508"/>
            <a:ext cx="395903" cy="521497"/>
          </a:xfrm>
          <a:custGeom>
            <a:avLst/>
            <a:gdLst/>
            <a:ahLst/>
            <a:cxnLst/>
            <a:rect l="0" t="0" r="0" b="0"/>
            <a:pathLst>
              <a:path w="274562" h="315417">
                <a:moveTo>
                  <a:pt x="0" y="315417"/>
                </a:moveTo>
                <a:lnTo>
                  <a:pt x="274562" y="315417"/>
                </a:lnTo>
                <a:lnTo>
                  <a:pt x="274562" y="0"/>
                </a:lnTo>
                <a:lnTo>
                  <a:pt x="0" y="0"/>
                </a:lnTo>
                <a:lnTo>
                  <a:pt x="0" y="315417"/>
                </a:lnTo>
                <a:close/>
              </a:path>
            </a:pathLst>
          </a:custGeom>
          <a:noFill/>
          <a:ln w="20027" cap="flat" cmpd="sng" algn="ctr">
            <a:solidFill>
              <a:srgbClr val="373535">
                <a:alpha val="100000"/>
              </a:srgbClr>
            </a:solidFill>
            <a:prstDash val="solid"/>
            <a:miter lim="50800"/>
          </a:ln>
          <a:effectLst/>
        </p:spPr>
      </p:sp>
      <p:sp>
        <p:nvSpPr>
          <p:cNvPr id="13" name="Freeform 45627">
            <a:extLst>
              <a:ext uri="{FF2B5EF4-FFF2-40B4-BE49-F238E27FC236}">
                <a16:creationId xmlns:a16="http://schemas.microsoft.com/office/drawing/2014/main" id="{31C27DE4-09F9-165E-9958-7ED72A9143D1}"/>
              </a:ext>
            </a:extLst>
          </p:cNvPr>
          <p:cNvSpPr/>
          <p:nvPr/>
        </p:nvSpPr>
        <p:spPr>
          <a:xfrm>
            <a:off x="5551434" y="3506595"/>
            <a:ext cx="495942" cy="369431"/>
          </a:xfrm>
          <a:custGeom>
            <a:avLst/>
            <a:gdLst/>
            <a:ahLst/>
            <a:cxnLst/>
            <a:rect l="0" t="0" r="0" b="0"/>
            <a:pathLst>
              <a:path w="343940" h="223443">
                <a:moveTo>
                  <a:pt x="171970" y="223443"/>
                </a:moveTo>
                <a:cubicBezTo>
                  <a:pt x="266953" y="223443"/>
                  <a:pt x="343940" y="173431"/>
                  <a:pt x="343940" y="111722"/>
                </a:cubicBezTo>
                <a:cubicBezTo>
                  <a:pt x="343940" y="50012"/>
                  <a:pt x="266953" y="0"/>
                  <a:pt x="171970" y="0"/>
                </a:cubicBezTo>
                <a:cubicBezTo>
                  <a:pt x="76987" y="0"/>
                  <a:pt x="0" y="50012"/>
                  <a:pt x="0" y="111722"/>
                </a:cubicBezTo>
                <a:cubicBezTo>
                  <a:pt x="0" y="173431"/>
                  <a:pt x="76987" y="223443"/>
                  <a:pt x="171970" y="223443"/>
                </a:cubicBezTo>
                <a:close/>
                <a:moveTo>
                  <a:pt x="171970" y="223443"/>
                </a:moveTo>
              </a:path>
            </a:pathLst>
          </a:custGeom>
          <a:noFill/>
          <a:ln w="20027" cap="flat" cmpd="sng" algn="ctr">
            <a:solidFill>
              <a:srgbClr val="373535">
                <a:alpha val="100000"/>
              </a:srgbClr>
            </a:solidFill>
            <a:prstDash val="solid"/>
            <a:miter lim="50800"/>
          </a:ln>
          <a:effectLst/>
        </p:spPr>
      </p:sp>
      <p:sp>
        <p:nvSpPr>
          <p:cNvPr id="14" name="Freeform 45628">
            <a:extLst>
              <a:ext uri="{FF2B5EF4-FFF2-40B4-BE49-F238E27FC236}">
                <a16:creationId xmlns:a16="http://schemas.microsoft.com/office/drawing/2014/main" id="{CA79ECD7-25EC-5BA5-E133-BA61552B5B2C}"/>
              </a:ext>
            </a:extLst>
          </p:cNvPr>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solidFill>
            <a:srgbClr val="373535">
              <a:alpha val="100000"/>
            </a:srgbClr>
          </a:solidFill>
          <a:ln w="20027" cap="flat" cmpd="sng" algn="ctr">
            <a:noFill/>
            <a:prstDash val="solid"/>
          </a:ln>
          <a:effectLst/>
        </p:spPr>
      </p:sp>
      <p:sp>
        <p:nvSpPr>
          <p:cNvPr id="15" name="Freeform 45629">
            <a:extLst>
              <a:ext uri="{FF2B5EF4-FFF2-40B4-BE49-F238E27FC236}">
                <a16:creationId xmlns:a16="http://schemas.microsoft.com/office/drawing/2014/main" id="{0C07D793-B079-6573-AC14-BF1B49C18872}"/>
              </a:ext>
            </a:extLst>
          </p:cNvPr>
          <p:cNvSpPr/>
          <p:nvPr/>
        </p:nvSpPr>
        <p:spPr>
          <a:xfrm>
            <a:off x="5788828" y="3886508"/>
            <a:ext cx="258555" cy="521497"/>
          </a:xfrm>
          <a:custGeom>
            <a:avLst/>
            <a:gdLst/>
            <a:ahLst/>
            <a:cxnLst/>
            <a:rect l="0" t="0" r="0" b="0"/>
            <a:pathLst>
              <a:path w="179310" h="315417">
                <a:moveTo>
                  <a:pt x="9359" y="0"/>
                </a:moveTo>
                <a:lnTo>
                  <a:pt x="179310" y="0"/>
                </a:lnTo>
                <a:lnTo>
                  <a:pt x="179310" y="315417"/>
                </a:lnTo>
                <a:lnTo>
                  <a:pt x="0" y="315417"/>
                </a:lnTo>
              </a:path>
            </a:pathLst>
          </a:custGeom>
          <a:noFill/>
          <a:ln w="20027" cap="flat" cmpd="sng" algn="ctr">
            <a:solidFill>
              <a:srgbClr val="373535">
                <a:alpha val="100000"/>
              </a:srgbClr>
            </a:solidFill>
            <a:prstDash val="solid"/>
            <a:miter lim="50800"/>
          </a:ln>
          <a:effectLst/>
        </p:spPr>
      </p:sp>
      <p:sp>
        <p:nvSpPr>
          <p:cNvPr id="16" name="Freeform 45630">
            <a:extLst>
              <a:ext uri="{FF2B5EF4-FFF2-40B4-BE49-F238E27FC236}">
                <a16:creationId xmlns:a16="http://schemas.microsoft.com/office/drawing/2014/main" id="{7CB57306-DE7C-3451-90DC-7AEA70A5C615}"/>
              </a:ext>
            </a:extLst>
          </p:cNvPr>
          <p:cNvSpPr/>
          <p:nvPr/>
        </p:nvSpPr>
        <p:spPr>
          <a:xfrm>
            <a:off x="5827510" y="3506595"/>
            <a:ext cx="247971" cy="369431"/>
          </a:xfrm>
          <a:custGeom>
            <a:avLst/>
            <a:gdLst/>
            <a:ahLst/>
            <a:cxnLst/>
            <a:rect l="0" t="0" r="0" b="0"/>
            <a:pathLst>
              <a:path w="171970" h="223443">
                <a:moveTo>
                  <a:pt x="0" y="223443"/>
                </a:moveTo>
                <a:cubicBezTo>
                  <a:pt x="94983" y="223443"/>
                  <a:pt x="171970" y="173431"/>
                  <a:pt x="171970" y="111722"/>
                </a:cubicBezTo>
                <a:cubicBezTo>
                  <a:pt x="171970" y="50012"/>
                  <a:pt x="94983" y="0"/>
                  <a:pt x="0" y="0"/>
                </a:cubicBezTo>
              </a:path>
            </a:pathLst>
          </a:custGeom>
          <a:solidFill>
            <a:srgbClr val="373535">
              <a:alpha val="100000"/>
            </a:srgbClr>
          </a:solidFill>
          <a:ln w="20027" cap="flat" cmpd="sng" algn="ctr">
            <a:noFill/>
            <a:prstDash val="solid"/>
          </a:ln>
          <a:effectLst/>
        </p:spPr>
      </p:sp>
      <p:sp>
        <p:nvSpPr>
          <p:cNvPr id="18" name="Rectangle 45737">
            <a:extLst>
              <a:ext uri="{FF2B5EF4-FFF2-40B4-BE49-F238E27FC236}">
                <a16:creationId xmlns:a16="http://schemas.microsoft.com/office/drawing/2014/main" id="{77F907EF-F5BA-F6EE-297B-4E51C1205E87}"/>
              </a:ext>
            </a:extLst>
          </p:cNvPr>
          <p:cNvSpPr/>
          <p:nvPr/>
        </p:nvSpPr>
        <p:spPr>
          <a:xfrm>
            <a:off x="1759826" y="4574126"/>
            <a:ext cx="2043889" cy="553999"/>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fr-FR" b="0" i="0" u="none" strike="noStrike" kern="0" cap="none" spc="0" normalizeH="0" baseline="0" dirty="0">
                <a:ln>
                  <a:noFill/>
                </a:ln>
                <a:solidFill>
                  <a:srgbClr val="231F20"/>
                </a:solidFill>
                <a:effectLst/>
                <a:uLnTx/>
                <a:uFillTx/>
              </a:rPr>
              <a:t>Source de la</a:t>
            </a:r>
            <a:r>
              <a:rPr kumimoji="0" lang="fr-FR" b="0" i="0" u="none" strike="noStrike" kern="0" cap="none" spc="0" normalizeH="0" dirty="0">
                <a:ln>
                  <a:noFill/>
                </a:ln>
                <a:solidFill>
                  <a:srgbClr val="231F20"/>
                </a:solidFill>
                <a:effectLst/>
                <a:uLnTx/>
                <a:uFillTx/>
              </a:rPr>
              <a:t> lumière ou source lumineuse</a:t>
            </a:r>
            <a:endParaRPr kumimoji="0" lang="fr-FR" b="0" i="0" u="none" strike="noStrike" kern="0" cap="none" spc="0" normalizeH="0" baseline="0" dirty="0">
              <a:ln>
                <a:noFill/>
              </a:ln>
              <a:solidFill>
                <a:srgbClr val="231F20"/>
              </a:solidFill>
              <a:effectLst/>
              <a:uLnTx/>
              <a:uFillTx/>
            </a:endParaRPr>
          </a:p>
        </p:txBody>
      </p:sp>
      <p:grpSp>
        <p:nvGrpSpPr>
          <p:cNvPr id="20" name="Groupe 19">
            <a:extLst>
              <a:ext uri="{FF2B5EF4-FFF2-40B4-BE49-F238E27FC236}">
                <a16:creationId xmlns:a16="http://schemas.microsoft.com/office/drawing/2014/main" id="{960425EA-8BF2-9D13-F584-C409912DA927}"/>
              </a:ext>
            </a:extLst>
          </p:cNvPr>
          <p:cNvGrpSpPr/>
          <p:nvPr/>
        </p:nvGrpSpPr>
        <p:grpSpPr>
          <a:xfrm>
            <a:off x="6856526" y="2599854"/>
            <a:ext cx="2644714" cy="829146"/>
            <a:chOff x="6856526" y="2599854"/>
            <a:chExt cx="2644714" cy="829146"/>
          </a:xfrm>
        </p:grpSpPr>
        <p:sp>
          <p:nvSpPr>
            <p:cNvPr id="17" name="Freeform 45635">
              <a:extLst>
                <a:ext uri="{FF2B5EF4-FFF2-40B4-BE49-F238E27FC236}">
                  <a16:creationId xmlns:a16="http://schemas.microsoft.com/office/drawing/2014/main" id="{C95C79AF-9592-C378-405F-E06A82D7696F}"/>
                </a:ext>
              </a:extLst>
            </p:cNvPr>
            <p:cNvSpPr/>
            <p:nvPr/>
          </p:nvSpPr>
          <p:spPr>
            <a:xfrm flipH="1">
              <a:off x="7525780" y="2899962"/>
              <a:ext cx="1975460" cy="529038"/>
            </a:xfrm>
            <a:custGeom>
              <a:avLst/>
              <a:gdLst/>
              <a:ahLst/>
              <a:cxnLst/>
              <a:rect l="0" t="0" r="0" b="0"/>
              <a:pathLst>
                <a:path w="104025" h="354926">
                  <a:moveTo>
                    <a:pt x="104025" y="0"/>
                  </a:moveTo>
                  <a:lnTo>
                    <a:pt x="0" y="354926"/>
                  </a:lnTo>
                </a:path>
              </a:pathLst>
            </a:custGeom>
            <a:noFill/>
            <a:ln w="10020" cap="flat" cmpd="sng" algn="ctr">
              <a:solidFill>
                <a:srgbClr val="EE3338">
                  <a:alpha val="100000"/>
                </a:srgbClr>
              </a:solidFill>
              <a:prstDash val="solid"/>
              <a:miter lim="50800"/>
              <a:headEnd type="none" w="med" len="med"/>
              <a:tailEnd type="arrow" w="med" len="med"/>
            </a:ln>
            <a:effectLst/>
          </p:spPr>
        </p:sp>
        <p:sp>
          <p:nvSpPr>
            <p:cNvPr id="19" name="Rectangle 45738">
              <a:extLst>
                <a:ext uri="{FF2B5EF4-FFF2-40B4-BE49-F238E27FC236}">
                  <a16:creationId xmlns:a16="http://schemas.microsoft.com/office/drawing/2014/main" id="{692484CD-B595-FA86-6589-EC53C6C0CB50}"/>
                </a:ext>
              </a:extLst>
            </p:cNvPr>
            <p:cNvSpPr/>
            <p:nvPr/>
          </p:nvSpPr>
          <p:spPr>
            <a:xfrm>
              <a:off x="6856526" y="2599854"/>
              <a:ext cx="1338508" cy="276998"/>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b="0" i="0" u="none" strike="noStrike" kern="0" cap="none" spc="0" normalizeH="0" baseline="0" noProof="0" dirty="0">
                  <a:ln>
                    <a:noFill/>
                  </a:ln>
                  <a:solidFill>
                    <a:srgbClr val="231F20"/>
                  </a:solidFill>
                  <a:effectLst/>
                  <a:uLnTx/>
                  <a:uFillTx/>
                </a:rPr>
                <a:t>Ombre </a:t>
              </a:r>
              <a:r>
                <a:rPr kumimoji="0" lang="en-US" b="0" i="0" u="none" strike="noStrike" kern="0" cap="none" spc="0" normalizeH="0" baseline="0" noProof="0" dirty="0" err="1">
                  <a:ln>
                    <a:noFill/>
                  </a:ln>
                  <a:solidFill>
                    <a:srgbClr val="231F20"/>
                  </a:solidFill>
                  <a:effectLst/>
                  <a:uLnTx/>
                  <a:uFillTx/>
                </a:rPr>
                <a:t>portée</a:t>
              </a:r>
              <a:endParaRPr kumimoji="0" lang="en-US" b="0" i="0" u="none" strike="noStrike" kern="0" cap="none" spc="0" normalizeH="0" baseline="0" noProof="0" dirty="0">
                <a:ln>
                  <a:noFill/>
                </a:ln>
                <a:solidFill>
                  <a:srgbClr val="231F20"/>
                </a:solidFill>
                <a:effectLst/>
                <a:uLnTx/>
                <a:uFillTx/>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22" presetClass="entr" presetSubtype="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up)">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9"/>
          <p:cNvPicPr>
            <a:picLocks noChangeAspect="1"/>
          </p:cNvPicPr>
          <p:nvPr/>
        </p:nvPicPr>
        <p:blipFill>
          <a:blip r:embed="rId2"/>
          <a:stretch>
            <a:fillRect/>
          </a:stretch>
        </p:blipFill>
        <p:spPr>
          <a:xfrm>
            <a:off x="11180723" y="353455"/>
            <a:ext cx="583170" cy="583170"/>
          </a:xfrm>
          <a:prstGeom prst="rect">
            <a:avLst/>
          </a:prstGeom>
        </p:spPr>
      </p:pic>
      <p:sp>
        <p:nvSpPr>
          <p:cNvPr id="4" name="Titre 3"/>
          <p:cNvSpPr>
            <a:spLocks noGrp="1"/>
          </p:cNvSpPr>
          <p:nvPr>
            <p:ph type="title"/>
          </p:nvPr>
        </p:nvSpPr>
        <p:spPr/>
        <p:txBody>
          <a:bodyPr/>
          <a:lstStyle/>
          <a:p>
            <a:r>
              <a:rPr lang="fr-FR" dirty="0"/>
              <a:t>On observe que les contours de la zone d’ombre sont rectilignes et on utilise les rayons limites.</a:t>
            </a:r>
          </a:p>
        </p:txBody>
      </p:sp>
      <p:sp>
        <p:nvSpPr>
          <p:cNvPr id="5" name="Espace réservé du contenu 4"/>
          <p:cNvSpPr>
            <a:spLocks noGrp="1"/>
          </p:cNvSpPr>
          <p:nvPr>
            <p:ph sz="quarter" idx="11"/>
          </p:nvPr>
        </p:nvSpPr>
        <p:spPr/>
        <p:txBody>
          <a:bodyPr/>
          <a:lstStyle/>
          <a:p>
            <a:r>
              <a:rPr lang="fr-FR" dirty="0"/>
              <a:t>L’enseignant explique l’importance des rayons limites pour obtenir les ombres d’un objet.</a:t>
            </a:r>
          </a:p>
        </p:txBody>
      </p:sp>
      <p:sp>
        <p:nvSpPr>
          <p:cNvPr id="28" name="Rectangle 27"/>
          <p:cNvSpPr/>
          <p:nvPr/>
        </p:nvSpPr>
        <p:spPr>
          <a:xfrm>
            <a:off x="11763893" y="163773"/>
            <a:ext cx="287080" cy="18968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 1"/>
          <p:cNvGrpSpPr/>
          <p:nvPr/>
        </p:nvGrpSpPr>
        <p:grpSpPr>
          <a:xfrm>
            <a:off x="1470297" y="2366099"/>
            <a:ext cx="8540478" cy="3841433"/>
            <a:chOff x="1079772" y="1777496"/>
            <a:chExt cx="5922889" cy="2323414"/>
          </a:xfrm>
        </p:grpSpPr>
        <p:sp>
          <p:nvSpPr>
            <p:cNvPr id="26" name="Freeform 45620"/>
            <p:cNvSpPr/>
            <p:nvPr/>
          </p:nvSpPr>
          <p:spPr>
            <a:xfrm>
              <a:off x="6282203" y="1777496"/>
              <a:ext cx="720458" cy="2323414"/>
            </a:xfrm>
            <a:custGeom>
              <a:avLst/>
              <a:gdLst/>
              <a:ahLst/>
              <a:cxnLst/>
              <a:rect l="0" t="0" r="0" b="0"/>
              <a:pathLst>
                <a:path w="720458" h="2323414">
                  <a:moveTo>
                    <a:pt x="0" y="0"/>
                  </a:moveTo>
                  <a:lnTo>
                    <a:pt x="720458" y="463550"/>
                  </a:lnTo>
                  <a:lnTo>
                    <a:pt x="713587" y="2323414"/>
                  </a:lnTo>
                  <a:lnTo>
                    <a:pt x="11925" y="1146848"/>
                  </a:lnTo>
                  <a:close/>
                  <a:moveTo>
                    <a:pt x="0" y="0"/>
                  </a:moveTo>
                </a:path>
              </a:pathLst>
            </a:custGeom>
            <a:solidFill>
              <a:srgbClr val="FFF795">
                <a:alpha val="100000"/>
              </a:srgbClr>
            </a:solidFill>
            <a:ln w="6350" cap="flat" cmpd="sng" algn="ctr">
              <a:noFill/>
              <a:prstDash val="solid"/>
            </a:ln>
            <a:effectLst/>
          </p:spPr>
        </p:sp>
        <p:sp>
          <p:nvSpPr>
            <p:cNvPr id="27" name="Freeform 45621"/>
            <p:cNvSpPr/>
            <p:nvPr/>
          </p:nvSpPr>
          <p:spPr>
            <a:xfrm>
              <a:off x="6282203" y="1777496"/>
              <a:ext cx="720458" cy="2323414"/>
            </a:xfrm>
            <a:custGeom>
              <a:avLst/>
              <a:gdLst/>
              <a:ahLst/>
              <a:cxnLst/>
              <a:rect l="0" t="0" r="0" b="0"/>
              <a:pathLst>
                <a:path w="720458" h="2323414">
                  <a:moveTo>
                    <a:pt x="0" y="0"/>
                  </a:moveTo>
                  <a:lnTo>
                    <a:pt x="720458" y="463550"/>
                  </a:lnTo>
                  <a:lnTo>
                    <a:pt x="713587" y="2323414"/>
                  </a:lnTo>
                  <a:lnTo>
                    <a:pt x="11925" y="1146848"/>
                  </a:lnTo>
                  <a:lnTo>
                    <a:pt x="0" y="0"/>
                  </a:lnTo>
                  <a:close/>
                  <a:moveTo>
                    <a:pt x="0" y="0"/>
                  </a:moveTo>
                </a:path>
              </a:pathLst>
            </a:custGeom>
            <a:noFill/>
            <a:ln w="10020" cap="flat" cmpd="sng" algn="ctr">
              <a:solidFill>
                <a:srgbClr val="373535">
                  <a:alpha val="100000"/>
                </a:srgbClr>
              </a:solidFill>
              <a:prstDash val="solid"/>
              <a:miter lim="50800"/>
            </a:ln>
            <a:effectLst/>
          </p:spPr>
        </p:sp>
        <p:pic>
          <p:nvPicPr>
            <p:cNvPr id="43" name="Picture 4562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079772" y="2358507"/>
              <a:ext cx="1309372" cy="627698"/>
            </a:xfrm>
            <a:prstGeom prst="rect">
              <a:avLst/>
            </a:prstGeom>
            <a:noFill/>
          </p:spPr>
        </p:pic>
        <p:sp>
          <p:nvSpPr>
            <p:cNvPr id="45" name="Freeform 45623"/>
            <p:cNvSpPr/>
            <p:nvPr/>
          </p:nvSpPr>
          <p:spPr>
            <a:xfrm rot="-617618" flipV="1">
              <a:off x="6472608" y="2039754"/>
              <a:ext cx="349554" cy="641882"/>
            </a:xfrm>
            <a:custGeom>
              <a:avLst/>
              <a:gdLst/>
              <a:ahLst/>
              <a:cxnLst/>
              <a:rect l="0" t="0" r="0" b="0"/>
              <a:pathLst>
                <a:path w="349554" h="641883">
                  <a:moveTo>
                    <a:pt x="174777" y="0"/>
                  </a:moveTo>
                  <a:cubicBezTo>
                    <a:pt x="271309" y="0"/>
                    <a:pt x="349554" y="143687"/>
                    <a:pt x="349554" y="320941"/>
                  </a:cubicBezTo>
                  <a:cubicBezTo>
                    <a:pt x="349554" y="498195"/>
                    <a:pt x="271309" y="641883"/>
                    <a:pt x="174777" y="641883"/>
                  </a:cubicBezTo>
                  <a:cubicBezTo>
                    <a:pt x="78245" y="641883"/>
                    <a:pt x="0" y="498195"/>
                    <a:pt x="0" y="320941"/>
                  </a:cubicBezTo>
                  <a:cubicBezTo>
                    <a:pt x="0" y="143687"/>
                    <a:pt x="78245" y="0"/>
                    <a:pt x="174777" y="0"/>
                  </a:cubicBezTo>
                </a:path>
              </a:pathLst>
            </a:custGeom>
            <a:solidFill>
              <a:srgbClr val="373535">
                <a:alpha val="100000"/>
              </a:srgbClr>
            </a:solidFill>
            <a:ln w="10020" cap="flat" cmpd="sng" algn="ctr">
              <a:noFill/>
              <a:prstDash val="solid"/>
            </a:ln>
          </p:spPr>
        </p:sp>
        <p:sp>
          <p:nvSpPr>
            <p:cNvPr id="49" name="Freeform 45624"/>
            <p:cNvSpPr/>
            <p:nvPr/>
          </p:nvSpPr>
          <p:spPr>
            <a:xfrm>
              <a:off x="6427997" y="2499778"/>
              <a:ext cx="302069" cy="795058"/>
            </a:xfrm>
            <a:custGeom>
              <a:avLst/>
              <a:gdLst/>
              <a:ahLst/>
              <a:cxnLst/>
              <a:rect l="0" t="0" r="0" b="0"/>
              <a:pathLst>
                <a:path w="302069" h="795058">
                  <a:moveTo>
                    <a:pt x="9728" y="0"/>
                  </a:moveTo>
                  <a:lnTo>
                    <a:pt x="292341" y="205854"/>
                  </a:lnTo>
                  <a:lnTo>
                    <a:pt x="302069" y="795058"/>
                  </a:lnTo>
                  <a:lnTo>
                    <a:pt x="0" y="567893"/>
                  </a:lnTo>
                  <a:close/>
                  <a:moveTo>
                    <a:pt x="9728" y="0"/>
                  </a:moveTo>
                </a:path>
              </a:pathLst>
            </a:custGeom>
            <a:solidFill>
              <a:srgbClr val="373535">
                <a:alpha val="100000"/>
              </a:srgbClr>
            </a:solidFill>
            <a:ln w="10020" cap="flat" cmpd="sng" algn="ctr">
              <a:noFill/>
              <a:prstDash val="solid"/>
            </a:ln>
            <a:effectLst/>
          </p:spPr>
        </p:sp>
        <p:pic>
          <p:nvPicPr>
            <p:cNvPr id="50" name="Picture 4562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089112" y="2060657"/>
              <a:ext cx="2479192" cy="1117752"/>
            </a:xfrm>
            <a:prstGeom prst="rect">
              <a:avLst/>
            </a:prstGeom>
            <a:noFill/>
          </p:spPr>
        </p:pic>
        <p:sp>
          <p:nvSpPr>
            <p:cNvPr id="51" name="Freeform 45626"/>
            <p:cNvSpPr/>
            <p:nvPr/>
          </p:nvSpPr>
          <p:spPr>
            <a:xfrm>
              <a:off x="3915752" y="2594979"/>
              <a:ext cx="274562" cy="315417"/>
            </a:xfrm>
            <a:custGeom>
              <a:avLst/>
              <a:gdLst/>
              <a:ahLst/>
              <a:cxnLst/>
              <a:rect l="0" t="0" r="0" b="0"/>
              <a:pathLst>
                <a:path w="274562" h="315417">
                  <a:moveTo>
                    <a:pt x="0" y="315417"/>
                  </a:moveTo>
                  <a:lnTo>
                    <a:pt x="274562" y="315417"/>
                  </a:lnTo>
                  <a:lnTo>
                    <a:pt x="274562" y="0"/>
                  </a:lnTo>
                  <a:lnTo>
                    <a:pt x="0" y="0"/>
                  </a:lnTo>
                  <a:lnTo>
                    <a:pt x="0" y="315417"/>
                  </a:lnTo>
                  <a:close/>
                </a:path>
              </a:pathLst>
            </a:custGeom>
            <a:noFill/>
            <a:ln w="20027" cap="flat" cmpd="sng" algn="ctr">
              <a:solidFill>
                <a:srgbClr val="373535">
                  <a:alpha val="100000"/>
                </a:srgbClr>
              </a:solidFill>
              <a:prstDash val="solid"/>
              <a:miter lim="50800"/>
            </a:ln>
            <a:effectLst/>
          </p:spPr>
        </p:sp>
        <p:sp>
          <p:nvSpPr>
            <p:cNvPr id="52" name="Freeform 45627"/>
            <p:cNvSpPr/>
            <p:nvPr/>
          </p:nvSpPr>
          <p:spPr>
            <a:xfrm>
              <a:off x="3876780" y="2365196"/>
              <a:ext cx="343940" cy="223443"/>
            </a:xfrm>
            <a:custGeom>
              <a:avLst/>
              <a:gdLst/>
              <a:ahLst/>
              <a:cxnLst/>
              <a:rect l="0" t="0" r="0" b="0"/>
              <a:pathLst>
                <a:path w="343940" h="223443">
                  <a:moveTo>
                    <a:pt x="171970" y="223443"/>
                  </a:moveTo>
                  <a:cubicBezTo>
                    <a:pt x="266953" y="223443"/>
                    <a:pt x="343940" y="173431"/>
                    <a:pt x="343940" y="111722"/>
                  </a:cubicBezTo>
                  <a:cubicBezTo>
                    <a:pt x="343940" y="50012"/>
                    <a:pt x="266953" y="0"/>
                    <a:pt x="171970" y="0"/>
                  </a:cubicBezTo>
                  <a:cubicBezTo>
                    <a:pt x="76987" y="0"/>
                    <a:pt x="0" y="50012"/>
                    <a:pt x="0" y="111722"/>
                  </a:cubicBezTo>
                  <a:cubicBezTo>
                    <a:pt x="0" y="173431"/>
                    <a:pt x="76987" y="223443"/>
                    <a:pt x="171970" y="223443"/>
                  </a:cubicBezTo>
                  <a:close/>
                  <a:moveTo>
                    <a:pt x="171970" y="223443"/>
                  </a:moveTo>
                </a:path>
              </a:pathLst>
            </a:custGeom>
            <a:noFill/>
            <a:ln w="20027" cap="flat" cmpd="sng" algn="ctr">
              <a:solidFill>
                <a:srgbClr val="373535">
                  <a:alpha val="100000"/>
                </a:srgbClr>
              </a:solidFill>
              <a:prstDash val="solid"/>
              <a:miter lim="50800"/>
            </a:ln>
            <a:effectLst/>
          </p:spPr>
        </p:sp>
        <p:sp>
          <p:nvSpPr>
            <p:cNvPr id="53" name="Freeform 45628"/>
            <p:cNvSpPr/>
            <p:nvPr/>
          </p:nvSpPr>
          <p:spPr>
            <a:xfrm>
              <a:off x="4041415" y="2594979"/>
              <a:ext cx="179310" cy="315417"/>
            </a:xfrm>
            <a:custGeom>
              <a:avLst/>
              <a:gdLst/>
              <a:ahLst/>
              <a:cxnLst/>
              <a:rect l="0" t="0" r="0" b="0"/>
              <a:pathLst>
                <a:path w="179310" h="315417">
                  <a:moveTo>
                    <a:pt x="9359" y="0"/>
                  </a:moveTo>
                  <a:lnTo>
                    <a:pt x="179310" y="0"/>
                  </a:lnTo>
                  <a:lnTo>
                    <a:pt x="179310" y="315417"/>
                  </a:lnTo>
                  <a:lnTo>
                    <a:pt x="0" y="315417"/>
                  </a:lnTo>
                </a:path>
              </a:pathLst>
            </a:custGeom>
            <a:solidFill>
              <a:srgbClr val="373535">
                <a:alpha val="100000"/>
              </a:srgbClr>
            </a:solidFill>
            <a:ln w="20027" cap="flat" cmpd="sng" algn="ctr">
              <a:noFill/>
              <a:prstDash val="solid"/>
            </a:ln>
            <a:effectLst/>
          </p:spPr>
        </p:sp>
        <p:sp>
          <p:nvSpPr>
            <p:cNvPr id="54" name="Freeform 45629"/>
            <p:cNvSpPr/>
            <p:nvPr/>
          </p:nvSpPr>
          <p:spPr>
            <a:xfrm>
              <a:off x="4041415" y="2594979"/>
              <a:ext cx="179310" cy="315417"/>
            </a:xfrm>
            <a:custGeom>
              <a:avLst/>
              <a:gdLst/>
              <a:ahLst/>
              <a:cxnLst/>
              <a:rect l="0" t="0" r="0" b="0"/>
              <a:pathLst>
                <a:path w="179310" h="315417">
                  <a:moveTo>
                    <a:pt x="9359" y="0"/>
                  </a:moveTo>
                  <a:lnTo>
                    <a:pt x="179310" y="0"/>
                  </a:lnTo>
                  <a:lnTo>
                    <a:pt x="179310" y="315417"/>
                  </a:lnTo>
                  <a:lnTo>
                    <a:pt x="0" y="315417"/>
                  </a:lnTo>
                </a:path>
              </a:pathLst>
            </a:custGeom>
            <a:noFill/>
            <a:ln w="20027" cap="flat" cmpd="sng" algn="ctr">
              <a:solidFill>
                <a:srgbClr val="373535">
                  <a:alpha val="100000"/>
                </a:srgbClr>
              </a:solidFill>
              <a:prstDash val="solid"/>
              <a:miter lim="50800"/>
            </a:ln>
            <a:effectLst/>
          </p:spPr>
        </p:sp>
        <p:sp>
          <p:nvSpPr>
            <p:cNvPr id="55" name="Freeform 45630"/>
            <p:cNvSpPr/>
            <p:nvPr/>
          </p:nvSpPr>
          <p:spPr>
            <a:xfrm>
              <a:off x="4068241" y="2365196"/>
              <a:ext cx="171970" cy="223443"/>
            </a:xfrm>
            <a:custGeom>
              <a:avLst/>
              <a:gdLst/>
              <a:ahLst/>
              <a:cxnLst/>
              <a:rect l="0" t="0" r="0" b="0"/>
              <a:pathLst>
                <a:path w="171970" h="223443">
                  <a:moveTo>
                    <a:pt x="0" y="223443"/>
                  </a:moveTo>
                  <a:cubicBezTo>
                    <a:pt x="94983" y="223443"/>
                    <a:pt x="171970" y="173431"/>
                    <a:pt x="171970" y="111722"/>
                  </a:cubicBezTo>
                  <a:cubicBezTo>
                    <a:pt x="171970" y="50012"/>
                    <a:pt x="94983" y="0"/>
                    <a:pt x="0" y="0"/>
                  </a:cubicBezTo>
                </a:path>
              </a:pathLst>
            </a:custGeom>
            <a:solidFill>
              <a:srgbClr val="373535">
                <a:alpha val="100000"/>
              </a:srgbClr>
            </a:solidFill>
            <a:ln w="20027" cap="flat" cmpd="sng" algn="ctr">
              <a:noFill/>
              <a:prstDash val="solid"/>
            </a:ln>
            <a:effectLst/>
          </p:spPr>
        </p:sp>
        <p:sp>
          <p:nvSpPr>
            <p:cNvPr id="56" name="Rectangle 45739"/>
            <p:cNvSpPr/>
            <p:nvPr/>
          </p:nvSpPr>
          <p:spPr>
            <a:xfrm>
              <a:off x="4819457" y="2541421"/>
              <a:ext cx="929377" cy="167537"/>
            </a:xfrm>
            <a:prstGeom prst="rect">
              <a:avLst/>
            </a:prstGeom>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a:ln>
                    <a:noFill/>
                  </a:ln>
                  <a:solidFill>
                    <a:srgbClr val="231F20"/>
                  </a:solidFill>
                  <a:effectLst/>
                  <a:uLnTx/>
                  <a:uFillTx/>
                  <a:latin typeface="Calibri" panose="020F0502020204030204"/>
                  <a:ea typeface="+mn-ea"/>
                  <a:cs typeface="+mn-cs"/>
                </a:rPr>
                <a:t>Zone d’ombre</a:t>
              </a:r>
            </a:p>
          </p:txBody>
        </p:sp>
      </p:grpSp>
      <p:cxnSp>
        <p:nvCxnSpPr>
          <p:cNvPr id="57" name="Straight Arrow Connector 4"/>
          <p:cNvCxnSpPr>
            <a:cxnSpLocks/>
          </p:cNvCxnSpPr>
          <p:nvPr/>
        </p:nvCxnSpPr>
        <p:spPr>
          <a:xfrm flipV="1">
            <a:off x="3147237" y="2834265"/>
            <a:ext cx="6237220" cy="794875"/>
          </a:xfrm>
          <a:prstGeom prst="straightConnector1">
            <a:avLst/>
          </a:prstGeom>
          <a:ln w="5715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26"/>
          <p:cNvCxnSpPr>
            <a:cxnSpLocks/>
          </p:cNvCxnSpPr>
          <p:nvPr/>
        </p:nvCxnSpPr>
        <p:spPr>
          <a:xfrm>
            <a:off x="3147237" y="4040372"/>
            <a:ext cx="6237220" cy="641935"/>
          </a:xfrm>
          <a:prstGeom prst="straightConnector1">
            <a:avLst/>
          </a:prstGeom>
          <a:ln w="5715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 name="Groupe 6">
            <a:extLst>
              <a:ext uri="{FF2B5EF4-FFF2-40B4-BE49-F238E27FC236}">
                <a16:creationId xmlns:a16="http://schemas.microsoft.com/office/drawing/2014/main" id="{5F6BFDAF-8043-07F8-1CCE-8460DFD87FFE}"/>
              </a:ext>
            </a:extLst>
          </p:cNvPr>
          <p:cNvGrpSpPr/>
          <p:nvPr/>
        </p:nvGrpSpPr>
        <p:grpSpPr>
          <a:xfrm>
            <a:off x="5612363" y="2071262"/>
            <a:ext cx="2248678" cy="1082485"/>
            <a:chOff x="5612363" y="2071262"/>
            <a:chExt cx="2248678" cy="1082485"/>
          </a:xfrm>
        </p:grpSpPr>
        <p:cxnSp>
          <p:nvCxnSpPr>
            <p:cNvPr id="3" name="Connecteur droit avec flèche 2">
              <a:extLst>
                <a:ext uri="{FF2B5EF4-FFF2-40B4-BE49-F238E27FC236}">
                  <a16:creationId xmlns:a16="http://schemas.microsoft.com/office/drawing/2014/main" id="{087A654B-801F-FAF4-9655-8234CAABB634}"/>
                </a:ext>
              </a:extLst>
            </p:cNvPr>
            <p:cNvCxnSpPr/>
            <p:nvPr/>
          </p:nvCxnSpPr>
          <p:spPr>
            <a:xfrm>
              <a:off x="6363478" y="2491273"/>
              <a:ext cx="373224" cy="6624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F6061188-B6F1-140C-168E-E913112AF452}"/>
                </a:ext>
              </a:extLst>
            </p:cNvPr>
            <p:cNvSpPr txBox="1"/>
            <p:nvPr/>
          </p:nvSpPr>
          <p:spPr>
            <a:xfrm>
              <a:off x="5612363" y="2071262"/>
              <a:ext cx="2248678" cy="369332"/>
            </a:xfrm>
            <a:prstGeom prst="rect">
              <a:avLst/>
            </a:prstGeom>
            <a:noFill/>
          </p:spPr>
          <p:txBody>
            <a:bodyPr wrap="square" rtlCol="0">
              <a:spAutoFit/>
            </a:bodyPr>
            <a:lstStyle/>
            <a:p>
              <a:r>
                <a:rPr lang="fr-FR" dirty="0"/>
                <a:t>Rayon limite</a:t>
              </a:r>
            </a:p>
          </p:txBody>
        </p:sp>
      </p:grpSp>
      <p:grpSp>
        <p:nvGrpSpPr>
          <p:cNvPr id="12" name="Groupe 11">
            <a:extLst>
              <a:ext uri="{FF2B5EF4-FFF2-40B4-BE49-F238E27FC236}">
                <a16:creationId xmlns:a16="http://schemas.microsoft.com/office/drawing/2014/main" id="{34314183-BDED-298A-36D0-BC1A5F6B0371}"/>
              </a:ext>
            </a:extLst>
          </p:cNvPr>
          <p:cNvGrpSpPr/>
          <p:nvPr/>
        </p:nvGrpSpPr>
        <p:grpSpPr>
          <a:xfrm>
            <a:off x="4971661" y="4338234"/>
            <a:ext cx="2248678" cy="1181572"/>
            <a:chOff x="5612363" y="1259022"/>
            <a:chExt cx="2248678" cy="1181572"/>
          </a:xfrm>
        </p:grpSpPr>
        <p:cxnSp>
          <p:nvCxnSpPr>
            <p:cNvPr id="13" name="Connecteur droit avec flèche 12">
              <a:extLst>
                <a:ext uri="{FF2B5EF4-FFF2-40B4-BE49-F238E27FC236}">
                  <a16:creationId xmlns:a16="http://schemas.microsoft.com/office/drawing/2014/main" id="{B4EFC761-FB9F-3A5B-CFAB-D18F8060DA7D}"/>
                </a:ext>
              </a:extLst>
            </p:cNvPr>
            <p:cNvCxnSpPr>
              <a:cxnSpLocks/>
            </p:cNvCxnSpPr>
            <p:nvPr/>
          </p:nvCxnSpPr>
          <p:spPr>
            <a:xfrm flipH="1" flipV="1">
              <a:off x="5731317" y="1259022"/>
              <a:ext cx="325917" cy="75530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8ECCDE3-1A23-EC85-298C-E1CE5EE0D097}"/>
                </a:ext>
              </a:extLst>
            </p:cNvPr>
            <p:cNvSpPr txBox="1"/>
            <p:nvPr/>
          </p:nvSpPr>
          <p:spPr>
            <a:xfrm>
              <a:off x="5612363" y="2071262"/>
              <a:ext cx="2248678" cy="369332"/>
            </a:xfrm>
            <a:prstGeom prst="rect">
              <a:avLst/>
            </a:prstGeom>
            <a:noFill/>
          </p:spPr>
          <p:txBody>
            <a:bodyPr wrap="square" rtlCol="0">
              <a:spAutoFit/>
            </a:bodyPr>
            <a:lstStyle/>
            <a:p>
              <a:r>
                <a:rPr lang="fr-FR" dirty="0"/>
                <a:t>Rayon limite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down)">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6565"/>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6565"/>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6565"/>
          </a:solidFill>
          <a:ln w="25402"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6565"/>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dirty="0">
                <a:solidFill>
                  <a:srgbClr val="FFFFFF"/>
                </a:solidFill>
                <a:latin typeface="Arial" panose="020B0604020202020204"/>
                <a:cs typeface="Arial" panose="020B0604020202020204"/>
                <a:sym typeface="Arial" panose="020B0604020202020204"/>
              </a:rPr>
              <a:t>M</a:t>
            </a:r>
            <a:endParaRPr lang="fr-FR" sz="2400" b="1"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025418" y="2769733"/>
            <a:ext cx="5869201" cy="769698"/>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dirty="0">
                <a:solidFill>
                  <a:srgbClr val="FF0000"/>
                </a:solidFill>
                <a:latin typeface="Arial" panose="020B0604020202020204"/>
                <a:cs typeface="Arial" panose="020B0604020202020204"/>
                <a:sym typeface="Arial" panose="020B0604020202020204"/>
              </a:rPr>
              <a:t>Tâche principale</a:t>
            </a:r>
          </a:p>
        </p:txBody>
      </p:sp>
      <p:pic>
        <p:nvPicPr>
          <p:cNvPr id="11" name="Image 10" descr="Une image contenant texte, Visage humain, habits, garçon&#10;&#10;Le contenu généré par l’IA peut être incorrect."/>
          <p:cNvPicPr>
            <a:picLocks noChangeAspect="1"/>
          </p:cNvPicPr>
          <p:nvPr/>
        </p:nvPicPr>
        <p:blipFill>
          <a:blip r:embed="rId2"/>
          <a:srcRect l="6543" t="22389" r="7874" b="21123"/>
          <a:stretch>
            <a:fillRect/>
          </a:stretch>
        </p:blipFill>
        <p:spPr>
          <a:xfrm>
            <a:off x="465154" y="2567829"/>
            <a:ext cx="3426532" cy="226166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5" name="Titre 4"/>
          <p:cNvSpPr>
            <a:spLocks noGrp="1"/>
          </p:cNvSpPr>
          <p:nvPr>
            <p:ph type="title"/>
          </p:nvPr>
        </p:nvSpPr>
        <p:spPr/>
        <p:txBody>
          <a:bodyPr/>
          <a:lstStyle/>
          <a:p>
            <a:r>
              <a:rPr lang="fr-FR" dirty="0"/>
              <a:t>Voici notre tâche principale. Je vais vous montrer comment représenter les ombres en se basant sur les rayons limites.</a:t>
            </a:r>
          </a:p>
        </p:txBody>
      </p:sp>
      <p:sp>
        <p:nvSpPr>
          <p:cNvPr id="7" name="Espace réservé du contenu 6"/>
          <p:cNvSpPr>
            <a:spLocks noGrp="1"/>
          </p:cNvSpPr>
          <p:nvPr>
            <p:ph sz="quarter" idx="11"/>
          </p:nvPr>
        </p:nvSpPr>
        <p:spPr/>
        <p:txBody>
          <a:bodyPr/>
          <a:lstStyle/>
          <a:p>
            <a:r>
              <a:rPr lang="fr-FR"/>
              <a:t>L’enseignant.e lit la consigne en précisant les données. Il explique ce qui est demandé.</a:t>
            </a:r>
          </a:p>
        </p:txBody>
      </p:sp>
      <p:sp>
        <p:nvSpPr>
          <p:cNvPr id="8" name="ZoneTexte 7"/>
          <p:cNvSpPr txBox="1"/>
          <p:nvPr/>
        </p:nvSpPr>
        <p:spPr>
          <a:xfrm>
            <a:off x="11746730" y="53340"/>
            <a:ext cx="306648" cy="369332"/>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82" name="Rectangle à coins arrondis 5"/>
          <p:cNvSpPr/>
          <p:nvPr/>
        </p:nvSpPr>
        <p:spPr>
          <a:xfrm>
            <a:off x="215065" y="1053676"/>
            <a:ext cx="1927772"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fr-FR" sz="2000" b="1" i="1" u="none" strike="noStrike" kern="1200" cap="none" spc="0" normalizeH="0" baseline="0" noProof="0" dirty="0">
                <a:ln>
                  <a:noFill/>
                </a:ln>
                <a:solidFill>
                  <a:prstClr val="black"/>
                </a:solidFill>
                <a:effectLst/>
                <a:uLnTx/>
                <a:uFillTx/>
                <a:latin typeface="Calibri" panose="020F0502020204030204"/>
                <a:ea typeface="+mn-ea"/>
                <a:cs typeface="+mn-cs"/>
              </a:rPr>
              <a:t>Tâche principale</a:t>
            </a:r>
          </a:p>
        </p:txBody>
      </p:sp>
      <p:sp>
        <p:nvSpPr>
          <p:cNvPr id="83" name="Rectangle 82"/>
          <p:cNvSpPr/>
          <p:nvPr/>
        </p:nvSpPr>
        <p:spPr>
          <a:xfrm>
            <a:off x="462489" y="5354280"/>
            <a:ext cx="11412603" cy="830997"/>
          </a:xfrm>
          <a:prstGeom prst="rect">
            <a:avLst/>
          </a:prstGeom>
          <a:noFill/>
        </p:spPr>
        <p:txBody>
          <a:bodyPr wrap="square" rtlCol="0">
            <a:spAutoFit/>
          </a:bodyPr>
          <a:lstStyle/>
          <a:p>
            <a:pPr algn="just"/>
            <a:r>
              <a:rPr lang="fr-FR" sz="2400" dirty="0">
                <a:solidFill>
                  <a:schemeClr val="tx1"/>
                </a:solidFill>
              </a:rPr>
              <a:t>Je dispose d’un schéma comportant un objet opaque placé entre une source de lumière, et un écran. On me demande de représenter les ombres de l’objet à l’aide des rayons limites.</a:t>
            </a:r>
          </a:p>
        </p:txBody>
      </p:sp>
      <p:sp>
        <p:nvSpPr>
          <p:cNvPr id="84" name="Freeform 45584"/>
          <p:cNvSpPr/>
          <p:nvPr/>
        </p:nvSpPr>
        <p:spPr>
          <a:xfrm>
            <a:off x="2243093" y="1188433"/>
            <a:ext cx="9265392" cy="3715293"/>
          </a:xfrm>
          <a:custGeom>
            <a:avLst/>
            <a:gdLst/>
            <a:ahLst/>
            <a:cxnLst/>
            <a:rect l="0" t="0" r="0" b="0"/>
            <a:pathLst>
              <a:path w="6151447" h="1745742">
                <a:moveTo>
                  <a:pt x="91071" y="0"/>
                </a:moveTo>
                <a:cubicBezTo>
                  <a:pt x="40779" y="0"/>
                  <a:pt x="0" y="40767"/>
                  <a:pt x="0" y="91059"/>
                </a:cubicBezTo>
                <a:lnTo>
                  <a:pt x="0" y="1654670"/>
                </a:lnTo>
                <a:cubicBezTo>
                  <a:pt x="0" y="1704975"/>
                  <a:pt x="40779" y="1745742"/>
                  <a:pt x="91071" y="1745742"/>
                </a:cubicBezTo>
                <a:lnTo>
                  <a:pt x="6060388" y="1745742"/>
                </a:lnTo>
                <a:cubicBezTo>
                  <a:pt x="6110680" y="1745742"/>
                  <a:pt x="6151447" y="1704975"/>
                  <a:pt x="6151447" y="1654670"/>
                </a:cubicBezTo>
                <a:lnTo>
                  <a:pt x="6151447" y="91059"/>
                </a:lnTo>
                <a:cubicBezTo>
                  <a:pt x="6151447" y="40767"/>
                  <a:pt x="6110680" y="0"/>
                  <a:pt x="6060388" y="0"/>
                </a:cubicBezTo>
                <a:close/>
                <a:moveTo>
                  <a:pt x="91071" y="0"/>
                </a:moveTo>
              </a:path>
            </a:pathLst>
          </a:custGeom>
          <a:solidFill>
            <a:srgbClr val="FFE9D6">
              <a:alpha val="100000"/>
            </a:srgb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sp>
      <p:grpSp>
        <p:nvGrpSpPr>
          <p:cNvPr id="85" name="Group 84"/>
          <p:cNvGrpSpPr/>
          <p:nvPr/>
        </p:nvGrpSpPr>
        <p:grpSpPr>
          <a:xfrm>
            <a:off x="2668076" y="1793150"/>
            <a:ext cx="8044031" cy="2781873"/>
            <a:chOff x="3648892" y="1663338"/>
            <a:chExt cx="6540136" cy="2204262"/>
          </a:xfrm>
        </p:grpSpPr>
        <p:sp>
          <p:nvSpPr>
            <p:cNvPr id="86" name="Freeform 45591"/>
            <p:cNvSpPr/>
            <p:nvPr/>
          </p:nvSpPr>
          <p:spPr>
            <a:xfrm>
              <a:off x="8742845" y="1663338"/>
              <a:ext cx="1446183" cy="220426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87"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78584" y="2202254"/>
              <a:ext cx="1080000" cy="1079999"/>
            </a:xfrm>
            <a:prstGeom prst="rect">
              <a:avLst/>
            </a:prstGeom>
            <a:noFill/>
          </p:spPr>
        </p:pic>
        <p:sp>
          <p:nvSpPr>
            <p:cNvPr id="88" name="Freeform 45594"/>
            <p:cNvSpPr/>
            <p:nvPr/>
          </p:nvSpPr>
          <p:spPr>
            <a:xfrm>
              <a:off x="3648892" y="2527820"/>
              <a:ext cx="576000" cy="576000"/>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sp>
        <p:nvSpPr>
          <p:cNvPr id="89" name="Rectangle 45723"/>
          <p:cNvSpPr/>
          <p:nvPr/>
        </p:nvSpPr>
        <p:spPr>
          <a:xfrm>
            <a:off x="2379157" y="1248659"/>
            <a:ext cx="8993264" cy="615552"/>
          </a:xfrm>
          <a:prstGeom prst="rect">
            <a:avLst/>
          </a:prstGeom>
        </p:spPr>
        <p:txBody>
          <a:bodyPr wrap="square" lIns="0" tIns="0" rIns="0" bIns="0">
            <a:spAutoFit/>
          </a:bodyPr>
          <a:lstStyle/>
          <a:p>
            <a:pPr marL="0" algn="just"/>
            <a:r>
              <a:rPr lang="en-US" sz="2000" b="0" i="0" spc="0" baseline="0" dirty="0">
                <a:solidFill>
                  <a:srgbClr val="231F20"/>
                </a:solidFill>
              </a:rPr>
              <a:t>Dans le schéma ci-dessous, une boule est placée entre une source de lumière et un écran. </a:t>
            </a:r>
          </a:p>
        </p:txBody>
      </p:sp>
      <p:sp>
        <p:nvSpPr>
          <p:cNvPr id="90" name="Rectangle 89"/>
          <p:cNvSpPr/>
          <p:nvPr/>
        </p:nvSpPr>
        <p:spPr>
          <a:xfrm>
            <a:off x="2568071" y="4390357"/>
            <a:ext cx="4762650" cy="400110"/>
          </a:xfrm>
          <a:prstGeom prst="rect">
            <a:avLst/>
          </a:prstGeom>
        </p:spPr>
        <p:txBody>
          <a:bodyPr wrap="none">
            <a:spAutoFit/>
          </a:bodyPr>
          <a:lstStyle/>
          <a:p>
            <a:r>
              <a:rPr lang="fr-FR" sz="2000" dirty="0"/>
              <a:t>On veut représenter les ombres de la boule.</a:t>
            </a:r>
          </a:p>
        </p:txBody>
      </p:sp>
      <p:sp>
        <p:nvSpPr>
          <p:cNvPr id="2" name="Ellipse 1">
            <a:extLst>
              <a:ext uri="{FF2B5EF4-FFF2-40B4-BE49-F238E27FC236}">
                <a16:creationId xmlns:a16="http://schemas.microsoft.com/office/drawing/2014/main" id="{88BDDAA8-38F2-3DFE-75CB-13322E7F7700}"/>
              </a:ext>
            </a:extLst>
          </p:cNvPr>
          <p:cNvSpPr/>
          <p:nvPr/>
        </p:nvSpPr>
        <p:spPr>
          <a:xfrm>
            <a:off x="2379157" y="4140025"/>
            <a:ext cx="5159978" cy="8239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DA705-6E41-C251-F7BD-970374BAE8FB}"/>
              </a:ext>
            </a:extLst>
          </p:cNvPr>
          <p:cNvSpPr>
            <a:spLocks noGrp="1"/>
          </p:cNvSpPr>
          <p:nvPr>
            <p:ph type="title"/>
          </p:nvPr>
        </p:nvSpPr>
        <p:spPr/>
        <p:txBody>
          <a:bodyPr/>
          <a:lstStyle/>
          <a:p>
            <a:r>
              <a:rPr lang="fr-FR" dirty="0"/>
              <a:t>Pour réaliser cette tâche je suis les étapes suivantes: </a:t>
            </a:r>
          </a:p>
        </p:txBody>
      </p:sp>
      <p:sp>
        <p:nvSpPr>
          <p:cNvPr id="3" name="Espace réservé du contenu 2">
            <a:extLst>
              <a:ext uri="{FF2B5EF4-FFF2-40B4-BE49-F238E27FC236}">
                <a16:creationId xmlns:a16="http://schemas.microsoft.com/office/drawing/2014/main" id="{EBCB3D1B-F629-19B3-191B-B443FA0E60D9}"/>
              </a:ext>
            </a:extLst>
          </p:cNvPr>
          <p:cNvSpPr>
            <a:spLocks noGrp="1"/>
          </p:cNvSpPr>
          <p:nvPr>
            <p:ph sz="quarter" idx="11"/>
          </p:nvPr>
        </p:nvSpPr>
        <p:spPr/>
        <p:txBody>
          <a:bodyPr/>
          <a:lstStyle/>
          <a:p>
            <a:r>
              <a:rPr lang="fr-FR" dirty="0"/>
              <a:t>Soyez attentifs </a:t>
            </a:r>
          </a:p>
        </p:txBody>
      </p:sp>
      <p:grpSp>
        <p:nvGrpSpPr>
          <p:cNvPr id="6" name="Groupe 5">
            <a:extLst>
              <a:ext uri="{FF2B5EF4-FFF2-40B4-BE49-F238E27FC236}">
                <a16:creationId xmlns:a16="http://schemas.microsoft.com/office/drawing/2014/main" id="{60AFAA39-3302-7B80-8421-62AD7176C6A9}"/>
              </a:ext>
            </a:extLst>
          </p:cNvPr>
          <p:cNvGrpSpPr/>
          <p:nvPr/>
        </p:nvGrpSpPr>
        <p:grpSpPr>
          <a:xfrm>
            <a:off x="659750" y="2007478"/>
            <a:ext cx="10934192" cy="696036"/>
            <a:chOff x="454895" y="1460310"/>
            <a:chExt cx="10934192" cy="696036"/>
          </a:xfrm>
        </p:grpSpPr>
        <p:sp>
          <p:nvSpPr>
            <p:cNvPr id="4" name="Rectangle 3">
              <a:extLst>
                <a:ext uri="{FF2B5EF4-FFF2-40B4-BE49-F238E27FC236}">
                  <a16:creationId xmlns:a16="http://schemas.microsoft.com/office/drawing/2014/main" id="{0451406B-85F8-2655-D141-1FE97C697163}"/>
                </a:ext>
              </a:extLst>
            </p:cNvPr>
            <p:cNvSpPr/>
            <p:nvPr/>
          </p:nvSpPr>
          <p:spPr>
            <a:xfrm>
              <a:off x="859808" y="1528549"/>
              <a:ext cx="10529279" cy="55955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solidFill>
                    <a:schemeClr val="tx1"/>
                  </a:solidFill>
                </a:rPr>
                <a:t>      Je trace les rayon limites passant au-dessous et au-dessus de la source et la boule. </a:t>
              </a:r>
            </a:p>
          </p:txBody>
        </p:sp>
        <p:sp>
          <p:nvSpPr>
            <p:cNvPr id="5" name="Ellipse 4">
              <a:extLst>
                <a:ext uri="{FF2B5EF4-FFF2-40B4-BE49-F238E27FC236}">
                  <a16:creationId xmlns:a16="http://schemas.microsoft.com/office/drawing/2014/main" id="{DDAE8AAF-4D02-9E70-C49B-662E9F2C1326}"/>
                </a:ext>
              </a:extLst>
            </p:cNvPr>
            <p:cNvSpPr/>
            <p:nvPr/>
          </p:nvSpPr>
          <p:spPr>
            <a:xfrm>
              <a:off x="454895" y="1460310"/>
              <a:ext cx="696036" cy="69603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t>1</a:t>
              </a:r>
            </a:p>
          </p:txBody>
        </p:sp>
      </p:grpSp>
      <p:grpSp>
        <p:nvGrpSpPr>
          <p:cNvPr id="10" name="Groupe 9">
            <a:extLst>
              <a:ext uri="{FF2B5EF4-FFF2-40B4-BE49-F238E27FC236}">
                <a16:creationId xmlns:a16="http://schemas.microsoft.com/office/drawing/2014/main" id="{57128755-D0F7-9255-A19F-B4011C67BF6F}"/>
              </a:ext>
            </a:extLst>
          </p:cNvPr>
          <p:cNvGrpSpPr/>
          <p:nvPr/>
        </p:nvGrpSpPr>
        <p:grpSpPr>
          <a:xfrm>
            <a:off x="659750" y="3999154"/>
            <a:ext cx="10934192" cy="696036"/>
            <a:chOff x="454895" y="1460310"/>
            <a:chExt cx="10934192" cy="696036"/>
          </a:xfrm>
        </p:grpSpPr>
        <p:sp>
          <p:nvSpPr>
            <p:cNvPr id="11" name="Rectangle 10">
              <a:extLst>
                <a:ext uri="{FF2B5EF4-FFF2-40B4-BE49-F238E27FC236}">
                  <a16:creationId xmlns:a16="http://schemas.microsoft.com/office/drawing/2014/main" id="{2545D4EB-625B-B02A-BA21-D50456F56A12}"/>
                </a:ext>
              </a:extLst>
            </p:cNvPr>
            <p:cNvSpPr/>
            <p:nvPr/>
          </p:nvSpPr>
          <p:spPr>
            <a:xfrm>
              <a:off x="859808" y="1528549"/>
              <a:ext cx="10529279" cy="55955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solidFill>
                    <a:schemeClr val="tx1"/>
                  </a:solidFill>
                </a:rPr>
                <a:t>      J’indique la zone d’ombre, l’ombre propre et l’ombre portée.</a:t>
              </a:r>
            </a:p>
          </p:txBody>
        </p:sp>
        <p:sp>
          <p:nvSpPr>
            <p:cNvPr id="12" name="Ellipse 11">
              <a:extLst>
                <a:ext uri="{FF2B5EF4-FFF2-40B4-BE49-F238E27FC236}">
                  <a16:creationId xmlns:a16="http://schemas.microsoft.com/office/drawing/2014/main" id="{C8E068E3-FDC6-0FCD-3481-32F7BF39A0DD}"/>
                </a:ext>
              </a:extLst>
            </p:cNvPr>
            <p:cNvSpPr/>
            <p:nvPr/>
          </p:nvSpPr>
          <p:spPr>
            <a:xfrm>
              <a:off x="454895" y="1460310"/>
              <a:ext cx="696036" cy="69603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t>2</a:t>
              </a:r>
            </a:p>
          </p:txBody>
        </p:sp>
      </p:grpSp>
      <p:pic>
        <p:nvPicPr>
          <p:cNvPr id="14" name="Image 9">
            <a:extLst>
              <a:ext uri="{FF2B5EF4-FFF2-40B4-BE49-F238E27FC236}">
                <a16:creationId xmlns:a16="http://schemas.microsoft.com/office/drawing/2014/main" id="{1F4B839C-2AF9-007A-3BF2-78E4B87F23DB}"/>
              </a:ext>
            </a:extLst>
          </p:cNvPr>
          <p:cNvPicPr>
            <a:picLocks noChangeAspect="1"/>
          </p:cNvPicPr>
          <p:nvPr/>
        </p:nvPicPr>
        <p:blipFill>
          <a:blip r:embed="rId2"/>
          <a:stretch>
            <a:fillRect/>
          </a:stretch>
        </p:blipFill>
        <p:spPr>
          <a:xfrm>
            <a:off x="11216900" y="336343"/>
            <a:ext cx="583170" cy="583170"/>
          </a:xfrm>
          <a:prstGeom prst="rect">
            <a:avLst/>
          </a:prstGeom>
        </p:spPr>
      </p:pic>
    </p:spTree>
    <p:extLst>
      <p:ext uri="{BB962C8B-B14F-4D97-AF65-F5344CB8AC3E}">
        <p14:creationId xmlns:p14="http://schemas.microsoft.com/office/powerpoint/2010/main" val="112371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2" name="ZoneTexte 1"/>
          <p:cNvSpPr txBox="1"/>
          <p:nvPr/>
        </p:nvSpPr>
        <p:spPr>
          <a:xfrm>
            <a:off x="11746730" y="53340"/>
            <a:ext cx="306648" cy="369332"/>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5" name="Titre 4"/>
          <p:cNvSpPr>
            <a:spLocks noGrp="1"/>
          </p:cNvSpPr>
          <p:nvPr>
            <p:ph type="title"/>
          </p:nvPr>
        </p:nvSpPr>
        <p:spPr>
          <a:xfrm>
            <a:off x="985049" y="87667"/>
            <a:ext cx="10322714" cy="790323"/>
          </a:xfrm>
        </p:spPr>
        <p:txBody>
          <a:bodyPr/>
          <a:lstStyle/>
          <a:p>
            <a:r>
              <a:rPr lang="fr-FR" dirty="0"/>
              <a:t>Dans cette activité, on commence par tracer le rayon limite reliant le bord supérieur de la source au bord supérieur de l’objet. </a:t>
            </a:r>
          </a:p>
        </p:txBody>
      </p:sp>
      <p:sp>
        <p:nvSpPr>
          <p:cNvPr id="7" name="Espace réservé du contenu 6"/>
          <p:cNvSpPr>
            <a:spLocks noGrp="1"/>
          </p:cNvSpPr>
          <p:nvPr>
            <p:ph sz="quarter" idx="11"/>
          </p:nvPr>
        </p:nvSpPr>
        <p:spPr/>
        <p:txBody>
          <a:bodyPr/>
          <a:lstStyle/>
          <a:p>
            <a:r>
              <a:rPr lang="fr-FR" dirty="0"/>
              <a:t>L’</a:t>
            </a:r>
            <a:r>
              <a:rPr lang="fr-FR" dirty="0" err="1"/>
              <a:t>enseignant.e</a:t>
            </a:r>
            <a:r>
              <a:rPr lang="fr-FR" dirty="0"/>
              <a:t> veille à ce que les élèves soient attentifs.</a:t>
            </a:r>
          </a:p>
        </p:txBody>
      </p:sp>
      <p:grpSp>
        <p:nvGrpSpPr>
          <p:cNvPr id="88" name="Group 87"/>
          <p:cNvGrpSpPr/>
          <p:nvPr/>
        </p:nvGrpSpPr>
        <p:grpSpPr>
          <a:xfrm>
            <a:off x="1000043" y="1070301"/>
            <a:ext cx="9265392" cy="2759093"/>
            <a:chOff x="1446715" y="1137846"/>
            <a:chExt cx="9265392" cy="2759093"/>
          </a:xfrm>
        </p:grpSpPr>
        <p:sp>
          <p:nvSpPr>
            <p:cNvPr id="89" name="Freeform 45584"/>
            <p:cNvSpPr/>
            <p:nvPr/>
          </p:nvSpPr>
          <p:spPr>
            <a:xfrm>
              <a:off x="1446715" y="1137846"/>
              <a:ext cx="9265392" cy="2759093"/>
            </a:xfrm>
            <a:custGeom>
              <a:avLst/>
              <a:gdLst/>
              <a:ahLst/>
              <a:cxnLst/>
              <a:rect l="0" t="0" r="0" b="0"/>
              <a:pathLst>
                <a:path w="6151447" h="1745742">
                  <a:moveTo>
                    <a:pt x="91071" y="0"/>
                  </a:moveTo>
                  <a:cubicBezTo>
                    <a:pt x="40779" y="0"/>
                    <a:pt x="0" y="40767"/>
                    <a:pt x="0" y="91059"/>
                  </a:cubicBezTo>
                  <a:lnTo>
                    <a:pt x="0" y="1654670"/>
                  </a:lnTo>
                  <a:cubicBezTo>
                    <a:pt x="0" y="1704975"/>
                    <a:pt x="40779" y="1745742"/>
                    <a:pt x="91071" y="1745742"/>
                  </a:cubicBezTo>
                  <a:lnTo>
                    <a:pt x="6060388" y="1745742"/>
                  </a:lnTo>
                  <a:cubicBezTo>
                    <a:pt x="6110680" y="1745742"/>
                    <a:pt x="6151447" y="1704975"/>
                    <a:pt x="6151447" y="1654670"/>
                  </a:cubicBezTo>
                  <a:lnTo>
                    <a:pt x="6151447" y="91059"/>
                  </a:lnTo>
                  <a:cubicBezTo>
                    <a:pt x="6151447" y="40767"/>
                    <a:pt x="6110680" y="0"/>
                    <a:pt x="6060388" y="0"/>
                  </a:cubicBezTo>
                  <a:close/>
                  <a:moveTo>
                    <a:pt x="91071" y="0"/>
                  </a:moveTo>
                </a:path>
              </a:pathLst>
            </a:custGeom>
            <a:solidFill>
              <a:srgbClr val="FFE9D6">
                <a:alpha val="100000"/>
              </a:srgb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sp>
        <p:grpSp>
          <p:nvGrpSpPr>
            <p:cNvPr id="90" name="Group 89"/>
            <p:cNvGrpSpPr/>
            <p:nvPr/>
          </p:nvGrpSpPr>
          <p:grpSpPr>
            <a:xfrm>
              <a:off x="2960269" y="1505848"/>
              <a:ext cx="6546435" cy="2239532"/>
              <a:chOff x="3648892" y="1663338"/>
              <a:chExt cx="6540136" cy="2204262"/>
            </a:xfrm>
          </p:grpSpPr>
          <p:sp>
            <p:nvSpPr>
              <p:cNvPr id="92" name="Freeform 45591"/>
              <p:cNvSpPr/>
              <p:nvPr/>
            </p:nvSpPr>
            <p:spPr>
              <a:xfrm>
                <a:off x="8742845" y="1663338"/>
                <a:ext cx="1446183" cy="220426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93"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78584" y="2202254"/>
                <a:ext cx="1080000" cy="1079999"/>
              </a:xfrm>
              <a:prstGeom prst="rect">
                <a:avLst/>
              </a:prstGeom>
              <a:noFill/>
            </p:spPr>
          </p:pic>
          <p:sp>
            <p:nvSpPr>
              <p:cNvPr id="94" name="Freeform 45594"/>
              <p:cNvSpPr/>
              <p:nvPr/>
            </p:nvSpPr>
            <p:spPr>
              <a:xfrm>
                <a:off x="3648892" y="2527820"/>
                <a:ext cx="576000" cy="576000"/>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sp>
          <p:nvSpPr>
            <p:cNvPr id="91" name="Rectangle 45723"/>
            <p:cNvSpPr/>
            <p:nvPr/>
          </p:nvSpPr>
          <p:spPr>
            <a:xfrm>
              <a:off x="1582779" y="1198072"/>
              <a:ext cx="8993264" cy="615552"/>
            </a:xfrm>
            <a:prstGeom prst="rect">
              <a:avLst/>
            </a:prstGeom>
          </p:spPr>
          <p:txBody>
            <a:bodyPr wrap="square" lIns="0" tIns="0" rIns="0" bIns="0">
              <a:spAutoFit/>
            </a:bodyPr>
            <a:lstStyle/>
            <a:p>
              <a:pPr marL="0" algn="just"/>
              <a:r>
                <a:rPr lang="en-US" sz="2000" b="0" i="0" spc="0" baseline="0" dirty="0">
                  <a:solidFill>
                    <a:srgbClr val="231F20"/>
                  </a:solidFill>
                </a:rPr>
                <a:t>Dans le schéma ci-dessous, une boule est placée entre une source de lumière et un écran. </a:t>
              </a:r>
            </a:p>
          </p:txBody>
        </p:sp>
      </p:grpSp>
      <p:sp>
        <p:nvSpPr>
          <p:cNvPr id="95" name="Freeform 45582"/>
          <p:cNvSpPr/>
          <p:nvPr/>
        </p:nvSpPr>
        <p:spPr>
          <a:xfrm>
            <a:off x="991948" y="3960964"/>
            <a:ext cx="9273487" cy="359485"/>
          </a:xfrm>
          <a:custGeom>
            <a:avLst/>
            <a:gdLst/>
            <a:ahLst/>
            <a:cxnLst/>
            <a:rect l="0" t="0" r="0" b="0"/>
            <a:pathLst>
              <a:path w="5997600" h="172783">
                <a:moveTo>
                  <a:pt x="0" y="0"/>
                </a:moveTo>
                <a:lnTo>
                  <a:pt x="0" y="172783"/>
                </a:lnTo>
                <a:lnTo>
                  <a:pt x="5961595" y="172783"/>
                </a:lnTo>
                <a:cubicBezTo>
                  <a:pt x="5981484" y="172783"/>
                  <a:pt x="5997600" y="156667"/>
                  <a:pt x="5997600" y="136779"/>
                </a:cubicBezTo>
                <a:lnTo>
                  <a:pt x="5997600" y="36017"/>
                </a:lnTo>
                <a:cubicBezTo>
                  <a:pt x="5997600" y="16128"/>
                  <a:pt x="5981484" y="0"/>
                  <a:pt x="5961595" y="0"/>
                </a:cubicBezTo>
                <a:close/>
                <a:moveTo>
                  <a:pt x="0" y="0"/>
                </a:moveTo>
              </a:path>
            </a:pathLst>
          </a:custGeom>
          <a:solidFill>
            <a:srgbClr val="FFEFE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1" name="Freeform 45591"/>
          <p:cNvSpPr/>
          <p:nvPr/>
        </p:nvSpPr>
        <p:spPr>
          <a:xfrm>
            <a:off x="7774432" y="4399932"/>
            <a:ext cx="1447576" cy="223953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02"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15510" y="5031316"/>
            <a:ext cx="1081040" cy="1097280"/>
          </a:xfrm>
          <a:prstGeom prst="rect">
            <a:avLst/>
          </a:prstGeom>
          <a:noFill/>
        </p:spPr>
      </p:pic>
      <p:grpSp>
        <p:nvGrpSpPr>
          <p:cNvPr id="4" name="Groupe 3">
            <a:extLst>
              <a:ext uri="{FF2B5EF4-FFF2-40B4-BE49-F238E27FC236}">
                <a16:creationId xmlns:a16="http://schemas.microsoft.com/office/drawing/2014/main" id="{1497BA5E-DC11-1D02-4728-B9EDB4DF1A03}"/>
              </a:ext>
            </a:extLst>
          </p:cNvPr>
          <p:cNvGrpSpPr/>
          <p:nvPr/>
        </p:nvGrpSpPr>
        <p:grpSpPr>
          <a:xfrm>
            <a:off x="2969401" y="4706448"/>
            <a:ext cx="5554945" cy="648053"/>
            <a:chOff x="2969401" y="4706448"/>
            <a:chExt cx="5554945" cy="648053"/>
          </a:xfrm>
        </p:grpSpPr>
        <p:cxnSp>
          <p:nvCxnSpPr>
            <p:cNvPr id="98" name="Straight Connector 97"/>
            <p:cNvCxnSpPr/>
            <p:nvPr/>
          </p:nvCxnSpPr>
          <p:spPr>
            <a:xfrm flipV="1">
              <a:off x="2969401" y="4706448"/>
              <a:ext cx="5554945" cy="64805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V="1">
              <a:off x="3696364" y="5193822"/>
              <a:ext cx="684056" cy="78377"/>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V="1">
              <a:off x="6368847" y="4881324"/>
              <a:ext cx="684056" cy="78377"/>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04" name="Rectangle 45724"/>
          <p:cNvSpPr/>
          <p:nvPr/>
        </p:nvSpPr>
        <p:spPr>
          <a:xfrm>
            <a:off x="1060455" y="3998707"/>
            <a:ext cx="7965899" cy="276999"/>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b="1" i="0" u="none" strike="noStrike" kern="0" cap="none" spc="0" normalizeH="0" baseline="0" noProof="0" dirty="0">
                <a:ln>
                  <a:noFill/>
                </a:ln>
                <a:solidFill>
                  <a:srgbClr val="F5821F"/>
                </a:solidFill>
                <a:effectLst/>
                <a:uLnTx/>
                <a:uFillTx/>
                <a:latin typeface="Calibri-Bold"/>
              </a:rPr>
              <a:t>1</a:t>
            </a:r>
            <a:r>
              <a:rPr kumimoji="0" lang="en-US" b="1" i="0" u="none" strike="noStrike" kern="0" cap="none" spc="542" normalizeH="0" baseline="0" noProof="0" dirty="0">
                <a:ln>
                  <a:noFill/>
                </a:ln>
                <a:solidFill>
                  <a:srgbClr val="F5821F"/>
                </a:solidFill>
                <a:effectLst/>
                <a:uLnTx/>
                <a:uFillTx/>
                <a:latin typeface="Calibri-Bold"/>
              </a:rPr>
              <a:t>.</a:t>
            </a:r>
            <a:r>
              <a:rPr kumimoji="0" lang="en-US" b="0" i="0" u="none" strike="noStrike" kern="0" cap="none" spc="0" normalizeH="0" baseline="0" noProof="0" dirty="0">
                <a:ln>
                  <a:noFill/>
                </a:ln>
                <a:solidFill>
                  <a:srgbClr val="231F20"/>
                </a:solidFill>
                <a:effectLst/>
                <a:uLnTx/>
                <a:uFillTx/>
              </a:rPr>
              <a:t>Tracer les rayons limites passant au-dessous et au dessus de la source et la boule. </a:t>
            </a:r>
          </a:p>
        </p:txBody>
      </p:sp>
      <p:grpSp>
        <p:nvGrpSpPr>
          <p:cNvPr id="11" name="Groupe 10">
            <a:extLst>
              <a:ext uri="{FF2B5EF4-FFF2-40B4-BE49-F238E27FC236}">
                <a16:creationId xmlns:a16="http://schemas.microsoft.com/office/drawing/2014/main" id="{C1701234-00AE-DB5E-1855-4662B6E505BA}"/>
              </a:ext>
            </a:extLst>
          </p:cNvPr>
          <p:cNvGrpSpPr/>
          <p:nvPr/>
        </p:nvGrpSpPr>
        <p:grpSpPr>
          <a:xfrm>
            <a:off x="1768978" y="4620008"/>
            <a:ext cx="1813189" cy="1327299"/>
            <a:chOff x="1768978" y="4620008"/>
            <a:chExt cx="1813189" cy="1327299"/>
          </a:xfrm>
        </p:grpSpPr>
        <p:sp>
          <p:nvSpPr>
            <p:cNvPr id="103" name="Freeform 45594"/>
            <p:cNvSpPr/>
            <p:nvPr/>
          </p:nvSpPr>
          <p:spPr>
            <a:xfrm>
              <a:off x="2675573" y="5362091"/>
              <a:ext cx="576555" cy="585216"/>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nvGrpSpPr>
            <p:cNvPr id="3" name="Groupe 2">
              <a:extLst>
                <a:ext uri="{FF2B5EF4-FFF2-40B4-BE49-F238E27FC236}">
                  <a16:creationId xmlns:a16="http://schemas.microsoft.com/office/drawing/2014/main" id="{45068112-8A97-83B3-B517-AC7F694F8112}"/>
                </a:ext>
              </a:extLst>
            </p:cNvPr>
            <p:cNvGrpSpPr/>
            <p:nvPr/>
          </p:nvGrpSpPr>
          <p:grpSpPr>
            <a:xfrm>
              <a:off x="1768978" y="4620008"/>
              <a:ext cx="1813189" cy="742083"/>
              <a:chOff x="1768978" y="4620008"/>
              <a:chExt cx="1813189" cy="742083"/>
            </a:xfrm>
          </p:grpSpPr>
          <p:sp>
            <p:nvSpPr>
              <p:cNvPr id="105" name="TextBox 104"/>
              <p:cNvSpPr txBox="1"/>
              <p:nvPr/>
            </p:nvSpPr>
            <p:spPr>
              <a:xfrm>
                <a:off x="1768978" y="4620008"/>
                <a:ext cx="1813189" cy="369332"/>
              </a:xfrm>
              <a:prstGeom prst="rect">
                <a:avLst/>
              </a:prstGeom>
              <a:noFill/>
              <a:ln>
                <a:noFill/>
              </a:ln>
            </p:spPr>
            <p:txBody>
              <a:bodyPr wrap="none" rtlCol="0">
                <a:spAutoFit/>
              </a:bodyPr>
              <a:lstStyle/>
              <a:p>
                <a:r>
                  <a:rPr lang="fr-FR" dirty="0">
                    <a:solidFill>
                      <a:srgbClr val="FF0000"/>
                    </a:solidFill>
                  </a:rPr>
                  <a:t>Bord de la source</a:t>
                </a:r>
              </a:p>
            </p:txBody>
          </p:sp>
          <p:cxnSp>
            <p:nvCxnSpPr>
              <p:cNvPr id="106" name="Straight Arrow Connector 105"/>
              <p:cNvCxnSpPr/>
              <p:nvPr/>
            </p:nvCxnSpPr>
            <p:spPr>
              <a:xfrm>
                <a:off x="2447117" y="4959701"/>
                <a:ext cx="444137" cy="4023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6" name="Groupe 5">
            <a:extLst>
              <a:ext uri="{FF2B5EF4-FFF2-40B4-BE49-F238E27FC236}">
                <a16:creationId xmlns:a16="http://schemas.microsoft.com/office/drawing/2014/main" id="{D6EFD61B-C5BB-AF8F-62D0-50D036AA83EA}"/>
              </a:ext>
            </a:extLst>
          </p:cNvPr>
          <p:cNvGrpSpPr/>
          <p:nvPr/>
        </p:nvGrpSpPr>
        <p:grpSpPr>
          <a:xfrm>
            <a:off x="4353454" y="4329526"/>
            <a:ext cx="1556645" cy="742083"/>
            <a:chOff x="4353454" y="4329526"/>
            <a:chExt cx="1556645" cy="742083"/>
          </a:xfrm>
        </p:grpSpPr>
        <p:sp>
          <p:nvSpPr>
            <p:cNvPr id="107" name="TextBox 106"/>
            <p:cNvSpPr txBox="1"/>
            <p:nvPr/>
          </p:nvSpPr>
          <p:spPr>
            <a:xfrm>
              <a:off x="4353454" y="4329526"/>
              <a:ext cx="1556645" cy="369332"/>
            </a:xfrm>
            <a:prstGeom prst="rect">
              <a:avLst/>
            </a:prstGeom>
            <a:noFill/>
            <a:ln>
              <a:noFill/>
            </a:ln>
          </p:spPr>
          <p:txBody>
            <a:bodyPr wrap="none" rtlCol="0">
              <a:spAutoFit/>
            </a:bodyPr>
            <a:lstStyle/>
            <a:p>
              <a:r>
                <a:rPr lang="fr-FR" dirty="0">
                  <a:solidFill>
                    <a:srgbClr val="FF0000"/>
                  </a:solidFill>
                </a:rPr>
                <a:t>Bord de l’objet</a:t>
              </a:r>
            </a:p>
          </p:txBody>
        </p:sp>
        <p:cxnSp>
          <p:nvCxnSpPr>
            <p:cNvPr id="108" name="Straight Arrow Connector 107"/>
            <p:cNvCxnSpPr/>
            <p:nvPr/>
          </p:nvCxnSpPr>
          <p:spPr>
            <a:xfrm>
              <a:off x="5031593" y="4669219"/>
              <a:ext cx="444137" cy="4023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e 9">
            <a:extLst>
              <a:ext uri="{FF2B5EF4-FFF2-40B4-BE49-F238E27FC236}">
                <a16:creationId xmlns:a16="http://schemas.microsoft.com/office/drawing/2014/main" id="{872DA3CF-362E-2E40-0F51-71C2F0336543}"/>
              </a:ext>
            </a:extLst>
          </p:cNvPr>
          <p:cNvGrpSpPr/>
          <p:nvPr/>
        </p:nvGrpSpPr>
        <p:grpSpPr>
          <a:xfrm>
            <a:off x="3184475" y="5272199"/>
            <a:ext cx="1745535" cy="1136773"/>
            <a:chOff x="3184475" y="5272199"/>
            <a:chExt cx="1745535" cy="1136773"/>
          </a:xfrm>
        </p:grpSpPr>
        <p:sp>
          <p:nvSpPr>
            <p:cNvPr id="109" name="TextBox 108"/>
            <p:cNvSpPr txBox="1"/>
            <p:nvPr/>
          </p:nvSpPr>
          <p:spPr>
            <a:xfrm>
              <a:off x="3184475" y="5762641"/>
              <a:ext cx="1745535" cy="646331"/>
            </a:xfrm>
            <a:prstGeom prst="rect">
              <a:avLst/>
            </a:prstGeom>
            <a:noFill/>
            <a:ln>
              <a:noFill/>
            </a:ln>
          </p:spPr>
          <p:txBody>
            <a:bodyPr wrap="square" rtlCol="0">
              <a:spAutoFit/>
            </a:bodyPr>
            <a:lstStyle/>
            <a:p>
              <a:r>
                <a:rPr lang="fr-FR" dirty="0">
                  <a:solidFill>
                    <a:srgbClr val="FF0000"/>
                  </a:solidFill>
                </a:rPr>
                <a:t>Flèche → Sens de propagation</a:t>
              </a:r>
            </a:p>
          </p:txBody>
        </p:sp>
        <p:cxnSp>
          <p:nvCxnSpPr>
            <p:cNvPr id="110" name="Straight Arrow Connector 109"/>
            <p:cNvCxnSpPr/>
            <p:nvPr/>
          </p:nvCxnSpPr>
          <p:spPr>
            <a:xfrm flipV="1">
              <a:off x="4158351" y="5272199"/>
              <a:ext cx="126275" cy="5235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D1B444F4-65CC-0E04-16C4-98F910BA9329}"/>
              </a:ext>
            </a:extLst>
          </p:cNvPr>
          <p:cNvGrpSpPr/>
          <p:nvPr/>
        </p:nvGrpSpPr>
        <p:grpSpPr>
          <a:xfrm>
            <a:off x="6794343" y="4871649"/>
            <a:ext cx="808149" cy="1075658"/>
            <a:chOff x="6794343" y="4871649"/>
            <a:chExt cx="808149" cy="1075658"/>
          </a:xfrm>
        </p:grpSpPr>
        <p:sp>
          <p:nvSpPr>
            <p:cNvPr id="111" name="TextBox 110"/>
            <p:cNvSpPr txBox="1"/>
            <p:nvPr/>
          </p:nvSpPr>
          <p:spPr>
            <a:xfrm>
              <a:off x="6794343" y="5300976"/>
              <a:ext cx="808149" cy="646331"/>
            </a:xfrm>
            <a:prstGeom prst="rect">
              <a:avLst/>
            </a:prstGeom>
            <a:noFill/>
            <a:ln>
              <a:noFill/>
            </a:ln>
          </p:spPr>
          <p:txBody>
            <a:bodyPr wrap="square" rtlCol="0">
              <a:spAutoFit/>
            </a:bodyPr>
            <a:lstStyle/>
            <a:p>
              <a:r>
                <a:rPr lang="fr-FR" b="1" dirty="0">
                  <a:solidFill>
                    <a:srgbClr val="FF0000"/>
                  </a:solidFill>
                </a:rPr>
                <a:t>Rayon limite</a:t>
              </a:r>
            </a:p>
          </p:txBody>
        </p:sp>
        <p:cxnSp>
          <p:nvCxnSpPr>
            <p:cNvPr id="112" name="Straight Arrow Connector 111"/>
            <p:cNvCxnSpPr/>
            <p:nvPr/>
          </p:nvCxnSpPr>
          <p:spPr>
            <a:xfrm flipV="1">
              <a:off x="7218629" y="4871649"/>
              <a:ext cx="126275" cy="5235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3" name="Rectangle 112"/>
          <p:cNvSpPr/>
          <p:nvPr/>
        </p:nvSpPr>
        <p:spPr>
          <a:xfrm>
            <a:off x="1264019" y="3302383"/>
            <a:ext cx="4762650" cy="400110"/>
          </a:xfrm>
          <a:prstGeom prst="rect">
            <a:avLst/>
          </a:prstGeom>
        </p:spPr>
        <p:txBody>
          <a:bodyPr wrap="none">
            <a:spAutoFit/>
          </a:bodyPr>
          <a:lstStyle/>
          <a:p>
            <a:r>
              <a:rPr lang="fr-FR" sz="2000" dirty="0"/>
              <a:t>On veut représenter les ombres de la boule.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fade">
                                      <p:cBhvr>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fade">
                                      <p:cBhvr>
                                        <p:cTn id="17" dur="500"/>
                                        <p:tgtEl>
                                          <p:spTgt spid="10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4" name="ZoneTexte 3"/>
          <p:cNvSpPr txBox="1"/>
          <p:nvPr/>
        </p:nvSpPr>
        <p:spPr>
          <a:xfrm>
            <a:off x="11746730" y="53340"/>
            <a:ext cx="306648" cy="369332"/>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5" name="Titre 4"/>
          <p:cNvSpPr>
            <a:spLocks noGrp="1"/>
          </p:cNvSpPr>
          <p:nvPr>
            <p:ph type="title"/>
          </p:nvPr>
        </p:nvSpPr>
        <p:spPr/>
        <p:txBody>
          <a:bodyPr/>
          <a:lstStyle/>
          <a:p>
            <a:r>
              <a:rPr lang="fr-FR" dirty="0"/>
              <a:t>Puis, on procède de la même façon, pour tracer le rayon limite passant par les bords bas.</a:t>
            </a:r>
          </a:p>
        </p:txBody>
      </p:sp>
      <p:sp>
        <p:nvSpPr>
          <p:cNvPr id="7" name="Espace réservé du contenu 6"/>
          <p:cNvSpPr>
            <a:spLocks noGrp="1"/>
          </p:cNvSpPr>
          <p:nvPr>
            <p:ph sz="quarter" idx="11"/>
          </p:nvPr>
        </p:nvSpPr>
        <p:spPr/>
        <p:txBody>
          <a:bodyPr/>
          <a:lstStyle/>
          <a:p>
            <a:r>
              <a:rPr lang="fr-FR" dirty="0"/>
              <a:t>L’</a:t>
            </a:r>
            <a:r>
              <a:rPr lang="fr-FR" dirty="0" err="1"/>
              <a:t>enseignant.e</a:t>
            </a:r>
            <a:r>
              <a:rPr lang="fr-FR" dirty="0"/>
              <a:t> lit la consigne . Il explique ce qui est demandé. Il doit faire le lien avec le principe de propagation rectiligne de la lumière. </a:t>
            </a:r>
          </a:p>
        </p:txBody>
      </p:sp>
      <p:grpSp>
        <p:nvGrpSpPr>
          <p:cNvPr id="101" name="Group 100"/>
          <p:cNvGrpSpPr/>
          <p:nvPr/>
        </p:nvGrpSpPr>
        <p:grpSpPr>
          <a:xfrm>
            <a:off x="2675573" y="4399932"/>
            <a:ext cx="6546435" cy="2239532"/>
            <a:chOff x="2501393" y="4399932"/>
            <a:chExt cx="6546435" cy="2239532"/>
          </a:xfrm>
        </p:grpSpPr>
        <p:grpSp>
          <p:nvGrpSpPr>
            <p:cNvPr id="102" name="Group 101"/>
            <p:cNvGrpSpPr/>
            <p:nvPr/>
          </p:nvGrpSpPr>
          <p:grpSpPr>
            <a:xfrm>
              <a:off x="2501393" y="4399932"/>
              <a:ext cx="6546435" cy="2239532"/>
              <a:chOff x="2780067" y="4239664"/>
              <a:chExt cx="6546435" cy="2239532"/>
            </a:xfrm>
          </p:grpSpPr>
          <p:grpSp>
            <p:nvGrpSpPr>
              <p:cNvPr id="105" name="Group 104"/>
              <p:cNvGrpSpPr/>
              <p:nvPr/>
            </p:nvGrpSpPr>
            <p:grpSpPr>
              <a:xfrm>
                <a:off x="2780067" y="4239664"/>
                <a:ext cx="6546435" cy="2239532"/>
                <a:chOff x="3648892" y="1580814"/>
                <a:chExt cx="6540136" cy="2204262"/>
              </a:xfrm>
            </p:grpSpPr>
            <p:sp>
              <p:nvSpPr>
                <p:cNvPr id="110" name="Freeform 45591"/>
                <p:cNvSpPr/>
                <p:nvPr/>
              </p:nvSpPr>
              <p:spPr>
                <a:xfrm>
                  <a:off x="8742845" y="1580814"/>
                  <a:ext cx="1446183" cy="220426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11"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986578" y="2202254"/>
                  <a:ext cx="1080000" cy="1079999"/>
                </a:xfrm>
                <a:prstGeom prst="rect">
                  <a:avLst/>
                </a:prstGeom>
                <a:noFill/>
              </p:spPr>
            </p:pic>
            <p:sp>
              <p:nvSpPr>
                <p:cNvPr id="112" name="Freeform 45594"/>
                <p:cNvSpPr/>
                <p:nvPr/>
              </p:nvSpPr>
              <p:spPr>
                <a:xfrm>
                  <a:off x="3648892" y="2527820"/>
                  <a:ext cx="576000" cy="576000"/>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cxnSp>
            <p:nvCxnSpPr>
              <p:cNvPr id="106" name="Straight Connector 105"/>
              <p:cNvCxnSpPr/>
              <p:nvPr/>
            </p:nvCxnSpPr>
            <p:spPr>
              <a:xfrm flipV="1">
                <a:off x="3073895" y="4546180"/>
                <a:ext cx="5554945" cy="648053"/>
              </a:xfrm>
              <a:prstGeom prst="line">
                <a:avLst/>
              </a:prstGeom>
              <a:ln w="19050">
                <a:solidFill>
                  <a:srgbClr val="CCFF66"/>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073895" y="5779449"/>
                <a:ext cx="5554945" cy="368802"/>
              </a:xfrm>
              <a:prstGeom prst="line">
                <a:avLst/>
              </a:prstGeom>
              <a:ln w="19050">
                <a:solidFill>
                  <a:srgbClr val="CCFF66"/>
                </a:solidFill>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V="1">
                <a:off x="3800858" y="5033554"/>
                <a:ext cx="684056" cy="78377"/>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flipV="1">
                <a:off x="6473341" y="4721056"/>
                <a:ext cx="684056" cy="78377"/>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cxnSp>
          <p:nvCxnSpPr>
            <p:cNvPr id="103" name="Straight Arrow Connector 102"/>
            <p:cNvCxnSpPr/>
            <p:nvPr/>
          </p:nvCxnSpPr>
          <p:spPr>
            <a:xfrm>
              <a:off x="6077255" y="6163307"/>
              <a:ext cx="801468" cy="45904"/>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3538726" y="5990852"/>
              <a:ext cx="612000" cy="36000"/>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1000043" y="1070301"/>
            <a:ext cx="9265392" cy="2759093"/>
            <a:chOff x="1446715" y="1137846"/>
            <a:chExt cx="9265392" cy="2759093"/>
          </a:xfrm>
        </p:grpSpPr>
        <p:sp>
          <p:nvSpPr>
            <p:cNvPr id="114" name="Freeform 45584"/>
            <p:cNvSpPr/>
            <p:nvPr/>
          </p:nvSpPr>
          <p:spPr>
            <a:xfrm>
              <a:off x="1446715" y="1137846"/>
              <a:ext cx="9265392" cy="2759093"/>
            </a:xfrm>
            <a:custGeom>
              <a:avLst/>
              <a:gdLst/>
              <a:ahLst/>
              <a:cxnLst/>
              <a:rect l="0" t="0" r="0" b="0"/>
              <a:pathLst>
                <a:path w="6151447" h="1745742">
                  <a:moveTo>
                    <a:pt x="91071" y="0"/>
                  </a:moveTo>
                  <a:cubicBezTo>
                    <a:pt x="40779" y="0"/>
                    <a:pt x="0" y="40767"/>
                    <a:pt x="0" y="91059"/>
                  </a:cubicBezTo>
                  <a:lnTo>
                    <a:pt x="0" y="1654670"/>
                  </a:lnTo>
                  <a:cubicBezTo>
                    <a:pt x="0" y="1704975"/>
                    <a:pt x="40779" y="1745742"/>
                    <a:pt x="91071" y="1745742"/>
                  </a:cubicBezTo>
                  <a:lnTo>
                    <a:pt x="6060388" y="1745742"/>
                  </a:lnTo>
                  <a:cubicBezTo>
                    <a:pt x="6110680" y="1745742"/>
                    <a:pt x="6151447" y="1704975"/>
                    <a:pt x="6151447" y="1654670"/>
                  </a:cubicBezTo>
                  <a:lnTo>
                    <a:pt x="6151447" y="91059"/>
                  </a:lnTo>
                  <a:cubicBezTo>
                    <a:pt x="6151447" y="40767"/>
                    <a:pt x="6110680" y="0"/>
                    <a:pt x="6060388" y="0"/>
                  </a:cubicBezTo>
                  <a:close/>
                  <a:moveTo>
                    <a:pt x="91071" y="0"/>
                  </a:moveTo>
                </a:path>
              </a:pathLst>
            </a:custGeom>
            <a:solidFill>
              <a:srgbClr val="FFE9D6">
                <a:alpha val="100000"/>
              </a:srgb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sp>
        <p:grpSp>
          <p:nvGrpSpPr>
            <p:cNvPr id="115" name="Group 114"/>
            <p:cNvGrpSpPr/>
            <p:nvPr/>
          </p:nvGrpSpPr>
          <p:grpSpPr>
            <a:xfrm>
              <a:off x="2960269" y="1505848"/>
              <a:ext cx="6546435" cy="2239532"/>
              <a:chOff x="3648892" y="1663338"/>
              <a:chExt cx="6540136" cy="2204262"/>
            </a:xfrm>
          </p:grpSpPr>
          <p:sp>
            <p:nvSpPr>
              <p:cNvPr id="117" name="Freeform 45591"/>
              <p:cNvSpPr/>
              <p:nvPr/>
            </p:nvSpPr>
            <p:spPr>
              <a:xfrm>
                <a:off x="8742845" y="1663338"/>
                <a:ext cx="1446183" cy="220426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18"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78584" y="2202254"/>
                <a:ext cx="1080000" cy="1079999"/>
              </a:xfrm>
              <a:prstGeom prst="rect">
                <a:avLst/>
              </a:prstGeom>
              <a:noFill/>
            </p:spPr>
          </p:pic>
          <p:sp>
            <p:nvSpPr>
              <p:cNvPr id="119" name="Freeform 45594"/>
              <p:cNvSpPr/>
              <p:nvPr/>
            </p:nvSpPr>
            <p:spPr>
              <a:xfrm>
                <a:off x="3648892" y="2527820"/>
                <a:ext cx="576000" cy="576000"/>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sp>
          <p:nvSpPr>
            <p:cNvPr id="116" name="Rectangle 45723"/>
            <p:cNvSpPr/>
            <p:nvPr/>
          </p:nvSpPr>
          <p:spPr>
            <a:xfrm>
              <a:off x="1582779" y="1198072"/>
              <a:ext cx="8993264" cy="615552"/>
            </a:xfrm>
            <a:prstGeom prst="rect">
              <a:avLst/>
            </a:prstGeom>
          </p:spPr>
          <p:txBody>
            <a:bodyPr wrap="square" lIns="0" tIns="0" rIns="0" bIns="0">
              <a:spAutoFit/>
            </a:bodyPr>
            <a:lstStyle/>
            <a:p>
              <a:pPr marL="0" algn="just"/>
              <a:r>
                <a:rPr lang="en-US" sz="2000" b="0" i="0" spc="0" baseline="0" dirty="0">
                  <a:solidFill>
                    <a:srgbClr val="231F20"/>
                  </a:solidFill>
                </a:rPr>
                <a:t>Dans le schéma ci-dessous, une boule est placée entre une source de lumière et un écran. </a:t>
              </a:r>
            </a:p>
          </p:txBody>
        </p:sp>
      </p:grpSp>
      <p:sp>
        <p:nvSpPr>
          <p:cNvPr id="120" name="Freeform 45582"/>
          <p:cNvSpPr/>
          <p:nvPr/>
        </p:nvSpPr>
        <p:spPr>
          <a:xfrm>
            <a:off x="991948" y="3960964"/>
            <a:ext cx="9273487" cy="359485"/>
          </a:xfrm>
          <a:custGeom>
            <a:avLst/>
            <a:gdLst/>
            <a:ahLst/>
            <a:cxnLst/>
            <a:rect l="0" t="0" r="0" b="0"/>
            <a:pathLst>
              <a:path w="5997600" h="172783">
                <a:moveTo>
                  <a:pt x="0" y="0"/>
                </a:moveTo>
                <a:lnTo>
                  <a:pt x="0" y="172783"/>
                </a:lnTo>
                <a:lnTo>
                  <a:pt x="5961595" y="172783"/>
                </a:lnTo>
                <a:cubicBezTo>
                  <a:pt x="5981484" y="172783"/>
                  <a:pt x="5997600" y="156667"/>
                  <a:pt x="5997600" y="136779"/>
                </a:cubicBezTo>
                <a:lnTo>
                  <a:pt x="5997600" y="36017"/>
                </a:lnTo>
                <a:cubicBezTo>
                  <a:pt x="5997600" y="16128"/>
                  <a:pt x="5981484" y="0"/>
                  <a:pt x="5961595" y="0"/>
                </a:cubicBezTo>
                <a:close/>
                <a:moveTo>
                  <a:pt x="0" y="0"/>
                </a:moveTo>
              </a:path>
            </a:pathLst>
          </a:custGeom>
          <a:solidFill>
            <a:srgbClr val="FFEFE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grpSp>
        <p:nvGrpSpPr>
          <p:cNvPr id="121" name="Group 120"/>
          <p:cNvGrpSpPr/>
          <p:nvPr/>
        </p:nvGrpSpPr>
        <p:grpSpPr>
          <a:xfrm>
            <a:off x="2675573" y="4399932"/>
            <a:ext cx="6546435" cy="2239532"/>
            <a:chOff x="2780067" y="4239664"/>
            <a:chExt cx="6546435" cy="2239532"/>
          </a:xfrm>
        </p:grpSpPr>
        <p:grpSp>
          <p:nvGrpSpPr>
            <p:cNvPr id="122" name="Group 121"/>
            <p:cNvGrpSpPr/>
            <p:nvPr/>
          </p:nvGrpSpPr>
          <p:grpSpPr>
            <a:xfrm>
              <a:off x="2780067" y="4239664"/>
              <a:ext cx="6546435" cy="2239532"/>
              <a:chOff x="3648892" y="1580814"/>
              <a:chExt cx="6540136" cy="2204262"/>
            </a:xfrm>
          </p:grpSpPr>
          <p:sp>
            <p:nvSpPr>
              <p:cNvPr id="126" name="Freeform 45591"/>
              <p:cNvSpPr/>
              <p:nvPr/>
            </p:nvSpPr>
            <p:spPr>
              <a:xfrm>
                <a:off x="8742845" y="1580814"/>
                <a:ext cx="1446183" cy="220426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27" name="Picture 4559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986578" y="2202254"/>
                <a:ext cx="1080000" cy="1079999"/>
              </a:xfrm>
              <a:prstGeom prst="rect">
                <a:avLst/>
              </a:prstGeom>
              <a:noFill/>
            </p:spPr>
          </p:pic>
          <p:sp>
            <p:nvSpPr>
              <p:cNvPr id="128" name="Freeform 45594"/>
              <p:cNvSpPr/>
              <p:nvPr/>
            </p:nvSpPr>
            <p:spPr>
              <a:xfrm>
                <a:off x="3648892" y="2527820"/>
                <a:ext cx="576000" cy="576000"/>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grpSp>
        <p:cxnSp>
          <p:nvCxnSpPr>
            <p:cNvPr id="123" name="Straight Connector 122"/>
            <p:cNvCxnSpPr/>
            <p:nvPr/>
          </p:nvCxnSpPr>
          <p:spPr>
            <a:xfrm flipV="1">
              <a:off x="3073895" y="4546180"/>
              <a:ext cx="5554945" cy="648053"/>
            </a:xfrm>
            <a:prstGeom prst="line">
              <a:avLst/>
            </a:prstGeom>
            <a:ln w="19050">
              <a:solidFill>
                <a:srgbClr val="CCFF66"/>
              </a:solidFill>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flipV="1">
              <a:off x="3800858" y="5033554"/>
              <a:ext cx="684056" cy="78377"/>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flipV="1">
              <a:off x="6473341" y="4721056"/>
              <a:ext cx="684056" cy="78377"/>
            </a:xfrm>
            <a:prstGeom prst="straightConnector1">
              <a:avLst/>
            </a:prstGeom>
            <a:ln w="19050">
              <a:solidFill>
                <a:srgbClr val="CCFF6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29" name="Rectangle 45724"/>
          <p:cNvSpPr/>
          <p:nvPr/>
        </p:nvSpPr>
        <p:spPr>
          <a:xfrm>
            <a:off x="1060455" y="3998707"/>
            <a:ext cx="7965899" cy="276999"/>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b="1" i="0" u="none" strike="noStrike" kern="0" cap="none" spc="0" normalizeH="0" baseline="0" noProof="0" dirty="0">
                <a:ln>
                  <a:noFill/>
                </a:ln>
                <a:solidFill>
                  <a:srgbClr val="F5821F"/>
                </a:solidFill>
                <a:effectLst/>
                <a:uLnTx/>
                <a:uFillTx/>
                <a:latin typeface="Calibri-Bold"/>
              </a:rPr>
              <a:t>1</a:t>
            </a:r>
            <a:r>
              <a:rPr kumimoji="0" lang="en-US" b="1" i="0" u="none" strike="noStrike" kern="0" cap="none" spc="542" normalizeH="0" baseline="0" noProof="0" dirty="0">
                <a:ln>
                  <a:noFill/>
                </a:ln>
                <a:solidFill>
                  <a:srgbClr val="F5821F"/>
                </a:solidFill>
                <a:effectLst/>
                <a:uLnTx/>
                <a:uFillTx/>
                <a:latin typeface="Calibri-Bold"/>
              </a:rPr>
              <a:t>.</a:t>
            </a:r>
            <a:r>
              <a:rPr kumimoji="0" lang="en-US" b="0" i="0" u="none" strike="noStrike" kern="0" cap="none" spc="0" normalizeH="0" baseline="0" noProof="0" dirty="0">
                <a:ln>
                  <a:noFill/>
                </a:ln>
                <a:solidFill>
                  <a:srgbClr val="231F20"/>
                </a:solidFill>
                <a:effectLst/>
                <a:uLnTx/>
                <a:uFillTx/>
              </a:rPr>
              <a:t>Tracer les rayons limites passant au-dessous et au dessus de la source et la boule. </a:t>
            </a:r>
          </a:p>
        </p:txBody>
      </p:sp>
      <p:sp>
        <p:nvSpPr>
          <p:cNvPr id="130" name="TextBox 129"/>
          <p:cNvSpPr txBox="1"/>
          <p:nvPr/>
        </p:nvSpPr>
        <p:spPr>
          <a:xfrm>
            <a:off x="1454957" y="6239822"/>
            <a:ext cx="1813189" cy="369332"/>
          </a:xfrm>
          <a:prstGeom prst="rect">
            <a:avLst/>
          </a:prstGeom>
          <a:noFill/>
          <a:ln>
            <a:noFill/>
          </a:ln>
        </p:spPr>
        <p:txBody>
          <a:bodyPr wrap="none" rtlCol="0">
            <a:spAutoFit/>
          </a:bodyPr>
          <a:lstStyle/>
          <a:p>
            <a:r>
              <a:rPr lang="fr-FR" dirty="0">
                <a:solidFill>
                  <a:srgbClr val="FF0000"/>
                </a:solidFill>
              </a:rPr>
              <a:t>Bord de la source</a:t>
            </a:r>
          </a:p>
        </p:txBody>
      </p:sp>
      <p:cxnSp>
        <p:nvCxnSpPr>
          <p:cNvPr id="131" name="Straight Arrow Connector 130"/>
          <p:cNvCxnSpPr/>
          <p:nvPr/>
        </p:nvCxnSpPr>
        <p:spPr>
          <a:xfrm flipV="1">
            <a:off x="2386568" y="5954897"/>
            <a:ext cx="504686" cy="2849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2" name="TextBox 131"/>
          <p:cNvSpPr txBox="1"/>
          <p:nvPr/>
        </p:nvSpPr>
        <p:spPr>
          <a:xfrm>
            <a:off x="3864635" y="6344480"/>
            <a:ext cx="1556645" cy="369332"/>
          </a:xfrm>
          <a:prstGeom prst="rect">
            <a:avLst/>
          </a:prstGeom>
          <a:noFill/>
          <a:ln>
            <a:noFill/>
          </a:ln>
        </p:spPr>
        <p:txBody>
          <a:bodyPr wrap="none" rtlCol="0">
            <a:spAutoFit/>
          </a:bodyPr>
          <a:lstStyle/>
          <a:p>
            <a:r>
              <a:rPr lang="fr-FR" dirty="0">
                <a:solidFill>
                  <a:srgbClr val="FF0000"/>
                </a:solidFill>
              </a:rPr>
              <a:t>Bord de l’objet</a:t>
            </a:r>
          </a:p>
        </p:txBody>
      </p:sp>
      <p:cxnSp>
        <p:nvCxnSpPr>
          <p:cNvPr id="133" name="Straight Arrow Connector 132"/>
          <p:cNvCxnSpPr>
            <a:endCxn id="127" idx="2"/>
          </p:cNvCxnSpPr>
          <p:nvPr/>
        </p:nvCxnSpPr>
        <p:spPr>
          <a:xfrm flipV="1">
            <a:off x="5338363" y="6128596"/>
            <a:ext cx="217667" cy="4805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4" name="TextBox 133"/>
          <p:cNvSpPr txBox="1"/>
          <p:nvPr/>
        </p:nvSpPr>
        <p:spPr>
          <a:xfrm>
            <a:off x="6787154" y="5193822"/>
            <a:ext cx="808149" cy="646331"/>
          </a:xfrm>
          <a:prstGeom prst="rect">
            <a:avLst/>
          </a:prstGeom>
          <a:noFill/>
          <a:ln>
            <a:noFill/>
          </a:ln>
        </p:spPr>
        <p:txBody>
          <a:bodyPr wrap="square" rtlCol="0">
            <a:spAutoFit/>
          </a:bodyPr>
          <a:lstStyle/>
          <a:p>
            <a:r>
              <a:rPr lang="fr-FR" b="1" dirty="0">
                <a:solidFill>
                  <a:srgbClr val="FF0000"/>
                </a:solidFill>
              </a:rPr>
              <a:t>Rayon limite</a:t>
            </a:r>
          </a:p>
        </p:txBody>
      </p:sp>
      <p:cxnSp>
        <p:nvCxnSpPr>
          <p:cNvPr id="135" name="Straight Arrow Connector 134"/>
          <p:cNvCxnSpPr/>
          <p:nvPr/>
        </p:nvCxnSpPr>
        <p:spPr>
          <a:xfrm>
            <a:off x="7233912" y="5763871"/>
            <a:ext cx="161309" cy="4453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3600171" y="5146374"/>
            <a:ext cx="1745535" cy="646331"/>
          </a:xfrm>
          <a:prstGeom prst="rect">
            <a:avLst/>
          </a:prstGeom>
          <a:noFill/>
          <a:ln>
            <a:noFill/>
          </a:ln>
        </p:spPr>
        <p:txBody>
          <a:bodyPr wrap="square" rtlCol="0">
            <a:spAutoFit/>
          </a:bodyPr>
          <a:lstStyle/>
          <a:p>
            <a:r>
              <a:rPr lang="fr-FR" dirty="0">
                <a:solidFill>
                  <a:srgbClr val="FF0000"/>
                </a:solidFill>
              </a:rPr>
              <a:t>Flèche → Sens de propagation</a:t>
            </a:r>
          </a:p>
        </p:txBody>
      </p:sp>
      <p:cxnSp>
        <p:nvCxnSpPr>
          <p:cNvPr id="137" name="Straight Arrow Connector 136"/>
          <p:cNvCxnSpPr/>
          <p:nvPr/>
        </p:nvCxnSpPr>
        <p:spPr>
          <a:xfrm flipH="1">
            <a:off x="4212694" y="5706582"/>
            <a:ext cx="22797" cy="2662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EE7D055-5885-B86A-2E4E-CC3E099686DB}"/>
              </a:ext>
            </a:extLst>
          </p:cNvPr>
          <p:cNvSpPr/>
          <p:nvPr/>
        </p:nvSpPr>
        <p:spPr>
          <a:xfrm>
            <a:off x="5348742" y="2962647"/>
            <a:ext cx="2866699" cy="1580616"/>
          </a:xfrm>
          <a:custGeom>
            <a:avLst/>
            <a:gdLst>
              <a:gd name="csX0" fmla="*/ 0 w 2750693"/>
              <a:gd name="csY0" fmla="*/ 0 h 1348604"/>
              <a:gd name="csX1" fmla="*/ 2750693 w 2750693"/>
              <a:gd name="csY1" fmla="*/ 0 h 1348604"/>
              <a:gd name="csX2" fmla="*/ 2750693 w 2750693"/>
              <a:gd name="csY2" fmla="*/ 1348604 h 1348604"/>
              <a:gd name="csX3" fmla="*/ 0 w 2750693"/>
              <a:gd name="csY3" fmla="*/ 1348604 h 1348604"/>
              <a:gd name="csX4" fmla="*/ 0 w 2750693"/>
              <a:gd name="csY4" fmla="*/ 0 h 1348604"/>
              <a:gd name="csX0" fmla="*/ 0 w 2750693"/>
              <a:gd name="csY0" fmla="*/ 238836 h 1587440"/>
              <a:gd name="csX1" fmla="*/ 2682454 w 2750693"/>
              <a:gd name="csY1" fmla="*/ 0 h 1587440"/>
              <a:gd name="csX2" fmla="*/ 2750693 w 2750693"/>
              <a:gd name="csY2" fmla="*/ 1587440 h 1587440"/>
              <a:gd name="csX3" fmla="*/ 0 w 2750693"/>
              <a:gd name="csY3" fmla="*/ 1587440 h 1587440"/>
              <a:gd name="csX4" fmla="*/ 0 w 2750693"/>
              <a:gd name="csY4" fmla="*/ 238836 h 1587440"/>
              <a:gd name="csX0" fmla="*/ 0 w 2682454"/>
              <a:gd name="csY0" fmla="*/ 238836 h 1587440"/>
              <a:gd name="csX1" fmla="*/ 2682454 w 2682454"/>
              <a:gd name="csY1" fmla="*/ 0 h 1587440"/>
              <a:gd name="csX2" fmla="*/ 2095601 w 2682454"/>
              <a:gd name="csY2" fmla="*/ 1416843 h 1587440"/>
              <a:gd name="csX3" fmla="*/ 0 w 2682454"/>
              <a:gd name="csY3" fmla="*/ 1587440 h 1587440"/>
              <a:gd name="csX4" fmla="*/ 0 w 2682454"/>
              <a:gd name="csY4" fmla="*/ 238836 h 1587440"/>
              <a:gd name="csX0" fmla="*/ 0 w 2702926"/>
              <a:gd name="csY0" fmla="*/ 238836 h 1587440"/>
              <a:gd name="csX1" fmla="*/ 2682454 w 2702926"/>
              <a:gd name="csY1" fmla="*/ 0 h 1587440"/>
              <a:gd name="csX2" fmla="*/ 2702926 w 2702926"/>
              <a:gd name="csY2" fmla="*/ 1580616 h 1587440"/>
              <a:gd name="csX3" fmla="*/ 0 w 2702926"/>
              <a:gd name="csY3" fmla="*/ 1587440 h 1587440"/>
              <a:gd name="csX4" fmla="*/ 0 w 2702926"/>
              <a:gd name="csY4" fmla="*/ 238836 h 1587440"/>
              <a:gd name="csX0" fmla="*/ 0 w 2846228"/>
              <a:gd name="csY0" fmla="*/ 348018 h 1587440"/>
              <a:gd name="csX1" fmla="*/ 2825756 w 2846228"/>
              <a:gd name="csY1" fmla="*/ 0 h 1587440"/>
              <a:gd name="csX2" fmla="*/ 2846228 w 2846228"/>
              <a:gd name="csY2" fmla="*/ 1580616 h 1587440"/>
              <a:gd name="csX3" fmla="*/ 143302 w 2846228"/>
              <a:gd name="csY3" fmla="*/ 1587440 h 1587440"/>
              <a:gd name="csX4" fmla="*/ 0 w 2846228"/>
              <a:gd name="csY4" fmla="*/ 348018 h 1587440"/>
              <a:gd name="csX0" fmla="*/ 20471 w 2866699"/>
              <a:gd name="csY0" fmla="*/ 348018 h 1580616"/>
              <a:gd name="csX1" fmla="*/ 2846227 w 2866699"/>
              <a:gd name="csY1" fmla="*/ 0 h 1580616"/>
              <a:gd name="csX2" fmla="*/ 2866699 w 2866699"/>
              <a:gd name="csY2" fmla="*/ 1580616 h 1580616"/>
              <a:gd name="csX3" fmla="*/ 0 w 2866699"/>
              <a:gd name="csY3" fmla="*/ 1396372 h 1580616"/>
              <a:gd name="csX4" fmla="*/ 20471 w 2866699"/>
              <a:gd name="csY4" fmla="*/ 348018 h 1580616"/>
            </a:gdLst>
            <a:ahLst/>
            <a:cxnLst>
              <a:cxn ang="0">
                <a:pos x="csX0" y="csY0"/>
              </a:cxn>
              <a:cxn ang="0">
                <a:pos x="csX1" y="csY1"/>
              </a:cxn>
              <a:cxn ang="0">
                <a:pos x="csX2" y="csY2"/>
              </a:cxn>
              <a:cxn ang="0">
                <a:pos x="csX3" y="csY3"/>
              </a:cxn>
              <a:cxn ang="0">
                <a:pos x="csX4" y="csY4"/>
              </a:cxn>
            </a:cxnLst>
            <a:rect l="l" t="t" r="r" b="b"/>
            <a:pathLst>
              <a:path w="2866699" h="1580616">
                <a:moveTo>
                  <a:pt x="20471" y="348018"/>
                </a:moveTo>
                <a:lnTo>
                  <a:pt x="2846227" y="0"/>
                </a:lnTo>
                <a:lnTo>
                  <a:pt x="2866699" y="1580616"/>
                </a:lnTo>
                <a:lnTo>
                  <a:pt x="0" y="1396372"/>
                </a:lnTo>
                <a:lnTo>
                  <a:pt x="20471" y="348018"/>
                </a:lnTo>
                <a:close/>
              </a:path>
            </a:pathLst>
          </a:custGeom>
          <a:solidFill>
            <a:schemeClr val="bg2">
              <a:lumMod val="90000"/>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3CFEE361-8C31-CA5D-5768-D9120CC14D50}"/>
              </a:ext>
            </a:extLst>
          </p:cNvPr>
          <p:cNvGrpSpPr/>
          <p:nvPr/>
        </p:nvGrpSpPr>
        <p:grpSpPr>
          <a:xfrm>
            <a:off x="7513295" y="2641714"/>
            <a:ext cx="2249014" cy="2239532"/>
            <a:chOff x="7513295" y="2641714"/>
            <a:chExt cx="2249014" cy="2239532"/>
          </a:xfrm>
        </p:grpSpPr>
        <p:sp>
          <p:nvSpPr>
            <p:cNvPr id="121" name="Freeform 45591"/>
            <p:cNvSpPr/>
            <p:nvPr/>
          </p:nvSpPr>
          <p:spPr>
            <a:xfrm>
              <a:off x="7513295" y="2641714"/>
              <a:ext cx="1447576" cy="2239532"/>
            </a:xfrm>
            <a:custGeom>
              <a:avLst/>
              <a:gdLst/>
              <a:ahLst/>
              <a:cxnLst/>
              <a:rect l="0" t="0" r="0" b="0"/>
              <a:pathLst>
                <a:path w="841971" h="1088110">
                  <a:moveTo>
                    <a:pt x="0" y="0"/>
                  </a:moveTo>
                  <a:lnTo>
                    <a:pt x="728624" y="124929"/>
                  </a:lnTo>
                  <a:lnTo>
                    <a:pt x="841971" y="1088110"/>
                  </a:lnTo>
                  <a:lnTo>
                    <a:pt x="74790" y="929894"/>
                  </a:lnTo>
                  <a:close/>
                  <a:moveTo>
                    <a:pt x="0" y="0"/>
                  </a:moveTo>
                </a:path>
              </a:pathLst>
            </a:custGeom>
            <a:solidFill>
              <a:srgbClr val="FFF795">
                <a:alpha val="100000"/>
              </a:srgb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135" name="Rectangle 45455"/>
            <p:cNvSpPr/>
            <p:nvPr/>
          </p:nvSpPr>
          <p:spPr>
            <a:xfrm>
              <a:off x="8960870" y="3612006"/>
              <a:ext cx="801439" cy="369332"/>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fr-FR" sz="2400" b="1" i="0" u="none" strike="noStrike" kern="0" cap="none" spc="0" normalizeH="0" baseline="0" dirty="0">
                  <a:ln>
                    <a:noFill/>
                  </a:ln>
                  <a:effectLst/>
                  <a:uLnTx/>
                  <a:uFillTx/>
                </a:rPr>
                <a:t>Écran</a:t>
              </a:r>
              <a:endParaRPr kumimoji="0" lang="fr-FR" sz="2400" b="1" i="0" u="none" strike="noStrike" kern="0" cap="none" spc="0" normalizeH="0" baseline="0" dirty="0">
                <a:ln>
                  <a:noFill/>
                </a:ln>
                <a:effectLst/>
                <a:uLnTx/>
                <a:uFillTx/>
                <a:latin typeface="ArialMT-Light"/>
              </a:endParaRPr>
            </a:p>
          </p:txBody>
        </p:sp>
      </p:grpSp>
      <p:grpSp>
        <p:nvGrpSpPr>
          <p:cNvPr id="3" name="Groupe 2">
            <a:extLst>
              <a:ext uri="{FF2B5EF4-FFF2-40B4-BE49-F238E27FC236}">
                <a16:creationId xmlns:a16="http://schemas.microsoft.com/office/drawing/2014/main" id="{859FEA7C-B7D2-5B67-30DD-BDC27B6F3BDF}"/>
              </a:ext>
            </a:extLst>
          </p:cNvPr>
          <p:cNvGrpSpPr/>
          <p:nvPr/>
        </p:nvGrpSpPr>
        <p:grpSpPr>
          <a:xfrm>
            <a:off x="4754373" y="3273098"/>
            <a:ext cx="1137812" cy="1446968"/>
            <a:chOff x="4754373" y="3273098"/>
            <a:chExt cx="1137812" cy="1446968"/>
          </a:xfrm>
        </p:grpSpPr>
        <p:pic>
          <p:nvPicPr>
            <p:cNvPr id="122" name="Picture 4559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754373" y="3273098"/>
              <a:ext cx="1081040" cy="1097280"/>
            </a:xfrm>
            <a:prstGeom prst="rect">
              <a:avLst/>
            </a:prstGeom>
            <a:noFill/>
          </p:spPr>
        </p:pic>
        <p:sp>
          <p:nvSpPr>
            <p:cNvPr id="134" name="Rectangle 45455"/>
            <p:cNvSpPr/>
            <p:nvPr/>
          </p:nvSpPr>
          <p:spPr>
            <a:xfrm>
              <a:off x="4935672" y="4350734"/>
              <a:ext cx="956513" cy="369332"/>
            </a:xfrm>
            <a:prstGeom prst="rect">
              <a:avLst/>
            </a:prstGeom>
          </p:spPr>
          <p:txBody>
            <a:bodyPr wrap="square" lIns="0" tIns="0" rIns="0" bIns="0">
              <a:spAutoFit/>
            </a:bodyPr>
            <a:lstStyle/>
            <a:p>
              <a:pPr defTabSz="914400"/>
              <a:r>
                <a:rPr lang="fr-FR" sz="2400" b="1" kern="0" dirty="0"/>
                <a:t>Objet</a:t>
              </a:r>
            </a:p>
          </p:txBody>
        </p:sp>
      </p:grpSp>
      <p:pic>
        <p:nvPicPr>
          <p:cNvPr id="9" name="Image 9"/>
          <p:cNvPicPr>
            <a:picLocks noChangeAspect="1"/>
          </p:cNvPicPr>
          <p:nvPr/>
        </p:nvPicPr>
        <p:blipFill>
          <a:blip r:embed="rId3"/>
          <a:stretch>
            <a:fillRect/>
          </a:stretch>
        </p:blipFill>
        <p:spPr>
          <a:xfrm>
            <a:off x="11216900" y="336343"/>
            <a:ext cx="583170" cy="583170"/>
          </a:xfrm>
          <a:prstGeom prst="rect">
            <a:avLst/>
          </a:prstGeom>
        </p:spPr>
      </p:pic>
      <p:sp>
        <p:nvSpPr>
          <p:cNvPr id="4" name="ZoneTexte 3"/>
          <p:cNvSpPr txBox="1"/>
          <p:nvPr/>
        </p:nvSpPr>
        <p:spPr>
          <a:xfrm>
            <a:off x="11746730" y="53340"/>
            <a:ext cx="306648" cy="369332"/>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5" name="Titre 4"/>
          <p:cNvSpPr>
            <a:spLocks noGrp="1"/>
          </p:cNvSpPr>
          <p:nvPr>
            <p:ph type="title"/>
          </p:nvPr>
        </p:nvSpPr>
        <p:spPr/>
        <p:txBody>
          <a:bodyPr/>
          <a:lstStyle/>
          <a:p>
            <a:pPr algn="just"/>
            <a:r>
              <a:rPr lang="fr-FR" dirty="0"/>
              <a:t>Dans la deuxième étape, on indique trois zones d’ombre distinctes.</a:t>
            </a:r>
          </a:p>
        </p:txBody>
      </p:sp>
      <p:sp>
        <p:nvSpPr>
          <p:cNvPr id="7" name="Espace réservé du contenu 6"/>
          <p:cNvSpPr>
            <a:spLocks noGrp="1"/>
          </p:cNvSpPr>
          <p:nvPr>
            <p:ph sz="quarter" idx="11"/>
          </p:nvPr>
        </p:nvSpPr>
        <p:spPr/>
        <p:txBody>
          <a:bodyPr/>
          <a:lstStyle/>
          <a:p>
            <a:r>
              <a:rPr lang="fr-FR" dirty="0"/>
              <a:t>L’</a:t>
            </a:r>
            <a:r>
              <a:rPr lang="fr-FR" dirty="0" err="1"/>
              <a:t>enseignant.e</a:t>
            </a:r>
            <a:r>
              <a:rPr lang="fr-FR" dirty="0"/>
              <a:t> lit la consigne . Il explique ce qui est demandé. Attirer l’attention sur le milieu de propagation qui est l’air dans cette situation.</a:t>
            </a:r>
          </a:p>
        </p:txBody>
      </p:sp>
      <p:sp>
        <p:nvSpPr>
          <p:cNvPr id="105" name="Freeform 44374"/>
          <p:cNvSpPr/>
          <p:nvPr/>
        </p:nvSpPr>
        <p:spPr>
          <a:xfrm>
            <a:off x="554182" y="1190411"/>
            <a:ext cx="10797309" cy="371157"/>
          </a:xfrm>
          <a:custGeom>
            <a:avLst/>
            <a:gdLst/>
            <a:ahLst/>
            <a:cxnLst/>
            <a:rect l="0" t="0" r="0" b="0"/>
            <a:pathLst>
              <a:path w="5896800" h="187223">
                <a:moveTo>
                  <a:pt x="0" y="0"/>
                </a:moveTo>
                <a:lnTo>
                  <a:pt x="0" y="187223"/>
                </a:lnTo>
                <a:lnTo>
                  <a:pt x="5860796" y="187223"/>
                </a:lnTo>
                <a:cubicBezTo>
                  <a:pt x="5880684" y="187223"/>
                  <a:pt x="5896800" y="171107"/>
                  <a:pt x="5896800" y="151206"/>
                </a:cubicBezTo>
                <a:lnTo>
                  <a:pt x="5896800" y="36017"/>
                </a:lnTo>
                <a:cubicBezTo>
                  <a:pt x="5896800" y="16128"/>
                  <a:pt x="5880684" y="0"/>
                  <a:pt x="5860796" y="0"/>
                </a:cubicBezTo>
                <a:close/>
                <a:moveTo>
                  <a:pt x="0" y="0"/>
                </a:moveTo>
              </a:path>
            </a:pathLst>
          </a:custGeom>
          <a:solidFill>
            <a:srgbClr val="FFEFE2">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Rectangle 44875"/>
          <p:cNvSpPr/>
          <p:nvPr/>
        </p:nvSpPr>
        <p:spPr>
          <a:xfrm>
            <a:off x="642253" y="1179669"/>
            <a:ext cx="7881966" cy="369332"/>
          </a:xfrm>
          <a:prstGeom prst="rect">
            <a:avLst/>
          </a:prstGeom>
        </p:spPr>
        <p:txBody>
          <a:bodyPr wrap="none" lIns="0" tIns="0" rIns="0" bIns="0">
            <a:spAutoFit/>
          </a:bodyPr>
          <a:lstStyle/>
          <a:p>
            <a:pPr lvl="0" defTabSz="914400">
              <a:defRPr/>
            </a:pPr>
            <a:r>
              <a:rPr kumimoji="0" lang="en-US" sz="2400" b="1" i="0" u="none" strike="noStrike" kern="0" cap="none" spc="0" normalizeH="0" baseline="0" noProof="0" dirty="0">
                <a:ln>
                  <a:noFill/>
                </a:ln>
                <a:solidFill>
                  <a:srgbClr val="F5821F"/>
                </a:solidFill>
                <a:effectLst/>
                <a:uLnTx/>
                <a:uFillTx/>
                <a:latin typeface="Calibri-Bold"/>
              </a:rPr>
              <a:t>2.</a:t>
            </a:r>
            <a:r>
              <a:rPr kumimoji="0" lang="en-US" sz="2400" b="0" i="0" u="none" strike="noStrike" kern="0" cap="none" spc="0" normalizeH="0" baseline="0" noProof="0" dirty="0">
                <a:ln>
                  <a:noFill/>
                </a:ln>
                <a:solidFill>
                  <a:srgbClr val="F5821F"/>
                </a:solidFill>
                <a:effectLst/>
                <a:uLnTx/>
                <a:uFillTx/>
              </a:rPr>
              <a:t> </a:t>
            </a:r>
            <a:r>
              <a:rPr lang="fr-FR" sz="2400" kern="0" dirty="0">
                <a:solidFill>
                  <a:srgbClr val="231F20"/>
                </a:solidFill>
              </a:rPr>
              <a:t>Indiquer la zone d’ombre, l’ombre propre et l’ombre portée</a:t>
            </a:r>
            <a:r>
              <a:rPr kumimoji="0" lang="en-US" sz="2400" b="0" i="0" u="none" strike="noStrike" kern="0" cap="none" spc="0" normalizeH="0" baseline="0" noProof="0" dirty="0">
                <a:ln>
                  <a:noFill/>
                </a:ln>
                <a:solidFill>
                  <a:srgbClr val="231F20"/>
                </a:solidFill>
                <a:effectLst/>
                <a:uLnTx/>
                <a:uFillTx/>
              </a:rPr>
              <a:t>.</a:t>
            </a:r>
          </a:p>
        </p:txBody>
      </p:sp>
      <p:grpSp>
        <p:nvGrpSpPr>
          <p:cNvPr id="10" name="Groupe 9">
            <a:extLst>
              <a:ext uri="{FF2B5EF4-FFF2-40B4-BE49-F238E27FC236}">
                <a16:creationId xmlns:a16="http://schemas.microsoft.com/office/drawing/2014/main" id="{D86F003A-1654-C5E1-2468-F2AF14938BDB}"/>
              </a:ext>
            </a:extLst>
          </p:cNvPr>
          <p:cNvGrpSpPr/>
          <p:nvPr/>
        </p:nvGrpSpPr>
        <p:grpSpPr>
          <a:xfrm>
            <a:off x="2733959" y="4189089"/>
            <a:ext cx="5503124" cy="369797"/>
            <a:chOff x="2733959" y="4189089"/>
            <a:chExt cx="5503124" cy="369797"/>
          </a:xfrm>
        </p:grpSpPr>
        <p:cxnSp>
          <p:nvCxnSpPr>
            <p:cNvPr id="129" name="Straight Connector 128"/>
            <p:cNvCxnSpPr/>
            <p:nvPr/>
          </p:nvCxnSpPr>
          <p:spPr>
            <a:xfrm>
              <a:off x="2733959" y="4189089"/>
              <a:ext cx="5503124" cy="36979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a:off x="5990298" y="4405089"/>
              <a:ext cx="801468" cy="45904"/>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a:off x="3451769" y="4232634"/>
              <a:ext cx="612000" cy="36000"/>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16B22F4B-33A6-9C00-6457-D0A59B10FE2B}"/>
              </a:ext>
            </a:extLst>
          </p:cNvPr>
          <p:cNvGrpSpPr/>
          <p:nvPr/>
        </p:nvGrpSpPr>
        <p:grpSpPr>
          <a:xfrm>
            <a:off x="2708264" y="2948230"/>
            <a:ext cx="5554945" cy="648053"/>
            <a:chOff x="2708264" y="2948230"/>
            <a:chExt cx="5554945" cy="648053"/>
          </a:xfrm>
        </p:grpSpPr>
        <p:cxnSp>
          <p:nvCxnSpPr>
            <p:cNvPr id="124" name="Straight Connector 123"/>
            <p:cNvCxnSpPr/>
            <p:nvPr/>
          </p:nvCxnSpPr>
          <p:spPr>
            <a:xfrm flipV="1">
              <a:off x="2708264" y="2948230"/>
              <a:ext cx="5554945" cy="648053"/>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flipV="1">
              <a:off x="3435227" y="3435604"/>
              <a:ext cx="684056" cy="78377"/>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flipV="1">
              <a:off x="6107710" y="3123106"/>
              <a:ext cx="684056" cy="78377"/>
            </a:xfrm>
            <a:prstGeom prst="straightConnector1">
              <a:avLst/>
            </a:prstGeom>
            <a:ln w="1905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27" name="Freeform 45613"/>
          <p:cNvSpPr/>
          <p:nvPr/>
        </p:nvSpPr>
        <p:spPr>
          <a:xfrm>
            <a:off x="7900771" y="2948230"/>
            <a:ext cx="672623" cy="1610656"/>
          </a:xfrm>
          <a:custGeom>
            <a:avLst/>
            <a:gdLst/>
            <a:ahLst/>
            <a:cxnLst/>
            <a:rect l="0" t="0" r="0" b="0"/>
            <a:pathLst>
              <a:path w="380009" h="658887">
                <a:moveTo>
                  <a:pt x="218084" y="650455"/>
                </a:moveTo>
                <a:cubicBezTo>
                  <a:pt x="314451" y="642023"/>
                  <a:pt x="380009" y="491464"/>
                  <a:pt x="364489" y="314172"/>
                </a:cubicBezTo>
                <a:cubicBezTo>
                  <a:pt x="348982" y="136880"/>
                  <a:pt x="258279" y="0"/>
                  <a:pt x="161912" y="8432"/>
                </a:cubicBezTo>
                <a:cubicBezTo>
                  <a:pt x="65545" y="16853"/>
                  <a:pt x="0" y="167411"/>
                  <a:pt x="15507" y="344716"/>
                </a:cubicBezTo>
                <a:cubicBezTo>
                  <a:pt x="31014" y="522008"/>
                  <a:pt x="121717" y="658887"/>
                  <a:pt x="218084" y="650455"/>
                </a:cubicBezTo>
              </a:path>
            </a:pathLst>
          </a:custGeom>
          <a:solidFill>
            <a:srgbClr val="999B9D">
              <a:alpha val="100000"/>
            </a:srgbClr>
          </a:solidFill>
          <a:ln w="12700" cap="flat" cmpd="sng" algn="ctr">
            <a:noFill/>
            <a:prstDash val="solid"/>
          </a:ln>
          <a:effectLst/>
        </p:spPr>
      </p:sp>
      <p:sp>
        <p:nvSpPr>
          <p:cNvPr id="128" name="Rectangle 45455"/>
          <p:cNvSpPr/>
          <p:nvPr/>
        </p:nvSpPr>
        <p:spPr>
          <a:xfrm>
            <a:off x="554182" y="1773753"/>
            <a:ext cx="3324628" cy="369332"/>
          </a:xfrm>
          <a:prstGeom prst="rect">
            <a:avLst/>
          </a:prstGeom>
          <a:solidFill>
            <a:schemeClr val="accent1">
              <a:lumMod val="20000"/>
              <a:lumOff val="80000"/>
            </a:schemeClr>
          </a:solidFill>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fr-FR" sz="2400" b="1" i="1" u="none" strike="noStrike" kern="0" cap="none" spc="0" normalizeH="0" baseline="0" dirty="0">
                <a:ln>
                  <a:noFill/>
                </a:ln>
                <a:solidFill>
                  <a:srgbClr val="0070C0"/>
                </a:solidFill>
                <a:effectLst/>
                <a:uLnTx/>
                <a:uFillTx/>
              </a:rPr>
              <a:t>Trois ombres à distinguer:</a:t>
            </a:r>
            <a:endParaRPr kumimoji="0" lang="fr-FR" sz="2400" b="1" i="1" u="none" strike="noStrike" kern="0" cap="none" spc="0" normalizeH="0" baseline="0" dirty="0">
              <a:ln>
                <a:noFill/>
              </a:ln>
              <a:solidFill>
                <a:srgbClr val="0070C0"/>
              </a:solidFill>
              <a:effectLst/>
              <a:uLnTx/>
              <a:uFillTx/>
              <a:latin typeface="ArialMT-Light"/>
            </a:endParaRPr>
          </a:p>
        </p:txBody>
      </p:sp>
      <p:grpSp>
        <p:nvGrpSpPr>
          <p:cNvPr id="13" name="Groupe 12">
            <a:extLst>
              <a:ext uri="{FF2B5EF4-FFF2-40B4-BE49-F238E27FC236}">
                <a16:creationId xmlns:a16="http://schemas.microsoft.com/office/drawing/2014/main" id="{661E7574-50AB-D0D7-FB59-3AE42F9E438B}"/>
              </a:ext>
            </a:extLst>
          </p:cNvPr>
          <p:cNvGrpSpPr/>
          <p:nvPr/>
        </p:nvGrpSpPr>
        <p:grpSpPr>
          <a:xfrm>
            <a:off x="7575258" y="2267708"/>
            <a:ext cx="1559090" cy="1328575"/>
            <a:chOff x="7575258" y="2267708"/>
            <a:chExt cx="1559090" cy="1328575"/>
          </a:xfrm>
        </p:grpSpPr>
        <p:sp>
          <p:nvSpPr>
            <p:cNvPr id="109" name="Rectangle 45728"/>
            <p:cNvSpPr/>
            <p:nvPr/>
          </p:nvSpPr>
          <p:spPr>
            <a:xfrm>
              <a:off x="7575258" y="2267708"/>
              <a:ext cx="1559090" cy="276999"/>
            </a:xfrm>
            <a:prstGeom prst="rect">
              <a:avLst/>
            </a:prstGeom>
          </p:spPr>
          <p:txBody>
            <a:bodyPr wrap="square" lIns="0" tIns="0" rIns="0" bIns="0">
              <a:spAutoFit/>
            </a:bodyPr>
            <a:lstStyle/>
            <a:p>
              <a:pPr defTabSz="914400"/>
              <a:r>
                <a:rPr lang="en-US" b="1" kern="0" dirty="0">
                  <a:solidFill>
                    <a:srgbClr val="243D98"/>
                  </a:solidFill>
                  <a:latin typeface="BradleyTypePro-Regular"/>
                </a:rPr>
                <a:t>Ombre portée</a:t>
              </a:r>
            </a:p>
          </p:txBody>
        </p:sp>
        <p:cxnSp>
          <p:nvCxnSpPr>
            <p:cNvPr id="130" name="Straight Arrow Connector 129"/>
            <p:cNvCxnSpPr/>
            <p:nvPr/>
          </p:nvCxnSpPr>
          <p:spPr>
            <a:xfrm>
              <a:off x="8209730" y="2543982"/>
              <a:ext cx="0" cy="1052301"/>
            </a:xfrm>
            <a:prstGeom prst="straightConnector1">
              <a:avLst/>
            </a:prstGeom>
            <a:ln w="38100">
              <a:solidFill>
                <a:srgbClr val="00B0F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733DBE22-56C7-B275-004E-2723256D093E}"/>
              </a:ext>
            </a:extLst>
          </p:cNvPr>
          <p:cNvGrpSpPr/>
          <p:nvPr/>
        </p:nvGrpSpPr>
        <p:grpSpPr>
          <a:xfrm>
            <a:off x="6033414" y="3714698"/>
            <a:ext cx="1629702" cy="1521047"/>
            <a:chOff x="6033414" y="3714698"/>
            <a:chExt cx="1629702" cy="1521047"/>
          </a:xfrm>
        </p:grpSpPr>
        <p:sp>
          <p:nvSpPr>
            <p:cNvPr id="108" name="Rectangle 45727"/>
            <p:cNvSpPr/>
            <p:nvPr/>
          </p:nvSpPr>
          <p:spPr>
            <a:xfrm>
              <a:off x="6033414" y="4958746"/>
              <a:ext cx="1629702" cy="276999"/>
            </a:xfrm>
            <a:prstGeom prst="rect">
              <a:avLst/>
            </a:prstGeom>
          </p:spPr>
          <p:txBody>
            <a:bodyPr wrap="square" lIns="0" tIns="0" rIns="0" bIns="0">
              <a:spAutoFit/>
            </a:bodyPr>
            <a:lstStyle/>
            <a:p>
              <a:pPr defTabSz="914400"/>
              <a:r>
                <a:rPr lang="en-US" b="1" kern="0" dirty="0">
                  <a:solidFill>
                    <a:srgbClr val="243D98"/>
                  </a:solidFill>
                  <a:latin typeface="BradleyTypePro-Regular"/>
                </a:rPr>
                <a:t>Zone d’ombre</a:t>
              </a:r>
            </a:p>
          </p:txBody>
        </p:sp>
        <p:cxnSp>
          <p:nvCxnSpPr>
            <p:cNvPr id="131" name="Straight Arrow Connector 130"/>
            <p:cNvCxnSpPr/>
            <p:nvPr/>
          </p:nvCxnSpPr>
          <p:spPr>
            <a:xfrm flipH="1" flipV="1">
              <a:off x="6905470" y="3714698"/>
              <a:ext cx="100530" cy="1166548"/>
            </a:xfrm>
            <a:prstGeom prst="straightConnector1">
              <a:avLst/>
            </a:prstGeom>
            <a:ln w="38100">
              <a:solidFill>
                <a:srgbClr val="00B0F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41561CF1-A8CE-E844-9B4C-5E6458ADA581}"/>
              </a:ext>
            </a:extLst>
          </p:cNvPr>
          <p:cNvGrpSpPr/>
          <p:nvPr/>
        </p:nvGrpSpPr>
        <p:grpSpPr>
          <a:xfrm>
            <a:off x="5512516" y="2475825"/>
            <a:ext cx="1588337" cy="1269117"/>
            <a:chOff x="5512516" y="2475825"/>
            <a:chExt cx="1588337" cy="1269117"/>
          </a:xfrm>
        </p:grpSpPr>
        <p:sp>
          <p:nvSpPr>
            <p:cNvPr id="107" name="Rectangle 45726"/>
            <p:cNvSpPr/>
            <p:nvPr/>
          </p:nvSpPr>
          <p:spPr>
            <a:xfrm>
              <a:off x="5512516" y="2475825"/>
              <a:ext cx="1588337" cy="276999"/>
            </a:xfrm>
            <a:prstGeom prst="rect">
              <a:avLst/>
            </a:prstGeom>
          </p:spPr>
          <p:txBody>
            <a:bodyPr wrap="square" lIns="0" tIns="0" rIns="0" bIns="0">
              <a:spAutoFit/>
            </a:bodyPr>
            <a:lstStyle/>
            <a:p>
              <a:pPr defTabSz="914400"/>
              <a:r>
                <a:rPr lang="en-US" b="1" kern="0" dirty="0">
                  <a:solidFill>
                    <a:srgbClr val="243D98"/>
                  </a:solidFill>
                  <a:latin typeface="BradleyTypePro-Regular"/>
                </a:rPr>
                <a:t>Ombre propre</a:t>
              </a:r>
            </a:p>
          </p:txBody>
        </p:sp>
        <p:cxnSp>
          <p:nvCxnSpPr>
            <p:cNvPr id="132" name="Straight Arrow Connector 131"/>
            <p:cNvCxnSpPr/>
            <p:nvPr/>
          </p:nvCxnSpPr>
          <p:spPr>
            <a:xfrm flipH="1">
              <a:off x="5647539" y="2799570"/>
              <a:ext cx="650182" cy="945372"/>
            </a:xfrm>
            <a:prstGeom prst="straightConnector1">
              <a:avLst/>
            </a:prstGeom>
            <a:ln w="38100">
              <a:solidFill>
                <a:srgbClr val="00B0F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2E7DC636-8800-D6D3-042D-7D20AEEF4580}"/>
              </a:ext>
            </a:extLst>
          </p:cNvPr>
          <p:cNvGrpSpPr/>
          <p:nvPr/>
        </p:nvGrpSpPr>
        <p:grpSpPr>
          <a:xfrm>
            <a:off x="987951" y="3501020"/>
            <a:ext cx="1939981" cy="738664"/>
            <a:chOff x="1051010" y="3493970"/>
            <a:chExt cx="1939981" cy="738664"/>
          </a:xfrm>
        </p:grpSpPr>
        <p:sp>
          <p:nvSpPr>
            <p:cNvPr id="123" name="Freeform 45594"/>
            <p:cNvSpPr/>
            <p:nvPr/>
          </p:nvSpPr>
          <p:spPr>
            <a:xfrm>
              <a:off x="2414436" y="3603873"/>
              <a:ext cx="576555" cy="585216"/>
            </a:xfrm>
            <a:custGeom>
              <a:avLst/>
              <a:gdLst/>
              <a:ahLst/>
              <a:cxnLst/>
              <a:rect l="0" t="0" r="0" b="0"/>
              <a:pathLst>
                <a:path w="312088" h="312089">
                  <a:moveTo>
                    <a:pt x="156044" y="312089"/>
                  </a:moveTo>
                  <a:cubicBezTo>
                    <a:pt x="242226" y="312089"/>
                    <a:pt x="312088" y="242227"/>
                    <a:pt x="312088" y="156045"/>
                  </a:cubicBezTo>
                  <a:cubicBezTo>
                    <a:pt x="312088" y="69862"/>
                    <a:pt x="242226" y="0"/>
                    <a:pt x="156044" y="0"/>
                  </a:cubicBezTo>
                  <a:cubicBezTo>
                    <a:pt x="69862" y="0"/>
                    <a:pt x="0" y="69862"/>
                    <a:pt x="0" y="156045"/>
                  </a:cubicBezTo>
                  <a:cubicBezTo>
                    <a:pt x="0" y="242227"/>
                    <a:pt x="69862" y="312089"/>
                    <a:pt x="156044" y="312089"/>
                  </a:cubicBezTo>
                </a:path>
              </a:pathLst>
            </a:custGeom>
            <a:solidFill>
              <a:srgbClr val="AE6EAD">
                <a:alpha val="100000"/>
              </a:srgbClr>
            </a:solidFill>
            <a:ln w="8801">
              <a:noFill/>
            </a:ln>
          </p:spPr>
          <p:style>
            <a:lnRef idx="2">
              <a:schemeClr val="accent1">
                <a:shade val="50000"/>
              </a:schemeClr>
            </a:lnRef>
            <a:fillRef idx="1">
              <a:schemeClr val="accent1"/>
            </a:fillRef>
            <a:effectRef idx="0">
              <a:schemeClr val="accent1"/>
            </a:effectRef>
            <a:fontRef idx="minor">
              <a:schemeClr val="lt1"/>
            </a:fontRef>
          </p:style>
        </p:sp>
        <p:sp>
          <p:nvSpPr>
            <p:cNvPr id="133" name="Rectangle 45455"/>
            <p:cNvSpPr/>
            <p:nvPr/>
          </p:nvSpPr>
          <p:spPr>
            <a:xfrm>
              <a:off x="1051010" y="3493970"/>
              <a:ext cx="1495904" cy="738664"/>
            </a:xfrm>
            <a:prstGeom prst="rect">
              <a:avLst/>
            </a:prstGeom>
          </p:spPr>
          <p:txBody>
            <a:bodyPr wrap="square" lIns="0" tIns="0" rIns="0" bIns="0">
              <a:spAutoFit/>
            </a:bodyPr>
            <a:lstStyle/>
            <a:p>
              <a:pPr defTabSz="914400"/>
              <a:r>
                <a:rPr lang="fr-FR" sz="2400" b="1" kern="0" dirty="0"/>
                <a:t>Source de la lumière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7"/>
                                        </p:tgtEl>
                                        <p:attrNameLst>
                                          <p:attrName>style.visibility</p:attrName>
                                        </p:attrNameLst>
                                      </p:cBhvr>
                                      <p:to>
                                        <p:strVal val="visible"/>
                                      </p:to>
                                    </p:set>
                                    <p:animEffect transition="in" filter="fade">
                                      <p:cBhvr>
                                        <p:cTn id="37" dur="500"/>
                                        <p:tgtEl>
                                          <p:spTgt spid="1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4" name="ZoneTexte 3"/>
          <p:cNvSpPr txBox="1"/>
          <p:nvPr/>
        </p:nvSpPr>
        <p:spPr>
          <a:xfrm>
            <a:off x="11746730" y="53340"/>
            <a:ext cx="306648" cy="369332"/>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5" name="Titre 4"/>
          <p:cNvSpPr>
            <a:spLocks noGrp="1"/>
          </p:cNvSpPr>
          <p:nvPr>
            <p:ph type="title"/>
          </p:nvPr>
        </p:nvSpPr>
        <p:spPr/>
        <p:txBody>
          <a:bodyPr/>
          <a:lstStyle/>
          <a:p>
            <a:r>
              <a:rPr lang="fr-FR" dirty="0"/>
              <a:t>En bilan, pour représenter les ombres à l’aide des rayons limites, on suit les étapes suivantes: </a:t>
            </a:r>
          </a:p>
        </p:txBody>
      </p:sp>
      <p:sp>
        <p:nvSpPr>
          <p:cNvPr id="7" name="Espace réservé du contenu 6"/>
          <p:cNvSpPr>
            <a:spLocks noGrp="1"/>
          </p:cNvSpPr>
          <p:nvPr>
            <p:ph sz="quarter" idx="11"/>
          </p:nvPr>
        </p:nvSpPr>
        <p:spPr/>
        <p:txBody>
          <a:bodyPr/>
          <a:lstStyle/>
          <a:p>
            <a:endParaRPr lang="fr-FR" dirty="0"/>
          </a:p>
        </p:txBody>
      </p:sp>
      <p:graphicFrame>
        <p:nvGraphicFramePr>
          <p:cNvPr id="10" name="Table 9"/>
          <p:cNvGraphicFramePr>
            <a:graphicFrameLocks noGrp="1"/>
          </p:cNvGraphicFramePr>
          <p:nvPr>
            <p:extLst>
              <p:ext uri="{D42A27DB-BD31-4B8C-83A1-F6EECF244321}">
                <p14:modId xmlns:p14="http://schemas.microsoft.com/office/powerpoint/2010/main" val="2354892748"/>
              </p:ext>
            </p:extLst>
          </p:nvPr>
        </p:nvGraphicFramePr>
        <p:xfrm>
          <a:off x="666822" y="1765338"/>
          <a:ext cx="11003937" cy="2863510"/>
        </p:xfrm>
        <a:graphic>
          <a:graphicData uri="http://schemas.openxmlformats.org/drawingml/2006/table">
            <a:tbl>
              <a:tblPr firstRow="1" bandRow="1">
                <a:tableStyleId>{C083E6E3-FA7D-4D7B-A595-EF9225AFEA82}</a:tableStyleId>
              </a:tblPr>
              <a:tblGrid>
                <a:gridCol w="11003937">
                  <a:extLst>
                    <a:ext uri="{9D8B030D-6E8A-4147-A177-3AD203B41FA5}">
                      <a16:colId xmlns:a16="http://schemas.microsoft.com/office/drawing/2014/main" val="20000"/>
                    </a:ext>
                  </a:extLst>
                </a:gridCol>
              </a:tblGrid>
              <a:tr h="1318057">
                <a:tc>
                  <a:txBody>
                    <a:bodyPr/>
                    <a:lstStyle/>
                    <a:p>
                      <a:pPr marL="457200" marR="0" lvl="0" indent="-457200" algn="l" defTabSz="914400" rtl="0" eaLnBrk="1" fontAlgn="auto" latinLnBrk="0" hangingPunct="1">
                        <a:lnSpc>
                          <a:spcPct val="150000"/>
                        </a:lnSpc>
                        <a:spcBef>
                          <a:spcPts val="0"/>
                        </a:spcBef>
                        <a:spcAft>
                          <a:spcPts val="0"/>
                        </a:spcAft>
                        <a:buClrTx/>
                        <a:buSzTx/>
                        <a:buFontTx/>
                        <a:buAutoNum type="arabicPeriod"/>
                        <a:defRPr/>
                      </a:pPr>
                      <a:r>
                        <a:rPr kumimoji="0" lang="en-US" sz="2400" u="none" strike="noStrike" kern="0" cap="none" spc="0" normalizeH="0" baseline="0" noProof="0" dirty="0">
                          <a:ln>
                            <a:noFill/>
                          </a:ln>
                          <a:effectLst/>
                          <a:uLnTx/>
                          <a:uFillTx/>
                        </a:rPr>
                        <a:t>Je </a:t>
                      </a:r>
                      <a:r>
                        <a:rPr kumimoji="0" lang="fr-FR" sz="2400" u="none" strike="noStrike" kern="0" cap="none" spc="0" normalizeH="0" baseline="0" noProof="0" dirty="0">
                          <a:ln>
                            <a:noFill/>
                          </a:ln>
                          <a:effectLst/>
                          <a:uLnTx/>
                          <a:uFillTx/>
                        </a:rPr>
                        <a:t>trace les rayons limites passant au-dessous et au-dessus de la source et l’objet:</a:t>
                      </a:r>
                    </a:p>
                    <a:p>
                      <a:pPr marL="10795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fr-FR" sz="2400" u="none" strike="noStrike" kern="0" cap="none" spc="0" normalizeH="0" baseline="0" noProof="0" dirty="0">
                          <a:ln>
                            <a:noFill/>
                          </a:ln>
                          <a:solidFill>
                            <a:srgbClr val="FF0000"/>
                          </a:solidFill>
                          <a:effectLst/>
                          <a:uLnTx/>
                          <a:uFillTx/>
                        </a:rPr>
                        <a:t>Le premier rayon limite traverse les bords supérieurs.</a:t>
                      </a:r>
                    </a:p>
                    <a:p>
                      <a:pPr marL="10795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fr-FR" sz="2400" u="none" strike="noStrike" kern="0" cap="none" spc="0" normalizeH="0" baseline="0" noProof="0" dirty="0">
                          <a:ln>
                            <a:noFill/>
                          </a:ln>
                          <a:solidFill>
                            <a:srgbClr val="FF0000"/>
                          </a:solidFill>
                          <a:effectLst/>
                          <a:uLnTx/>
                          <a:uFillTx/>
                        </a:rPr>
                        <a:t>Le second rayon limite traverse les bords inférieurs.</a:t>
                      </a:r>
                      <a:endParaRPr kumimoji="0" lang="fr-FR" sz="2400" i="1" u="none" strike="noStrike" kern="0" cap="none" spc="0" normalizeH="0" baseline="0" noProof="0" dirty="0">
                        <a:ln>
                          <a:noFill/>
                        </a:ln>
                        <a:solidFill>
                          <a:srgbClr val="FF0000"/>
                        </a:solidFill>
                        <a:effectLst/>
                        <a:uLnTx/>
                        <a:uFillTx/>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182855">
                <a:tc>
                  <a:txBody>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fr-FR" sz="2400" u="none" strike="noStrike" kern="0" cap="none" spc="0" normalizeH="0" baseline="0" noProof="0" dirty="0">
                          <a:ln>
                            <a:noFill/>
                          </a:ln>
                          <a:effectLst/>
                          <a:uLnTx/>
                          <a:uFillTx/>
                        </a:rPr>
                        <a:t>2. </a:t>
                      </a:r>
                      <a:r>
                        <a:rPr kumimoji="0" lang="fr-FR" sz="2400" b="1" u="none" strike="noStrike" kern="0" cap="none" spc="0" normalizeH="0" baseline="0" noProof="0" dirty="0">
                          <a:ln>
                            <a:noFill/>
                          </a:ln>
                          <a:effectLst/>
                          <a:uLnTx/>
                          <a:uFillTx/>
                        </a:rPr>
                        <a:t>J’indique la zone d’ombre, l’ombre propre et l’ombre portée.</a:t>
                      </a:r>
                      <a:endParaRPr kumimoji="0" lang="fr-FR" sz="2400" b="1" i="0" u="none" strike="noStrike" kern="0" cap="none" spc="0" normalizeH="0" baseline="0" noProof="0" dirty="0">
                        <a:ln>
                          <a:noFill/>
                        </a:ln>
                        <a:solidFill>
                          <a:srgbClr val="231F20"/>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Fermez vos livrets, prenez vos ardoises et écrivez-y votre réponse. Choisissez la proposition correcte.</a:t>
            </a:r>
          </a:p>
        </p:txBody>
      </p:sp>
      <p:sp>
        <p:nvSpPr>
          <p:cNvPr id="4" name="Espace réservé du contenu 3"/>
          <p:cNvSpPr>
            <a:spLocks noGrp="1"/>
          </p:cNvSpPr>
          <p:nvPr>
            <p:ph sz="quarter" idx="11"/>
          </p:nvPr>
        </p:nvSpPr>
        <p:spPr/>
        <p:txBody>
          <a:bodyPr/>
          <a:lstStyle/>
          <a:p>
            <a:r>
              <a:rPr lang="fr-FR"/>
              <a:t>L'enseignant.e choisit au hasard deux élèves pour répondre oralement .</a:t>
            </a:r>
          </a:p>
        </p:txBody>
      </p:sp>
      <p:sp>
        <p:nvSpPr>
          <p:cNvPr id="12" name="ZoneTexte 14"/>
          <p:cNvSpPr txBox="1"/>
          <p:nvPr/>
        </p:nvSpPr>
        <p:spPr>
          <a:xfrm>
            <a:off x="1439845" y="1751072"/>
            <a:ext cx="9502488" cy="523220"/>
          </a:xfrm>
          <a:prstGeom prst="rect">
            <a:avLst/>
          </a:prstGeom>
          <a:solidFill>
            <a:schemeClr val="accent3">
              <a:lumMod val="20000"/>
              <a:lumOff val="80000"/>
            </a:schemeClr>
          </a:solidFill>
        </p:spPr>
        <p:txBody>
          <a:bodyPr wrap="square" rtlCol="0">
            <a:spAutoFit/>
          </a:bodyPr>
          <a:lstStyle>
            <a:defPPr>
              <a:defRPr lang="en-US"/>
            </a:defPPr>
            <a:lvl1pPr>
              <a:defRPr sz="2800"/>
            </a:lvl1pPr>
          </a:lstStyle>
          <a:p>
            <a:r>
              <a:rPr lang="fr-FR" dirty="0"/>
              <a:t>Qu’appelle-t-on un rayon limite?</a:t>
            </a:r>
          </a:p>
        </p:txBody>
      </p:sp>
      <p:grpSp>
        <p:nvGrpSpPr>
          <p:cNvPr id="13" name="Group 12"/>
          <p:cNvGrpSpPr/>
          <p:nvPr/>
        </p:nvGrpSpPr>
        <p:grpSpPr>
          <a:xfrm>
            <a:off x="1645763" y="2799594"/>
            <a:ext cx="8900474" cy="808670"/>
            <a:chOff x="1445309" y="2274383"/>
            <a:chExt cx="8900474" cy="808670"/>
          </a:xfrm>
        </p:grpSpPr>
        <p:sp>
          <p:nvSpPr>
            <p:cNvPr id="14" name="Rectangle : coins arrondis 5"/>
            <p:cNvSpPr/>
            <p:nvPr/>
          </p:nvSpPr>
          <p:spPr>
            <a:xfrm>
              <a:off x="1877308" y="2274383"/>
              <a:ext cx="8468475" cy="80867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part du centre de la source lumineuse et se propage en ligne droite.</a:t>
              </a:r>
            </a:p>
          </p:txBody>
        </p:sp>
        <p:sp>
          <p:nvSpPr>
            <p:cNvPr id="15"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grpSp>
      <p:grpSp>
        <p:nvGrpSpPr>
          <p:cNvPr id="16" name="Group 15"/>
          <p:cNvGrpSpPr/>
          <p:nvPr/>
        </p:nvGrpSpPr>
        <p:grpSpPr>
          <a:xfrm>
            <a:off x="1650732" y="4074118"/>
            <a:ext cx="8900473" cy="777840"/>
            <a:chOff x="1445309" y="2300620"/>
            <a:chExt cx="8900473" cy="777840"/>
          </a:xfrm>
        </p:grpSpPr>
        <p:sp>
          <p:nvSpPr>
            <p:cNvPr id="19" name="Rectangle : coins arrondis 5"/>
            <p:cNvSpPr/>
            <p:nvPr/>
          </p:nvSpPr>
          <p:spPr>
            <a:xfrm>
              <a:off x="1877308" y="2300620"/>
              <a:ext cx="8468474" cy="77784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relie les bords supérieurs ou inférieurs de la source lumineuse et de l’objet.</a:t>
              </a:r>
            </a:p>
          </p:txBody>
        </p:sp>
        <p:sp>
          <p:nvSpPr>
            <p:cNvPr id="20"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grpSp>
        <p:nvGrpSpPr>
          <p:cNvPr id="21" name="Group 20"/>
          <p:cNvGrpSpPr/>
          <p:nvPr/>
        </p:nvGrpSpPr>
        <p:grpSpPr>
          <a:xfrm>
            <a:off x="1650732" y="5329844"/>
            <a:ext cx="8900473" cy="782432"/>
            <a:chOff x="1445309" y="2296027"/>
            <a:chExt cx="8900473" cy="782432"/>
          </a:xfrm>
        </p:grpSpPr>
        <p:sp>
          <p:nvSpPr>
            <p:cNvPr id="22" name="Rectangle : coins arrondis 5"/>
            <p:cNvSpPr/>
            <p:nvPr/>
          </p:nvSpPr>
          <p:spPr>
            <a:xfrm>
              <a:off x="1877308" y="2296027"/>
              <a:ext cx="8468474" cy="782432"/>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traverse le milieu transparent sans interaction avec l’objet.</a:t>
              </a:r>
            </a:p>
          </p:txBody>
        </p:sp>
        <p:sp>
          <p:nvSpPr>
            <p:cNvPr id="23"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que 11" descr="Coch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22507" y="4103577"/>
            <a:ext cx="684830" cy="684830"/>
          </a:xfrm>
          <a:prstGeom prst="rect">
            <a:avLst/>
          </a:prstGeom>
        </p:spPr>
      </p:pic>
      <p:sp>
        <p:nvSpPr>
          <p:cNvPr id="3" name="Titre 2"/>
          <p:cNvSpPr>
            <a:spLocks noGrp="1"/>
          </p:cNvSpPr>
          <p:nvPr>
            <p:ph type="title"/>
          </p:nvPr>
        </p:nvSpPr>
        <p:spPr/>
        <p:txBody>
          <a:bodyPr/>
          <a:lstStyle/>
          <a:p>
            <a:r>
              <a:rPr lang="fr-FR" dirty="0"/>
              <a:t>La réponse correcte est B: effectivement, un rayon lumineux passe les bords supérieurs ou les bords inférieurs de la source lumineuse et de l’objet.</a:t>
            </a:r>
          </a:p>
        </p:txBody>
      </p:sp>
      <p:sp>
        <p:nvSpPr>
          <p:cNvPr id="4" name="Espace réservé du contenu 3"/>
          <p:cNvSpPr>
            <a:spLocks noGrp="1"/>
          </p:cNvSpPr>
          <p:nvPr>
            <p:ph sz="quarter" idx="11"/>
          </p:nvPr>
        </p:nvSpPr>
        <p:spPr/>
        <p:txBody>
          <a:bodyPr/>
          <a:lstStyle/>
          <a:p>
            <a:r>
              <a:rPr lang="fr-FR"/>
              <a:t>L'enseignant.e choisit au hasard deux élèves pour répondre oralement .</a:t>
            </a:r>
          </a:p>
        </p:txBody>
      </p:sp>
      <p:sp>
        <p:nvSpPr>
          <p:cNvPr id="13" name="ZoneTexte 14"/>
          <p:cNvSpPr txBox="1"/>
          <p:nvPr/>
        </p:nvSpPr>
        <p:spPr>
          <a:xfrm>
            <a:off x="1439845" y="1751072"/>
            <a:ext cx="9502488" cy="523220"/>
          </a:xfrm>
          <a:prstGeom prst="rect">
            <a:avLst/>
          </a:prstGeom>
          <a:solidFill>
            <a:schemeClr val="accent3">
              <a:lumMod val="20000"/>
              <a:lumOff val="80000"/>
            </a:schemeClr>
          </a:solidFill>
        </p:spPr>
        <p:txBody>
          <a:bodyPr wrap="square" rtlCol="0">
            <a:spAutoFit/>
          </a:bodyPr>
          <a:lstStyle>
            <a:defPPr>
              <a:defRPr lang="en-US"/>
            </a:defPPr>
            <a:lvl1pPr>
              <a:defRPr sz="2800"/>
            </a:lvl1pPr>
          </a:lstStyle>
          <a:p>
            <a:r>
              <a:rPr lang="fr-FR" dirty="0"/>
              <a:t>Qu’appelle-t-on un rayon limite?</a:t>
            </a:r>
          </a:p>
        </p:txBody>
      </p:sp>
      <p:grpSp>
        <p:nvGrpSpPr>
          <p:cNvPr id="23" name="Group 22"/>
          <p:cNvGrpSpPr/>
          <p:nvPr/>
        </p:nvGrpSpPr>
        <p:grpSpPr>
          <a:xfrm>
            <a:off x="1650732" y="2787562"/>
            <a:ext cx="8900474" cy="808670"/>
            <a:chOff x="1445309" y="2274383"/>
            <a:chExt cx="8900474" cy="808670"/>
          </a:xfrm>
        </p:grpSpPr>
        <p:sp>
          <p:nvSpPr>
            <p:cNvPr id="24" name="Rectangle : coins arrondis 5"/>
            <p:cNvSpPr/>
            <p:nvPr/>
          </p:nvSpPr>
          <p:spPr>
            <a:xfrm>
              <a:off x="1877308" y="2274383"/>
              <a:ext cx="8468475" cy="80867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part du centre de la source lumineuse et se propage en ligne droite.</a:t>
              </a:r>
            </a:p>
          </p:txBody>
        </p:sp>
        <p:sp>
          <p:nvSpPr>
            <p:cNvPr id="25"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grpSp>
      <p:grpSp>
        <p:nvGrpSpPr>
          <p:cNvPr id="26" name="Group 25"/>
          <p:cNvGrpSpPr/>
          <p:nvPr/>
        </p:nvGrpSpPr>
        <p:grpSpPr>
          <a:xfrm>
            <a:off x="1650732" y="4074118"/>
            <a:ext cx="8900473" cy="777840"/>
            <a:chOff x="1445309" y="2300620"/>
            <a:chExt cx="8900473" cy="777840"/>
          </a:xfrm>
        </p:grpSpPr>
        <p:sp>
          <p:nvSpPr>
            <p:cNvPr id="27" name="Rectangle : coins arrondis 5"/>
            <p:cNvSpPr/>
            <p:nvPr/>
          </p:nvSpPr>
          <p:spPr>
            <a:xfrm>
              <a:off x="1877308" y="2300620"/>
              <a:ext cx="8468474" cy="77784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relie les bords supérieurs ou inférieurs de la source lumineuse et de l’objet.</a:t>
              </a:r>
            </a:p>
          </p:txBody>
        </p:sp>
        <p:sp>
          <p:nvSpPr>
            <p:cNvPr id="28"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grpSp>
        <p:nvGrpSpPr>
          <p:cNvPr id="29" name="Group 28"/>
          <p:cNvGrpSpPr/>
          <p:nvPr/>
        </p:nvGrpSpPr>
        <p:grpSpPr>
          <a:xfrm>
            <a:off x="1650732" y="5329844"/>
            <a:ext cx="8900473" cy="782432"/>
            <a:chOff x="1445309" y="2296027"/>
            <a:chExt cx="8900473" cy="782432"/>
          </a:xfrm>
        </p:grpSpPr>
        <p:sp>
          <p:nvSpPr>
            <p:cNvPr id="30" name="Rectangle : coins arrondis 5"/>
            <p:cNvSpPr/>
            <p:nvPr/>
          </p:nvSpPr>
          <p:spPr>
            <a:xfrm>
              <a:off x="1877308" y="2296027"/>
              <a:ext cx="8468474" cy="782432"/>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just"/>
              <a:r>
                <a:rPr lang="fr-FR" sz="2400" dirty="0">
                  <a:solidFill>
                    <a:schemeClr val="tx1"/>
                  </a:solidFill>
                </a:rPr>
                <a:t>Un rayon lumineux qui traverse le milieu transparent sans interaction avec l’objet.</a:t>
              </a:r>
            </a:p>
          </p:txBody>
        </p:sp>
        <p:sp>
          <p:nvSpPr>
            <p:cNvPr id="31" name="Rectangle : coins arrondis 6"/>
            <p:cNvSpPr/>
            <p:nvPr/>
          </p:nvSpPr>
          <p:spPr>
            <a:xfrm>
              <a:off x="1445309" y="245703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Choisissez la bonne réponse.</a:t>
            </a:r>
          </a:p>
        </p:txBody>
      </p:sp>
      <p:sp>
        <p:nvSpPr>
          <p:cNvPr id="4" name="Espace réservé du contenu 3"/>
          <p:cNvSpPr>
            <a:spLocks noGrp="1"/>
          </p:cNvSpPr>
          <p:nvPr>
            <p:ph sz="quarter" idx="11"/>
          </p:nvPr>
        </p:nvSpPr>
        <p:spPr/>
        <p:txBody>
          <a:bodyPr/>
          <a:lstStyle/>
          <a:p>
            <a:r>
              <a:rPr lang="fr-FR"/>
              <a:t>L'enseignant.e choisit au hasard deux élèves pour répondre oralement .</a:t>
            </a:r>
          </a:p>
        </p:txBody>
      </p:sp>
      <p:sp>
        <p:nvSpPr>
          <p:cNvPr id="27" name="ZoneTexte 1"/>
          <p:cNvSpPr txBox="1"/>
          <p:nvPr/>
        </p:nvSpPr>
        <p:spPr>
          <a:xfrm>
            <a:off x="695960" y="1402080"/>
            <a:ext cx="10773229" cy="523220"/>
          </a:xfrm>
          <a:prstGeom prst="rect">
            <a:avLst/>
          </a:prstGeom>
          <a:solidFill>
            <a:schemeClr val="accent3">
              <a:lumMod val="20000"/>
              <a:lumOff val="80000"/>
            </a:schemeClr>
          </a:solidFill>
        </p:spPr>
        <p:txBody>
          <a:bodyPr wrap="square" rtlCol="0">
            <a:spAutoFit/>
          </a:bodyPr>
          <a:lstStyle>
            <a:defPPr>
              <a:defRPr lang="en-US"/>
            </a:defPPr>
            <a:lvl1pPr>
              <a:defRPr sz="2800"/>
            </a:lvl1pPr>
          </a:lstStyle>
          <a:p>
            <a:r>
              <a:rPr lang="fr-FR" dirty="0"/>
              <a:t>Quel(s) segment(s) illustre(nt)-t-il le(s) trajet(s) de rayon(s) limite(s)? </a:t>
            </a:r>
          </a:p>
        </p:txBody>
      </p:sp>
      <p:sp>
        <p:nvSpPr>
          <p:cNvPr id="28" name="Rectangle : coins arrondis 5"/>
          <p:cNvSpPr/>
          <p:nvPr/>
        </p:nvSpPr>
        <p:spPr>
          <a:xfrm>
            <a:off x="1534333" y="2530951"/>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1</a:t>
            </a:r>
          </a:p>
        </p:txBody>
      </p:sp>
      <p:sp>
        <p:nvSpPr>
          <p:cNvPr id="29" name="Rectangle : coins arrondis 6"/>
          <p:cNvSpPr/>
          <p:nvPr/>
        </p:nvSpPr>
        <p:spPr>
          <a:xfrm>
            <a:off x="1102332" y="253095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36" name="Rectangle : coins arrondis 7"/>
          <p:cNvSpPr/>
          <p:nvPr/>
        </p:nvSpPr>
        <p:spPr>
          <a:xfrm>
            <a:off x="1534332" y="3683075"/>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1 et 3</a:t>
            </a:r>
          </a:p>
        </p:txBody>
      </p:sp>
      <p:sp>
        <p:nvSpPr>
          <p:cNvPr id="37" name="Rectangle : coins arrondis 8"/>
          <p:cNvSpPr/>
          <p:nvPr/>
        </p:nvSpPr>
        <p:spPr>
          <a:xfrm>
            <a:off x="1102332" y="36830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38" name="Rectangle : coins arrondis 7"/>
          <p:cNvSpPr/>
          <p:nvPr/>
        </p:nvSpPr>
        <p:spPr>
          <a:xfrm>
            <a:off x="1534332" y="4839811"/>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3</a:t>
            </a:r>
          </a:p>
        </p:txBody>
      </p:sp>
      <p:sp>
        <p:nvSpPr>
          <p:cNvPr id="39" name="Rectangle : coins arrondis 8"/>
          <p:cNvSpPr/>
          <p:nvPr/>
        </p:nvSpPr>
        <p:spPr>
          <a:xfrm>
            <a:off x="1102332" y="483981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sp>
        <p:nvSpPr>
          <p:cNvPr id="2" name="Cylindre 16">
            <a:extLst>
              <a:ext uri="{FF2B5EF4-FFF2-40B4-BE49-F238E27FC236}">
                <a16:creationId xmlns:a16="http://schemas.microsoft.com/office/drawing/2014/main" id="{D2B753F2-7FDE-06BD-A8AE-AC4D6BEE55F8}"/>
              </a:ext>
            </a:extLst>
          </p:cNvPr>
          <p:cNvSpPr/>
          <p:nvPr/>
        </p:nvSpPr>
        <p:spPr>
          <a:xfrm rot="5718070">
            <a:off x="4174778" y="2487178"/>
            <a:ext cx="710217" cy="1109770"/>
          </a:xfrm>
          <a:prstGeom prst="can">
            <a:avLst/>
          </a:prstGeom>
          <a:gradFill>
            <a:gsLst>
              <a:gs pos="1000">
                <a:srgbClr val="FFFF00"/>
              </a:gs>
              <a:gs pos="25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43">
            <a:extLst>
              <a:ext uri="{FF2B5EF4-FFF2-40B4-BE49-F238E27FC236}">
                <a16:creationId xmlns:a16="http://schemas.microsoft.com/office/drawing/2014/main" id="{CEEC5821-AB04-7C51-215B-DD41477D89B0}"/>
              </a:ext>
            </a:extLst>
          </p:cNvPr>
          <p:cNvGrpSpPr/>
          <p:nvPr/>
        </p:nvGrpSpPr>
        <p:grpSpPr>
          <a:xfrm>
            <a:off x="4994031" y="2603671"/>
            <a:ext cx="6612990" cy="3063704"/>
            <a:chOff x="3826410" y="2603671"/>
            <a:chExt cx="6612990" cy="3063704"/>
          </a:xfrm>
        </p:grpSpPr>
        <p:sp>
          <p:nvSpPr>
            <p:cNvPr id="6" name="Cube 5">
              <a:extLst>
                <a:ext uri="{FF2B5EF4-FFF2-40B4-BE49-F238E27FC236}">
                  <a16:creationId xmlns:a16="http://schemas.microsoft.com/office/drawing/2014/main" id="{3EE67103-2CE6-61F3-67A3-DCD66C8AECC8}"/>
                </a:ext>
              </a:extLst>
            </p:cNvPr>
            <p:cNvSpPr/>
            <p:nvPr/>
          </p:nvSpPr>
          <p:spPr>
            <a:xfrm>
              <a:off x="6139814" y="2784570"/>
              <a:ext cx="1487259" cy="1402975"/>
            </a:xfrm>
            <a:prstGeom prst="cube">
              <a:avLst/>
            </a:prstGeom>
            <a:gradFill flip="none" rotWithShape="1">
              <a:gsLst>
                <a:gs pos="10000">
                  <a:srgbClr val="FFFF00"/>
                </a:gs>
                <a:gs pos="48000">
                  <a:schemeClr val="tx1">
                    <a:lumMod val="65000"/>
                    <a:lumOff val="3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Straight Connector 45">
              <a:extLst>
                <a:ext uri="{FF2B5EF4-FFF2-40B4-BE49-F238E27FC236}">
                  <a16:creationId xmlns:a16="http://schemas.microsoft.com/office/drawing/2014/main" id="{DD8BD2F0-9E4B-5F13-64DB-9DC1C909D1AF}"/>
                </a:ext>
              </a:extLst>
            </p:cNvPr>
            <p:cNvCxnSpPr>
              <a:cxnSpLocks/>
              <a:endCxn id="6" idx="2"/>
            </p:cNvCxnSpPr>
            <p:nvPr/>
          </p:nvCxnSpPr>
          <p:spPr>
            <a:xfrm>
              <a:off x="3868614" y="2942838"/>
              <a:ext cx="2271200" cy="718591"/>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46">
              <a:extLst>
                <a:ext uri="{FF2B5EF4-FFF2-40B4-BE49-F238E27FC236}">
                  <a16:creationId xmlns:a16="http://schemas.microsoft.com/office/drawing/2014/main" id="{494A7A82-35DD-AA01-3C39-C9D3D81F8E45}"/>
                </a:ext>
              </a:extLst>
            </p:cNvPr>
            <p:cNvCxnSpPr/>
            <p:nvPr/>
          </p:nvCxnSpPr>
          <p:spPr>
            <a:xfrm>
              <a:off x="3826410" y="3398072"/>
              <a:ext cx="6612990" cy="226930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Straight Connector 47">
              <a:extLst>
                <a:ext uri="{FF2B5EF4-FFF2-40B4-BE49-F238E27FC236}">
                  <a16:creationId xmlns:a16="http://schemas.microsoft.com/office/drawing/2014/main" id="{933F6DFF-445C-1B80-5DB5-FF9D3937CE84}"/>
                </a:ext>
              </a:extLst>
            </p:cNvPr>
            <p:cNvCxnSpPr>
              <a:cxnSpLocks/>
            </p:cNvCxnSpPr>
            <p:nvPr/>
          </p:nvCxnSpPr>
          <p:spPr>
            <a:xfrm>
              <a:off x="3826410" y="3227225"/>
              <a:ext cx="2348635" cy="14471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48">
              <a:extLst>
                <a:ext uri="{FF2B5EF4-FFF2-40B4-BE49-F238E27FC236}">
                  <a16:creationId xmlns:a16="http://schemas.microsoft.com/office/drawing/2014/main" id="{ECA01EBC-6731-799A-3B3B-555E58E06AD5}"/>
                </a:ext>
              </a:extLst>
            </p:cNvPr>
            <p:cNvSpPr txBox="1"/>
            <p:nvPr/>
          </p:nvSpPr>
          <p:spPr>
            <a:xfrm>
              <a:off x="4991869" y="2603671"/>
              <a:ext cx="340158" cy="461665"/>
            </a:xfrm>
            <a:prstGeom prst="rect">
              <a:avLst/>
            </a:prstGeom>
            <a:noFill/>
          </p:spPr>
          <p:txBody>
            <a:bodyPr wrap="none" rtlCol="0">
              <a:spAutoFit/>
            </a:bodyPr>
            <a:lstStyle/>
            <a:p>
              <a:r>
                <a:rPr lang="fr-FR" sz="2400" b="1" dirty="0"/>
                <a:t>1</a:t>
              </a:r>
            </a:p>
          </p:txBody>
        </p:sp>
        <p:sp>
          <p:nvSpPr>
            <p:cNvPr id="11" name="TextBox 49">
              <a:extLst>
                <a:ext uri="{FF2B5EF4-FFF2-40B4-BE49-F238E27FC236}">
                  <a16:creationId xmlns:a16="http://schemas.microsoft.com/office/drawing/2014/main" id="{89D7755C-2AA1-3A30-95D1-732401278477}"/>
                </a:ext>
              </a:extLst>
            </p:cNvPr>
            <p:cNvSpPr txBox="1"/>
            <p:nvPr/>
          </p:nvSpPr>
          <p:spPr>
            <a:xfrm>
              <a:off x="5004297" y="2964551"/>
              <a:ext cx="340158" cy="461665"/>
            </a:xfrm>
            <a:prstGeom prst="rect">
              <a:avLst/>
            </a:prstGeom>
            <a:noFill/>
          </p:spPr>
          <p:txBody>
            <a:bodyPr wrap="none" rtlCol="0">
              <a:spAutoFit/>
            </a:bodyPr>
            <a:lstStyle/>
            <a:p>
              <a:r>
                <a:rPr lang="fr-FR" sz="2400" b="1" dirty="0"/>
                <a:t>2</a:t>
              </a:r>
            </a:p>
          </p:txBody>
        </p:sp>
        <p:sp>
          <p:nvSpPr>
            <p:cNvPr id="12" name="TextBox 50">
              <a:extLst>
                <a:ext uri="{FF2B5EF4-FFF2-40B4-BE49-F238E27FC236}">
                  <a16:creationId xmlns:a16="http://schemas.microsoft.com/office/drawing/2014/main" id="{804B736C-78AF-4108-F3F9-604B99882EA8}"/>
                </a:ext>
              </a:extLst>
            </p:cNvPr>
            <p:cNvSpPr txBox="1"/>
            <p:nvPr/>
          </p:nvSpPr>
          <p:spPr>
            <a:xfrm>
              <a:off x="5020310" y="3478536"/>
              <a:ext cx="340158" cy="461665"/>
            </a:xfrm>
            <a:prstGeom prst="rect">
              <a:avLst/>
            </a:prstGeom>
            <a:noFill/>
          </p:spPr>
          <p:txBody>
            <a:bodyPr wrap="none" rtlCol="0">
              <a:spAutoFit/>
            </a:bodyPr>
            <a:lstStyle/>
            <a:p>
              <a:r>
                <a:rPr lang="fr-FR" sz="2400" b="1" dirty="0"/>
                <a:t>3</a:t>
              </a:r>
            </a:p>
          </p:txBody>
        </p:sp>
      </p:grpSp>
      <p:sp>
        <p:nvSpPr>
          <p:cNvPr id="13" name="TextBox 51">
            <a:extLst>
              <a:ext uri="{FF2B5EF4-FFF2-40B4-BE49-F238E27FC236}">
                <a16:creationId xmlns:a16="http://schemas.microsoft.com/office/drawing/2014/main" id="{91BC53BB-686F-EEE5-6548-82954155B67F}"/>
              </a:ext>
            </a:extLst>
          </p:cNvPr>
          <p:cNvSpPr txBox="1"/>
          <p:nvPr/>
        </p:nvSpPr>
        <p:spPr>
          <a:xfrm>
            <a:off x="7342666" y="2264504"/>
            <a:ext cx="2001689" cy="461665"/>
          </a:xfrm>
          <a:prstGeom prst="rect">
            <a:avLst/>
          </a:prstGeom>
          <a:noFill/>
        </p:spPr>
        <p:txBody>
          <a:bodyPr wrap="square" rtlCol="0">
            <a:spAutoFit/>
          </a:bodyPr>
          <a:lstStyle/>
          <a:p>
            <a:r>
              <a:rPr lang="fr-FR" sz="2400" dirty="0"/>
              <a:t>Objet éclairé</a:t>
            </a:r>
          </a:p>
        </p:txBody>
      </p:sp>
      <p:sp>
        <p:nvSpPr>
          <p:cNvPr id="14" name="TextBox 39">
            <a:extLst>
              <a:ext uri="{FF2B5EF4-FFF2-40B4-BE49-F238E27FC236}">
                <a16:creationId xmlns:a16="http://schemas.microsoft.com/office/drawing/2014/main" id="{880AF1F2-AE6C-ED16-23A9-56817FC69E75}"/>
              </a:ext>
            </a:extLst>
          </p:cNvPr>
          <p:cNvSpPr txBox="1"/>
          <p:nvPr/>
        </p:nvSpPr>
        <p:spPr>
          <a:xfrm>
            <a:off x="3886268" y="3486057"/>
            <a:ext cx="1506304" cy="830997"/>
          </a:xfrm>
          <a:prstGeom prst="rect">
            <a:avLst/>
          </a:prstGeom>
          <a:noFill/>
        </p:spPr>
        <p:txBody>
          <a:bodyPr wrap="square" rtlCol="0">
            <a:spAutoFit/>
          </a:bodyPr>
          <a:lstStyle/>
          <a:p>
            <a:pPr algn="ctr"/>
            <a:r>
              <a:rPr lang="fr-FR" sz="2400" dirty="0"/>
              <a:t>Source de la lumière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Effectivement le rayon part du bord de la source et passe par le bord de l’objet.</a:t>
            </a:r>
          </a:p>
        </p:txBody>
      </p:sp>
      <p:sp>
        <p:nvSpPr>
          <p:cNvPr id="3" name="Espace réservé du contenu 2"/>
          <p:cNvSpPr>
            <a:spLocks noGrp="1"/>
          </p:cNvSpPr>
          <p:nvPr>
            <p:ph sz="quarter" idx="11"/>
          </p:nvPr>
        </p:nvSpPr>
        <p:spPr/>
        <p:txBody>
          <a:bodyPr/>
          <a:lstStyle/>
          <a:p>
            <a:r>
              <a:rPr lang="fr-FR" dirty="0"/>
              <a:t>L'</a:t>
            </a:r>
            <a:r>
              <a:rPr lang="fr-FR" dirty="0" err="1"/>
              <a:t>enseignant.e</a:t>
            </a:r>
            <a:r>
              <a:rPr lang="fr-FR" dirty="0"/>
              <a:t> choisit au hasard deux élèves pour répondre oralement .</a:t>
            </a:r>
          </a:p>
        </p:txBody>
      </p:sp>
      <p:sp>
        <p:nvSpPr>
          <p:cNvPr id="36" name="Cylindre 16"/>
          <p:cNvSpPr/>
          <p:nvPr/>
        </p:nvSpPr>
        <p:spPr>
          <a:xfrm rot="5718070">
            <a:off x="4174778" y="2487178"/>
            <a:ext cx="710217" cy="1109770"/>
          </a:xfrm>
          <a:prstGeom prst="can">
            <a:avLst/>
          </a:prstGeom>
          <a:gradFill>
            <a:gsLst>
              <a:gs pos="1000">
                <a:srgbClr val="FFFF00"/>
              </a:gs>
              <a:gs pos="25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1"/>
          <p:cNvSpPr txBox="1"/>
          <p:nvPr/>
        </p:nvSpPr>
        <p:spPr>
          <a:xfrm>
            <a:off x="695960" y="1402080"/>
            <a:ext cx="10773229" cy="523220"/>
          </a:xfrm>
          <a:prstGeom prst="rect">
            <a:avLst/>
          </a:prstGeom>
          <a:solidFill>
            <a:schemeClr val="accent3">
              <a:lumMod val="20000"/>
              <a:lumOff val="80000"/>
            </a:schemeClr>
          </a:solidFill>
        </p:spPr>
        <p:txBody>
          <a:bodyPr wrap="square" rtlCol="0">
            <a:spAutoFit/>
          </a:bodyPr>
          <a:lstStyle>
            <a:defPPr>
              <a:defRPr lang="en-US"/>
            </a:defPPr>
            <a:lvl1pPr>
              <a:defRPr sz="2800"/>
            </a:lvl1pPr>
          </a:lstStyle>
          <a:p>
            <a:r>
              <a:rPr lang="fr-FR" dirty="0"/>
              <a:t>Quel(s) segment(s) illustre(nt)-t-il le(s) trajet(s) de rayon(s) limite(s)? </a:t>
            </a:r>
          </a:p>
        </p:txBody>
      </p:sp>
      <p:sp>
        <p:nvSpPr>
          <p:cNvPr id="38" name="Rectangle : coins arrondis 5"/>
          <p:cNvSpPr/>
          <p:nvPr/>
        </p:nvSpPr>
        <p:spPr>
          <a:xfrm>
            <a:off x="1534333" y="2530951"/>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1</a:t>
            </a:r>
          </a:p>
        </p:txBody>
      </p:sp>
      <p:sp>
        <p:nvSpPr>
          <p:cNvPr id="39" name="Rectangle : coins arrondis 6"/>
          <p:cNvSpPr/>
          <p:nvPr/>
        </p:nvSpPr>
        <p:spPr>
          <a:xfrm>
            <a:off x="1102332" y="253095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40" name="Rectangle : coins arrondis 7"/>
          <p:cNvSpPr/>
          <p:nvPr/>
        </p:nvSpPr>
        <p:spPr>
          <a:xfrm>
            <a:off x="1534332" y="3683075"/>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1 et 3</a:t>
            </a:r>
          </a:p>
        </p:txBody>
      </p:sp>
      <p:sp>
        <p:nvSpPr>
          <p:cNvPr id="41" name="Rectangle : coins arrondis 8"/>
          <p:cNvSpPr/>
          <p:nvPr/>
        </p:nvSpPr>
        <p:spPr>
          <a:xfrm>
            <a:off x="1102332" y="36830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42" name="Rectangle : coins arrondis 7"/>
          <p:cNvSpPr/>
          <p:nvPr/>
        </p:nvSpPr>
        <p:spPr>
          <a:xfrm>
            <a:off x="1534332" y="4839811"/>
            <a:ext cx="150630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sz="2400" dirty="0">
                <a:solidFill>
                  <a:schemeClr val="tx1"/>
                </a:solidFill>
              </a:rPr>
              <a:t>3</a:t>
            </a:r>
          </a:p>
        </p:txBody>
      </p:sp>
      <p:sp>
        <p:nvSpPr>
          <p:cNvPr id="43" name="Rectangle : coins arrondis 8"/>
          <p:cNvSpPr/>
          <p:nvPr/>
        </p:nvSpPr>
        <p:spPr>
          <a:xfrm>
            <a:off x="1102332" y="483981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44" name="Group 43"/>
          <p:cNvGrpSpPr/>
          <p:nvPr/>
        </p:nvGrpSpPr>
        <p:grpSpPr>
          <a:xfrm>
            <a:off x="4994031" y="2603671"/>
            <a:ext cx="6612990" cy="3063704"/>
            <a:chOff x="3826410" y="2603671"/>
            <a:chExt cx="6612990" cy="3063704"/>
          </a:xfrm>
        </p:grpSpPr>
        <p:sp>
          <p:nvSpPr>
            <p:cNvPr id="45" name="Cube 44"/>
            <p:cNvSpPr/>
            <p:nvPr/>
          </p:nvSpPr>
          <p:spPr>
            <a:xfrm>
              <a:off x="6139814" y="2784570"/>
              <a:ext cx="1487259" cy="1402975"/>
            </a:xfrm>
            <a:prstGeom prst="cube">
              <a:avLst/>
            </a:prstGeom>
            <a:gradFill flip="none" rotWithShape="1">
              <a:gsLst>
                <a:gs pos="10000">
                  <a:srgbClr val="FFFF00"/>
                </a:gs>
                <a:gs pos="48000">
                  <a:schemeClr val="tx1">
                    <a:lumMod val="65000"/>
                    <a:lumOff val="3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Straight Connector 45"/>
            <p:cNvCxnSpPr>
              <a:cxnSpLocks/>
              <a:endCxn id="45" idx="2"/>
            </p:cNvCxnSpPr>
            <p:nvPr/>
          </p:nvCxnSpPr>
          <p:spPr>
            <a:xfrm>
              <a:off x="3868614" y="2942838"/>
              <a:ext cx="2271200" cy="718591"/>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826410" y="3398072"/>
              <a:ext cx="6612990" cy="226930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cxnSpLocks/>
            </p:cNvCxnSpPr>
            <p:nvPr/>
          </p:nvCxnSpPr>
          <p:spPr>
            <a:xfrm>
              <a:off x="3826410" y="3227225"/>
              <a:ext cx="2348635" cy="14471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991869" y="2603671"/>
              <a:ext cx="340158" cy="461665"/>
            </a:xfrm>
            <a:prstGeom prst="rect">
              <a:avLst/>
            </a:prstGeom>
            <a:noFill/>
          </p:spPr>
          <p:txBody>
            <a:bodyPr wrap="none" rtlCol="0">
              <a:spAutoFit/>
            </a:bodyPr>
            <a:lstStyle/>
            <a:p>
              <a:r>
                <a:rPr lang="fr-FR" sz="2400" b="1" dirty="0"/>
                <a:t>1</a:t>
              </a:r>
            </a:p>
          </p:txBody>
        </p:sp>
        <p:sp>
          <p:nvSpPr>
            <p:cNvPr id="50" name="TextBox 49"/>
            <p:cNvSpPr txBox="1"/>
            <p:nvPr/>
          </p:nvSpPr>
          <p:spPr>
            <a:xfrm>
              <a:off x="5004297" y="2964551"/>
              <a:ext cx="340158" cy="461665"/>
            </a:xfrm>
            <a:prstGeom prst="rect">
              <a:avLst/>
            </a:prstGeom>
            <a:noFill/>
          </p:spPr>
          <p:txBody>
            <a:bodyPr wrap="none" rtlCol="0">
              <a:spAutoFit/>
            </a:bodyPr>
            <a:lstStyle/>
            <a:p>
              <a:r>
                <a:rPr lang="fr-FR" sz="2400" b="1" dirty="0"/>
                <a:t>2</a:t>
              </a:r>
            </a:p>
          </p:txBody>
        </p:sp>
        <p:sp>
          <p:nvSpPr>
            <p:cNvPr id="51" name="TextBox 50"/>
            <p:cNvSpPr txBox="1"/>
            <p:nvPr/>
          </p:nvSpPr>
          <p:spPr>
            <a:xfrm>
              <a:off x="5020310" y="3478536"/>
              <a:ext cx="340158" cy="461665"/>
            </a:xfrm>
            <a:prstGeom prst="rect">
              <a:avLst/>
            </a:prstGeom>
            <a:noFill/>
          </p:spPr>
          <p:txBody>
            <a:bodyPr wrap="none" rtlCol="0">
              <a:spAutoFit/>
            </a:bodyPr>
            <a:lstStyle/>
            <a:p>
              <a:r>
                <a:rPr lang="fr-FR" sz="2400" b="1" dirty="0"/>
                <a:t>3</a:t>
              </a:r>
            </a:p>
          </p:txBody>
        </p:sp>
      </p:grpSp>
      <p:sp>
        <p:nvSpPr>
          <p:cNvPr id="52" name="TextBox 51"/>
          <p:cNvSpPr txBox="1"/>
          <p:nvPr/>
        </p:nvSpPr>
        <p:spPr>
          <a:xfrm>
            <a:off x="7342666" y="2264504"/>
            <a:ext cx="2001689" cy="461665"/>
          </a:xfrm>
          <a:prstGeom prst="rect">
            <a:avLst/>
          </a:prstGeom>
          <a:noFill/>
        </p:spPr>
        <p:txBody>
          <a:bodyPr wrap="square" rtlCol="0">
            <a:spAutoFit/>
          </a:bodyPr>
          <a:lstStyle/>
          <a:p>
            <a:r>
              <a:rPr lang="fr-FR" sz="2400" dirty="0"/>
              <a:t>Objet éclairé</a:t>
            </a:r>
          </a:p>
        </p:txBody>
      </p:sp>
      <p:sp>
        <p:nvSpPr>
          <p:cNvPr id="53" name="TextBox 39"/>
          <p:cNvSpPr txBox="1"/>
          <p:nvPr/>
        </p:nvSpPr>
        <p:spPr>
          <a:xfrm>
            <a:off x="3886268" y="3486057"/>
            <a:ext cx="1506304" cy="830997"/>
          </a:xfrm>
          <a:prstGeom prst="rect">
            <a:avLst/>
          </a:prstGeom>
          <a:noFill/>
        </p:spPr>
        <p:txBody>
          <a:bodyPr wrap="square" rtlCol="0">
            <a:spAutoFit/>
          </a:bodyPr>
          <a:lstStyle/>
          <a:p>
            <a:pPr algn="ctr"/>
            <a:r>
              <a:rPr lang="fr-FR" sz="2400" dirty="0"/>
              <a:t>Source de la lumière</a:t>
            </a:r>
          </a:p>
        </p:txBody>
      </p:sp>
      <p:pic>
        <p:nvPicPr>
          <p:cNvPr id="22" name="Graphique 11" descr="Coch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30221" y="4712858"/>
            <a:ext cx="684830" cy="68483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On va maintenant réaliser notre tâche dans une nouvelle situation en suivant les étapes prescrites. Pour vous aider, on doit présenter les étapes et les réponses possibles. On commence par la première étape. Choisissez la bonne réponse.</a:t>
            </a:r>
          </a:p>
        </p:txBody>
      </p:sp>
      <p:sp>
        <p:nvSpPr>
          <p:cNvPr id="4" name="Espace réservé du contenu 3"/>
          <p:cNvSpPr>
            <a:spLocks noGrp="1"/>
          </p:cNvSpPr>
          <p:nvPr>
            <p:ph sz="quarter" idx="11"/>
          </p:nvPr>
        </p:nvSpPr>
        <p:spPr/>
        <p:txBody>
          <a:bodyPr/>
          <a:lstStyle/>
          <a:p>
            <a:r>
              <a:rPr lang="fr-FR"/>
              <a:t>L'enseignant.e choisit au hasard deux élèves pour répondre oralement .</a:t>
            </a:r>
          </a:p>
        </p:txBody>
      </p:sp>
      <p:sp>
        <p:nvSpPr>
          <p:cNvPr id="150" name="ZoneTexte 1"/>
          <p:cNvSpPr txBox="1"/>
          <p:nvPr/>
        </p:nvSpPr>
        <p:spPr>
          <a:xfrm>
            <a:off x="776114" y="4090630"/>
            <a:ext cx="10469061" cy="430887"/>
          </a:xfrm>
          <a:prstGeom prst="rect">
            <a:avLst/>
          </a:prstGeom>
          <a:solidFill>
            <a:schemeClr val="accent3">
              <a:lumMod val="20000"/>
              <a:lumOff val="80000"/>
            </a:schemeClr>
          </a:solidFill>
        </p:spPr>
        <p:txBody>
          <a:bodyPr wrap="square" rtlCol="0">
            <a:spAutoFit/>
          </a:bodyPr>
          <a:lstStyle/>
          <a:p>
            <a:r>
              <a:rPr lang="fr-FR" sz="2200" dirty="0">
                <a:solidFill>
                  <a:srgbClr val="FFC000"/>
                </a:solidFill>
              </a:rPr>
              <a:t>1. </a:t>
            </a:r>
            <a:r>
              <a:rPr lang="fr-FR" sz="2200" dirty="0"/>
              <a:t>Dans quel cas les rayons limites sont correctement tracés?</a:t>
            </a:r>
          </a:p>
        </p:txBody>
      </p:sp>
      <p:sp>
        <p:nvSpPr>
          <p:cNvPr id="151" name="Freeform 12211"/>
          <p:cNvSpPr>
            <a:spLocks/>
          </p:cNvSpPr>
          <p:nvPr/>
        </p:nvSpPr>
        <p:spPr>
          <a:xfrm>
            <a:off x="705492" y="1137531"/>
            <a:ext cx="10644248" cy="2808000"/>
          </a:xfrm>
          <a:custGeom>
            <a:avLst/>
            <a:gdLst/>
            <a:ahLst/>
            <a:cxnLst/>
            <a:rect l="0" t="0" r="0" b="0"/>
            <a:pathLst>
              <a:path w="6218998" h="1490357">
                <a:moveTo>
                  <a:pt x="91071" y="0"/>
                </a:moveTo>
                <a:cubicBezTo>
                  <a:pt x="40779" y="0"/>
                  <a:pt x="0" y="40767"/>
                  <a:pt x="0" y="91059"/>
                </a:cubicBezTo>
                <a:lnTo>
                  <a:pt x="0" y="1399298"/>
                </a:lnTo>
                <a:cubicBezTo>
                  <a:pt x="0" y="1449590"/>
                  <a:pt x="40779" y="1490357"/>
                  <a:pt x="91071" y="1490357"/>
                </a:cubicBezTo>
                <a:lnTo>
                  <a:pt x="6127939" y="1490357"/>
                </a:lnTo>
                <a:cubicBezTo>
                  <a:pt x="6178231" y="1490357"/>
                  <a:pt x="6218998" y="1449590"/>
                  <a:pt x="6218998" y="1399298"/>
                </a:cubicBezTo>
                <a:lnTo>
                  <a:pt x="6218998" y="91059"/>
                </a:lnTo>
                <a:cubicBezTo>
                  <a:pt x="6218998" y="40767"/>
                  <a:pt x="6178231" y="0"/>
                  <a:pt x="6127939" y="0"/>
                </a:cubicBezTo>
                <a:close/>
                <a:moveTo>
                  <a:pt x="91071" y="0"/>
                </a:moveTo>
              </a:path>
            </a:pathLst>
          </a:custGeom>
          <a:solidFill>
            <a:schemeClr val="accent2">
              <a:lumMod val="40000"/>
              <a:lumOff val="60000"/>
            </a:schemeClr>
          </a:solidFill>
          <a:ln>
            <a:solidFill>
              <a:schemeClr val="tx1">
                <a:lumMod val="50000"/>
                <a:lumOff val="50000"/>
              </a:schemeClr>
            </a:solidFill>
          </a:ln>
        </p:spPr>
        <p:txBody>
          <a:bodyPr wrap="square" rtlCol="0">
            <a:spAutoFit/>
          </a:bodyPr>
          <a:lstStyle/>
          <a:p>
            <a:endParaRPr lang="fr-FR" sz="2000"/>
          </a:p>
        </p:txBody>
      </p:sp>
      <p:sp>
        <p:nvSpPr>
          <p:cNvPr id="152" name="Rectangle 46202"/>
          <p:cNvSpPr/>
          <p:nvPr/>
        </p:nvSpPr>
        <p:spPr>
          <a:xfrm>
            <a:off x="901468" y="1195011"/>
            <a:ext cx="9969428" cy="307777"/>
          </a:xfrm>
          <a:prstGeom prst="rect">
            <a:avLst/>
          </a:prstGeom>
        </p:spPr>
        <p:txBody>
          <a:bodyPr wrap="square" lIns="0" tIns="0" rIns="0" bIns="0">
            <a:spAutoFit/>
          </a:bodyPr>
          <a:lstStyle/>
          <a:p>
            <a:pPr marL="0"/>
            <a:r>
              <a:rPr lang="fr-FR" sz="2000" b="0" i="0" spc="0" baseline="0" dirty="0">
                <a:solidFill>
                  <a:srgbClr val="231F20"/>
                </a:solidFill>
              </a:rPr>
              <a:t>Ci-contre,</a:t>
            </a:r>
            <a:r>
              <a:rPr lang="fr-FR" sz="2000" b="0" i="0" spc="109" baseline="0" dirty="0">
                <a:solidFill>
                  <a:srgbClr val="231F20"/>
                </a:solidFill>
              </a:rPr>
              <a:t> </a:t>
            </a:r>
            <a:r>
              <a:rPr lang="fr-FR" sz="2000" b="0" i="0" spc="0" baseline="0" dirty="0">
                <a:solidFill>
                  <a:srgbClr val="231F20"/>
                </a:solidFill>
              </a:rPr>
              <a:t>un</a:t>
            </a:r>
            <a:r>
              <a:rPr lang="fr-FR" sz="2000" spc="111" dirty="0">
                <a:solidFill>
                  <a:srgbClr val="231F20"/>
                </a:solidFill>
              </a:rPr>
              <a:t>e plaque </a:t>
            </a:r>
            <a:r>
              <a:rPr lang="fr-FR" sz="2000" b="0" i="0" spc="0" baseline="0" dirty="0">
                <a:solidFill>
                  <a:srgbClr val="231F20"/>
                </a:solidFill>
              </a:rPr>
              <a:t>opaque est placée</a:t>
            </a:r>
            <a:r>
              <a:rPr lang="fr-FR" sz="2000" b="0" i="0" spc="477" baseline="0" dirty="0">
                <a:solidFill>
                  <a:srgbClr val="231F20"/>
                </a:solidFill>
              </a:rPr>
              <a:t> </a:t>
            </a:r>
            <a:r>
              <a:rPr lang="fr-FR" sz="2000" b="0" i="0" spc="0" baseline="0" dirty="0">
                <a:solidFill>
                  <a:srgbClr val="231F20"/>
                </a:solidFill>
              </a:rPr>
              <a:t>entre</a:t>
            </a:r>
            <a:r>
              <a:rPr lang="fr-FR" sz="2000" b="0" i="0" spc="476" baseline="0" dirty="0">
                <a:solidFill>
                  <a:srgbClr val="231F20"/>
                </a:solidFill>
              </a:rPr>
              <a:t> </a:t>
            </a:r>
            <a:r>
              <a:rPr lang="fr-FR" sz="2000" b="0" i="0" spc="0" baseline="0" dirty="0">
                <a:solidFill>
                  <a:srgbClr val="231F20"/>
                </a:solidFill>
              </a:rPr>
              <a:t>la</a:t>
            </a:r>
            <a:r>
              <a:rPr lang="fr-FR" sz="2000" b="0" i="0" spc="478" baseline="0" dirty="0">
                <a:solidFill>
                  <a:srgbClr val="231F20"/>
                </a:solidFill>
              </a:rPr>
              <a:t> </a:t>
            </a:r>
            <a:r>
              <a:rPr lang="fr-FR" sz="2000" b="0" i="0" spc="0" baseline="0" dirty="0">
                <a:solidFill>
                  <a:srgbClr val="231F20"/>
                </a:solidFill>
              </a:rPr>
              <a:t>lampe </a:t>
            </a:r>
            <a:r>
              <a:rPr lang="fr-FR" sz="2000" dirty="0">
                <a:solidFill>
                  <a:srgbClr val="231F20"/>
                </a:solidFill>
              </a:rPr>
              <a:t>torche </a:t>
            </a:r>
            <a:r>
              <a:rPr lang="fr-FR" sz="2000" b="0" i="0" spc="0" baseline="0" dirty="0">
                <a:solidFill>
                  <a:srgbClr val="231F20"/>
                </a:solidFill>
              </a:rPr>
              <a:t>et un écran. </a:t>
            </a:r>
          </a:p>
        </p:txBody>
      </p:sp>
      <p:sp>
        <p:nvSpPr>
          <p:cNvPr id="153" name="Rectangle 46203"/>
          <p:cNvSpPr/>
          <p:nvPr/>
        </p:nvSpPr>
        <p:spPr>
          <a:xfrm>
            <a:off x="857935" y="3556206"/>
            <a:ext cx="4696113" cy="307777"/>
          </a:xfrm>
          <a:prstGeom prst="rect">
            <a:avLst/>
          </a:prstGeom>
        </p:spPr>
        <p:txBody>
          <a:bodyPr wrap="square" lIns="0" tIns="0" rIns="0" bIns="0">
            <a:spAutoFit/>
          </a:bodyPr>
          <a:lstStyle/>
          <a:p>
            <a:pPr marL="0"/>
            <a:r>
              <a:rPr lang="en-US" sz="2000" b="0" i="0" spc="0" baseline="0" dirty="0">
                <a:solidFill>
                  <a:srgbClr val="231F20"/>
                </a:solidFill>
              </a:rPr>
              <a:t>On veut représenter les </a:t>
            </a:r>
            <a:r>
              <a:rPr lang="en-US" sz="2000" b="0" i="0" spc="0" baseline="0" dirty="0" err="1">
                <a:solidFill>
                  <a:srgbClr val="231F20"/>
                </a:solidFill>
              </a:rPr>
              <a:t>ombres</a:t>
            </a:r>
            <a:r>
              <a:rPr lang="en-US" sz="2000" b="0" i="0" spc="0" baseline="0" dirty="0">
                <a:solidFill>
                  <a:srgbClr val="231F20"/>
                </a:solidFill>
              </a:rPr>
              <a:t> de l</a:t>
            </a:r>
            <a:r>
              <a:rPr lang="en-US" sz="2000" dirty="0">
                <a:solidFill>
                  <a:srgbClr val="231F20"/>
                </a:solidFill>
              </a:rPr>
              <a:t>a plaque</a:t>
            </a:r>
            <a:r>
              <a:rPr lang="en-US" sz="2000" b="0" i="0" spc="0" baseline="0" dirty="0">
                <a:solidFill>
                  <a:srgbClr val="231F20"/>
                </a:solidFill>
              </a:rPr>
              <a:t>.</a:t>
            </a:r>
          </a:p>
        </p:txBody>
      </p:sp>
      <p:grpSp>
        <p:nvGrpSpPr>
          <p:cNvPr id="154" name="Group 153"/>
          <p:cNvGrpSpPr/>
          <p:nvPr/>
        </p:nvGrpSpPr>
        <p:grpSpPr>
          <a:xfrm>
            <a:off x="5618707" y="1498600"/>
            <a:ext cx="5623159" cy="2333647"/>
            <a:chOff x="5553860" y="1785506"/>
            <a:chExt cx="5623159" cy="2333647"/>
          </a:xfrm>
        </p:grpSpPr>
        <p:sp>
          <p:nvSpPr>
            <p:cNvPr id="155" name="Freeform 45968"/>
            <p:cNvSpPr/>
            <p:nvPr/>
          </p:nvSpPr>
          <p:spPr>
            <a:xfrm>
              <a:off x="5557748" y="1790229"/>
              <a:ext cx="5615384" cy="2328924"/>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56" name="Freeform 45969"/>
            <p:cNvSpPr/>
            <p:nvPr/>
          </p:nvSpPr>
          <p:spPr>
            <a:xfrm>
              <a:off x="5557748" y="1790229"/>
              <a:ext cx="5615384" cy="2328924"/>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7" name="Freeform 45970"/>
            <p:cNvSpPr/>
            <p:nvPr/>
          </p:nvSpPr>
          <p:spPr>
            <a:xfrm>
              <a:off x="5553860" y="396250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8" name="Freeform 45971"/>
            <p:cNvSpPr/>
            <p:nvPr/>
          </p:nvSpPr>
          <p:spPr>
            <a:xfrm>
              <a:off x="5553860" y="3648602"/>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9" name="Freeform 45972"/>
            <p:cNvSpPr/>
            <p:nvPr/>
          </p:nvSpPr>
          <p:spPr>
            <a:xfrm>
              <a:off x="5553860" y="333468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0" name="Freeform 45973"/>
            <p:cNvSpPr/>
            <p:nvPr/>
          </p:nvSpPr>
          <p:spPr>
            <a:xfrm>
              <a:off x="5553860" y="3020784"/>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1" name="Freeform 45974"/>
            <p:cNvSpPr/>
            <p:nvPr/>
          </p:nvSpPr>
          <p:spPr>
            <a:xfrm>
              <a:off x="5553860" y="2706881"/>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2" name="Freeform 45975"/>
            <p:cNvSpPr/>
            <p:nvPr/>
          </p:nvSpPr>
          <p:spPr>
            <a:xfrm>
              <a:off x="5553860" y="239296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3" name="Freeform 45976"/>
            <p:cNvSpPr/>
            <p:nvPr/>
          </p:nvSpPr>
          <p:spPr>
            <a:xfrm>
              <a:off x="5553860" y="207906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4" name="Freeform 45977"/>
            <p:cNvSpPr/>
            <p:nvPr/>
          </p:nvSpPr>
          <p:spPr>
            <a:xfrm>
              <a:off x="5553860" y="3805547"/>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5" name="Freeform 45978"/>
            <p:cNvSpPr/>
            <p:nvPr/>
          </p:nvSpPr>
          <p:spPr>
            <a:xfrm>
              <a:off x="5553860" y="349164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6" name="Freeform 45979"/>
            <p:cNvSpPr/>
            <p:nvPr/>
          </p:nvSpPr>
          <p:spPr>
            <a:xfrm>
              <a:off x="5553860" y="3177740"/>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7" name="Freeform 45980"/>
            <p:cNvSpPr/>
            <p:nvPr/>
          </p:nvSpPr>
          <p:spPr>
            <a:xfrm>
              <a:off x="5553860" y="286382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8" name="Freeform 45981"/>
            <p:cNvSpPr/>
            <p:nvPr/>
          </p:nvSpPr>
          <p:spPr>
            <a:xfrm>
              <a:off x="5553860" y="2549922"/>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9" name="Freeform 45982"/>
            <p:cNvSpPr/>
            <p:nvPr/>
          </p:nvSpPr>
          <p:spPr>
            <a:xfrm>
              <a:off x="5553860" y="223600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0" name="Freeform 45983"/>
            <p:cNvSpPr/>
            <p:nvPr/>
          </p:nvSpPr>
          <p:spPr>
            <a:xfrm>
              <a:off x="5553860" y="192210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1" name="Freeform 45984"/>
            <p:cNvSpPr/>
            <p:nvPr/>
          </p:nvSpPr>
          <p:spPr>
            <a:xfrm>
              <a:off x="571215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2" name="Freeform 45985"/>
            <p:cNvSpPr/>
            <p:nvPr/>
          </p:nvSpPr>
          <p:spPr>
            <a:xfrm>
              <a:off x="778115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3" name="Freeform 45986"/>
            <p:cNvSpPr/>
            <p:nvPr/>
          </p:nvSpPr>
          <p:spPr>
            <a:xfrm>
              <a:off x="674665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4" name="Freeform 45987"/>
            <p:cNvSpPr/>
            <p:nvPr/>
          </p:nvSpPr>
          <p:spPr>
            <a:xfrm>
              <a:off x="881566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5" name="Freeform 45988"/>
            <p:cNvSpPr/>
            <p:nvPr/>
          </p:nvSpPr>
          <p:spPr>
            <a:xfrm>
              <a:off x="1010879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6" name="Freeform 45989"/>
            <p:cNvSpPr/>
            <p:nvPr/>
          </p:nvSpPr>
          <p:spPr>
            <a:xfrm>
              <a:off x="622940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7" name="Freeform 45990"/>
            <p:cNvSpPr/>
            <p:nvPr/>
          </p:nvSpPr>
          <p:spPr>
            <a:xfrm>
              <a:off x="829841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8" name="Freeform 45991"/>
            <p:cNvSpPr/>
            <p:nvPr/>
          </p:nvSpPr>
          <p:spPr>
            <a:xfrm>
              <a:off x="726390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9" name="Freeform 45992"/>
            <p:cNvSpPr/>
            <p:nvPr/>
          </p:nvSpPr>
          <p:spPr>
            <a:xfrm>
              <a:off x="933291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0" name="Freeform 45993"/>
            <p:cNvSpPr/>
            <p:nvPr/>
          </p:nvSpPr>
          <p:spPr>
            <a:xfrm>
              <a:off x="1062604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1" name="Freeform 45994"/>
            <p:cNvSpPr/>
            <p:nvPr/>
          </p:nvSpPr>
          <p:spPr>
            <a:xfrm>
              <a:off x="597077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2" name="Freeform 45995"/>
            <p:cNvSpPr/>
            <p:nvPr/>
          </p:nvSpPr>
          <p:spPr>
            <a:xfrm>
              <a:off x="803978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3" name="Freeform 45996"/>
            <p:cNvSpPr/>
            <p:nvPr/>
          </p:nvSpPr>
          <p:spPr>
            <a:xfrm>
              <a:off x="7005283"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4" name="Freeform 45997"/>
            <p:cNvSpPr/>
            <p:nvPr/>
          </p:nvSpPr>
          <p:spPr>
            <a:xfrm>
              <a:off x="907429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5" name="Freeform 45998"/>
            <p:cNvSpPr/>
            <p:nvPr/>
          </p:nvSpPr>
          <p:spPr>
            <a:xfrm>
              <a:off x="1036742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6" name="Freeform 45999"/>
            <p:cNvSpPr/>
            <p:nvPr/>
          </p:nvSpPr>
          <p:spPr>
            <a:xfrm>
              <a:off x="648803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7" name="Freeform 46000"/>
            <p:cNvSpPr/>
            <p:nvPr/>
          </p:nvSpPr>
          <p:spPr>
            <a:xfrm>
              <a:off x="855703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8" name="Freeform 46001"/>
            <p:cNvSpPr/>
            <p:nvPr/>
          </p:nvSpPr>
          <p:spPr>
            <a:xfrm>
              <a:off x="985016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9" name="Freeform 46002"/>
            <p:cNvSpPr/>
            <p:nvPr/>
          </p:nvSpPr>
          <p:spPr>
            <a:xfrm>
              <a:off x="752253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0" name="Freeform 46003"/>
            <p:cNvSpPr/>
            <p:nvPr/>
          </p:nvSpPr>
          <p:spPr>
            <a:xfrm>
              <a:off x="959154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1" name="Freeform 46004"/>
            <p:cNvSpPr/>
            <p:nvPr/>
          </p:nvSpPr>
          <p:spPr>
            <a:xfrm>
              <a:off x="1088467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2" name="Freeform 46005"/>
            <p:cNvSpPr/>
            <p:nvPr/>
          </p:nvSpPr>
          <p:spPr>
            <a:xfrm>
              <a:off x="584146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3" name="Freeform 46006"/>
            <p:cNvSpPr/>
            <p:nvPr/>
          </p:nvSpPr>
          <p:spPr>
            <a:xfrm>
              <a:off x="791047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4" name="Freeform 46007"/>
            <p:cNvSpPr/>
            <p:nvPr/>
          </p:nvSpPr>
          <p:spPr>
            <a:xfrm>
              <a:off x="687596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5" name="Freeform 46008"/>
            <p:cNvSpPr/>
            <p:nvPr/>
          </p:nvSpPr>
          <p:spPr>
            <a:xfrm>
              <a:off x="894497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6" name="Freeform 46009"/>
            <p:cNvSpPr/>
            <p:nvPr/>
          </p:nvSpPr>
          <p:spPr>
            <a:xfrm>
              <a:off x="1023810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7" name="Freeform 46010"/>
            <p:cNvSpPr/>
            <p:nvPr/>
          </p:nvSpPr>
          <p:spPr>
            <a:xfrm>
              <a:off x="635871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8" name="Freeform 46011"/>
            <p:cNvSpPr/>
            <p:nvPr/>
          </p:nvSpPr>
          <p:spPr>
            <a:xfrm>
              <a:off x="842772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9" name="Freeform 46012"/>
            <p:cNvSpPr/>
            <p:nvPr/>
          </p:nvSpPr>
          <p:spPr>
            <a:xfrm>
              <a:off x="739322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0" name="Freeform 46013"/>
            <p:cNvSpPr/>
            <p:nvPr/>
          </p:nvSpPr>
          <p:spPr>
            <a:xfrm>
              <a:off x="946222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1" name="Freeform 46014"/>
            <p:cNvSpPr/>
            <p:nvPr/>
          </p:nvSpPr>
          <p:spPr>
            <a:xfrm>
              <a:off x="1075535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2" name="Freeform 46015"/>
            <p:cNvSpPr/>
            <p:nvPr/>
          </p:nvSpPr>
          <p:spPr>
            <a:xfrm>
              <a:off x="610009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3" name="Freeform 46016"/>
            <p:cNvSpPr/>
            <p:nvPr/>
          </p:nvSpPr>
          <p:spPr>
            <a:xfrm>
              <a:off x="816909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4" name="Freeform 46017"/>
            <p:cNvSpPr/>
            <p:nvPr/>
          </p:nvSpPr>
          <p:spPr>
            <a:xfrm>
              <a:off x="713459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5" name="Freeform 46018"/>
            <p:cNvSpPr/>
            <p:nvPr/>
          </p:nvSpPr>
          <p:spPr>
            <a:xfrm>
              <a:off x="920360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6" name="Freeform 46019"/>
            <p:cNvSpPr/>
            <p:nvPr/>
          </p:nvSpPr>
          <p:spPr>
            <a:xfrm>
              <a:off x="1049673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7" name="Freeform 46020"/>
            <p:cNvSpPr/>
            <p:nvPr/>
          </p:nvSpPr>
          <p:spPr>
            <a:xfrm>
              <a:off x="661734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8" name="Freeform 46021"/>
            <p:cNvSpPr/>
            <p:nvPr/>
          </p:nvSpPr>
          <p:spPr>
            <a:xfrm>
              <a:off x="868635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9" name="Freeform 46022"/>
            <p:cNvSpPr/>
            <p:nvPr/>
          </p:nvSpPr>
          <p:spPr>
            <a:xfrm>
              <a:off x="997948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0" name="Freeform 46023"/>
            <p:cNvSpPr/>
            <p:nvPr/>
          </p:nvSpPr>
          <p:spPr>
            <a:xfrm>
              <a:off x="765184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1" name="Freeform 46024"/>
            <p:cNvSpPr/>
            <p:nvPr/>
          </p:nvSpPr>
          <p:spPr>
            <a:xfrm>
              <a:off x="972085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2" name="Freeform 46025"/>
            <p:cNvSpPr/>
            <p:nvPr/>
          </p:nvSpPr>
          <p:spPr>
            <a:xfrm>
              <a:off x="1101398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3" name="Freeform 46026"/>
            <p:cNvSpPr/>
            <p:nvPr/>
          </p:nvSpPr>
          <p:spPr>
            <a:xfrm rot="311990">
              <a:off x="9709433" y="2076344"/>
              <a:ext cx="1182557" cy="1750891"/>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chemeClr val="accent2">
                <a:lumMod val="40000"/>
                <a:lumOff val="60000"/>
              </a:schemeClr>
            </a:solidFill>
            <a:ln w="4737">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214" name="Freeform 46183"/>
            <p:cNvSpPr/>
            <p:nvPr/>
          </p:nvSpPr>
          <p:spPr>
            <a:xfrm>
              <a:off x="8339644" y="2619848"/>
              <a:ext cx="396000" cy="576001"/>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accent6">
                <a:lumMod val="60000"/>
                <a:lumOff val="40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pic>
          <p:nvPicPr>
            <p:cNvPr id="215" name="Picture 456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6130318" y="2679189"/>
              <a:ext cx="785946" cy="472601"/>
            </a:xfrm>
            <a:prstGeom prst="rect">
              <a:avLst/>
            </a:prstGeom>
            <a:noFill/>
          </p:spPr>
        </p:pic>
      </p:grpSp>
      <p:grpSp>
        <p:nvGrpSpPr>
          <p:cNvPr id="216" name="Group 215"/>
          <p:cNvGrpSpPr/>
          <p:nvPr/>
        </p:nvGrpSpPr>
        <p:grpSpPr>
          <a:xfrm>
            <a:off x="1361283" y="4749431"/>
            <a:ext cx="2203270" cy="1614775"/>
            <a:chOff x="1341119" y="4667883"/>
            <a:chExt cx="2203270" cy="1614775"/>
          </a:xfrm>
        </p:grpSpPr>
        <p:pic>
          <p:nvPicPr>
            <p:cNvPr id="217" name="Picture 216"/>
            <p:cNvPicPr>
              <a:picLocks noChangeAspect="1"/>
            </p:cNvPicPr>
            <p:nvPr/>
          </p:nvPicPr>
          <p:blipFill rotWithShape="1">
            <a:blip r:embed="rId3"/>
            <a:srcRect l="46915" t="7924" r="5574" b="8378"/>
            <a:stretch/>
          </p:blipFill>
          <p:spPr>
            <a:xfrm>
              <a:off x="1341119" y="4667883"/>
              <a:ext cx="2203270" cy="1614775"/>
            </a:xfrm>
            <a:prstGeom prst="rect">
              <a:avLst/>
            </a:prstGeom>
          </p:spPr>
        </p:pic>
        <p:cxnSp>
          <p:nvCxnSpPr>
            <p:cNvPr id="218" name="Straight Connector 217"/>
            <p:cNvCxnSpPr/>
            <p:nvPr/>
          </p:nvCxnSpPr>
          <p:spPr>
            <a:xfrm>
              <a:off x="1341119" y="5320937"/>
              <a:ext cx="1750424" cy="1741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1341119" y="5651863"/>
              <a:ext cx="1864872" cy="3483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20" name="Group 219"/>
          <p:cNvGrpSpPr/>
          <p:nvPr/>
        </p:nvGrpSpPr>
        <p:grpSpPr>
          <a:xfrm>
            <a:off x="5411473" y="4749431"/>
            <a:ext cx="2203270" cy="1614775"/>
            <a:chOff x="1341119" y="4667883"/>
            <a:chExt cx="2203270" cy="1614775"/>
          </a:xfrm>
        </p:grpSpPr>
        <p:pic>
          <p:nvPicPr>
            <p:cNvPr id="221" name="Picture 220"/>
            <p:cNvPicPr>
              <a:picLocks noChangeAspect="1"/>
            </p:cNvPicPr>
            <p:nvPr/>
          </p:nvPicPr>
          <p:blipFill rotWithShape="1">
            <a:blip r:embed="rId3"/>
            <a:srcRect l="46915" t="7924" r="5574" b="8378"/>
            <a:stretch/>
          </p:blipFill>
          <p:spPr>
            <a:xfrm>
              <a:off x="1341119" y="4667883"/>
              <a:ext cx="2203270" cy="1614775"/>
            </a:xfrm>
            <a:prstGeom prst="rect">
              <a:avLst/>
            </a:prstGeom>
          </p:spPr>
        </p:pic>
        <p:cxnSp>
          <p:nvCxnSpPr>
            <p:cNvPr id="222" name="Straight Connector 221"/>
            <p:cNvCxnSpPr/>
            <p:nvPr/>
          </p:nvCxnSpPr>
          <p:spPr>
            <a:xfrm flipV="1">
              <a:off x="1341119" y="5071006"/>
              <a:ext cx="1777181" cy="249931"/>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a:off x="1341119" y="5605149"/>
              <a:ext cx="1777181" cy="198968"/>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24" name="Group 223"/>
          <p:cNvGrpSpPr/>
          <p:nvPr/>
        </p:nvGrpSpPr>
        <p:grpSpPr>
          <a:xfrm>
            <a:off x="8753877" y="4749431"/>
            <a:ext cx="2332574" cy="1614775"/>
            <a:chOff x="1211815" y="4667883"/>
            <a:chExt cx="2332574" cy="1614775"/>
          </a:xfrm>
        </p:grpSpPr>
        <p:pic>
          <p:nvPicPr>
            <p:cNvPr id="225" name="Picture 224"/>
            <p:cNvPicPr>
              <a:picLocks noChangeAspect="1"/>
            </p:cNvPicPr>
            <p:nvPr/>
          </p:nvPicPr>
          <p:blipFill rotWithShape="1">
            <a:blip r:embed="rId3"/>
            <a:srcRect l="46915" t="7924" r="5574" b="8378"/>
            <a:stretch/>
          </p:blipFill>
          <p:spPr>
            <a:xfrm>
              <a:off x="1341119" y="4667883"/>
              <a:ext cx="2203270" cy="1614775"/>
            </a:xfrm>
            <a:prstGeom prst="rect">
              <a:avLst/>
            </a:prstGeom>
          </p:spPr>
        </p:pic>
        <p:cxnSp>
          <p:nvCxnSpPr>
            <p:cNvPr id="226" name="Straight Connector 225"/>
            <p:cNvCxnSpPr/>
            <p:nvPr/>
          </p:nvCxnSpPr>
          <p:spPr>
            <a:xfrm>
              <a:off x="1211815" y="5277519"/>
              <a:ext cx="1906485" cy="124966"/>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flipV="1">
              <a:off x="1341119" y="5556819"/>
              <a:ext cx="1777181" cy="129878"/>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28" name="Rectangle : coins arrondis 6"/>
          <p:cNvSpPr/>
          <p:nvPr/>
        </p:nvSpPr>
        <p:spPr>
          <a:xfrm>
            <a:off x="864631"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229" name="Rectangle : coins arrondis 6"/>
          <p:cNvSpPr/>
          <p:nvPr/>
        </p:nvSpPr>
        <p:spPr>
          <a:xfrm>
            <a:off x="4914821"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230" name="Rectangle : coins arrondis 6"/>
          <p:cNvSpPr/>
          <p:nvPr/>
        </p:nvSpPr>
        <p:spPr>
          <a:xfrm>
            <a:off x="8450566"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50;p28"/>
          <p:cNvGrpSpPr/>
          <p:nvPr/>
        </p:nvGrpSpPr>
        <p:grpSpPr>
          <a:xfrm>
            <a:off x="1324216" y="955834"/>
            <a:ext cx="9579427" cy="5403036"/>
            <a:chOff x="1619475" y="1029778"/>
            <a:chExt cx="6095701" cy="3804525"/>
          </a:xfrm>
        </p:grpSpPr>
        <p:sp>
          <p:nvSpPr>
            <p:cNvPr id="5" name="Google Shape;251;p28"/>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dirty="0">
                <a:solidFill>
                  <a:srgbClr val="FFFFFF"/>
                </a:solidFill>
                <a:ea typeface="Calibri" panose="020F0502020204030204"/>
                <a:cs typeface="Calibri" panose="020F0502020204030204"/>
              </a:endParaRPr>
            </a:p>
          </p:txBody>
        </p:sp>
        <p:sp>
          <p:nvSpPr>
            <p:cNvPr id="6" name="Google Shape;252;p28"/>
            <p:cNvSpPr/>
            <p:nvPr/>
          </p:nvSpPr>
          <p:spPr>
            <a:xfrm>
              <a:off x="1692956" y="1084268"/>
              <a:ext cx="5924251" cy="3684602"/>
            </a:xfrm>
            <a:prstGeom prst="rect">
              <a:avLst/>
            </a:prstGeom>
            <a:solidFill>
              <a:schemeClr val="bg1"/>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dirty="0">
                <a:solidFill>
                  <a:srgbClr val="FFFFFF"/>
                </a:solidFill>
                <a:ea typeface="Calibri" panose="020F0502020204030204"/>
                <a:cs typeface="Calibri" panose="020F0502020204030204"/>
              </a:endParaRPr>
            </a:p>
          </p:txBody>
        </p:sp>
      </p:grpSp>
      <p:pic>
        <p:nvPicPr>
          <p:cNvPr id="12" name="Picture 11"/>
          <p:cNvPicPr>
            <a:picLocks noChangeAspect="1"/>
          </p:cNvPicPr>
          <p:nvPr/>
        </p:nvPicPr>
        <p:blipFill>
          <a:blip r:embed="rId2"/>
          <a:stretch>
            <a:fillRect/>
          </a:stretch>
        </p:blipFill>
        <p:spPr>
          <a:xfrm>
            <a:off x="4712992" y="4149474"/>
            <a:ext cx="1941613" cy="1941613"/>
          </a:xfrm>
          <a:prstGeom prst="rect">
            <a:avLst/>
          </a:prstGeom>
        </p:spPr>
      </p:pic>
      <p:sp>
        <p:nvSpPr>
          <p:cNvPr id="14" name="Google Shape;255;p28"/>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dirty="0">
                <a:solidFill>
                  <a:srgbClr val="44546A"/>
                </a:solidFill>
                <a:ea typeface="Calibri" panose="020F0502020204030204" pitchFamily="34" charset="0"/>
                <a:cs typeface="Calibri" panose="020F0502020204030204" pitchFamily="34" charset="0"/>
              </a:rPr>
              <a:t>Matériel nécessaire</a:t>
            </a:r>
          </a:p>
        </p:txBody>
      </p:sp>
      <p:sp>
        <p:nvSpPr>
          <p:cNvPr id="16" name="Google Shape;995;p109"/>
          <p:cNvSpPr txBox="1"/>
          <p:nvPr/>
        </p:nvSpPr>
        <p:spPr>
          <a:xfrm>
            <a:off x="1989337" y="1281704"/>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200">
              <a:lnSpc>
                <a:spcPct val="130000"/>
              </a:lnSpc>
              <a:defRPr sz="1800" b="0" i="0" u="none" strike="noStrike" kern="0" cap="none" spc="0" baseline="0">
                <a:solidFill>
                  <a:srgbClr val="000000"/>
                </a:solidFill>
                <a:uFillTx/>
              </a:defRPr>
            </a:pPr>
            <a:r>
              <a:rPr lang="fr-FR" sz="1865" b="1" kern="0" dirty="0">
                <a:solidFill>
                  <a:srgbClr val="FFFFFF"/>
                </a:solidFill>
                <a:ea typeface="Calibri" panose="020F0502020204030204" pitchFamily="34" charset="0"/>
                <a:cs typeface="Calibri" panose="020F0502020204030204" pitchFamily="34" charset="0"/>
              </a:rPr>
              <a:t>Matériel de l’enseignant </a:t>
            </a:r>
          </a:p>
        </p:txBody>
      </p:sp>
      <p:sp>
        <p:nvSpPr>
          <p:cNvPr id="17" name="Google Shape;996;p109"/>
          <p:cNvSpPr txBox="1"/>
          <p:nvPr/>
        </p:nvSpPr>
        <p:spPr>
          <a:xfrm>
            <a:off x="5991497" y="1281705"/>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200">
              <a:defRPr sz="1800" b="0" i="0" u="none" strike="noStrike" kern="0" cap="none" spc="0" baseline="0">
                <a:solidFill>
                  <a:srgbClr val="000000"/>
                </a:solidFill>
                <a:uFillTx/>
              </a:defRPr>
            </a:pPr>
            <a:r>
              <a:rPr lang="fr-FR" sz="1865" b="1" kern="0" dirty="0">
                <a:solidFill>
                  <a:srgbClr val="FFFFFF"/>
                </a:solidFill>
                <a:ea typeface="Calibri" panose="020F0502020204030204" pitchFamily="34" charset="0"/>
                <a:cs typeface="Calibri" panose="020F0502020204030204" pitchFamily="34" charset="0"/>
              </a:rPr>
              <a:t>Matériel de l’élève</a:t>
            </a:r>
          </a:p>
        </p:txBody>
      </p:sp>
      <p:pic>
        <p:nvPicPr>
          <p:cNvPr id="7" name="Picture 2" descr="Image généré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p:cNvPicPr>
            <a:picLocks noChangeAspect="1"/>
          </p:cNvPicPr>
          <p:nvPr/>
        </p:nvPicPr>
        <p:blipFill>
          <a:blip r:embed="rId4">
            <a:clrChange>
              <a:clrFrom>
                <a:srgbClr val="FFFFFF"/>
              </a:clrFrom>
              <a:clrTo>
                <a:srgbClr val="FFFFFF">
                  <a:alpha val="0"/>
                </a:srgbClr>
              </a:clrTo>
            </a:clrChange>
          </a:blip>
          <a:stretch>
            <a:fillRect/>
          </a:stretch>
        </p:blipFill>
        <p:spPr>
          <a:xfrm rot="19675284">
            <a:off x="7628996" y="3087426"/>
            <a:ext cx="1207308" cy="192558"/>
          </a:xfrm>
          <a:prstGeom prst="rect">
            <a:avLst/>
          </a:prstGeom>
        </p:spPr>
      </p:pic>
      <p:pic>
        <p:nvPicPr>
          <p:cNvPr id="21" name="Picture 1"/>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602203" y="2210521"/>
            <a:ext cx="1227204" cy="921459"/>
          </a:xfrm>
          <a:prstGeom prst="rect">
            <a:avLst/>
          </a:prstGeom>
          <a:ln w="19050">
            <a:noFill/>
          </a:ln>
        </p:spPr>
      </p:pic>
      <p:pic>
        <p:nvPicPr>
          <p:cNvPr id="23" name="Picture 8"/>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6621959" y="3179588"/>
            <a:ext cx="593846" cy="570969"/>
          </a:xfrm>
          <a:prstGeom prst="rect">
            <a:avLst/>
          </a:prstGeom>
        </p:spPr>
      </p:pic>
      <p:pic>
        <p:nvPicPr>
          <p:cNvPr id="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8989"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pic>
        <p:nvPicPr>
          <p:cNvPr id="33" name="Image 32"/>
          <p:cNvPicPr/>
          <p:nvPr/>
        </p:nvPicPr>
        <p:blipFill>
          <a:blip r:embed="rId8"/>
          <a:srcRect l="36221" t="23463" r="35717" b="8101"/>
          <a:stretch>
            <a:fillRect/>
          </a:stretch>
        </p:blipFill>
        <p:spPr bwMode="auto">
          <a:xfrm>
            <a:off x="8735354" y="3553317"/>
            <a:ext cx="1617087" cy="2218099"/>
          </a:xfrm>
          <a:prstGeom prst="rect">
            <a:avLst/>
          </a:prstGeom>
          <a:noFill/>
          <a:ln w="9525">
            <a:noFill/>
            <a:miter lim="800000"/>
            <a:headEnd/>
            <a:tailEnd/>
          </a:ln>
        </p:spPr>
      </p:pic>
      <p:pic>
        <p:nvPicPr>
          <p:cNvPr id="34" name="Image 33" descr="Polygom Equerre 15cm 60°"/>
          <p:cNvPicPr/>
          <p:nvPr/>
        </p:nvPicPr>
        <p:blipFill>
          <a:blip r:embed="rId9"/>
          <a:srcRect/>
          <a:stretch>
            <a:fillRect/>
          </a:stretch>
        </p:blipFill>
        <p:spPr bwMode="auto">
          <a:xfrm>
            <a:off x="7614889" y="4796105"/>
            <a:ext cx="964522" cy="964194"/>
          </a:xfrm>
          <a:prstGeom prst="rect">
            <a:avLst/>
          </a:prstGeom>
          <a:noFill/>
          <a:ln w="9525">
            <a:noFill/>
            <a:miter lim="800000"/>
            <a:headEnd/>
            <a:tailEnd/>
          </a:ln>
        </p:spPr>
      </p:pic>
      <p:pic>
        <p:nvPicPr>
          <p:cNvPr id="35" name="Image 34" descr="Rapporteur - rapporteur pour ecole ecolier liste palette fourniture  scolaire achat acheter affaire de - Val d'eure"/>
          <p:cNvPicPr/>
          <p:nvPr/>
        </p:nvPicPr>
        <p:blipFill>
          <a:blip r:embed="rId10"/>
          <a:srcRect/>
          <a:stretch>
            <a:fillRect/>
          </a:stretch>
        </p:blipFill>
        <p:spPr bwMode="auto">
          <a:xfrm>
            <a:off x="6513943" y="4771328"/>
            <a:ext cx="945003" cy="982159"/>
          </a:xfrm>
          <a:prstGeom prst="rect">
            <a:avLst/>
          </a:prstGeom>
          <a:noFill/>
          <a:ln w="9525">
            <a:noFill/>
            <a:miter lim="800000"/>
            <a:headEnd/>
            <a:tailEnd/>
          </a:ln>
        </p:spPr>
      </p:pic>
      <p:pic>
        <p:nvPicPr>
          <p:cNvPr id="36" name="Image 35" descr="Règles réelles personnalisées - Précision pour l'école et le bureau"/>
          <p:cNvPicPr/>
          <p:nvPr/>
        </p:nvPicPr>
        <p:blipFill>
          <a:blip r:embed="rId11"/>
          <a:srcRect/>
          <a:stretch>
            <a:fillRect/>
          </a:stretch>
        </p:blipFill>
        <p:spPr bwMode="auto">
          <a:xfrm>
            <a:off x="7080667" y="3657352"/>
            <a:ext cx="1089578" cy="847810"/>
          </a:xfrm>
          <a:prstGeom prst="rect">
            <a:avLst/>
          </a:prstGeom>
          <a:noFill/>
          <a:ln w="9525">
            <a:noFill/>
            <a:miter lim="800000"/>
            <a:headEnd/>
            <a:tailEnd/>
          </a:ln>
        </p:spPr>
      </p:pic>
      <p:pic>
        <p:nvPicPr>
          <p:cNvPr id="2" name="Image 1"/>
          <p:cNvPicPr>
            <a:picLocks noChangeAspect="1"/>
          </p:cNvPicPr>
          <p:nvPr/>
        </p:nvPicPr>
        <p:blipFill>
          <a:blip r:embed="rId12"/>
          <a:stretch>
            <a:fillRect/>
          </a:stretch>
        </p:blipFill>
        <p:spPr>
          <a:xfrm>
            <a:off x="2542765" y="2046130"/>
            <a:ext cx="2105025" cy="2171700"/>
          </a:xfrm>
          <a:prstGeom prst="rect">
            <a:avLst/>
          </a:prstGeom>
        </p:spPr>
      </p:pic>
      <p:sp>
        <p:nvSpPr>
          <p:cNvPr id="3" name="ZoneTexte 2"/>
          <p:cNvSpPr txBox="1"/>
          <p:nvPr/>
        </p:nvSpPr>
        <p:spPr>
          <a:xfrm flipH="1">
            <a:off x="2122635" y="5721755"/>
            <a:ext cx="1735429" cy="369332"/>
          </a:xfrm>
          <a:prstGeom prst="rect">
            <a:avLst/>
          </a:prstGeom>
          <a:noFill/>
        </p:spPr>
        <p:txBody>
          <a:bodyPr wrap="square" rtlCol="0">
            <a:spAutoFit/>
          </a:bodyPr>
          <a:lstStyle/>
          <a:p>
            <a:pPr algn="ctr"/>
            <a:r>
              <a:rPr lang="fr-FR" dirty="0"/>
              <a:t>Lampe de poche</a:t>
            </a:r>
          </a:p>
        </p:txBody>
      </p:sp>
      <p:sp>
        <p:nvSpPr>
          <p:cNvPr id="25" name="ZoneTexte 24"/>
          <p:cNvSpPr txBox="1"/>
          <p:nvPr/>
        </p:nvSpPr>
        <p:spPr>
          <a:xfrm flipH="1">
            <a:off x="3089522" y="4033164"/>
            <a:ext cx="1011510" cy="369332"/>
          </a:xfrm>
          <a:prstGeom prst="rect">
            <a:avLst/>
          </a:prstGeom>
          <a:noFill/>
        </p:spPr>
        <p:txBody>
          <a:bodyPr wrap="square" rtlCol="0">
            <a:spAutoFit/>
          </a:bodyPr>
          <a:lstStyle/>
          <a:p>
            <a:pPr algn="ctr"/>
            <a:r>
              <a:rPr lang="fr-FR" dirty="0"/>
              <a:t>Écran </a:t>
            </a:r>
          </a:p>
        </p:txBody>
      </p:sp>
      <p:sp>
        <p:nvSpPr>
          <p:cNvPr id="22" name="ZoneTexte 21"/>
          <p:cNvSpPr txBox="1"/>
          <p:nvPr/>
        </p:nvSpPr>
        <p:spPr>
          <a:xfrm flipH="1">
            <a:off x="4014007" y="5772803"/>
            <a:ext cx="2390981" cy="369332"/>
          </a:xfrm>
          <a:prstGeom prst="rect">
            <a:avLst/>
          </a:prstGeom>
          <a:noFill/>
        </p:spPr>
        <p:txBody>
          <a:bodyPr wrap="square" rtlCol="0">
            <a:spAutoFit/>
          </a:bodyPr>
          <a:lstStyle/>
          <a:p>
            <a:pPr algn="ctr"/>
            <a:r>
              <a:rPr lang="fr-FR" dirty="0"/>
              <a:t>Boule     stylo de plume </a:t>
            </a:r>
          </a:p>
        </p:txBody>
      </p:sp>
      <p:pic>
        <p:nvPicPr>
          <p:cNvPr id="10" name="Picture 9"/>
          <p:cNvPicPr>
            <a:picLocks noChangeAspect="1"/>
          </p:cNvPicPr>
          <p:nvPr/>
        </p:nvPicPr>
        <p:blipFill>
          <a:blip r:embed="rId13"/>
          <a:stretch>
            <a:fillRect/>
          </a:stretch>
        </p:blipFill>
        <p:spPr>
          <a:xfrm>
            <a:off x="1897258" y="4812967"/>
            <a:ext cx="1883827" cy="1042506"/>
          </a:xfrm>
          <a:prstGeom prst="rect">
            <a:avLst/>
          </a:prstGeom>
        </p:spPr>
      </p:pic>
      <p:pic>
        <p:nvPicPr>
          <p:cNvPr id="27" name="Picture 45593"/>
          <p:cNvPicPr>
            <a:picLocks noChangeArrowheads="1"/>
          </p:cNvPicPr>
          <p:nvPr/>
        </p:nvPicPr>
        <p:blipFill>
          <a:blip r:embed="rId14">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val="0"/>
              </a:ext>
            </a:extLst>
          </a:blip>
          <a:srcRect/>
          <a:stretch>
            <a:fillRect/>
          </a:stretch>
        </p:blipFill>
        <p:spPr>
          <a:xfrm>
            <a:off x="4156527" y="5011286"/>
            <a:ext cx="697772" cy="710469"/>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que 11" descr="Coche avec un remplissage uni"/>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61991" y="5200835"/>
            <a:ext cx="684830" cy="684830"/>
          </a:xfrm>
          <a:prstGeom prst="rect">
            <a:avLst/>
          </a:prstGeom>
        </p:spPr>
      </p:pic>
      <p:sp>
        <p:nvSpPr>
          <p:cNvPr id="13" name="Titre 12"/>
          <p:cNvSpPr>
            <a:spLocks noGrp="1"/>
          </p:cNvSpPr>
          <p:nvPr>
            <p:ph type="title"/>
          </p:nvPr>
        </p:nvSpPr>
        <p:spPr>
          <a:xfrm>
            <a:off x="935730" y="326429"/>
            <a:ext cx="10372033" cy="267549"/>
          </a:xfrm>
        </p:spPr>
        <p:txBody>
          <a:bodyPr/>
          <a:lstStyle/>
          <a:p>
            <a:r>
              <a:rPr lang="fr-FR" dirty="0"/>
              <a:t>Très bien, la réponse correcte est B : il faut observer la taille de la source et celle de l’objet sur le schéma représentant la situation.</a:t>
            </a:r>
          </a:p>
        </p:txBody>
      </p:sp>
      <p:sp>
        <p:nvSpPr>
          <p:cNvPr id="15" name="Espace réservé du contenu 14"/>
          <p:cNvSpPr>
            <a:spLocks noGrp="1"/>
          </p:cNvSpPr>
          <p:nvPr>
            <p:ph sz="quarter" idx="11"/>
          </p:nvPr>
        </p:nvSpPr>
        <p:spPr/>
        <p:txBody>
          <a:bodyPr/>
          <a:lstStyle/>
          <a:p>
            <a:r>
              <a:rPr lang="fr-FR"/>
              <a:t>L'enseignant.e choisit au hasard deux élèves pour répondre oralement .</a:t>
            </a:r>
          </a:p>
        </p:txBody>
      </p:sp>
      <p:sp>
        <p:nvSpPr>
          <p:cNvPr id="65" name="Freeform 12211"/>
          <p:cNvSpPr>
            <a:spLocks/>
          </p:cNvSpPr>
          <p:nvPr/>
        </p:nvSpPr>
        <p:spPr>
          <a:xfrm>
            <a:off x="705492" y="1137531"/>
            <a:ext cx="10644248" cy="2808000"/>
          </a:xfrm>
          <a:custGeom>
            <a:avLst/>
            <a:gdLst/>
            <a:ahLst/>
            <a:cxnLst/>
            <a:rect l="0" t="0" r="0" b="0"/>
            <a:pathLst>
              <a:path w="6218998" h="1490357">
                <a:moveTo>
                  <a:pt x="91071" y="0"/>
                </a:moveTo>
                <a:cubicBezTo>
                  <a:pt x="40779" y="0"/>
                  <a:pt x="0" y="40767"/>
                  <a:pt x="0" y="91059"/>
                </a:cubicBezTo>
                <a:lnTo>
                  <a:pt x="0" y="1399298"/>
                </a:lnTo>
                <a:cubicBezTo>
                  <a:pt x="0" y="1449590"/>
                  <a:pt x="40779" y="1490357"/>
                  <a:pt x="91071" y="1490357"/>
                </a:cubicBezTo>
                <a:lnTo>
                  <a:pt x="6127939" y="1490357"/>
                </a:lnTo>
                <a:cubicBezTo>
                  <a:pt x="6178231" y="1490357"/>
                  <a:pt x="6218998" y="1449590"/>
                  <a:pt x="6218998" y="1399298"/>
                </a:cubicBezTo>
                <a:lnTo>
                  <a:pt x="6218998" y="91059"/>
                </a:lnTo>
                <a:cubicBezTo>
                  <a:pt x="6218998" y="40767"/>
                  <a:pt x="6178231" y="0"/>
                  <a:pt x="6127939" y="0"/>
                </a:cubicBezTo>
                <a:close/>
                <a:moveTo>
                  <a:pt x="91071" y="0"/>
                </a:moveTo>
              </a:path>
            </a:pathLst>
          </a:custGeom>
          <a:solidFill>
            <a:schemeClr val="accent2">
              <a:lumMod val="40000"/>
              <a:lumOff val="60000"/>
            </a:schemeClr>
          </a:solidFill>
          <a:ln>
            <a:solidFill>
              <a:schemeClr val="tx1">
                <a:lumMod val="50000"/>
                <a:lumOff val="50000"/>
              </a:schemeClr>
            </a:solidFill>
          </a:ln>
        </p:spPr>
        <p:txBody>
          <a:bodyPr wrap="square" rtlCol="0">
            <a:spAutoFit/>
          </a:bodyPr>
          <a:lstStyle/>
          <a:p>
            <a:endParaRPr lang="fr-FR" sz="2000"/>
          </a:p>
        </p:txBody>
      </p:sp>
      <p:sp>
        <p:nvSpPr>
          <p:cNvPr id="66" name="Rectangle 46202"/>
          <p:cNvSpPr/>
          <p:nvPr/>
        </p:nvSpPr>
        <p:spPr>
          <a:xfrm>
            <a:off x="901468" y="1195011"/>
            <a:ext cx="9969428" cy="307777"/>
          </a:xfrm>
          <a:prstGeom prst="rect">
            <a:avLst/>
          </a:prstGeom>
        </p:spPr>
        <p:txBody>
          <a:bodyPr wrap="square" lIns="0" tIns="0" rIns="0" bIns="0">
            <a:spAutoFit/>
          </a:bodyPr>
          <a:lstStyle/>
          <a:p>
            <a:pPr marL="0"/>
            <a:r>
              <a:rPr lang="fr-FR" sz="2000" b="0" i="0" spc="0" baseline="0" dirty="0">
                <a:solidFill>
                  <a:srgbClr val="231F20"/>
                </a:solidFill>
              </a:rPr>
              <a:t>Ci-contre,</a:t>
            </a:r>
            <a:r>
              <a:rPr lang="fr-FR" sz="2000" b="0" i="0" spc="109" baseline="0" dirty="0">
                <a:solidFill>
                  <a:srgbClr val="231F20"/>
                </a:solidFill>
              </a:rPr>
              <a:t> </a:t>
            </a:r>
            <a:r>
              <a:rPr lang="fr-FR" sz="2000" b="0" i="0" spc="0" baseline="0" dirty="0">
                <a:solidFill>
                  <a:srgbClr val="231F20"/>
                </a:solidFill>
              </a:rPr>
              <a:t>un</a:t>
            </a:r>
            <a:r>
              <a:rPr lang="fr-FR" sz="2000" spc="111" dirty="0">
                <a:solidFill>
                  <a:srgbClr val="231F20"/>
                </a:solidFill>
              </a:rPr>
              <a:t>e plaque </a:t>
            </a:r>
            <a:r>
              <a:rPr lang="fr-FR" sz="2000" b="0" i="0" spc="0" baseline="0" dirty="0">
                <a:solidFill>
                  <a:srgbClr val="231F20"/>
                </a:solidFill>
              </a:rPr>
              <a:t>opaque est placée</a:t>
            </a:r>
            <a:r>
              <a:rPr lang="fr-FR" sz="2000" b="0" i="0" spc="477" baseline="0" dirty="0">
                <a:solidFill>
                  <a:srgbClr val="231F20"/>
                </a:solidFill>
              </a:rPr>
              <a:t> </a:t>
            </a:r>
            <a:r>
              <a:rPr lang="fr-FR" sz="2000" b="0" i="0" spc="0" baseline="0" dirty="0">
                <a:solidFill>
                  <a:srgbClr val="231F20"/>
                </a:solidFill>
              </a:rPr>
              <a:t>entre</a:t>
            </a:r>
            <a:r>
              <a:rPr lang="fr-FR" sz="2000" b="0" i="0" spc="476" baseline="0" dirty="0">
                <a:solidFill>
                  <a:srgbClr val="231F20"/>
                </a:solidFill>
              </a:rPr>
              <a:t> </a:t>
            </a:r>
            <a:r>
              <a:rPr lang="fr-FR" sz="2000" b="0" i="0" spc="0" baseline="0" dirty="0">
                <a:solidFill>
                  <a:srgbClr val="231F20"/>
                </a:solidFill>
              </a:rPr>
              <a:t>la</a:t>
            </a:r>
            <a:r>
              <a:rPr lang="fr-FR" sz="2000" b="0" i="0" spc="478" baseline="0" dirty="0">
                <a:solidFill>
                  <a:srgbClr val="231F20"/>
                </a:solidFill>
              </a:rPr>
              <a:t> </a:t>
            </a:r>
            <a:r>
              <a:rPr lang="fr-FR" sz="2000" b="0" i="0" spc="0" baseline="0" dirty="0">
                <a:solidFill>
                  <a:srgbClr val="231F20"/>
                </a:solidFill>
              </a:rPr>
              <a:t>lampe </a:t>
            </a:r>
            <a:r>
              <a:rPr lang="fr-FR" sz="2000" dirty="0">
                <a:solidFill>
                  <a:srgbClr val="231F20"/>
                </a:solidFill>
              </a:rPr>
              <a:t>torche </a:t>
            </a:r>
            <a:r>
              <a:rPr lang="fr-FR" sz="2000" b="0" i="0" spc="0" baseline="0" dirty="0">
                <a:solidFill>
                  <a:srgbClr val="231F20"/>
                </a:solidFill>
              </a:rPr>
              <a:t>et un écran. </a:t>
            </a:r>
          </a:p>
        </p:txBody>
      </p:sp>
      <p:sp>
        <p:nvSpPr>
          <p:cNvPr id="67" name="Rectangle 46203"/>
          <p:cNvSpPr/>
          <p:nvPr/>
        </p:nvSpPr>
        <p:spPr>
          <a:xfrm>
            <a:off x="857935" y="3556206"/>
            <a:ext cx="4696113" cy="307777"/>
          </a:xfrm>
          <a:prstGeom prst="rect">
            <a:avLst/>
          </a:prstGeom>
        </p:spPr>
        <p:txBody>
          <a:bodyPr wrap="square" lIns="0" tIns="0" rIns="0" bIns="0">
            <a:spAutoFit/>
          </a:bodyPr>
          <a:lstStyle/>
          <a:p>
            <a:pPr marL="0"/>
            <a:r>
              <a:rPr lang="en-US" sz="2000" b="0" i="0" spc="0" baseline="0" dirty="0">
                <a:solidFill>
                  <a:srgbClr val="231F20"/>
                </a:solidFill>
              </a:rPr>
              <a:t>On veut représenter les </a:t>
            </a:r>
            <a:r>
              <a:rPr lang="en-US" sz="2000" b="0" i="0" spc="0" baseline="0" dirty="0" err="1">
                <a:solidFill>
                  <a:srgbClr val="231F20"/>
                </a:solidFill>
              </a:rPr>
              <a:t>ombres</a:t>
            </a:r>
            <a:r>
              <a:rPr lang="en-US" sz="2000" b="0" i="0" spc="0" baseline="0" dirty="0">
                <a:solidFill>
                  <a:srgbClr val="231F20"/>
                </a:solidFill>
              </a:rPr>
              <a:t> de l</a:t>
            </a:r>
            <a:r>
              <a:rPr lang="en-US" sz="2000" dirty="0">
                <a:solidFill>
                  <a:srgbClr val="231F20"/>
                </a:solidFill>
              </a:rPr>
              <a:t>a plaque</a:t>
            </a:r>
            <a:r>
              <a:rPr lang="en-US" sz="2000" b="0" i="0" spc="0" baseline="0" dirty="0">
                <a:solidFill>
                  <a:srgbClr val="231F20"/>
                </a:solidFill>
              </a:rPr>
              <a:t>.</a:t>
            </a:r>
          </a:p>
        </p:txBody>
      </p:sp>
      <p:grpSp>
        <p:nvGrpSpPr>
          <p:cNvPr id="68" name="Group 67"/>
          <p:cNvGrpSpPr/>
          <p:nvPr/>
        </p:nvGrpSpPr>
        <p:grpSpPr>
          <a:xfrm>
            <a:off x="5618707" y="1498600"/>
            <a:ext cx="5623159" cy="2333647"/>
            <a:chOff x="5553860" y="1785506"/>
            <a:chExt cx="5623159" cy="2333647"/>
          </a:xfrm>
        </p:grpSpPr>
        <p:sp>
          <p:nvSpPr>
            <p:cNvPr id="69" name="Freeform 45968"/>
            <p:cNvSpPr/>
            <p:nvPr/>
          </p:nvSpPr>
          <p:spPr>
            <a:xfrm>
              <a:off x="5557748" y="1790229"/>
              <a:ext cx="5615384" cy="2328924"/>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70" name="Freeform 45969"/>
            <p:cNvSpPr/>
            <p:nvPr/>
          </p:nvSpPr>
          <p:spPr>
            <a:xfrm>
              <a:off x="5557748" y="1790229"/>
              <a:ext cx="5615384" cy="2328924"/>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1" name="Freeform 45970"/>
            <p:cNvSpPr/>
            <p:nvPr/>
          </p:nvSpPr>
          <p:spPr>
            <a:xfrm>
              <a:off x="5553860" y="396250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2" name="Freeform 45971"/>
            <p:cNvSpPr/>
            <p:nvPr/>
          </p:nvSpPr>
          <p:spPr>
            <a:xfrm>
              <a:off x="5553860" y="3648602"/>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3" name="Freeform 45972"/>
            <p:cNvSpPr/>
            <p:nvPr/>
          </p:nvSpPr>
          <p:spPr>
            <a:xfrm>
              <a:off x="5553860" y="333468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4" name="Freeform 45973"/>
            <p:cNvSpPr/>
            <p:nvPr/>
          </p:nvSpPr>
          <p:spPr>
            <a:xfrm>
              <a:off x="5553860" y="3020784"/>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5" name="Freeform 45974"/>
            <p:cNvSpPr/>
            <p:nvPr/>
          </p:nvSpPr>
          <p:spPr>
            <a:xfrm>
              <a:off x="5553860" y="2706881"/>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6" name="Freeform 45975"/>
            <p:cNvSpPr/>
            <p:nvPr/>
          </p:nvSpPr>
          <p:spPr>
            <a:xfrm>
              <a:off x="5553860" y="239296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7" name="Freeform 45976"/>
            <p:cNvSpPr/>
            <p:nvPr/>
          </p:nvSpPr>
          <p:spPr>
            <a:xfrm>
              <a:off x="5553860" y="207906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7" name="Freeform 45977"/>
            <p:cNvSpPr/>
            <p:nvPr/>
          </p:nvSpPr>
          <p:spPr>
            <a:xfrm>
              <a:off x="5553860" y="3805547"/>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8" name="Freeform 45978"/>
            <p:cNvSpPr/>
            <p:nvPr/>
          </p:nvSpPr>
          <p:spPr>
            <a:xfrm>
              <a:off x="5553860" y="349164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9" name="Freeform 45979"/>
            <p:cNvSpPr/>
            <p:nvPr/>
          </p:nvSpPr>
          <p:spPr>
            <a:xfrm>
              <a:off x="5553860" y="3177740"/>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0" name="Freeform 45980"/>
            <p:cNvSpPr/>
            <p:nvPr/>
          </p:nvSpPr>
          <p:spPr>
            <a:xfrm>
              <a:off x="5553860" y="286382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1" name="Freeform 45981"/>
            <p:cNvSpPr/>
            <p:nvPr/>
          </p:nvSpPr>
          <p:spPr>
            <a:xfrm>
              <a:off x="5553860" y="2549922"/>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2" name="Freeform 45982"/>
            <p:cNvSpPr/>
            <p:nvPr/>
          </p:nvSpPr>
          <p:spPr>
            <a:xfrm>
              <a:off x="5553860" y="223600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3" name="Freeform 45983"/>
            <p:cNvSpPr/>
            <p:nvPr/>
          </p:nvSpPr>
          <p:spPr>
            <a:xfrm>
              <a:off x="5553860" y="1922106"/>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4" name="Freeform 45984"/>
            <p:cNvSpPr/>
            <p:nvPr/>
          </p:nvSpPr>
          <p:spPr>
            <a:xfrm>
              <a:off x="571215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5" name="Freeform 45985"/>
            <p:cNvSpPr/>
            <p:nvPr/>
          </p:nvSpPr>
          <p:spPr>
            <a:xfrm>
              <a:off x="778115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6" name="Freeform 45986"/>
            <p:cNvSpPr/>
            <p:nvPr/>
          </p:nvSpPr>
          <p:spPr>
            <a:xfrm>
              <a:off x="674665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7" name="Freeform 45987"/>
            <p:cNvSpPr/>
            <p:nvPr/>
          </p:nvSpPr>
          <p:spPr>
            <a:xfrm>
              <a:off x="881566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8" name="Freeform 45988"/>
            <p:cNvSpPr/>
            <p:nvPr/>
          </p:nvSpPr>
          <p:spPr>
            <a:xfrm>
              <a:off x="1010879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9" name="Freeform 45989"/>
            <p:cNvSpPr/>
            <p:nvPr/>
          </p:nvSpPr>
          <p:spPr>
            <a:xfrm>
              <a:off x="622940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0" name="Freeform 45990"/>
            <p:cNvSpPr/>
            <p:nvPr/>
          </p:nvSpPr>
          <p:spPr>
            <a:xfrm>
              <a:off x="829841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1" name="Freeform 45991"/>
            <p:cNvSpPr/>
            <p:nvPr/>
          </p:nvSpPr>
          <p:spPr>
            <a:xfrm>
              <a:off x="726390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2" name="Freeform 45992"/>
            <p:cNvSpPr/>
            <p:nvPr/>
          </p:nvSpPr>
          <p:spPr>
            <a:xfrm>
              <a:off x="933291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3" name="Freeform 45993"/>
            <p:cNvSpPr/>
            <p:nvPr/>
          </p:nvSpPr>
          <p:spPr>
            <a:xfrm>
              <a:off x="1062604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4" name="Freeform 45994"/>
            <p:cNvSpPr/>
            <p:nvPr/>
          </p:nvSpPr>
          <p:spPr>
            <a:xfrm>
              <a:off x="597077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5" name="Freeform 45995"/>
            <p:cNvSpPr/>
            <p:nvPr/>
          </p:nvSpPr>
          <p:spPr>
            <a:xfrm>
              <a:off x="803978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6" name="Freeform 45996"/>
            <p:cNvSpPr/>
            <p:nvPr/>
          </p:nvSpPr>
          <p:spPr>
            <a:xfrm>
              <a:off x="7005283"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7" name="Freeform 45997"/>
            <p:cNvSpPr/>
            <p:nvPr/>
          </p:nvSpPr>
          <p:spPr>
            <a:xfrm>
              <a:off x="907429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8" name="Freeform 45998"/>
            <p:cNvSpPr/>
            <p:nvPr/>
          </p:nvSpPr>
          <p:spPr>
            <a:xfrm>
              <a:off x="1036742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9" name="Freeform 45999"/>
            <p:cNvSpPr/>
            <p:nvPr/>
          </p:nvSpPr>
          <p:spPr>
            <a:xfrm>
              <a:off x="648803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0" name="Freeform 46000"/>
            <p:cNvSpPr/>
            <p:nvPr/>
          </p:nvSpPr>
          <p:spPr>
            <a:xfrm>
              <a:off x="855703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1" name="Freeform 46001"/>
            <p:cNvSpPr/>
            <p:nvPr/>
          </p:nvSpPr>
          <p:spPr>
            <a:xfrm>
              <a:off x="985016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2" name="Freeform 46002"/>
            <p:cNvSpPr/>
            <p:nvPr/>
          </p:nvSpPr>
          <p:spPr>
            <a:xfrm>
              <a:off x="7522537"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3" name="Freeform 46003"/>
            <p:cNvSpPr/>
            <p:nvPr/>
          </p:nvSpPr>
          <p:spPr>
            <a:xfrm>
              <a:off x="959154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4" name="Freeform 46004"/>
            <p:cNvSpPr/>
            <p:nvPr/>
          </p:nvSpPr>
          <p:spPr>
            <a:xfrm>
              <a:off x="1088467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5" name="Freeform 46005"/>
            <p:cNvSpPr/>
            <p:nvPr/>
          </p:nvSpPr>
          <p:spPr>
            <a:xfrm>
              <a:off x="584146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6" name="Freeform 46006"/>
            <p:cNvSpPr/>
            <p:nvPr/>
          </p:nvSpPr>
          <p:spPr>
            <a:xfrm>
              <a:off x="791047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7" name="Freeform 46007"/>
            <p:cNvSpPr/>
            <p:nvPr/>
          </p:nvSpPr>
          <p:spPr>
            <a:xfrm>
              <a:off x="687596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8" name="Freeform 46008"/>
            <p:cNvSpPr/>
            <p:nvPr/>
          </p:nvSpPr>
          <p:spPr>
            <a:xfrm>
              <a:off x="894497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9" name="Freeform 46009"/>
            <p:cNvSpPr/>
            <p:nvPr/>
          </p:nvSpPr>
          <p:spPr>
            <a:xfrm>
              <a:off x="1023810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0" name="Freeform 46010"/>
            <p:cNvSpPr/>
            <p:nvPr/>
          </p:nvSpPr>
          <p:spPr>
            <a:xfrm>
              <a:off x="635871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1" name="Freeform 46011"/>
            <p:cNvSpPr/>
            <p:nvPr/>
          </p:nvSpPr>
          <p:spPr>
            <a:xfrm>
              <a:off x="842772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2" name="Freeform 46012"/>
            <p:cNvSpPr/>
            <p:nvPr/>
          </p:nvSpPr>
          <p:spPr>
            <a:xfrm>
              <a:off x="739322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3" name="Freeform 46013"/>
            <p:cNvSpPr/>
            <p:nvPr/>
          </p:nvSpPr>
          <p:spPr>
            <a:xfrm>
              <a:off x="946222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4" name="Freeform 46014"/>
            <p:cNvSpPr/>
            <p:nvPr/>
          </p:nvSpPr>
          <p:spPr>
            <a:xfrm>
              <a:off x="1075535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5" name="Freeform 46015"/>
            <p:cNvSpPr/>
            <p:nvPr/>
          </p:nvSpPr>
          <p:spPr>
            <a:xfrm>
              <a:off x="610009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6" name="Freeform 46016"/>
            <p:cNvSpPr/>
            <p:nvPr/>
          </p:nvSpPr>
          <p:spPr>
            <a:xfrm>
              <a:off x="8169099"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7" name="Freeform 46017"/>
            <p:cNvSpPr/>
            <p:nvPr/>
          </p:nvSpPr>
          <p:spPr>
            <a:xfrm>
              <a:off x="7134598"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8" name="Freeform 46018"/>
            <p:cNvSpPr/>
            <p:nvPr/>
          </p:nvSpPr>
          <p:spPr>
            <a:xfrm>
              <a:off x="920360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9" name="Freeform 46019"/>
            <p:cNvSpPr/>
            <p:nvPr/>
          </p:nvSpPr>
          <p:spPr>
            <a:xfrm>
              <a:off x="10496736"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0" name="Freeform 46020"/>
            <p:cNvSpPr/>
            <p:nvPr/>
          </p:nvSpPr>
          <p:spPr>
            <a:xfrm>
              <a:off x="6617345"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1" name="Freeform 46021"/>
            <p:cNvSpPr/>
            <p:nvPr/>
          </p:nvSpPr>
          <p:spPr>
            <a:xfrm>
              <a:off x="8686351"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2" name="Freeform 46022"/>
            <p:cNvSpPr/>
            <p:nvPr/>
          </p:nvSpPr>
          <p:spPr>
            <a:xfrm>
              <a:off x="9979482"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3" name="Freeform 46023"/>
            <p:cNvSpPr/>
            <p:nvPr/>
          </p:nvSpPr>
          <p:spPr>
            <a:xfrm>
              <a:off x="7651844"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4" name="Freeform 46024"/>
            <p:cNvSpPr/>
            <p:nvPr/>
          </p:nvSpPr>
          <p:spPr>
            <a:xfrm>
              <a:off x="972085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5" name="Freeform 46025"/>
            <p:cNvSpPr/>
            <p:nvPr/>
          </p:nvSpPr>
          <p:spPr>
            <a:xfrm>
              <a:off x="11013980" y="1785506"/>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6" name="Freeform 46026"/>
            <p:cNvSpPr/>
            <p:nvPr/>
          </p:nvSpPr>
          <p:spPr>
            <a:xfrm rot="311990">
              <a:off x="9709433" y="2076344"/>
              <a:ext cx="1182557" cy="1750891"/>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chemeClr val="accent2">
                <a:lumMod val="40000"/>
                <a:lumOff val="60000"/>
              </a:schemeClr>
            </a:solidFill>
            <a:ln w="4737">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187" name="Freeform 46183"/>
            <p:cNvSpPr/>
            <p:nvPr/>
          </p:nvSpPr>
          <p:spPr>
            <a:xfrm>
              <a:off x="8339644" y="2619848"/>
              <a:ext cx="396000" cy="576001"/>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accent6">
                <a:lumMod val="60000"/>
                <a:lumOff val="40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pic>
          <p:nvPicPr>
            <p:cNvPr id="188" name="Picture 45622"/>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6130318" y="2679189"/>
              <a:ext cx="785946" cy="472601"/>
            </a:xfrm>
            <a:prstGeom prst="rect">
              <a:avLst/>
            </a:prstGeom>
            <a:noFill/>
          </p:spPr>
        </p:pic>
      </p:grpSp>
      <p:grpSp>
        <p:nvGrpSpPr>
          <p:cNvPr id="189" name="Group 188"/>
          <p:cNvGrpSpPr/>
          <p:nvPr/>
        </p:nvGrpSpPr>
        <p:grpSpPr>
          <a:xfrm>
            <a:off x="1361283" y="4749431"/>
            <a:ext cx="2203270" cy="1614775"/>
            <a:chOff x="1341119" y="4667883"/>
            <a:chExt cx="2203270" cy="1614775"/>
          </a:xfrm>
        </p:grpSpPr>
        <p:pic>
          <p:nvPicPr>
            <p:cNvPr id="190" name="Picture 189"/>
            <p:cNvPicPr>
              <a:picLocks noChangeAspect="1"/>
            </p:cNvPicPr>
            <p:nvPr/>
          </p:nvPicPr>
          <p:blipFill rotWithShape="1">
            <a:blip r:embed="rId5"/>
            <a:srcRect l="46915" t="7924" r="5574" b="8378"/>
            <a:stretch/>
          </p:blipFill>
          <p:spPr>
            <a:xfrm>
              <a:off x="1341119" y="4667883"/>
              <a:ext cx="2203270" cy="1614775"/>
            </a:xfrm>
            <a:prstGeom prst="rect">
              <a:avLst/>
            </a:prstGeom>
          </p:spPr>
        </p:pic>
        <p:cxnSp>
          <p:nvCxnSpPr>
            <p:cNvPr id="191" name="Straight Connector 190"/>
            <p:cNvCxnSpPr/>
            <p:nvPr/>
          </p:nvCxnSpPr>
          <p:spPr>
            <a:xfrm>
              <a:off x="1341119" y="5320937"/>
              <a:ext cx="1750424" cy="1741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1341119" y="5651863"/>
              <a:ext cx="1864872" cy="3483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193" name="Group 192"/>
          <p:cNvGrpSpPr/>
          <p:nvPr/>
        </p:nvGrpSpPr>
        <p:grpSpPr>
          <a:xfrm>
            <a:off x="5411473" y="4749431"/>
            <a:ext cx="2203270" cy="1614775"/>
            <a:chOff x="1341119" y="4667883"/>
            <a:chExt cx="2203270" cy="1614775"/>
          </a:xfrm>
        </p:grpSpPr>
        <p:pic>
          <p:nvPicPr>
            <p:cNvPr id="194" name="Picture 193"/>
            <p:cNvPicPr>
              <a:picLocks noChangeAspect="1"/>
            </p:cNvPicPr>
            <p:nvPr/>
          </p:nvPicPr>
          <p:blipFill rotWithShape="1">
            <a:blip r:embed="rId5"/>
            <a:srcRect l="46915" t="7924" r="5574" b="8378"/>
            <a:stretch/>
          </p:blipFill>
          <p:spPr>
            <a:xfrm>
              <a:off x="1341119" y="4667883"/>
              <a:ext cx="2203270" cy="1614775"/>
            </a:xfrm>
            <a:prstGeom prst="rect">
              <a:avLst/>
            </a:prstGeom>
          </p:spPr>
        </p:pic>
        <p:cxnSp>
          <p:nvCxnSpPr>
            <p:cNvPr id="195" name="Straight Connector 194"/>
            <p:cNvCxnSpPr/>
            <p:nvPr/>
          </p:nvCxnSpPr>
          <p:spPr>
            <a:xfrm flipV="1">
              <a:off x="1341119" y="5071006"/>
              <a:ext cx="1777181" cy="249931"/>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1341119" y="5605149"/>
              <a:ext cx="1777181" cy="198968"/>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197" name="Group 196"/>
          <p:cNvGrpSpPr/>
          <p:nvPr/>
        </p:nvGrpSpPr>
        <p:grpSpPr>
          <a:xfrm>
            <a:off x="8753877" y="4749431"/>
            <a:ext cx="2332574" cy="1614775"/>
            <a:chOff x="1211815" y="4667883"/>
            <a:chExt cx="2332574" cy="1614775"/>
          </a:xfrm>
        </p:grpSpPr>
        <p:pic>
          <p:nvPicPr>
            <p:cNvPr id="198" name="Picture 197"/>
            <p:cNvPicPr>
              <a:picLocks noChangeAspect="1"/>
            </p:cNvPicPr>
            <p:nvPr/>
          </p:nvPicPr>
          <p:blipFill rotWithShape="1">
            <a:blip r:embed="rId5"/>
            <a:srcRect l="46915" t="7924" r="5574" b="8378"/>
            <a:stretch/>
          </p:blipFill>
          <p:spPr>
            <a:xfrm>
              <a:off x="1341119" y="4667883"/>
              <a:ext cx="2203270" cy="1614775"/>
            </a:xfrm>
            <a:prstGeom prst="rect">
              <a:avLst/>
            </a:prstGeom>
          </p:spPr>
        </p:pic>
        <p:cxnSp>
          <p:nvCxnSpPr>
            <p:cNvPr id="199" name="Straight Connector 198"/>
            <p:cNvCxnSpPr/>
            <p:nvPr/>
          </p:nvCxnSpPr>
          <p:spPr>
            <a:xfrm>
              <a:off x="1211815" y="5277519"/>
              <a:ext cx="1906485" cy="124966"/>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a:xfrm flipV="1">
              <a:off x="1341119" y="5556819"/>
              <a:ext cx="1777181" cy="129878"/>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01" name="Rectangle : coins arrondis 6"/>
          <p:cNvSpPr/>
          <p:nvPr/>
        </p:nvSpPr>
        <p:spPr>
          <a:xfrm>
            <a:off x="864631"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202" name="Rectangle : coins arrondis 6"/>
          <p:cNvSpPr/>
          <p:nvPr/>
        </p:nvSpPr>
        <p:spPr>
          <a:xfrm>
            <a:off x="4914821"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203" name="Rectangle : coins arrondis 6"/>
          <p:cNvSpPr/>
          <p:nvPr/>
        </p:nvSpPr>
        <p:spPr>
          <a:xfrm>
            <a:off x="8450566" y="47494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sp>
        <p:nvSpPr>
          <p:cNvPr id="204" name="ZoneTexte 1"/>
          <p:cNvSpPr txBox="1"/>
          <p:nvPr/>
        </p:nvSpPr>
        <p:spPr>
          <a:xfrm>
            <a:off x="776114" y="4090630"/>
            <a:ext cx="10469061" cy="430887"/>
          </a:xfrm>
          <a:prstGeom prst="rect">
            <a:avLst/>
          </a:prstGeom>
          <a:solidFill>
            <a:schemeClr val="accent3">
              <a:lumMod val="20000"/>
              <a:lumOff val="80000"/>
            </a:schemeClr>
          </a:solidFill>
        </p:spPr>
        <p:txBody>
          <a:bodyPr wrap="square" rtlCol="0">
            <a:spAutoFit/>
          </a:bodyPr>
          <a:lstStyle/>
          <a:p>
            <a:r>
              <a:rPr lang="fr-FR" sz="2200" dirty="0">
                <a:solidFill>
                  <a:srgbClr val="FFC000"/>
                </a:solidFill>
              </a:rPr>
              <a:t>1. </a:t>
            </a:r>
            <a:r>
              <a:rPr lang="fr-FR" sz="2200" dirty="0"/>
              <a:t>Dans quel cas les rayons limites sont correctement tracés?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De la même façon on aborde la deuxième étape. Choisissez la bonne réponse.</a:t>
            </a:r>
          </a:p>
        </p:txBody>
      </p:sp>
      <p:sp>
        <p:nvSpPr>
          <p:cNvPr id="5" name="Espace réservé du contenu 4"/>
          <p:cNvSpPr>
            <a:spLocks noGrp="1"/>
          </p:cNvSpPr>
          <p:nvPr>
            <p:ph sz="quarter" idx="11"/>
          </p:nvPr>
        </p:nvSpPr>
        <p:spPr/>
        <p:txBody>
          <a:bodyPr/>
          <a:lstStyle/>
          <a:p>
            <a:r>
              <a:rPr lang="fr-FR" dirty="0"/>
              <a:t>L'</a:t>
            </a:r>
            <a:r>
              <a:rPr lang="fr-FR" dirty="0" err="1"/>
              <a:t>enseignant.e</a:t>
            </a:r>
            <a:r>
              <a:rPr lang="fr-FR" dirty="0"/>
              <a:t> choisit au hasard deux élèves pour justifier oralement leur choix.</a:t>
            </a:r>
          </a:p>
        </p:txBody>
      </p:sp>
      <p:sp>
        <p:nvSpPr>
          <p:cNvPr id="2" name="Rectangle 1"/>
          <p:cNvSpPr/>
          <p:nvPr/>
        </p:nvSpPr>
        <p:spPr>
          <a:xfrm>
            <a:off x="827315" y="1289198"/>
            <a:ext cx="10258696" cy="461665"/>
          </a:xfrm>
          <a:prstGeom prst="rect">
            <a:avLst/>
          </a:prstGeom>
          <a:solidFill>
            <a:schemeClr val="accent3">
              <a:lumMod val="20000"/>
              <a:lumOff val="80000"/>
            </a:schemeClr>
          </a:solidFill>
        </p:spPr>
        <p:txBody>
          <a:bodyPr wrap="square">
            <a:spAutoFit/>
          </a:bodyPr>
          <a:lstStyle/>
          <a:p>
            <a:pPr lvl="0" defTabSz="914400">
              <a:defRPr/>
            </a:pPr>
            <a:r>
              <a:rPr lang="en-US" sz="2400" b="1" kern="0" dirty="0">
                <a:solidFill>
                  <a:srgbClr val="FFC000"/>
                </a:solidFill>
                <a:latin typeface="Calibri-Bold"/>
              </a:rPr>
              <a:t>2.</a:t>
            </a:r>
            <a:r>
              <a:rPr lang="en-US" sz="2400" kern="0" dirty="0">
                <a:solidFill>
                  <a:srgbClr val="FFC000"/>
                </a:solidFill>
              </a:rPr>
              <a:t> </a:t>
            </a:r>
            <a:r>
              <a:rPr lang="fr-FR" sz="2400" kern="0" dirty="0">
                <a:solidFill>
                  <a:srgbClr val="231F20"/>
                </a:solidFill>
              </a:rPr>
              <a:t>Indiquer la zone d’ombre, l’ombre propre et l’ombre portée</a:t>
            </a:r>
            <a:r>
              <a:rPr lang="en-US" sz="2400" kern="0" dirty="0">
                <a:solidFill>
                  <a:srgbClr val="231F20"/>
                </a:solidFill>
              </a:rPr>
              <a:t>.</a:t>
            </a:r>
          </a:p>
        </p:txBody>
      </p:sp>
      <p:grpSp>
        <p:nvGrpSpPr>
          <p:cNvPr id="142" name="Group 141"/>
          <p:cNvGrpSpPr/>
          <p:nvPr/>
        </p:nvGrpSpPr>
        <p:grpSpPr>
          <a:xfrm>
            <a:off x="2971301" y="2029816"/>
            <a:ext cx="5623159" cy="2333647"/>
            <a:chOff x="3006136" y="2151743"/>
            <a:chExt cx="5623159" cy="2333647"/>
          </a:xfrm>
        </p:grpSpPr>
        <p:sp>
          <p:nvSpPr>
            <p:cNvPr id="71" name="Freeform 45968"/>
            <p:cNvSpPr/>
            <p:nvPr/>
          </p:nvSpPr>
          <p:spPr>
            <a:xfrm>
              <a:off x="3010024" y="2156466"/>
              <a:ext cx="5615384" cy="2328924"/>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72" name="Freeform 45969"/>
            <p:cNvSpPr/>
            <p:nvPr/>
          </p:nvSpPr>
          <p:spPr>
            <a:xfrm>
              <a:off x="3010024" y="2156466"/>
              <a:ext cx="5615384" cy="2328924"/>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3" name="Freeform 45970"/>
            <p:cNvSpPr/>
            <p:nvPr/>
          </p:nvSpPr>
          <p:spPr>
            <a:xfrm>
              <a:off x="3006136" y="432874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4" name="Freeform 45971"/>
            <p:cNvSpPr/>
            <p:nvPr/>
          </p:nvSpPr>
          <p:spPr>
            <a:xfrm>
              <a:off x="3006136" y="4014839"/>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5" name="Freeform 45972"/>
            <p:cNvSpPr/>
            <p:nvPr/>
          </p:nvSpPr>
          <p:spPr>
            <a:xfrm>
              <a:off x="3006136" y="370092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6" name="Freeform 45973"/>
            <p:cNvSpPr/>
            <p:nvPr/>
          </p:nvSpPr>
          <p:spPr>
            <a:xfrm>
              <a:off x="3006136" y="3387021"/>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7" name="Freeform 45974"/>
            <p:cNvSpPr/>
            <p:nvPr/>
          </p:nvSpPr>
          <p:spPr>
            <a:xfrm>
              <a:off x="3006136" y="307311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8" name="Freeform 45975"/>
            <p:cNvSpPr/>
            <p:nvPr/>
          </p:nvSpPr>
          <p:spPr>
            <a:xfrm>
              <a:off x="3006136" y="275920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9" name="Freeform 45976"/>
            <p:cNvSpPr/>
            <p:nvPr/>
          </p:nvSpPr>
          <p:spPr>
            <a:xfrm>
              <a:off x="3006136" y="2445300"/>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0" name="Freeform 45977"/>
            <p:cNvSpPr/>
            <p:nvPr/>
          </p:nvSpPr>
          <p:spPr>
            <a:xfrm>
              <a:off x="3006136" y="4171784"/>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1" name="Freeform 45978"/>
            <p:cNvSpPr/>
            <p:nvPr/>
          </p:nvSpPr>
          <p:spPr>
            <a:xfrm>
              <a:off x="3006136" y="385788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2" name="Freeform 45979"/>
            <p:cNvSpPr/>
            <p:nvPr/>
          </p:nvSpPr>
          <p:spPr>
            <a:xfrm>
              <a:off x="3006136" y="3543977"/>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3" name="Freeform 45980"/>
            <p:cNvSpPr/>
            <p:nvPr/>
          </p:nvSpPr>
          <p:spPr>
            <a:xfrm>
              <a:off x="3006136" y="3230065"/>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4" name="Freeform 45981"/>
            <p:cNvSpPr/>
            <p:nvPr/>
          </p:nvSpPr>
          <p:spPr>
            <a:xfrm>
              <a:off x="3006136" y="2916159"/>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5" name="Freeform 45982"/>
            <p:cNvSpPr/>
            <p:nvPr/>
          </p:nvSpPr>
          <p:spPr>
            <a:xfrm>
              <a:off x="3006136" y="2602245"/>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6" name="Freeform 45983"/>
            <p:cNvSpPr/>
            <p:nvPr/>
          </p:nvSpPr>
          <p:spPr>
            <a:xfrm>
              <a:off x="3006136" y="228834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7" name="Freeform 45984"/>
            <p:cNvSpPr/>
            <p:nvPr/>
          </p:nvSpPr>
          <p:spPr>
            <a:xfrm>
              <a:off x="316443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8" name="Freeform 45985"/>
            <p:cNvSpPr/>
            <p:nvPr/>
          </p:nvSpPr>
          <p:spPr>
            <a:xfrm>
              <a:off x="523343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9" name="Freeform 45986"/>
            <p:cNvSpPr/>
            <p:nvPr/>
          </p:nvSpPr>
          <p:spPr>
            <a:xfrm>
              <a:off x="419892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0" name="Freeform 45987"/>
            <p:cNvSpPr/>
            <p:nvPr/>
          </p:nvSpPr>
          <p:spPr>
            <a:xfrm>
              <a:off x="626794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1" name="Freeform 45988"/>
            <p:cNvSpPr/>
            <p:nvPr/>
          </p:nvSpPr>
          <p:spPr>
            <a:xfrm>
              <a:off x="756107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2" name="Freeform 45989"/>
            <p:cNvSpPr/>
            <p:nvPr/>
          </p:nvSpPr>
          <p:spPr>
            <a:xfrm>
              <a:off x="368168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3" name="Freeform 45990"/>
            <p:cNvSpPr/>
            <p:nvPr/>
          </p:nvSpPr>
          <p:spPr>
            <a:xfrm>
              <a:off x="575069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4" name="Freeform 45991"/>
            <p:cNvSpPr/>
            <p:nvPr/>
          </p:nvSpPr>
          <p:spPr>
            <a:xfrm>
              <a:off x="471618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5" name="Freeform 45992"/>
            <p:cNvSpPr/>
            <p:nvPr/>
          </p:nvSpPr>
          <p:spPr>
            <a:xfrm>
              <a:off x="678518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6" name="Freeform 45993"/>
            <p:cNvSpPr/>
            <p:nvPr/>
          </p:nvSpPr>
          <p:spPr>
            <a:xfrm>
              <a:off x="807831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7" name="Freeform 45994"/>
            <p:cNvSpPr/>
            <p:nvPr/>
          </p:nvSpPr>
          <p:spPr>
            <a:xfrm>
              <a:off x="342305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8" name="Freeform 45995"/>
            <p:cNvSpPr/>
            <p:nvPr/>
          </p:nvSpPr>
          <p:spPr>
            <a:xfrm>
              <a:off x="549205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9" name="Freeform 45996"/>
            <p:cNvSpPr/>
            <p:nvPr/>
          </p:nvSpPr>
          <p:spPr>
            <a:xfrm>
              <a:off x="4457559"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0" name="Freeform 45997"/>
            <p:cNvSpPr/>
            <p:nvPr/>
          </p:nvSpPr>
          <p:spPr>
            <a:xfrm>
              <a:off x="652656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1" name="Freeform 45998"/>
            <p:cNvSpPr/>
            <p:nvPr/>
          </p:nvSpPr>
          <p:spPr>
            <a:xfrm>
              <a:off x="781969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2" name="Freeform 45999"/>
            <p:cNvSpPr/>
            <p:nvPr/>
          </p:nvSpPr>
          <p:spPr>
            <a:xfrm>
              <a:off x="394030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3" name="Freeform 46000"/>
            <p:cNvSpPr/>
            <p:nvPr/>
          </p:nvSpPr>
          <p:spPr>
            <a:xfrm>
              <a:off x="600931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4" name="Freeform 46001"/>
            <p:cNvSpPr/>
            <p:nvPr/>
          </p:nvSpPr>
          <p:spPr>
            <a:xfrm>
              <a:off x="730244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5" name="Freeform 46002"/>
            <p:cNvSpPr/>
            <p:nvPr/>
          </p:nvSpPr>
          <p:spPr>
            <a:xfrm>
              <a:off x="497481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6" name="Freeform 46003"/>
            <p:cNvSpPr/>
            <p:nvPr/>
          </p:nvSpPr>
          <p:spPr>
            <a:xfrm>
              <a:off x="704382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7" name="Freeform 46004"/>
            <p:cNvSpPr/>
            <p:nvPr/>
          </p:nvSpPr>
          <p:spPr>
            <a:xfrm>
              <a:off x="833695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8" name="Freeform 46005"/>
            <p:cNvSpPr/>
            <p:nvPr/>
          </p:nvSpPr>
          <p:spPr>
            <a:xfrm>
              <a:off x="329374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9" name="Freeform 46006"/>
            <p:cNvSpPr/>
            <p:nvPr/>
          </p:nvSpPr>
          <p:spPr>
            <a:xfrm>
              <a:off x="536275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0" name="Freeform 46007"/>
            <p:cNvSpPr/>
            <p:nvPr/>
          </p:nvSpPr>
          <p:spPr>
            <a:xfrm>
              <a:off x="432824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1" name="Freeform 46008"/>
            <p:cNvSpPr/>
            <p:nvPr/>
          </p:nvSpPr>
          <p:spPr>
            <a:xfrm>
              <a:off x="639725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2" name="Freeform 46009"/>
            <p:cNvSpPr/>
            <p:nvPr/>
          </p:nvSpPr>
          <p:spPr>
            <a:xfrm>
              <a:off x="769038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3" name="Freeform 46010"/>
            <p:cNvSpPr/>
            <p:nvPr/>
          </p:nvSpPr>
          <p:spPr>
            <a:xfrm>
              <a:off x="381099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4" name="Freeform 46011"/>
            <p:cNvSpPr/>
            <p:nvPr/>
          </p:nvSpPr>
          <p:spPr>
            <a:xfrm>
              <a:off x="587999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5" name="Freeform 46012"/>
            <p:cNvSpPr/>
            <p:nvPr/>
          </p:nvSpPr>
          <p:spPr>
            <a:xfrm>
              <a:off x="484549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6" name="Freeform 46013"/>
            <p:cNvSpPr/>
            <p:nvPr/>
          </p:nvSpPr>
          <p:spPr>
            <a:xfrm>
              <a:off x="691450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7" name="Freeform 46014"/>
            <p:cNvSpPr/>
            <p:nvPr/>
          </p:nvSpPr>
          <p:spPr>
            <a:xfrm>
              <a:off x="820763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8" name="Freeform 46015"/>
            <p:cNvSpPr/>
            <p:nvPr/>
          </p:nvSpPr>
          <p:spPr>
            <a:xfrm>
              <a:off x="355236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9" name="Freeform 46016"/>
            <p:cNvSpPr/>
            <p:nvPr/>
          </p:nvSpPr>
          <p:spPr>
            <a:xfrm>
              <a:off x="562137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0" name="Freeform 46017"/>
            <p:cNvSpPr/>
            <p:nvPr/>
          </p:nvSpPr>
          <p:spPr>
            <a:xfrm>
              <a:off x="458687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1" name="Freeform 46018"/>
            <p:cNvSpPr/>
            <p:nvPr/>
          </p:nvSpPr>
          <p:spPr>
            <a:xfrm>
              <a:off x="665588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2" name="Freeform 46019"/>
            <p:cNvSpPr/>
            <p:nvPr/>
          </p:nvSpPr>
          <p:spPr>
            <a:xfrm>
              <a:off x="794901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3" name="Freeform 46020"/>
            <p:cNvSpPr/>
            <p:nvPr/>
          </p:nvSpPr>
          <p:spPr>
            <a:xfrm>
              <a:off x="406962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4" name="Freeform 46021"/>
            <p:cNvSpPr/>
            <p:nvPr/>
          </p:nvSpPr>
          <p:spPr>
            <a:xfrm>
              <a:off x="613862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5" name="Freeform 46022"/>
            <p:cNvSpPr/>
            <p:nvPr/>
          </p:nvSpPr>
          <p:spPr>
            <a:xfrm>
              <a:off x="743175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6" name="Freeform 46023"/>
            <p:cNvSpPr/>
            <p:nvPr/>
          </p:nvSpPr>
          <p:spPr>
            <a:xfrm>
              <a:off x="510412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7" name="Freeform 46024"/>
            <p:cNvSpPr/>
            <p:nvPr/>
          </p:nvSpPr>
          <p:spPr>
            <a:xfrm>
              <a:off x="717312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8" name="Freeform 46025"/>
            <p:cNvSpPr/>
            <p:nvPr/>
          </p:nvSpPr>
          <p:spPr>
            <a:xfrm>
              <a:off x="846625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9" name="Freeform 46026"/>
            <p:cNvSpPr/>
            <p:nvPr/>
          </p:nvSpPr>
          <p:spPr>
            <a:xfrm rot="311990">
              <a:off x="6900447" y="2442581"/>
              <a:ext cx="1182557" cy="1750891"/>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chemeClr val="accent2">
                <a:lumMod val="40000"/>
                <a:lumOff val="60000"/>
              </a:schemeClr>
            </a:solidFill>
            <a:ln w="4737">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31" name="Picture 456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772484" y="3044559"/>
              <a:ext cx="785946" cy="472601"/>
            </a:xfrm>
            <a:prstGeom prst="rect">
              <a:avLst/>
            </a:prstGeom>
            <a:noFill/>
          </p:spPr>
        </p:pic>
        <p:sp>
          <p:nvSpPr>
            <p:cNvPr id="130" name="Freeform 46183"/>
            <p:cNvSpPr/>
            <p:nvPr/>
          </p:nvSpPr>
          <p:spPr>
            <a:xfrm>
              <a:off x="5530658" y="2986085"/>
              <a:ext cx="396000" cy="576001"/>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accent6">
                <a:lumMod val="60000"/>
                <a:lumOff val="40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cxnSp>
          <p:nvCxnSpPr>
            <p:cNvPr id="132" name="Straight Connector 131"/>
            <p:cNvCxnSpPr/>
            <p:nvPr/>
          </p:nvCxnSpPr>
          <p:spPr>
            <a:xfrm>
              <a:off x="4451034" y="3413288"/>
              <a:ext cx="3077565" cy="59017"/>
            </a:xfrm>
            <a:prstGeom prst="line">
              <a:avLst/>
            </a:prstGeom>
          </p:spPr>
          <p:style>
            <a:lnRef idx="1">
              <a:schemeClr val="accent6"/>
            </a:lnRef>
            <a:fillRef idx="0">
              <a:schemeClr val="accent6"/>
            </a:fillRef>
            <a:effectRef idx="0">
              <a:schemeClr val="accent6"/>
            </a:effectRef>
            <a:fontRef idx="minor">
              <a:schemeClr val="tx1"/>
            </a:fontRef>
          </p:style>
        </p:cxnSp>
        <p:cxnSp>
          <p:nvCxnSpPr>
            <p:cNvPr id="6" name="Straight Connector 5"/>
            <p:cNvCxnSpPr/>
            <p:nvPr/>
          </p:nvCxnSpPr>
          <p:spPr>
            <a:xfrm flipV="1">
              <a:off x="4454921" y="2993609"/>
              <a:ext cx="3102265" cy="195330"/>
            </a:xfrm>
            <a:prstGeom prst="line">
              <a:avLst/>
            </a:prstGeom>
          </p:spPr>
          <p:style>
            <a:lnRef idx="1">
              <a:schemeClr val="accent6"/>
            </a:lnRef>
            <a:fillRef idx="0">
              <a:schemeClr val="accent6"/>
            </a:fillRef>
            <a:effectRef idx="0">
              <a:schemeClr val="accent6"/>
            </a:effectRef>
            <a:fontRef idx="minor">
              <a:schemeClr val="tx1"/>
            </a:fontRef>
          </p:style>
        </p:cxnSp>
      </p:grpSp>
      <p:cxnSp>
        <p:nvCxnSpPr>
          <p:cNvPr id="145" name="Straight Arrow Connector 144"/>
          <p:cNvCxnSpPr/>
          <p:nvPr/>
        </p:nvCxnSpPr>
        <p:spPr>
          <a:xfrm flipV="1">
            <a:off x="6233098" y="3141211"/>
            <a:ext cx="323289" cy="740438"/>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9" name="Freeform 46183"/>
          <p:cNvSpPr/>
          <p:nvPr/>
        </p:nvSpPr>
        <p:spPr>
          <a:xfrm>
            <a:off x="7176642" y="2665999"/>
            <a:ext cx="570138" cy="82489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tx1">
              <a:lumMod val="65000"/>
              <a:lumOff val="35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cxnSp>
        <p:nvCxnSpPr>
          <p:cNvPr id="152" name="Straight Arrow Connector 151"/>
          <p:cNvCxnSpPr/>
          <p:nvPr/>
        </p:nvCxnSpPr>
        <p:spPr>
          <a:xfrm>
            <a:off x="6654688" y="2259406"/>
            <a:ext cx="740291" cy="783454"/>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flipH="1">
            <a:off x="5817933" y="2642867"/>
            <a:ext cx="177002" cy="403329"/>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5782419" y="2281801"/>
            <a:ext cx="436338" cy="369332"/>
          </a:xfrm>
          <a:prstGeom prst="rect">
            <a:avLst/>
          </a:prstGeom>
          <a:noFill/>
        </p:spPr>
        <p:txBody>
          <a:bodyPr wrap="none" rtlCol="0">
            <a:spAutoFit/>
          </a:bodyPr>
          <a:lstStyle/>
          <a:p>
            <a:r>
              <a:rPr lang="fr-FR" dirty="0"/>
              <a:t>(a)</a:t>
            </a:r>
          </a:p>
        </p:txBody>
      </p:sp>
      <p:sp>
        <p:nvSpPr>
          <p:cNvPr id="158" name="TextBox 157"/>
          <p:cNvSpPr txBox="1"/>
          <p:nvPr/>
        </p:nvSpPr>
        <p:spPr>
          <a:xfrm>
            <a:off x="6301411" y="2008188"/>
            <a:ext cx="447558" cy="369332"/>
          </a:xfrm>
          <a:prstGeom prst="rect">
            <a:avLst/>
          </a:prstGeom>
          <a:noFill/>
        </p:spPr>
        <p:txBody>
          <a:bodyPr wrap="none" rtlCol="0">
            <a:spAutoFit/>
          </a:bodyPr>
          <a:lstStyle/>
          <a:p>
            <a:r>
              <a:rPr lang="fr-FR" dirty="0"/>
              <a:t>(b)</a:t>
            </a:r>
          </a:p>
        </p:txBody>
      </p:sp>
      <p:sp>
        <p:nvSpPr>
          <p:cNvPr id="159" name="TextBox 158"/>
          <p:cNvSpPr txBox="1"/>
          <p:nvPr/>
        </p:nvSpPr>
        <p:spPr>
          <a:xfrm>
            <a:off x="5977879" y="3836538"/>
            <a:ext cx="436338" cy="369332"/>
          </a:xfrm>
          <a:prstGeom prst="rect">
            <a:avLst/>
          </a:prstGeom>
          <a:noFill/>
        </p:spPr>
        <p:txBody>
          <a:bodyPr wrap="none" rtlCol="0">
            <a:spAutoFit/>
          </a:bodyPr>
          <a:lstStyle/>
          <a:p>
            <a:r>
              <a:rPr lang="fr-FR" dirty="0"/>
              <a:t>(c)</a:t>
            </a:r>
          </a:p>
        </p:txBody>
      </p:sp>
      <p:sp>
        <p:nvSpPr>
          <p:cNvPr id="168" name="Rectangle : coins arrondis 6"/>
          <p:cNvSpPr/>
          <p:nvPr/>
        </p:nvSpPr>
        <p:spPr>
          <a:xfrm>
            <a:off x="1596311" y="4631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A</a:t>
            </a:r>
          </a:p>
        </p:txBody>
      </p:sp>
      <p:sp>
        <p:nvSpPr>
          <p:cNvPr id="169" name="Rectangle : coins arrondis 7"/>
          <p:cNvSpPr/>
          <p:nvPr/>
        </p:nvSpPr>
        <p:spPr>
          <a:xfrm>
            <a:off x="2045813" y="4631153"/>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propre            (b): Zone d’ombre          (c): Ombre portée.</a:t>
            </a:r>
          </a:p>
        </p:txBody>
      </p:sp>
      <p:sp>
        <p:nvSpPr>
          <p:cNvPr id="170" name="Rectangle : coins arrondis 6"/>
          <p:cNvSpPr/>
          <p:nvPr/>
        </p:nvSpPr>
        <p:spPr>
          <a:xfrm>
            <a:off x="1596311" y="53462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B</a:t>
            </a:r>
          </a:p>
        </p:txBody>
      </p:sp>
      <p:sp>
        <p:nvSpPr>
          <p:cNvPr id="171" name="Rectangle : coins arrondis 7"/>
          <p:cNvSpPr/>
          <p:nvPr/>
        </p:nvSpPr>
        <p:spPr>
          <a:xfrm>
            <a:off x="2045813" y="5346249"/>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portée            (b): Zone d’ombre          (c): Ombre propre.</a:t>
            </a:r>
          </a:p>
        </p:txBody>
      </p:sp>
      <p:sp>
        <p:nvSpPr>
          <p:cNvPr id="172" name="Rectangle : coins arrondis 6"/>
          <p:cNvSpPr/>
          <p:nvPr/>
        </p:nvSpPr>
        <p:spPr>
          <a:xfrm>
            <a:off x="1596311" y="606363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a:t>
            </a:r>
          </a:p>
        </p:txBody>
      </p:sp>
      <p:sp>
        <p:nvSpPr>
          <p:cNvPr id="173" name="Rectangle : coins arrondis 7"/>
          <p:cNvSpPr/>
          <p:nvPr/>
        </p:nvSpPr>
        <p:spPr>
          <a:xfrm>
            <a:off x="2045813" y="6063637"/>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propre            (b): Ombre portée          (c): </a:t>
            </a:r>
            <a:r>
              <a:rPr lang="fr-FR" dirty="0">
                <a:solidFill>
                  <a:prstClr val="black"/>
                </a:solidFill>
              </a:rPr>
              <a:t>Zone d’ombre</a:t>
            </a:r>
            <a:r>
              <a:rPr lang="fr-FR" dirty="0">
                <a:solidFill>
                  <a:schemeClr val="tx1"/>
                </a:solidFill>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just"/>
            <a:r>
              <a:rPr lang="fr-FR" dirty="0"/>
              <a:t>Très bien c’est C.</a:t>
            </a:r>
          </a:p>
        </p:txBody>
      </p:sp>
      <p:sp>
        <p:nvSpPr>
          <p:cNvPr id="5" name="Espace réservé du contenu 4"/>
          <p:cNvSpPr>
            <a:spLocks noGrp="1"/>
          </p:cNvSpPr>
          <p:nvPr>
            <p:ph sz="quarter" idx="11"/>
          </p:nvPr>
        </p:nvSpPr>
        <p:spPr/>
        <p:txBody>
          <a:bodyPr/>
          <a:lstStyle/>
          <a:p>
            <a:r>
              <a:rPr lang="fr-FR" dirty="0"/>
              <a:t>L'</a:t>
            </a:r>
            <a:r>
              <a:rPr lang="fr-FR" dirty="0" err="1"/>
              <a:t>enseignant.e</a:t>
            </a:r>
            <a:r>
              <a:rPr lang="fr-FR" dirty="0"/>
              <a:t> choisit au hasard deux élèves pour justifier oralement leur choix.</a:t>
            </a:r>
          </a:p>
        </p:txBody>
      </p:sp>
      <p:sp>
        <p:nvSpPr>
          <p:cNvPr id="65" name="Rectangle 64"/>
          <p:cNvSpPr/>
          <p:nvPr/>
        </p:nvSpPr>
        <p:spPr>
          <a:xfrm>
            <a:off x="827315" y="1289198"/>
            <a:ext cx="10258696" cy="461665"/>
          </a:xfrm>
          <a:prstGeom prst="rect">
            <a:avLst/>
          </a:prstGeom>
          <a:solidFill>
            <a:schemeClr val="accent3">
              <a:lumMod val="20000"/>
              <a:lumOff val="80000"/>
            </a:schemeClr>
          </a:solidFill>
        </p:spPr>
        <p:txBody>
          <a:bodyPr wrap="square">
            <a:spAutoFit/>
          </a:bodyPr>
          <a:lstStyle/>
          <a:p>
            <a:pPr lvl="0" defTabSz="914400">
              <a:defRPr/>
            </a:pPr>
            <a:r>
              <a:rPr lang="en-US" sz="2400" b="1" kern="0" dirty="0">
                <a:solidFill>
                  <a:srgbClr val="FFC000"/>
                </a:solidFill>
                <a:latin typeface="Calibri-Bold"/>
              </a:rPr>
              <a:t>2.</a:t>
            </a:r>
            <a:r>
              <a:rPr lang="en-US" sz="2400" kern="0" dirty="0">
                <a:solidFill>
                  <a:srgbClr val="FFC000"/>
                </a:solidFill>
              </a:rPr>
              <a:t> </a:t>
            </a:r>
            <a:r>
              <a:rPr lang="fr-FR" sz="2400" kern="0" dirty="0">
                <a:solidFill>
                  <a:srgbClr val="231F20"/>
                </a:solidFill>
              </a:rPr>
              <a:t>Indiquer la zone d’ombre, l’ombre propre et l’ombre portée</a:t>
            </a:r>
            <a:r>
              <a:rPr lang="en-US" sz="2400" kern="0" dirty="0">
                <a:solidFill>
                  <a:srgbClr val="231F20"/>
                </a:solidFill>
              </a:rPr>
              <a:t>.</a:t>
            </a:r>
          </a:p>
        </p:txBody>
      </p:sp>
      <p:grpSp>
        <p:nvGrpSpPr>
          <p:cNvPr id="66" name="Group 65"/>
          <p:cNvGrpSpPr/>
          <p:nvPr/>
        </p:nvGrpSpPr>
        <p:grpSpPr>
          <a:xfrm>
            <a:off x="2971301" y="2029816"/>
            <a:ext cx="5623159" cy="2333647"/>
            <a:chOff x="3006136" y="2151743"/>
            <a:chExt cx="5623159" cy="2333647"/>
          </a:xfrm>
        </p:grpSpPr>
        <p:sp>
          <p:nvSpPr>
            <p:cNvPr id="67" name="Freeform 45968"/>
            <p:cNvSpPr/>
            <p:nvPr/>
          </p:nvSpPr>
          <p:spPr>
            <a:xfrm>
              <a:off x="3010024" y="2156466"/>
              <a:ext cx="5615384" cy="2328924"/>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68" name="Freeform 45969"/>
            <p:cNvSpPr/>
            <p:nvPr/>
          </p:nvSpPr>
          <p:spPr>
            <a:xfrm>
              <a:off x="3010024" y="2156466"/>
              <a:ext cx="5615384" cy="2328924"/>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69" name="Freeform 45970"/>
            <p:cNvSpPr/>
            <p:nvPr/>
          </p:nvSpPr>
          <p:spPr>
            <a:xfrm>
              <a:off x="3006136" y="432874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0" name="Freeform 45971"/>
            <p:cNvSpPr/>
            <p:nvPr/>
          </p:nvSpPr>
          <p:spPr>
            <a:xfrm>
              <a:off x="3006136" y="4014839"/>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1" name="Freeform 45972"/>
            <p:cNvSpPr/>
            <p:nvPr/>
          </p:nvSpPr>
          <p:spPr>
            <a:xfrm>
              <a:off x="3006136" y="370092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2" name="Freeform 45973"/>
            <p:cNvSpPr/>
            <p:nvPr/>
          </p:nvSpPr>
          <p:spPr>
            <a:xfrm>
              <a:off x="3006136" y="3387021"/>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3" name="Freeform 45974"/>
            <p:cNvSpPr/>
            <p:nvPr/>
          </p:nvSpPr>
          <p:spPr>
            <a:xfrm>
              <a:off x="3006136" y="3073118"/>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4" name="Freeform 45975"/>
            <p:cNvSpPr/>
            <p:nvPr/>
          </p:nvSpPr>
          <p:spPr>
            <a:xfrm>
              <a:off x="3006136" y="275920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5" name="Freeform 45976"/>
            <p:cNvSpPr/>
            <p:nvPr/>
          </p:nvSpPr>
          <p:spPr>
            <a:xfrm>
              <a:off x="3006136" y="2445300"/>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6" name="Freeform 45977"/>
            <p:cNvSpPr/>
            <p:nvPr/>
          </p:nvSpPr>
          <p:spPr>
            <a:xfrm>
              <a:off x="3006136" y="4171784"/>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7" name="Freeform 45978"/>
            <p:cNvSpPr/>
            <p:nvPr/>
          </p:nvSpPr>
          <p:spPr>
            <a:xfrm>
              <a:off x="3006136" y="385788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8" name="Freeform 45979"/>
            <p:cNvSpPr/>
            <p:nvPr/>
          </p:nvSpPr>
          <p:spPr>
            <a:xfrm>
              <a:off x="3006136" y="3543977"/>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9" name="Freeform 45980"/>
            <p:cNvSpPr/>
            <p:nvPr/>
          </p:nvSpPr>
          <p:spPr>
            <a:xfrm>
              <a:off x="3006136" y="3230065"/>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0" name="Freeform 45981"/>
            <p:cNvSpPr/>
            <p:nvPr/>
          </p:nvSpPr>
          <p:spPr>
            <a:xfrm>
              <a:off x="3006136" y="2916159"/>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1" name="Freeform 45982"/>
            <p:cNvSpPr/>
            <p:nvPr/>
          </p:nvSpPr>
          <p:spPr>
            <a:xfrm>
              <a:off x="3006136" y="2602245"/>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2" name="Freeform 45983"/>
            <p:cNvSpPr/>
            <p:nvPr/>
          </p:nvSpPr>
          <p:spPr>
            <a:xfrm>
              <a:off x="3006136" y="2288343"/>
              <a:ext cx="5623159" cy="0"/>
            </a:xfrm>
            <a:custGeom>
              <a:avLst/>
              <a:gdLst/>
              <a:ahLst/>
              <a:cxnLst/>
              <a:rect l="0" t="0" r="0" b="0"/>
              <a:pathLst>
                <a:path w="3710940">
                  <a:moveTo>
                    <a:pt x="0" y="0"/>
                  </a:moveTo>
                  <a:lnTo>
                    <a:pt x="3710940"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3" name="Freeform 45984"/>
            <p:cNvSpPr/>
            <p:nvPr/>
          </p:nvSpPr>
          <p:spPr>
            <a:xfrm>
              <a:off x="316443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4" name="Freeform 45985"/>
            <p:cNvSpPr/>
            <p:nvPr/>
          </p:nvSpPr>
          <p:spPr>
            <a:xfrm>
              <a:off x="523343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5" name="Freeform 45986"/>
            <p:cNvSpPr/>
            <p:nvPr/>
          </p:nvSpPr>
          <p:spPr>
            <a:xfrm>
              <a:off x="419892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6" name="Freeform 45987"/>
            <p:cNvSpPr/>
            <p:nvPr/>
          </p:nvSpPr>
          <p:spPr>
            <a:xfrm>
              <a:off x="626794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7" name="Freeform 45988"/>
            <p:cNvSpPr/>
            <p:nvPr/>
          </p:nvSpPr>
          <p:spPr>
            <a:xfrm>
              <a:off x="756107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8" name="Freeform 45989"/>
            <p:cNvSpPr/>
            <p:nvPr/>
          </p:nvSpPr>
          <p:spPr>
            <a:xfrm>
              <a:off x="368168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9" name="Freeform 45990"/>
            <p:cNvSpPr/>
            <p:nvPr/>
          </p:nvSpPr>
          <p:spPr>
            <a:xfrm>
              <a:off x="575069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0" name="Freeform 45991"/>
            <p:cNvSpPr/>
            <p:nvPr/>
          </p:nvSpPr>
          <p:spPr>
            <a:xfrm>
              <a:off x="471618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1" name="Freeform 45992"/>
            <p:cNvSpPr/>
            <p:nvPr/>
          </p:nvSpPr>
          <p:spPr>
            <a:xfrm>
              <a:off x="678518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2" name="Freeform 45993"/>
            <p:cNvSpPr/>
            <p:nvPr/>
          </p:nvSpPr>
          <p:spPr>
            <a:xfrm>
              <a:off x="807831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3" name="Freeform 45994"/>
            <p:cNvSpPr/>
            <p:nvPr/>
          </p:nvSpPr>
          <p:spPr>
            <a:xfrm>
              <a:off x="342305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4" name="Freeform 45995"/>
            <p:cNvSpPr/>
            <p:nvPr/>
          </p:nvSpPr>
          <p:spPr>
            <a:xfrm>
              <a:off x="549205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5" name="Freeform 45996"/>
            <p:cNvSpPr/>
            <p:nvPr/>
          </p:nvSpPr>
          <p:spPr>
            <a:xfrm>
              <a:off x="4457559"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6" name="Freeform 45997"/>
            <p:cNvSpPr/>
            <p:nvPr/>
          </p:nvSpPr>
          <p:spPr>
            <a:xfrm>
              <a:off x="652656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7" name="Freeform 45998"/>
            <p:cNvSpPr/>
            <p:nvPr/>
          </p:nvSpPr>
          <p:spPr>
            <a:xfrm>
              <a:off x="781969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8" name="Freeform 45999"/>
            <p:cNvSpPr/>
            <p:nvPr/>
          </p:nvSpPr>
          <p:spPr>
            <a:xfrm>
              <a:off x="394030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9" name="Freeform 46000"/>
            <p:cNvSpPr/>
            <p:nvPr/>
          </p:nvSpPr>
          <p:spPr>
            <a:xfrm>
              <a:off x="600931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0" name="Freeform 46001"/>
            <p:cNvSpPr/>
            <p:nvPr/>
          </p:nvSpPr>
          <p:spPr>
            <a:xfrm>
              <a:off x="730244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1" name="Freeform 46002"/>
            <p:cNvSpPr/>
            <p:nvPr/>
          </p:nvSpPr>
          <p:spPr>
            <a:xfrm>
              <a:off x="4974813"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2" name="Freeform 46003"/>
            <p:cNvSpPr/>
            <p:nvPr/>
          </p:nvSpPr>
          <p:spPr>
            <a:xfrm>
              <a:off x="704382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3" name="Freeform 46004"/>
            <p:cNvSpPr/>
            <p:nvPr/>
          </p:nvSpPr>
          <p:spPr>
            <a:xfrm>
              <a:off x="833695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4" name="Freeform 46005"/>
            <p:cNvSpPr/>
            <p:nvPr/>
          </p:nvSpPr>
          <p:spPr>
            <a:xfrm>
              <a:off x="329374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5" name="Freeform 46006"/>
            <p:cNvSpPr/>
            <p:nvPr/>
          </p:nvSpPr>
          <p:spPr>
            <a:xfrm>
              <a:off x="536275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6" name="Freeform 46007"/>
            <p:cNvSpPr/>
            <p:nvPr/>
          </p:nvSpPr>
          <p:spPr>
            <a:xfrm>
              <a:off x="432824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7" name="Freeform 46008"/>
            <p:cNvSpPr/>
            <p:nvPr/>
          </p:nvSpPr>
          <p:spPr>
            <a:xfrm>
              <a:off x="639725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8" name="Freeform 46009"/>
            <p:cNvSpPr/>
            <p:nvPr/>
          </p:nvSpPr>
          <p:spPr>
            <a:xfrm>
              <a:off x="769038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9" name="Freeform 46010"/>
            <p:cNvSpPr/>
            <p:nvPr/>
          </p:nvSpPr>
          <p:spPr>
            <a:xfrm>
              <a:off x="381099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0" name="Freeform 46011"/>
            <p:cNvSpPr/>
            <p:nvPr/>
          </p:nvSpPr>
          <p:spPr>
            <a:xfrm>
              <a:off x="587999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1" name="Freeform 46012"/>
            <p:cNvSpPr/>
            <p:nvPr/>
          </p:nvSpPr>
          <p:spPr>
            <a:xfrm>
              <a:off x="484549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2" name="Freeform 46013"/>
            <p:cNvSpPr/>
            <p:nvPr/>
          </p:nvSpPr>
          <p:spPr>
            <a:xfrm>
              <a:off x="691450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3" name="Freeform 46014"/>
            <p:cNvSpPr/>
            <p:nvPr/>
          </p:nvSpPr>
          <p:spPr>
            <a:xfrm>
              <a:off x="820763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4" name="Freeform 46015"/>
            <p:cNvSpPr/>
            <p:nvPr/>
          </p:nvSpPr>
          <p:spPr>
            <a:xfrm>
              <a:off x="355236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5" name="Freeform 46016"/>
            <p:cNvSpPr/>
            <p:nvPr/>
          </p:nvSpPr>
          <p:spPr>
            <a:xfrm>
              <a:off x="5621375"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6" name="Freeform 46017"/>
            <p:cNvSpPr/>
            <p:nvPr/>
          </p:nvSpPr>
          <p:spPr>
            <a:xfrm>
              <a:off x="4586874"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7" name="Freeform 46018"/>
            <p:cNvSpPr/>
            <p:nvPr/>
          </p:nvSpPr>
          <p:spPr>
            <a:xfrm>
              <a:off x="665588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8" name="Freeform 46019"/>
            <p:cNvSpPr/>
            <p:nvPr/>
          </p:nvSpPr>
          <p:spPr>
            <a:xfrm>
              <a:off x="7949012"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9" name="Freeform 46020"/>
            <p:cNvSpPr/>
            <p:nvPr/>
          </p:nvSpPr>
          <p:spPr>
            <a:xfrm>
              <a:off x="4069621"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0" name="Freeform 46021"/>
            <p:cNvSpPr/>
            <p:nvPr/>
          </p:nvSpPr>
          <p:spPr>
            <a:xfrm>
              <a:off x="6138627"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1" name="Freeform 46022"/>
            <p:cNvSpPr/>
            <p:nvPr/>
          </p:nvSpPr>
          <p:spPr>
            <a:xfrm>
              <a:off x="7431758"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2" name="Freeform 46023"/>
            <p:cNvSpPr/>
            <p:nvPr/>
          </p:nvSpPr>
          <p:spPr>
            <a:xfrm>
              <a:off x="5104120"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3" name="Freeform 46024"/>
            <p:cNvSpPr/>
            <p:nvPr/>
          </p:nvSpPr>
          <p:spPr>
            <a:xfrm>
              <a:off x="717312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4" name="Freeform 46025"/>
            <p:cNvSpPr/>
            <p:nvPr/>
          </p:nvSpPr>
          <p:spPr>
            <a:xfrm>
              <a:off x="8466256" y="2151743"/>
              <a:ext cx="0" cy="2322384"/>
            </a:xfrm>
            <a:custGeom>
              <a:avLst/>
              <a:gdLst/>
              <a:ahLst/>
              <a:cxnLst/>
              <a:rect l="0" t="0" r="0" b="0"/>
              <a:pathLst>
                <a:path h="1262722">
                  <a:moveTo>
                    <a:pt x="0" y="0"/>
                  </a:moveTo>
                  <a:lnTo>
                    <a:pt x="0" y="1262722"/>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5" name="Freeform 46026"/>
            <p:cNvSpPr/>
            <p:nvPr/>
          </p:nvSpPr>
          <p:spPr>
            <a:xfrm rot="311990">
              <a:off x="6900447" y="2442581"/>
              <a:ext cx="1182557" cy="1750891"/>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chemeClr val="accent2">
                <a:lumMod val="40000"/>
                <a:lumOff val="60000"/>
              </a:schemeClr>
            </a:solidFill>
            <a:ln w="4737">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sp>
        <p:pic>
          <p:nvPicPr>
            <p:cNvPr id="126" name="Picture 456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772484" y="3044559"/>
              <a:ext cx="785946" cy="472601"/>
            </a:xfrm>
            <a:prstGeom prst="rect">
              <a:avLst/>
            </a:prstGeom>
            <a:noFill/>
          </p:spPr>
        </p:pic>
        <p:sp>
          <p:nvSpPr>
            <p:cNvPr id="127" name="Freeform 46183"/>
            <p:cNvSpPr/>
            <p:nvPr/>
          </p:nvSpPr>
          <p:spPr>
            <a:xfrm>
              <a:off x="5530658" y="2986085"/>
              <a:ext cx="396000" cy="576001"/>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accent6">
                <a:lumMod val="60000"/>
                <a:lumOff val="40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cxnSp>
          <p:nvCxnSpPr>
            <p:cNvPr id="128" name="Straight Connector 127"/>
            <p:cNvCxnSpPr/>
            <p:nvPr/>
          </p:nvCxnSpPr>
          <p:spPr>
            <a:xfrm>
              <a:off x="4451034" y="3413288"/>
              <a:ext cx="3077565" cy="59017"/>
            </a:xfrm>
            <a:prstGeom prst="line">
              <a:avLst/>
            </a:prstGeom>
          </p:spPr>
          <p:style>
            <a:lnRef idx="1">
              <a:schemeClr val="accent6"/>
            </a:lnRef>
            <a:fillRef idx="0">
              <a:schemeClr val="accent6"/>
            </a:fillRef>
            <a:effectRef idx="0">
              <a:schemeClr val="accent6"/>
            </a:effectRef>
            <a:fontRef idx="minor">
              <a:schemeClr val="tx1"/>
            </a:fontRef>
          </p:style>
        </p:cxnSp>
        <p:cxnSp>
          <p:nvCxnSpPr>
            <p:cNvPr id="189" name="Straight Connector 188"/>
            <p:cNvCxnSpPr/>
            <p:nvPr/>
          </p:nvCxnSpPr>
          <p:spPr>
            <a:xfrm flipV="1">
              <a:off x="4454921" y="2993609"/>
              <a:ext cx="3102265" cy="195330"/>
            </a:xfrm>
            <a:prstGeom prst="line">
              <a:avLst/>
            </a:prstGeom>
          </p:spPr>
          <p:style>
            <a:lnRef idx="1">
              <a:schemeClr val="accent6"/>
            </a:lnRef>
            <a:fillRef idx="0">
              <a:schemeClr val="accent6"/>
            </a:fillRef>
            <a:effectRef idx="0">
              <a:schemeClr val="accent6"/>
            </a:effectRef>
            <a:fontRef idx="minor">
              <a:schemeClr val="tx1"/>
            </a:fontRef>
          </p:style>
        </p:cxnSp>
      </p:grpSp>
      <p:cxnSp>
        <p:nvCxnSpPr>
          <p:cNvPr id="190" name="Straight Arrow Connector 189"/>
          <p:cNvCxnSpPr/>
          <p:nvPr/>
        </p:nvCxnSpPr>
        <p:spPr>
          <a:xfrm flipV="1">
            <a:off x="6233098" y="3141211"/>
            <a:ext cx="323289" cy="740438"/>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1" name="Freeform 46183"/>
          <p:cNvSpPr/>
          <p:nvPr/>
        </p:nvSpPr>
        <p:spPr>
          <a:xfrm>
            <a:off x="7176642" y="2665999"/>
            <a:ext cx="570138" cy="82489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tx1">
              <a:lumMod val="65000"/>
              <a:lumOff val="35000"/>
            </a:schemeClr>
          </a:solidFill>
          <a:ln w="2641">
            <a:noFill/>
          </a:ln>
        </p:spPr>
        <p:style>
          <a:lnRef idx="2">
            <a:schemeClr val="accent1">
              <a:shade val="50000"/>
            </a:schemeClr>
          </a:lnRef>
          <a:fillRef idx="1">
            <a:schemeClr val="accent1"/>
          </a:fillRef>
          <a:effectRef idx="0">
            <a:schemeClr val="accent1"/>
          </a:effectRef>
          <a:fontRef idx="minor">
            <a:schemeClr val="lt1"/>
          </a:fontRef>
        </p:style>
      </p:sp>
      <p:cxnSp>
        <p:nvCxnSpPr>
          <p:cNvPr id="192" name="Straight Arrow Connector 191"/>
          <p:cNvCxnSpPr/>
          <p:nvPr/>
        </p:nvCxnSpPr>
        <p:spPr>
          <a:xfrm>
            <a:off x="6654688" y="2259406"/>
            <a:ext cx="740291" cy="783454"/>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flipH="1">
            <a:off x="5817933" y="2642867"/>
            <a:ext cx="177002" cy="403329"/>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5782419" y="2281801"/>
            <a:ext cx="436338" cy="369332"/>
          </a:xfrm>
          <a:prstGeom prst="rect">
            <a:avLst/>
          </a:prstGeom>
          <a:noFill/>
        </p:spPr>
        <p:txBody>
          <a:bodyPr wrap="none" rtlCol="0">
            <a:spAutoFit/>
          </a:bodyPr>
          <a:lstStyle/>
          <a:p>
            <a:r>
              <a:rPr lang="fr-FR" dirty="0"/>
              <a:t>(a)</a:t>
            </a:r>
          </a:p>
        </p:txBody>
      </p:sp>
      <p:sp>
        <p:nvSpPr>
          <p:cNvPr id="195" name="TextBox 194"/>
          <p:cNvSpPr txBox="1"/>
          <p:nvPr/>
        </p:nvSpPr>
        <p:spPr>
          <a:xfrm>
            <a:off x="6301411" y="2008188"/>
            <a:ext cx="447558" cy="369332"/>
          </a:xfrm>
          <a:prstGeom prst="rect">
            <a:avLst/>
          </a:prstGeom>
          <a:noFill/>
        </p:spPr>
        <p:txBody>
          <a:bodyPr wrap="none" rtlCol="0">
            <a:spAutoFit/>
          </a:bodyPr>
          <a:lstStyle/>
          <a:p>
            <a:r>
              <a:rPr lang="fr-FR" dirty="0"/>
              <a:t>(b)</a:t>
            </a:r>
          </a:p>
        </p:txBody>
      </p:sp>
      <p:sp>
        <p:nvSpPr>
          <p:cNvPr id="196" name="TextBox 195"/>
          <p:cNvSpPr txBox="1"/>
          <p:nvPr/>
        </p:nvSpPr>
        <p:spPr>
          <a:xfrm>
            <a:off x="5977879" y="3836538"/>
            <a:ext cx="436338" cy="369332"/>
          </a:xfrm>
          <a:prstGeom prst="rect">
            <a:avLst/>
          </a:prstGeom>
          <a:noFill/>
        </p:spPr>
        <p:txBody>
          <a:bodyPr wrap="none" rtlCol="0">
            <a:spAutoFit/>
          </a:bodyPr>
          <a:lstStyle/>
          <a:p>
            <a:r>
              <a:rPr lang="fr-FR" dirty="0"/>
              <a:t>(c)</a:t>
            </a:r>
          </a:p>
        </p:txBody>
      </p:sp>
      <p:sp>
        <p:nvSpPr>
          <p:cNvPr id="197" name="Rectangle : coins arrondis 6"/>
          <p:cNvSpPr/>
          <p:nvPr/>
        </p:nvSpPr>
        <p:spPr>
          <a:xfrm>
            <a:off x="1596311" y="4631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A</a:t>
            </a:r>
          </a:p>
        </p:txBody>
      </p:sp>
      <p:sp>
        <p:nvSpPr>
          <p:cNvPr id="198" name="Rectangle : coins arrondis 7"/>
          <p:cNvSpPr/>
          <p:nvPr/>
        </p:nvSpPr>
        <p:spPr>
          <a:xfrm>
            <a:off x="2045813" y="4631153"/>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propre            (b): Zone d’ombre          (c): Ombre portée.</a:t>
            </a:r>
          </a:p>
        </p:txBody>
      </p:sp>
      <p:sp>
        <p:nvSpPr>
          <p:cNvPr id="199" name="Rectangle : coins arrondis 6"/>
          <p:cNvSpPr/>
          <p:nvPr/>
        </p:nvSpPr>
        <p:spPr>
          <a:xfrm>
            <a:off x="1596311" y="53462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B</a:t>
            </a:r>
          </a:p>
        </p:txBody>
      </p:sp>
      <p:sp>
        <p:nvSpPr>
          <p:cNvPr id="200" name="Rectangle : coins arrondis 7"/>
          <p:cNvSpPr/>
          <p:nvPr/>
        </p:nvSpPr>
        <p:spPr>
          <a:xfrm>
            <a:off x="2045813" y="5346249"/>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portée            (b): Zone d’ombre          (c): Ombre propre.</a:t>
            </a:r>
          </a:p>
        </p:txBody>
      </p:sp>
      <p:sp>
        <p:nvSpPr>
          <p:cNvPr id="201" name="Rectangle : coins arrondis 6"/>
          <p:cNvSpPr/>
          <p:nvPr/>
        </p:nvSpPr>
        <p:spPr>
          <a:xfrm>
            <a:off x="1596311" y="606363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a:t>
            </a:r>
          </a:p>
        </p:txBody>
      </p:sp>
      <p:sp>
        <p:nvSpPr>
          <p:cNvPr id="202" name="Rectangle : coins arrondis 7"/>
          <p:cNvSpPr/>
          <p:nvPr/>
        </p:nvSpPr>
        <p:spPr>
          <a:xfrm>
            <a:off x="2045813" y="6063637"/>
            <a:ext cx="656420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630" algn="ctr"/>
            <a:r>
              <a:rPr lang="fr-FR" dirty="0">
                <a:solidFill>
                  <a:schemeClr val="tx1"/>
                </a:solidFill>
              </a:rPr>
              <a:t>(a): Ombre propre            (b): Ombre portée          (c): </a:t>
            </a:r>
            <a:r>
              <a:rPr lang="fr-FR" dirty="0">
                <a:solidFill>
                  <a:prstClr val="black"/>
                </a:solidFill>
              </a:rPr>
              <a:t>Zone d’ombre</a:t>
            </a:r>
            <a:r>
              <a:rPr lang="fr-FR" dirty="0">
                <a:solidFill>
                  <a:schemeClr val="tx1"/>
                </a:solidFill>
              </a:rPr>
              <a:t>.</a:t>
            </a:r>
          </a:p>
        </p:txBody>
      </p:sp>
      <p:pic>
        <p:nvPicPr>
          <p:cNvPr id="203" name="Graphique 11" descr="Coche avec un remplissage uni"/>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39326" y="5936684"/>
            <a:ext cx="684830" cy="68483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5304" y="332774"/>
            <a:ext cx="10714144" cy="358136"/>
          </a:xfrm>
        </p:spPr>
        <p:txBody>
          <a:bodyPr/>
          <a:lstStyle/>
          <a:p>
            <a:r>
              <a:rPr lang="fr-FR" dirty="0"/>
              <a:t>Maintenant, on va passer aux tâches à réaliser sur le livret. On commence par la tâche page 83 « Je m’entraine en binôme ». Travaillez individuellement, puis discutez de vos réponses en binômes. </a:t>
            </a:r>
            <a:br>
              <a:rPr lang="fr-FR" dirty="0"/>
            </a:br>
            <a:endParaRPr lang="fr-FR" dirty="0"/>
          </a:p>
        </p:txBody>
      </p:sp>
      <p:sp>
        <p:nvSpPr>
          <p:cNvPr id="3" name="Espace réservé du contenu 2"/>
          <p:cNvSpPr>
            <a:spLocks noGrp="1"/>
          </p:cNvSpPr>
          <p:nvPr>
            <p:ph sz="quarter" idx="11"/>
          </p:nvPr>
        </p:nvSpPr>
        <p:spPr/>
        <p:txBody>
          <a:bodyPr/>
          <a:lstStyle/>
          <a:p>
            <a:r>
              <a:rPr lang="fr-FR"/>
              <a:t>L’enseignant·e accorde suffisamment de temps au travail individuel avant la discussion en binôme. Il circule pour contrôler et donner des indications en cas de blocage.</a:t>
            </a:r>
          </a:p>
        </p:txBody>
      </p:sp>
      <p:sp>
        <p:nvSpPr>
          <p:cNvPr id="39" name="Freeform 915"/>
          <p:cNvSpPr/>
          <p:nvPr/>
        </p:nvSpPr>
        <p:spPr>
          <a:xfrm>
            <a:off x="450333" y="1150400"/>
            <a:ext cx="11404988" cy="3777214"/>
          </a:xfrm>
          <a:custGeom>
            <a:avLst/>
            <a:gdLst/>
            <a:ahLst/>
            <a:cxnLst/>
            <a:rect l="0" t="0" r="0" b="0"/>
            <a:pathLst>
              <a:path w="6269825" h="1510626">
                <a:moveTo>
                  <a:pt x="0" y="0"/>
                </a:moveTo>
                <a:lnTo>
                  <a:pt x="0" y="1366621"/>
                </a:lnTo>
                <a:cubicBezTo>
                  <a:pt x="0" y="1446149"/>
                  <a:pt x="64465" y="1510626"/>
                  <a:pt x="144005" y="1510626"/>
                </a:cubicBezTo>
                <a:lnTo>
                  <a:pt x="6125819" y="1510626"/>
                </a:lnTo>
                <a:cubicBezTo>
                  <a:pt x="6205359" y="1510626"/>
                  <a:pt x="6269825" y="1446149"/>
                  <a:pt x="6269825" y="1366621"/>
                </a:cubicBezTo>
                <a:lnTo>
                  <a:pt x="6269825" y="144005"/>
                </a:lnTo>
                <a:cubicBezTo>
                  <a:pt x="6269825" y="64465"/>
                  <a:pt x="6205359" y="0"/>
                  <a:pt x="6125819" y="0"/>
                </a:cubicBezTo>
                <a:close/>
                <a:moveTo>
                  <a:pt x="0" y="0"/>
                </a:moveTo>
              </a:path>
            </a:pathLst>
          </a:custGeom>
          <a:solidFill>
            <a:srgbClr val="EAF4F7">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latin typeface="Calibri" panose="020F0502020204030204" pitchFamily="34" charset="0"/>
              <a:cs typeface="Calibri" panose="020F0502020204030204" pitchFamily="34" charset="0"/>
            </a:endParaRPr>
          </a:p>
        </p:txBody>
      </p:sp>
      <p:sp>
        <p:nvSpPr>
          <p:cNvPr id="40" name="Rectangle 998"/>
          <p:cNvSpPr/>
          <p:nvPr/>
        </p:nvSpPr>
        <p:spPr>
          <a:xfrm>
            <a:off x="401321" y="5271214"/>
            <a:ext cx="11153412" cy="369332"/>
          </a:xfrm>
          <a:prstGeom prst="rect">
            <a:avLst/>
          </a:prstGeom>
        </p:spPr>
        <p:txBody>
          <a:bodyPr wrap="square" lIns="0" tIns="0" rIns="0" bIns="0">
            <a:spAutoFit/>
          </a:bodyPr>
          <a:lstStyle/>
          <a:p>
            <a:pPr marL="269875" indent="-269875"/>
            <a:r>
              <a:rPr lang="fr-FR" sz="2400" b="1" i="0" spc="0" baseline="0" noProof="0" dirty="0">
                <a:solidFill>
                  <a:srgbClr val="0FA9B9"/>
                </a:solidFill>
                <a:latin typeface="Calibri" panose="020F0502020204030204" pitchFamily="34" charset="0"/>
                <a:cs typeface="Calibri" panose="020F0502020204030204" pitchFamily="34" charset="0"/>
              </a:rPr>
              <a:t>1.</a:t>
            </a:r>
            <a:r>
              <a:rPr lang="fr-FR" sz="2400" b="1" i="0" spc="0" baseline="0" noProof="0" dirty="0">
                <a:solidFill>
                  <a:srgbClr val="231F20"/>
                </a:solidFill>
                <a:latin typeface="Calibri" panose="020F0502020204030204" pitchFamily="34" charset="0"/>
                <a:cs typeface="Calibri" panose="020F0502020204030204" pitchFamily="34" charset="0"/>
              </a:rPr>
              <a:t> </a:t>
            </a:r>
            <a:r>
              <a:rPr lang="fr-FR" sz="2400" dirty="0">
                <a:solidFill>
                  <a:srgbClr val="231F20"/>
                </a:solidFill>
                <a:latin typeface="Calibri" panose="020F0502020204030204" pitchFamily="34" charset="0"/>
                <a:cs typeface="Calibri" panose="020F0502020204030204" pitchFamily="34" charset="0"/>
              </a:rPr>
              <a:t>Tracer les rayons limites passant au-dessous et au dessus de la source et le stylo plume.</a:t>
            </a:r>
            <a:endParaRPr lang="fr-FR" sz="2400" b="0" i="0" spc="0" baseline="0" noProof="0" dirty="0">
              <a:solidFill>
                <a:srgbClr val="231F20"/>
              </a:solidFill>
              <a:latin typeface="Calibri" panose="020F0502020204030204" pitchFamily="34" charset="0"/>
              <a:cs typeface="Calibri" panose="020F0502020204030204" pitchFamily="34" charset="0"/>
            </a:endParaRPr>
          </a:p>
        </p:txBody>
      </p:sp>
      <p:sp>
        <p:nvSpPr>
          <p:cNvPr id="42" name="Rectangle 1000"/>
          <p:cNvSpPr/>
          <p:nvPr/>
        </p:nvSpPr>
        <p:spPr>
          <a:xfrm>
            <a:off x="401321" y="5688664"/>
            <a:ext cx="9297542" cy="369332"/>
          </a:xfrm>
          <a:prstGeom prst="rect">
            <a:avLst/>
          </a:prstGeom>
        </p:spPr>
        <p:txBody>
          <a:bodyPr wrap="square" lIns="0" tIns="0" rIns="0" bIns="0">
            <a:spAutoFit/>
          </a:bodyPr>
          <a:lstStyle/>
          <a:p>
            <a:r>
              <a:rPr lang="fr-FR" sz="2400" b="1" dirty="0">
                <a:solidFill>
                  <a:srgbClr val="0FA9B9"/>
                </a:solidFill>
                <a:latin typeface="Calibri" panose="020F0502020204030204" pitchFamily="34" charset="0"/>
                <a:cs typeface="Calibri" panose="020F0502020204030204" pitchFamily="34" charset="0"/>
              </a:rPr>
              <a:t>2</a:t>
            </a:r>
            <a:r>
              <a:rPr lang="fr-FR" sz="2400" b="1" i="0" spc="0" baseline="0" noProof="0" dirty="0">
                <a:solidFill>
                  <a:srgbClr val="0FA9B9"/>
                </a:solidFill>
                <a:latin typeface="Calibri" panose="020F0502020204030204" pitchFamily="34" charset="0"/>
                <a:cs typeface="Calibri" panose="020F0502020204030204" pitchFamily="34" charset="0"/>
              </a:rPr>
              <a:t>.</a:t>
            </a:r>
            <a:r>
              <a:rPr lang="fr-FR" sz="2400" b="0" i="0" spc="0" baseline="0" noProof="0" dirty="0">
                <a:solidFill>
                  <a:srgbClr val="231F20"/>
                </a:solidFill>
                <a:latin typeface="Calibri" panose="020F0502020204030204" pitchFamily="34" charset="0"/>
                <a:cs typeface="Calibri" panose="020F0502020204030204" pitchFamily="34" charset="0"/>
              </a:rPr>
              <a:t> </a:t>
            </a:r>
            <a:r>
              <a:rPr lang="fr-FR" sz="2400" dirty="0">
                <a:solidFill>
                  <a:srgbClr val="231F20"/>
                </a:solidFill>
                <a:latin typeface="Calibri" panose="020F0502020204030204" pitchFamily="34" charset="0"/>
                <a:cs typeface="Calibri" panose="020F0502020204030204" pitchFamily="34" charset="0"/>
              </a:rPr>
              <a:t>Indiquer la zone d’ombre, l’ombre propre et l’ombre portée.</a:t>
            </a:r>
          </a:p>
        </p:txBody>
      </p:sp>
      <p:sp>
        <p:nvSpPr>
          <p:cNvPr id="43" name="Freeform 45514"/>
          <p:cNvSpPr/>
          <p:nvPr/>
        </p:nvSpPr>
        <p:spPr>
          <a:xfrm>
            <a:off x="501409" y="1261488"/>
            <a:ext cx="236562"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sp>
      <p:sp>
        <p:nvSpPr>
          <p:cNvPr id="44" name="Freeform 45515"/>
          <p:cNvSpPr/>
          <p:nvPr/>
        </p:nvSpPr>
        <p:spPr>
          <a:xfrm>
            <a:off x="491510" y="1240090"/>
            <a:ext cx="392314" cy="33778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5554"/>
          <p:cNvSpPr/>
          <p:nvPr/>
        </p:nvSpPr>
        <p:spPr>
          <a:xfrm>
            <a:off x="601855" y="1218924"/>
            <a:ext cx="146716" cy="369332"/>
          </a:xfrm>
          <a:prstGeom prst="rect">
            <a:avLst/>
          </a:prstGeom>
        </p:spPr>
        <p:txBody>
          <a:bodyPr wrap="square" lIns="0" tIns="0" rIns="0" bIns="0">
            <a:spAutoFit/>
          </a:bodyPr>
          <a:lstStyle/>
          <a:p>
            <a:pPr marL="0"/>
            <a:r>
              <a:rPr lang="en-US" sz="2400" b="1" i="0" spc="0" baseline="0" dirty="0">
                <a:solidFill>
                  <a:srgbClr val="FFFFFF"/>
                </a:solidFill>
                <a:latin typeface="Calibri-Bold"/>
              </a:rPr>
              <a:t>1</a:t>
            </a:r>
          </a:p>
        </p:txBody>
      </p:sp>
      <p:sp>
        <p:nvSpPr>
          <p:cNvPr id="46" name="Rectangle 45555"/>
          <p:cNvSpPr/>
          <p:nvPr/>
        </p:nvSpPr>
        <p:spPr>
          <a:xfrm>
            <a:off x="691558" y="4464612"/>
            <a:ext cx="11037693" cy="338554"/>
          </a:xfrm>
          <a:prstGeom prst="rect">
            <a:avLst/>
          </a:prstGeom>
        </p:spPr>
        <p:txBody>
          <a:bodyPr wrap="square" lIns="0" tIns="0" rIns="0" bIns="0">
            <a:spAutoFit/>
          </a:bodyPr>
          <a:lstStyle/>
          <a:p>
            <a:r>
              <a:rPr lang="fr-FR" sz="2200" dirty="0">
                <a:solidFill>
                  <a:srgbClr val="231F20"/>
                </a:solidFill>
              </a:rPr>
              <a:t>On veut représenter les ombres du Stylo plume</a:t>
            </a:r>
            <a:r>
              <a:rPr lang="en-US" sz="2200" b="0" i="0" spc="0" baseline="0" dirty="0">
                <a:solidFill>
                  <a:srgbClr val="231F20"/>
                </a:solidFill>
                <a:latin typeface="Calibri" panose="020F0502020204030204"/>
              </a:rPr>
              <a:t>.</a:t>
            </a:r>
          </a:p>
        </p:txBody>
      </p:sp>
      <p:sp>
        <p:nvSpPr>
          <p:cNvPr id="47" name="Rectangle 45556"/>
          <p:cNvSpPr/>
          <p:nvPr/>
        </p:nvSpPr>
        <p:spPr>
          <a:xfrm>
            <a:off x="893725" y="1233829"/>
            <a:ext cx="10755723" cy="677108"/>
          </a:xfrm>
          <a:prstGeom prst="rect">
            <a:avLst/>
          </a:prstGeom>
        </p:spPr>
        <p:txBody>
          <a:bodyPr wrap="square" lIns="0" tIns="0" rIns="0" bIns="0">
            <a:spAutoFit/>
          </a:bodyPr>
          <a:lstStyle/>
          <a:p>
            <a:r>
              <a:rPr lang="fr-FR" sz="2200" dirty="0">
                <a:solidFill>
                  <a:srgbClr val="231F20"/>
                </a:solidFill>
              </a:rPr>
              <a:t>Dans le schéma ci-contre, un Stylo plume opaque est placé entre une source de lumière et un écran. </a:t>
            </a:r>
          </a:p>
        </p:txBody>
      </p:sp>
      <p:grpSp>
        <p:nvGrpSpPr>
          <p:cNvPr id="4" name="Group 3"/>
          <p:cNvGrpSpPr>
            <a:grpSpLocks noChangeAspect="1"/>
          </p:cNvGrpSpPr>
          <p:nvPr/>
        </p:nvGrpSpPr>
        <p:grpSpPr>
          <a:xfrm>
            <a:off x="1773111" y="1994366"/>
            <a:ext cx="8996949" cy="2196155"/>
            <a:chOff x="4976538" y="1699595"/>
            <a:chExt cx="5729841" cy="1398654"/>
          </a:xfrm>
        </p:grpSpPr>
        <p:sp>
          <p:nvSpPr>
            <p:cNvPr id="35" name="Freeform 45791"/>
            <p:cNvSpPr/>
            <p:nvPr/>
          </p:nvSpPr>
          <p:spPr>
            <a:xfrm>
              <a:off x="4980198" y="1699595"/>
              <a:ext cx="5722510" cy="1398654"/>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6" name="Freeform 45792"/>
            <p:cNvSpPr/>
            <p:nvPr/>
          </p:nvSpPr>
          <p:spPr>
            <a:xfrm>
              <a:off x="4980198" y="1699595"/>
              <a:ext cx="5722510" cy="1398654"/>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7" name="Freeform 45793"/>
            <p:cNvSpPr/>
            <p:nvPr/>
          </p:nvSpPr>
          <p:spPr>
            <a:xfrm>
              <a:off x="4976538" y="297083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8" name="Freeform 45794"/>
            <p:cNvSpPr/>
            <p:nvPr/>
          </p:nvSpPr>
          <p:spPr>
            <a:xfrm>
              <a:off x="4976538" y="275714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68" name="Freeform 45795"/>
            <p:cNvSpPr/>
            <p:nvPr/>
          </p:nvSpPr>
          <p:spPr>
            <a:xfrm>
              <a:off x="4976538" y="2543449"/>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69" name="Freeform 45796"/>
            <p:cNvSpPr/>
            <p:nvPr/>
          </p:nvSpPr>
          <p:spPr>
            <a:xfrm>
              <a:off x="4976538" y="232976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0" name="Freeform 45797"/>
            <p:cNvSpPr/>
            <p:nvPr/>
          </p:nvSpPr>
          <p:spPr>
            <a:xfrm>
              <a:off x="4976538" y="2116069"/>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1" name="Freeform 45798"/>
            <p:cNvSpPr/>
            <p:nvPr/>
          </p:nvSpPr>
          <p:spPr>
            <a:xfrm>
              <a:off x="4976538" y="1902376"/>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2" name="Freeform 45799"/>
            <p:cNvSpPr/>
            <p:nvPr/>
          </p:nvSpPr>
          <p:spPr>
            <a:xfrm>
              <a:off x="4976538" y="2863986"/>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3" name="Freeform 45800"/>
            <p:cNvSpPr/>
            <p:nvPr/>
          </p:nvSpPr>
          <p:spPr>
            <a:xfrm>
              <a:off x="4976538" y="265030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4" name="Freeform 45801"/>
            <p:cNvSpPr/>
            <p:nvPr/>
          </p:nvSpPr>
          <p:spPr>
            <a:xfrm>
              <a:off x="4976538" y="2436606"/>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5" name="Freeform 45802"/>
            <p:cNvSpPr/>
            <p:nvPr/>
          </p:nvSpPr>
          <p:spPr>
            <a:xfrm>
              <a:off x="4976538" y="222291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6" name="Freeform 45803"/>
            <p:cNvSpPr/>
            <p:nvPr/>
          </p:nvSpPr>
          <p:spPr>
            <a:xfrm>
              <a:off x="4976538" y="2009226"/>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7" name="Freeform 45804"/>
            <p:cNvSpPr/>
            <p:nvPr/>
          </p:nvSpPr>
          <p:spPr>
            <a:xfrm>
              <a:off x="4976538" y="179553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8" name="Freeform 45805"/>
            <p:cNvSpPr/>
            <p:nvPr/>
          </p:nvSpPr>
          <p:spPr>
            <a:xfrm>
              <a:off x="5137831"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79" name="Freeform 45806"/>
            <p:cNvSpPr/>
            <p:nvPr/>
          </p:nvSpPr>
          <p:spPr>
            <a:xfrm>
              <a:off x="7246090"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0" name="Freeform 45807"/>
            <p:cNvSpPr/>
            <p:nvPr/>
          </p:nvSpPr>
          <p:spPr>
            <a:xfrm>
              <a:off x="6191960"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1" name="Freeform 45808"/>
            <p:cNvSpPr/>
            <p:nvPr/>
          </p:nvSpPr>
          <p:spPr>
            <a:xfrm>
              <a:off x="8300209"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2" name="Freeform 45809"/>
            <p:cNvSpPr/>
            <p:nvPr/>
          </p:nvSpPr>
          <p:spPr>
            <a:xfrm>
              <a:off x="9617876"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3" name="Freeform 45810"/>
            <p:cNvSpPr/>
            <p:nvPr/>
          </p:nvSpPr>
          <p:spPr>
            <a:xfrm>
              <a:off x="5664891"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4" name="Freeform 45811"/>
            <p:cNvSpPr/>
            <p:nvPr/>
          </p:nvSpPr>
          <p:spPr>
            <a:xfrm>
              <a:off x="7773150"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5" name="Freeform 45812"/>
            <p:cNvSpPr/>
            <p:nvPr/>
          </p:nvSpPr>
          <p:spPr>
            <a:xfrm>
              <a:off x="6719020"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6" name="Freeform 45813"/>
            <p:cNvSpPr/>
            <p:nvPr/>
          </p:nvSpPr>
          <p:spPr>
            <a:xfrm>
              <a:off x="8827280"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7" name="Freeform 45814"/>
            <p:cNvSpPr/>
            <p:nvPr/>
          </p:nvSpPr>
          <p:spPr>
            <a:xfrm>
              <a:off x="10144936"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8" name="Freeform 45815"/>
            <p:cNvSpPr/>
            <p:nvPr/>
          </p:nvSpPr>
          <p:spPr>
            <a:xfrm>
              <a:off x="540136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9" name="Freeform 45816"/>
            <p:cNvSpPr/>
            <p:nvPr/>
          </p:nvSpPr>
          <p:spPr>
            <a:xfrm>
              <a:off x="7509615"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0" name="Freeform 45817"/>
            <p:cNvSpPr/>
            <p:nvPr/>
          </p:nvSpPr>
          <p:spPr>
            <a:xfrm>
              <a:off x="6455484"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1" name="Freeform 45818"/>
            <p:cNvSpPr/>
            <p:nvPr/>
          </p:nvSpPr>
          <p:spPr>
            <a:xfrm>
              <a:off x="8563746"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2" name="Freeform 45819"/>
            <p:cNvSpPr/>
            <p:nvPr/>
          </p:nvSpPr>
          <p:spPr>
            <a:xfrm>
              <a:off x="9881401"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3" name="Freeform 45820"/>
            <p:cNvSpPr/>
            <p:nvPr/>
          </p:nvSpPr>
          <p:spPr>
            <a:xfrm>
              <a:off x="592842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4" name="Freeform 45821"/>
            <p:cNvSpPr/>
            <p:nvPr/>
          </p:nvSpPr>
          <p:spPr>
            <a:xfrm>
              <a:off x="8036685"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5" name="Freeform 45822"/>
            <p:cNvSpPr/>
            <p:nvPr/>
          </p:nvSpPr>
          <p:spPr>
            <a:xfrm>
              <a:off x="9354341"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6" name="Freeform 45823"/>
            <p:cNvSpPr/>
            <p:nvPr/>
          </p:nvSpPr>
          <p:spPr>
            <a:xfrm>
              <a:off x="6982555"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7" name="Freeform 45824"/>
            <p:cNvSpPr/>
            <p:nvPr/>
          </p:nvSpPr>
          <p:spPr>
            <a:xfrm>
              <a:off x="9090804"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8" name="Freeform 45825"/>
            <p:cNvSpPr/>
            <p:nvPr/>
          </p:nvSpPr>
          <p:spPr>
            <a:xfrm>
              <a:off x="10408471"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9" name="Freeform 45826"/>
            <p:cNvSpPr/>
            <p:nvPr/>
          </p:nvSpPr>
          <p:spPr>
            <a:xfrm>
              <a:off x="5269592"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0" name="Freeform 45827"/>
            <p:cNvSpPr/>
            <p:nvPr/>
          </p:nvSpPr>
          <p:spPr>
            <a:xfrm>
              <a:off x="737785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1" name="Freeform 45828"/>
            <p:cNvSpPr/>
            <p:nvPr/>
          </p:nvSpPr>
          <p:spPr>
            <a:xfrm>
              <a:off x="6323722"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2" name="Freeform 45829"/>
            <p:cNvSpPr/>
            <p:nvPr/>
          </p:nvSpPr>
          <p:spPr>
            <a:xfrm>
              <a:off x="843198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3" name="Freeform 45830"/>
            <p:cNvSpPr/>
            <p:nvPr/>
          </p:nvSpPr>
          <p:spPr>
            <a:xfrm>
              <a:off x="9749639"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4" name="Freeform 45831"/>
            <p:cNvSpPr/>
            <p:nvPr/>
          </p:nvSpPr>
          <p:spPr>
            <a:xfrm>
              <a:off x="5796662"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5" name="Freeform 45832"/>
            <p:cNvSpPr/>
            <p:nvPr/>
          </p:nvSpPr>
          <p:spPr>
            <a:xfrm>
              <a:off x="790491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6" name="Freeform 45833"/>
            <p:cNvSpPr/>
            <p:nvPr/>
          </p:nvSpPr>
          <p:spPr>
            <a:xfrm>
              <a:off x="6850792"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7" name="Freeform 45834"/>
            <p:cNvSpPr/>
            <p:nvPr/>
          </p:nvSpPr>
          <p:spPr>
            <a:xfrm>
              <a:off x="895904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8" name="Freeform 45835"/>
            <p:cNvSpPr/>
            <p:nvPr/>
          </p:nvSpPr>
          <p:spPr>
            <a:xfrm>
              <a:off x="10276708"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9" name="Freeform 45836"/>
            <p:cNvSpPr/>
            <p:nvPr/>
          </p:nvSpPr>
          <p:spPr>
            <a:xfrm>
              <a:off x="5533125"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0" name="Freeform 45837"/>
            <p:cNvSpPr/>
            <p:nvPr/>
          </p:nvSpPr>
          <p:spPr>
            <a:xfrm>
              <a:off x="7641387"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1" name="Freeform 45838"/>
            <p:cNvSpPr/>
            <p:nvPr/>
          </p:nvSpPr>
          <p:spPr>
            <a:xfrm>
              <a:off x="6587257"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2" name="Freeform 45839"/>
            <p:cNvSpPr/>
            <p:nvPr/>
          </p:nvSpPr>
          <p:spPr>
            <a:xfrm>
              <a:off x="8695507"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3" name="Freeform 45840"/>
            <p:cNvSpPr/>
            <p:nvPr/>
          </p:nvSpPr>
          <p:spPr>
            <a:xfrm>
              <a:off x="10013173"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4" name="Freeform 45841"/>
            <p:cNvSpPr/>
            <p:nvPr/>
          </p:nvSpPr>
          <p:spPr>
            <a:xfrm>
              <a:off x="6060186"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5" name="Freeform 45842"/>
            <p:cNvSpPr/>
            <p:nvPr/>
          </p:nvSpPr>
          <p:spPr>
            <a:xfrm>
              <a:off x="8168448"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6" name="Freeform 45843"/>
            <p:cNvSpPr/>
            <p:nvPr/>
          </p:nvSpPr>
          <p:spPr>
            <a:xfrm>
              <a:off x="9486102"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7" name="Freeform 45844"/>
            <p:cNvSpPr/>
            <p:nvPr/>
          </p:nvSpPr>
          <p:spPr>
            <a:xfrm>
              <a:off x="7114318"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8" name="Freeform 45845"/>
            <p:cNvSpPr/>
            <p:nvPr/>
          </p:nvSpPr>
          <p:spPr>
            <a:xfrm>
              <a:off x="9222578"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9" name="Freeform 45846"/>
            <p:cNvSpPr/>
            <p:nvPr/>
          </p:nvSpPr>
          <p:spPr>
            <a:xfrm>
              <a:off x="10540234" y="1702537"/>
              <a:ext cx="0" cy="1375125"/>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0" name="Freeform 45847"/>
            <p:cNvSpPr/>
            <p:nvPr/>
          </p:nvSpPr>
          <p:spPr>
            <a:xfrm>
              <a:off x="8941408" y="1786132"/>
              <a:ext cx="1204972" cy="1191905"/>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21" name="Freeform 45848"/>
            <p:cNvSpPr/>
            <p:nvPr/>
          </p:nvSpPr>
          <p:spPr>
            <a:xfrm>
              <a:off x="8941408" y="1786132"/>
              <a:ext cx="1204972" cy="1191905"/>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2" name="Freeform 45849"/>
            <p:cNvSpPr/>
            <p:nvPr/>
          </p:nvSpPr>
          <p:spPr>
            <a:xfrm>
              <a:off x="5515204" y="2280014"/>
              <a:ext cx="311999" cy="235458"/>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pic>
          <p:nvPicPr>
            <p:cNvPr id="125" name="Picture 4616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874361" y="2133702"/>
              <a:ext cx="143349" cy="173759"/>
            </a:xfrm>
            <a:prstGeom prst="rect">
              <a:avLst/>
            </a:prstGeom>
            <a:noFill/>
          </p:spPr>
        </p:pic>
        <p:sp>
          <p:nvSpPr>
            <p:cNvPr id="126" name="Freeform 46168"/>
            <p:cNvSpPr/>
            <p:nvPr/>
          </p:nvSpPr>
          <p:spPr>
            <a:xfrm>
              <a:off x="7883321" y="2149600"/>
              <a:ext cx="124219" cy="141965"/>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7" name="Freeform 46169"/>
            <p:cNvSpPr/>
            <p:nvPr/>
          </p:nvSpPr>
          <p:spPr>
            <a:xfrm>
              <a:off x="7943735" y="2231512"/>
              <a:ext cx="0" cy="59123"/>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8" name="Freeform 46170"/>
            <p:cNvSpPr/>
            <p:nvPr/>
          </p:nvSpPr>
          <p:spPr>
            <a:xfrm>
              <a:off x="7896531" y="2293222"/>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129" name="Freeform 46171"/>
            <p:cNvSpPr/>
            <p:nvPr/>
          </p:nvSpPr>
          <p:spPr>
            <a:xfrm>
              <a:off x="7896531" y="2293222"/>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On commence par tracer les deux rayons limites.</a:t>
            </a:r>
          </a:p>
        </p:txBody>
      </p:sp>
      <p:sp>
        <p:nvSpPr>
          <p:cNvPr id="3" name="Espace réservé du contenu 2"/>
          <p:cNvSpPr>
            <a:spLocks noGrp="1"/>
          </p:cNvSpPr>
          <p:nvPr>
            <p:ph sz="quarter" idx="11"/>
          </p:nvPr>
        </p:nvSpPr>
        <p:spPr/>
        <p:txBody>
          <a:bodyPr/>
          <a:lstStyle/>
          <a:p>
            <a:r>
              <a:rPr lang="fr-FR"/>
              <a:t>L’enseignant·e désigne des représentants de quelques binômes pour répondre et verbaliser le raisonnement avant d’afficher la réponse correcte.</a:t>
            </a:r>
          </a:p>
        </p:txBody>
      </p:sp>
      <p:sp>
        <p:nvSpPr>
          <p:cNvPr id="197" name="Freeform 45745"/>
          <p:cNvSpPr/>
          <p:nvPr/>
        </p:nvSpPr>
        <p:spPr>
          <a:xfrm>
            <a:off x="1024297" y="3015465"/>
            <a:ext cx="3750240" cy="890403"/>
          </a:xfrm>
          <a:custGeom>
            <a:avLst/>
            <a:gdLst/>
            <a:ahLst/>
            <a:cxnLst/>
            <a:rect l="0" t="0" r="0" b="0"/>
            <a:pathLst>
              <a:path w="2289594" h="622795">
                <a:moveTo>
                  <a:pt x="0" y="0"/>
                </a:moveTo>
                <a:lnTo>
                  <a:pt x="0" y="622795"/>
                </a:lnTo>
                <a:lnTo>
                  <a:pt x="2253602" y="622795"/>
                </a:lnTo>
                <a:cubicBezTo>
                  <a:pt x="2273477" y="622795"/>
                  <a:pt x="2289594" y="606679"/>
                  <a:pt x="2289594" y="586778"/>
                </a:cubicBezTo>
                <a:lnTo>
                  <a:pt x="2289594" y="36017"/>
                </a:lnTo>
                <a:cubicBezTo>
                  <a:pt x="2289594" y="16128"/>
                  <a:pt x="2273477" y="0"/>
                  <a:pt x="2253602" y="0"/>
                </a:cubicBezTo>
                <a:close/>
                <a:moveTo>
                  <a:pt x="0" y="0"/>
                </a:moveTo>
              </a:path>
            </a:pathLst>
          </a:custGeom>
          <a:solidFill>
            <a:srgbClr val="DFEEF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99" name="Freeform 45786"/>
          <p:cNvSpPr/>
          <p:nvPr/>
        </p:nvSpPr>
        <p:spPr>
          <a:xfrm>
            <a:off x="1003234" y="1320716"/>
            <a:ext cx="9726479" cy="1591523"/>
          </a:xfrm>
          <a:custGeom>
            <a:avLst/>
            <a:gdLst/>
            <a:ahLst/>
            <a:cxnLst/>
            <a:rect l="0" t="0" r="0" b="0"/>
            <a:pathLst>
              <a:path w="6300596" h="1271409">
                <a:moveTo>
                  <a:pt x="0" y="0"/>
                </a:moveTo>
                <a:lnTo>
                  <a:pt x="0" y="0"/>
                </a:lnTo>
                <a:lnTo>
                  <a:pt x="0" y="1163408"/>
                </a:lnTo>
                <a:cubicBezTo>
                  <a:pt x="0" y="1223060"/>
                  <a:pt x="48348" y="1271409"/>
                  <a:pt x="108000" y="1271409"/>
                </a:cubicBezTo>
                <a:lnTo>
                  <a:pt x="6192608" y="1271409"/>
                </a:lnTo>
                <a:cubicBezTo>
                  <a:pt x="6252248" y="1271409"/>
                  <a:pt x="6300596" y="1223060"/>
                  <a:pt x="6300596" y="1163408"/>
                </a:cubicBezTo>
                <a:lnTo>
                  <a:pt x="6300596" y="108000"/>
                </a:lnTo>
                <a:cubicBezTo>
                  <a:pt x="6300596" y="48348"/>
                  <a:pt x="6252248" y="0"/>
                  <a:pt x="6192608" y="0"/>
                </a:cubicBezTo>
                <a:close/>
                <a:moveTo>
                  <a:pt x="0" y="0"/>
                </a:moveTo>
              </a:path>
            </a:pathLst>
          </a:custGeom>
          <a:solidFill>
            <a:srgbClr val="DFEEF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00" name="Freeform 45787"/>
          <p:cNvSpPr/>
          <p:nvPr/>
        </p:nvSpPr>
        <p:spPr>
          <a:xfrm>
            <a:off x="1003234" y="1320716"/>
            <a:ext cx="9726479" cy="1591523"/>
          </a:xfrm>
          <a:custGeom>
            <a:avLst/>
            <a:gdLst/>
            <a:ahLst/>
            <a:cxnLst/>
            <a:rect l="0" t="0" r="0" b="0"/>
            <a:pathLst>
              <a:path w="6300596" h="1271409">
                <a:moveTo>
                  <a:pt x="0" y="0"/>
                </a:moveTo>
                <a:lnTo>
                  <a:pt x="0" y="0"/>
                </a:lnTo>
                <a:lnTo>
                  <a:pt x="0" y="1163408"/>
                </a:lnTo>
                <a:cubicBezTo>
                  <a:pt x="0" y="1223060"/>
                  <a:pt x="48348" y="1271409"/>
                  <a:pt x="108000" y="1271409"/>
                </a:cubicBezTo>
                <a:lnTo>
                  <a:pt x="6192608" y="1271409"/>
                </a:lnTo>
                <a:cubicBezTo>
                  <a:pt x="6252248" y="1271409"/>
                  <a:pt x="6300596" y="1223060"/>
                  <a:pt x="6300596" y="1163408"/>
                </a:cubicBezTo>
                <a:lnTo>
                  <a:pt x="6300596" y="108000"/>
                </a:lnTo>
                <a:cubicBezTo>
                  <a:pt x="6300596" y="48348"/>
                  <a:pt x="6252248" y="0"/>
                  <a:pt x="6192608" y="0"/>
                </a:cubicBezTo>
                <a:lnTo>
                  <a:pt x="0" y="0"/>
                </a:lnTo>
                <a:close/>
                <a:moveTo>
                  <a:pt x="0" y="0"/>
                </a:moveTo>
              </a:path>
            </a:pathLst>
          </a:custGeom>
          <a:noFill/>
          <a:ln w="6350" cap="flat" cmpd="sng">
            <a:solidFill>
              <a:srgbClr val="21ACBB">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1" name="Freeform 45791"/>
          <p:cNvSpPr/>
          <p:nvPr/>
        </p:nvSpPr>
        <p:spPr>
          <a:xfrm>
            <a:off x="4930186" y="1405493"/>
            <a:ext cx="5722510" cy="1398654"/>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02" name="Freeform 45792"/>
          <p:cNvSpPr/>
          <p:nvPr/>
        </p:nvSpPr>
        <p:spPr>
          <a:xfrm>
            <a:off x="4930186" y="1405493"/>
            <a:ext cx="5722510" cy="1398654"/>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3" name="Freeform 45793"/>
          <p:cNvSpPr/>
          <p:nvPr/>
        </p:nvSpPr>
        <p:spPr>
          <a:xfrm>
            <a:off x="4926526" y="2676735"/>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4" name="Freeform 45794"/>
          <p:cNvSpPr/>
          <p:nvPr/>
        </p:nvSpPr>
        <p:spPr>
          <a:xfrm>
            <a:off x="4926526" y="2463041"/>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5" name="Freeform 45795"/>
          <p:cNvSpPr/>
          <p:nvPr/>
        </p:nvSpPr>
        <p:spPr>
          <a:xfrm>
            <a:off x="4926526" y="224934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6" name="Freeform 45796"/>
          <p:cNvSpPr/>
          <p:nvPr/>
        </p:nvSpPr>
        <p:spPr>
          <a:xfrm>
            <a:off x="4926526" y="2035661"/>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7" name="Freeform 45797"/>
          <p:cNvSpPr/>
          <p:nvPr/>
        </p:nvSpPr>
        <p:spPr>
          <a:xfrm>
            <a:off x="4926526" y="182196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8" name="Freeform 45798"/>
          <p:cNvSpPr/>
          <p:nvPr/>
        </p:nvSpPr>
        <p:spPr>
          <a:xfrm>
            <a:off x="4926526" y="1608274"/>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9" name="Freeform 45799"/>
          <p:cNvSpPr/>
          <p:nvPr/>
        </p:nvSpPr>
        <p:spPr>
          <a:xfrm>
            <a:off x="4926526" y="2569884"/>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0" name="Freeform 45800"/>
          <p:cNvSpPr/>
          <p:nvPr/>
        </p:nvSpPr>
        <p:spPr>
          <a:xfrm>
            <a:off x="4926526" y="2356198"/>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1" name="Freeform 45801"/>
          <p:cNvSpPr/>
          <p:nvPr/>
        </p:nvSpPr>
        <p:spPr>
          <a:xfrm>
            <a:off x="4926526" y="2142504"/>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2" name="Freeform 45802"/>
          <p:cNvSpPr/>
          <p:nvPr/>
        </p:nvSpPr>
        <p:spPr>
          <a:xfrm>
            <a:off x="4926526" y="192881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3" name="Freeform 45803"/>
          <p:cNvSpPr/>
          <p:nvPr/>
        </p:nvSpPr>
        <p:spPr>
          <a:xfrm>
            <a:off x="4926526" y="1715124"/>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4" name="Freeform 45804"/>
          <p:cNvSpPr/>
          <p:nvPr/>
        </p:nvSpPr>
        <p:spPr>
          <a:xfrm>
            <a:off x="4926526" y="150143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5" name="Freeform 45805"/>
          <p:cNvSpPr/>
          <p:nvPr/>
        </p:nvSpPr>
        <p:spPr>
          <a:xfrm>
            <a:off x="5087819"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6" name="Freeform 45806"/>
          <p:cNvSpPr/>
          <p:nvPr/>
        </p:nvSpPr>
        <p:spPr>
          <a:xfrm>
            <a:off x="7196078"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7" name="Freeform 45807"/>
          <p:cNvSpPr/>
          <p:nvPr/>
        </p:nvSpPr>
        <p:spPr>
          <a:xfrm>
            <a:off x="6141948"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8" name="Freeform 45808"/>
          <p:cNvSpPr/>
          <p:nvPr/>
        </p:nvSpPr>
        <p:spPr>
          <a:xfrm>
            <a:off x="8250197"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9" name="Freeform 45809"/>
          <p:cNvSpPr/>
          <p:nvPr/>
        </p:nvSpPr>
        <p:spPr>
          <a:xfrm>
            <a:off x="9567864"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0" name="Freeform 45810"/>
          <p:cNvSpPr/>
          <p:nvPr/>
        </p:nvSpPr>
        <p:spPr>
          <a:xfrm>
            <a:off x="5614879"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1" name="Freeform 45811"/>
          <p:cNvSpPr/>
          <p:nvPr/>
        </p:nvSpPr>
        <p:spPr>
          <a:xfrm>
            <a:off x="7723138"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2" name="Freeform 45812"/>
          <p:cNvSpPr/>
          <p:nvPr/>
        </p:nvSpPr>
        <p:spPr>
          <a:xfrm>
            <a:off x="6669008"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3" name="Freeform 45813"/>
          <p:cNvSpPr/>
          <p:nvPr/>
        </p:nvSpPr>
        <p:spPr>
          <a:xfrm>
            <a:off x="8777268"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4" name="Freeform 45814"/>
          <p:cNvSpPr/>
          <p:nvPr/>
        </p:nvSpPr>
        <p:spPr>
          <a:xfrm>
            <a:off x="10094924"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5" name="Freeform 45815"/>
          <p:cNvSpPr/>
          <p:nvPr/>
        </p:nvSpPr>
        <p:spPr>
          <a:xfrm>
            <a:off x="535135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6" name="Freeform 45816"/>
          <p:cNvSpPr/>
          <p:nvPr/>
        </p:nvSpPr>
        <p:spPr>
          <a:xfrm>
            <a:off x="7459603"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7" name="Freeform 45817"/>
          <p:cNvSpPr/>
          <p:nvPr/>
        </p:nvSpPr>
        <p:spPr>
          <a:xfrm>
            <a:off x="6405472"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8" name="Freeform 45818"/>
          <p:cNvSpPr/>
          <p:nvPr/>
        </p:nvSpPr>
        <p:spPr>
          <a:xfrm>
            <a:off x="8513734"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9" name="Freeform 45819"/>
          <p:cNvSpPr/>
          <p:nvPr/>
        </p:nvSpPr>
        <p:spPr>
          <a:xfrm>
            <a:off x="9831389"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0" name="Freeform 45820"/>
          <p:cNvSpPr/>
          <p:nvPr/>
        </p:nvSpPr>
        <p:spPr>
          <a:xfrm>
            <a:off x="587841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1" name="Freeform 45821"/>
          <p:cNvSpPr/>
          <p:nvPr/>
        </p:nvSpPr>
        <p:spPr>
          <a:xfrm>
            <a:off x="7986673"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2" name="Freeform 45822"/>
          <p:cNvSpPr/>
          <p:nvPr/>
        </p:nvSpPr>
        <p:spPr>
          <a:xfrm>
            <a:off x="9304329"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3" name="Freeform 45823"/>
          <p:cNvSpPr/>
          <p:nvPr/>
        </p:nvSpPr>
        <p:spPr>
          <a:xfrm>
            <a:off x="6932543"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4" name="Freeform 45824"/>
          <p:cNvSpPr/>
          <p:nvPr/>
        </p:nvSpPr>
        <p:spPr>
          <a:xfrm>
            <a:off x="9040792"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5" name="Freeform 45825"/>
          <p:cNvSpPr/>
          <p:nvPr/>
        </p:nvSpPr>
        <p:spPr>
          <a:xfrm>
            <a:off x="10358459"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6" name="Freeform 45826"/>
          <p:cNvSpPr/>
          <p:nvPr/>
        </p:nvSpPr>
        <p:spPr>
          <a:xfrm>
            <a:off x="5219580"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7" name="Freeform 45827"/>
          <p:cNvSpPr/>
          <p:nvPr/>
        </p:nvSpPr>
        <p:spPr>
          <a:xfrm>
            <a:off x="732784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8" name="Freeform 45828"/>
          <p:cNvSpPr/>
          <p:nvPr/>
        </p:nvSpPr>
        <p:spPr>
          <a:xfrm>
            <a:off x="6273710"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9" name="Freeform 45829"/>
          <p:cNvSpPr/>
          <p:nvPr/>
        </p:nvSpPr>
        <p:spPr>
          <a:xfrm>
            <a:off x="838197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0" name="Freeform 45830"/>
          <p:cNvSpPr/>
          <p:nvPr/>
        </p:nvSpPr>
        <p:spPr>
          <a:xfrm>
            <a:off x="9699627"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1" name="Freeform 45831"/>
          <p:cNvSpPr/>
          <p:nvPr/>
        </p:nvSpPr>
        <p:spPr>
          <a:xfrm>
            <a:off x="5746650"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2" name="Freeform 45832"/>
          <p:cNvSpPr/>
          <p:nvPr/>
        </p:nvSpPr>
        <p:spPr>
          <a:xfrm>
            <a:off x="785490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3" name="Freeform 45833"/>
          <p:cNvSpPr/>
          <p:nvPr/>
        </p:nvSpPr>
        <p:spPr>
          <a:xfrm>
            <a:off x="6800780"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4" name="Freeform 45834"/>
          <p:cNvSpPr/>
          <p:nvPr/>
        </p:nvSpPr>
        <p:spPr>
          <a:xfrm>
            <a:off x="890903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5" name="Freeform 45835"/>
          <p:cNvSpPr/>
          <p:nvPr/>
        </p:nvSpPr>
        <p:spPr>
          <a:xfrm>
            <a:off x="10226696"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6" name="Freeform 45836"/>
          <p:cNvSpPr/>
          <p:nvPr/>
        </p:nvSpPr>
        <p:spPr>
          <a:xfrm>
            <a:off x="5483113"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7" name="Freeform 45837"/>
          <p:cNvSpPr/>
          <p:nvPr/>
        </p:nvSpPr>
        <p:spPr>
          <a:xfrm>
            <a:off x="7591375"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8" name="Freeform 45838"/>
          <p:cNvSpPr/>
          <p:nvPr/>
        </p:nvSpPr>
        <p:spPr>
          <a:xfrm>
            <a:off x="6537245"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9" name="Freeform 45839"/>
          <p:cNvSpPr/>
          <p:nvPr/>
        </p:nvSpPr>
        <p:spPr>
          <a:xfrm>
            <a:off x="8645495"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0" name="Freeform 45840"/>
          <p:cNvSpPr/>
          <p:nvPr/>
        </p:nvSpPr>
        <p:spPr>
          <a:xfrm>
            <a:off x="9963161"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1" name="Freeform 45841"/>
          <p:cNvSpPr/>
          <p:nvPr/>
        </p:nvSpPr>
        <p:spPr>
          <a:xfrm>
            <a:off x="6010174"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2" name="Freeform 45842"/>
          <p:cNvSpPr/>
          <p:nvPr/>
        </p:nvSpPr>
        <p:spPr>
          <a:xfrm>
            <a:off x="8118436"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3" name="Freeform 45843"/>
          <p:cNvSpPr/>
          <p:nvPr/>
        </p:nvSpPr>
        <p:spPr>
          <a:xfrm>
            <a:off x="9436090"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4" name="Freeform 45844"/>
          <p:cNvSpPr/>
          <p:nvPr/>
        </p:nvSpPr>
        <p:spPr>
          <a:xfrm>
            <a:off x="7064306"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5" name="Freeform 45845"/>
          <p:cNvSpPr/>
          <p:nvPr/>
        </p:nvSpPr>
        <p:spPr>
          <a:xfrm>
            <a:off x="9172566"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6" name="Freeform 45846"/>
          <p:cNvSpPr/>
          <p:nvPr/>
        </p:nvSpPr>
        <p:spPr>
          <a:xfrm>
            <a:off x="10490222" y="1408435"/>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7" name="Freeform 45847"/>
          <p:cNvSpPr/>
          <p:nvPr/>
        </p:nvSpPr>
        <p:spPr>
          <a:xfrm>
            <a:off x="8891396" y="1492030"/>
            <a:ext cx="1204972" cy="1191905"/>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258" name="Freeform 45848"/>
          <p:cNvSpPr/>
          <p:nvPr/>
        </p:nvSpPr>
        <p:spPr>
          <a:xfrm>
            <a:off x="8891396" y="1492030"/>
            <a:ext cx="1204972" cy="1191905"/>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9" name="Freeform 45849"/>
          <p:cNvSpPr/>
          <p:nvPr/>
        </p:nvSpPr>
        <p:spPr>
          <a:xfrm>
            <a:off x="5465192" y="1985910"/>
            <a:ext cx="288000" cy="288001"/>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260" name="Freeform 45850"/>
          <p:cNvSpPr/>
          <p:nvPr/>
        </p:nvSpPr>
        <p:spPr>
          <a:xfrm>
            <a:off x="4930186" y="2978019"/>
            <a:ext cx="5722510" cy="1398654"/>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261" name="Freeform 45851"/>
          <p:cNvSpPr/>
          <p:nvPr/>
        </p:nvSpPr>
        <p:spPr>
          <a:xfrm>
            <a:off x="4930186" y="2978019"/>
            <a:ext cx="5722510" cy="1398654"/>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2" name="Freeform 45852"/>
          <p:cNvSpPr/>
          <p:nvPr/>
        </p:nvSpPr>
        <p:spPr>
          <a:xfrm>
            <a:off x="4926526" y="4249261"/>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3" name="Freeform 45853"/>
          <p:cNvSpPr/>
          <p:nvPr/>
        </p:nvSpPr>
        <p:spPr>
          <a:xfrm>
            <a:off x="4926526" y="403556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4" name="Freeform 45854"/>
          <p:cNvSpPr/>
          <p:nvPr/>
        </p:nvSpPr>
        <p:spPr>
          <a:xfrm>
            <a:off x="4926526" y="382187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5" name="Freeform 45855"/>
          <p:cNvSpPr/>
          <p:nvPr/>
        </p:nvSpPr>
        <p:spPr>
          <a:xfrm>
            <a:off x="4926526" y="360818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6" name="Freeform 45856"/>
          <p:cNvSpPr/>
          <p:nvPr/>
        </p:nvSpPr>
        <p:spPr>
          <a:xfrm>
            <a:off x="4926526" y="3394493"/>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7" name="Freeform 45857"/>
          <p:cNvSpPr/>
          <p:nvPr/>
        </p:nvSpPr>
        <p:spPr>
          <a:xfrm>
            <a:off x="4926526" y="318080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8" name="Freeform 45858"/>
          <p:cNvSpPr/>
          <p:nvPr/>
        </p:nvSpPr>
        <p:spPr>
          <a:xfrm>
            <a:off x="4926526" y="414241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9" name="Freeform 45859"/>
          <p:cNvSpPr/>
          <p:nvPr/>
        </p:nvSpPr>
        <p:spPr>
          <a:xfrm>
            <a:off x="4926526" y="3928724"/>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0" name="Freeform 45860"/>
          <p:cNvSpPr/>
          <p:nvPr/>
        </p:nvSpPr>
        <p:spPr>
          <a:xfrm>
            <a:off x="4926526" y="371503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1" name="Freeform 45861"/>
          <p:cNvSpPr/>
          <p:nvPr/>
        </p:nvSpPr>
        <p:spPr>
          <a:xfrm>
            <a:off x="4926526" y="3501336"/>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2" name="Freeform 45862"/>
          <p:cNvSpPr/>
          <p:nvPr/>
        </p:nvSpPr>
        <p:spPr>
          <a:xfrm>
            <a:off x="4926526" y="3287650"/>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3" name="Freeform 45863"/>
          <p:cNvSpPr/>
          <p:nvPr/>
        </p:nvSpPr>
        <p:spPr>
          <a:xfrm>
            <a:off x="4926526" y="3073957"/>
            <a:ext cx="5729841"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4" name="Freeform 45864"/>
          <p:cNvSpPr/>
          <p:nvPr/>
        </p:nvSpPr>
        <p:spPr>
          <a:xfrm>
            <a:off x="5087819"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5" name="Freeform 45865"/>
          <p:cNvSpPr/>
          <p:nvPr/>
        </p:nvSpPr>
        <p:spPr>
          <a:xfrm>
            <a:off x="7196078"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6" name="Freeform 45866"/>
          <p:cNvSpPr/>
          <p:nvPr/>
        </p:nvSpPr>
        <p:spPr>
          <a:xfrm>
            <a:off x="6141948"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7" name="Freeform 45867"/>
          <p:cNvSpPr/>
          <p:nvPr/>
        </p:nvSpPr>
        <p:spPr>
          <a:xfrm>
            <a:off x="8250197"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8" name="Freeform 45868"/>
          <p:cNvSpPr/>
          <p:nvPr/>
        </p:nvSpPr>
        <p:spPr>
          <a:xfrm>
            <a:off x="9567864"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79" name="Freeform 45869"/>
          <p:cNvSpPr/>
          <p:nvPr/>
        </p:nvSpPr>
        <p:spPr>
          <a:xfrm>
            <a:off x="5614879"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0" name="Freeform 45870"/>
          <p:cNvSpPr/>
          <p:nvPr/>
        </p:nvSpPr>
        <p:spPr>
          <a:xfrm>
            <a:off x="7723138"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1" name="Freeform 45871"/>
          <p:cNvSpPr/>
          <p:nvPr/>
        </p:nvSpPr>
        <p:spPr>
          <a:xfrm>
            <a:off x="6669008"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2" name="Freeform 45872"/>
          <p:cNvSpPr/>
          <p:nvPr/>
        </p:nvSpPr>
        <p:spPr>
          <a:xfrm>
            <a:off x="8777268"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3" name="Freeform 45873"/>
          <p:cNvSpPr/>
          <p:nvPr/>
        </p:nvSpPr>
        <p:spPr>
          <a:xfrm>
            <a:off x="10094924"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4" name="Freeform 45874"/>
          <p:cNvSpPr/>
          <p:nvPr/>
        </p:nvSpPr>
        <p:spPr>
          <a:xfrm>
            <a:off x="535135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5" name="Freeform 45875"/>
          <p:cNvSpPr/>
          <p:nvPr/>
        </p:nvSpPr>
        <p:spPr>
          <a:xfrm>
            <a:off x="7459603"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6" name="Freeform 45876"/>
          <p:cNvSpPr/>
          <p:nvPr/>
        </p:nvSpPr>
        <p:spPr>
          <a:xfrm>
            <a:off x="6405472"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7" name="Freeform 45877"/>
          <p:cNvSpPr/>
          <p:nvPr/>
        </p:nvSpPr>
        <p:spPr>
          <a:xfrm>
            <a:off x="8513734"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8" name="Freeform 45878"/>
          <p:cNvSpPr/>
          <p:nvPr/>
        </p:nvSpPr>
        <p:spPr>
          <a:xfrm>
            <a:off x="9831389"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89" name="Freeform 45879"/>
          <p:cNvSpPr/>
          <p:nvPr/>
        </p:nvSpPr>
        <p:spPr>
          <a:xfrm>
            <a:off x="587841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0" name="Freeform 45880"/>
          <p:cNvSpPr/>
          <p:nvPr/>
        </p:nvSpPr>
        <p:spPr>
          <a:xfrm>
            <a:off x="7986673"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1" name="Freeform 45881"/>
          <p:cNvSpPr/>
          <p:nvPr/>
        </p:nvSpPr>
        <p:spPr>
          <a:xfrm>
            <a:off x="9304329"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2" name="Freeform 45882"/>
          <p:cNvSpPr/>
          <p:nvPr/>
        </p:nvSpPr>
        <p:spPr>
          <a:xfrm>
            <a:off x="6932543"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3" name="Freeform 45883"/>
          <p:cNvSpPr/>
          <p:nvPr/>
        </p:nvSpPr>
        <p:spPr>
          <a:xfrm>
            <a:off x="9040792"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4" name="Freeform 45884"/>
          <p:cNvSpPr/>
          <p:nvPr/>
        </p:nvSpPr>
        <p:spPr>
          <a:xfrm>
            <a:off x="10358459"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5" name="Freeform 45885"/>
          <p:cNvSpPr/>
          <p:nvPr/>
        </p:nvSpPr>
        <p:spPr>
          <a:xfrm>
            <a:off x="5219580"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6" name="Freeform 45886"/>
          <p:cNvSpPr/>
          <p:nvPr/>
        </p:nvSpPr>
        <p:spPr>
          <a:xfrm>
            <a:off x="732784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7" name="Freeform 45887"/>
          <p:cNvSpPr/>
          <p:nvPr/>
        </p:nvSpPr>
        <p:spPr>
          <a:xfrm>
            <a:off x="6273710"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8" name="Freeform 45888"/>
          <p:cNvSpPr/>
          <p:nvPr/>
        </p:nvSpPr>
        <p:spPr>
          <a:xfrm>
            <a:off x="838197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99" name="Freeform 45889"/>
          <p:cNvSpPr/>
          <p:nvPr/>
        </p:nvSpPr>
        <p:spPr>
          <a:xfrm>
            <a:off x="9699627"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0" name="Freeform 45890"/>
          <p:cNvSpPr/>
          <p:nvPr/>
        </p:nvSpPr>
        <p:spPr>
          <a:xfrm>
            <a:off x="5746650"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1" name="Freeform 45891"/>
          <p:cNvSpPr/>
          <p:nvPr/>
        </p:nvSpPr>
        <p:spPr>
          <a:xfrm>
            <a:off x="785490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2" name="Freeform 45892"/>
          <p:cNvSpPr/>
          <p:nvPr/>
        </p:nvSpPr>
        <p:spPr>
          <a:xfrm>
            <a:off x="6800780"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3" name="Freeform 45893"/>
          <p:cNvSpPr/>
          <p:nvPr/>
        </p:nvSpPr>
        <p:spPr>
          <a:xfrm>
            <a:off x="890903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4" name="Freeform 45894"/>
          <p:cNvSpPr/>
          <p:nvPr/>
        </p:nvSpPr>
        <p:spPr>
          <a:xfrm>
            <a:off x="10226696"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5" name="Freeform 45895"/>
          <p:cNvSpPr/>
          <p:nvPr/>
        </p:nvSpPr>
        <p:spPr>
          <a:xfrm>
            <a:off x="5483113"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6" name="Freeform 45896"/>
          <p:cNvSpPr/>
          <p:nvPr/>
        </p:nvSpPr>
        <p:spPr>
          <a:xfrm>
            <a:off x="7591375"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7" name="Freeform 45897"/>
          <p:cNvSpPr/>
          <p:nvPr/>
        </p:nvSpPr>
        <p:spPr>
          <a:xfrm>
            <a:off x="6537245"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8" name="Freeform 45898"/>
          <p:cNvSpPr/>
          <p:nvPr/>
        </p:nvSpPr>
        <p:spPr>
          <a:xfrm>
            <a:off x="8645495"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09" name="Freeform 45899"/>
          <p:cNvSpPr/>
          <p:nvPr/>
        </p:nvSpPr>
        <p:spPr>
          <a:xfrm>
            <a:off x="9963161"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0" name="Freeform 45900"/>
          <p:cNvSpPr/>
          <p:nvPr/>
        </p:nvSpPr>
        <p:spPr>
          <a:xfrm>
            <a:off x="6010174"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1" name="Freeform 45901"/>
          <p:cNvSpPr/>
          <p:nvPr/>
        </p:nvSpPr>
        <p:spPr>
          <a:xfrm>
            <a:off x="8118436"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2" name="Freeform 45902"/>
          <p:cNvSpPr/>
          <p:nvPr/>
        </p:nvSpPr>
        <p:spPr>
          <a:xfrm>
            <a:off x="9436090"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3" name="Freeform 45903"/>
          <p:cNvSpPr/>
          <p:nvPr/>
        </p:nvSpPr>
        <p:spPr>
          <a:xfrm>
            <a:off x="7064306"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4" name="Freeform 45904"/>
          <p:cNvSpPr/>
          <p:nvPr/>
        </p:nvSpPr>
        <p:spPr>
          <a:xfrm>
            <a:off x="9172566"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5" name="Freeform 45905"/>
          <p:cNvSpPr/>
          <p:nvPr/>
        </p:nvSpPr>
        <p:spPr>
          <a:xfrm>
            <a:off x="10490222" y="2980962"/>
            <a:ext cx="0" cy="1375126"/>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6" name="Freeform 45906"/>
          <p:cNvSpPr/>
          <p:nvPr/>
        </p:nvSpPr>
        <p:spPr>
          <a:xfrm>
            <a:off x="8891394" y="3064556"/>
            <a:ext cx="1204972" cy="1191905"/>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317" name="Freeform 45907"/>
          <p:cNvSpPr/>
          <p:nvPr/>
        </p:nvSpPr>
        <p:spPr>
          <a:xfrm>
            <a:off x="8891394" y="3064556"/>
            <a:ext cx="1204972" cy="1191905"/>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18" name="Freeform 45908"/>
          <p:cNvSpPr/>
          <p:nvPr/>
        </p:nvSpPr>
        <p:spPr>
          <a:xfrm>
            <a:off x="5542953" y="3540304"/>
            <a:ext cx="288000" cy="288001"/>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378" name="Freeform 46155"/>
          <p:cNvSpPr/>
          <p:nvPr/>
        </p:nvSpPr>
        <p:spPr>
          <a:xfrm>
            <a:off x="791220" y="1340889"/>
            <a:ext cx="210128" cy="257556"/>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sp>
      <p:sp>
        <p:nvSpPr>
          <p:cNvPr id="379" name="Freeform 46156"/>
          <p:cNvSpPr/>
          <p:nvPr/>
        </p:nvSpPr>
        <p:spPr>
          <a:xfrm>
            <a:off x="745735" y="1314102"/>
            <a:ext cx="278562" cy="302565"/>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sp>
      <p:pic>
        <p:nvPicPr>
          <p:cNvPr id="380" name="Picture 461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7824349" y="1839600"/>
            <a:ext cx="143349" cy="173759"/>
          </a:xfrm>
          <a:prstGeom prst="rect">
            <a:avLst/>
          </a:prstGeom>
          <a:noFill/>
        </p:spPr>
      </p:pic>
      <p:sp>
        <p:nvSpPr>
          <p:cNvPr id="381" name="Freeform 46168"/>
          <p:cNvSpPr/>
          <p:nvPr/>
        </p:nvSpPr>
        <p:spPr>
          <a:xfrm>
            <a:off x="7833309" y="1855497"/>
            <a:ext cx="124219" cy="141966"/>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82" name="Freeform 46169"/>
          <p:cNvSpPr/>
          <p:nvPr/>
        </p:nvSpPr>
        <p:spPr>
          <a:xfrm>
            <a:off x="7893723" y="1937410"/>
            <a:ext cx="0" cy="59123"/>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83" name="Freeform 46170"/>
          <p:cNvSpPr/>
          <p:nvPr/>
        </p:nvSpPr>
        <p:spPr>
          <a:xfrm>
            <a:off x="7846519" y="1999120"/>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384" name="Freeform 46171"/>
          <p:cNvSpPr/>
          <p:nvPr/>
        </p:nvSpPr>
        <p:spPr>
          <a:xfrm>
            <a:off x="7846519" y="1999120"/>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pic>
        <p:nvPicPr>
          <p:cNvPr id="385" name="Picture 4617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824349" y="3436763"/>
            <a:ext cx="143349" cy="173759"/>
          </a:xfrm>
          <a:prstGeom prst="rect">
            <a:avLst/>
          </a:prstGeom>
          <a:noFill/>
        </p:spPr>
      </p:pic>
      <p:sp>
        <p:nvSpPr>
          <p:cNvPr id="386" name="Freeform 46173"/>
          <p:cNvSpPr/>
          <p:nvPr/>
        </p:nvSpPr>
        <p:spPr>
          <a:xfrm>
            <a:off x="7833309" y="3452661"/>
            <a:ext cx="124219" cy="141966"/>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87" name="Freeform 46174"/>
          <p:cNvSpPr/>
          <p:nvPr/>
        </p:nvSpPr>
        <p:spPr>
          <a:xfrm>
            <a:off x="7893723" y="3534575"/>
            <a:ext cx="0" cy="59123"/>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88" name="Freeform 46175"/>
          <p:cNvSpPr/>
          <p:nvPr/>
        </p:nvSpPr>
        <p:spPr>
          <a:xfrm>
            <a:off x="7846519" y="3596288"/>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389" name="Freeform 46176"/>
          <p:cNvSpPr/>
          <p:nvPr/>
        </p:nvSpPr>
        <p:spPr>
          <a:xfrm>
            <a:off x="7846519" y="3596288"/>
            <a:ext cx="98656" cy="363547"/>
          </a:xfrm>
          <a:custGeom>
            <a:avLst/>
            <a:gdLst/>
            <a:ahLst/>
            <a:cxnLst/>
            <a:rect l="0" t="0" r="0" b="0"/>
            <a:pathLst>
              <a:path w="63907" h="290424">
                <a:moveTo>
                  <a:pt x="0" y="290424"/>
                </a:moveTo>
                <a:lnTo>
                  <a:pt x="63907" y="290424"/>
                </a:lnTo>
                <a:lnTo>
                  <a:pt x="63907"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395" name="Rectangle 46196"/>
          <p:cNvSpPr/>
          <p:nvPr/>
        </p:nvSpPr>
        <p:spPr>
          <a:xfrm>
            <a:off x="1098963" y="2989768"/>
            <a:ext cx="3635037" cy="830997"/>
          </a:xfrm>
          <a:prstGeom prst="rect">
            <a:avLst/>
          </a:prstGeom>
        </p:spPr>
        <p:txBody>
          <a:bodyPr wrap="square" lIns="0" tIns="0" rIns="0" bIns="0">
            <a:spAutoFit/>
          </a:bodyPr>
          <a:lstStyle/>
          <a:p>
            <a:pPr marL="0" algn="just"/>
            <a:r>
              <a:rPr lang="en-US" b="1" i="0" spc="0" baseline="0" dirty="0">
                <a:solidFill>
                  <a:srgbClr val="0FA9B9"/>
                </a:solidFill>
              </a:rPr>
              <a:t>1.</a:t>
            </a:r>
            <a:r>
              <a:rPr lang="en-US" b="0" i="0" spc="0" baseline="0" dirty="0">
                <a:solidFill>
                  <a:srgbClr val="0FA9B9"/>
                </a:solidFill>
              </a:rPr>
              <a:t> </a:t>
            </a:r>
            <a:r>
              <a:rPr lang="en-US" b="0" i="0" spc="0" baseline="0" dirty="0">
                <a:solidFill>
                  <a:srgbClr val="231F20"/>
                </a:solidFill>
              </a:rPr>
              <a:t>Tracer les </a:t>
            </a:r>
            <a:r>
              <a:rPr lang="fr-FR" b="0" i="0" spc="0" baseline="0" dirty="0">
                <a:solidFill>
                  <a:srgbClr val="231F20"/>
                </a:solidFill>
              </a:rPr>
              <a:t>rayons limites passant</a:t>
            </a:r>
            <a:r>
              <a:rPr lang="fr-FR" b="0" i="0" spc="0" dirty="0">
                <a:solidFill>
                  <a:srgbClr val="231F20"/>
                </a:solidFill>
              </a:rPr>
              <a:t> </a:t>
            </a:r>
            <a:r>
              <a:rPr lang="fr-FR" b="0" i="0" spc="0" baseline="0" dirty="0">
                <a:solidFill>
                  <a:srgbClr val="231F20"/>
                </a:solidFill>
              </a:rPr>
              <a:t>au-dessous et au dessus de la source et le stylo plume.</a:t>
            </a:r>
          </a:p>
        </p:txBody>
      </p:sp>
      <p:sp>
        <p:nvSpPr>
          <p:cNvPr id="397" name="Rectangle 46200"/>
          <p:cNvSpPr/>
          <p:nvPr/>
        </p:nvSpPr>
        <p:spPr>
          <a:xfrm>
            <a:off x="1111654" y="1302663"/>
            <a:ext cx="3773373" cy="830997"/>
          </a:xfrm>
          <a:prstGeom prst="rect">
            <a:avLst/>
          </a:prstGeom>
        </p:spPr>
        <p:txBody>
          <a:bodyPr wrap="square" lIns="0" tIns="0" rIns="0" bIns="0">
            <a:spAutoFit/>
          </a:bodyPr>
          <a:lstStyle/>
          <a:p>
            <a:pPr marL="0"/>
            <a:r>
              <a:rPr lang="en-US" b="0" i="0" spc="0" baseline="0" dirty="0">
                <a:solidFill>
                  <a:srgbClr val="231F20"/>
                </a:solidFill>
                <a:latin typeface="Calibri"/>
              </a:rPr>
              <a:t>Dans</a:t>
            </a:r>
            <a:r>
              <a:rPr lang="en-US" b="0" i="0" spc="319" baseline="0" dirty="0">
                <a:solidFill>
                  <a:srgbClr val="231F20"/>
                </a:solidFill>
                <a:latin typeface="Calibri"/>
              </a:rPr>
              <a:t> </a:t>
            </a:r>
            <a:r>
              <a:rPr lang="en-US" b="0" i="0" spc="0" baseline="0" dirty="0">
                <a:solidFill>
                  <a:srgbClr val="231F20"/>
                </a:solidFill>
                <a:latin typeface="Calibri"/>
              </a:rPr>
              <a:t>le</a:t>
            </a:r>
            <a:r>
              <a:rPr lang="en-US" b="0" i="0" spc="318" baseline="0" dirty="0">
                <a:solidFill>
                  <a:srgbClr val="231F20"/>
                </a:solidFill>
                <a:latin typeface="Calibri"/>
              </a:rPr>
              <a:t> </a:t>
            </a:r>
            <a:r>
              <a:rPr lang="en-US" b="0" i="0" spc="0" baseline="0" dirty="0">
                <a:solidFill>
                  <a:srgbClr val="231F20"/>
                </a:solidFill>
                <a:latin typeface="Calibri"/>
              </a:rPr>
              <a:t>schéma</a:t>
            </a:r>
            <a:r>
              <a:rPr lang="en-US" b="0" i="0" spc="318" baseline="0" dirty="0">
                <a:solidFill>
                  <a:srgbClr val="231F20"/>
                </a:solidFill>
                <a:latin typeface="Calibri"/>
              </a:rPr>
              <a:t> </a:t>
            </a:r>
            <a:r>
              <a:rPr lang="en-US" b="0" i="0" spc="0" baseline="0" dirty="0">
                <a:solidFill>
                  <a:srgbClr val="231F20"/>
                </a:solidFill>
                <a:latin typeface="Calibri"/>
              </a:rPr>
              <a:t>ci-contre,</a:t>
            </a:r>
            <a:r>
              <a:rPr lang="en-US" b="0" i="0" spc="317" baseline="0" dirty="0">
                <a:solidFill>
                  <a:srgbClr val="231F20"/>
                </a:solidFill>
                <a:latin typeface="Calibri"/>
              </a:rPr>
              <a:t> </a:t>
            </a:r>
            <a:r>
              <a:rPr lang="en-US" b="0" i="0" spc="0" baseline="0" dirty="0">
                <a:solidFill>
                  <a:srgbClr val="231F20"/>
                </a:solidFill>
                <a:latin typeface="Calibri"/>
              </a:rPr>
              <a:t>un</a:t>
            </a:r>
            <a:r>
              <a:rPr lang="en-US" b="0" i="0" spc="320" baseline="0" dirty="0">
                <a:solidFill>
                  <a:srgbClr val="231F20"/>
                </a:solidFill>
                <a:latin typeface="Calibri"/>
              </a:rPr>
              <a:t> </a:t>
            </a:r>
            <a:r>
              <a:rPr lang="en-US" b="0" i="0" spc="0" baseline="0" dirty="0">
                <a:solidFill>
                  <a:srgbClr val="231F20"/>
                </a:solidFill>
                <a:latin typeface="Calibri"/>
              </a:rPr>
              <a:t>Stylo </a:t>
            </a:r>
          </a:p>
          <a:p>
            <a:pPr marL="0"/>
            <a:r>
              <a:rPr lang="en-US" b="0" i="0" spc="0" baseline="0" dirty="0">
                <a:solidFill>
                  <a:srgbClr val="231F20"/>
                </a:solidFill>
                <a:latin typeface="Calibri"/>
              </a:rPr>
              <a:t>plume</a:t>
            </a:r>
            <a:r>
              <a:rPr lang="en-US" b="0" i="0" spc="316" baseline="0" dirty="0">
                <a:solidFill>
                  <a:srgbClr val="231F20"/>
                </a:solidFill>
                <a:latin typeface="Calibri"/>
              </a:rPr>
              <a:t> </a:t>
            </a:r>
            <a:r>
              <a:rPr lang="en-US" b="0" i="0" spc="0" baseline="0" dirty="0">
                <a:solidFill>
                  <a:srgbClr val="231F20"/>
                </a:solidFill>
                <a:latin typeface="Calibri"/>
              </a:rPr>
              <a:t>opaque</a:t>
            </a:r>
            <a:r>
              <a:rPr lang="en-US" b="0" i="0" spc="317" baseline="0" dirty="0">
                <a:solidFill>
                  <a:srgbClr val="231F20"/>
                </a:solidFill>
                <a:latin typeface="Calibri"/>
              </a:rPr>
              <a:t> </a:t>
            </a:r>
            <a:r>
              <a:rPr lang="en-US" b="0" i="0" spc="0" baseline="0" dirty="0">
                <a:solidFill>
                  <a:srgbClr val="231F20"/>
                </a:solidFill>
                <a:latin typeface="Calibri"/>
              </a:rPr>
              <a:t>est</a:t>
            </a:r>
            <a:r>
              <a:rPr lang="en-US" b="0" i="0" spc="316" baseline="0" dirty="0">
                <a:solidFill>
                  <a:srgbClr val="231F20"/>
                </a:solidFill>
                <a:latin typeface="Calibri"/>
              </a:rPr>
              <a:t> </a:t>
            </a:r>
            <a:r>
              <a:rPr lang="en-US" b="0" i="0" spc="0" baseline="0" dirty="0">
                <a:solidFill>
                  <a:srgbClr val="231F20"/>
                </a:solidFill>
                <a:latin typeface="Calibri"/>
              </a:rPr>
              <a:t>placé</a:t>
            </a:r>
            <a:r>
              <a:rPr lang="en-US" b="0" i="0" spc="316" baseline="0" dirty="0">
                <a:solidFill>
                  <a:srgbClr val="231F20"/>
                </a:solidFill>
                <a:latin typeface="Calibri"/>
              </a:rPr>
              <a:t> </a:t>
            </a:r>
            <a:r>
              <a:rPr lang="en-US" b="0" i="0" spc="0" baseline="0" dirty="0">
                <a:solidFill>
                  <a:srgbClr val="231F20"/>
                </a:solidFill>
                <a:latin typeface="Calibri"/>
              </a:rPr>
              <a:t>entre</a:t>
            </a:r>
            <a:r>
              <a:rPr lang="en-US" b="0" i="0" spc="315" baseline="0" dirty="0">
                <a:solidFill>
                  <a:srgbClr val="231F20"/>
                </a:solidFill>
                <a:latin typeface="Calibri"/>
              </a:rPr>
              <a:t> </a:t>
            </a:r>
            <a:r>
              <a:rPr lang="en-US" b="0" i="0" spc="0" baseline="0" dirty="0">
                <a:solidFill>
                  <a:srgbClr val="231F20"/>
                </a:solidFill>
                <a:latin typeface="Calibri"/>
              </a:rPr>
              <a:t>une </a:t>
            </a:r>
          </a:p>
          <a:p>
            <a:pPr marL="0"/>
            <a:r>
              <a:rPr lang="en-US" b="0" i="0" spc="0" baseline="0" dirty="0">
                <a:solidFill>
                  <a:srgbClr val="231F20"/>
                </a:solidFill>
                <a:latin typeface="Calibri"/>
              </a:rPr>
              <a:t>source de lumière et un écran. </a:t>
            </a:r>
          </a:p>
        </p:txBody>
      </p:sp>
      <p:sp>
        <p:nvSpPr>
          <p:cNvPr id="398" name="Rectangle 46201"/>
          <p:cNvSpPr/>
          <p:nvPr/>
        </p:nvSpPr>
        <p:spPr>
          <a:xfrm>
            <a:off x="1125824" y="2309140"/>
            <a:ext cx="3486083" cy="553999"/>
          </a:xfrm>
          <a:prstGeom prst="rect">
            <a:avLst/>
          </a:prstGeom>
        </p:spPr>
        <p:txBody>
          <a:bodyPr wrap="none" lIns="0" tIns="0" rIns="0" bIns="0">
            <a:spAutoFit/>
          </a:bodyPr>
          <a:lstStyle/>
          <a:p>
            <a:pPr marL="0"/>
            <a:r>
              <a:rPr lang="en-US" b="0" i="0" spc="0" baseline="0" dirty="0">
                <a:solidFill>
                  <a:srgbClr val="231F20"/>
                </a:solidFill>
                <a:latin typeface="Calibri"/>
              </a:rPr>
              <a:t>On</a:t>
            </a:r>
            <a:r>
              <a:rPr lang="en-US" b="0" i="0" spc="257" baseline="0" dirty="0">
                <a:solidFill>
                  <a:srgbClr val="231F20"/>
                </a:solidFill>
                <a:latin typeface="Calibri"/>
              </a:rPr>
              <a:t> </a:t>
            </a:r>
            <a:r>
              <a:rPr lang="en-US" b="0" i="0" spc="0" baseline="0" dirty="0">
                <a:solidFill>
                  <a:srgbClr val="231F20"/>
                </a:solidFill>
                <a:latin typeface="Calibri"/>
              </a:rPr>
              <a:t>veut</a:t>
            </a:r>
            <a:r>
              <a:rPr lang="en-US" b="0" i="0" spc="257" baseline="0" dirty="0">
                <a:solidFill>
                  <a:srgbClr val="231F20"/>
                </a:solidFill>
                <a:latin typeface="Calibri"/>
              </a:rPr>
              <a:t> </a:t>
            </a:r>
            <a:r>
              <a:rPr lang="en-US" b="0" i="0" spc="0" baseline="0" dirty="0">
                <a:solidFill>
                  <a:srgbClr val="231F20"/>
                </a:solidFill>
                <a:latin typeface="Calibri"/>
              </a:rPr>
              <a:t>représenter</a:t>
            </a:r>
            <a:r>
              <a:rPr lang="en-US" b="0" i="0" spc="256" baseline="0" dirty="0">
                <a:solidFill>
                  <a:srgbClr val="231F20"/>
                </a:solidFill>
                <a:latin typeface="Calibri"/>
              </a:rPr>
              <a:t> </a:t>
            </a:r>
            <a:r>
              <a:rPr lang="en-US" b="0" i="0" spc="0" baseline="0" dirty="0">
                <a:solidFill>
                  <a:srgbClr val="231F20"/>
                </a:solidFill>
                <a:latin typeface="Calibri"/>
              </a:rPr>
              <a:t>les</a:t>
            </a:r>
            <a:r>
              <a:rPr lang="en-US" b="0" i="0" spc="257" baseline="0" dirty="0">
                <a:solidFill>
                  <a:srgbClr val="231F20"/>
                </a:solidFill>
                <a:latin typeface="Calibri"/>
              </a:rPr>
              <a:t> </a:t>
            </a:r>
            <a:r>
              <a:rPr lang="en-US" b="0" i="0" spc="0" baseline="0" dirty="0">
                <a:solidFill>
                  <a:srgbClr val="231F20"/>
                </a:solidFill>
                <a:latin typeface="Calibri"/>
              </a:rPr>
              <a:t>ombres</a:t>
            </a:r>
            <a:r>
              <a:rPr lang="en-US" b="0" i="0" spc="256" baseline="0" dirty="0">
                <a:solidFill>
                  <a:srgbClr val="231F20"/>
                </a:solidFill>
                <a:latin typeface="Calibri"/>
              </a:rPr>
              <a:t> </a:t>
            </a:r>
            <a:r>
              <a:rPr lang="en-US" b="0" i="0" spc="0" baseline="0" dirty="0">
                <a:solidFill>
                  <a:srgbClr val="231F20"/>
                </a:solidFill>
                <a:latin typeface="Calibri"/>
              </a:rPr>
              <a:t>du </a:t>
            </a:r>
          </a:p>
          <a:p>
            <a:pPr marL="0"/>
            <a:r>
              <a:rPr lang="en-US" b="0" i="0" spc="0" baseline="0" dirty="0">
                <a:solidFill>
                  <a:srgbClr val="231F20"/>
                </a:solidFill>
                <a:latin typeface="Calibri"/>
              </a:rPr>
              <a:t>Stylo plume.</a:t>
            </a:r>
          </a:p>
        </p:txBody>
      </p:sp>
      <p:sp>
        <p:nvSpPr>
          <p:cNvPr id="399" name="Rectangle 46205"/>
          <p:cNvSpPr/>
          <p:nvPr/>
        </p:nvSpPr>
        <p:spPr>
          <a:xfrm>
            <a:off x="834925" y="1332563"/>
            <a:ext cx="91292" cy="275712"/>
          </a:xfrm>
          <a:prstGeom prst="rect">
            <a:avLst/>
          </a:prstGeom>
        </p:spPr>
        <p:txBody>
          <a:bodyPr wrap="square" lIns="0" tIns="0" rIns="0" bIns="0">
            <a:spAutoFit/>
          </a:bodyPr>
          <a:lstStyle/>
          <a:p>
            <a:pPr marL="0"/>
            <a:r>
              <a:rPr lang="en-US" b="1" i="0" spc="0" baseline="0" dirty="0">
                <a:solidFill>
                  <a:srgbClr val="FFFFFF"/>
                </a:solidFill>
                <a:latin typeface="Calibri-Bold"/>
              </a:rPr>
              <a:t>1</a:t>
            </a:r>
          </a:p>
        </p:txBody>
      </p:sp>
      <p:grpSp>
        <p:nvGrpSpPr>
          <p:cNvPr id="401" name="Group 400"/>
          <p:cNvGrpSpPr/>
          <p:nvPr/>
        </p:nvGrpSpPr>
        <p:grpSpPr>
          <a:xfrm>
            <a:off x="5718649" y="3401598"/>
            <a:ext cx="3821211" cy="140082"/>
            <a:chOff x="5664891" y="3688595"/>
            <a:chExt cx="3821211" cy="140082"/>
          </a:xfrm>
        </p:grpSpPr>
        <p:cxnSp>
          <p:nvCxnSpPr>
            <p:cNvPr id="405" name="Straight Connector 404"/>
            <p:cNvCxnSpPr/>
            <p:nvPr/>
          </p:nvCxnSpPr>
          <p:spPr>
            <a:xfrm flipV="1">
              <a:off x="5664891" y="3688595"/>
              <a:ext cx="3821211" cy="14008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a:cxnSpLocks/>
            </p:cNvCxnSpPr>
            <p:nvPr/>
          </p:nvCxnSpPr>
          <p:spPr>
            <a:xfrm flipV="1">
              <a:off x="6302163" y="3778908"/>
              <a:ext cx="566267" cy="9425"/>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02" name="Group 401"/>
          <p:cNvGrpSpPr/>
          <p:nvPr/>
        </p:nvGrpSpPr>
        <p:grpSpPr>
          <a:xfrm>
            <a:off x="5728472" y="3808554"/>
            <a:ext cx="3893331" cy="262736"/>
            <a:chOff x="5664891" y="3828677"/>
            <a:chExt cx="3893331" cy="262736"/>
          </a:xfrm>
        </p:grpSpPr>
        <p:cxnSp>
          <p:nvCxnSpPr>
            <p:cNvPr id="403" name="Straight Connector 402"/>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p:nvCxnSpPr>
          <p:spPr>
            <a:xfrm>
              <a:off x="6160835" y="3858865"/>
              <a:ext cx="645718" cy="53878"/>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wipe(down)">
                                      <p:cBhvr>
                                        <p:cTn id="7" dur="500"/>
                                        <p:tgtEl>
                                          <p:spTgt spid="40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02"/>
                                        </p:tgtEl>
                                        <p:attrNameLst>
                                          <p:attrName>style.visibility</p:attrName>
                                        </p:attrNameLst>
                                      </p:cBhvr>
                                      <p:to>
                                        <p:strVal val="visible"/>
                                      </p:to>
                                    </p:set>
                                    <p:animEffect transition="in" filter="wipe(left)">
                                      <p:cBhvr>
                                        <p:cTn id="12" dur="5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On indique les trois régions d’ombre.</a:t>
            </a:r>
          </a:p>
        </p:txBody>
      </p:sp>
      <p:sp>
        <p:nvSpPr>
          <p:cNvPr id="3" name="Espace réservé du contenu 2"/>
          <p:cNvSpPr>
            <a:spLocks noGrp="1"/>
          </p:cNvSpPr>
          <p:nvPr>
            <p:ph sz="quarter" idx="11"/>
          </p:nvPr>
        </p:nvSpPr>
        <p:spPr/>
        <p:txBody>
          <a:bodyPr/>
          <a:lstStyle/>
          <a:p>
            <a:r>
              <a:rPr lang="fr-FR"/>
              <a:t>L’enseignant·e désigne des représentants de quelques binômes pour répondre et verbaliser le raisonnement avant d’afficher la réponse correcte.</a:t>
            </a:r>
          </a:p>
        </p:txBody>
      </p:sp>
      <p:grpSp>
        <p:nvGrpSpPr>
          <p:cNvPr id="37" name="Group 36"/>
          <p:cNvGrpSpPr/>
          <p:nvPr/>
        </p:nvGrpSpPr>
        <p:grpSpPr>
          <a:xfrm>
            <a:off x="745735" y="1302663"/>
            <a:ext cx="9983978" cy="4568097"/>
            <a:chOff x="697072" y="1778420"/>
            <a:chExt cx="6467398" cy="3649284"/>
          </a:xfrm>
        </p:grpSpPr>
        <p:sp>
          <p:nvSpPr>
            <p:cNvPr id="38" name="Freeform 45745"/>
            <p:cNvSpPr/>
            <p:nvPr/>
          </p:nvSpPr>
          <p:spPr>
            <a:xfrm>
              <a:off x="877518" y="3146714"/>
              <a:ext cx="2429322" cy="711310"/>
            </a:xfrm>
            <a:custGeom>
              <a:avLst/>
              <a:gdLst/>
              <a:ahLst/>
              <a:cxnLst/>
              <a:rect l="0" t="0" r="0" b="0"/>
              <a:pathLst>
                <a:path w="2289594" h="622795">
                  <a:moveTo>
                    <a:pt x="0" y="0"/>
                  </a:moveTo>
                  <a:lnTo>
                    <a:pt x="0" y="622795"/>
                  </a:lnTo>
                  <a:lnTo>
                    <a:pt x="2253602" y="622795"/>
                  </a:lnTo>
                  <a:cubicBezTo>
                    <a:pt x="2273477" y="622795"/>
                    <a:pt x="2289594" y="606679"/>
                    <a:pt x="2289594" y="586778"/>
                  </a:cubicBezTo>
                  <a:lnTo>
                    <a:pt x="2289594" y="36017"/>
                  </a:lnTo>
                  <a:cubicBezTo>
                    <a:pt x="2289594" y="16128"/>
                    <a:pt x="2273477" y="0"/>
                    <a:pt x="2253602" y="0"/>
                  </a:cubicBezTo>
                  <a:close/>
                  <a:moveTo>
                    <a:pt x="0" y="0"/>
                  </a:moveTo>
                </a:path>
              </a:pathLst>
            </a:custGeom>
            <a:solidFill>
              <a:srgbClr val="DFEEF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9" name="Freeform 45746"/>
            <p:cNvSpPr/>
            <p:nvPr/>
          </p:nvSpPr>
          <p:spPr>
            <a:xfrm>
              <a:off x="870179" y="4358705"/>
              <a:ext cx="2436661" cy="622795"/>
            </a:xfrm>
            <a:custGeom>
              <a:avLst/>
              <a:gdLst/>
              <a:ahLst/>
              <a:cxnLst/>
              <a:rect l="0" t="0" r="0" b="0"/>
              <a:pathLst>
                <a:path w="2289594" h="622795">
                  <a:moveTo>
                    <a:pt x="0" y="0"/>
                  </a:moveTo>
                  <a:lnTo>
                    <a:pt x="0" y="622795"/>
                  </a:lnTo>
                  <a:lnTo>
                    <a:pt x="2253602" y="622795"/>
                  </a:lnTo>
                  <a:cubicBezTo>
                    <a:pt x="2273477" y="622795"/>
                    <a:pt x="2289594" y="606679"/>
                    <a:pt x="2289594" y="586778"/>
                  </a:cubicBezTo>
                  <a:lnTo>
                    <a:pt x="2289594" y="36017"/>
                  </a:lnTo>
                  <a:cubicBezTo>
                    <a:pt x="2289594" y="16128"/>
                    <a:pt x="2273477" y="0"/>
                    <a:pt x="2253602" y="0"/>
                  </a:cubicBezTo>
                  <a:close/>
                  <a:moveTo>
                    <a:pt x="0" y="0"/>
                  </a:moveTo>
                </a:path>
              </a:pathLst>
            </a:custGeom>
            <a:solidFill>
              <a:srgbClr val="DFEEF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0" name="Freeform 45786"/>
            <p:cNvSpPr/>
            <p:nvPr/>
          </p:nvSpPr>
          <p:spPr>
            <a:xfrm>
              <a:off x="863874" y="1792842"/>
              <a:ext cx="6300596" cy="1271409"/>
            </a:xfrm>
            <a:custGeom>
              <a:avLst/>
              <a:gdLst/>
              <a:ahLst/>
              <a:cxnLst/>
              <a:rect l="0" t="0" r="0" b="0"/>
              <a:pathLst>
                <a:path w="6300596" h="1271409">
                  <a:moveTo>
                    <a:pt x="0" y="0"/>
                  </a:moveTo>
                  <a:lnTo>
                    <a:pt x="0" y="0"/>
                  </a:lnTo>
                  <a:lnTo>
                    <a:pt x="0" y="1163408"/>
                  </a:lnTo>
                  <a:cubicBezTo>
                    <a:pt x="0" y="1223060"/>
                    <a:pt x="48348" y="1271409"/>
                    <a:pt x="108000" y="1271409"/>
                  </a:cubicBezTo>
                  <a:lnTo>
                    <a:pt x="6192608" y="1271409"/>
                  </a:lnTo>
                  <a:cubicBezTo>
                    <a:pt x="6252248" y="1271409"/>
                    <a:pt x="6300596" y="1223060"/>
                    <a:pt x="6300596" y="1163408"/>
                  </a:cubicBezTo>
                  <a:lnTo>
                    <a:pt x="6300596" y="108000"/>
                  </a:lnTo>
                  <a:cubicBezTo>
                    <a:pt x="6300596" y="48348"/>
                    <a:pt x="6252248" y="0"/>
                    <a:pt x="6192608" y="0"/>
                  </a:cubicBezTo>
                  <a:close/>
                  <a:moveTo>
                    <a:pt x="0" y="0"/>
                  </a:moveTo>
                </a:path>
              </a:pathLst>
            </a:custGeom>
            <a:solidFill>
              <a:srgbClr val="DFEEF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1" name="Freeform 45787"/>
            <p:cNvSpPr/>
            <p:nvPr/>
          </p:nvSpPr>
          <p:spPr>
            <a:xfrm>
              <a:off x="863874" y="1792842"/>
              <a:ext cx="6300596" cy="1271409"/>
            </a:xfrm>
            <a:custGeom>
              <a:avLst/>
              <a:gdLst/>
              <a:ahLst/>
              <a:cxnLst/>
              <a:rect l="0" t="0" r="0" b="0"/>
              <a:pathLst>
                <a:path w="6300596" h="1271409">
                  <a:moveTo>
                    <a:pt x="0" y="0"/>
                  </a:moveTo>
                  <a:lnTo>
                    <a:pt x="0" y="0"/>
                  </a:lnTo>
                  <a:lnTo>
                    <a:pt x="0" y="1163408"/>
                  </a:lnTo>
                  <a:cubicBezTo>
                    <a:pt x="0" y="1223060"/>
                    <a:pt x="48348" y="1271409"/>
                    <a:pt x="108000" y="1271409"/>
                  </a:cubicBezTo>
                  <a:lnTo>
                    <a:pt x="6192608" y="1271409"/>
                  </a:lnTo>
                  <a:cubicBezTo>
                    <a:pt x="6252248" y="1271409"/>
                    <a:pt x="6300596" y="1223060"/>
                    <a:pt x="6300596" y="1163408"/>
                  </a:cubicBezTo>
                  <a:lnTo>
                    <a:pt x="6300596" y="108000"/>
                  </a:lnTo>
                  <a:cubicBezTo>
                    <a:pt x="6300596" y="48348"/>
                    <a:pt x="6252248" y="0"/>
                    <a:pt x="6192608" y="0"/>
                  </a:cubicBezTo>
                  <a:lnTo>
                    <a:pt x="0" y="0"/>
                  </a:lnTo>
                  <a:close/>
                  <a:moveTo>
                    <a:pt x="0" y="0"/>
                  </a:moveTo>
                </a:path>
              </a:pathLst>
            </a:custGeom>
            <a:noFill/>
            <a:ln w="6350" cap="flat" cmpd="sng">
              <a:solidFill>
                <a:srgbClr val="21ACBB">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2" name="Freeform 45791"/>
            <p:cNvSpPr/>
            <p:nvPr/>
          </p:nvSpPr>
          <p:spPr>
            <a:xfrm>
              <a:off x="3407666" y="1860567"/>
              <a:ext cx="3706914" cy="1117333"/>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3" name="Freeform 45792"/>
            <p:cNvSpPr/>
            <p:nvPr/>
          </p:nvSpPr>
          <p:spPr>
            <a:xfrm>
              <a:off x="3407666" y="1860567"/>
              <a:ext cx="3706914" cy="1117333"/>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4" name="Freeform 45793"/>
            <p:cNvSpPr/>
            <p:nvPr/>
          </p:nvSpPr>
          <p:spPr>
            <a:xfrm>
              <a:off x="3405295" y="2876115"/>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5" name="Freeform 45794"/>
            <p:cNvSpPr/>
            <p:nvPr/>
          </p:nvSpPr>
          <p:spPr>
            <a:xfrm>
              <a:off x="3405295" y="270540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6" name="Freeform 45795"/>
            <p:cNvSpPr/>
            <p:nvPr/>
          </p:nvSpPr>
          <p:spPr>
            <a:xfrm>
              <a:off x="3405295" y="253469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7" name="Freeform 45796"/>
            <p:cNvSpPr/>
            <p:nvPr/>
          </p:nvSpPr>
          <p:spPr>
            <a:xfrm>
              <a:off x="3405295" y="2363985"/>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8" name="Freeform 45797"/>
            <p:cNvSpPr/>
            <p:nvPr/>
          </p:nvSpPr>
          <p:spPr>
            <a:xfrm>
              <a:off x="3405295" y="219327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49" name="Freeform 45798"/>
            <p:cNvSpPr/>
            <p:nvPr/>
          </p:nvSpPr>
          <p:spPr>
            <a:xfrm>
              <a:off x="3405295" y="202256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50" name="Freeform 45799"/>
            <p:cNvSpPr/>
            <p:nvPr/>
          </p:nvSpPr>
          <p:spPr>
            <a:xfrm>
              <a:off x="3405295" y="279075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0" name="Freeform 45800"/>
            <p:cNvSpPr/>
            <p:nvPr/>
          </p:nvSpPr>
          <p:spPr>
            <a:xfrm>
              <a:off x="3405295" y="2620050"/>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1" name="Freeform 45801"/>
            <p:cNvSpPr/>
            <p:nvPr/>
          </p:nvSpPr>
          <p:spPr>
            <a:xfrm>
              <a:off x="3405295" y="244933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2" name="Freeform 45802"/>
            <p:cNvSpPr/>
            <p:nvPr/>
          </p:nvSpPr>
          <p:spPr>
            <a:xfrm>
              <a:off x="3405295" y="227862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3" name="Freeform 45803"/>
            <p:cNvSpPr/>
            <p:nvPr/>
          </p:nvSpPr>
          <p:spPr>
            <a:xfrm>
              <a:off x="3405295" y="2107920"/>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4" name="Freeform 45804"/>
            <p:cNvSpPr/>
            <p:nvPr/>
          </p:nvSpPr>
          <p:spPr>
            <a:xfrm>
              <a:off x="3405295" y="193720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5" name="Freeform 45805"/>
            <p:cNvSpPr/>
            <p:nvPr/>
          </p:nvSpPr>
          <p:spPr>
            <a:xfrm>
              <a:off x="3509777"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6" name="Freeform 45806"/>
            <p:cNvSpPr/>
            <p:nvPr/>
          </p:nvSpPr>
          <p:spPr>
            <a:xfrm>
              <a:off x="487546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7" name="Freeform 45807"/>
            <p:cNvSpPr/>
            <p:nvPr/>
          </p:nvSpPr>
          <p:spPr>
            <a:xfrm>
              <a:off x="419261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8" name="Freeform 45808"/>
            <p:cNvSpPr/>
            <p:nvPr/>
          </p:nvSpPr>
          <p:spPr>
            <a:xfrm>
              <a:off x="555829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89" name="Freeform 45809"/>
            <p:cNvSpPr/>
            <p:nvPr/>
          </p:nvSpPr>
          <p:spPr>
            <a:xfrm>
              <a:off x="641185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0" name="Freeform 45810"/>
            <p:cNvSpPr/>
            <p:nvPr/>
          </p:nvSpPr>
          <p:spPr>
            <a:xfrm>
              <a:off x="385119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1" name="Freeform 45811"/>
            <p:cNvSpPr/>
            <p:nvPr/>
          </p:nvSpPr>
          <p:spPr>
            <a:xfrm>
              <a:off x="521687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2" name="Freeform 45812"/>
            <p:cNvSpPr/>
            <p:nvPr/>
          </p:nvSpPr>
          <p:spPr>
            <a:xfrm>
              <a:off x="4534036"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3" name="Freeform 45813"/>
            <p:cNvSpPr/>
            <p:nvPr/>
          </p:nvSpPr>
          <p:spPr>
            <a:xfrm>
              <a:off x="589972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4" name="Freeform 45814"/>
            <p:cNvSpPr/>
            <p:nvPr/>
          </p:nvSpPr>
          <p:spPr>
            <a:xfrm>
              <a:off x="675326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5" name="Freeform 45815"/>
            <p:cNvSpPr/>
            <p:nvPr/>
          </p:nvSpPr>
          <p:spPr>
            <a:xfrm>
              <a:off x="3680487"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6" name="Freeform 45816"/>
            <p:cNvSpPr/>
            <p:nvPr/>
          </p:nvSpPr>
          <p:spPr>
            <a:xfrm>
              <a:off x="5046166"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7" name="Freeform 45817"/>
            <p:cNvSpPr/>
            <p:nvPr/>
          </p:nvSpPr>
          <p:spPr>
            <a:xfrm>
              <a:off x="436332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8" name="Freeform 45818"/>
            <p:cNvSpPr/>
            <p:nvPr/>
          </p:nvSpPr>
          <p:spPr>
            <a:xfrm>
              <a:off x="572900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99" name="Freeform 45819"/>
            <p:cNvSpPr/>
            <p:nvPr/>
          </p:nvSpPr>
          <p:spPr>
            <a:xfrm>
              <a:off x="6582556"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0" name="Freeform 45820"/>
            <p:cNvSpPr/>
            <p:nvPr/>
          </p:nvSpPr>
          <p:spPr>
            <a:xfrm>
              <a:off x="402190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1" name="Freeform 45821"/>
            <p:cNvSpPr/>
            <p:nvPr/>
          </p:nvSpPr>
          <p:spPr>
            <a:xfrm>
              <a:off x="538759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2" name="Freeform 45822"/>
            <p:cNvSpPr/>
            <p:nvPr/>
          </p:nvSpPr>
          <p:spPr>
            <a:xfrm>
              <a:off x="624113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3" name="Freeform 45823"/>
            <p:cNvSpPr/>
            <p:nvPr/>
          </p:nvSpPr>
          <p:spPr>
            <a:xfrm>
              <a:off x="470474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4" name="Freeform 45824"/>
            <p:cNvSpPr/>
            <p:nvPr/>
          </p:nvSpPr>
          <p:spPr>
            <a:xfrm>
              <a:off x="607042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5" name="Freeform 45825"/>
            <p:cNvSpPr/>
            <p:nvPr/>
          </p:nvSpPr>
          <p:spPr>
            <a:xfrm>
              <a:off x="692398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6" name="Freeform 45826"/>
            <p:cNvSpPr/>
            <p:nvPr/>
          </p:nvSpPr>
          <p:spPr>
            <a:xfrm>
              <a:off x="3595129"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7" name="Freeform 45827"/>
            <p:cNvSpPr/>
            <p:nvPr/>
          </p:nvSpPr>
          <p:spPr>
            <a:xfrm>
              <a:off x="496081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8" name="Freeform 45828"/>
            <p:cNvSpPr/>
            <p:nvPr/>
          </p:nvSpPr>
          <p:spPr>
            <a:xfrm>
              <a:off x="4277971"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09" name="Freeform 45829"/>
            <p:cNvSpPr/>
            <p:nvPr/>
          </p:nvSpPr>
          <p:spPr>
            <a:xfrm>
              <a:off x="564365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0" name="Freeform 45830"/>
            <p:cNvSpPr/>
            <p:nvPr/>
          </p:nvSpPr>
          <p:spPr>
            <a:xfrm>
              <a:off x="649720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1" name="Freeform 45831"/>
            <p:cNvSpPr/>
            <p:nvPr/>
          </p:nvSpPr>
          <p:spPr>
            <a:xfrm>
              <a:off x="393655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2" name="Freeform 45832"/>
            <p:cNvSpPr/>
            <p:nvPr/>
          </p:nvSpPr>
          <p:spPr>
            <a:xfrm>
              <a:off x="5302231"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3" name="Freeform 45833"/>
            <p:cNvSpPr/>
            <p:nvPr/>
          </p:nvSpPr>
          <p:spPr>
            <a:xfrm>
              <a:off x="461939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4" name="Freeform 45834"/>
            <p:cNvSpPr/>
            <p:nvPr/>
          </p:nvSpPr>
          <p:spPr>
            <a:xfrm>
              <a:off x="598507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5" name="Freeform 45835"/>
            <p:cNvSpPr/>
            <p:nvPr/>
          </p:nvSpPr>
          <p:spPr>
            <a:xfrm>
              <a:off x="6838627"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6" name="Freeform 45836"/>
            <p:cNvSpPr/>
            <p:nvPr/>
          </p:nvSpPr>
          <p:spPr>
            <a:xfrm>
              <a:off x="376584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7" name="Freeform 45837"/>
            <p:cNvSpPr/>
            <p:nvPr/>
          </p:nvSpPr>
          <p:spPr>
            <a:xfrm>
              <a:off x="513152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8" name="Freeform 45838"/>
            <p:cNvSpPr/>
            <p:nvPr/>
          </p:nvSpPr>
          <p:spPr>
            <a:xfrm>
              <a:off x="444868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19" name="Freeform 45839"/>
            <p:cNvSpPr/>
            <p:nvPr/>
          </p:nvSpPr>
          <p:spPr>
            <a:xfrm>
              <a:off x="581436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0" name="Freeform 45840"/>
            <p:cNvSpPr/>
            <p:nvPr/>
          </p:nvSpPr>
          <p:spPr>
            <a:xfrm>
              <a:off x="666791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1" name="Freeform 45841"/>
            <p:cNvSpPr/>
            <p:nvPr/>
          </p:nvSpPr>
          <p:spPr>
            <a:xfrm>
              <a:off x="4107258"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2" name="Freeform 45842"/>
            <p:cNvSpPr/>
            <p:nvPr/>
          </p:nvSpPr>
          <p:spPr>
            <a:xfrm>
              <a:off x="547294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3" name="Freeform 45843"/>
            <p:cNvSpPr/>
            <p:nvPr/>
          </p:nvSpPr>
          <p:spPr>
            <a:xfrm>
              <a:off x="6326490"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4" name="Freeform 45844"/>
            <p:cNvSpPr/>
            <p:nvPr/>
          </p:nvSpPr>
          <p:spPr>
            <a:xfrm>
              <a:off x="4790101"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5" name="Freeform 45845"/>
            <p:cNvSpPr/>
            <p:nvPr/>
          </p:nvSpPr>
          <p:spPr>
            <a:xfrm>
              <a:off x="6155785"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6" name="Freeform 45846"/>
            <p:cNvSpPr/>
            <p:nvPr/>
          </p:nvSpPr>
          <p:spPr>
            <a:xfrm>
              <a:off x="7009333" y="1862917"/>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7" name="Freeform 45847"/>
            <p:cNvSpPr/>
            <p:nvPr/>
          </p:nvSpPr>
          <p:spPr>
            <a:xfrm>
              <a:off x="5973649" y="1929698"/>
              <a:ext cx="780554" cy="952169"/>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28" name="Freeform 45848"/>
            <p:cNvSpPr/>
            <p:nvPr/>
          </p:nvSpPr>
          <p:spPr>
            <a:xfrm>
              <a:off x="5973649" y="1929698"/>
              <a:ext cx="780554" cy="952169"/>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29" name="Freeform 45849"/>
            <p:cNvSpPr/>
            <p:nvPr/>
          </p:nvSpPr>
          <p:spPr>
            <a:xfrm>
              <a:off x="3754231" y="2324241"/>
              <a:ext cx="186560" cy="230073"/>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30" name="Freeform 45850"/>
            <p:cNvSpPr/>
            <p:nvPr/>
          </p:nvSpPr>
          <p:spPr>
            <a:xfrm>
              <a:off x="3407666" y="3116800"/>
              <a:ext cx="3706914" cy="1117333"/>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31" name="Freeform 45851"/>
            <p:cNvSpPr/>
            <p:nvPr/>
          </p:nvSpPr>
          <p:spPr>
            <a:xfrm>
              <a:off x="3407666" y="3116800"/>
              <a:ext cx="3706914" cy="1117333"/>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2" name="Freeform 45852"/>
            <p:cNvSpPr/>
            <p:nvPr/>
          </p:nvSpPr>
          <p:spPr>
            <a:xfrm>
              <a:off x="3405295" y="413234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3" name="Freeform 45853"/>
            <p:cNvSpPr/>
            <p:nvPr/>
          </p:nvSpPr>
          <p:spPr>
            <a:xfrm>
              <a:off x="3405295" y="396163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4" name="Freeform 45854"/>
            <p:cNvSpPr/>
            <p:nvPr/>
          </p:nvSpPr>
          <p:spPr>
            <a:xfrm>
              <a:off x="3405295" y="3790924"/>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5" name="Freeform 45855"/>
            <p:cNvSpPr/>
            <p:nvPr/>
          </p:nvSpPr>
          <p:spPr>
            <a:xfrm>
              <a:off x="3405295" y="362021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6" name="Freeform 45856"/>
            <p:cNvSpPr/>
            <p:nvPr/>
          </p:nvSpPr>
          <p:spPr>
            <a:xfrm>
              <a:off x="3405295" y="344950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7" name="Freeform 45857"/>
            <p:cNvSpPr/>
            <p:nvPr/>
          </p:nvSpPr>
          <p:spPr>
            <a:xfrm>
              <a:off x="3405295" y="3278794"/>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8" name="Freeform 45858"/>
            <p:cNvSpPr/>
            <p:nvPr/>
          </p:nvSpPr>
          <p:spPr>
            <a:xfrm>
              <a:off x="3405295" y="4046989"/>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39" name="Freeform 45859"/>
            <p:cNvSpPr/>
            <p:nvPr/>
          </p:nvSpPr>
          <p:spPr>
            <a:xfrm>
              <a:off x="3405295" y="387628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0" name="Freeform 45860"/>
            <p:cNvSpPr/>
            <p:nvPr/>
          </p:nvSpPr>
          <p:spPr>
            <a:xfrm>
              <a:off x="3405295" y="370557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1" name="Freeform 45861"/>
            <p:cNvSpPr/>
            <p:nvPr/>
          </p:nvSpPr>
          <p:spPr>
            <a:xfrm>
              <a:off x="3405295" y="3534859"/>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2" name="Freeform 45862"/>
            <p:cNvSpPr/>
            <p:nvPr/>
          </p:nvSpPr>
          <p:spPr>
            <a:xfrm>
              <a:off x="3405295" y="336415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3" name="Freeform 45863"/>
            <p:cNvSpPr/>
            <p:nvPr/>
          </p:nvSpPr>
          <p:spPr>
            <a:xfrm>
              <a:off x="3405295" y="319344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4" name="Freeform 45864"/>
            <p:cNvSpPr/>
            <p:nvPr/>
          </p:nvSpPr>
          <p:spPr>
            <a:xfrm>
              <a:off x="3509777"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5" name="Freeform 45865"/>
            <p:cNvSpPr/>
            <p:nvPr/>
          </p:nvSpPr>
          <p:spPr>
            <a:xfrm>
              <a:off x="487546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6" name="Freeform 45866"/>
            <p:cNvSpPr/>
            <p:nvPr/>
          </p:nvSpPr>
          <p:spPr>
            <a:xfrm>
              <a:off x="419261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7" name="Freeform 45867"/>
            <p:cNvSpPr/>
            <p:nvPr/>
          </p:nvSpPr>
          <p:spPr>
            <a:xfrm>
              <a:off x="555829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8" name="Freeform 45868"/>
            <p:cNvSpPr/>
            <p:nvPr/>
          </p:nvSpPr>
          <p:spPr>
            <a:xfrm>
              <a:off x="641185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49" name="Freeform 45869"/>
            <p:cNvSpPr/>
            <p:nvPr/>
          </p:nvSpPr>
          <p:spPr>
            <a:xfrm>
              <a:off x="385119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0" name="Freeform 45870"/>
            <p:cNvSpPr/>
            <p:nvPr/>
          </p:nvSpPr>
          <p:spPr>
            <a:xfrm>
              <a:off x="521687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1" name="Freeform 45871"/>
            <p:cNvSpPr/>
            <p:nvPr/>
          </p:nvSpPr>
          <p:spPr>
            <a:xfrm>
              <a:off x="4534036"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2" name="Freeform 45872"/>
            <p:cNvSpPr/>
            <p:nvPr/>
          </p:nvSpPr>
          <p:spPr>
            <a:xfrm>
              <a:off x="589972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3" name="Freeform 45873"/>
            <p:cNvSpPr/>
            <p:nvPr/>
          </p:nvSpPr>
          <p:spPr>
            <a:xfrm>
              <a:off x="675326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4" name="Freeform 45874"/>
            <p:cNvSpPr/>
            <p:nvPr/>
          </p:nvSpPr>
          <p:spPr>
            <a:xfrm>
              <a:off x="3680487"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5" name="Freeform 45875"/>
            <p:cNvSpPr/>
            <p:nvPr/>
          </p:nvSpPr>
          <p:spPr>
            <a:xfrm>
              <a:off x="5046166"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6" name="Freeform 45876"/>
            <p:cNvSpPr/>
            <p:nvPr/>
          </p:nvSpPr>
          <p:spPr>
            <a:xfrm>
              <a:off x="436332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7" name="Freeform 45877"/>
            <p:cNvSpPr/>
            <p:nvPr/>
          </p:nvSpPr>
          <p:spPr>
            <a:xfrm>
              <a:off x="572900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8" name="Freeform 45878"/>
            <p:cNvSpPr/>
            <p:nvPr/>
          </p:nvSpPr>
          <p:spPr>
            <a:xfrm>
              <a:off x="6582556"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59" name="Freeform 45879"/>
            <p:cNvSpPr/>
            <p:nvPr/>
          </p:nvSpPr>
          <p:spPr>
            <a:xfrm>
              <a:off x="402190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0" name="Freeform 45880"/>
            <p:cNvSpPr/>
            <p:nvPr/>
          </p:nvSpPr>
          <p:spPr>
            <a:xfrm>
              <a:off x="538759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1" name="Freeform 45881"/>
            <p:cNvSpPr/>
            <p:nvPr/>
          </p:nvSpPr>
          <p:spPr>
            <a:xfrm>
              <a:off x="624113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2" name="Freeform 45882"/>
            <p:cNvSpPr/>
            <p:nvPr/>
          </p:nvSpPr>
          <p:spPr>
            <a:xfrm>
              <a:off x="470474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3" name="Freeform 45883"/>
            <p:cNvSpPr/>
            <p:nvPr/>
          </p:nvSpPr>
          <p:spPr>
            <a:xfrm>
              <a:off x="607042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4" name="Freeform 45884"/>
            <p:cNvSpPr/>
            <p:nvPr/>
          </p:nvSpPr>
          <p:spPr>
            <a:xfrm>
              <a:off x="692398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5" name="Freeform 45885"/>
            <p:cNvSpPr/>
            <p:nvPr/>
          </p:nvSpPr>
          <p:spPr>
            <a:xfrm>
              <a:off x="3595129"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6" name="Freeform 45886"/>
            <p:cNvSpPr/>
            <p:nvPr/>
          </p:nvSpPr>
          <p:spPr>
            <a:xfrm>
              <a:off x="496081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7" name="Freeform 45887"/>
            <p:cNvSpPr/>
            <p:nvPr/>
          </p:nvSpPr>
          <p:spPr>
            <a:xfrm>
              <a:off x="4277971"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8" name="Freeform 45888"/>
            <p:cNvSpPr/>
            <p:nvPr/>
          </p:nvSpPr>
          <p:spPr>
            <a:xfrm>
              <a:off x="564365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69" name="Freeform 45889"/>
            <p:cNvSpPr/>
            <p:nvPr/>
          </p:nvSpPr>
          <p:spPr>
            <a:xfrm>
              <a:off x="649720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0" name="Freeform 45890"/>
            <p:cNvSpPr/>
            <p:nvPr/>
          </p:nvSpPr>
          <p:spPr>
            <a:xfrm>
              <a:off x="393655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1" name="Freeform 45891"/>
            <p:cNvSpPr/>
            <p:nvPr/>
          </p:nvSpPr>
          <p:spPr>
            <a:xfrm>
              <a:off x="5302231"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2" name="Freeform 45892"/>
            <p:cNvSpPr/>
            <p:nvPr/>
          </p:nvSpPr>
          <p:spPr>
            <a:xfrm>
              <a:off x="461939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3" name="Freeform 45893"/>
            <p:cNvSpPr/>
            <p:nvPr/>
          </p:nvSpPr>
          <p:spPr>
            <a:xfrm>
              <a:off x="598507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4" name="Freeform 45894"/>
            <p:cNvSpPr/>
            <p:nvPr/>
          </p:nvSpPr>
          <p:spPr>
            <a:xfrm>
              <a:off x="6838627"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5" name="Freeform 45895"/>
            <p:cNvSpPr/>
            <p:nvPr/>
          </p:nvSpPr>
          <p:spPr>
            <a:xfrm>
              <a:off x="376584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6" name="Freeform 45896"/>
            <p:cNvSpPr/>
            <p:nvPr/>
          </p:nvSpPr>
          <p:spPr>
            <a:xfrm>
              <a:off x="513152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7" name="Freeform 45897"/>
            <p:cNvSpPr/>
            <p:nvPr/>
          </p:nvSpPr>
          <p:spPr>
            <a:xfrm>
              <a:off x="444868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8" name="Freeform 45898"/>
            <p:cNvSpPr/>
            <p:nvPr/>
          </p:nvSpPr>
          <p:spPr>
            <a:xfrm>
              <a:off x="581436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79" name="Freeform 45899"/>
            <p:cNvSpPr/>
            <p:nvPr/>
          </p:nvSpPr>
          <p:spPr>
            <a:xfrm>
              <a:off x="666791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0" name="Freeform 45900"/>
            <p:cNvSpPr/>
            <p:nvPr/>
          </p:nvSpPr>
          <p:spPr>
            <a:xfrm>
              <a:off x="4107258"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1" name="Freeform 45901"/>
            <p:cNvSpPr/>
            <p:nvPr/>
          </p:nvSpPr>
          <p:spPr>
            <a:xfrm>
              <a:off x="547294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2" name="Freeform 45902"/>
            <p:cNvSpPr/>
            <p:nvPr/>
          </p:nvSpPr>
          <p:spPr>
            <a:xfrm>
              <a:off x="6326490"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3" name="Freeform 45903"/>
            <p:cNvSpPr/>
            <p:nvPr/>
          </p:nvSpPr>
          <p:spPr>
            <a:xfrm>
              <a:off x="4790101"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4" name="Freeform 45904"/>
            <p:cNvSpPr/>
            <p:nvPr/>
          </p:nvSpPr>
          <p:spPr>
            <a:xfrm>
              <a:off x="6155785"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5" name="Freeform 45905"/>
            <p:cNvSpPr/>
            <p:nvPr/>
          </p:nvSpPr>
          <p:spPr>
            <a:xfrm>
              <a:off x="7009333" y="3119151"/>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6" name="Freeform 45906"/>
            <p:cNvSpPr/>
            <p:nvPr/>
          </p:nvSpPr>
          <p:spPr>
            <a:xfrm>
              <a:off x="5973648" y="3185931"/>
              <a:ext cx="780554" cy="952169"/>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87" name="Freeform 45907"/>
            <p:cNvSpPr/>
            <p:nvPr/>
          </p:nvSpPr>
          <p:spPr>
            <a:xfrm>
              <a:off x="5973648" y="3185931"/>
              <a:ext cx="780554" cy="952169"/>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88" name="Freeform 45908"/>
            <p:cNvSpPr/>
            <p:nvPr/>
          </p:nvSpPr>
          <p:spPr>
            <a:xfrm>
              <a:off x="3804603" y="3565989"/>
              <a:ext cx="186560" cy="230073"/>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89" name="Freeform 45909"/>
            <p:cNvSpPr/>
            <p:nvPr/>
          </p:nvSpPr>
          <p:spPr>
            <a:xfrm>
              <a:off x="3407666" y="4310371"/>
              <a:ext cx="3706914" cy="1117333"/>
            </a:xfrm>
            <a:custGeom>
              <a:avLst/>
              <a:gdLst/>
              <a:ahLst/>
              <a:cxnLst/>
              <a:rect l="0" t="0" r="0" b="0"/>
              <a:pathLst>
                <a:path w="3706914" h="1117333">
                  <a:moveTo>
                    <a:pt x="0" y="0"/>
                  </a:moveTo>
                  <a:lnTo>
                    <a:pt x="0" y="0"/>
                  </a:lnTo>
                  <a:lnTo>
                    <a:pt x="0" y="1117333"/>
                  </a:lnTo>
                  <a:lnTo>
                    <a:pt x="3706914" y="1117333"/>
                  </a:lnTo>
                  <a:lnTo>
                    <a:pt x="3706914" y="0"/>
                  </a:lnTo>
                  <a:close/>
                  <a:moveTo>
                    <a:pt x="0" y="0"/>
                  </a:moveTo>
                </a:path>
              </a:pathLst>
            </a:custGeom>
            <a:solidFill>
              <a:srgbClr val="FFFFFF">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190" name="Freeform 45910"/>
            <p:cNvSpPr/>
            <p:nvPr/>
          </p:nvSpPr>
          <p:spPr>
            <a:xfrm>
              <a:off x="3407666" y="4310371"/>
              <a:ext cx="3706914" cy="1117333"/>
            </a:xfrm>
            <a:custGeom>
              <a:avLst/>
              <a:gdLst/>
              <a:ahLst/>
              <a:cxnLst/>
              <a:rect l="0" t="0" r="0" b="0"/>
              <a:pathLst>
                <a:path w="3706914" h="1117333">
                  <a:moveTo>
                    <a:pt x="0" y="0"/>
                  </a:moveTo>
                  <a:lnTo>
                    <a:pt x="0" y="0"/>
                  </a:lnTo>
                  <a:lnTo>
                    <a:pt x="0" y="1117333"/>
                  </a:lnTo>
                  <a:lnTo>
                    <a:pt x="3706914" y="1117333"/>
                  </a:lnTo>
                  <a:lnTo>
                    <a:pt x="3706914" y="0"/>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1" name="Freeform 45911"/>
            <p:cNvSpPr/>
            <p:nvPr/>
          </p:nvSpPr>
          <p:spPr>
            <a:xfrm>
              <a:off x="3405295" y="532591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2" name="Freeform 45912"/>
            <p:cNvSpPr/>
            <p:nvPr/>
          </p:nvSpPr>
          <p:spPr>
            <a:xfrm>
              <a:off x="3405295" y="515520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3" name="Freeform 45913"/>
            <p:cNvSpPr/>
            <p:nvPr/>
          </p:nvSpPr>
          <p:spPr>
            <a:xfrm>
              <a:off x="3405295" y="4984494"/>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4" name="Freeform 45914"/>
            <p:cNvSpPr/>
            <p:nvPr/>
          </p:nvSpPr>
          <p:spPr>
            <a:xfrm>
              <a:off x="3405295" y="4813788"/>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5" name="Freeform 45915"/>
            <p:cNvSpPr/>
            <p:nvPr/>
          </p:nvSpPr>
          <p:spPr>
            <a:xfrm>
              <a:off x="3405295" y="4643076"/>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6" name="Freeform 45916"/>
            <p:cNvSpPr/>
            <p:nvPr/>
          </p:nvSpPr>
          <p:spPr>
            <a:xfrm>
              <a:off x="3405295" y="4472364"/>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7" name="Freeform 45917"/>
            <p:cNvSpPr/>
            <p:nvPr/>
          </p:nvSpPr>
          <p:spPr>
            <a:xfrm>
              <a:off x="3405295" y="5240559"/>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8" name="Freeform 45918"/>
            <p:cNvSpPr/>
            <p:nvPr/>
          </p:nvSpPr>
          <p:spPr>
            <a:xfrm>
              <a:off x="3405295" y="506985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199" name="Freeform 45919"/>
            <p:cNvSpPr/>
            <p:nvPr/>
          </p:nvSpPr>
          <p:spPr>
            <a:xfrm>
              <a:off x="3405295" y="489914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0" name="Freeform 45920"/>
            <p:cNvSpPr/>
            <p:nvPr/>
          </p:nvSpPr>
          <p:spPr>
            <a:xfrm>
              <a:off x="3405295" y="4728429"/>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1" name="Freeform 45921"/>
            <p:cNvSpPr/>
            <p:nvPr/>
          </p:nvSpPr>
          <p:spPr>
            <a:xfrm>
              <a:off x="3405295" y="4557723"/>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2" name="Freeform 45922"/>
            <p:cNvSpPr/>
            <p:nvPr/>
          </p:nvSpPr>
          <p:spPr>
            <a:xfrm>
              <a:off x="3405295" y="4387011"/>
              <a:ext cx="3711663" cy="0"/>
            </a:xfrm>
            <a:custGeom>
              <a:avLst/>
              <a:gdLst/>
              <a:ahLst/>
              <a:cxnLst/>
              <a:rect l="0" t="0" r="0" b="0"/>
              <a:pathLst>
                <a:path w="3711663">
                  <a:moveTo>
                    <a:pt x="0" y="0"/>
                  </a:moveTo>
                  <a:lnTo>
                    <a:pt x="3711663" y="0"/>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3" name="Freeform 45923"/>
            <p:cNvSpPr/>
            <p:nvPr/>
          </p:nvSpPr>
          <p:spPr>
            <a:xfrm>
              <a:off x="3509777"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4" name="Freeform 45924"/>
            <p:cNvSpPr/>
            <p:nvPr/>
          </p:nvSpPr>
          <p:spPr>
            <a:xfrm>
              <a:off x="487546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5" name="Freeform 45925"/>
            <p:cNvSpPr/>
            <p:nvPr/>
          </p:nvSpPr>
          <p:spPr>
            <a:xfrm>
              <a:off x="419261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6" name="Freeform 45926"/>
            <p:cNvSpPr/>
            <p:nvPr/>
          </p:nvSpPr>
          <p:spPr>
            <a:xfrm>
              <a:off x="555829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7" name="Freeform 45927"/>
            <p:cNvSpPr/>
            <p:nvPr/>
          </p:nvSpPr>
          <p:spPr>
            <a:xfrm>
              <a:off x="641185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8" name="Freeform 45928"/>
            <p:cNvSpPr/>
            <p:nvPr/>
          </p:nvSpPr>
          <p:spPr>
            <a:xfrm>
              <a:off x="385119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09" name="Freeform 45929"/>
            <p:cNvSpPr/>
            <p:nvPr/>
          </p:nvSpPr>
          <p:spPr>
            <a:xfrm>
              <a:off x="521687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0" name="Freeform 45930"/>
            <p:cNvSpPr/>
            <p:nvPr/>
          </p:nvSpPr>
          <p:spPr>
            <a:xfrm>
              <a:off x="4534036"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1" name="Freeform 45931"/>
            <p:cNvSpPr/>
            <p:nvPr/>
          </p:nvSpPr>
          <p:spPr>
            <a:xfrm>
              <a:off x="589972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2" name="Freeform 45932"/>
            <p:cNvSpPr/>
            <p:nvPr/>
          </p:nvSpPr>
          <p:spPr>
            <a:xfrm>
              <a:off x="675326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3" name="Freeform 45933"/>
            <p:cNvSpPr/>
            <p:nvPr/>
          </p:nvSpPr>
          <p:spPr>
            <a:xfrm>
              <a:off x="3680487"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4" name="Freeform 45934"/>
            <p:cNvSpPr/>
            <p:nvPr/>
          </p:nvSpPr>
          <p:spPr>
            <a:xfrm>
              <a:off x="5046166"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5" name="Freeform 45935"/>
            <p:cNvSpPr/>
            <p:nvPr/>
          </p:nvSpPr>
          <p:spPr>
            <a:xfrm>
              <a:off x="436332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6" name="Freeform 45936"/>
            <p:cNvSpPr/>
            <p:nvPr/>
          </p:nvSpPr>
          <p:spPr>
            <a:xfrm>
              <a:off x="572900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7" name="Freeform 45937"/>
            <p:cNvSpPr/>
            <p:nvPr/>
          </p:nvSpPr>
          <p:spPr>
            <a:xfrm>
              <a:off x="6582556"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8" name="Freeform 45938"/>
            <p:cNvSpPr/>
            <p:nvPr/>
          </p:nvSpPr>
          <p:spPr>
            <a:xfrm>
              <a:off x="402190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19" name="Freeform 45939"/>
            <p:cNvSpPr/>
            <p:nvPr/>
          </p:nvSpPr>
          <p:spPr>
            <a:xfrm>
              <a:off x="538759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0" name="Freeform 45940"/>
            <p:cNvSpPr/>
            <p:nvPr/>
          </p:nvSpPr>
          <p:spPr>
            <a:xfrm>
              <a:off x="624113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1" name="Freeform 45941"/>
            <p:cNvSpPr/>
            <p:nvPr/>
          </p:nvSpPr>
          <p:spPr>
            <a:xfrm>
              <a:off x="470474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2" name="Freeform 45942"/>
            <p:cNvSpPr/>
            <p:nvPr/>
          </p:nvSpPr>
          <p:spPr>
            <a:xfrm>
              <a:off x="607042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3" name="Freeform 45943"/>
            <p:cNvSpPr/>
            <p:nvPr/>
          </p:nvSpPr>
          <p:spPr>
            <a:xfrm>
              <a:off x="692398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4" name="Freeform 45944"/>
            <p:cNvSpPr/>
            <p:nvPr/>
          </p:nvSpPr>
          <p:spPr>
            <a:xfrm>
              <a:off x="3595129"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5" name="Freeform 45945"/>
            <p:cNvSpPr/>
            <p:nvPr/>
          </p:nvSpPr>
          <p:spPr>
            <a:xfrm>
              <a:off x="496081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6" name="Freeform 45946"/>
            <p:cNvSpPr/>
            <p:nvPr/>
          </p:nvSpPr>
          <p:spPr>
            <a:xfrm>
              <a:off x="4277971"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7" name="Freeform 45947"/>
            <p:cNvSpPr/>
            <p:nvPr/>
          </p:nvSpPr>
          <p:spPr>
            <a:xfrm>
              <a:off x="564365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8" name="Freeform 45948"/>
            <p:cNvSpPr/>
            <p:nvPr/>
          </p:nvSpPr>
          <p:spPr>
            <a:xfrm>
              <a:off x="649720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29" name="Freeform 45949"/>
            <p:cNvSpPr/>
            <p:nvPr/>
          </p:nvSpPr>
          <p:spPr>
            <a:xfrm>
              <a:off x="393655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0" name="Freeform 45950"/>
            <p:cNvSpPr/>
            <p:nvPr/>
          </p:nvSpPr>
          <p:spPr>
            <a:xfrm>
              <a:off x="5302231"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1" name="Freeform 45951"/>
            <p:cNvSpPr/>
            <p:nvPr/>
          </p:nvSpPr>
          <p:spPr>
            <a:xfrm>
              <a:off x="461939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2" name="Freeform 45952"/>
            <p:cNvSpPr/>
            <p:nvPr/>
          </p:nvSpPr>
          <p:spPr>
            <a:xfrm>
              <a:off x="598507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3" name="Freeform 45953"/>
            <p:cNvSpPr/>
            <p:nvPr/>
          </p:nvSpPr>
          <p:spPr>
            <a:xfrm>
              <a:off x="6838627"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4" name="Freeform 45954"/>
            <p:cNvSpPr/>
            <p:nvPr/>
          </p:nvSpPr>
          <p:spPr>
            <a:xfrm>
              <a:off x="376584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5" name="Freeform 45955"/>
            <p:cNvSpPr/>
            <p:nvPr/>
          </p:nvSpPr>
          <p:spPr>
            <a:xfrm>
              <a:off x="513152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6" name="Freeform 45956"/>
            <p:cNvSpPr/>
            <p:nvPr/>
          </p:nvSpPr>
          <p:spPr>
            <a:xfrm>
              <a:off x="444868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7" name="Freeform 45957"/>
            <p:cNvSpPr/>
            <p:nvPr/>
          </p:nvSpPr>
          <p:spPr>
            <a:xfrm>
              <a:off x="581436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8" name="Freeform 45958"/>
            <p:cNvSpPr/>
            <p:nvPr/>
          </p:nvSpPr>
          <p:spPr>
            <a:xfrm>
              <a:off x="666791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39" name="Freeform 45959"/>
            <p:cNvSpPr/>
            <p:nvPr/>
          </p:nvSpPr>
          <p:spPr>
            <a:xfrm>
              <a:off x="4107258"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0" name="Freeform 45960"/>
            <p:cNvSpPr/>
            <p:nvPr/>
          </p:nvSpPr>
          <p:spPr>
            <a:xfrm>
              <a:off x="547294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1" name="Freeform 45961"/>
            <p:cNvSpPr/>
            <p:nvPr/>
          </p:nvSpPr>
          <p:spPr>
            <a:xfrm>
              <a:off x="6326490"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2" name="Freeform 45962"/>
            <p:cNvSpPr/>
            <p:nvPr/>
          </p:nvSpPr>
          <p:spPr>
            <a:xfrm>
              <a:off x="4790101"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3" name="Freeform 45963"/>
            <p:cNvSpPr/>
            <p:nvPr/>
          </p:nvSpPr>
          <p:spPr>
            <a:xfrm>
              <a:off x="6155785"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4" name="Freeform 45964"/>
            <p:cNvSpPr/>
            <p:nvPr/>
          </p:nvSpPr>
          <p:spPr>
            <a:xfrm>
              <a:off x="7009333" y="4312718"/>
              <a:ext cx="0" cy="1098537"/>
            </a:xfrm>
            <a:custGeom>
              <a:avLst/>
              <a:gdLst/>
              <a:ahLst/>
              <a:cxnLst/>
              <a:rect l="0" t="0" r="0" b="0"/>
              <a:pathLst>
                <a:path h="1098537">
                  <a:moveTo>
                    <a:pt x="0" y="0"/>
                  </a:moveTo>
                  <a:lnTo>
                    <a:pt x="0" y="1098537"/>
                  </a:lnTo>
                </a:path>
              </a:pathLst>
            </a:custGeom>
            <a:noFill/>
            <a:ln w="4737" cap="flat" cmpd="sng">
              <a:solidFill>
                <a:srgbClr val="AEB0B2">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5" name="Freeform 45965"/>
            <p:cNvSpPr/>
            <p:nvPr/>
          </p:nvSpPr>
          <p:spPr>
            <a:xfrm>
              <a:off x="5973648" y="4379499"/>
              <a:ext cx="780554" cy="952169"/>
            </a:xfrm>
            <a:custGeom>
              <a:avLst/>
              <a:gdLst/>
              <a:ahLst/>
              <a:cxnLst/>
              <a:rect l="0" t="0" r="0" b="0"/>
              <a:pathLst>
                <a:path w="780554" h="952169">
                  <a:moveTo>
                    <a:pt x="0" y="0"/>
                  </a:moveTo>
                  <a:lnTo>
                    <a:pt x="681532" y="122618"/>
                  </a:lnTo>
                  <a:lnTo>
                    <a:pt x="780554" y="952169"/>
                  </a:lnTo>
                  <a:lnTo>
                    <a:pt x="90919" y="823696"/>
                  </a:lnTo>
                  <a:close/>
                  <a:moveTo>
                    <a:pt x="0" y="0"/>
                  </a:moveTo>
                </a:path>
              </a:pathLst>
            </a:custGeom>
            <a:solidFill>
              <a:srgbClr val="E0F3D9">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246" name="Freeform 45966"/>
            <p:cNvSpPr/>
            <p:nvPr/>
          </p:nvSpPr>
          <p:spPr>
            <a:xfrm>
              <a:off x="5973648" y="4379499"/>
              <a:ext cx="780554" cy="952169"/>
            </a:xfrm>
            <a:custGeom>
              <a:avLst/>
              <a:gdLst/>
              <a:ahLst/>
              <a:cxnLst/>
              <a:rect l="0" t="0" r="0" b="0"/>
              <a:pathLst>
                <a:path w="780554" h="952169">
                  <a:moveTo>
                    <a:pt x="0" y="0"/>
                  </a:moveTo>
                  <a:lnTo>
                    <a:pt x="681532" y="122618"/>
                  </a:lnTo>
                  <a:lnTo>
                    <a:pt x="780554" y="952169"/>
                  </a:lnTo>
                  <a:lnTo>
                    <a:pt x="90919" y="823696"/>
                  </a:lnTo>
                  <a:lnTo>
                    <a:pt x="0" y="0"/>
                  </a:lnTo>
                  <a:close/>
                  <a:moveTo>
                    <a:pt x="0" y="0"/>
                  </a:moveTo>
                </a:path>
              </a:pathLst>
            </a:custGeom>
            <a:noFill/>
            <a:ln w="4737"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47" name="Freeform 45967"/>
            <p:cNvSpPr/>
            <p:nvPr/>
          </p:nvSpPr>
          <p:spPr>
            <a:xfrm>
              <a:off x="3754231" y="4774039"/>
              <a:ext cx="186560" cy="230073"/>
            </a:xfrm>
            <a:custGeom>
              <a:avLst/>
              <a:gdLst/>
              <a:ahLst/>
              <a:cxnLst/>
              <a:rect l="0" t="0" r="0" b="0"/>
              <a:pathLst>
                <a:path w="202106" h="188099">
                  <a:moveTo>
                    <a:pt x="101053" y="188099"/>
                  </a:moveTo>
                  <a:cubicBezTo>
                    <a:pt x="156856" y="188099"/>
                    <a:pt x="202106" y="145986"/>
                    <a:pt x="202106" y="94043"/>
                  </a:cubicBezTo>
                  <a:cubicBezTo>
                    <a:pt x="202106" y="42100"/>
                    <a:pt x="156856" y="0"/>
                    <a:pt x="101053" y="0"/>
                  </a:cubicBezTo>
                  <a:cubicBezTo>
                    <a:pt x="45250" y="0"/>
                    <a:pt x="0" y="42100"/>
                    <a:pt x="0" y="94043"/>
                  </a:cubicBezTo>
                  <a:cubicBezTo>
                    <a:pt x="0" y="145986"/>
                    <a:pt x="45250" y="188099"/>
                    <a:pt x="101053" y="188099"/>
                  </a:cubicBezTo>
                </a:path>
              </a:pathLst>
            </a:custGeom>
            <a:solidFill>
              <a:srgbClr val="FFFB00">
                <a:alpha val="100000"/>
              </a:srgbClr>
            </a:solidFill>
            <a:ln w="4737">
              <a:noFill/>
            </a:ln>
          </p:spPr>
          <p:style>
            <a:lnRef idx="2">
              <a:schemeClr val="accent1">
                <a:shade val="50000"/>
              </a:schemeClr>
            </a:lnRef>
            <a:fillRef idx="1">
              <a:schemeClr val="accent1"/>
            </a:fillRef>
            <a:effectRef idx="0">
              <a:schemeClr val="accent1"/>
            </a:effectRef>
            <a:fontRef idx="minor">
              <a:schemeClr val="lt1"/>
            </a:fontRef>
          </p:style>
        </p:sp>
        <p:sp>
          <p:nvSpPr>
            <p:cNvPr id="248" name="Freeform 46155"/>
            <p:cNvSpPr/>
            <p:nvPr/>
          </p:nvSpPr>
          <p:spPr>
            <a:xfrm>
              <a:off x="726536" y="1808957"/>
              <a:ext cx="136116"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sp>
        <p:sp>
          <p:nvSpPr>
            <p:cNvPr id="249" name="Freeform 46156"/>
            <p:cNvSpPr/>
            <p:nvPr/>
          </p:nvSpPr>
          <p:spPr>
            <a:xfrm>
              <a:off x="697072" y="1787558"/>
              <a:ext cx="180446" cy="241708"/>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sp>
        <p:pic>
          <p:nvPicPr>
            <p:cNvPr id="250" name="Picture 461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282440" y="2207359"/>
              <a:ext cx="92858" cy="138810"/>
            </a:xfrm>
            <a:prstGeom prst="rect">
              <a:avLst/>
            </a:prstGeom>
            <a:noFill/>
          </p:spPr>
        </p:pic>
        <p:sp>
          <p:nvSpPr>
            <p:cNvPr id="251" name="Freeform 46168"/>
            <p:cNvSpPr/>
            <p:nvPr/>
          </p:nvSpPr>
          <p:spPr>
            <a:xfrm>
              <a:off x="5288244" y="2220059"/>
              <a:ext cx="80466" cy="113411"/>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2" name="Freeform 46169"/>
            <p:cNvSpPr/>
            <p:nvPr/>
          </p:nvSpPr>
          <p:spPr>
            <a:xfrm>
              <a:off x="5327379" y="2285496"/>
              <a:ext cx="0" cy="47231"/>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3" name="Freeform 46170"/>
            <p:cNvSpPr/>
            <p:nvPr/>
          </p:nvSpPr>
          <p:spPr>
            <a:xfrm>
              <a:off x="5296801" y="2334794"/>
              <a:ext cx="63907" cy="290424"/>
            </a:xfrm>
            <a:custGeom>
              <a:avLst/>
              <a:gdLst/>
              <a:ahLst/>
              <a:cxnLst/>
              <a:rect l="0" t="0" r="0" b="0"/>
              <a:pathLst>
                <a:path w="63907" h="290424">
                  <a:moveTo>
                    <a:pt x="0" y="290424"/>
                  </a:moveTo>
                  <a:lnTo>
                    <a:pt x="63907" y="290424"/>
                  </a:lnTo>
                  <a:lnTo>
                    <a:pt x="63907"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254" name="Freeform 46171"/>
            <p:cNvSpPr/>
            <p:nvPr/>
          </p:nvSpPr>
          <p:spPr>
            <a:xfrm>
              <a:off x="5296801" y="2334794"/>
              <a:ext cx="63907" cy="290424"/>
            </a:xfrm>
            <a:custGeom>
              <a:avLst/>
              <a:gdLst/>
              <a:ahLst/>
              <a:cxnLst/>
              <a:rect l="0" t="0" r="0" b="0"/>
              <a:pathLst>
                <a:path w="63907" h="290424">
                  <a:moveTo>
                    <a:pt x="0" y="290424"/>
                  </a:moveTo>
                  <a:lnTo>
                    <a:pt x="63907" y="290424"/>
                  </a:lnTo>
                  <a:lnTo>
                    <a:pt x="63907"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pic>
          <p:nvPicPr>
            <p:cNvPr id="255" name="Picture 4617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282440" y="3483274"/>
              <a:ext cx="92858" cy="138810"/>
            </a:xfrm>
            <a:prstGeom prst="rect">
              <a:avLst/>
            </a:prstGeom>
            <a:noFill/>
          </p:spPr>
        </p:pic>
        <p:sp>
          <p:nvSpPr>
            <p:cNvPr id="256" name="Freeform 46173"/>
            <p:cNvSpPr/>
            <p:nvPr/>
          </p:nvSpPr>
          <p:spPr>
            <a:xfrm>
              <a:off x="5288244" y="3495974"/>
              <a:ext cx="80466" cy="113411"/>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7" name="Freeform 46174"/>
            <p:cNvSpPr/>
            <p:nvPr/>
          </p:nvSpPr>
          <p:spPr>
            <a:xfrm>
              <a:off x="5327379" y="3561412"/>
              <a:ext cx="0" cy="47231"/>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58" name="Freeform 46175"/>
            <p:cNvSpPr/>
            <p:nvPr/>
          </p:nvSpPr>
          <p:spPr>
            <a:xfrm>
              <a:off x="5296801" y="3610712"/>
              <a:ext cx="63907" cy="290424"/>
            </a:xfrm>
            <a:custGeom>
              <a:avLst/>
              <a:gdLst/>
              <a:ahLst/>
              <a:cxnLst/>
              <a:rect l="0" t="0" r="0" b="0"/>
              <a:pathLst>
                <a:path w="63907" h="290424">
                  <a:moveTo>
                    <a:pt x="0" y="290424"/>
                  </a:moveTo>
                  <a:lnTo>
                    <a:pt x="63907" y="290424"/>
                  </a:lnTo>
                  <a:lnTo>
                    <a:pt x="63907"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259" name="Freeform 46176"/>
            <p:cNvSpPr/>
            <p:nvPr/>
          </p:nvSpPr>
          <p:spPr>
            <a:xfrm>
              <a:off x="5296801" y="3610712"/>
              <a:ext cx="63907" cy="290424"/>
            </a:xfrm>
            <a:custGeom>
              <a:avLst/>
              <a:gdLst/>
              <a:ahLst/>
              <a:cxnLst/>
              <a:rect l="0" t="0" r="0" b="0"/>
              <a:pathLst>
                <a:path w="63907" h="290424">
                  <a:moveTo>
                    <a:pt x="0" y="290424"/>
                  </a:moveTo>
                  <a:lnTo>
                    <a:pt x="63907" y="290424"/>
                  </a:lnTo>
                  <a:lnTo>
                    <a:pt x="63907"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pic>
          <p:nvPicPr>
            <p:cNvPr id="260" name="Picture 4617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286319" y="4673079"/>
              <a:ext cx="92857" cy="138811"/>
            </a:xfrm>
            <a:prstGeom prst="rect">
              <a:avLst/>
            </a:prstGeom>
            <a:noFill/>
          </p:spPr>
        </p:pic>
        <p:sp>
          <p:nvSpPr>
            <p:cNvPr id="261" name="Freeform 46178"/>
            <p:cNvSpPr/>
            <p:nvPr/>
          </p:nvSpPr>
          <p:spPr>
            <a:xfrm>
              <a:off x="5292122" y="4685780"/>
              <a:ext cx="80466" cy="113411"/>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2" name="Freeform 46179"/>
            <p:cNvSpPr/>
            <p:nvPr/>
          </p:nvSpPr>
          <p:spPr>
            <a:xfrm>
              <a:off x="5331256" y="4751219"/>
              <a:ext cx="0" cy="47231"/>
            </a:xfrm>
            <a:custGeom>
              <a:avLst/>
              <a:gdLst/>
              <a:ahLst/>
              <a:cxnLst/>
              <a:rect l="0" t="0" r="0" b="0"/>
              <a:pathLst>
                <a:path h="47231">
                  <a:moveTo>
                    <a:pt x="0" y="0"/>
                  </a:moveTo>
                  <a:lnTo>
                    <a:pt x="0" y="47231"/>
                  </a:lnTo>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3" name="Freeform 46180"/>
            <p:cNvSpPr/>
            <p:nvPr/>
          </p:nvSpPr>
          <p:spPr>
            <a:xfrm>
              <a:off x="5300688" y="4800524"/>
              <a:ext cx="63906" cy="290424"/>
            </a:xfrm>
            <a:custGeom>
              <a:avLst/>
              <a:gdLst/>
              <a:ahLst/>
              <a:cxnLst/>
              <a:rect l="0" t="0" r="0" b="0"/>
              <a:pathLst>
                <a:path w="63906" h="290424">
                  <a:moveTo>
                    <a:pt x="0" y="290424"/>
                  </a:moveTo>
                  <a:lnTo>
                    <a:pt x="63906" y="290424"/>
                  </a:lnTo>
                  <a:lnTo>
                    <a:pt x="63906" y="0"/>
                  </a:lnTo>
                  <a:lnTo>
                    <a:pt x="0" y="0"/>
                  </a:lnTo>
                  <a:lnTo>
                    <a:pt x="0" y="290424"/>
                  </a:lnTo>
                  <a:close/>
                </a:path>
              </a:pathLst>
            </a:custGeom>
            <a:solidFill>
              <a:srgbClr val="00B0F0">
                <a:alpha val="100000"/>
              </a:srgbClr>
            </a:solidFill>
            <a:ln w="2641">
              <a:noFill/>
            </a:ln>
          </p:spPr>
          <p:style>
            <a:lnRef idx="2">
              <a:schemeClr val="accent1">
                <a:shade val="50000"/>
              </a:schemeClr>
            </a:lnRef>
            <a:fillRef idx="1">
              <a:schemeClr val="accent1"/>
            </a:fillRef>
            <a:effectRef idx="0">
              <a:schemeClr val="accent1"/>
            </a:effectRef>
            <a:fontRef idx="minor">
              <a:schemeClr val="lt1"/>
            </a:fontRef>
          </p:style>
        </p:sp>
        <p:sp>
          <p:nvSpPr>
            <p:cNvPr id="264" name="Freeform 46181"/>
            <p:cNvSpPr/>
            <p:nvPr/>
          </p:nvSpPr>
          <p:spPr>
            <a:xfrm>
              <a:off x="5300688" y="4800524"/>
              <a:ext cx="63906" cy="290424"/>
            </a:xfrm>
            <a:custGeom>
              <a:avLst/>
              <a:gdLst/>
              <a:ahLst/>
              <a:cxnLst/>
              <a:rect l="0" t="0" r="0" b="0"/>
              <a:pathLst>
                <a:path w="63906" h="290424">
                  <a:moveTo>
                    <a:pt x="0" y="290424"/>
                  </a:moveTo>
                  <a:lnTo>
                    <a:pt x="63906" y="290424"/>
                  </a:lnTo>
                  <a:lnTo>
                    <a:pt x="63906" y="0"/>
                  </a:lnTo>
                  <a:lnTo>
                    <a:pt x="0" y="0"/>
                  </a:lnTo>
                  <a:lnTo>
                    <a:pt x="0" y="290424"/>
                  </a:lnTo>
                  <a:close/>
                </a:path>
              </a:pathLst>
            </a:custGeom>
            <a:noFill/>
            <a:ln w="264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sp>
        <p:sp>
          <p:nvSpPr>
            <p:cNvPr id="265" name="Rectangle 46196"/>
            <p:cNvSpPr/>
            <p:nvPr/>
          </p:nvSpPr>
          <p:spPr>
            <a:xfrm>
              <a:off x="925885" y="3126186"/>
              <a:ext cx="2354696" cy="663853"/>
            </a:xfrm>
            <a:prstGeom prst="rect">
              <a:avLst/>
            </a:prstGeom>
          </p:spPr>
          <p:txBody>
            <a:bodyPr wrap="square" lIns="0" tIns="0" rIns="0" bIns="0">
              <a:spAutoFit/>
            </a:bodyPr>
            <a:lstStyle/>
            <a:p>
              <a:pPr marL="0" algn="just"/>
              <a:r>
                <a:rPr lang="en-US" b="1" i="0" spc="0" baseline="0" dirty="0">
                  <a:solidFill>
                    <a:srgbClr val="0FA9B9"/>
                  </a:solidFill>
                </a:rPr>
                <a:t>1.</a:t>
              </a:r>
              <a:r>
                <a:rPr lang="en-US" b="0" i="0" spc="0" baseline="0" dirty="0">
                  <a:solidFill>
                    <a:srgbClr val="0FA9B9"/>
                  </a:solidFill>
                </a:rPr>
                <a:t> </a:t>
              </a:r>
              <a:r>
                <a:rPr lang="en-US" b="0" i="0" spc="0" baseline="0" dirty="0">
                  <a:solidFill>
                    <a:srgbClr val="231F20"/>
                  </a:solidFill>
                </a:rPr>
                <a:t>Tracer les </a:t>
              </a:r>
              <a:r>
                <a:rPr lang="fr-FR" b="0" i="0" spc="0" baseline="0" dirty="0">
                  <a:solidFill>
                    <a:srgbClr val="231F20"/>
                  </a:solidFill>
                </a:rPr>
                <a:t>rayons limites passant</a:t>
              </a:r>
              <a:r>
                <a:rPr lang="fr-FR" b="0" i="0" spc="0" dirty="0">
                  <a:solidFill>
                    <a:srgbClr val="231F20"/>
                  </a:solidFill>
                </a:rPr>
                <a:t> </a:t>
              </a:r>
              <a:r>
                <a:rPr lang="fr-FR" b="0" i="0" spc="0" baseline="0" dirty="0">
                  <a:solidFill>
                    <a:srgbClr val="231F20"/>
                  </a:solidFill>
                </a:rPr>
                <a:t>au-dessous et au dessus de la source et le stylo plume.</a:t>
              </a:r>
            </a:p>
          </p:txBody>
        </p:sp>
        <p:sp>
          <p:nvSpPr>
            <p:cNvPr id="266" name="Rectangle 46199"/>
            <p:cNvSpPr/>
            <p:nvPr/>
          </p:nvSpPr>
          <p:spPr>
            <a:xfrm>
              <a:off x="927815" y="4426692"/>
              <a:ext cx="2246327" cy="442569"/>
            </a:xfrm>
            <a:prstGeom prst="rect">
              <a:avLst/>
            </a:prstGeom>
          </p:spPr>
          <p:txBody>
            <a:bodyPr wrap="none" lIns="0" tIns="0" rIns="0" bIns="0">
              <a:spAutoFit/>
            </a:bodyPr>
            <a:lstStyle/>
            <a:p>
              <a:pPr marL="0"/>
              <a:r>
                <a:rPr lang="en-US" b="1" i="0" spc="0" baseline="0" dirty="0">
                  <a:solidFill>
                    <a:srgbClr val="0FA9B9"/>
                  </a:solidFill>
                  <a:latin typeface="Calibri-Bold"/>
                </a:rPr>
                <a:t>2.</a:t>
              </a:r>
              <a:r>
                <a:rPr lang="en-US" b="0" i="0" spc="0" baseline="0" dirty="0">
                  <a:solidFill>
                    <a:srgbClr val="F5821F"/>
                  </a:solidFill>
                  <a:latin typeface="Calibri"/>
                </a:rPr>
                <a:t> </a:t>
              </a:r>
              <a:r>
                <a:rPr lang="en-US" b="0" i="0" spc="0" baseline="0" dirty="0">
                  <a:solidFill>
                    <a:srgbClr val="231F20"/>
                  </a:solidFill>
                  <a:latin typeface="Calibri"/>
                </a:rPr>
                <a:t>Indiquer la zone d’ombre, l’ombre </a:t>
              </a:r>
            </a:p>
            <a:p>
              <a:pPr marL="144000"/>
              <a:r>
                <a:rPr lang="en-US" b="0" i="0" spc="0" baseline="0" dirty="0">
                  <a:solidFill>
                    <a:srgbClr val="231F20"/>
                  </a:solidFill>
                  <a:latin typeface="Calibri"/>
                </a:rPr>
                <a:t>propre et l’ombre portée.</a:t>
              </a:r>
            </a:p>
          </p:txBody>
        </p:sp>
        <p:sp>
          <p:nvSpPr>
            <p:cNvPr id="267" name="Rectangle 46200"/>
            <p:cNvSpPr/>
            <p:nvPr/>
          </p:nvSpPr>
          <p:spPr>
            <a:xfrm>
              <a:off x="934106" y="1778420"/>
              <a:ext cx="2444307" cy="663853"/>
            </a:xfrm>
            <a:prstGeom prst="rect">
              <a:avLst/>
            </a:prstGeom>
          </p:spPr>
          <p:txBody>
            <a:bodyPr wrap="square" lIns="0" tIns="0" rIns="0" bIns="0">
              <a:spAutoFit/>
            </a:bodyPr>
            <a:lstStyle/>
            <a:p>
              <a:pPr marL="0"/>
              <a:r>
                <a:rPr lang="en-US" b="0" i="0" spc="0" baseline="0" dirty="0">
                  <a:solidFill>
                    <a:srgbClr val="231F20"/>
                  </a:solidFill>
                  <a:latin typeface="Calibri"/>
                </a:rPr>
                <a:t>Dans</a:t>
              </a:r>
              <a:r>
                <a:rPr lang="en-US" b="0" i="0" spc="319" baseline="0" dirty="0">
                  <a:solidFill>
                    <a:srgbClr val="231F20"/>
                  </a:solidFill>
                  <a:latin typeface="Calibri"/>
                </a:rPr>
                <a:t> </a:t>
              </a:r>
              <a:r>
                <a:rPr lang="en-US" b="0" i="0" spc="0" baseline="0" dirty="0">
                  <a:solidFill>
                    <a:srgbClr val="231F20"/>
                  </a:solidFill>
                  <a:latin typeface="Calibri"/>
                </a:rPr>
                <a:t>le</a:t>
              </a:r>
              <a:r>
                <a:rPr lang="en-US" b="0" i="0" spc="318" baseline="0" dirty="0">
                  <a:solidFill>
                    <a:srgbClr val="231F20"/>
                  </a:solidFill>
                  <a:latin typeface="Calibri"/>
                </a:rPr>
                <a:t> </a:t>
              </a:r>
              <a:r>
                <a:rPr lang="en-US" b="0" i="0" spc="0" baseline="0" dirty="0">
                  <a:solidFill>
                    <a:srgbClr val="231F20"/>
                  </a:solidFill>
                  <a:latin typeface="Calibri"/>
                </a:rPr>
                <a:t>schéma</a:t>
              </a:r>
              <a:r>
                <a:rPr lang="en-US" b="0" i="0" spc="318" baseline="0" dirty="0">
                  <a:solidFill>
                    <a:srgbClr val="231F20"/>
                  </a:solidFill>
                  <a:latin typeface="Calibri"/>
                </a:rPr>
                <a:t> </a:t>
              </a:r>
              <a:r>
                <a:rPr lang="en-US" b="0" i="0" spc="0" baseline="0" dirty="0">
                  <a:solidFill>
                    <a:srgbClr val="231F20"/>
                  </a:solidFill>
                  <a:latin typeface="Calibri"/>
                </a:rPr>
                <a:t>ci-contre,</a:t>
              </a:r>
              <a:r>
                <a:rPr lang="en-US" b="0" i="0" spc="317" baseline="0" dirty="0">
                  <a:solidFill>
                    <a:srgbClr val="231F20"/>
                  </a:solidFill>
                  <a:latin typeface="Calibri"/>
                </a:rPr>
                <a:t> </a:t>
              </a:r>
              <a:r>
                <a:rPr lang="en-US" b="0" i="0" spc="0" baseline="0" dirty="0">
                  <a:solidFill>
                    <a:srgbClr val="231F20"/>
                  </a:solidFill>
                  <a:latin typeface="Calibri"/>
                </a:rPr>
                <a:t>un</a:t>
              </a:r>
              <a:r>
                <a:rPr lang="en-US" b="0" i="0" spc="320" baseline="0" dirty="0">
                  <a:solidFill>
                    <a:srgbClr val="231F20"/>
                  </a:solidFill>
                  <a:latin typeface="Calibri"/>
                </a:rPr>
                <a:t> </a:t>
              </a:r>
              <a:r>
                <a:rPr lang="en-US" b="0" i="0" spc="0" baseline="0" dirty="0">
                  <a:solidFill>
                    <a:srgbClr val="231F20"/>
                  </a:solidFill>
                  <a:latin typeface="Calibri"/>
                </a:rPr>
                <a:t>Stylo </a:t>
              </a:r>
            </a:p>
            <a:p>
              <a:pPr marL="0"/>
              <a:r>
                <a:rPr lang="en-US" b="0" i="0" spc="0" baseline="0" dirty="0">
                  <a:solidFill>
                    <a:srgbClr val="231F20"/>
                  </a:solidFill>
                  <a:latin typeface="Calibri"/>
                </a:rPr>
                <a:t>plume</a:t>
              </a:r>
              <a:r>
                <a:rPr lang="en-US" b="0" i="0" spc="316" baseline="0" dirty="0">
                  <a:solidFill>
                    <a:srgbClr val="231F20"/>
                  </a:solidFill>
                  <a:latin typeface="Calibri"/>
                </a:rPr>
                <a:t> </a:t>
              </a:r>
              <a:r>
                <a:rPr lang="en-US" b="0" i="0" spc="0" baseline="0" dirty="0">
                  <a:solidFill>
                    <a:srgbClr val="231F20"/>
                  </a:solidFill>
                  <a:latin typeface="Calibri"/>
                </a:rPr>
                <a:t>opaque</a:t>
              </a:r>
              <a:r>
                <a:rPr lang="en-US" b="0" i="0" spc="317" baseline="0" dirty="0">
                  <a:solidFill>
                    <a:srgbClr val="231F20"/>
                  </a:solidFill>
                  <a:latin typeface="Calibri"/>
                </a:rPr>
                <a:t> </a:t>
              </a:r>
              <a:r>
                <a:rPr lang="en-US" b="0" i="0" spc="0" baseline="0" dirty="0">
                  <a:solidFill>
                    <a:srgbClr val="231F20"/>
                  </a:solidFill>
                  <a:latin typeface="Calibri"/>
                </a:rPr>
                <a:t>est</a:t>
              </a:r>
              <a:r>
                <a:rPr lang="en-US" b="0" i="0" spc="316" baseline="0" dirty="0">
                  <a:solidFill>
                    <a:srgbClr val="231F20"/>
                  </a:solidFill>
                  <a:latin typeface="Calibri"/>
                </a:rPr>
                <a:t> </a:t>
              </a:r>
              <a:r>
                <a:rPr lang="en-US" b="0" i="0" spc="0" baseline="0" dirty="0">
                  <a:solidFill>
                    <a:srgbClr val="231F20"/>
                  </a:solidFill>
                  <a:latin typeface="Calibri"/>
                </a:rPr>
                <a:t>placé</a:t>
              </a:r>
              <a:r>
                <a:rPr lang="en-US" b="0" i="0" spc="316" baseline="0" dirty="0">
                  <a:solidFill>
                    <a:srgbClr val="231F20"/>
                  </a:solidFill>
                  <a:latin typeface="Calibri"/>
                </a:rPr>
                <a:t> </a:t>
              </a:r>
              <a:r>
                <a:rPr lang="en-US" b="0" i="0" spc="0" baseline="0" dirty="0">
                  <a:solidFill>
                    <a:srgbClr val="231F20"/>
                  </a:solidFill>
                  <a:latin typeface="Calibri"/>
                </a:rPr>
                <a:t>entre</a:t>
              </a:r>
              <a:r>
                <a:rPr lang="en-US" b="0" i="0" spc="315" baseline="0" dirty="0">
                  <a:solidFill>
                    <a:srgbClr val="231F20"/>
                  </a:solidFill>
                  <a:latin typeface="Calibri"/>
                </a:rPr>
                <a:t> </a:t>
              </a:r>
              <a:r>
                <a:rPr lang="en-US" b="0" i="0" spc="0" baseline="0" dirty="0">
                  <a:solidFill>
                    <a:srgbClr val="231F20"/>
                  </a:solidFill>
                  <a:latin typeface="Calibri"/>
                </a:rPr>
                <a:t>une </a:t>
              </a:r>
            </a:p>
            <a:p>
              <a:pPr marL="0"/>
              <a:r>
                <a:rPr lang="en-US" b="0" i="0" spc="0" baseline="0" dirty="0">
                  <a:solidFill>
                    <a:srgbClr val="231F20"/>
                  </a:solidFill>
                  <a:latin typeface="Calibri"/>
                </a:rPr>
                <a:t>source de lumière et un écran. </a:t>
              </a:r>
            </a:p>
          </p:txBody>
        </p:sp>
        <p:sp>
          <p:nvSpPr>
            <p:cNvPr id="268" name="Rectangle 46201"/>
            <p:cNvSpPr/>
            <p:nvPr/>
          </p:nvSpPr>
          <p:spPr>
            <a:xfrm>
              <a:off x="943285" y="2582457"/>
              <a:ext cx="2258207" cy="442569"/>
            </a:xfrm>
            <a:prstGeom prst="rect">
              <a:avLst/>
            </a:prstGeom>
          </p:spPr>
          <p:txBody>
            <a:bodyPr wrap="none" lIns="0" tIns="0" rIns="0" bIns="0">
              <a:spAutoFit/>
            </a:bodyPr>
            <a:lstStyle/>
            <a:p>
              <a:pPr marL="0"/>
              <a:r>
                <a:rPr lang="en-US" b="0" i="0" spc="0" baseline="0" dirty="0">
                  <a:solidFill>
                    <a:srgbClr val="231F20"/>
                  </a:solidFill>
                  <a:latin typeface="Calibri"/>
                </a:rPr>
                <a:t>On</a:t>
              </a:r>
              <a:r>
                <a:rPr lang="en-US" b="0" i="0" spc="257" baseline="0" dirty="0">
                  <a:solidFill>
                    <a:srgbClr val="231F20"/>
                  </a:solidFill>
                  <a:latin typeface="Calibri"/>
                </a:rPr>
                <a:t> </a:t>
              </a:r>
              <a:r>
                <a:rPr lang="en-US" b="0" i="0" spc="0" baseline="0" dirty="0">
                  <a:solidFill>
                    <a:srgbClr val="231F20"/>
                  </a:solidFill>
                  <a:latin typeface="Calibri"/>
                </a:rPr>
                <a:t>veut</a:t>
              </a:r>
              <a:r>
                <a:rPr lang="en-US" b="0" i="0" spc="257" baseline="0" dirty="0">
                  <a:solidFill>
                    <a:srgbClr val="231F20"/>
                  </a:solidFill>
                  <a:latin typeface="Calibri"/>
                </a:rPr>
                <a:t> </a:t>
              </a:r>
              <a:r>
                <a:rPr lang="en-US" b="0" i="0" spc="0" baseline="0" dirty="0">
                  <a:solidFill>
                    <a:srgbClr val="231F20"/>
                  </a:solidFill>
                  <a:latin typeface="Calibri"/>
                </a:rPr>
                <a:t>représenter</a:t>
              </a:r>
              <a:r>
                <a:rPr lang="en-US" b="0" i="0" spc="256" baseline="0" dirty="0">
                  <a:solidFill>
                    <a:srgbClr val="231F20"/>
                  </a:solidFill>
                  <a:latin typeface="Calibri"/>
                </a:rPr>
                <a:t> </a:t>
              </a:r>
              <a:r>
                <a:rPr lang="en-US" b="0" i="0" spc="0" baseline="0" dirty="0">
                  <a:solidFill>
                    <a:srgbClr val="231F20"/>
                  </a:solidFill>
                  <a:latin typeface="Calibri"/>
                </a:rPr>
                <a:t>les</a:t>
              </a:r>
              <a:r>
                <a:rPr lang="en-US" b="0" i="0" spc="257" baseline="0" dirty="0">
                  <a:solidFill>
                    <a:srgbClr val="231F20"/>
                  </a:solidFill>
                  <a:latin typeface="Calibri"/>
                </a:rPr>
                <a:t> </a:t>
              </a:r>
              <a:r>
                <a:rPr lang="en-US" b="0" i="0" spc="0" baseline="0" dirty="0">
                  <a:solidFill>
                    <a:srgbClr val="231F20"/>
                  </a:solidFill>
                  <a:latin typeface="Calibri"/>
                </a:rPr>
                <a:t>ombres</a:t>
              </a:r>
              <a:r>
                <a:rPr lang="en-US" b="0" i="0" spc="256" baseline="0" dirty="0">
                  <a:solidFill>
                    <a:srgbClr val="231F20"/>
                  </a:solidFill>
                  <a:latin typeface="Calibri"/>
                </a:rPr>
                <a:t> </a:t>
              </a:r>
              <a:r>
                <a:rPr lang="en-US" b="0" i="0" spc="0" baseline="0" dirty="0">
                  <a:solidFill>
                    <a:srgbClr val="231F20"/>
                  </a:solidFill>
                  <a:latin typeface="Calibri"/>
                </a:rPr>
                <a:t>du </a:t>
              </a:r>
            </a:p>
            <a:p>
              <a:pPr marL="0"/>
              <a:r>
                <a:rPr lang="en-US" b="0" i="0" spc="0" baseline="0" dirty="0">
                  <a:solidFill>
                    <a:srgbClr val="231F20"/>
                  </a:solidFill>
                  <a:latin typeface="Calibri"/>
                </a:rPr>
                <a:t>Stylo plume.</a:t>
              </a:r>
            </a:p>
          </p:txBody>
        </p:sp>
        <p:sp>
          <p:nvSpPr>
            <p:cNvPr id="269" name="Rectangle 46205"/>
            <p:cNvSpPr/>
            <p:nvPr/>
          </p:nvSpPr>
          <p:spPr>
            <a:xfrm>
              <a:off x="754847" y="1802306"/>
              <a:ext cx="59137" cy="220256"/>
            </a:xfrm>
            <a:prstGeom prst="rect">
              <a:avLst/>
            </a:prstGeom>
          </p:spPr>
          <p:txBody>
            <a:bodyPr wrap="square" lIns="0" tIns="0" rIns="0" bIns="0">
              <a:spAutoFit/>
            </a:bodyPr>
            <a:lstStyle/>
            <a:p>
              <a:pPr marL="0"/>
              <a:r>
                <a:rPr lang="en-US" b="1" i="0" spc="0" baseline="0" dirty="0">
                  <a:solidFill>
                    <a:srgbClr val="FFFFFF"/>
                  </a:solidFill>
                  <a:latin typeface="Calibri-Bold"/>
                </a:rPr>
                <a:t>1</a:t>
              </a:r>
            </a:p>
          </p:txBody>
        </p:sp>
      </p:grpSp>
      <p:grpSp>
        <p:nvGrpSpPr>
          <p:cNvPr id="270" name="Group 269"/>
          <p:cNvGrpSpPr/>
          <p:nvPr/>
        </p:nvGrpSpPr>
        <p:grpSpPr>
          <a:xfrm>
            <a:off x="5718649" y="3401598"/>
            <a:ext cx="3903154" cy="669692"/>
            <a:chOff x="5664891" y="3688595"/>
            <a:chExt cx="3903154" cy="669692"/>
          </a:xfrm>
        </p:grpSpPr>
        <p:grpSp>
          <p:nvGrpSpPr>
            <p:cNvPr id="271" name="Group 270"/>
            <p:cNvGrpSpPr/>
            <p:nvPr/>
          </p:nvGrpSpPr>
          <p:grpSpPr>
            <a:xfrm>
              <a:off x="5664891" y="3688595"/>
              <a:ext cx="3821211" cy="140082"/>
              <a:chOff x="5664891" y="3688595"/>
              <a:chExt cx="3821211" cy="140082"/>
            </a:xfrm>
          </p:grpSpPr>
          <p:cxnSp>
            <p:nvCxnSpPr>
              <p:cNvPr id="275" name="Straight Connector 274"/>
              <p:cNvCxnSpPr/>
              <p:nvPr/>
            </p:nvCxnSpPr>
            <p:spPr>
              <a:xfrm flipV="1">
                <a:off x="5664891" y="3688595"/>
                <a:ext cx="3821211" cy="14008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p:cNvCxnSpPr>
                <a:cxnSpLocks/>
              </p:cNvCxnSpPr>
              <p:nvPr/>
            </p:nvCxnSpPr>
            <p:spPr>
              <a:xfrm flipV="1">
                <a:off x="6175592" y="3778908"/>
                <a:ext cx="692838" cy="45039"/>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5674714" y="4095551"/>
              <a:ext cx="3893331" cy="262736"/>
              <a:chOff x="5664891" y="3828677"/>
              <a:chExt cx="3893331" cy="262736"/>
            </a:xfrm>
          </p:grpSpPr>
          <p:cxnSp>
            <p:nvCxnSpPr>
              <p:cNvPr id="273" name="Straight Connector 272"/>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a:off x="6160835" y="3858865"/>
                <a:ext cx="645718" cy="53878"/>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7" name="Group 276"/>
          <p:cNvGrpSpPr/>
          <p:nvPr/>
        </p:nvGrpSpPr>
        <p:grpSpPr>
          <a:xfrm>
            <a:off x="5607648" y="4929476"/>
            <a:ext cx="3903154" cy="669692"/>
            <a:chOff x="5664891" y="3688595"/>
            <a:chExt cx="3903154" cy="669692"/>
          </a:xfrm>
        </p:grpSpPr>
        <p:grpSp>
          <p:nvGrpSpPr>
            <p:cNvPr id="278" name="Group 277"/>
            <p:cNvGrpSpPr/>
            <p:nvPr/>
          </p:nvGrpSpPr>
          <p:grpSpPr>
            <a:xfrm>
              <a:off x="5664891" y="3688595"/>
              <a:ext cx="3821211" cy="140082"/>
              <a:chOff x="5664891" y="3688595"/>
              <a:chExt cx="3821211" cy="140082"/>
            </a:xfrm>
          </p:grpSpPr>
          <p:cxnSp>
            <p:nvCxnSpPr>
              <p:cNvPr id="282" name="Straight Connector 281"/>
              <p:cNvCxnSpPr/>
              <p:nvPr/>
            </p:nvCxnSpPr>
            <p:spPr>
              <a:xfrm flipV="1">
                <a:off x="5664891" y="3688595"/>
                <a:ext cx="3821211" cy="14008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a:cxnSpLocks/>
              </p:cNvCxnSpPr>
              <p:nvPr/>
            </p:nvCxnSpPr>
            <p:spPr>
              <a:xfrm flipV="1">
                <a:off x="6083393" y="3778908"/>
                <a:ext cx="785037" cy="47511"/>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p:nvGrpSpPr>
          <p:grpSpPr>
            <a:xfrm>
              <a:off x="5674714" y="4095551"/>
              <a:ext cx="3893331" cy="262736"/>
              <a:chOff x="5664891" y="3828677"/>
              <a:chExt cx="3893331" cy="262736"/>
            </a:xfrm>
          </p:grpSpPr>
          <p:cxnSp>
            <p:nvCxnSpPr>
              <p:cNvPr id="280" name="Straight Connector 279"/>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a:off x="6160835" y="3858865"/>
                <a:ext cx="645718" cy="53878"/>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84" name="Group 283"/>
          <p:cNvGrpSpPr>
            <a:grpSpLocks noChangeAspect="1"/>
          </p:cNvGrpSpPr>
          <p:nvPr/>
        </p:nvGrpSpPr>
        <p:grpSpPr>
          <a:xfrm>
            <a:off x="9366535" y="4891608"/>
            <a:ext cx="172800" cy="705534"/>
            <a:chOff x="8041707" y="5388537"/>
            <a:chExt cx="124219" cy="507181"/>
          </a:xfrm>
        </p:grpSpPr>
        <p:sp>
          <p:nvSpPr>
            <p:cNvPr id="285" name="Freeform 46178"/>
            <p:cNvSpPr/>
            <p:nvPr/>
          </p:nvSpPr>
          <p:spPr>
            <a:xfrm>
              <a:off x="8041707" y="5388537"/>
              <a:ext cx="124219" cy="141965"/>
            </a:xfrm>
            <a:custGeom>
              <a:avLst/>
              <a:gdLst/>
              <a:ahLst/>
              <a:cxnLst/>
              <a:rect l="0" t="0" r="0" b="0"/>
              <a:pathLst>
                <a:path w="80466" h="113411">
                  <a:moveTo>
                    <a:pt x="12128" y="113411"/>
                  </a:moveTo>
                  <a:cubicBezTo>
                    <a:pt x="12128" y="113411"/>
                    <a:pt x="0" y="67679"/>
                    <a:pt x="12674" y="58319"/>
                  </a:cubicBezTo>
                  <a:cubicBezTo>
                    <a:pt x="28104" y="48197"/>
                    <a:pt x="38950" y="17615"/>
                    <a:pt x="40055" y="0"/>
                  </a:cubicBezTo>
                  <a:cubicBezTo>
                    <a:pt x="40055" y="4141"/>
                    <a:pt x="41884" y="43320"/>
                    <a:pt x="67246" y="57582"/>
                  </a:cubicBezTo>
                  <a:cubicBezTo>
                    <a:pt x="71652" y="62065"/>
                    <a:pt x="80466" y="75934"/>
                    <a:pt x="67792" y="113411"/>
                  </a:cubicBezTo>
                  <a:lnTo>
                    <a:pt x="12128" y="113411"/>
                  </a:lnTo>
                  <a:close/>
                  <a:moveTo>
                    <a:pt x="12128" y="113411"/>
                  </a:moveTo>
                </a:path>
              </a:pathLst>
            </a:custGeom>
            <a:solidFill>
              <a:schemeClr val="bg1">
                <a:lumMod val="65000"/>
              </a:schemeClr>
            </a:solidFill>
            <a:ln w="2641" cap="flat" cmpd="sng">
              <a:noFill/>
              <a:miter lim="50800"/>
            </a:ln>
          </p:spPr>
          <p:style>
            <a:lnRef idx="2">
              <a:schemeClr val="accent1">
                <a:shade val="50000"/>
              </a:schemeClr>
            </a:lnRef>
            <a:fillRef idx="1">
              <a:schemeClr val="accent1"/>
            </a:fillRef>
            <a:effectRef idx="0">
              <a:schemeClr val="accent1"/>
            </a:effectRef>
            <a:fontRef idx="minor">
              <a:schemeClr val="lt1"/>
            </a:fontRef>
          </p:style>
        </p:sp>
        <p:sp>
          <p:nvSpPr>
            <p:cNvPr id="286" name="Freeform 46181"/>
            <p:cNvSpPr/>
            <p:nvPr/>
          </p:nvSpPr>
          <p:spPr>
            <a:xfrm>
              <a:off x="8054931" y="5532171"/>
              <a:ext cx="98654" cy="363547"/>
            </a:xfrm>
            <a:custGeom>
              <a:avLst/>
              <a:gdLst/>
              <a:ahLst/>
              <a:cxnLst/>
              <a:rect l="0" t="0" r="0" b="0"/>
              <a:pathLst>
                <a:path w="63906" h="290424">
                  <a:moveTo>
                    <a:pt x="0" y="290424"/>
                  </a:moveTo>
                  <a:lnTo>
                    <a:pt x="63906" y="290424"/>
                  </a:lnTo>
                  <a:lnTo>
                    <a:pt x="63906" y="0"/>
                  </a:lnTo>
                  <a:lnTo>
                    <a:pt x="0" y="0"/>
                  </a:lnTo>
                  <a:lnTo>
                    <a:pt x="0" y="290424"/>
                  </a:lnTo>
                  <a:close/>
                </a:path>
              </a:pathLst>
            </a:custGeom>
            <a:solidFill>
              <a:schemeClr val="bg1">
                <a:lumMod val="65000"/>
              </a:schemeClr>
            </a:solidFill>
            <a:ln w="2641" cap="flat" cmpd="sng">
              <a:noFill/>
              <a:miter lim="50800"/>
            </a:ln>
          </p:spPr>
          <p:style>
            <a:lnRef idx="2">
              <a:schemeClr val="accent1">
                <a:shade val="50000"/>
              </a:schemeClr>
            </a:lnRef>
            <a:fillRef idx="1">
              <a:schemeClr val="accent1"/>
            </a:fillRef>
            <a:effectRef idx="0">
              <a:schemeClr val="accent1"/>
            </a:effectRef>
            <a:fontRef idx="minor">
              <a:schemeClr val="lt1"/>
            </a:fontRef>
          </p:style>
        </p:sp>
      </p:grpSp>
      <p:grpSp>
        <p:nvGrpSpPr>
          <p:cNvPr id="8" name="Groupe 7">
            <a:extLst>
              <a:ext uri="{FF2B5EF4-FFF2-40B4-BE49-F238E27FC236}">
                <a16:creationId xmlns:a16="http://schemas.microsoft.com/office/drawing/2014/main" id="{AC7200E4-F760-572E-A62A-F49A47EDCE17}"/>
              </a:ext>
            </a:extLst>
          </p:cNvPr>
          <p:cNvGrpSpPr/>
          <p:nvPr/>
        </p:nvGrpSpPr>
        <p:grpSpPr>
          <a:xfrm>
            <a:off x="7107637" y="5196321"/>
            <a:ext cx="1755226" cy="668112"/>
            <a:chOff x="7107637" y="5196321"/>
            <a:chExt cx="1755226" cy="668112"/>
          </a:xfrm>
        </p:grpSpPr>
        <p:sp>
          <p:nvSpPr>
            <p:cNvPr id="287" name="TextBox 286"/>
            <p:cNvSpPr txBox="1"/>
            <p:nvPr/>
          </p:nvSpPr>
          <p:spPr>
            <a:xfrm>
              <a:off x="7107637" y="5464323"/>
              <a:ext cx="1755226" cy="400110"/>
            </a:xfrm>
            <a:prstGeom prst="rect">
              <a:avLst/>
            </a:prstGeom>
            <a:noFill/>
          </p:spPr>
          <p:txBody>
            <a:bodyPr wrap="square" rtlCol="0">
              <a:spAutoFit/>
            </a:bodyPr>
            <a:lstStyle/>
            <a:p>
              <a:r>
                <a:rPr lang="fr-FR" sz="2000" b="1" dirty="0">
                  <a:solidFill>
                    <a:srgbClr val="FF0000"/>
                  </a:solidFill>
                  <a:latin typeface="+mj-lt"/>
                </a:rPr>
                <a:t>Ombre propre</a:t>
              </a:r>
            </a:p>
          </p:txBody>
        </p:sp>
        <p:cxnSp>
          <p:nvCxnSpPr>
            <p:cNvPr id="288" name="Straight Arrow Connector 287"/>
            <p:cNvCxnSpPr/>
            <p:nvPr/>
          </p:nvCxnSpPr>
          <p:spPr>
            <a:xfrm flipH="1" flipV="1">
              <a:off x="7960562" y="5196321"/>
              <a:ext cx="328825" cy="388324"/>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0" name="Groupe 9">
            <a:extLst>
              <a:ext uri="{FF2B5EF4-FFF2-40B4-BE49-F238E27FC236}">
                <a16:creationId xmlns:a16="http://schemas.microsoft.com/office/drawing/2014/main" id="{78CCBD80-B2D4-DCC6-8A51-80F911978622}"/>
              </a:ext>
            </a:extLst>
          </p:cNvPr>
          <p:cNvGrpSpPr/>
          <p:nvPr/>
        </p:nvGrpSpPr>
        <p:grpSpPr>
          <a:xfrm>
            <a:off x="7207625" y="4483469"/>
            <a:ext cx="1755226" cy="793858"/>
            <a:chOff x="7207625" y="4483469"/>
            <a:chExt cx="1755226" cy="793858"/>
          </a:xfrm>
        </p:grpSpPr>
        <p:sp>
          <p:nvSpPr>
            <p:cNvPr id="289" name="TextBox 288"/>
            <p:cNvSpPr txBox="1"/>
            <p:nvPr/>
          </p:nvSpPr>
          <p:spPr>
            <a:xfrm>
              <a:off x="7207625" y="4483469"/>
              <a:ext cx="1755226" cy="400110"/>
            </a:xfrm>
            <a:prstGeom prst="rect">
              <a:avLst/>
            </a:prstGeom>
            <a:noFill/>
          </p:spPr>
          <p:txBody>
            <a:bodyPr wrap="square" rtlCol="0">
              <a:spAutoFit/>
            </a:bodyPr>
            <a:lstStyle/>
            <a:p>
              <a:r>
                <a:rPr lang="fr-FR" sz="2000" b="1" dirty="0">
                  <a:solidFill>
                    <a:srgbClr val="FF0000"/>
                  </a:solidFill>
                  <a:latin typeface="+mj-lt"/>
                </a:rPr>
                <a:t>Zone d’ombre</a:t>
              </a:r>
            </a:p>
          </p:txBody>
        </p:sp>
        <p:cxnSp>
          <p:nvCxnSpPr>
            <p:cNvPr id="290" name="Straight Arrow Connector 289"/>
            <p:cNvCxnSpPr/>
            <p:nvPr/>
          </p:nvCxnSpPr>
          <p:spPr>
            <a:xfrm>
              <a:off x="8379691" y="4786575"/>
              <a:ext cx="138895" cy="490752"/>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BB6D6F55-16A5-D6C4-B23C-A1A84FA9DE31}"/>
              </a:ext>
            </a:extLst>
          </p:cNvPr>
          <p:cNvGrpSpPr/>
          <p:nvPr/>
        </p:nvGrpSpPr>
        <p:grpSpPr>
          <a:xfrm>
            <a:off x="8518586" y="5399759"/>
            <a:ext cx="1755226" cy="932731"/>
            <a:chOff x="8518586" y="5399759"/>
            <a:chExt cx="1755226" cy="932731"/>
          </a:xfrm>
        </p:grpSpPr>
        <p:sp>
          <p:nvSpPr>
            <p:cNvPr id="291" name="TextBox 290"/>
            <p:cNvSpPr txBox="1"/>
            <p:nvPr/>
          </p:nvSpPr>
          <p:spPr>
            <a:xfrm>
              <a:off x="8518586" y="5932380"/>
              <a:ext cx="1755226" cy="400110"/>
            </a:xfrm>
            <a:prstGeom prst="rect">
              <a:avLst/>
            </a:prstGeom>
            <a:noFill/>
          </p:spPr>
          <p:txBody>
            <a:bodyPr wrap="square" rtlCol="0">
              <a:spAutoFit/>
            </a:bodyPr>
            <a:lstStyle/>
            <a:p>
              <a:r>
                <a:rPr lang="fr-FR" sz="2000" b="1" dirty="0">
                  <a:solidFill>
                    <a:srgbClr val="FF0000"/>
                  </a:solidFill>
                  <a:latin typeface="+mj-lt"/>
                </a:rPr>
                <a:t>Ombre portée</a:t>
              </a:r>
            </a:p>
          </p:txBody>
        </p:sp>
        <p:cxnSp>
          <p:nvCxnSpPr>
            <p:cNvPr id="292" name="Straight Arrow Connector 291"/>
            <p:cNvCxnSpPr/>
            <p:nvPr/>
          </p:nvCxnSpPr>
          <p:spPr>
            <a:xfrm flipH="1" flipV="1">
              <a:off x="9454076" y="5399759"/>
              <a:ext cx="220163" cy="419605"/>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r>
              <a:rPr lang="en-US" dirty="0"/>
              <a:t>12 min</a:t>
            </a:r>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68124" y="1404249"/>
            <a:ext cx="9833196" cy="5173801"/>
            <a:chOff x="968124" y="1404249"/>
            <a:chExt cx="9833196" cy="5173801"/>
          </a:xfrm>
        </p:grpSpPr>
        <p:sp>
          <p:nvSpPr>
            <p:cNvPr id="439" name="Freeform 45752"/>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close/>
                  <a:moveTo>
                    <a:pt x="0" y="0"/>
                  </a:moveTo>
                </a:path>
              </a:pathLst>
            </a:custGeom>
            <a:solidFill>
              <a:srgbClr val="EEE3F0">
                <a:alpha val="100000"/>
              </a:srgbClr>
            </a:solidFill>
            <a:ln w="12700" cap="flat" cmpd="sng" algn="ctr">
              <a:noFill/>
              <a:prstDash val="solid"/>
            </a:ln>
            <a:effectLst/>
          </p:spPr>
        </p:sp>
        <p:sp>
          <p:nvSpPr>
            <p:cNvPr id="440" name="Freeform 45753"/>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lnTo>
                    <a:pt x="0" y="0"/>
                  </a:lnTo>
                  <a:close/>
                  <a:moveTo>
                    <a:pt x="0" y="0"/>
                  </a:moveTo>
                </a:path>
              </a:pathLst>
            </a:custGeom>
            <a:noFill/>
            <a:ln w="6350" cap="flat" cmpd="sng" algn="ctr">
              <a:solidFill>
                <a:srgbClr val="AE6EAD">
                  <a:alpha val="100000"/>
                </a:srgbClr>
              </a:solidFill>
              <a:prstDash val="solid"/>
              <a:miter lim="50800"/>
            </a:ln>
            <a:effectLst/>
          </p:spPr>
        </p:sp>
        <p:grpSp>
          <p:nvGrpSpPr>
            <p:cNvPr id="441" name="Group 440"/>
            <p:cNvGrpSpPr>
              <a:grpSpLocks noChangeAspect="1"/>
            </p:cNvGrpSpPr>
            <p:nvPr/>
          </p:nvGrpSpPr>
          <p:grpSpPr>
            <a:xfrm>
              <a:off x="5119534" y="1504314"/>
              <a:ext cx="5359097" cy="1624178"/>
              <a:chOff x="4877700" y="1689380"/>
              <a:chExt cx="5828724" cy="1766507"/>
            </a:xfrm>
          </p:grpSpPr>
          <p:sp>
            <p:nvSpPr>
              <p:cNvPr id="442"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443"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444"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5"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6"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7"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8"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9"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0"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1"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2"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3"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4"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5"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6"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7"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8"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59"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0"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1"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2"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3"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4"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5"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6"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7"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8"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69"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0"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1"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2"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3"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4"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5"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6"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7"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8"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79"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0"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1"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2"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3"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4"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5"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6"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7"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8"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89"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0"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1"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2"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3"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4"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5"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6"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7"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8"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99"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00"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501"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502" name="Picture 460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503"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504"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505"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sp>
          <p:nvSpPr>
            <p:cNvPr id="506" name="Rectangle 46202"/>
            <p:cNvSpPr/>
            <p:nvPr/>
          </p:nvSpPr>
          <p:spPr>
            <a:xfrm>
              <a:off x="1051154" y="1404249"/>
              <a:ext cx="3647989" cy="923330"/>
            </a:xfrm>
            <a:prstGeom prst="rect">
              <a:avLst/>
            </a:prstGeom>
          </p:spPr>
          <p:txBody>
            <a:bodyPr wrap="square" lIns="0" tIns="0" rIns="0" bIns="0">
              <a:spAutoFit/>
            </a:bodyPr>
            <a:lstStyle/>
            <a:p>
              <a:pPr marL="0" marR="0" lvl="0" indent="0" algn="just"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Ci-contre,</a:t>
              </a:r>
              <a:r>
                <a:rPr kumimoji="0" lang="en-US" sz="2000" b="0" i="0" u="none" strike="noStrike" kern="0" cap="none" spc="109"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un</a:t>
              </a:r>
              <a:r>
                <a:rPr kumimoji="0" lang="en-US" sz="2000" b="0" i="0" u="none" strike="noStrike" kern="0" cap="none" spc="111"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objet</a:t>
              </a:r>
              <a:r>
                <a:rPr kumimoji="0" lang="en-US" sz="2000" b="0" i="0" u="none" strike="noStrike" kern="0" cap="none" spc="110"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opaque</a:t>
              </a:r>
              <a:r>
                <a:rPr lang="en-US" sz="2000" kern="0" spc="765" dirty="0">
                  <a:solidFill>
                    <a:srgbClr val="231F20"/>
                  </a:solidFill>
                </a:rPr>
                <a:t> </a:t>
              </a:r>
              <a:r>
                <a:rPr kumimoji="0" lang="en-US" sz="2000" b="0" i="0" u="none" strike="noStrike" kern="0" cap="none" spc="0" normalizeH="0" baseline="0" noProof="0" dirty="0" err="1">
                  <a:ln>
                    <a:noFill/>
                  </a:ln>
                  <a:solidFill>
                    <a:srgbClr val="231F20"/>
                  </a:solidFill>
                  <a:effectLst/>
                  <a:uLnTx/>
                  <a:uFillTx/>
                </a:rPr>
                <a:t>est</a:t>
              </a:r>
              <a:r>
                <a:rPr kumimoji="0" lang="en-US" sz="2000" b="0" i="0" u="none" strike="noStrike" kern="0" cap="none" spc="0" normalizeH="0" baseline="0" noProof="0" dirty="0">
                  <a:ln>
                    <a:noFill/>
                  </a:ln>
                  <a:solidFill>
                    <a:srgbClr val="231F20"/>
                  </a:solidFill>
                  <a:effectLst/>
                  <a:uLnTx/>
                  <a:uFillTx/>
                </a:rPr>
                <a:t> </a:t>
              </a:r>
              <a:r>
                <a:rPr kumimoji="0" lang="en-US" sz="2000" b="0" i="0" u="none" strike="noStrike" kern="0" cap="none" spc="0" normalizeH="0" baseline="0" noProof="0" dirty="0" err="1">
                  <a:ln>
                    <a:noFill/>
                  </a:ln>
                  <a:solidFill>
                    <a:srgbClr val="231F20"/>
                  </a:solidFill>
                  <a:effectLst/>
                  <a:uLnTx/>
                  <a:uFillTx/>
                </a:rPr>
                <a:t>placé</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entre</a:t>
              </a:r>
              <a:r>
                <a:rPr kumimoji="0" lang="en-US" sz="2000" b="0" i="0" u="none" strike="noStrike" kern="0" cap="none" spc="476"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a:t>
              </a:r>
              <a:r>
                <a:rPr kumimoji="0" lang="en-US" sz="2000" b="0" i="0" u="none" strike="noStrike" kern="0" cap="none" spc="478"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flamme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de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 </a:t>
              </a:r>
              <a:r>
                <a:rPr kumimoji="0" lang="en-US" sz="2000" b="0" i="0" u="none" strike="noStrike" kern="0" cap="none" spc="0" normalizeH="0" baseline="0" noProof="0" dirty="0" err="1">
                  <a:ln>
                    <a:noFill/>
                  </a:ln>
                  <a:solidFill>
                    <a:srgbClr val="231F20"/>
                  </a:solidFill>
                  <a:effectLst/>
                  <a:uLnTx/>
                  <a:uFillTx/>
                </a:rPr>
                <a:t>bougie</a:t>
              </a:r>
              <a:r>
                <a:rPr kumimoji="0" lang="en-US" sz="2000" b="0" i="0" u="none" strike="noStrike" kern="0" cap="none" spc="0" normalizeH="0" baseline="0" noProof="0" dirty="0">
                  <a:ln>
                    <a:noFill/>
                  </a:ln>
                  <a:solidFill>
                    <a:srgbClr val="231F20"/>
                  </a:solidFill>
                  <a:effectLst/>
                  <a:uLnTx/>
                  <a:uFillTx/>
                </a:rPr>
                <a:t> et un écran. </a:t>
              </a:r>
            </a:p>
          </p:txBody>
        </p:sp>
        <p:sp>
          <p:nvSpPr>
            <p:cNvPr id="507" name="Rectangle 46203"/>
            <p:cNvSpPr/>
            <p:nvPr/>
          </p:nvSpPr>
          <p:spPr>
            <a:xfrm>
              <a:off x="1098445" y="2575314"/>
              <a:ext cx="3812308" cy="615553"/>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On veut représenter les ombres </a:t>
              </a:r>
            </a:p>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de l’objet.</a:t>
              </a:r>
            </a:p>
          </p:txBody>
        </p:sp>
        <p:sp>
          <p:nvSpPr>
            <p:cNvPr id="508" name="Freeform 45747"/>
            <p:cNvSpPr/>
            <p:nvPr/>
          </p:nvSpPr>
          <p:spPr>
            <a:xfrm>
              <a:off x="968124" y="3360438"/>
              <a:ext cx="4401406" cy="371810"/>
            </a:xfrm>
            <a:custGeom>
              <a:avLst/>
              <a:gdLst/>
              <a:ahLst/>
              <a:cxnLst/>
              <a:rect l="0" t="0" r="0" b="0"/>
              <a:pathLst>
                <a:path w="2289594" h="259206">
                  <a:moveTo>
                    <a:pt x="0" y="0"/>
                  </a:moveTo>
                  <a:lnTo>
                    <a:pt x="0" y="259206"/>
                  </a:lnTo>
                  <a:lnTo>
                    <a:pt x="2253602" y="259206"/>
                  </a:lnTo>
                  <a:cubicBezTo>
                    <a:pt x="2273477" y="259206"/>
                    <a:pt x="2289594" y="243090"/>
                    <a:pt x="2289594" y="223189"/>
                  </a:cubicBezTo>
                  <a:lnTo>
                    <a:pt x="2289594" y="35966"/>
                  </a:lnTo>
                  <a:cubicBezTo>
                    <a:pt x="2289594" y="16128"/>
                    <a:pt x="2273477" y="0"/>
                    <a:pt x="2253602" y="0"/>
                  </a:cubicBezTo>
                  <a:close/>
                  <a:moveTo>
                    <a:pt x="0" y="0"/>
                  </a:moveTo>
                </a:path>
              </a:pathLst>
            </a:custGeom>
            <a:solidFill>
              <a:srgbClr val="F3EBF5">
                <a:alpha val="100000"/>
              </a:srgbClr>
            </a:solidFill>
            <a:ln w="12700" cap="flat" cmpd="sng" algn="ctr">
              <a:noFill/>
              <a:prstDash val="solid"/>
            </a:ln>
            <a:effectLst/>
          </p:spPr>
        </p:sp>
        <p:sp>
          <p:nvSpPr>
            <p:cNvPr id="509" name="Freeform 45748"/>
            <p:cNvSpPr/>
            <p:nvPr/>
          </p:nvSpPr>
          <p:spPr>
            <a:xfrm>
              <a:off x="968124" y="5006352"/>
              <a:ext cx="4394731" cy="639661"/>
            </a:xfrm>
            <a:custGeom>
              <a:avLst/>
              <a:gdLst/>
              <a:ahLst/>
              <a:cxnLst/>
              <a:rect l="0" t="0" r="0" b="0"/>
              <a:pathLst>
                <a:path w="2289594" h="424802">
                  <a:moveTo>
                    <a:pt x="0" y="0"/>
                  </a:moveTo>
                  <a:lnTo>
                    <a:pt x="0" y="424802"/>
                  </a:lnTo>
                  <a:lnTo>
                    <a:pt x="2253602" y="424802"/>
                  </a:lnTo>
                  <a:cubicBezTo>
                    <a:pt x="2273477" y="424802"/>
                    <a:pt x="2289594" y="408686"/>
                    <a:pt x="2289594" y="388785"/>
                  </a:cubicBezTo>
                  <a:lnTo>
                    <a:pt x="2289594" y="35966"/>
                  </a:lnTo>
                  <a:cubicBezTo>
                    <a:pt x="2289594" y="16128"/>
                    <a:pt x="2273477" y="0"/>
                    <a:pt x="2253602" y="0"/>
                  </a:cubicBezTo>
                  <a:close/>
                  <a:moveTo>
                    <a:pt x="0" y="0"/>
                  </a:moveTo>
                </a:path>
              </a:pathLst>
            </a:custGeom>
            <a:solidFill>
              <a:srgbClr val="F3EBF5">
                <a:alpha val="100000"/>
              </a:srgbClr>
            </a:solidFill>
            <a:ln w="12700" cap="flat" cmpd="sng" algn="ctr">
              <a:noFill/>
              <a:prstDash val="solid"/>
            </a:ln>
            <a:effectLst/>
          </p:spPr>
        </p:sp>
        <p:sp>
          <p:nvSpPr>
            <p:cNvPr id="510" name="Rectangle 46197"/>
            <p:cNvSpPr/>
            <p:nvPr/>
          </p:nvSpPr>
          <p:spPr>
            <a:xfrm>
              <a:off x="1015511" y="3376227"/>
              <a:ext cx="4347344" cy="307777"/>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AC67AA"/>
                  </a:solidFill>
                  <a:effectLst/>
                  <a:uLnTx/>
                  <a:uFillTx/>
                </a:rPr>
                <a:t>1.</a:t>
              </a:r>
              <a:r>
                <a:rPr kumimoji="0" lang="en-US" sz="2000" b="0" i="0" u="none" strike="noStrike" kern="0" cap="none" spc="0" normalizeH="0" baseline="0" noProof="0" dirty="0">
                  <a:ln>
                    <a:noFill/>
                  </a:ln>
                  <a:solidFill>
                    <a:srgbClr val="F5821F"/>
                  </a:solidFill>
                  <a:effectLst/>
                  <a:uLnTx/>
                  <a:uFillTx/>
                </a:rPr>
                <a:t> </a:t>
              </a:r>
              <a:r>
                <a:rPr kumimoji="0" lang="en-US" sz="2000" b="0" i="0" u="none" strike="noStrike" kern="0" cap="none" spc="0" normalizeH="0" baseline="0" noProof="0" dirty="0">
                  <a:ln>
                    <a:noFill/>
                  </a:ln>
                  <a:solidFill>
                    <a:srgbClr val="231F20"/>
                  </a:solidFill>
                  <a:effectLst/>
                  <a:uLnTx/>
                  <a:uFillTx/>
                </a:rPr>
                <a:t>Tracer les rayons limites sur le schéma.</a:t>
              </a:r>
            </a:p>
          </p:txBody>
        </p:sp>
        <p:sp>
          <p:nvSpPr>
            <p:cNvPr id="511" name="Rectangle 46198"/>
            <p:cNvSpPr/>
            <p:nvPr/>
          </p:nvSpPr>
          <p:spPr>
            <a:xfrm>
              <a:off x="1018662" y="5002725"/>
              <a:ext cx="4238490" cy="615553"/>
            </a:xfrm>
            <a:prstGeom prst="rect">
              <a:avLst/>
            </a:prstGeom>
          </p:spPr>
          <p:txBody>
            <a:bodyPr wrap="square" lIns="0" tIns="0" rIns="0" bIns="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AC67AA"/>
                  </a:solidFill>
                  <a:effectLst/>
                  <a:uLnTx/>
                  <a:uFillTx/>
                </a:rPr>
                <a:t>2.</a:t>
              </a:r>
              <a:r>
                <a:rPr kumimoji="0" lang="en-US" sz="2000" b="0" i="0" u="none" strike="noStrike" kern="0" cap="none" spc="0" normalizeH="0" baseline="0" noProof="0" dirty="0">
                  <a:ln>
                    <a:noFill/>
                  </a:ln>
                  <a:solidFill>
                    <a:srgbClr val="F5821F"/>
                  </a:solidFill>
                  <a:effectLst/>
                  <a:uLnTx/>
                  <a:uFillTx/>
                </a:rPr>
                <a:t> </a:t>
              </a:r>
              <a:r>
                <a:rPr kumimoji="0" lang="en-US" sz="2000" b="0" i="0" u="none" strike="noStrike" kern="0" cap="none" spc="0" normalizeH="0" baseline="0" noProof="0" dirty="0">
                  <a:ln>
                    <a:noFill/>
                  </a:ln>
                  <a:solidFill>
                    <a:srgbClr val="231F20"/>
                  </a:solidFill>
                  <a:effectLst/>
                  <a:uLnTx/>
                  <a:uFillTx/>
                </a:rPr>
                <a:t>Indiquer la zone d’ombre, </a:t>
              </a:r>
              <a:r>
                <a:rPr kumimoji="0" lang="en-US" sz="2000" b="0" i="0" u="none" strike="noStrike" kern="0" cap="none" spc="0" normalizeH="0" baseline="0" noProof="0" dirty="0" err="1">
                  <a:ln>
                    <a:noFill/>
                  </a:ln>
                  <a:solidFill>
                    <a:srgbClr val="231F20"/>
                  </a:solidFill>
                  <a:effectLst/>
                  <a:uLnTx/>
                  <a:uFillTx/>
                </a:rPr>
                <a:t>l’ombre</a:t>
              </a:r>
              <a:r>
                <a:rPr lang="en-US" sz="2000" kern="0" dirty="0">
                  <a:solidFill>
                    <a:srgbClr val="231F20"/>
                  </a:solidFill>
                </a:rPr>
                <a:t> </a:t>
              </a:r>
              <a:r>
                <a:rPr kumimoji="0" lang="en-US" sz="2000" b="0" i="0" u="none" strike="noStrike" kern="0" cap="none" spc="0" normalizeH="0" baseline="0" noProof="0" dirty="0">
                  <a:ln>
                    <a:noFill/>
                  </a:ln>
                  <a:solidFill>
                    <a:srgbClr val="231F20"/>
                  </a:solidFill>
                  <a:effectLst/>
                  <a:uLnTx/>
                  <a:uFillTx/>
                </a:rPr>
                <a:t>propre et l’ombre portée.</a:t>
              </a:r>
            </a:p>
          </p:txBody>
        </p:sp>
        <p:grpSp>
          <p:nvGrpSpPr>
            <p:cNvPr id="512" name="Group 511"/>
            <p:cNvGrpSpPr>
              <a:grpSpLocks noChangeAspect="1"/>
            </p:cNvGrpSpPr>
            <p:nvPr/>
          </p:nvGrpSpPr>
          <p:grpSpPr>
            <a:xfrm>
              <a:off x="5393637" y="3313269"/>
              <a:ext cx="5359097" cy="1624178"/>
              <a:chOff x="4877700" y="1689380"/>
              <a:chExt cx="5828724" cy="1766507"/>
            </a:xfrm>
          </p:grpSpPr>
          <p:sp>
            <p:nvSpPr>
              <p:cNvPr id="513"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514"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515"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16"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17"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18"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19"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0"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1"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2"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3"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4"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5"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6"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7"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8"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9"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0"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1"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2"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3"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4"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5"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6"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7"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8"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39"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0"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1"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2"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3"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4"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5"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6"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7"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8"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9"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0"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1"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2"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3"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4"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5"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6"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7"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8"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9"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0"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1"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2"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3"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4"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5"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6"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7"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8"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9"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70"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71"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572"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573" name="Picture 460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574"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575"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576"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grpSp>
          <p:nvGrpSpPr>
            <p:cNvPr id="577" name="Group 576"/>
            <p:cNvGrpSpPr>
              <a:grpSpLocks noChangeAspect="1"/>
            </p:cNvGrpSpPr>
            <p:nvPr/>
          </p:nvGrpSpPr>
          <p:grpSpPr>
            <a:xfrm>
              <a:off x="5380397" y="4953872"/>
              <a:ext cx="5359097" cy="1624178"/>
              <a:chOff x="4877700" y="1689380"/>
              <a:chExt cx="5828724" cy="1766507"/>
            </a:xfrm>
          </p:grpSpPr>
          <p:sp>
            <p:nvSpPr>
              <p:cNvPr id="578"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579"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580"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1"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2"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3"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4"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5"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6"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7"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8"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89"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90"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91"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92"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93"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94"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95"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96"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97"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98"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99"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0"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1"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2"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3"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4"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5"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6"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7"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8"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09"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0"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1"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2"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3"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4"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5"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6"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7"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8"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19"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0"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1"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2"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3"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4"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5"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6"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7"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8"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29"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0"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1"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2"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3"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4"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5"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636"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637"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638" name="Picture 460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639"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640"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641"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grpSp>
      <p:grpSp>
        <p:nvGrpSpPr>
          <p:cNvPr id="2" name="Groupe 1"/>
          <p:cNvGrpSpPr/>
          <p:nvPr/>
        </p:nvGrpSpPr>
        <p:grpSpPr>
          <a:xfrm>
            <a:off x="10856170" y="121049"/>
            <a:ext cx="630930" cy="588164"/>
            <a:chOff x="582302" y="4457015"/>
            <a:chExt cx="630930" cy="588164"/>
          </a:xfrm>
        </p:grpSpPr>
        <p:pic>
          <p:nvPicPr>
            <p:cNvPr id="3" name="Picture 7"/>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5" name="Titre 4"/>
          <p:cNvSpPr>
            <a:spLocks noGrp="1"/>
          </p:cNvSpPr>
          <p:nvPr>
            <p:ph type="title"/>
          </p:nvPr>
        </p:nvSpPr>
        <p:spPr/>
        <p:txBody>
          <a:bodyPr/>
          <a:lstStyle/>
          <a:p>
            <a:r>
              <a:rPr lang="fr-FR" dirty="0"/>
              <a:t>Maintenant c’est le moment de travailler tout seul. Prenez vos livrets page 83 et répondez individuellement aux questions de l’exercice 2. </a:t>
            </a:r>
          </a:p>
        </p:txBody>
      </p:sp>
      <p:sp>
        <p:nvSpPr>
          <p:cNvPr id="6" name="Espace réservé du contenu 5"/>
          <p:cNvSpPr>
            <a:spLocks noGrp="1"/>
          </p:cNvSpPr>
          <p:nvPr>
            <p:ph sz="quarter" idx="11"/>
          </p:nvPr>
        </p:nvSpPr>
        <p:spPr/>
        <p:txBody>
          <a:bodyPr/>
          <a:lstStyle/>
          <a:p>
            <a:r>
              <a:rPr lang="fr-FR"/>
              <a:t>L’enseignant·e circule dans la classe pour repérer les élèves en difficulté . </a:t>
            </a:r>
          </a:p>
        </p:txBody>
      </p:sp>
      <p:sp>
        <p:nvSpPr>
          <p:cNvPr id="17" name="Freeform 11479"/>
          <p:cNvSpPr/>
          <p:nvPr/>
        </p:nvSpPr>
        <p:spPr>
          <a:xfrm>
            <a:off x="935304" y="1180690"/>
            <a:ext cx="10110838" cy="5439369"/>
          </a:xfrm>
          <a:custGeom>
            <a:avLst/>
            <a:gdLst/>
            <a:ahLst/>
            <a:cxnLst/>
            <a:rect l="0" t="0" r="0" b="0"/>
            <a:pathLst>
              <a:path w="6611301" h="4267542">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w="12700" cap="flat" cmpd="sng" algn="ctr">
            <a:solidFill>
              <a:srgbClr val="BA86BB">
                <a:alpha val="100000"/>
              </a:srgbClr>
            </a:solidFill>
            <a:prstDash val="solid"/>
            <a:miter lim="50800"/>
          </a:ln>
          <a:effectLst/>
        </p:spPr>
        <p:txBody>
          <a:bodyPr/>
          <a:lstStyle/>
          <a:p>
            <a:pPr>
              <a:defRPr/>
            </a:pPr>
            <a:endParaRPr lang="fr-FR" kern="0">
              <a:solidFill>
                <a:prstClr val="white"/>
              </a:solidFill>
              <a:latin typeface="Calibri" panose="020F0502020204030204"/>
            </a:endParaRPr>
          </a:p>
        </p:txBody>
      </p:sp>
      <p:sp>
        <p:nvSpPr>
          <p:cNvPr id="20" name="Freeform 45548"/>
          <p:cNvSpPr/>
          <p:nvPr/>
        </p:nvSpPr>
        <p:spPr>
          <a:xfrm>
            <a:off x="787083" y="1328194"/>
            <a:ext cx="236562"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alpha val="100000"/>
            </a:srgbClr>
          </a:solidFill>
          <a:ln w="12700" cap="flat" cmpd="sng" algn="ctr">
            <a:noFill/>
            <a:prstDash val="solid"/>
            <a:miter lim="800000"/>
          </a:ln>
          <a:effectLst/>
        </p:spPr>
      </p:sp>
      <p:sp>
        <p:nvSpPr>
          <p:cNvPr id="21" name="Freeform 45549"/>
          <p:cNvSpPr/>
          <p:nvPr/>
        </p:nvSpPr>
        <p:spPr>
          <a:xfrm>
            <a:off x="777184" y="1306794"/>
            <a:ext cx="261327" cy="20575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alpha val="100000"/>
            </a:srgbClr>
          </a:solidFill>
          <a:ln w="12700" cap="flat" cmpd="sng" algn="ctr">
            <a:noFill/>
            <a:prstDash val="solid"/>
            <a:miter lim="800000"/>
          </a:ln>
          <a:effectLst/>
        </p:spPr>
      </p:sp>
      <p:sp>
        <p:nvSpPr>
          <p:cNvPr id="24" name="Rectangle 45579"/>
          <p:cNvSpPr/>
          <p:nvPr/>
        </p:nvSpPr>
        <p:spPr>
          <a:xfrm>
            <a:off x="885676" y="1284972"/>
            <a:ext cx="92210" cy="232254"/>
          </a:xfrm>
          <a:prstGeom prst="rect">
            <a:avLst/>
          </a:prstGeom>
        </p:spPr>
        <p:txBody>
          <a:bodyPr wrap="none" lIns="0" tIns="0" rIns="0" bIns="0">
            <a:spAutoFit/>
          </a:bodyPr>
          <a:lstStyle/>
          <a:p>
            <a:pPr defTabSz="457200"/>
            <a:r>
              <a:rPr lang="en-US" sz="1430" b="1" dirty="0">
                <a:solidFill>
                  <a:srgbClr val="FFFFFF"/>
                </a:solidFill>
                <a:latin typeface="Calibri-Bold"/>
              </a:rPr>
              <a:t>2</a:t>
            </a:r>
          </a:p>
        </p:txBody>
      </p:sp>
      <p:sp>
        <p:nvSpPr>
          <p:cNvPr id="25" name="Rectangle 45580"/>
          <p:cNvSpPr/>
          <p:nvPr/>
        </p:nvSpPr>
        <p:spPr>
          <a:xfrm>
            <a:off x="8734014" y="2206007"/>
            <a:ext cx="96183" cy="109469"/>
          </a:xfrm>
          <a:prstGeom prst="rect">
            <a:avLst/>
          </a:prstGeom>
        </p:spPr>
        <p:txBody>
          <a:bodyPr wrap="none" lIns="0" tIns="0" rIns="0" bIns="0">
            <a:spAutoFit/>
          </a:bodyPr>
          <a:lstStyle/>
          <a:p>
            <a:pPr defTabSz="457200"/>
            <a:r>
              <a:rPr lang="en-US" sz="675" b="1" dirty="0">
                <a:solidFill>
                  <a:srgbClr val="FFFFFF"/>
                </a:solidFill>
                <a:latin typeface="Calibri" panose="020F0502020204030204"/>
              </a:rPr>
              <a: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a:fillRect/>
          </a:stretch>
        </p:blipFill>
        <p:spPr>
          <a:xfrm>
            <a:off x="4495800" y="2989489"/>
            <a:ext cx="3390900" cy="2714625"/>
          </a:xfrm>
          <a:prstGeom prst="rect">
            <a:avLst/>
          </a:prstGeom>
        </p:spPr>
      </p:pic>
      <p:grpSp>
        <p:nvGrpSpPr>
          <p:cNvPr id="2" name="Groupe 1"/>
          <p:cNvGrpSpPr/>
          <p:nvPr/>
        </p:nvGrpSpPr>
        <p:grpSpPr>
          <a:xfrm>
            <a:off x="10856170" y="121049"/>
            <a:ext cx="630930" cy="588164"/>
            <a:chOff x="582302" y="4457015"/>
            <a:chExt cx="630930" cy="588164"/>
          </a:xfrm>
        </p:grpSpPr>
        <p:pic>
          <p:nvPicPr>
            <p:cNvPr id="6" name="Picture 7"/>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8" name="Picture 7"/>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1" name="Titre 10"/>
          <p:cNvSpPr>
            <a:spLocks noGrp="1"/>
          </p:cNvSpPr>
          <p:nvPr>
            <p:ph type="title"/>
          </p:nvPr>
        </p:nvSpPr>
        <p:spPr/>
        <p:txBody>
          <a:bodyPr/>
          <a:lstStyle/>
          <a:p>
            <a:r>
              <a:rPr lang="fr-FR"/>
              <a:t>Le temps est terminé. Corrigeons ensemble l’exercice.</a:t>
            </a:r>
            <a:endParaRPr lang="fr-FR" dirty="0"/>
          </a:p>
        </p:txBody>
      </p:sp>
      <p:sp>
        <p:nvSpPr>
          <p:cNvPr id="12" name="Espace réservé du contenu 11"/>
          <p:cNvSpPr>
            <a:spLocks noGrp="1"/>
          </p:cNvSpPr>
          <p:nvPr>
            <p:ph sz="quarter" idx="11"/>
          </p:nvPr>
        </p:nvSpPr>
        <p:spPr/>
        <p:txBody>
          <a:bodyPr/>
          <a:lstStyle/>
          <a:p>
            <a:r>
              <a:rPr lang="fr-FR"/>
              <a:t>L’enseignant·e fait participer les élèves à la correction en leur demandant de présenter leurs réponses et de les justifier.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85;p29"/>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r>
              <a:rPr lang="fr-FR" sz="3200" b="1" kern="0" dirty="0">
                <a:solidFill>
                  <a:srgbClr val="44546A"/>
                </a:solidFill>
                <a:ea typeface="Calibri" panose="020F0502020204030204"/>
                <a:cs typeface="Calibri" panose="020F0502020204030204"/>
              </a:rPr>
              <a:t>Repérage dans </a:t>
            </a:r>
            <a:r>
              <a:rPr lang="fr-FR" sz="3200" b="1" kern="0" dirty="0">
                <a:solidFill>
                  <a:schemeClr val="accent1"/>
                </a:solidFill>
                <a:ea typeface="Calibri" panose="020F0502020204030204"/>
                <a:cs typeface="Calibri" panose="020F0502020204030204"/>
              </a:rPr>
              <a:t>le chapitre</a:t>
            </a:r>
            <a:endParaRPr lang="fr-FR" sz="3200" i="1" kern="0" dirty="0">
              <a:solidFill>
                <a:schemeClr val="accent1"/>
              </a:solidFill>
              <a:ea typeface="Calibri" panose="020F0502020204030204"/>
              <a:cs typeface="Calibri" panose="020F0502020204030204"/>
            </a:endParaRPr>
          </a:p>
        </p:txBody>
      </p:sp>
      <p:pic>
        <p:nvPicPr>
          <p:cNvPr id="16" name="Picture 2" descr="Image généré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e 24"/>
          <p:cNvGrpSpPr/>
          <p:nvPr/>
        </p:nvGrpSpPr>
        <p:grpSpPr>
          <a:xfrm>
            <a:off x="1236221" y="3898944"/>
            <a:ext cx="10083157" cy="828000"/>
            <a:chOff x="963450" y="3092649"/>
            <a:chExt cx="9837787" cy="828000"/>
          </a:xfrm>
        </p:grpSpPr>
        <p:sp>
          <p:nvSpPr>
            <p:cNvPr id="29" name="Google Shape;292;p29"/>
            <p:cNvSpPr/>
            <p:nvPr/>
          </p:nvSpPr>
          <p:spPr>
            <a:xfrm>
              <a:off x="2428129" y="3092649"/>
              <a:ext cx="8373108"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endParaRPr lang="fr-FR" sz="2000" b="1" kern="0" dirty="0">
                <a:ea typeface="Calibri" panose="020F0502020204030204"/>
                <a:cs typeface="Calibri" panose="020F0502020204030204"/>
              </a:endParaRPr>
            </a:p>
          </p:txBody>
        </p:sp>
        <p:sp>
          <p:nvSpPr>
            <p:cNvPr id="36" name="Google Shape;293;p29"/>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defTabSz="914400"/>
              <a:r>
                <a:rPr lang="fr-FR" sz="2000" b="1" kern="0" dirty="0">
                  <a:ea typeface="Calibri" panose="020F0502020204030204"/>
                  <a:cs typeface="Calibri" panose="020F0502020204030204"/>
                </a:rPr>
                <a:t>Séance 3</a:t>
              </a:r>
            </a:p>
          </p:txBody>
        </p:sp>
      </p:grpSp>
      <p:sp>
        <p:nvSpPr>
          <p:cNvPr id="44" name="Rectangle: Rounded Corners 11"/>
          <p:cNvSpPr/>
          <p:nvPr/>
        </p:nvSpPr>
        <p:spPr>
          <a:xfrm>
            <a:off x="1132626" y="3821662"/>
            <a:ext cx="10268313" cy="972000"/>
          </a:xfrm>
          <a:prstGeom prst="roundRect">
            <a:avLst/>
          </a:prstGeom>
          <a:noFill/>
          <a:ln w="38100" cap="flat" cmpd="sng" algn="ctr">
            <a:solidFill>
              <a:srgbClr val="1D9A78">
                <a:shade val="15000"/>
              </a:srgbClr>
            </a:solidFill>
            <a:prstDash val="lgDash"/>
            <a:miter lim="800000"/>
          </a:ln>
          <a:effectLst/>
        </p:spPr>
        <p:txBody>
          <a:bodyPr rtlCol="0" anchor="ctr"/>
          <a:lstStyle/>
          <a:p>
            <a:pPr algn="ctr" defTabSz="914400">
              <a:defRPr/>
            </a:pPr>
            <a:endParaRPr lang="en-US" kern="0" dirty="0">
              <a:solidFill>
                <a:prstClr val="white"/>
              </a:solidFill>
            </a:endParaRPr>
          </a:p>
        </p:txBody>
      </p:sp>
      <p:grpSp>
        <p:nvGrpSpPr>
          <p:cNvPr id="45" name="Groupe 44"/>
          <p:cNvGrpSpPr/>
          <p:nvPr/>
        </p:nvGrpSpPr>
        <p:grpSpPr>
          <a:xfrm>
            <a:off x="1231102" y="2835901"/>
            <a:ext cx="10065244" cy="839723"/>
            <a:chOff x="963450" y="3080926"/>
            <a:chExt cx="10065244" cy="839723"/>
          </a:xfrm>
        </p:grpSpPr>
        <p:sp>
          <p:nvSpPr>
            <p:cNvPr id="46" name="Google Shape;292;p29"/>
            <p:cNvSpPr/>
            <p:nvPr/>
          </p:nvSpPr>
          <p:spPr>
            <a:xfrm>
              <a:off x="2428129" y="3092649"/>
              <a:ext cx="8600565"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kern="0" dirty="0">
                <a:solidFill>
                  <a:prstClr val="white">
                    <a:lumMod val="65000"/>
                  </a:prstClr>
                </a:solidFill>
                <a:latin typeface="Arial" panose="020B0604020202020204"/>
              </a:endParaRPr>
            </a:p>
          </p:txBody>
        </p:sp>
        <p:sp>
          <p:nvSpPr>
            <p:cNvPr id="47" name="Google Shape;293;p29"/>
            <p:cNvSpPr/>
            <p:nvPr/>
          </p:nvSpPr>
          <p:spPr>
            <a:xfrm>
              <a:off x="963450" y="308092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kern="0" dirty="0">
                  <a:solidFill>
                    <a:prstClr val="white">
                      <a:lumMod val="75000"/>
                    </a:prstClr>
                  </a:solidFill>
                  <a:latin typeface="Arial" panose="020B0604020202020204"/>
                </a:rPr>
                <a:t>Séance 2</a:t>
              </a:r>
            </a:p>
          </p:txBody>
        </p:sp>
      </p:grpSp>
      <p:grpSp>
        <p:nvGrpSpPr>
          <p:cNvPr id="54" name="Groupe 53"/>
          <p:cNvGrpSpPr/>
          <p:nvPr/>
        </p:nvGrpSpPr>
        <p:grpSpPr>
          <a:xfrm>
            <a:off x="1231102" y="1625058"/>
            <a:ext cx="10120644" cy="993852"/>
            <a:chOff x="713295" y="1459810"/>
            <a:chExt cx="10414038" cy="993852"/>
          </a:xfrm>
          <a:solidFill>
            <a:schemeClr val="bg1"/>
          </a:solidFill>
        </p:grpSpPr>
        <p:sp>
          <p:nvSpPr>
            <p:cNvPr id="55" name="Google Shape;288;p29"/>
            <p:cNvSpPr/>
            <p:nvPr/>
          </p:nvSpPr>
          <p:spPr>
            <a:xfrm>
              <a:off x="2199333" y="1459810"/>
              <a:ext cx="8928000" cy="972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b="1" kern="0" dirty="0">
                <a:solidFill>
                  <a:prstClr val="white">
                    <a:lumMod val="75000"/>
                  </a:prstClr>
                </a:solidFill>
                <a:latin typeface="Arial" panose="020B0604020202020204"/>
              </a:endParaRPr>
            </a:p>
          </p:txBody>
        </p:sp>
        <p:sp>
          <p:nvSpPr>
            <p:cNvPr id="56" name="Google Shape;289;p29"/>
            <p:cNvSpPr/>
            <p:nvPr/>
          </p:nvSpPr>
          <p:spPr>
            <a:xfrm>
              <a:off x="713295" y="1462622"/>
              <a:ext cx="1372905" cy="99104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kern="0" dirty="0">
                  <a:solidFill>
                    <a:prstClr val="white">
                      <a:lumMod val="75000"/>
                    </a:prstClr>
                  </a:solidFill>
                  <a:latin typeface="Arial" panose="020B0604020202020204"/>
                </a:rPr>
                <a:t>Séance 1</a:t>
              </a:r>
            </a:p>
          </p:txBody>
        </p:sp>
      </p:grpSp>
      <p:sp>
        <p:nvSpPr>
          <p:cNvPr id="57" name="ZoneTexte 56"/>
          <p:cNvSpPr txBox="1"/>
          <p:nvPr/>
        </p:nvSpPr>
        <p:spPr>
          <a:xfrm>
            <a:off x="2737431" y="4121675"/>
            <a:ext cx="8320012" cy="400110"/>
          </a:xfrm>
          <a:prstGeom prst="rect">
            <a:avLst/>
          </a:prstGeom>
          <a:noFill/>
        </p:spPr>
        <p:txBody>
          <a:bodyPr wrap="square">
            <a:spAutoFit/>
          </a:bodyPr>
          <a:lstStyle/>
          <a:p>
            <a:pPr marL="87630" indent="174625" algn="just" defTabSz="342900">
              <a:spcBef>
                <a:spcPts val="600"/>
              </a:spcBef>
              <a:buFont typeface="Arial" panose="020B0604020202020204" pitchFamily="34" charset="0"/>
              <a:buChar char="•"/>
              <a:defRPr/>
            </a:pPr>
            <a:r>
              <a:rPr lang="fr-FR" sz="2000" b="1" kern="0" dirty="0"/>
              <a:t>Représenter les ombres à l’aide des rayons limites.</a:t>
            </a:r>
          </a:p>
        </p:txBody>
      </p:sp>
      <p:sp>
        <p:nvSpPr>
          <p:cNvPr id="51" name="ZoneTexte 50"/>
          <p:cNvSpPr txBox="1"/>
          <p:nvPr/>
        </p:nvSpPr>
        <p:spPr>
          <a:xfrm>
            <a:off x="2842676" y="2907681"/>
            <a:ext cx="8277619" cy="707886"/>
          </a:xfrm>
          <a:prstGeom prst="rect">
            <a:avLst/>
          </a:prstGeom>
          <a:noFill/>
        </p:spPr>
        <p:txBody>
          <a:bodyPr wrap="square">
            <a:spAutoFit/>
          </a:bodyPr>
          <a:lstStyle/>
          <a:p>
            <a:pPr marL="173355" indent="-173355" algn="just" defTabSz="342900">
              <a:spcBef>
                <a:spcPts val="600"/>
              </a:spcBef>
              <a:spcAft>
                <a:spcPts val="600"/>
              </a:spcAft>
              <a:buFont typeface="Arial" panose="020B0604020202020204" pitchFamily="34" charset="0"/>
              <a:buChar char="•"/>
              <a:defRPr/>
            </a:pPr>
            <a:r>
              <a:rPr lang="fr-FR" sz="2000" b="1" kern="0" dirty="0"/>
              <a:t>Appliquer le principe </a:t>
            </a:r>
            <a:r>
              <a:rPr lang="fr-FR" sz="2000" b="1" kern="0"/>
              <a:t>de propagation </a:t>
            </a:r>
            <a:r>
              <a:rPr lang="fr-FR" sz="2000" b="1" kern="0" dirty="0"/>
              <a:t>rectiligne de la lumière pour vérifier l’alignement des objets.</a:t>
            </a:r>
          </a:p>
        </p:txBody>
      </p:sp>
      <p:grpSp>
        <p:nvGrpSpPr>
          <p:cNvPr id="17" name="Groupe 16"/>
          <p:cNvGrpSpPr/>
          <p:nvPr/>
        </p:nvGrpSpPr>
        <p:grpSpPr>
          <a:xfrm>
            <a:off x="1286502" y="4941762"/>
            <a:ext cx="10065244" cy="839723"/>
            <a:chOff x="963450" y="3080926"/>
            <a:chExt cx="10065244" cy="839723"/>
          </a:xfrm>
        </p:grpSpPr>
        <p:sp>
          <p:nvSpPr>
            <p:cNvPr id="18" name="Google Shape;292;p29"/>
            <p:cNvSpPr/>
            <p:nvPr/>
          </p:nvSpPr>
          <p:spPr>
            <a:xfrm>
              <a:off x="2428129" y="3092649"/>
              <a:ext cx="8600565"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kern="0" dirty="0">
                <a:solidFill>
                  <a:prstClr val="white">
                    <a:lumMod val="65000"/>
                  </a:prstClr>
                </a:solidFill>
                <a:latin typeface="Arial" panose="020B0604020202020204"/>
              </a:endParaRPr>
            </a:p>
          </p:txBody>
        </p:sp>
        <p:sp>
          <p:nvSpPr>
            <p:cNvPr id="19" name="Google Shape;293;p29"/>
            <p:cNvSpPr/>
            <p:nvPr/>
          </p:nvSpPr>
          <p:spPr>
            <a:xfrm>
              <a:off x="963450" y="308092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ysClr val="window" lastClr="FFFFFF">
                <a:lumMod val="85000"/>
              </a:sys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kern="0" dirty="0">
                  <a:solidFill>
                    <a:prstClr val="white">
                      <a:lumMod val="75000"/>
                    </a:prstClr>
                  </a:solidFill>
                  <a:latin typeface="Arial" panose="020B0604020202020204"/>
                </a:rPr>
                <a:t>Séance 4</a:t>
              </a:r>
            </a:p>
          </p:txBody>
        </p:sp>
      </p:grpSp>
      <p:sp>
        <p:nvSpPr>
          <p:cNvPr id="20" name="ZoneTexte 19"/>
          <p:cNvSpPr txBox="1"/>
          <p:nvPr/>
        </p:nvSpPr>
        <p:spPr>
          <a:xfrm>
            <a:off x="2842676" y="4996655"/>
            <a:ext cx="8320012" cy="400110"/>
          </a:xfrm>
          <a:prstGeom prst="rect">
            <a:avLst/>
          </a:prstGeom>
          <a:noFill/>
        </p:spPr>
        <p:txBody>
          <a:bodyPr wrap="square">
            <a:spAutoFit/>
          </a:bodyPr>
          <a:lstStyle/>
          <a:p>
            <a:pPr marL="87630" indent="174625" algn="just" defTabSz="342900">
              <a:spcBef>
                <a:spcPts val="600"/>
              </a:spcBef>
              <a:buFont typeface="Arial" panose="020B0604020202020204" pitchFamily="34" charset="0"/>
              <a:buChar char="•"/>
              <a:defRPr/>
            </a:pPr>
            <a:r>
              <a:rPr lang="fr-FR" sz="2000" b="1" kern="0" dirty="0"/>
              <a:t>Expliquer les phénomènes d’éclipse par la formation de l’ombre.</a:t>
            </a:r>
            <a:endParaRPr lang="fr-BE" sz="2000" b="1" kern="0" dirty="0"/>
          </a:p>
        </p:txBody>
      </p:sp>
      <p:sp>
        <p:nvSpPr>
          <p:cNvPr id="52" name="ZoneTexte 51"/>
          <p:cNvSpPr txBox="1"/>
          <p:nvPr/>
        </p:nvSpPr>
        <p:spPr>
          <a:xfrm>
            <a:off x="2842676" y="1911003"/>
            <a:ext cx="8617430" cy="400110"/>
          </a:xfrm>
          <a:prstGeom prst="rect">
            <a:avLst/>
          </a:prstGeom>
          <a:noFill/>
        </p:spPr>
        <p:txBody>
          <a:bodyPr wrap="square">
            <a:spAutoFit/>
          </a:bodyPr>
          <a:lstStyle/>
          <a:p>
            <a:pPr marL="182880" indent="-182880" defTabSz="342900">
              <a:spcBef>
                <a:spcPts val="600"/>
              </a:spcBef>
              <a:spcAft>
                <a:spcPts val="600"/>
              </a:spcAft>
              <a:buFont typeface="Arial" panose="020B0604020202020204" pitchFamily="34" charset="0"/>
              <a:buChar char="•"/>
              <a:defRPr/>
            </a:pPr>
            <a:r>
              <a:rPr lang="fr-FR" sz="2000" b="1" kern="0" dirty="0"/>
              <a:t>Identifier la nature du milieu selon la visibilité d’un objet à travers ce milieu.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10856170" y="121049"/>
            <a:ext cx="630930" cy="588164"/>
            <a:chOff x="582302" y="4457015"/>
            <a:chExt cx="630930" cy="588164"/>
          </a:xfrm>
        </p:grpSpPr>
        <p:pic>
          <p:nvPicPr>
            <p:cNvPr id="3" name="Picture 7"/>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9" name="ZoneTexte 38"/>
          <p:cNvSpPr txBox="1"/>
          <p:nvPr/>
        </p:nvSpPr>
        <p:spPr>
          <a:xfrm>
            <a:off x="11676832" y="115778"/>
            <a:ext cx="453292" cy="307777"/>
          </a:xfrm>
          <a:prstGeom prst="rect">
            <a:avLst/>
          </a:prstGeom>
          <a:solidFill>
            <a:srgbClr val="B9DA8F"/>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5" name="Titre 4"/>
          <p:cNvSpPr>
            <a:spLocks noGrp="1"/>
          </p:cNvSpPr>
          <p:nvPr>
            <p:ph type="title"/>
          </p:nvPr>
        </p:nvSpPr>
        <p:spPr/>
        <p:txBody>
          <a:bodyPr/>
          <a:lstStyle/>
          <a:p>
            <a:r>
              <a:rPr lang="fr-FR" dirty="0">
                <a:latin typeface="Calibri" panose="020F0502020204030204"/>
              </a:rPr>
              <a:t>A vous! Montrez-moi comment vous avez résolu cet exercice…</a:t>
            </a:r>
            <a:endParaRPr lang="fr-FR" dirty="0"/>
          </a:p>
        </p:txBody>
      </p:sp>
      <p:sp>
        <p:nvSpPr>
          <p:cNvPr id="19" name="Espace réservé du contenu 18"/>
          <p:cNvSpPr>
            <a:spLocks noGrp="1"/>
          </p:cNvSpPr>
          <p:nvPr>
            <p:ph sz="quarter" idx="11"/>
          </p:nvPr>
        </p:nvSpPr>
        <p:spPr/>
        <p:txBody>
          <a:bodyPr/>
          <a:lstStyle/>
          <a:p>
            <a:r>
              <a:rPr lang="fr-FR" dirty="0"/>
              <a:t>L’</a:t>
            </a:r>
            <a:r>
              <a:rPr lang="fr-FR" dirty="0" err="1"/>
              <a:t>enseignant·e</a:t>
            </a:r>
            <a:r>
              <a:rPr lang="fr-FR" dirty="0"/>
              <a:t> circule dans la classe pour repérer les élèves en difficulté . </a:t>
            </a:r>
          </a:p>
        </p:txBody>
      </p:sp>
      <p:sp>
        <p:nvSpPr>
          <p:cNvPr id="33" name="Freeform 45752"/>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close/>
                <a:moveTo>
                  <a:pt x="0" y="0"/>
                </a:moveTo>
              </a:path>
            </a:pathLst>
          </a:custGeom>
          <a:solidFill>
            <a:srgbClr val="EEE3F0">
              <a:alpha val="100000"/>
            </a:srgbClr>
          </a:solidFill>
          <a:ln w="12700" cap="flat" cmpd="sng" algn="ctr">
            <a:noFill/>
            <a:prstDash val="solid"/>
          </a:ln>
          <a:effectLst/>
        </p:spPr>
      </p:sp>
      <p:sp>
        <p:nvSpPr>
          <p:cNvPr id="34" name="Freeform 45753"/>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lnTo>
                  <a:pt x="0" y="0"/>
                </a:lnTo>
                <a:close/>
                <a:moveTo>
                  <a:pt x="0" y="0"/>
                </a:moveTo>
              </a:path>
            </a:pathLst>
          </a:custGeom>
          <a:noFill/>
          <a:ln w="6350" cap="flat" cmpd="sng" algn="ctr">
            <a:solidFill>
              <a:srgbClr val="AE6EAD">
                <a:alpha val="100000"/>
              </a:srgbClr>
            </a:solidFill>
            <a:prstDash val="solid"/>
            <a:miter lim="50800"/>
          </a:ln>
          <a:effectLst/>
        </p:spPr>
      </p:sp>
      <p:grpSp>
        <p:nvGrpSpPr>
          <p:cNvPr id="35" name="Group 34"/>
          <p:cNvGrpSpPr>
            <a:grpSpLocks noChangeAspect="1"/>
          </p:cNvGrpSpPr>
          <p:nvPr/>
        </p:nvGrpSpPr>
        <p:grpSpPr>
          <a:xfrm>
            <a:off x="5119534" y="1504314"/>
            <a:ext cx="5359097" cy="1624178"/>
            <a:chOff x="4877700" y="1689380"/>
            <a:chExt cx="5828724" cy="1766507"/>
          </a:xfrm>
        </p:grpSpPr>
        <p:sp>
          <p:nvSpPr>
            <p:cNvPr id="36"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37"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38"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0"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1"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2"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3"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4"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5"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6"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7"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8"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49"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0"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1"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2"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53"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4"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5"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6"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57"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0"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1"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2"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3"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4"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5"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6"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7"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8"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89"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0"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1"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2"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3"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4"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5"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6"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7"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8"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99"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0"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1"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3"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4"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5"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6"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7"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8"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09"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0"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1"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2"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3"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4"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5"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6"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7"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18"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119"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120" name="Picture 460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121"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122"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123"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sp>
        <p:nvSpPr>
          <p:cNvPr id="124" name="Rectangle 46202"/>
          <p:cNvSpPr/>
          <p:nvPr/>
        </p:nvSpPr>
        <p:spPr>
          <a:xfrm>
            <a:off x="1051154" y="1404249"/>
            <a:ext cx="3647989" cy="923330"/>
          </a:xfrm>
          <a:prstGeom prst="rect">
            <a:avLst/>
          </a:prstGeom>
        </p:spPr>
        <p:txBody>
          <a:bodyPr wrap="square" lIns="0" tIns="0" rIns="0" bIns="0">
            <a:spAutoFit/>
          </a:bodyPr>
          <a:lstStyle/>
          <a:p>
            <a:pPr marL="0" marR="0" lvl="0" indent="0" algn="just"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Ci-contre,</a:t>
            </a:r>
            <a:r>
              <a:rPr kumimoji="0" lang="en-US" sz="2000" b="0" i="0" u="none" strike="noStrike" kern="0" cap="none" spc="109"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un</a:t>
            </a:r>
            <a:r>
              <a:rPr kumimoji="0" lang="en-US" sz="2000" b="0" i="0" u="none" strike="noStrike" kern="0" cap="none" spc="111"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objet</a:t>
            </a:r>
            <a:r>
              <a:rPr kumimoji="0" lang="en-US" sz="2000" b="0" i="0" u="none" strike="noStrike" kern="0" cap="none" spc="110" normalizeH="0" baseline="0" noProof="0" dirty="0">
                <a:ln>
                  <a:noFill/>
                </a:ln>
                <a:solidFill>
                  <a:srgbClr val="231F20"/>
                </a:solidFill>
                <a:effectLst/>
                <a:uLnTx/>
                <a:uFillTx/>
              </a:rPr>
              <a:t> </a:t>
            </a:r>
            <a:r>
              <a:rPr kumimoji="0" lang="en-US" sz="2000" b="0" i="0" u="none" strike="noStrike" kern="0" cap="none" spc="0" normalizeH="0" baseline="0" noProof="0" dirty="0" err="1">
                <a:ln>
                  <a:noFill/>
                </a:ln>
                <a:solidFill>
                  <a:srgbClr val="231F20"/>
                </a:solidFill>
                <a:effectLst/>
                <a:uLnTx/>
                <a:uFillTx/>
              </a:rPr>
              <a:t>opaqu</a:t>
            </a:r>
            <a:r>
              <a:rPr kumimoji="0" lang="en-US" sz="2000" b="0" i="0" u="none" strike="noStrike" kern="0" cap="none" spc="765" normalizeH="0" baseline="0" noProof="0" dirty="0" err="1">
                <a:ln>
                  <a:noFill/>
                </a:ln>
                <a:solidFill>
                  <a:srgbClr val="231F20"/>
                </a:solidFill>
                <a:effectLst/>
                <a:uLnTx/>
                <a:uFillTx/>
              </a:rPr>
              <a:t>e</a:t>
            </a:r>
            <a:r>
              <a:rPr kumimoji="0" lang="en-US" sz="2000" b="0" i="0" u="none" strike="noStrike" kern="0" cap="none" spc="0" normalizeH="0" baseline="0" noProof="0" dirty="0" err="1">
                <a:ln>
                  <a:noFill/>
                </a:ln>
                <a:solidFill>
                  <a:srgbClr val="231F20"/>
                </a:solidFill>
                <a:effectLst/>
                <a:uLnTx/>
                <a:uFillTx/>
              </a:rPr>
              <a:t>est</a:t>
            </a:r>
            <a:r>
              <a:rPr kumimoji="0" lang="en-US" sz="2000" b="0" i="0" u="none" strike="noStrike" kern="0" cap="none" spc="0" normalizeH="0" baseline="0" noProof="0" dirty="0">
                <a:ln>
                  <a:noFill/>
                </a:ln>
                <a:solidFill>
                  <a:srgbClr val="231F20"/>
                </a:solidFill>
                <a:effectLst/>
                <a:uLnTx/>
                <a:uFillTx/>
              </a:rPr>
              <a:t> </a:t>
            </a:r>
            <a:r>
              <a:rPr kumimoji="0" lang="en-US" sz="2000" b="0" i="0" u="none" strike="noStrike" kern="0" cap="none" spc="0" normalizeH="0" baseline="0" noProof="0" dirty="0" err="1">
                <a:ln>
                  <a:noFill/>
                </a:ln>
                <a:solidFill>
                  <a:srgbClr val="231F20"/>
                </a:solidFill>
                <a:effectLst/>
                <a:uLnTx/>
                <a:uFillTx/>
              </a:rPr>
              <a:t>placé</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entre</a:t>
            </a:r>
            <a:r>
              <a:rPr kumimoji="0" lang="en-US" sz="2000" b="0" i="0" u="none" strike="noStrike" kern="0" cap="none" spc="476"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a:t>
            </a:r>
            <a:r>
              <a:rPr kumimoji="0" lang="en-US" sz="2000" b="0" i="0" u="none" strike="noStrike" kern="0" cap="none" spc="478"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flamme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de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 </a:t>
            </a:r>
            <a:r>
              <a:rPr kumimoji="0" lang="en-US" sz="2000" b="0" i="0" u="none" strike="noStrike" kern="0" cap="none" spc="0" normalizeH="0" baseline="0" noProof="0" dirty="0" err="1">
                <a:ln>
                  <a:noFill/>
                </a:ln>
                <a:solidFill>
                  <a:srgbClr val="231F20"/>
                </a:solidFill>
                <a:effectLst/>
                <a:uLnTx/>
                <a:uFillTx/>
              </a:rPr>
              <a:t>bougie</a:t>
            </a:r>
            <a:r>
              <a:rPr kumimoji="0" lang="en-US" sz="2000" b="0" i="0" u="none" strike="noStrike" kern="0" cap="none" spc="0" normalizeH="0" baseline="0" noProof="0" dirty="0">
                <a:ln>
                  <a:noFill/>
                </a:ln>
                <a:solidFill>
                  <a:srgbClr val="231F20"/>
                </a:solidFill>
                <a:effectLst/>
                <a:uLnTx/>
                <a:uFillTx/>
              </a:rPr>
              <a:t> et un écran. </a:t>
            </a:r>
          </a:p>
        </p:txBody>
      </p:sp>
      <p:sp>
        <p:nvSpPr>
          <p:cNvPr id="125" name="Rectangle 46203"/>
          <p:cNvSpPr/>
          <p:nvPr/>
        </p:nvSpPr>
        <p:spPr>
          <a:xfrm>
            <a:off x="1098445" y="2575314"/>
            <a:ext cx="3812308" cy="615553"/>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On veut représenter les ombres </a:t>
            </a:r>
          </a:p>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de l’objet.</a:t>
            </a:r>
          </a:p>
        </p:txBody>
      </p:sp>
      <p:sp>
        <p:nvSpPr>
          <p:cNvPr id="126" name="Freeform 45747"/>
          <p:cNvSpPr/>
          <p:nvPr/>
        </p:nvSpPr>
        <p:spPr>
          <a:xfrm>
            <a:off x="968124" y="3360438"/>
            <a:ext cx="4401406" cy="371810"/>
          </a:xfrm>
          <a:custGeom>
            <a:avLst/>
            <a:gdLst/>
            <a:ahLst/>
            <a:cxnLst/>
            <a:rect l="0" t="0" r="0" b="0"/>
            <a:pathLst>
              <a:path w="2289594" h="259206">
                <a:moveTo>
                  <a:pt x="0" y="0"/>
                </a:moveTo>
                <a:lnTo>
                  <a:pt x="0" y="259206"/>
                </a:lnTo>
                <a:lnTo>
                  <a:pt x="2253602" y="259206"/>
                </a:lnTo>
                <a:cubicBezTo>
                  <a:pt x="2273477" y="259206"/>
                  <a:pt x="2289594" y="243090"/>
                  <a:pt x="2289594" y="223189"/>
                </a:cubicBezTo>
                <a:lnTo>
                  <a:pt x="2289594" y="35966"/>
                </a:lnTo>
                <a:cubicBezTo>
                  <a:pt x="2289594" y="16128"/>
                  <a:pt x="2273477" y="0"/>
                  <a:pt x="2253602" y="0"/>
                </a:cubicBezTo>
                <a:close/>
                <a:moveTo>
                  <a:pt x="0" y="0"/>
                </a:moveTo>
              </a:path>
            </a:pathLst>
          </a:custGeom>
          <a:solidFill>
            <a:srgbClr val="F3EBF5">
              <a:alpha val="100000"/>
            </a:srgbClr>
          </a:solidFill>
          <a:ln w="12700" cap="flat" cmpd="sng" algn="ctr">
            <a:noFill/>
            <a:prstDash val="solid"/>
          </a:ln>
          <a:effectLst/>
        </p:spPr>
      </p:sp>
      <p:sp>
        <p:nvSpPr>
          <p:cNvPr id="127" name="Rectangle 46197"/>
          <p:cNvSpPr/>
          <p:nvPr/>
        </p:nvSpPr>
        <p:spPr>
          <a:xfrm>
            <a:off x="1015511" y="3376227"/>
            <a:ext cx="4347344" cy="307777"/>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AC67AA"/>
                </a:solidFill>
                <a:effectLst/>
                <a:uLnTx/>
                <a:uFillTx/>
              </a:rPr>
              <a:t>1.</a:t>
            </a:r>
            <a:r>
              <a:rPr kumimoji="0" lang="en-US" sz="2000" b="0" i="0" u="none" strike="noStrike" kern="0" cap="none" spc="0" normalizeH="0" baseline="0" noProof="0" dirty="0">
                <a:ln>
                  <a:noFill/>
                </a:ln>
                <a:solidFill>
                  <a:srgbClr val="F5821F"/>
                </a:solidFill>
                <a:effectLst/>
                <a:uLnTx/>
                <a:uFillTx/>
              </a:rPr>
              <a:t> </a:t>
            </a:r>
            <a:r>
              <a:rPr kumimoji="0" lang="en-US" sz="2000" b="0" i="0" u="none" strike="noStrike" kern="0" cap="none" spc="0" normalizeH="0" baseline="0" noProof="0" dirty="0">
                <a:ln>
                  <a:noFill/>
                </a:ln>
                <a:solidFill>
                  <a:srgbClr val="231F20"/>
                </a:solidFill>
                <a:effectLst/>
                <a:uLnTx/>
                <a:uFillTx/>
              </a:rPr>
              <a:t>Tracer les rayons limites sur le schéma.</a:t>
            </a:r>
          </a:p>
        </p:txBody>
      </p:sp>
      <p:grpSp>
        <p:nvGrpSpPr>
          <p:cNvPr id="128" name="Group 127"/>
          <p:cNvGrpSpPr>
            <a:grpSpLocks noChangeAspect="1"/>
          </p:cNvGrpSpPr>
          <p:nvPr/>
        </p:nvGrpSpPr>
        <p:grpSpPr>
          <a:xfrm>
            <a:off x="5393637" y="3313269"/>
            <a:ext cx="5359097" cy="1624178"/>
            <a:chOff x="4877700" y="1689380"/>
            <a:chExt cx="5828724" cy="1766507"/>
          </a:xfrm>
        </p:grpSpPr>
        <p:sp>
          <p:nvSpPr>
            <p:cNvPr id="129"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130"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131"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2"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3"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4"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5"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6"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7"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8"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39"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0"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1"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2"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3"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4"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145"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46"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47"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48"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49"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0"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1"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2"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3"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4"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5"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6"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7"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8"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59"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0"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1"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2"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3"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4"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5"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6"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7"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8"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69"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0"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1"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2"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3"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4"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5"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6"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7"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8"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79"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0"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1"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2"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3"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4"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5"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6"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187"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188"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189" name="Picture 460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190"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191"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192"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grpSp>
        <p:nvGrpSpPr>
          <p:cNvPr id="193" name="Group 192"/>
          <p:cNvGrpSpPr/>
          <p:nvPr/>
        </p:nvGrpSpPr>
        <p:grpSpPr>
          <a:xfrm>
            <a:off x="6326621" y="3863704"/>
            <a:ext cx="3903154" cy="472158"/>
            <a:chOff x="5664891" y="3886129"/>
            <a:chExt cx="3903154" cy="472158"/>
          </a:xfrm>
        </p:grpSpPr>
        <p:grpSp>
          <p:nvGrpSpPr>
            <p:cNvPr id="194" name="Group 193"/>
            <p:cNvGrpSpPr/>
            <p:nvPr/>
          </p:nvGrpSpPr>
          <p:grpSpPr>
            <a:xfrm>
              <a:off x="5664891" y="3886129"/>
              <a:ext cx="3784472" cy="2619"/>
              <a:chOff x="5664891" y="3886129"/>
              <a:chExt cx="3784472" cy="2619"/>
            </a:xfrm>
          </p:grpSpPr>
          <p:cxnSp>
            <p:nvCxnSpPr>
              <p:cNvPr id="198" name="Straight Connector 197"/>
              <p:cNvCxnSpPr/>
              <p:nvPr/>
            </p:nvCxnSpPr>
            <p:spPr>
              <a:xfrm>
                <a:off x="5664891" y="3888748"/>
                <a:ext cx="378447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flipV="1">
                <a:off x="6085614" y="3886129"/>
                <a:ext cx="698771" cy="1210"/>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95" name="Group 194"/>
            <p:cNvGrpSpPr/>
            <p:nvPr/>
          </p:nvGrpSpPr>
          <p:grpSpPr>
            <a:xfrm>
              <a:off x="5674714" y="4095551"/>
              <a:ext cx="3893331" cy="262736"/>
              <a:chOff x="5664891" y="3828677"/>
              <a:chExt cx="3893331" cy="262736"/>
            </a:xfrm>
          </p:grpSpPr>
          <p:cxnSp>
            <p:nvCxnSpPr>
              <p:cNvPr id="196" name="Straight Connector 195"/>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6164496" y="3870142"/>
                <a:ext cx="642057" cy="42601"/>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200" name="Freeform 45548"/>
          <p:cNvSpPr/>
          <p:nvPr/>
        </p:nvSpPr>
        <p:spPr>
          <a:xfrm>
            <a:off x="787083" y="1328194"/>
            <a:ext cx="236562"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alpha val="100000"/>
            </a:srgbClr>
          </a:solidFill>
          <a:ln w="12700" cap="flat" cmpd="sng" algn="ctr">
            <a:noFill/>
            <a:prstDash val="solid"/>
            <a:miter lim="800000"/>
          </a:ln>
          <a:effectLst/>
        </p:spPr>
      </p:sp>
      <p:sp>
        <p:nvSpPr>
          <p:cNvPr id="201" name="Freeform 45549"/>
          <p:cNvSpPr/>
          <p:nvPr/>
        </p:nvSpPr>
        <p:spPr>
          <a:xfrm>
            <a:off x="777184" y="1306794"/>
            <a:ext cx="261327" cy="20575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alpha val="100000"/>
            </a:srgbClr>
          </a:solidFill>
          <a:ln w="12700" cap="flat" cmpd="sng" algn="ctr">
            <a:noFill/>
            <a:prstDash val="solid"/>
            <a:miter lim="800000"/>
          </a:ln>
          <a:effectLst/>
        </p:spPr>
      </p:sp>
      <p:sp>
        <p:nvSpPr>
          <p:cNvPr id="202" name="Rectangle 45579"/>
          <p:cNvSpPr/>
          <p:nvPr/>
        </p:nvSpPr>
        <p:spPr>
          <a:xfrm>
            <a:off x="885676" y="1284972"/>
            <a:ext cx="92210" cy="232254"/>
          </a:xfrm>
          <a:prstGeom prst="rect">
            <a:avLst/>
          </a:prstGeom>
        </p:spPr>
        <p:txBody>
          <a:bodyPr wrap="none" lIns="0" tIns="0" rIns="0" bIns="0">
            <a:spAutoFit/>
          </a:bodyPr>
          <a:lstStyle/>
          <a:p>
            <a:pPr defTabSz="457200"/>
            <a:r>
              <a:rPr lang="en-US" sz="1430" b="1" dirty="0">
                <a:solidFill>
                  <a:srgbClr val="FFFFFF"/>
                </a:solidFill>
                <a:latin typeface="Calibri-Bold"/>
              </a:rPr>
              <a:t>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10856170" y="121049"/>
            <a:ext cx="630930" cy="588164"/>
            <a:chOff x="582302" y="4457015"/>
            <a:chExt cx="630930" cy="588164"/>
          </a:xfrm>
        </p:grpSpPr>
        <p:pic>
          <p:nvPicPr>
            <p:cNvPr id="3" name="Picture 7"/>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9" name="ZoneTexte 38"/>
          <p:cNvSpPr txBox="1"/>
          <p:nvPr/>
        </p:nvSpPr>
        <p:spPr>
          <a:xfrm>
            <a:off x="11676832" y="115778"/>
            <a:ext cx="453292" cy="307777"/>
          </a:xfrm>
          <a:prstGeom prst="rect">
            <a:avLst/>
          </a:prstGeom>
          <a:solidFill>
            <a:srgbClr val="B9DA8F"/>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5" name="Titre 4"/>
          <p:cNvSpPr>
            <a:spLocks noGrp="1"/>
          </p:cNvSpPr>
          <p:nvPr>
            <p:ph type="title"/>
          </p:nvPr>
        </p:nvSpPr>
        <p:spPr/>
        <p:txBody>
          <a:bodyPr/>
          <a:lstStyle/>
          <a:p>
            <a:r>
              <a:rPr lang="fr-FR" dirty="0">
                <a:latin typeface="Calibri" panose="020F0502020204030204"/>
              </a:rPr>
              <a:t>A vous! Montrez-moi comment vous avez résolu cet exercice…</a:t>
            </a:r>
            <a:endParaRPr lang="fr-FR" dirty="0"/>
          </a:p>
        </p:txBody>
      </p:sp>
      <p:sp>
        <p:nvSpPr>
          <p:cNvPr id="19" name="Espace réservé du contenu 18"/>
          <p:cNvSpPr>
            <a:spLocks noGrp="1"/>
          </p:cNvSpPr>
          <p:nvPr>
            <p:ph sz="quarter" idx="11"/>
          </p:nvPr>
        </p:nvSpPr>
        <p:spPr/>
        <p:txBody>
          <a:bodyPr/>
          <a:lstStyle/>
          <a:p>
            <a:r>
              <a:rPr lang="fr-FR" dirty="0"/>
              <a:t>L’</a:t>
            </a:r>
            <a:r>
              <a:rPr lang="fr-FR" dirty="0" err="1"/>
              <a:t>enseignant·e</a:t>
            </a:r>
            <a:r>
              <a:rPr lang="fr-FR" dirty="0"/>
              <a:t> circule dans la classe pour repérer les élèves en difficulté . </a:t>
            </a:r>
          </a:p>
        </p:txBody>
      </p:sp>
      <p:sp>
        <p:nvSpPr>
          <p:cNvPr id="203" name="Freeform 45752"/>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close/>
                <a:moveTo>
                  <a:pt x="0" y="0"/>
                </a:moveTo>
              </a:path>
            </a:pathLst>
          </a:custGeom>
          <a:solidFill>
            <a:srgbClr val="EEE3F0">
              <a:alpha val="100000"/>
            </a:srgbClr>
          </a:solidFill>
          <a:ln w="12700" cap="flat" cmpd="sng" algn="ctr">
            <a:noFill/>
            <a:prstDash val="solid"/>
          </a:ln>
          <a:effectLst/>
        </p:spPr>
      </p:sp>
      <p:sp>
        <p:nvSpPr>
          <p:cNvPr id="204" name="Freeform 45753"/>
          <p:cNvSpPr/>
          <p:nvPr/>
        </p:nvSpPr>
        <p:spPr>
          <a:xfrm>
            <a:off x="985008" y="1412852"/>
            <a:ext cx="9816312" cy="1812284"/>
          </a:xfrm>
          <a:custGeom>
            <a:avLst/>
            <a:gdLst/>
            <a:ahLst/>
            <a:cxnLst/>
            <a:rect l="0" t="0" r="0" b="0"/>
            <a:pathLst>
              <a:path w="6249695" h="1499768">
                <a:moveTo>
                  <a:pt x="0" y="0"/>
                </a:moveTo>
                <a:lnTo>
                  <a:pt x="0" y="0"/>
                </a:lnTo>
                <a:lnTo>
                  <a:pt x="0" y="1391767"/>
                </a:lnTo>
                <a:cubicBezTo>
                  <a:pt x="0" y="1451406"/>
                  <a:pt x="48348" y="1499768"/>
                  <a:pt x="108000" y="1499768"/>
                </a:cubicBezTo>
                <a:lnTo>
                  <a:pt x="6141694" y="1499768"/>
                </a:lnTo>
                <a:cubicBezTo>
                  <a:pt x="6201346" y="1499768"/>
                  <a:pt x="6249695" y="1451406"/>
                  <a:pt x="6249695" y="1391767"/>
                </a:cubicBezTo>
                <a:lnTo>
                  <a:pt x="6249695" y="108000"/>
                </a:lnTo>
                <a:cubicBezTo>
                  <a:pt x="6249695" y="48348"/>
                  <a:pt x="6201346" y="0"/>
                  <a:pt x="6141694" y="0"/>
                </a:cubicBezTo>
                <a:lnTo>
                  <a:pt x="0" y="0"/>
                </a:lnTo>
                <a:close/>
                <a:moveTo>
                  <a:pt x="0" y="0"/>
                </a:moveTo>
              </a:path>
            </a:pathLst>
          </a:custGeom>
          <a:noFill/>
          <a:ln w="6350" cap="flat" cmpd="sng" algn="ctr">
            <a:solidFill>
              <a:srgbClr val="AE6EAD">
                <a:alpha val="100000"/>
              </a:srgbClr>
            </a:solidFill>
            <a:prstDash val="solid"/>
            <a:miter lim="50800"/>
          </a:ln>
          <a:effectLst/>
        </p:spPr>
      </p:sp>
      <p:grpSp>
        <p:nvGrpSpPr>
          <p:cNvPr id="205" name="Group 204"/>
          <p:cNvGrpSpPr>
            <a:grpSpLocks noChangeAspect="1"/>
          </p:cNvGrpSpPr>
          <p:nvPr/>
        </p:nvGrpSpPr>
        <p:grpSpPr>
          <a:xfrm>
            <a:off x="5119534" y="1504314"/>
            <a:ext cx="5359097" cy="1624178"/>
            <a:chOff x="4877700" y="1689380"/>
            <a:chExt cx="5828724" cy="1766507"/>
          </a:xfrm>
        </p:grpSpPr>
        <p:sp>
          <p:nvSpPr>
            <p:cNvPr id="206"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207"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208"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09"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0"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1"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2"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3"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4"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5"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6"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7"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8"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19"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20"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21"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22"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3"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4"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5"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6"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7"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8"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29"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0"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1"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2"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3"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4"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5"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6"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7"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8"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39"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0"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1"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2"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3"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4"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5"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6"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7"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8"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49"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0"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1"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2"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3"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4"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5"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6"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7"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8"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59"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60"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61"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62"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63"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64"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265"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266" name="Picture 460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267"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268"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269"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sp>
        <p:nvSpPr>
          <p:cNvPr id="270" name="Rectangle 46202"/>
          <p:cNvSpPr/>
          <p:nvPr/>
        </p:nvSpPr>
        <p:spPr>
          <a:xfrm>
            <a:off x="1051154" y="1404249"/>
            <a:ext cx="3647989" cy="923330"/>
          </a:xfrm>
          <a:prstGeom prst="rect">
            <a:avLst/>
          </a:prstGeom>
        </p:spPr>
        <p:txBody>
          <a:bodyPr wrap="square" lIns="0" tIns="0" rIns="0" bIns="0">
            <a:spAutoFit/>
          </a:bodyPr>
          <a:lstStyle/>
          <a:p>
            <a:pPr marL="0" marR="0" lvl="0" indent="0" algn="just"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Ci-contre,</a:t>
            </a:r>
            <a:r>
              <a:rPr kumimoji="0" lang="en-US" sz="2000" b="0" i="0" u="none" strike="noStrike" kern="0" cap="none" spc="109"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un</a:t>
            </a:r>
            <a:r>
              <a:rPr kumimoji="0" lang="en-US" sz="2000" b="0" i="0" u="none" strike="noStrike" kern="0" cap="none" spc="111"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objet</a:t>
            </a:r>
            <a:r>
              <a:rPr kumimoji="0" lang="en-US" sz="2000" b="0" i="0" u="none" strike="noStrike" kern="0" cap="none" spc="110" normalizeH="0" baseline="0" noProof="0" dirty="0">
                <a:ln>
                  <a:noFill/>
                </a:ln>
                <a:solidFill>
                  <a:srgbClr val="231F20"/>
                </a:solidFill>
                <a:effectLst/>
                <a:uLnTx/>
                <a:uFillTx/>
              </a:rPr>
              <a:t> </a:t>
            </a:r>
            <a:r>
              <a:rPr kumimoji="0" lang="en-US" sz="2000" b="0" i="0" u="none" strike="noStrike" kern="0" cap="none" spc="0" normalizeH="0" baseline="0" noProof="0" dirty="0" err="1">
                <a:ln>
                  <a:noFill/>
                </a:ln>
                <a:solidFill>
                  <a:srgbClr val="231F20"/>
                </a:solidFill>
                <a:effectLst/>
                <a:uLnTx/>
                <a:uFillTx/>
              </a:rPr>
              <a:t>opaqu</a:t>
            </a:r>
            <a:r>
              <a:rPr kumimoji="0" lang="en-US" sz="2000" b="0" i="0" u="none" strike="noStrike" kern="0" cap="none" spc="765" normalizeH="0" baseline="0" noProof="0" dirty="0" err="1">
                <a:ln>
                  <a:noFill/>
                </a:ln>
                <a:solidFill>
                  <a:srgbClr val="231F20"/>
                </a:solidFill>
                <a:effectLst/>
                <a:uLnTx/>
                <a:uFillTx/>
              </a:rPr>
              <a:t>e</a:t>
            </a:r>
            <a:r>
              <a:rPr kumimoji="0" lang="en-US" sz="2000" b="0" i="0" u="none" strike="noStrike" kern="0" cap="none" spc="0" normalizeH="0" baseline="0" noProof="0" dirty="0" err="1">
                <a:ln>
                  <a:noFill/>
                </a:ln>
                <a:solidFill>
                  <a:srgbClr val="231F20"/>
                </a:solidFill>
                <a:effectLst/>
                <a:uLnTx/>
                <a:uFillTx/>
              </a:rPr>
              <a:t>est</a:t>
            </a:r>
            <a:r>
              <a:rPr kumimoji="0" lang="en-US" sz="2000" b="0" i="0" u="none" strike="noStrike" kern="0" cap="none" spc="0" normalizeH="0" baseline="0" noProof="0" dirty="0">
                <a:ln>
                  <a:noFill/>
                </a:ln>
                <a:solidFill>
                  <a:srgbClr val="231F20"/>
                </a:solidFill>
                <a:effectLst/>
                <a:uLnTx/>
                <a:uFillTx/>
              </a:rPr>
              <a:t> </a:t>
            </a:r>
            <a:r>
              <a:rPr kumimoji="0" lang="en-US" sz="2000" b="0" i="0" u="none" strike="noStrike" kern="0" cap="none" spc="0" normalizeH="0" baseline="0" noProof="0" dirty="0" err="1">
                <a:ln>
                  <a:noFill/>
                </a:ln>
                <a:solidFill>
                  <a:srgbClr val="231F20"/>
                </a:solidFill>
                <a:effectLst/>
                <a:uLnTx/>
                <a:uFillTx/>
              </a:rPr>
              <a:t>placé</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entre</a:t>
            </a:r>
            <a:r>
              <a:rPr kumimoji="0" lang="en-US" sz="2000" b="0" i="0" u="none" strike="noStrike" kern="0" cap="none" spc="476"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a:t>
            </a:r>
            <a:r>
              <a:rPr kumimoji="0" lang="en-US" sz="2000" b="0" i="0" u="none" strike="noStrike" kern="0" cap="none" spc="478"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flamme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de</a:t>
            </a:r>
            <a:r>
              <a:rPr kumimoji="0" lang="en-US" sz="2000" b="0" i="0" u="none" strike="noStrike" kern="0" cap="none" spc="477" normalizeH="0" baseline="0" noProof="0" dirty="0">
                <a:ln>
                  <a:noFill/>
                </a:ln>
                <a:solidFill>
                  <a:srgbClr val="231F20"/>
                </a:solidFill>
                <a:effectLst/>
                <a:uLnTx/>
                <a:uFillTx/>
              </a:rPr>
              <a:t> </a:t>
            </a:r>
            <a:r>
              <a:rPr kumimoji="0" lang="en-US" sz="2000" b="0" i="0" u="none" strike="noStrike" kern="0" cap="none" spc="0" normalizeH="0" baseline="0" noProof="0" dirty="0">
                <a:ln>
                  <a:noFill/>
                </a:ln>
                <a:solidFill>
                  <a:srgbClr val="231F20"/>
                </a:solidFill>
                <a:effectLst/>
                <a:uLnTx/>
                <a:uFillTx/>
              </a:rPr>
              <a:t>la </a:t>
            </a:r>
            <a:r>
              <a:rPr kumimoji="0" lang="en-US" sz="2000" b="0" i="0" u="none" strike="noStrike" kern="0" cap="none" spc="0" normalizeH="0" baseline="0" noProof="0" dirty="0" err="1">
                <a:ln>
                  <a:noFill/>
                </a:ln>
                <a:solidFill>
                  <a:srgbClr val="231F20"/>
                </a:solidFill>
                <a:effectLst/>
                <a:uLnTx/>
                <a:uFillTx/>
              </a:rPr>
              <a:t>bougie</a:t>
            </a:r>
            <a:r>
              <a:rPr kumimoji="0" lang="en-US" sz="2000" b="0" i="0" u="none" strike="noStrike" kern="0" cap="none" spc="0" normalizeH="0" baseline="0" noProof="0" dirty="0">
                <a:ln>
                  <a:noFill/>
                </a:ln>
                <a:solidFill>
                  <a:srgbClr val="231F20"/>
                </a:solidFill>
                <a:effectLst/>
                <a:uLnTx/>
                <a:uFillTx/>
              </a:rPr>
              <a:t> et un écran. </a:t>
            </a:r>
          </a:p>
        </p:txBody>
      </p:sp>
      <p:sp>
        <p:nvSpPr>
          <p:cNvPr id="271" name="Rectangle 46203"/>
          <p:cNvSpPr/>
          <p:nvPr/>
        </p:nvSpPr>
        <p:spPr>
          <a:xfrm>
            <a:off x="1098445" y="2575314"/>
            <a:ext cx="3812308" cy="615553"/>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On veut représenter les ombres </a:t>
            </a:r>
          </a:p>
          <a:p>
            <a:pPr marL="0" marR="0" lvl="0" indent="0" defTabSz="914400" eaLnBrk="1" fontAlgn="auto" latinLnBrk="0" hangingPunct="1">
              <a:spcBef>
                <a:spcPts val="0"/>
              </a:spcBef>
              <a:spcAft>
                <a:spcPts val="0"/>
              </a:spcAft>
              <a:buClrTx/>
              <a:buSzTx/>
              <a:buFontTx/>
              <a:buNone/>
              <a:tabLst/>
              <a:defRPr/>
            </a:pPr>
            <a:r>
              <a:rPr kumimoji="0" lang="en-US" sz="2000" b="0" i="0" u="none" strike="noStrike" kern="0" cap="none" spc="0" normalizeH="0" baseline="0" noProof="0" dirty="0">
                <a:ln>
                  <a:noFill/>
                </a:ln>
                <a:solidFill>
                  <a:srgbClr val="231F20"/>
                </a:solidFill>
                <a:effectLst/>
                <a:uLnTx/>
                <a:uFillTx/>
              </a:rPr>
              <a:t>de l’objet.</a:t>
            </a:r>
          </a:p>
        </p:txBody>
      </p:sp>
      <p:sp>
        <p:nvSpPr>
          <p:cNvPr id="272" name="Freeform 45747"/>
          <p:cNvSpPr/>
          <p:nvPr/>
        </p:nvSpPr>
        <p:spPr>
          <a:xfrm>
            <a:off x="968124" y="3360438"/>
            <a:ext cx="4401406" cy="371810"/>
          </a:xfrm>
          <a:custGeom>
            <a:avLst/>
            <a:gdLst/>
            <a:ahLst/>
            <a:cxnLst/>
            <a:rect l="0" t="0" r="0" b="0"/>
            <a:pathLst>
              <a:path w="2289594" h="259206">
                <a:moveTo>
                  <a:pt x="0" y="0"/>
                </a:moveTo>
                <a:lnTo>
                  <a:pt x="0" y="259206"/>
                </a:lnTo>
                <a:lnTo>
                  <a:pt x="2253602" y="259206"/>
                </a:lnTo>
                <a:cubicBezTo>
                  <a:pt x="2273477" y="259206"/>
                  <a:pt x="2289594" y="243090"/>
                  <a:pt x="2289594" y="223189"/>
                </a:cubicBezTo>
                <a:lnTo>
                  <a:pt x="2289594" y="35966"/>
                </a:lnTo>
                <a:cubicBezTo>
                  <a:pt x="2289594" y="16128"/>
                  <a:pt x="2273477" y="0"/>
                  <a:pt x="2253602" y="0"/>
                </a:cubicBezTo>
                <a:close/>
                <a:moveTo>
                  <a:pt x="0" y="0"/>
                </a:moveTo>
              </a:path>
            </a:pathLst>
          </a:custGeom>
          <a:solidFill>
            <a:srgbClr val="F3EBF5">
              <a:alpha val="100000"/>
            </a:srgbClr>
          </a:solidFill>
          <a:ln w="12700" cap="flat" cmpd="sng" algn="ctr">
            <a:noFill/>
            <a:prstDash val="solid"/>
          </a:ln>
          <a:effectLst/>
        </p:spPr>
      </p:sp>
      <p:sp>
        <p:nvSpPr>
          <p:cNvPr id="273" name="Freeform 45748"/>
          <p:cNvSpPr/>
          <p:nvPr/>
        </p:nvSpPr>
        <p:spPr>
          <a:xfrm>
            <a:off x="968124" y="5006352"/>
            <a:ext cx="4394731" cy="639661"/>
          </a:xfrm>
          <a:custGeom>
            <a:avLst/>
            <a:gdLst/>
            <a:ahLst/>
            <a:cxnLst/>
            <a:rect l="0" t="0" r="0" b="0"/>
            <a:pathLst>
              <a:path w="2289594" h="424802">
                <a:moveTo>
                  <a:pt x="0" y="0"/>
                </a:moveTo>
                <a:lnTo>
                  <a:pt x="0" y="424802"/>
                </a:lnTo>
                <a:lnTo>
                  <a:pt x="2253602" y="424802"/>
                </a:lnTo>
                <a:cubicBezTo>
                  <a:pt x="2273477" y="424802"/>
                  <a:pt x="2289594" y="408686"/>
                  <a:pt x="2289594" y="388785"/>
                </a:cubicBezTo>
                <a:lnTo>
                  <a:pt x="2289594" y="35966"/>
                </a:lnTo>
                <a:cubicBezTo>
                  <a:pt x="2289594" y="16128"/>
                  <a:pt x="2273477" y="0"/>
                  <a:pt x="2253602" y="0"/>
                </a:cubicBezTo>
                <a:close/>
                <a:moveTo>
                  <a:pt x="0" y="0"/>
                </a:moveTo>
              </a:path>
            </a:pathLst>
          </a:custGeom>
          <a:solidFill>
            <a:srgbClr val="F3EBF5">
              <a:alpha val="100000"/>
            </a:srgbClr>
          </a:solidFill>
          <a:ln w="12700" cap="flat" cmpd="sng" algn="ctr">
            <a:noFill/>
            <a:prstDash val="solid"/>
          </a:ln>
          <a:effectLst/>
        </p:spPr>
      </p:sp>
      <p:sp>
        <p:nvSpPr>
          <p:cNvPr id="274" name="Rectangle 46197"/>
          <p:cNvSpPr/>
          <p:nvPr/>
        </p:nvSpPr>
        <p:spPr>
          <a:xfrm>
            <a:off x="1015511" y="3376227"/>
            <a:ext cx="4347344" cy="307777"/>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AC67AA"/>
                </a:solidFill>
                <a:effectLst/>
                <a:uLnTx/>
                <a:uFillTx/>
              </a:rPr>
              <a:t>1.</a:t>
            </a:r>
            <a:r>
              <a:rPr kumimoji="0" lang="en-US" sz="2000" b="0" i="0" u="none" strike="noStrike" kern="0" cap="none" spc="0" normalizeH="0" baseline="0" noProof="0" dirty="0">
                <a:ln>
                  <a:noFill/>
                </a:ln>
                <a:solidFill>
                  <a:srgbClr val="F5821F"/>
                </a:solidFill>
                <a:effectLst/>
                <a:uLnTx/>
                <a:uFillTx/>
              </a:rPr>
              <a:t> </a:t>
            </a:r>
            <a:r>
              <a:rPr kumimoji="0" lang="en-US" sz="2000" b="0" i="0" u="none" strike="noStrike" kern="0" cap="none" spc="0" normalizeH="0" baseline="0" noProof="0" dirty="0">
                <a:ln>
                  <a:noFill/>
                </a:ln>
                <a:solidFill>
                  <a:srgbClr val="231F20"/>
                </a:solidFill>
                <a:effectLst/>
                <a:uLnTx/>
                <a:uFillTx/>
              </a:rPr>
              <a:t>Tracer les rayons limites sur le schéma.</a:t>
            </a:r>
          </a:p>
        </p:txBody>
      </p:sp>
      <p:sp>
        <p:nvSpPr>
          <p:cNvPr id="275" name="Rectangle 46198"/>
          <p:cNvSpPr/>
          <p:nvPr/>
        </p:nvSpPr>
        <p:spPr>
          <a:xfrm>
            <a:off x="1018662" y="5002725"/>
            <a:ext cx="4238490" cy="615553"/>
          </a:xfrm>
          <a:prstGeom prst="rect">
            <a:avLst/>
          </a:prstGeom>
        </p:spPr>
        <p:txBody>
          <a:bodyPr wrap="square" lIns="0" tIns="0" rIns="0" bIns="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AC67AA"/>
                </a:solidFill>
                <a:effectLst/>
                <a:uLnTx/>
                <a:uFillTx/>
              </a:rPr>
              <a:t>2.</a:t>
            </a:r>
            <a:r>
              <a:rPr kumimoji="0" lang="en-US" sz="2000" b="0" i="0" u="none" strike="noStrike" kern="0" cap="none" spc="0" normalizeH="0" baseline="0" noProof="0" dirty="0">
                <a:ln>
                  <a:noFill/>
                </a:ln>
                <a:solidFill>
                  <a:srgbClr val="F5821F"/>
                </a:solidFill>
                <a:effectLst/>
                <a:uLnTx/>
                <a:uFillTx/>
              </a:rPr>
              <a:t> </a:t>
            </a:r>
            <a:r>
              <a:rPr kumimoji="0" lang="en-US" sz="2000" b="0" i="0" u="none" strike="noStrike" kern="0" cap="none" spc="0" normalizeH="0" baseline="0" noProof="0" dirty="0">
                <a:ln>
                  <a:noFill/>
                </a:ln>
                <a:solidFill>
                  <a:srgbClr val="231F20"/>
                </a:solidFill>
                <a:effectLst/>
                <a:uLnTx/>
                <a:uFillTx/>
              </a:rPr>
              <a:t>Indiquer la zone d’ombre, </a:t>
            </a:r>
            <a:r>
              <a:rPr kumimoji="0" lang="en-US" sz="2000" b="0" i="0" u="none" strike="noStrike" kern="0" cap="none" spc="0" normalizeH="0" baseline="0" noProof="0" dirty="0" err="1">
                <a:ln>
                  <a:noFill/>
                </a:ln>
                <a:solidFill>
                  <a:srgbClr val="231F20"/>
                </a:solidFill>
                <a:effectLst/>
                <a:uLnTx/>
                <a:uFillTx/>
              </a:rPr>
              <a:t>l’ombre</a:t>
            </a:r>
            <a:r>
              <a:rPr lang="en-US" sz="2000" kern="0" dirty="0">
                <a:solidFill>
                  <a:srgbClr val="231F20"/>
                </a:solidFill>
              </a:rPr>
              <a:t> </a:t>
            </a:r>
            <a:r>
              <a:rPr kumimoji="0" lang="en-US" sz="2000" b="0" i="0" u="none" strike="noStrike" kern="0" cap="none" spc="0" normalizeH="0" baseline="0" noProof="0" dirty="0" err="1">
                <a:ln>
                  <a:noFill/>
                </a:ln>
                <a:solidFill>
                  <a:srgbClr val="231F20"/>
                </a:solidFill>
                <a:effectLst/>
                <a:uLnTx/>
                <a:uFillTx/>
              </a:rPr>
              <a:t>propre</a:t>
            </a:r>
            <a:r>
              <a:rPr kumimoji="0" lang="en-US" sz="2000" b="0" i="0" u="none" strike="noStrike" kern="0" cap="none" spc="0" normalizeH="0" baseline="0" noProof="0" dirty="0">
                <a:ln>
                  <a:noFill/>
                </a:ln>
                <a:solidFill>
                  <a:srgbClr val="231F20"/>
                </a:solidFill>
                <a:effectLst/>
                <a:uLnTx/>
                <a:uFillTx/>
              </a:rPr>
              <a:t> et l’ombre portée.</a:t>
            </a:r>
          </a:p>
        </p:txBody>
      </p:sp>
      <p:grpSp>
        <p:nvGrpSpPr>
          <p:cNvPr id="276" name="Group 275"/>
          <p:cNvGrpSpPr>
            <a:grpSpLocks noChangeAspect="1"/>
          </p:cNvGrpSpPr>
          <p:nvPr/>
        </p:nvGrpSpPr>
        <p:grpSpPr>
          <a:xfrm>
            <a:off x="5393637" y="3313269"/>
            <a:ext cx="5359097" cy="1624178"/>
            <a:chOff x="4877700" y="1689380"/>
            <a:chExt cx="5828724" cy="1766507"/>
          </a:xfrm>
        </p:grpSpPr>
        <p:sp>
          <p:nvSpPr>
            <p:cNvPr id="277"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278"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279"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0"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1"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2"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3"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4"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5"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6"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7"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8"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89"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90"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91"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92"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293"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4"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5"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6"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7"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8"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299"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0"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1"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2"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3"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4"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5"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6"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7"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8"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09"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0"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1"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2"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3"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4"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5"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6"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7"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8"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19"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0"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1"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2"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3"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4"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5"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6"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7"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8"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29"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0"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1"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2"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3"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4"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35"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336"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337" name="Picture 460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338"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339"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340"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grpSp>
        <p:nvGrpSpPr>
          <p:cNvPr id="341" name="Group 340"/>
          <p:cNvGrpSpPr>
            <a:grpSpLocks noChangeAspect="1"/>
          </p:cNvGrpSpPr>
          <p:nvPr/>
        </p:nvGrpSpPr>
        <p:grpSpPr>
          <a:xfrm>
            <a:off x="5397815" y="4953872"/>
            <a:ext cx="5359097" cy="1624178"/>
            <a:chOff x="4877700" y="1689380"/>
            <a:chExt cx="5828724" cy="1766507"/>
          </a:xfrm>
        </p:grpSpPr>
        <p:sp>
          <p:nvSpPr>
            <p:cNvPr id="342" name="Freeform 45968"/>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close/>
                  <a:moveTo>
                    <a:pt x="0" y="0"/>
                  </a:moveTo>
                </a:path>
              </a:pathLst>
            </a:custGeom>
            <a:solidFill>
              <a:srgbClr val="FFFFFF">
                <a:alpha val="100000"/>
              </a:srgbClr>
            </a:solidFill>
            <a:ln w="4737" cap="flat" cmpd="sng" algn="ctr">
              <a:noFill/>
              <a:prstDash val="solid"/>
            </a:ln>
            <a:effectLst/>
          </p:spPr>
        </p:sp>
        <p:sp>
          <p:nvSpPr>
            <p:cNvPr id="343" name="Freeform 45969"/>
            <p:cNvSpPr/>
            <p:nvPr/>
          </p:nvSpPr>
          <p:spPr>
            <a:xfrm>
              <a:off x="4881731" y="1692955"/>
              <a:ext cx="5820664" cy="1762932"/>
            </a:xfrm>
            <a:custGeom>
              <a:avLst/>
              <a:gdLst/>
              <a:ahLst/>
              <a:cxnLst/>
              <a:rect l="0" t="0" r="0" b="0"/>
              <a:pathLst>
                <a:path w="3705809" h="1266278">
                  <a:moveTo>
                    <a:pt x="0" y="0"/>
                  </a:moveTo>
                  <a:lnTo>
                    <a:pt x="0" y="0"/>
                  </a:lnTo>
                  <a:lnTo>
                    <a:pt x="0" y="1266278"/>
                  </a:lnTo>
                  <a:lnTo>
                    <a:pt x="3705809" y="1266278"/>
                  </a:lnTo>
                  <a:lnTo>
                    <a:pt x="3705809" y="0"/>
                  </a:lnTo>
                  <a:lnTo>
                    <a:pt x="0" y="0"/>
                  </a:lnTo>
                  <a:close/>
                  <a:moveTo>
                    <a:pt x="0" y="0"/>
                  </a:moveTo>
                </a:path>
              </a:pathLst>
            </a:custGeom>
            <a:noFill/>
            <a:ln w="5130" cap="flat" cmpd="sng" algn="ctr">
              <a:solidFill>
                <a:srgbClr val="373535">
                  <a:alpha val="100000"/>
                </a:srgbClr>
              </a:solidFill>
              <a:prstDash val="solid"/>
              <a:miter lim="50800"/>
            </a:ln>
            <a:effectLst/>
          </p:spPr>
        </p:sp>
        <p:sp>
          <p:nvSpPr>
            <p:cNvPr id="344" name="Freeform 45970"/>
            <p:cNvSpPr/>
            <p:nvPr/>
          </p:nvSpPr>
          <p:spPr>
            <a:xfrm>
              <a:off x="4877700" y="3337309"/>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45" name="Freeform 45971"/>
            <p:cNvSpPr/>
            <p:nvPr/>
          </p:nvSpPr>
          <p:spPr>
            <a:xfrm>
              <a:off x="4877700" y="309969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46" name="Freeform 45972"/>
            <p:cNvSpPr/>
            <p:nvPr/>
          </p:nvSpPr>
          <p:spPr>
            <a:xfrm>
              <a:off x="4877700" y="286206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47" name="Freeform 45973"/>
            <p:cNvSpPr/>
            <p:nvPr/>
          </p:nvSpPr>
          <p:spPr>
            <a:xfrm>
              <a:off x="4877700" y="262445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48" name="Freeform 45974"/>
            <p:cNvSpPr/>
            <p:nvPr/>
          </p:nvSpPr>
          <p:spPr>
            <a:xfrm>
              <a:off x="4877700" y="2386835"/>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49" name="Freeform 45975"/>
            <p:cNvSpPr/>
            <p:nvPr/>
          </p:nvSpPr>
          <p:spPr>
            <a:xfrm>
              <a:off x="4877700" y="214921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0" name="Freeform 45976"/>
            <p:cNvSpPr/>
            <p:nvPr/>
          </p:nvSpPr>
          <p:spPr>
            <a:xfrm>
              <a:off x="4877700" y="1911594"/>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1" name="Freeform 45977"/>
            <p:cNvSpPr/>
            <p:nvPr/>
          </p:nvSpPr>
          <p:spPr>
            <a:xfrm>
              <a:off x="4877700" y="3218496"/>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2" name="Freeform 45978"/>
            <p:cNvSpPr/>
            <p:nvPr/>
          </p:nvSpPr>
          <p:spPr>
            <a:xfrm>
              <a:off x="4877700" y="2980881"/>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3" name="Freeform 45979"/>
            <p:cNvSpPr/>
            <p:nvPr/>
          </p:nvSpPr>
          <p:spPr>
            <a:xfrm>
              <a:off x="4877700" y="2743263"/>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4" name="Freeform 45980"/>
            <p:cNvSpPr/>
            <p:nvPr/>
          </p:nvSpPr>
          <p:spPr>
            <a:xfrm>
              <a:off x="4877700" y="2505640"/>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5" name="Freeform 45981"/>
            <p:cNvSpPr/>
            <p:nvPr/>
          </p:nvSpPr>
          <p:spPr>
            <a:xfrm>
              <a:off x="4877700" y="226802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6" name="Freeform 45982"/>
            <p:cNvSpPr/>
            <p:nvPr/>
          </p:nvSpPr>
          <p:spPr>
            <a:xfrm>
              <a:off x="4877700" y="2030397"/>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7" name="Freeform 45983"/>
            <p:cNvSpPr/>
            <p:nvPr/>
          </p:nvSpPr>
          <p:spPr>
            <a:xfrm>
              <a:off x="4877700" y="1792782"/>
              <a:ext cx="5828724" cy="0"/>
            </a:xfrm>
            <a:custGeom>
              <a:avLst/>
              <a:gdLst/>
              <a:ahLst/>
              <a:cxnLst/>
              <a:rect l="0" t="0" r="0" b="0"/>
              <a:pathLst>
                <a:path w="3710940">
                  <a:moveTo>
                    <a:pt x="0" y="0"/>
                  </a:moveTo>
                  <a:lnTo>
                    <a:pt x="3710940" y="0"/>
                  </a:lnTo>
                </a:path>
              </a:pathLst>
            </a:custGeom>
            <a:noFill/>
            <a:ln w="4737" cap="flat" cmpd="sng" algn="ctr">
              <a:solidFill>
                <a:srgbClr val="AEB0B2">
                  <a:alpha val="100000"/>
                </a:srgbClr>
              </a:solidFill>
              <a:prstDash val="solid"/>
              <a:miter lim="50800"/>
            </a:ln>
            <a:effectLst/>
          </p:spPr>
        </p:sp>
        <p:sp>
          <p:nvSpPr>
            <p:cNvPr id="358" name="Freeform 45984"/>
            <p:cNvSpPr/>
            <p:nvPr/>
          </p:nvSpPr>
          <p:spPr>
            <a:xfrm>
              <a:off x="50417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59" name="Freeform 45985"/>
            <p:cNvSpPr/>
            <p:nvPr/>
          </p:nvSpPr>
          <p:spPr>
            <a:xfrm>
              <a:off x="71864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0" name="Freeform 45986"/>
            <p:cNvSpPr/>
            <p:nvPr/>
          </p:nvSpPr>
          <p:spPr>
            <a:xfrm>
              <a:off x="611409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1" name="Freeform 45987"/>
            <p:cNvSpPr/>
            <p:nvPr/>
          </p:nvSpPr>
          <p:spPr>
            <a:xfrm>
              <a:off x="82587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2" name="Freeform 45988"/>
            <p:cNvSpPr/>
            <p:nvPr/>
          </p:nvSpPr>
          <p:spPr>
            <a:xfrm>
              <a:off x="959915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3" name="Freeform 45989"/>
            <p:cNvSpPr/>
            <p:nvPr/>
          </p:nvSpPr>
          <p:spPr>
            <a:xfrm>
              <a:off x="557794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4" name="Freeform 45990"/>
            <p:cNvSpPr/>
            <p:nvPr/>
          </p:nvSpPr>
          <p:spPr>
            <a:xfrm>
              <a:off x="77225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5" name="Freeform 45991"/>
            <p:cNvSpPr/>
            <p:nvPr/>
          </p:nvSpPr>
          <p:spPr>
            <a:xfrm>
              <a:off x="665026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6" name="Freeform 45992"/>
            <p:cNvSpPr/>
            <p:nvPr/>
          </p:nvSpPr>
          <p:spPr>
            <a:xfrm>
              <a:off x="879490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7" name="Freeform 45993"/>
            <p:cNvSpPr/>
            <p:nvPr/>
          </p:nvSpPr>
          <p:spPr>
            <a:xfrm>
              <a:off x="101353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8" name="Freeform 45994"/>
            <p:cNvSpPr/>
            <p:nvPr/>
          </p:nvSpPr>
          <p:spPr>
            <a:xfrm>
              <a:off x="530985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69" name="Freeform 45995"/>
            <p:cNvSpPr/>
            <p:nvPr/>
          </p:nvSpPr>
          <p:spPr>
            <a:xfrm>
              <a:off x="745449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0" name="Freeform 45996"/>
            <p:cNvSpPr/>
            <p:nvPr/>
          </p:nvSpPr>
          <p:spPr>
            <a:xfrm>
              <a:off x="638218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1" name="Freeform 45997"/>
            <p:cNvSpPr/>
            <p:nvPr/>
          </p:nvSpPr>
          <p:spPr>
            <a:xfrm>
              <a:off x="852682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2" name="Freeform 45998"/>
            <p:cNvSpPr/>
            <p:nvPr/>
          </p:nvSpPr>
          <p:spPr>
            <a:xfrm>
              <a:off x="9867228"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3" name="Freeform 45999"/>
            <p:cNvSpPr/>
            <p:nvPr/>
          </p:nvSpPr>
          <p:spPr>
            <a:xfrm>
              <a:off x="584602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4" name="Freeform 46000"/>
            <p:cNvSpPr/>
            <p:nvPr/>
          </p:nvSpPr>
          <p:spPr>
            <a:xfrm>
              <a:off x="79906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5" name="Freeform 46001"/>
            <p:cNvSpPr/>
            <p:nvPr/>
          </p:nvSpPr>
          <p:spPr>
            <a:xfrm>
              <a:off x="933106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6" name="Freeform 46002"/>
            <p:cNvSpPr/>
            <p:nvPr/>
          </p:nvSpPr>
          <p:spPr>
            <a:xfrm>
              <a:off x="691834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7" name="Freeform 46003"/>
            <p:cNvSpPr/>
            <p:nvPr/>
          </p:nvSpPr>
          <p:spPr>
            <a:xfrm>
              <a:off x="906298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8" name="Freeform 46004"/>
            <p:cNvSpPr/>
            <p:nvPr/>
          </p:nvSpPr>
          <p:spPr>
            <a:xfrm>
              <a:off x="10403391"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79" name="Freeform 46005"/>
            <p:cNvSpPr/>
            <p:nvPr/>
          </p:nvSpPr>
          <p:spPr>
            <a:xfrm>
              <a:off x="517582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0" name="Freeform 46006"/>
            <p:cNvSpPr/>
            <p:nvPr/>
          </p:nvSpPr>
          <p:spPr>
            <a:xfrm>
              <a:off x="732046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1" name="Freeform 46007"/>
            <p:cNvSpPr/>
            <p:nvPr/>
          </p:nvSpPr>
          <p:spPr>
            <a:xfrm>
              <a:off x="624814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2" name="Freeform 46008"/>
            <p:cNvSpPr/>
            <p:nvPr/>
          </p:nvSpPr>
          <p:spPr>
            <a:xfrm>
              <a:off x="839278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3" name="Freeform 46009"/>
            <p:cNvSpPr/>
            <p:nvPr/>
          </p:nvSpPr>
          <p:spPr>
            <a:xfrm>
              <a:off x="9733186"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4" name="Freeform 46010"/>
            <p:cNvSpPr/>
            <p:nvPr/>
          </p:nvSpPr>
          <p:spPr>
            <a:xfrm>
              <a:off x="571197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5" name="Freeform 46011"/>
            <p:cNvSpPr/>
            <p:nvPr/>
          </p:nvSpPr>
          <p:spPr>
            <a:xfrm>
              <a:off x="785661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6" name="Freeform 46012"/>
            <p:cNvSpPr/>
            <p:nvPr/>
          </p:nvSpPr>
          <p:spPr>
            <a:xfrm>
              <a:off x="678430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7" name="Freeform 46013"/>
            <p:cNvSpPr/>
            <p:nvPr/>
          </p:nvSpPr>
          <p:spPr>
            <a:xfrm>
              <a:off x="8928947"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8" name="Freeform 46014"/>
            <p:cNvSpPr/>
            <p:nvPr/>
          </p:nvSpPr>
          <p:spPr>
            <a:xfrm>
              <a:off x="1026934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89" name="Freeform 46015"/>
            <p:cNvSpPr/>
            <p:nvPr/>
          </p:nvSpPr>
          <p:spPr>
            <a:xfrm>
              <a:off x="544390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0" name="Freeform 46016"/>
            <p:cNvSpPr/>
            <p:nvPr/>
          </p:nvSpPr>
          <p:spPr>
            <a:xfrm>
              <a:off x="758854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1" name="Freeform 46017"/>
            <p:cNvSpPr/>
            <p:nvPr/>
          </p:nvSpPr>
          <p:spPr>
            <a:xfrm>
              <a:off x="651622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2" name="Freeform 46018"/>
            <p:cNvSpPr/>
            <p:nvPr/>
          </p:nvSpPr>
          <p:spPr>
            <a:xfrm>
              <a:off x="866086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3" name="Freeform 46019"/>
            <p:cNvSpPr/>
            <p:nvPr/>
          </p:nvSpPr>
          <p:spPr>
            <a:xfrm>
              <a:off x="1000127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4" name="Freeform 46020"/>
            <p:cNvSpPr/>
            <p:nvPr/>
          </p:nvSpPr>
          <p:spPr>
            <a:xfrm>
              <a:off x="5980063"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5" name="Freeform 46021"/>
            <p:cNvSpPr/>
            <p:nvPr/>
          </p:nvSpPr>
          <p:spPr>
            <a:xfrm>
              <a:off x="8124705"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6" name="Freeform 46022"/>
            <p:cNvSpPr/>
            <p:nvPr/>
          </p:nvSpPr>
          <p:spPr>
            <a:xfrm>
              <a:off x="9465109"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7" name="Freeform 46023"/>
            <p:cNvSpPr/>
            <p:nvPr/>
          </p:nvSpPr>
          <p:spPr>
            <a:xfrm>
              <a:off x="7052380"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8" name="Freeform 46024"/>
            <p:cNvSpPr/>
            <p:nvPr/>
          </p:nvSpPr>
          <p:spPr>
            <a:xfrm>
              <a:off x="9197022"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399" name="Freeform 46025"/>
            <p:cNvSpPr/>
            <p:nvPr/>
          </p:nvSpPr>
          <p:spPr>
            <a:xfrm>
              <a:off x="10537424" y="1689380"/>
              <a:ext cx="0" cy="1757981"/>
            </a:xfrm>
            <a:custGeom>
              <a:avLst/>
              <a:gdLst/>
              <a:ahLst/>
              <a:cxnLst/>
              <a:rect l="0" t="0" r="0" b="0"/>
              <a:pathLst>
                <a:path h="1262722">
                  <a:moveTo>
                    <a:pt x="0" y="0"/>
                  </a:moveTo>
                  <a:lnTo>
                    <a:pt x="0" y="1262722"/>
                  </a:lnTo>
                </a:path>
              </a:pathLst>
            </a:custGeom>
            <a:noFill/>
            <a:ln w="4737" cap="flat" cmpd="sng" algn="ctr">
              <a:solidFill>
                <a:srgbClr val="AEB0B2">
                  <a:alpha val="100000"/>
                </a:srgbClr>
              </a:solidFill>
              <a:prstDash val="solid"/>
              <a:miter lim="50800"/>
            </a:ln>
            <a:effectLst/>
          </p:spPr>
        </p:sp>
        <p:sp>
          <p:nvSpPr>
            <p:cNvPr id="400" name="Freeform 46026"/>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close/>
                  <a:moveTo>
                    <a:pt x="0" y="0"/>
                  </a:moveTo>
                </a:path>
              </a:pathLst>
            </a:custGeom>
            <a:solidFill>
              <a:srgbClr val="DEC8E1">
                <a:alpha val="100000"/>
              </a:srgbClr>
            </a:solidFill>
            <a:ln w="4737" cap="flat" cmpd="sng" algn="ctr">
              <a:noFill/>
              <a:prstDash val="solid"/>
            </a:ln>
            <a:effectLst/>
          </p:spPr>
        </p:sp>
        <p:sp>
          <p:nvSpPr>
            <p:cNvPr id="401" name="Freeform 46027"/>
            <p:cNvSpPr/>
            <p:nvPr/>
          </p:nvSpPr>
          <p:spPr>
            <a:xfrm>
              <a:off x="9312835" y="1902386"/>
              <a:ext cx="1225787" cy="1325376"/>
            </a:xfrm>
            <a:custGeom>
              <a:avLst/>
              <a:gdLst/>
              <a:ahLst/>
              <a:cxnLst/>
              <a:rect l="0" t="0" r="0" b="0"/>
              <a:pathLst>
                <a:path w="780415" h="951991">
                  <a:moveTo>
                    <a:pt x="0" y="0"/>
                  </a:moveTo>
                  <a:lnTo>
                    <a:pt x="681405" y="122593"/>
                  </a:lnTo>
                  <a:lnTo>
                    <a:pt x="780415" y="951991"/>
                  </a:lnTo>
                  <a:lnTo>
                    <a:pt x="90906" y="823544"/>
                  </a:lnTo>
                  <a:lnTo>
                    <a:pt x="0" y="0"/>
                  </a:lnTo>
                  <a:close/>
                  <a:moveTo>
                    <a:pt x="0" y="0"/>
                  </a:moveTo>
                </a:path>
              </a:pathLst>
            </a:custGeom>
            <a:noFill/>
            <a:ln w="4737" cap="flat" cmpd="sng" algn="ctr">
              <a:solidFill>
                <a:srgbClr val="373535">
                  <a:alpha val="100000"/>
                </a:srgbClr>
              </a:solidFill>
              <a:prstDash val="solid"/>
              <a:miter lim="50800"/>
            </a:ln>
            <a:effectLst/>
          </p:spPr>
        </p:sp>
        <p:pic>
          <p:nvPicPr>
            <p:cNvPr id="402" name="Picture 460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75193" y="2244182"/>
              <a:ext cx="740029" cy="861599"/>
            </a:xfrm>
            <a:prstGeom prst="rect">
              <a:avLst/>
            </a:prstGeom>
            <a:noFill/>
          </p:spPr>
        </p:pic>
        <p:sp>
          <p:nvSpPr>
            <p:cNvPr id="403" name="Freeform 46182"/>
            <p:cNvSpPr/>
            <p:nvPr/>
          </p:nvSpPr>
          <p:spPr>
            <a:xfrm>
              <a:off x="7882830" y="2305336"/>
              <a:ext cx="526299" cy="172532"/>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rgbClr val="4E4E4F">
                <a:alpha val="100000"/>
              </a:srgbClr>
            </a:solidFill>
            <a:ln w="2641" cap="flat" cmpd="sng" algn="ctr">
              <a:noFill/>
              <a:prstDash val="solid"/>
            </a:ln>
            <a:effectLst/>
          </p:spPr>
        </p:sp>
        <p:sp>
          <p:nvSpPr>
            <p:cNvPr id="404" name="Freeform 46183"/>
            <p:cNvSpPr/>
            <p:nvPr/>
          </p:nvSpPr>
          <p:spPr>
            <a:xfrm>
              <a:off x="7882840" y="2341458"/>
              <a:ext cx="284054" cy="342978"/>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rgbClr val="ABE1FA">
                <a:alpha val="100000"/>
              </a:srgbClr>
            </a:solidFill>
            <a:ln w="2641" cap="flat" cmpd="sng" algn="ctr">
              <a:noFill/>
              <a:prstDash val="solid"/>
            </a:ln>
            <a:effectLst/>
          </p:spPr>
        </p:sp>
        <p:sp>
          <p:nvSpPr>
            <p:cNvPr id="405" name="Freeform 46184"/>
            <p:cNvSpPr/>
            <p:nvPr/>
          </p:nvSpPr>
          <p:spPr>
            <a:xfrm>
              <a:off x="8166410" y="2437395"/>
              <a:ext cx="242244" cy="247057"/>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rgbClr val="4E4E4F">
                <a:alpha val="100000"/>
              </a:srgbClr>
            </a:solidFill>
            <a:ln w="2641" cap="flat" cmpd="sng" algn="ctr">
              <a:noFill/>
              <a:prstDash val="solid"/>
            </a:ln>
            <a:effectLst/>
          </p:spPr>
        </p:sp>
      </p:grpSp>
      <p:sp>
        <p:nvSpPr>
          <p:cNvPr id="406" name="ZoneTexte 8"/>
          <p:cNvSpPr txBox="1"/>
          <p:nvPr/>
        </p:nvSpPr>
        <p:spPr>
          <a:xfrm>
            <a:off x="8094861" y="4853577"/>
            <a:ext cx="1624693" cy="369332"/>
          </a:xfrm>
          <a:prstGeom prst="rect">
            <a:avLst/>
          </a:prstGeom>
          <a:noFill/>
        </p:spPr>
        <p:txBody>
          <a:bodyPr wrap="square" rtlCol="0">
            <a:spAutoFit/>
          </a:bodyPr>
          <a:lstStyle/>
          <a:p>
            <a:pPr algn="ctr"/>
            <a:r>
              <a:rPr lang="fr-FR" dirty="0">
                <a:solidFill>
                  <a:srgbClr val="FF0000"/>
                </a:solidFill>
              </a:rPr>
              <a:t>Ombre propre</a:t>
            </a:r>
          </a:p>
        </p:txBody>
      </p:sp>
      <p:grpSp>
        <p:nvGrpSpPr>
          <p:cNvPr id="407" name="Group 406"/>
          <p:cNvGrpSpPr/>
          <p:nvPr/>
        </p:nvGrpSpPr>
        <p:grpSpPr>
          <a:xfrm>
            <a:off x="6326621" y="3863704"/>
            <a:ext cx="3903154" cy="472158"/>
            <a:chOff x="5664891" y="3886129"/>
            <a:chExt cx="3903154" cy="472158"/>
          </a:xfrm>
        </p:grpSpPr>
        <p:grpSp>
          <p:nvGrpSpPr>
            <p:cNvPr id="408" name="Group 407"/>
            <p:cNvGrpSpPr/>
            <p:nvPr/>
          </p:nvGrpSpPr>
          <p:grpSpPr>
            <a:xfrm>
              <a:off x="5664891" y="3886129"/>
              <a:ext cx="3784472" cy="2619"/>
              <a:chOff x="5664891" y="3886129"/>
              <a:chExt cx="3784472" cy="2619"/>
            </a:xfrm>
          </p:grpSpPr>
          <p:cxnSp>
            <p:nvCxnSpPr>
              <p:cNvPr id="412" name="Straight Connector 411"/>
              <p:cNvCxnSpPr/>
              <p:nvPr/>
            </p:nvCxnSpPr>
            <p:spPr>
              <a:xfrm>
                <a:off x="5664891" y="3888748"/>
                <a:ext cx="378447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p:cNvCxnSpPr/>
              <p:nvPr/>
            </p:nvCxnSpPr>
            <p:spPr>
              <a:xfrm flipV="1">
                <a:off x="6085614" y="3886129"/>
                <a:ext cx="698771" cy="1210"/>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09" name="Group 408"/>
            <p:cNvGrpSpPr/>
            <p:nvPr/>
          </p:nvGrpSpPr>
          <p:grpSpPr>
            <a:xfrm>
              <a:off x="5674714" y="4095551"/>
              <a:ext cx="3893331" cy="262736"/>
              <a:chOff x="5664891" y="3828677"/>
              <a:chExt cx="3893331" cy="262736"/>
            </a:xfrm>
          </p:grpSpPr>
          <p:cxnSp>
            <p:nvCxnSpPr>
              <p:cNvPr id="410" name="Straight Connector 409"/>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p:cNvCxnSpPr/>
              <p:nvPr/>
            </p:nvCxnSpPr>
            <p:spPr>
              <a:xfrm>
                <a:off x="6164496" y="3870142"/>
                <a:ext cx="642057" cy="42601"/>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4" name="Group 413"/>
          <p:cNvGrpSpPr/>
          <p:nvPr/>
        </p:nvGrpSpPr>
        <p:grpSpPr>
          <a:xfrm>
            <a:off x="6339833" y="5522931"/>
            <a:ext cx="3788678" cy="472158"/>
            <a:chOff x="5664891" y="3886129"/>
            <a:chExt cx="3903154" cy="472158"/>
          </a:xfrm>
        </p:grpSpPr>
        <p:grpSp>
          <p:nvGrpSpPr>
            <p:cNvPr id="415" name="Group 414"/>
            <p:cNvGrpSpPr/>
            <p:nvPr/>
          </p:nvGrpSpPr>
          <p:grpSpPr>
            <a:xfrm>
              <a:off x="5664891" y="3886129"/>
              <a:ext cx="3784472" cy="2619"/>
              <a:chOff x="5664891" y="3886129"/>
              <a:chExt cx="3784472" cy="2619"/>
            </a:xfrm>
          </p:grpSpPr>
          <p:cxnSp>
            <p:nvCxnSpPr>
              <p:cNvPr id="419" name="Straight Connector 418"/>
              <p:cNvCxnSpPr/>
              <p:nvPr/>
            </p:nvCxnSpPr>
            <p:spPr>
              <a:xfrm>
                <a:off x="5664891" y="3888748"/>
                <a:ext cx="378447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p:cNvCxnSpPr/>
              <p:nvPr/>
            </p:nvCxnSpPr>
            <p:spPr>
              <a:xfrm flipV="1">
                <a:off x="6085614" y="3886129"/>
                <a:ext cx="698771" cy="1210"/>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16" name="Group 415"/>
            <p:cNvGrpSpPr/>
            <p:nvPr/>
          </p:nvGrpSpPr>
          <p:grpSpPr>
            <a:xfrm>
              <a:off x="5674714" y="4095551"/>
              <a:ext cx="3893331" cy="262736"/>
              <a:chOff x="5664891" y="3828677"/>
              <a:chExt cx="3893331" cy="262736"/>
            </a:xfrm>
          </p:grpSpPr>
          <p:cxnSp>
            <p:nvCxnSpPr>
              <p:cNvPr id="417" name="Straight Connector 416"/>
              <p:cNvCxnSpPr/>
              <p:nvPr/>
            </p:nvCxnSpPr>
            <p:spPr>
              <a:xfrm>
                <a:off x="5664891" y="3828677"/>
                <a:ext cx="3893331" cy="26273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p:cNvCxnSpPr/>
              <p:nvPr/>
            </p:nvCxnSpPr>
            <p:spPr>
              <a:xfrm>
                <a:off x="6164496" y="3861433"/>
                <a:ext cx="642057" cy="42601"/>
              </a:xfrm>
              <a:prstGeom prst="line">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421" name="ZoneTexte 8"/>
          <p:cNvSpPr txBox="1"/>
          <p:nvPr/>
        </p:nvSpPr>
        <p:spPr>
          <a:xfrm>
            <a:off x="8077860" y="6030580"/>
            <a:ext cx="1509316" cy="369332"/>
          </a:xfrm>
          <a:prstGeom prst="rect">
            <a:avLst/>
          </a:prstGeom>
          <a:noFill/>
        </p:spPr>
        <p:txBody>
          <a:bodyPr wrap="square" rtlCol="0">
            <a:spAutoFit/>
          </a:bodyPr>
          <a:lstStyle/>
          <a:p>
            <a:pPr algn="ctr"/>
            <a:r>
              <a:rPr lang="fr-FR" dirty="0">
                <a:solidFill>
                  <a:srgbClr val="FF0000"/>
                </a:solidFill>
              </a:rPr>
              <a:t>Zone d’ombre</a:t>
            </a:r>
          </a:p>
        </p:txBody>
      </p:sp>
      <p:sp>
        <p:nvSpPr>
          <p:cNvPr id="422" name="ZoneTexte 8"/>
          <p:cNvSpPr txBox="1"/>
          <p:nvPr/>
        </p:nvSpPr>
        <p:spPr>
          <a:xfrm>
            <a:off x="9231505" y="6278072"/>
            <a:ext cx="1701880" cy="369332"/>
          </a:xfrm>
          <a:prstGeom prst="rect">
            <a:avLst/>
          </a:prstGeom>
          <a:noFill/>
        </p:spPr>
        <p:txBody>
          <a:bodyPr wrap="square" rtlCol="0">
            <a:spAutoFit/>
          </a:bodyPr>
          <a:lstStyle/>
          <a:p>
            <a:pPr algn="ctr"/>
            <a:r>
              <a:rPr lang="fr-FR" dirty="0">
                <a:solidFill>
                  <a:srgbClr val="FF0000"/>
                </a:solidFill>
              </a:rPr>
              <a:t>Ombre portée</a:t>
            </a:r>
          </a:p>
        </p:txBody>
      </p:sp>
      <p:grpSp>
        <p:nvGrpSpPr>
          <p:cNvPr id="423" name="Group 422"/>
          <p:cNvGrpSpPr>
            <a:grpSpLocks noChangeAspect="1"/>
          </p:cNvGrpSpPr>
          <p:nvPr/>
        </p:nvGrpSpPr>
        <p:grpSpPr>
          <a:xfrm>
            <a:off x="9748299" y="5528165"/>
            <a:ext cx="628880" cy="453010"/>
            <a:chOff x="9810292" y="5513140"/>
            <a:chExt cx="483894" cy="348570"/>
          </a:xfrm>
        </p:grpSpPr>
        <p:sp>
          <p:nvSpPr>
            <p:cNvPr id="424" name="Freeform 46182"/>
            <p:cNvSpPr/>
            <p:nvPr/>
          </p:nvSpPr>
          <p:spPr>
            <a:xfrm>
              <a:off x="9810292" y="5513140"/>
              <a:ext cx="483894" cy="158631"/>
            </a:xfrm>
            <a:custGeom>
              <a:avLst/>
              <a:gdLst/>
              <a:ahLst/>
              <a:cxnLst/>
              <a:rect l="0" t="0" r="0" b="0"/>
              <a:pathLst>
                <a:path w="335076" h="123926">
                  <a:moveTo>
                    <a:pt x="163715" y="0"/>
                  </a:moveTo>
                  <a:lnTo>
                    <a:pt x="0" y="25996"/>
                  </a:lnTo>
                  <a:lnTo>
                    <a:pt x="180542" y="123926"/>
                  </a:lnTo>
                  <a:lnTo>
                    <a:pt x="335076" y="94856"/>
                  </a:lnTo>
                  <a:close/>
                  <a:moveTo>
                    <a:pt x="163715" y="0"/>
                  </a:moveTo>
                </a:path>
              </a:pathLst>
            </a:custGeom>
            <a:solidFill>
              <a:schemeClr val="tx1"/>
            </a:solidFill>
            <a:ln w="2641" cap="flat" cmpd="sng" algn="ctr">
              <a:solidFill>
                <a:schemeClr val="tx1"/>
              </a:solidFill>
              <a:prstDash val="solid"/>
            </a:ln>
            <a:effectLst/>
          </p:spPr>
        </p:sp>
        <p:sp>
          <p:nvSpPr>
            <p:cNvPr id="425" name="Freeform 46183"/>
            <p:cNvSpPr/>
            <p:nvPr/>
          </p:nvSpPr>
          <p:spPr>
            <a:xfrm>
              <a:off x="9810301" y="5546352"/>
              <a:ext cx="261167" cy="315344"/>
            </a:xfrm>
            <a:custGeom>
              <a:avLst/>
              <a:gdLst/>
              <a:ahLst/>
              <a:cxnLst/>
              <a:rect l="0" t="0" r="0" b="0"/>
              <a:pathLst>
                <a:path w="180847" h="246354">
                  <a:moveTo>
                    <a:pt x="0" y="0"/>
                  </a:moveTo>
                  <a:lnTo>
                    <a:pt x="0" y="148729"/>
                  </a:lnTo>
                  <a:lnTo>
                    <a:pt x="180543" y="246354"/>
                  </a:lnTo>
                  <a:lnTo>
                    <a:pt x="180847" y="97929"/>
                  </a:lnTo>
                  <a:close/>
                  <a:moveTo>
                    <a:pt x="0" y="0"/>
                  </a:moveTo>
                </a:path>
              </a:pathLst>
            </a:custGeom>
            <a:solidFill>
              <a:schemeClr val="tx1"/>
            </a:solidFill>
            <a:ln w="2641" cap="flat" cmpd="sng" algn="ctr">
              <a:solidFill>
                <a:schemeClr val="tx1"/>
              </a:solidFill>
              <a:prstDash val="solid"/>
            </a:ln>
            <a:effectLst/>
          </p:spPr>
        </p:sp>
        <p:sp>
          <p:nvSpPr>
            <p:cNvPr id="426" name="Freeform 46184"/>
            <p:cNvSpPr/>
            <p:nvPr/>
          </p:nvSpPr>
          <p:spPr>
            <a:xfrm>
              <a:off x="10071024" y="5634559"/>
              <a:ext cx="222726" cy="227151"/>
            </a:xfrm>
            <a:custGeom>
              <a:avLst/>
              <a:gdLst/>
              <a:ahLst/>
              <a:cxnLst/>
              <a:rect l="0" t="0" r="0" b="0"/>
              <a:pathLst>
                <a:path w="154228" h="177456">
                  <a:moveTo>
                    <a:pt x="0" y="29070"/>
                  </a:moveTo>
                  <a:lnTo>
                    <a:pt x="0" y="177456"/>
                  </a:lnTo>
                  <a:lnTo>
                    <a:pt x="154228" y="137718"/>
                  </a:lnTo>
                  <a:lnTo>
                    <a:pt x="154228" y="0"/>
                  </a:lnTo>
                  <a:close/>
                  <a:moveTo>
                    <a:pt x="0" y="29070"/>
                  </a:moveTo>
                </a:path>
              </a:pathLst>
            </a:custGeom>
            <a:solidFill>
              <a:schemeClr val="tx1"/>
            </a:solidFill>
            <a:ln w="2641" cap="flat" cmpd="sng" algn="ctr">
              <a:solidFill>
                <a:schemeClr val="tx1"/>
              </a:solidFill>
              <a:prstDash val="solid"/>
            </a:ln>
            <a:effectLst/>
          </p:spPr>
        </p:sp>
      </p:grpSp>
      <p:cxnSp>
        <p:nvCxnSpPr>
          <p:cNvPr id="427" name="Straight Arrow Connector 426"/>
          <p:cNvCxnSpPr/>
          <p:nvPr/>
        </p:nvCxnSpPr>
        <p:spPr>
          <a:xfrm flipH="1">
            <a:off x="8546153" y="5158182"/>
            <a:ext cx="192387" cy="460096"/>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8" name="Straight Arrow Connector 427"/>
          <p:cNvCxnSpPr/>
          <p:nvPr/>
        </p:nvCxnSpPr>
        <p:spPr>
          <a:xfrm flipV="1">
            <a:off x="8935737" y="5704076"/>
            <a:ext cx="155062" cy="434962"/>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9" name="Straight Arrow Connector 428"/>
          <p:cNvCxnSpPr/>
          <p:nvPr/>
        </p:nvCxnSpPr>
        <p:spPr>
          <a:xfrm flipV="1">
            <a:off x="10081563" y="5995910"/>
            <a:ext cx="155062" cy="434962"/>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0" name="Freeform 45548"/>
          <p:cNvSpPr/>
          <p:nvPr/>
        </p:nvSpPr>
        <p:spPr>
          <a:xfrm>
            <a:off x="787083" y="1328194"/>
            <a:ext cx="236562"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alpha val="100000"/>
            </a:srgbClr>
          </a:solidFill>
          <a:ln w="12700" cap="flat" cmpd="sng" algn="ctr">
            <a:noFill/>
            <a:prstDash val="solid"/>
            <a:miter lim="800000"/>
          </a:ln>
          <a:effectLst/>
        </p:spPr>
      </p:sp>
      <p:sp>
        <p:nvSpPr>
          <p:cNvPr id="431" name="Freeform 45549"/>
          <p:cNvSpPr/>
          <p:nvPr/>
        </p:nvSpPr>
        <p:spPr>
          <a:xfrm>
            <a:off x="777184" y="1306794"/>
            <a:ext cx="261327" cy="20575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alpha val="100000"/>
            </a:srgbClr>
          </a:solidFill>
          <a:ln w="12700" cap="flat" cmpd="sng" algn="ctr">
            <a:noFill/>
            <a:prstDash val="solid"/>
            <a:miter lim="800000"/>
          </a:ln>
          <a:effectLst/>
        </p:spPr>
      </p:sp>
      <p:sp>
        <p:nvSpPr>
          <p:cNvPr id="432" name="Rectangle 45579"/>
          <p:cNvSpPr/>
          <p:nvPr/>
        </p:nvSpPr>
        <p:spPr>
          <a:xfrm>
            <a:off x="885676" y="1284972"/>
            <a:ext cx="92210" cy="232254"/>
          </a:xfrm>
          <a:prstGeom prst="rect">
            <a:avLst/>
          </a:prstGeom>
        </p:spPr>
        <p:txBody>
          <a:bodyPr wrap="none" lIns="0" tIns="0" rIns="0" bIns="0">
            <a:spAutoFit/>
          </a:bodyPr>
          <a:lstStyle/>
          <a:p>
            <a:pPr defTabSz="457200"/>
            <a:r>
              <a:rPr lang="en-US" sz="1430" b="1" dirty="0">
                <a:solidFill>
                  <a:srgbClr val="FFFFFF"/>
                </a:solidFill>
                <a:latin typeface="Calibri-Bold"/>
              </a:rPr>
              <a:t>2</a:t>
            </a:r>
          </a:p>
        </p:txBody>
      </p:sp>
    </p:spTree>
    <p:extLst>
      <p:ext uri="{BB962C8B-B14F-4D97-AF65-F5344CB8AC3E}">
        <p14:creationId xmlns:p14="http://schemas.microsoft.com/office/powerpoint/2010/main" val="290460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 grpId="0"/>
      <p:bldP spid="421" grpId="0"/>
      <p:bldP spid="42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Qui peut me dire ce que nous avons appris aujourd’hui? </a:t>
            </a:r>
            <a:br>
              <a:rPr lang="fr-FR" dirty="0"/>
            </a:br>
            <a:endParaRPr lang="fr-FR" dirty="0"/>
          </a:p>
        </p:txBody>
      </p:sp>
      <p:sp>
        <p:nvSpPr>
          <p:cNvPr id="4" name="Espace réservé du contenu 3"/>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973115" y="1306115"/>
            <a:ext cx="4245769" cy="4245769"/>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a:r>
              <a:rPr lang="fr-FR" dirty="0"/>
              <a:t>Effectivement, nous avons donc appris à représenter les ombres d’un objet placé entre une source lumineuse et un écran à l’aide des rayons limites.</a:t>
            </a:r>
          </a:p>
        </p:txBody>
      </p:sp>
      <p:sp>
        <p:nvSpPr>
          <p:cNvPr id="4" name="Espace réservé du contenu 3"/>
          <p:cNvSpPr>
            <a:spLocks noGrp="1"/>
          </p:cNvSpPr>
          <p:nvPr>
            <p:ph sz="quarter" idx="11"/>
          </p:nvPr>
        </p:nvSpPr>
        <p:spPr/>
        <p:txBody>
          <a:bodyPr/>
          <a:lstStyle/>
          <a:p>
            <a:r>
              <a:rPr lang="fr-FR" dirty="0"/>
              <a:t>L’enseignant donne un rappel de la séance.</a:t>
            </a:r>
          </a:p>
        </p:txBody>
      </p:sp>
      <p:sp>
        <p:nvSpPr>
          <p:cNvPr id="6" name="Google Shape;2054;p38"/>
          <p:cNvSpPr/>
          <p:nvPr/>
        </p:nvSpPr>
        <p:spPr>
          <a:xfrm>
            <a:off x="1932939" y="2956062"/>
            <a:ext cx="8369301" cy="71895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defTabSz="457200"/>
            <a:endParaRPr lang="fr-FR" sz="2400" dirty="0">
              <a:solidFill>
                <a:prstClr val="black"/>
              </a:solidFill>
            </a:endParaRPr>
          </a:p>
        </p:txBody>
      </p:sp>
      <p:pic>
        <p:nvPicPr>
          <p:cNvPr id="8" name="Imag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6499" y="2672785"/>
            <a:ext cx="805544" cy="805544"/>
          </a:xfrm>
          <a:prstGeom prst="rect">
            <a:avLst/>
          </a:prstGeom>
        </p:spPr>
      </p:pic>
      <p:pic>
        <p:nvPicPr>
          <p:cNvPr id="10" name="Image 8"/>
          <p:cNvPicPr>
            <a:picLocks noChangeAspect="1"/>
          </p:cNvPicPr>
          <p:nvPr/>
        </p:nvPicPr>
        <p:blipFill>
          <a:blip r:embed="rId3"/>
          <a:stretch>
            <a:fillRect/>
          </a:stretch>
        </p:blipFill>
        <p:spPr>
          <a:xfrm>
            <a:off x="11476390" y="434507"/>
            <a:ext cx="467661" cy="467661"/>
          </a:xfrm>
          <a:prstGeom prst="rect">
            <a:avLst/>
          </a:prstGeom>
        </p:spPr>
      </p:pic>
      <p:sp>
        <p:nvSpPr>
          <p:cNvPr id="3" name="Rectangle 2"/>
          <p:cNvSpPr/>
          <p:nvPr/>
        </p:nvSpPr>
        <p:spPr>
          <a:xfrm>
            <a:off x="2432044" y="3075557"/>
            <a:ext cx="7330266"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effectLst/>
                <a:uLnTx/>
                <a:uFillTx/>
              </a:rPr>
              <a:t>Représenter </a:t>
            </a:r>
            <a:r>
              <a:rPr kumimoji="0" lang="fr-FR" sz="2400" i="0" u="none" strike="noStrike" kern="0" cap="none" spc="0" normalizeH="0" baseline="0" noProof="0" dirty="0">
                <a:ln>
                  <a:noFill/>
                </a:ln>
                <a:effectLst/>
                <a:uLnTx/>
                <a:uFillTx/>
              </a:rPr>
              <a:t>les</a:t>
            </a:r>
            <a:r>
              <a:rPr kumimoji="0" lang="fr-FR" sz="2400" b="1" i="0" u="none" strike="noStrike" kern="0" cap="none" spc="0" normalizeH="0" baseline="0" noProof="0" dirty="0">
                <a:ln>
                  <a:noFill/>
                </a:ln>
                <a:effectLst/>
                <a:uLnTx/>
                <a:uFillTx/>
              </a:rPr>
              <a:t> ombres </a:t>
            </a:r>
            <a:r>
              <a:rPr kumimoji="0" lang="fr-FR" sz="2400" i="0" u="none" strike="noStrike" kern="0" cap="none" spc="0" normalizeH="0" baseline="0" noProof="0" dirty="0">
                <a:ln>
                  <a:noFill/>
                </a:ln>
                <a:solidFill>
                  <a:prstClr val="black"/>
                </a:solidFill>
                <a:effectLst/>
                <a:uLnTx/>
                <a:uFillTx/>
              </a:rPr>
              <a:t>à l’aide des</a:t>
            </a:r>
            <a:r>
              <a:rPr kumimoji="0" lang="fr-FR" sz="2400" i="0" u="none" strike="noStrike" kern="0" cap="none" spc="0" normalizeH="0" baseline="0" noProof="0" dirty="0">
                <a:ln>
                  <a:noFill/>
                </a:ln>
                <a:solidFill>
                  <a:srgbClr val="FF0000"/>
                </a:solidFill>
                <a:effectLst/>
                <a:uLnTx/>
                <a:uFillTx/>
              </a:rPr>
              <a:t> rayons limites</a:t>
            </a:r>
            <a:r>
              <a:rPr kumimoji="0" lang="fr-FR" sz="2400" i="0" u="none" strike="noStrike" kern="0" cap="none" spc="0" normalizeH="0" baseline="0" noProof="0" dirty="0">
                <a:ln>
                  <a:noFill/>
                </a:ln>
                <a:solidFill>
                  <a:prstClr val="black"/>
                </a:solidFill>
                <a:effectLst/>
                <a:uLnTx/>
                <a:uFillTx/>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8"/>
          <p:cNvPicPr>
            <a:picLocks noChangeAspect="1"/>
          </p:cNvPicPr>
          <p:nvPr/>
        </p:nvPicPr>
        <p:blipFill>
          <a:blip r:embed="rId2"/>
          <a:stretch>
            <a:fillRect/>
          </a:stretch>
        </p:blipFill>
        <p:spPr>
          <a:xfrm>
            <a:off x="11138623" y="294257"/>
            <a:ext cx="583170" cy="583170"/>
          </a:xfrm>
          <a:prstGeom prst="rect">
            <a:avLst/>
          </a:prstGeom>
        </p:spPr>
      </p:pic>
      <p:sp>
        <p:nvSpPr>
          <p:cNvPr id="2" name="Titre 1"/>
          <p:cNvSpPr>
            <a:spLocks noGrp="1"/>
          </p:cNvSpPr>
          <p:nvPr>
            <p:ph type="title"/>
          </p:nvPr>
        </p:nvSpPr>
        <p:spPr>
          <a:xfrm>
            <a:off x="1030246" y="318293"/>
            <a:ext cx="10277091" cy="267549"/>
          </a:xfrm>
        </p:spPr>
        <p:txBody>
          <a:bodyPr/>
          <a:lstStyle/>
          <a:p>
            <a:r>
              <a:rPr lang="fr-FR" dirty="0"/>
              <a:t>Pour conclure, voici les étapes à suivre pour représenter les ombres à l’aide des rayons limites.</a:t>
            </a:r>
          </a:p>
        </p:txBody>
      </p:sp>
      <p:sp>
        <p:nvSpPr>
          <p:cNvPr id="3" name="Espace réservé du contenu 2"/>
          <p:cNvSpPr>
            <a:spLocks noGrp="1"/>
          </p:cNvSpPr>
          <p:nvPr>
            <p:ph sz="quarter" idx="11"/>
          </p:nvPr>
        </p:nvSpPr>
        <p:spPr/>
        <p:txBody>
          <a:bodyPr/>
          <a:lstStyle/>
          <a:p>
            <a:r>
              <a:rPr lang="fr-FR" dirty="0"/>
              <a:t>L’enseignant fait participer les élèves pour rappeler les étapes de vérification l’alignement des objets.</a:t>
            </a:r>
          </a:p>
        </p:txBody>
      </p:sp>
      <p:graphicFrame>
        <p:nvGraphicFramePr>
          <p:cNvPr id="14" name="Table 13"/>
          <p:cNvGraphicFramePr>
            <a:graphicFrameLocks noGrp="1"/>
          </p:cNvGraphicFramePr>
          <p:nvPr>
            <p:extLst>
              <p:ext uri="{D42A27DB-BD31-4B8C-83A1-F6EECF244321}">
                <p14:modId xmlns:p14="http://schemas.microsoft.com/office/powerpoint/2010/main" val="3307818031"/>
              </p:ext>
            </p:extLst>
          </p:nvPr>
        </p:nvGraphicFramePr>
        <p:xfrm>
          <a:off x="717856" y="2070255"/>
          <a:ext cx="11003937" cy="2390008"/>
        </p:xfrm>
        <a:graphic>
          <a:graphicData uri="http://schemas.openxmlformats.org/drawingml/2006/table">
            <a:tbl>
              <a:tblPr firstRow="1" bandRow="1">
                <a:tableStyleId>{5940675A-B579-460E-94D1-54222C63F5DA}</a:tableStyleId>
              </a:tblPr>
              <a:tblGrid>
                <a:gridCol w="11003937">
                  <a:extLst>
                    <a:ext uri="{9D8B030D-6E8A-4147-A177-3AD203B41FA5}">
                      <a16:colId xmlns:a16="http://schemas.microsoft.com/office/drawing/2014/main" val="2513831921"/>
                    </a:ext>
                  </a:extLst>
                </a:gridCol>
              </a:tblGrid>
              <a:tr h="2390008">
                <a:tc>
                  <a:txBody>
                    <a:bodyPr/>
                    <a:lstStyle/>
                    <a:p>
                      <a:pPr marL="269875" marR="0" lvl="0" indent="-269875" algn="l" defTabSz="914400" rtl="0" eaLnBrk="1" fontAlgn="auto" latinLnBrk="0" hangingPunct="1">
                        <a:lnSpc>
                          <a:spcPct val="150000"/>
                        </a:lnSpc>
                        <a:spcBef>
                          <a:spcPts val="0"/>
                        </a:spcBef>
                        <a:spcAft>
                          <a:spcPts val="0"/>
                        </a:spcAft>
                        <a:buClr>
                          <a:srgbClr val="FFC000"/>
                        </a:buClr>
                        <a:buSzTx/>
                        <a:buFontTx/>
                        <a:buAutoNum type="arabicPeriod"/>
                        <a:tabLst/>
                        <a:defRPr/>
                      </a:pPr>
                      <a:r>
                        <a:rPr kumimoji="0" lang="en-US" sz="2400" u="none" strike="noStrike" kern="0" cap="none" spc="0" normalizeH="0" baseline="0" noProof="0" dirty="0">
                          <a:ln>
                            <a:noFill/>
                          </a:ln>
                          <a:effectLst/>
                          <a:uLnTx/>
                          <a:uFillTx/>
                        </a:rPr>
                        <a:t>Je </a:t>
                      </a:r>
                      <a:r>
                        <a:rPr kumimoji="0" lang="fr-FR" sz="2400" u="none" strike="noStrike" kern="0" cap="none" spc="0" normalizeH="0" baseline="0" noProof="0" dirty="0">
                          <a:ln>
                            <a:noFill/>
                          </a:ln>
                          <a:effectLst/>
                          <a:uLnTx/>
                          <a:uFillTx/>
                        </a:rPr>
                        <a:t>trace les rayons limites passant au-dessous et au dessus de la source et l’objet:</a:t>
                      </a:r>
                    </a:p>
                    <a:p>
                      <a:pPr marL="10795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fr-FR" sz="2400" i="1" u="none" strike="noStrike" kern="0" cap="none" spc="0" normalizeH="0" baseline="0" noProof="0" dirty="0">
                          <a:ln>
                            <a:noFill/>
                          </a:ln>
                          <a:solidFill>
                            <a:srgbClr val="FF0000"/>
                          </a:solidFill>
                          <a:effectLst/>
                          <a:uLnTx/>
                          <a:uFillTx/>
                        </a:rPr>
                        <a:t>Le premier rayon limite traverse les bords supérieurs.</a:t>
                      </a:r>
                    </a:p>
                    <a:p>
                      <a:pPr marL="10795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fr-FR" sz="2400" i="1" u="none" strike="noStrike" kern="0" cap="none" spc="0" normalizeH="0" baseline="0" noProof="0" dirty="0">
                          <a:ln>
                            <a:noFill/>
                          </a:ln>
                          <a:solidFill>
                            <a:srgbClr val="FF0000"/>
                          </a:solidFill>
                          <a:effectLst/>
                          <a:uLnTx/>
                          <a:uFillTx/>
                        </a:rPr>
                        <a:t>Le second rayon limite traverse les bords inférieurs.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2400" b="0" u="none" strike="noStrike" kern="0" cap="none" spc="0" normalizeH="0" baseline="0" noProof="0" dirty="0">
                          <a:ln>
                            <a:noFill/>
                          </a:ln>
                          <a:solidFill>
                            <a:srgbClr val="FFC000"/>
                          </a:solidFill>
                          <a:effectLst/>
                          <a:uLnTx/>
                          <a:uFillTx/>
                        </a:rPr>
                        <a:t>2.</a:t>
                      </a:r>
                      <a:r>
                        <a:rPr kumimoji="0" lang="fr-FR" sz="2400" u="none" strike="noStrike" kern="0" cap="none" spc="0" normalizeH="0" baseline="0" noProof="0" dirty="0">
                          <a:ln>
                            <a:noFill/>
                          </a:ln>
                          <a:effectLst/>
                          <a:uLnTx/>
                          <a:uFillTx/>
                        </a:rPr>
                        <a:t> </a:t>
                      </a:r>
                      <a:r>
                        <a:rPr kumimoji="0" lang="fr-FR" sz="2400" u="none" strike="noStrike" kern="0" cap="none" spc="0" normalizeH="0" baseline="0" noProof="0" dirty="0">
                          <a:ln>
                            <a:noFill/>
                          </a:ln>
                          <a:solidFill>
                            <a:schemeClr val="tx1"/>
                          </a:solidFill>
                          <a:effectLst/>
                          <a:uLnTx/>
                          <a:uFillTx/>
                          <a:latin typeface="+mn-lt"/>
                          <a:ea typeface="+mn-ea"/>
                          <a:cs typeface="+mn-cs"/>
                        </a:rPr>
                        <a:t>J’indique</a:t>
                      </a:r>
                      <a:r>
                        <a:rPr kumimoji="0" lang="fr-FR" sz="2400" u="none" strike="noStrike" kern="0" cap="none" spc="0" normalizeH="0" baseline="0" noProof="0" dirty="0">
                          <a:ln>
                            <a:noFill/>
                          </a:ln>
                          <a:effectLst/>
                          <a:uLnTx/>
                          <a:uFillTx/>
                        </a:rPr>
                        <a:t> la zone d’ombre, l’ombre propre et l’ombre portée.</a:t>
                      </a:r>
                      <a:endParaRPr kumimoji="0" lang="fr-FR" sz="2400" b="0" i="0" u="none" strike="noStrike" kern="0" cap="none" spc="0" normalizeH="0" baseline="0" noProof="0" dirty="0">
                        <a:ln>
                          <a:noFill/>
                        </a:ln>
                        <a:solidFill>
                          <a:srgbClr val="231F20"/>
                        </a:solidFill>
                        <a:effectLst/>
                        <a:uLnTx/>
                        <a:uFillTx/>
                        <a:latin typeface="+mn-lt"/>
                        <a:ea typeface="+mn-ea"/>
                        <a:cs typeface="+mn-cs"/>
                      </a:endParaRPr>
                    </a:p>
                  </a:txBody>
                  <a:tcPr anchor="ctr">
                    <a:solidFill>
                      <a:schemeClr val="bg1">
                        <a:lumMod val="95000"/>
                      </a:schemeClr>
                    </a:solidFill>
                  </a:tcPr>
                </a:tc>
                <a:extLst>
                  <a:ext uri="{0D108BD9-81ED-4DB2-BD59-A6C34878D82A}">
                    <a16:rowId xmlns:a16="http://schemas.microsoft.com/office/drawing/2014/main" val="47424112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On termine par la carte lexicale de la séance.</a:t>
            </a:r>
          </a:p>
        </p:txBody>
      </p:sp>
      <p:sp>
        <p:nvSpPr>
          <p:cNvPr id="5" name="Espace réservé du texte 2"/>
          <p:cNvSpPr>
            <a:spLocks noGrp="1"/>
          </p:cNvSpPr>
          <p:nvPr>
            <p:ph sz="quarter" idx="11"/>
          </p:nvPr>
        </p:nvSpPr>
        <p:spPr/>
        <p:txBody>
          <a:bodyPr>
            <a:normAutofit lnSpcReduction="10000"/>
          </a:bodyPr>
          <a:lstStyle/>
          <a:p>
            <a:pPr marL="0" indent="0">
              <a:buNone/>
            </a:pPr>
            <a:endParaRPr lang="fr-FR" sz="1400" i="1" noProof="0" dirty="0">
              <a:solidFill>
                <a:schemeClr val="bg1">
                  <a:lumMod val="65000"/>
                </a:schemeClr>
              </a:solidFill>
              <a:latin typeface="Calibri" panose="020F0502020204030204" pitchFamily="34" charset="0"/>
              <a:cs typeface="Calibri" panose="020F0502020204030204" pitchFamily="34" charset="0"/>
            </a:endParaRPr>
          </a:p>
        </p:txBody>
      </p:sp>
      <p:pic>
        <p:nvPicPr>
          <p:cNvPr id="2" name="Image 8"/>
          <p:cNvPicPr>
            <a:picLocks noChangeAspect="1"/>
          </p:cNvPicPr>
          <p:nvPr/>
        </p:nvPicPr>
        <p:blipFill>
          <a:blip r:embed="rId3"/>
          <a:stretch>
            <a:fillRect/>
          </a:stretch>
        </p:blipFill>
        <p:spPr>
          <a:xfrm>
            <a:off x="11176808" y="212713"/>
            <a:ext cx="583170" cy="583170"/>
          </a:xfrm>
          <a:prstGeom prst="rect">
            <a:avLst/>
          </a:prstGeom>
        </p:spPr>
      </p:pic>
      <p:grpSp>
        <p:nvGrpSpPr>
          <p:cNvPr id="22" name="Groupe 71"/>
          <p:cNvGrpSpPr/>
          <p:nvPr/>
        </p:nvGrpSpPr>
        <p:grpSpPr>
          <a:xfrm>
            <a:off x="566439" y="1249896"/>
            <a:ext cx="10856580" cy="4998128"/>
            <a:chOff x="415599" y="1645615"/>
            <a:chExt cx="10856580" cy="5013178"/>
          </a:xfrm>
        </p:grpSpPr>
        <p:sp>
          <p:nvSpPr>
            <p:cNvPr id="23" name="Rectangle 22"/>
            <p:cNvSpPr/>
            <p:nvPr/>
          </p:nvSpPr>
          <p:spPr>
            <a:xfrm>
              <a:off x="415599" y="2127432"/>
              <a:ext cx="10856579" cy="4531361"/>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4" name="Rectangle à coins arrondis 2"/>
            <p:cNvSpPr/>
            <p:nvPr/>
          </p:nvSpPr>
          <p:spPr>
            <a:xfrm>
              <a:off x="4281498" y="3415353"/>
              <a:ext cx="3435927" cy="915134"/>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pPr lvl="0" algn="ctr">
                <a:lnSpc>
                  <a:spcPct val="125000"/>
                </a:lnSpc>
                <a:defRPr/>
              </a:pPr>
              <a:r>
                <a:rPr lang="fr-FR" b="1" dirty="0">
                  <a:solidFill>
                    <a:prstClr val="black"/>
                  </a:solidFill>
                </a:rPr>
                <a:t>Représenter les ombres à l’aide des rayons limites.</a:t>
              </a:r>
            </a:p>
          </p:txBody>
        </p:sp>
        <p:sp>
          <p:nvSpPr>
            <p:cNvPr id="27" name="Rectangle à coins arrondis 17"/>
            <p:cNvSpPr/>
            <p:nvPr/>
          </p:nvSpPr>
          <p:spPr>
            <a:xfrm>
              <a:off x="1162020" y="2788367"/>
              <a:ext cx="1889433" cy="1786255"/>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8" name="ZoneTexte 3"/>
            <p:cNvSpPr txBox="1"/>
            <p:nvPr/>
          </p:nvSpPr>
          <p:spPr>
            <a:xfrm>
              <a:off x="5434153" y="3094703"/>
              <a:ext cx="118145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Ma tâche</a:t>
              </a:r>
            </a:p>
          </p:txBody>
        </p:sp>
        <p:sp>
          <p:nvSpPr>
            <p:cNvPr id="29" name="Rectangle à coins arrondis 24"/>
            <p:cNvSpPr/>
            <p:nvPr/>
          </p:nvSpPr>
          <p:spPr>
            <a:xfrm>
              <a:off x="8414876" y="2887247"/>
              <a:ext cx="1961307" cy="1505248"/>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30" name="ZoneTexte 27"/>
            <p:cNvSpPr txBox="1"/>
            <p:nvPr/>
          </p:nvSpPr>
          <p:spPr>
            <a:xfrm>
              <a:off x="8446462" y="2543975"/>
              <a:ext cx="196130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Verbes de consigne</a:t>
              </a:r>
            </a:p>
          </p:txBody>
        </p:sp>
        <p:sp>
          <p:nvSpPr>
            <p:cNvPr id="34" name="Rectangle à coins arrondis 28"/>
            <p:cNvSpPr/>
            <p:nvPr/>
          </p:nvSpPr>
          <p:spPr>
            <a:xfrm>
              <a:off x="2131130" y="5655276"/>
              <a:ext cx="7532590" cy="964084"/>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37" name="ZoneTexte 29"/>
            <p:cNvSpPr txBox="1"/>
            <p:nvPr/>
          </p:nvSpPr>
          <p:spPr>
            <a:xfrm>
              <a:off x="3752023" y="5326865"/>
              <a:ext cx="2143546" cy="3057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Structure pour répondre</a:t>
              </a:r>
            </a:p>
          </p:txBody>
        </p:sp>
        <p:cxnSp>
          <p:nvCxnSpPr>
            <p:cNvPr id="42" name="Connecteur en angle 5"/>
            <p:cNvCxnSpPr>
              <a:cxnSpLocks/>
              <a:stCxn id="27" idx="3"/>
              <a:endCxn id="24" idx="1"/>
            </p:cNvCxnSpPr>
            <p:nvPr/>
          </p:nvCxnSpPr>
          <p:spPr>
            <a:xfrm>
              <a:off x="3051453" y="3681495"/>
              <a:ext cx="1230045" cy="191425"/>
            </a:xfrm>
            <a:prstGeom prst="bentConnector3">
              <a:avLst/>
            </a:prstGeom>
            <a:noFill/>
            <a:ln w="9525" cap="flat" cmpd="sng" algn="ctr">
              <a:solidFill>
                <a:srgbClr val="FFAB40"/>
              </a:solidFill>
              <a:prstDash val="solid"/>
            </a:ln>
            <a:effectLst/>
          </p:spPr>
        </p:cxnSp>
        <p:sp>
          <p:nvSpPr>
            <p:cNvPr id="49" name="ZoneTexte 9"/>
            <p:cNvSpPr txBox="1"/>
            <p:nvPr/>
          </p:nvSpPr>
          <p:spPr>
            <a:xfrm>
              <a:off x="1198497" y="2831102"/>
              <a:ext cx="1736408" cy="1697116"/>
            </a:xfrm>
            <a:prstGeom prst="rect">
              <a:avLst/>
            </a:prstGeom>
            <a:noFill/>
          </p:spPr>
          <p:txBody>
            <a:bodyPr wrap="square" rtlCol="0">
              <a:spAutoFit/>
            </a:bodyPr>
            <a:lstStyle/>
            <a:p>
              <a:pPr marL="176213" marR="0" lvl="0" indent="-176213"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ea typeface="+mn-ea"/>
                  <a:cs typeface="+mn-cs"/>
                </a:rPr>
                <a:t>Le rayon limite</a:t>
              </a:r>
            </a:p>
            <a:p>
              <a:pPr marL="176213" marR="0" lvl="0" indent="-176213"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ea typeface="+mn-ea"/>
                  <a:cs typeface="+mn-cs"/>
                </a:rPr>
                <a:t>L’ombre</a:t>
              </a:r>
            </a:p>
            <a:p>
              <a:pPr marL="176213" lvl="0" indent="-176213" defTabSz="914400">
                <a:lnSpc>
                  <a:spcPct val="150000"/>
                </a:lnSpc>
                <a:buFont typeface="Arial" panose="020B0604020202020204" pitchFamily="34" charset="0"/>
                <a:buChar char="•"/>
                <a:defRPr/>
              </a:pPr>
              <a:r>
                <a:rPr lang="fr-FR" sz="1400" kern="0" dirty="0">
                  <a:solidFill>
                    <a:srgbClr val="000000"/>
                  </a:solidFill>
                  <a:latin typeface="Arial"/>
                </a:rPr>
                <a:t>L’ombre propre </a:t>
              </a:r>
            </a:p>
            <a:p>
              <a:pPr marL="176213" lvl="0" indent="-176213" defTabSz="914400">
                <a:lnSpc>
                  <a:spcPct val="150000"/>
                </a:lnSpc>
                <a:buFont typeface="Arial" panose="020B0604020202020204" pitchFamily="34" charset="0"/>
                <a:buChar char="•"/>
                <a:defRPr/>
              </a:pPr>
              <a:r>
                <a:rPr lang="fr-FR" sz="1400" kern="0" dirty="0">
                  <a:solidFill>
                    <a:srgbClr val="000000"/>
                  </a:solidFill>
                  <a:latin typeface="Arial"/>
                </a:rPr>
                <a:t>La zone d’ombre</a:t>
              </a:r>
            </a:p>
            <a:p>
              <a:pPr marL="176213" lvl="0" indent="-176213" defTabSz="914400">
                <a:lnSpc>
                  <a:spcPct val="150000"/>
                </a:lnSpc>
                <a:buFont typeface="Arial" panose="020B0604020202020204" pitchFamily="34" charset="0"/>
                <a:buChar char="•"/>
                <a:defRPr/>
              </a:pPr>
              <a:r>
                <a:rPr lang="fr-FR" sz="1400" kern="0" dirty="0">
                  <a:solidFill>
                    <a:srgbClr val="000000"/>
                  </a:solidFill>
                  <a:latin typeface="Arial"/>
                </a:rPr>
                <a:t>L’ombre portée</a:t>
              </a:r>
              <a:endParaRPr kumimoji="0" lang="fr-FR" sz="1400" b="0" i="0" u="none" strike="noStrike" kern="0" cap="none" spc="0" normalizeH="0" baseline="0" noProof="0" dirty="0">
                <a:ln>
                  <a:noFill/>
                </a:ln>
                <a:solidFill>
                  <a:srgbClr val="000000"/>
                </a:solidFill>
                <a:effectLst/>
                <a:uLnTx/>
                <a:uFillTx/>
                <a:latin typeface="Arial"/>
                <a:ea typeface="+mn-ea"/>
                <a:cs typeface="+mn-cs"/>
              </a:endParaRPr>
            </a:p>
          </p:txBody>
        </p:sp>
        <p:sp>
          <p:nvSpPr>
            <p:cNvPr id="50" name="ZoneTexte 32"/>
            <p:cNvSpPr txBox="1"/>
            <p:nvPr/>
          </p:nvSpPr>
          <p:spPr>
            <a:xfrm>
              <a:off x="8685680" y="2930844"/>
              <a:ext cx="1567084" cy="1376040"/>
            </a:xfrm>
            <a:prstGeom prst="rect">
              <a:avLst/>
            </a:prstGeom>
            <a:noFill/>
          </p:spPr>
          <p:txBody>
            <a:bodyPr wrap="square" rtlCol="0">
              <a:spAutoFit/>
            </a:bodyPr>
            <a:lstStyle/>
            <a:p>
              <a:pPr marL="176213" indent="-176213" defTabSz="914400">
                <a:lnSpc>
                  <a:spcPct val="150000"/>
                </a:lnSpc>
                <a:buFont typeface="Arial" panose="020B0604020202020204" pitchFamily="34" charset="0"/>
                <a:buChar char="•"/>
                <a:defRPr/>
              </a:pPr>
              <a:r>
                <a:rPr lang="fr-FR" sz="1400" kern="0" dirty="0">
                  <a:solidFill>
                    <a:srgbClr val="000000"/>
                  </a:solidFill>
                  <a:latin typeface="Arial"/>
                </a:rPr>
                <a:t>Tracer </a:t>
              </a:r>
            </a:p>
            <a:p>
              <a:pPr marL="176213" indent="-176213" defTabSz="914400">
                <a:lnSpc>
                  <a:spcPct val="150000"/>
                </a:lnSpc>
                <a:buFont typeface="Arial" panose="020B0604020202020204" pitchFamily="34" charset="0"/>
                <a:buChar char="•"/>
                <a:defRPr/>
              </a:pPr>
              <a:r>
                <a:rPr lang="fr-FR" sz="1400" kern="0" dirty="0">
                  <a:solidFill>
                    <a:srgbClr val="000000"/>
                  </a:solidFill>
                  <a:latin typeface="Arial"/>
                </a:rPr>
                <a:t>Représenter</a:t>
              </a:r>
            </a:p>
            <a:p>
              <a:pPr marL="176213" indent="-176213" defTabSz="914400">
                <a:lnSpc>
                  <a:spcPct val="150000"/>
                </a:lnSpc>
                <a:buFont typeface="Arial" panose="020B0604020202020204" pitchFamily="34" charset="0"/>
                <a:buChar char="•"/>
                <a:defRPr/>
              </a:pPr>
              <a:r>
                <a:rPr lang="fr-FR" sz="1400" kern="0" dirty="0">
                  <a:solidFill>
                    <a:srgbClr val="000000"/>
                  </a:solidFill>
                  <a:latin typeface="Arial"/>
                </a:rPr>
                <a:t>Indiquer </a:t>
              </a:r>
            </a:p>
            <a:p>
              <a:pPr marL="176213" indent="-176213" defTabSz="914400">
                <a:lnSpc>
                  <a:spcPct val="150000"/>
                </a:lnSpc>
                <a:buFont typeface="Arial" panose="020B0604020202020204" pitchFamily="34" charset="0"/>
                <a:buChar char="•"/>
                <a:defRPr/>
              </a:pPr>
              <a:r>
                <a:rPr lang="fr-FR" sz="1400" kern="0" dirty="0">
                  <a:solidFill>
                    <a:srgbClr val="000000"/>
                  </a:solidFill>
                  <a:latin typeface="Arial"/>
                </a:rPr>
                <a:t>Préciser</a:t>
              </a:r>
            </a:p>
          </p:txBody>
        </p:sp>
        <p:cxnSp>
          <p:nvCxnSpPr>
            <p:cNvPr id="51" name="Connecteur en angle 39"/>
            <p:cNvCxnSpPr>
              <a:cxnSpLocks/>
              <a:stCxn id="24" idx="3"/>
            </p:cNvCxnSpPr>
            <p:nvPr/>
          </p:nvCxnSpPr>
          <p:spPr>
            <a:xfrm flipV="1">
              <a:off x="7717425" y="3536085"/>
              <a:ext cx="809601" cy="336835"/>
            </a:xfrm>
            <a:prstGeom prst="bentConnector3">
              <a:avLst>
                <a:gd name="adj1" fmla="val 50000"/>
              </a:avLst>
            </a:prstGeom>
            <a:noFill/>
            <a:ln w="9525" cap="flat" cmpd="sng" algn="ctr">
              <a:solidFill>
                <a:srgbClr val="FFAB40"/>
              </a:solidFill>
              <a:prstDash val="solid"/>
            </a:ln>
            <a:effectLst/>
          </p:spPr>
        </p:cxnSp>
        <p:cxnSp>
          <p:nvCxnSpPr>
            <p:cNvPr id="52" name="Connecteur en angle 44"/>
            <p:cNvCxnSpPr>
              <a:cxnSpLocks/>
            </p:cNvCxnSpPr>
            <p:nvPr/>
          </p:nvCxnSpPr>
          <p:spPr>
            <a:xfrm rot="5400000">
              <a:off x="5233177" y="4992882"/>
              <a:ext cx="1324787" cy="1"/>
            </a:xfrm>
            <a:prstGeom prst="bentConnector3">
              <a:avLst>
                <a:gd name="adj1" fmla="val 50000"/>
              </a:avLst>
            </a:prstGeom>
            <a:noFill/>
            <a:ln w="9525" cap="flat" cmpd="sng" algn="ctr">
              <a:solidFill>
                <a:srgbClr val="FFAB40"/>
              </a:solidFill>
              <a:prstDash val="solid"/>
            </a:ln>
            <a:effectLst/>
          </p:spPr>
        </p:cxnSp>
        <p:sp>
          <p:nvSpPr>
            <p:cNvPr id="53" name="Rectangle 52"/>
            <p:cNvSpPr/>
            <p:nvPr/>
          </p:nvSpPr>
          <p:spPr>
            <a:xfrm>
              <a:off x="415601" y="1645615"/>
              <a:ext cx="10856578" cy="344835"/>
            </a:xfrm>
            <a:prstGeom prst="rect">
              <a:avLst/>
            </a:prstGeom>
            <a:solidFill>
              <a:srgbClr val="0097A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FR" sz="1200" b="1" i="0" u="none" strike="noStrike" kern="0" cap="none" spc="0" normalizeH="0" baseline="0" noProof="0" dirty="0">
                <a:ln>
                  <a:noFill/>
                </a:ln>
                <a:solidFill>
                  <a:srgbClr val="FFFFFF"/>
                </a:solidFill>
                <a:effectLst/>
                <a:uLnTx/>
                <a:uFillTx/>
                <a:latin typeface="Arial"/>
                <a:ea typeface="+mn-ea"/>
                <a:cs typeface="+mn-cs"/>
              </a:endParaRPr>
            </a:p>
          </p:txBody>
        </p:sp>
      </p:grpSp>
      <p:sp>
        <p:nvSpPr>
          <p:cNvPr id="54" name="ZoneTexte 20">
            <a:extLst>
              <a:ext uri="{FF2B5EF4-FFF2-40B4-BE49-F238E27FC236}">
                <a16:creationId xmlns:a16="http://schemas.microsoft.com/office/drawing/2014/main" id="{E8AA5182-2622-917E-6171-4E8B307C6789}"/>
              </a:ext>
            </a:extLst>
          </p:cNvPr>
          <p:cNvSpPr txBox="1"/>
          <p:nvPr/>
        </p:nvSpPr>
        <p:spPr>
          <a:xfrm>
            <a:off x="1237750" y="2083274"/>
            <a:ext cx="1847995"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Termes thématiques</a:t>
            </a:r>
          </a:p>
        </p:txBody>
      </p:sp>
      <p:sp>
        <p:nvSpPr>
          <p:cNvPr id="56" name="ZoneTexte 6">
            <a:extLst>
              <a:ext uri="{FF2B5EF4-FFF2-40B4-BE49-F238E27FC236}">
                <a16:creationId xmlns:a16="http://schemas.microsoft.com/office/drawing/2014/main" id="{FD90B6F8-3649-D473-4E75-1CA7D0D653A4}"/>
              </a:ext>
            </a:extLst>
          </p:cNvPr>
          <p:cNvSpPr txBox="1"/>
          <p:nvPr/>
        </p:nvSpPr>
        <p:spPr>
          <a:xfrm>
            <a:off x="2404433" y="5218516"/>
            <a:ext cx="7410127" cy="923330"/>
          </a:xfrm>
          <a:prstGeom prst="rect">
            <a:avLst/>
          </a:prstGeom>
          <a:noFill/>
        </p:spPr>
        <p:txBody>
          <a:bodyPr wrap="square">
            <a:spAutoFit/>
          </a:bodyPr>
          <a:lstStyle/>
          <a:p>
            <a:pPr lvl="0"/>
            <a:r>
              <a:rPr lang="fr-FR" dirty="0">
                <a:solidFill>
                  <a:prstClr val="black"/>
                </a:solidFill>
              </a:rPr>
              <a:t>Un rayon limite passe par </a:t>
            </a:r>
            <a:r>
              <a:rPr lang="fr-FR" sz="1600" dirty="0">
                <a:solidFill>
                  <a:prstClr val="black"/>
                </a:solidFill>
              </a:rPr>
              <a:t>.............................................................................................</a:t>
            </a:r>
            <a:endParaRPr lang="fr-FR" dirty="0">
              <a:solidFill>
                <a:prstClr val="black"/>
              </a:solidFill>
            </a:endParaRPr>
          </a:p>
          <a:p>
            <a:pPr lvl="0"/>
            <a:r>
              <a:rPr lang="fr-FR" dirty="0">
                <a:solidFill>
                  <a:prstClr val="black"/>
                </a:solidFill>
              </a:rPr>
              <a:t>Pour représenter les ombres, on trace </a:t>
            </a:r>
            <a:r>
              <a:rPr lang="fr-FR" sz="1600" dirty="0">
                <a:solidFill>
                  <a:prstClr val="black"/>
                </a:solidFill>
              </a:rPr>
              <a:t>.......................................................................</a:t>
            </a:r>
            <a:r>
              <a:rPr lang="fr-FR" dirty="0">
                <a:solidFill>
                  <a:prstClr val="black"/>
                </a:solidFill>
              </a:rPr>
              <a:t> </a:t>
            </a:r>
          </a:p>
          <a:p>
            <a:pPr lvl="0"/>
            <a:r>
              <a:rPr lang="fr-FR" kern="0" dirty="0"/>
              <a:t>Les zones d’ombre, à indiquer, sont </a:t>
            </a:r>
            <a:r>
              <a:rPr lang="fr-FR" sz="1600" kern="0" dirty="0"/>
              <a:t>……………………………………………………………………….</a:t>
            </a:r>
            <a:endParaRPr lang="fr-FR" dirty="0">
              <a:solidFill>
                <a:prstClr val="black"/>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8"/>
          <p:cNvPicPr>
            <a:picLocks noChangeAspect="1"/>
          </p:cNvPicPr>
          <p:nvPr/>
        </p:nvPicPr>
        <p:blipFill>
          <a:blip r:embed="rId2"/>
          <a:stretch>
            <a:fillRect/>
          </a:stretch>
        </p:blipFill>
        <p:spPr>
          <a:xfrm>
            <a:off x="11176808" y="212713"/>
            <a:ext cx="583170" cy="583170"/>
          </a:xfrm>
          <a:prstGeom prst="rect">
            <a:avLst/>
          </a:prstGeom>
        </p:spPr>
      </p:pic>
      <p:sp>
        <p:nvSpPr>
          <p:cNvPr id="17" name="ZoneTexte 16"/>
          <p:cNvSpPr txBox="1"/>
          <p:nvPr/>
        </p:nvSpPr>
        <p:spPr>
          <a:xfrm>
            <a:off x="3235037" y="2850204"/>
            <a:ext cx="5123903" cy="1569660"/>
          </a:xfrm>
          <a:prstGeom prst="rect">
            <a:avLst/>
          </a:prstGeom>
          <a:noFill/>
        </p:spPr>
        <p:txBody>
          <a:bodyPr wrap="none" rtlCol="0">
            <a:spAutoFit/>
          </a:bodyPr>
          <a:lstStyle/>
          <a:p>
            <a:pPr algn="just">
              <a:lnSpc>
                <a:spcPct val="150000"/>
              </a:lnSpc>
            </a:pPr>
            <a:r>
              <a:rPr lang="fr-FR" sz="3200" b="1" i="1" dirty="0"/>
              <a:t>Exercices 3 de la page 84</a:t>
            </a:r>
          </a:p>
          <a:p>
            <a:pPr algn="just">
              <a:lnSpc>
                <a:spcPct val="150000"/>
              </a:lnSpc>
            </a:pPr>
            <a:r>
              <a:rPr lang="fr-FR" sz="3200" b="1" i="1" dirty="0"/>
              <a:t>Exercices 6 et 7 de la page 85</a:t>
            </a:r>
          </a:p>
        </p:txBody>
      </p:sp>
      <p:sp>
        <p:nvSpPr>
          <p:cNvPr id="2" name="Titre 1"/>
          <p:cNvSpPr>
            <a:spLocks noGrp="1"/>
          </p:cNvSpPr>
          <p:nvPr>
            <p:ph type="title"/>
          </p:nvPr>
        </p:nvSpPr>
        <p:spPr/>
        <p:txBody>
          <a:bodyPr/>
          <a:lstStyle/>
          <a:p>
            <a:r>
              <a:rPr lang="fr-FR" dirty="0"/>
              <a:t>Bravo à tous ! Révisez dans le livret ce qu’on a vu aujourd'hui et faire l’exercice suivant: </a:t>
            </a:r>
          </a:p>
        </p:txBody>
      </p:sp>
      <p:sp>
        <p:nvSpPr>
          <p:cNvPr id="5" name="Espace réservé du contenu 4"/>
          <p:cNvSpPr>
            <a:spLocks noGrp="1"/>
          </p:cNvSpPr>
          <p:nvPr>
            <p:ph sz="quarter" idx="11"/>
          </p:nvPr>
        </p:nvSpPr>
        <p:spPr/>
        <p:txBody>
          <a:bodyPr/>
          <a:lstStyle/>
          <a:p>
            <a:r>
              <a:rPr lang="fr-FR"/>
              <a:t>L’enseignant incite les élèves à faire l’exercice à la maison et clore la séance.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latin typeface="Calibri" panose="020F0502020204030204"/>
                <a:sym typeface="Arial" panose="020B0604020202020204"/>
              </a:endParaRPr>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latin typeface="Calibri" panose="020F0502020204030204"/>
                <a:sym typeface="Arial" panose="020B0604020202020204"/>
              </a:endParaRPr>
            </a:p>
          </p:txBody>
        </p:sp>
      </p:grpSp>
      <p:grpSp>
        <p:nvGrpSpPr>
          <p:cNvPr id="6" name="Group 38"/>
          <p:cNvGrpSpPr/>
          <p:nvPr/>
        </p:nvGrpSpPr>
        <p:grpSpPr>
          <a:xfrm>
            <a:off x="812159" y="829917"/>
            <a:ext cx="10567685" cy="5198169"/>
            <a:chOff x="2184400" y="1402025"/>
            <a:chExt cx="7823200" cy="4942038"/>
          </a:xfrm>
        </p:grpSpPr>
        <p:sp>
          <p:nvSpPr>
            <p:cNvPr id="8" name="Rectangle : coins arrondis 10"/>
            <p:cNvSpPr/>
            <p:nvPr/>
          </p:nvSpPr>
          <p:spPr>
            <a:xfrm>
              <a:off x="2184400" y="1402025"/>
              <a:ext cx="7823200" cy="4942038"/>
            </a:xfrm>
            <a:prstGeom prst="roundRect">
              <a:avLst>
                <a:gd name="adj" fmla="val 2665"/>
              </a:avLst>
            </a:prstGeom>
            <a:solidFill>
              <a:schemeClr val="accent6">
                <a:lumMod val="60000"/>
                <a:lumOff val="40000"/>
              </a:schemeClr>
            </a:solidFill>
            <a:ln>
              <a:solidFill>
                <a:schemeClr val="accent6">
                  <a:lumMod val="60000"/>
                  <a:lumOff val="4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highlight>
                  <a:srgbClr val="FFFF00"/>
                </a:highlight>
                <a:latin typeface="Calibri" panose="020F0502020204030204"/>
                <a:sym typeface="Arial" panose="020B0604020202020204"/>
              </a:endParaRPr>
            </a:p>
          </p:txBody>
        </p:sp>
        <p:sp>
          <p:nvSpPr>
            <p:cNvPr id="9" name="Rectangle 8"/>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latin typeface="Calibri" panose="020F0502020204030204"/>
                <a:sym typeface="Arial" panose="020B0604020202020204"/>
              </a:endParaRPr>
            </a:p>
            <a:p>
              <a:pPr algn="ctr" defTabSz="457200">
                <a:defRPr/>
              </a:pPr>
              <a:endParaRPr lang="fr-FR" sz="5600" b="1" dirty="0">
                <a:solidFill>
                  <a:prstClr val="black"/>
                </a:solidFill>
                <a:latin typeface="Calibri" panose="020F0502020204030204"/>
                <a:sym typeface="Arial" panose="020B0604020202020204"/>
              </a:endParaRPr>
            </a:p>
            <a:p>
              <a:pPr algn="ctr" defTabSz="457200">
                <a:defRPr/>
              </a:pPr>
              <a:endParaRPr lang="fr-FR" sz="5600" b="1" dirty="0">
                <a:solidFill>
                  <a:prstClr val="black"/>
                </a:solidFill>
                <a:latin typeface="Calibri" panose="020F0502020204030204"/>
                <a:sym typeface="Arial" panose="020B0604020202020204"/>
              </a:endParaRPr>
            </a:p>
            <a:p>
              <a:pPr algn="ctr" defTabSz="457200">
                <a:defRPr/>
              </a:pPr>
              <a:endParaRPr lang="fr-FR" sz="5600" b="1" dirty="0">
                <a:solidFill>
                  <a:prstClr val="black"/>
                </a:solidFill>
                <a:latin typeface="Calibri" panose="020F0502020204030204"/>
                <a:sym typeface="Arial" panose="020B0604020202020204"/>
              </a:endParaRPr>
            </a:p>
            <a:p>
              <a:pPr algn="ctr" defTabSz="457200">
                <a:defRPr/>
              </a:pPr>
              <a:endParaRPr lang="fr-FR" sz="4800" i="1" dirty="0">
                <a:solidFill>
                  <a:prstClr val="black"/>
                </a:solidFill>
                <a:latin typeface="Calibri" panose="020F0502020204030204"/>
                <a:sym typeface="Arial" panose="020B0604020202020204"/>
              </a:endParaRPr>
            </a:p>
            <a:p>
              <a:pPr algn="ctr" defTabSz="457200">
                <a:defRPr/>
              </a:pPr>
              <a:r>
                <a:rPr lang="fr-FR" sz="4800" i="1" dirty="0">
                  <a:solidFill>
                    <a:prstClr val="black"/>
                  </a:solidFill>
                  <a:latin typeface="Calibri" panose="020F0502020204030204"/>
                  <a:sym typeface="Arial" panose="020B0604020202020204"/>
                </a:rPr>
                <a:t>A la prochaine séance!</a:t>
              </a:r>
            </a:p>
          </p:txBody>
        </p:sp>
      </p:grpSp>
      <p:pic>
        <p:nvPicPr>
          <p:cNvPr id="10" name="Google Shape;1141;p76"/>
          <p:cNvPicPr>
            <a:picLocks noChangeAspect="1"/>
          </p:cNvPicPr>
          <p:nvPr/>
        </p:nvPicPr>
        <p:blipFill>
          <a:blip r:embed="rId2"/>
          <a:srcRect/>
          <a:stretch>
            <a:fillRect/>
          </a:stretch>
        </p:blipFill>
        <p:spPr>
          <a:xfrm>
            <a:off x="4632837" y="1903731"/>
            <a:ext cx="2783680" cy="2783680"/>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 coins arrondis 2"/>
          <p:cNvSpPr/>
          <p:nvPr/>
        </p:nvSpPr>
        <p:spPr>
          <a:xfrm>
            <a:off x="584200" y="5086709"/>
            <a:ext cx="2063752" cy="152229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a:solidFill>
                  <a:prstClr val="white"/>
                </a:solidFill>
              </a:rPr>
              <a:t>Conceptions erronées</a:t>
            </a:r>
          </a:p>
          <a:p>
            <a:pPr algn="ctr" defTabSz="914400"/>
            <a:r>
              <a:rPr lang="fr-FR" b="1">
                <a:solidFill>
                  <a:prstClr val="white"/>
                </a:solidFill>
              </a:rPr>
              <a:t> des élèves</a:t>
            </a:r>
            <a:endParaRPr lang="fr-FR" b="1" dirty="0">
              <a:solidFill>
                <a:prstClr val="white"/>
              </a:solidFill>
            </a:endParaRPr>
          </a:p>
        </p:txBody>
      </p:sp>
      <p:sp>
        <p:nvSpPr>
          <p:cNvPr id="6" name="Rectangle : coins arrondis 5"/>
          <p:cNvSpPr/>
          <p:nvPr/>
        </p:nvSpPr>
        <p:spPr>
          <a:xfrm>
            <a:off x="2798269" y="5086709"/>
            <a:ext cx="9130022" cy="1522293"/>
          </a:xfrm>
          <a:prstGeom prst="roundRect">
            <a:avLst>
              <a:gd name="adj" fmla="val 783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6530" indent="-176530" algn="just" defTabSz="914400">
              <a:buFont typeface="Arial" panose="020B0604020202020204" pitchFamily="34" charset="0"/>
              <a:buChar char="•"/>
            </a:pPr>
            <a:r>
              <a:rPr lang="fr-FR" dirty="0">
                <a:solidFill>
                  <a:schemeClr val="tx1"/>
                </a:solidFill>
              </a:rPr>
              <a:t>Penser que l’ombre a exactement la même forme et la même taille que l’objet, sans tenir compte de la position de la source lumineuse.</a:t>
            </a:r>
          </a:p>
          <a:p>
            <a:pPr marL="176530" indent="-176530" algn="just" defTabSz="914400">
              <a:buFont typeface="Arial" panose="020B0604020202020204" pitchFamily="34" charset="0"/>
              <a:buChar char="•"/>
            </a:pPr>
            <a:r>
              <a:rPr lang="fr-FR" dirty="0">
                <a:solidFill>
                  <a:schemeClr val="tx1"/>
                </a:solidFill>
              </a:rPr>
              <a:t>Croire que l’ombre apparaît automatiquement derrière l’objet, sans avoir besoin de tracer les rayons limites pour la délimiter.</a:t>
            </a:r>
          </a:p>
          <a:p>
            <a:pPr marL="176530" indent="-176530" algn="just" defTabSz="914400">
              <a:buFont typeface="Arial" panose="020B0604020202020204" pitchFamily="34" charset="0"/>
              <a:buChar char="•"/>
            </a:pPr>
            <a:r>
              <a:rPr lang="fr-FR" dirty="0">
                <a:solidFill>
                  <a:schemeClr val="tx1"/>
                </a:solidFill>
              </a:rPr>
              <a:t>Imaginer que la lumière contourne l’objet et éclaire l’espace situé derrière lui.</a:t>
            </a:r>
          </a:p>
        </p:txBody>
      </p:sp>
      <p:sp>
        <p:nvSpPr>
          <p:cNvPr id="20" name="Rectangle : coins arrondis 19"/>
          <p:cNvSpPr/>
          <p:nvPr/>
        </p:nvSpPr>
        <p:spPr>
          <a:xfrm>
            <a:off x="584200" y="792358"/>
            <a:ext cx="2063752" cy="242482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a:solidFill>
                  <a:prstClr val="white"/>
                </a:solidFill>
              </a:rPr>
              <a:t>Tâche à réussir</a:t>
            </a:r>
            <a:endParaRPr lang="fr-FR" b="1" dirty="0">
              <a:solidFill>
                <a:prstClr val="white"/>
              </a:solidFill>
            </a:endParaRPr>
          </a:p>
        </p:txBody>
      </p:sp>
      <p:sp>
        <p:nvSpPr>
          <p:cNvPr id="22" name="Rectangle : coins arrondis 21"/>
          <p:cNvSpPr/>
          <p:nvPr/>
        </p:nvSpPr>
        <p:spPr>
          <a:xfrm>
            <a:off x="2761487" y="753833"/>
            <a:ext cx="9209795" cy="2424824"/>
          </a:xfrm>
          <a:prstGeom prst="roundRect">
            <a:avLst>
              <a:gd name="adj" fmla="val 7861"/>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Clr>
                <a:srgbClr val="000000"/>
              </a:buClr>
              <a:buFont typeface="Arial" panose="020B0604020202020204" pitchFamily="34" charset="0"/>
              <a:buChar char="•"/>
            </a:pPr>
            <a:r>
              <a:rPr lang="fr-FR" b="1" kern="0" dirty="0">
                <a:solidFill>
                  <a:schemeClr val="tx1"/>
                </a:solidFill>
                <a:ea typeface="Calibri" panose="020F0502020204030204"/>
                <a:cs typeface="Calibri" panose="020F0502020204030204" pitchFamily="34" charset="0"/>
                <a:sym typeface="Calibri" panose="020F0502020204030204"/>
              </a:rPr>
              <a:t>La tâche principale </a:t>
            </a:r>
            <a:r>
              <a:rPr lang="fr-FR" kern="0" dirty="0">
                <a:solidFill>
                  <a:schemeClr val="tx1"/>
                </a:solidFill>
                <a:ea typeface="Calibri" panose="020F0502020204030204"/>
                <a:cs typeface="Calibri" panose="020F0502020204030204" pitchFamily="34" charset="0"/>
                <a:sym typeface="Calibri" panose="020F0502020204030204"/>
              </a:rPr>
              <a:t>de cette séance repose  sur: </a:t>
            </a:r>
          </a:p>
          <a:p>
            <a:pPr marL="285750" indent="-201930" algn="just">
              <a:lnSpc>
                <a:spcPct val="150000"/>
              </a:lnSpc>
              <a:buClr>
                <a:srgbClr val="000000"/>
              </a:buClr>
              <a:buFont typeface="Arial" panose="020B0604020202020204" pitchFamily="34" charset="0"/>
              <a:buChar char="•"/>
            </a:pPr>
            <a:r>
              <a:rPr lang="fr-FR" b="1" kern="0" dirty="0">
                <a:solidFill>
                  <a:schemeClr val="tx1"/>
                </a:solidFill>
                <a:ea typeface="Calibri" panose="020F0502020204030204"/>
                <a:cs typeface="Calibri" panose="020F0502020204030204" pitchFamily="34" charset="0"/>
                <a:sym typeface="Calibri" panose="020F0502020204030204"/>
              </a:rPr>
              <a:t> la représentation des ombres à l’aide des rayons limites (rayons passant des bords). </a:t>
            </a:r>
          </a:p>
          <a:p>
            <a:pPr marL="285750" indent="-201930" algn="just">
              <a:lnSpc>
                <a:spcPct val="150000"/>
              </a:lnSpc>
              <a:buClr>
                <a:srgbClr val="000000"/>
              </a:buClr>
              <a:buFont typeface="Arial" panose="020B0604020202020204" pitchFamily="34" charset="0"/>
              <a:buChar char="•"/>
            </a:pPr>
            <a:r>
              <a:rPr lang="fr-FR" dirty="0">
                <a:solidFill>
                  <a:schemeClr val="tx1"/>
                </a:solidFill>
              </a:rPr>
              <a:t>L’objectif est de représenter l’ombre d’un objet placé devant une source lumineuse en traçant, sur le schéma, les rayons lumineux qui passent par les bords de la source et de l’objet.</a:t>
            </a:r>
          </a:p>
        </p:txBody>
      </p:sp>
      <p:sp>
        <p:nvSpPr>
          <p:cNvPr id="7" name="Rectangle : coins arrondis 6"/>
          <p:cNvSpPr/>
          <p:nvPr/>
        </p:nvSpPr>
        <p:spPr>
          <a:xfrm>
            <a:off x="2798270" y="3356441"/>
            <a:ext cx="9130022" cy="1522293"/>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indent="-182880" algn="just" defTabSz="914400">
              <a:buFont typeface="Arial" panose="020B0604020202020204" pitchFamily="34" charset="0"/>
              <a:buChar char="•"/>
            </a:pPr>
            <a:r>
              <a:rPr lang="fr-FR" dirty="0">
                <a:solidFill>
                  <a:schemeClr val="tx1"/>
                </a:solidFill>
              </a:rPr>
              <a:t>Faire identifier les bords de la source lumineuse et les bords de l’objet sur le schéma.</a:t>
            </a:r>
          </a:p>
          <a:p>
            <a:pPr marL="182880" indent="-182880" algn="just" defTabSz="914400">
              <a:buFont typeface="Arial" panose="020B0604020202020204" pitchFamily="34" charset="0"/>
              <a:buChar char="•"/>
            </a:pPr>
            <a:r>
              <a:rPr lang="fr-FR" dirty="0">
                <a:solidFill>
                  <a:schemeClr val="tx1"/>
                </a:solidFill>
              </a:rPr>
              <a:t>Guider les élèves à tracer les rayons limites reliant les bords de la source aux bords de l’objet.</a:t>
            </a:r>
          </a:p>
          <a:p>
            <a:pPr marL="182880" indent="-182880" algn="just" defTabSz="914400">
              <a:buFont typeface="Arial" panose="020B0604020202020204" pitchFamily="34" charset="0"/>
              <a:buChar char="•"/>
            </a:pPr>
            <a:r>
              <a:rPr lang="fr-FR" dirty="0">
                <a:solidFill>
                  <a:schemeClr val="tx1"/>
                </a:solidFill>
              </a:rPr>
              <a:t>Déterminer, à partir de ces rayons, les zones d’ombre.</a:t>
            </a:r>
          </a:p>
        </p:txBody>
      </p:sp>
      <p:sp>
        <p:nvSpPr>
          <p:cNvPr id="8" name="Rectangle : coins arrondis 7"/>
          <p:cNvSpPr/>
          <p:nvPr/>
        </p:nvSpPr>
        <p:spPr>
          <a:xfrm>
            <a:off x="610236" y="3356441"/>
            <a:ext cx="2011680" cy="152229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dirty="0">
                <a:solidFill>
                  <a:prstClr val="white"/>
                </a:solidFill>
              </a:rPr>
              <a:t>Stratégie</a:t>
            </a:r>
          </a:p>
        </p:txBody>
      </p:sp>
      <p:sp>
        <p:nvSpPr>
          <p:cNvPr id="12" name="ZoneTexte 11"/>
          <p:cNvSpPr txBox="1"/>
          <p:nvPr/>
        </p:nvSpPr>
        <p:spPr>
          <a:xfrm>
            <a:off x="730894" y="39806"/>
            <a:ext cx="5728719" cy="584775"/>
          </a:xfrm>
          <a:prstGeom prst="rect">
            <a:avLst/>
          </a:prstGeom>
          <a:noFill/>
        </p:spPr>
        <p:txBody>
          <a:bodyPr wrap="square" rtlCol="0">
            <a:spAutoFit/>
          </a:bodyPr>
          <a:lstStyle/>
          <a:p>
            <a:r>
              <a:rPr lang="fr-FR" sz="3200" b="1" dirty="0">
                <a:solidFill>
                  <a:srgbClr val="0040C0"/>
                </a:solidFill>
              </a:rPr>
              <a:t>Orientations didactiques </a:t>
            </a:r>
          </a:p>
        </p:txBody>
      </p:sp>
      <p:pic>
        <p:nvPicPr>
          <p:cNvPr id="15" name="Picture 2" descr="Image généré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3079" y="-42256"/>
            <a:ext cx="727815" cy="8543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fr-FR" dirty="0"/>
          </a:p>
        </p:txBody>
      </p:sp>
      <p:sp>
        <p:nvSpPr>
          <p:cNvPr id="3" name="Text Placeholder 2"/>
          <p:cNvSpPr>
            <a:spLocks noGrp="1"/>
          </p:cNvSpPr>
          <p:nvPr>
            <p:ph type="body" sz="quarter" idx="11"/>
          </p:nvPr>
        </p:nvSpPr>
        <p:spPr/>
        <p:txBody>
          <a:bodyPr/>
          <a:lstStyle/>
          <a:p>
            <a:endParaRPr lang="fr-FR" dirty="0"/>
          </a:p>
        </p:txBody>
      </p:sp>
      <p:sp>
        <p:nvSpPr>
          <p:cNvPr id="4" name="Text Placeholder 3"/>
          <p:cNvSpPr>
            <a:spLocks noGrp="1"/>
          </p:cNvSpPr>
          <p:nvPr>
            <p:ph type="body" sz="quarter" idx="12"/>
          </p:nvPr>
        </p:nvSpPr>
        <p:spPr/>
        <p:txBody>
          <a:bodyPr/>
          <a:lstStyle/>
          <a:p>
            <a:endParaRPr lang="fr-FR" dirty="0"/>
          </a:p>
        </p:txBody>
      </p:sp>
      <p:sp>
        <p:nvSpPr>
          <p:cNvPr id="5" name="Text Placeholder 4"/>
          <p:cNvSpPr>
            <a:spLocks noGrp="1"/>
          </p:cNvSpPr>
          <p:nvPr>
            <p:ph type="body" sz="quarter" idx="13"/>
          </p:nvPr>
        </p:nvSpPr>
        <p:spPr/>
        <p:txBody>
          <a:bodyPr/>
          <a:lstStyle/>
          <a:p>
            <a:r>
              <a:rPr lang="fr-FR" dirty="0"/>
              <a:t>12 min</a:t>
            </a:r>
          </a:p>
        </p:txBody>
      </p:sp>
      <p:sp>
        <p:nvSpPr>
          <p:cNvPr id="6" name="Text Placeholder 5"/>
          <p:cNvSpPr>
            <a:spLocks noGrp="1"/>
          </p:cNvSpPr>
          <p:nvPr>
            <p:ph type="body" sz="quarter" idx="14"/>
          </p:nvPr>
        </p:nvSpPr>
        <p:spPr/>
        <p:txBody>
          <a:bodyPr/>
          <a:lstStyle/>
          <a:p>
            <a:r>
              <a:rPr lang="fr-FR" dirty="0"/>
              <a:t>10 min</a:t>
            </a:r>
          </a:p>
        </p:txBody>
      </p:sp>
      <p:sp>
        <p:nvSpPr>
          <p:cNvPr id="7" name="Text Placeholder 6"/>
          <p:cNvSpPr>
            <a:spLocks noGrp="1"/>
          </p:cNvSpPr>
          <p:nvPr>
            <p:ph type="body" sz="quarter" idx="15"/>
          </p:nvPr>
        </p:nvSpPr>
        <p:spPr/>
        <p:txBody>
          <a:bodyPr/>
          <a:lstStyle/>
          <a:p>
            <a:r>
              <a:rPr lang="fr-FR" dirty="0"/>
              <a:t>03 min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r>
              <a:rPr lang="en-US" dirty="0"/>
              <a:t>10 min</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latin typeface="Calibri" panose="020F0502020204030204"/>
              </a:rPr>
              <a:t>Bonjour! Prêts pour démarrer notre séance? Allons-y!</a:t>
            </a:r>
            <a:endParaRPr lang="fr-FR" dirty="0"/>
          </a:p>
        </p:txBody>
      </p:sp>
      <p:sp>
        <p:nvSpPr>
          <p:cNvPr id="9" name="Content Placeholder 8"/>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p:cNvPicPr preferRelativeResize="0"/>
          <p:nvPr/>
        </p:nvPicPr>
        <p:blipFill rotWithShape="1">
          <a:blip r:embed="rId2"/>
          <a:srcRect l="12628" r="42945"/>
          <a:stretch>
            <a:fillRect/>
          </a:stretch>
        </p:blipFill>
        <p:spPr>
          <a:xfrm>
            <a:off x="3948453" y="1699037"/>
            <a:ext cx="4295093" cy="3951537"/>
          </a:xfrm>
          <a:prstGeom prst="ellipse">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TotalTime>
  <Words>2892</Words>
  <Application>Microsoft Office PowerPoint</Application>
  <PresentationFormat>Grand écran</PresentationFormat>
  <Paragraphs>357</Paragraphs>
  <Slides>58</Slides>
  <Notes>4</Notes>
  <HiddenSlides>4</HiddenSlides>
  <MMClips>0</MMClips>
  <ScaleCrop>false</ScaleCrop>
  <HeadingPairs>
    <vt:vector size="6" baseType="variant">
      <vt:variant>
        <vt:lpstr>Polices utilisées</vt:lpstr>
      </vt:variant>
      <vt:variant>
        <vt:i4>8</vt:i4>
      </vt:variant>
      <vt:variant>
        <vt:lpstr>Thème</vt:lpstr>
      </vt:variant>
      <vt:variant>
        <vt:i4>9</vt:i4>
      </vt:variant>
      <vt:variant>
        <vt:lpstr>Titres des diapositives</vt:lpstr>
      </vt:variant>
      <vt:variant>
        <vt:i4>58</vt:i4>
      </vt:variant>
    </vt:vector>
  </HeadingPairs>
  <TitlesOfParts>
    <vt:vector size="75" baseType="lpstr">
      <vt:lpstr>Aptos</vt:lpstr>
      <vt:lpstr>Arial</vt:lpstr>
      <vt:lpstr>ArialMT-Light</vt:lpstr>
      <vt:lpstr>BradleyTypePro-Regular</vt:lpstr>
      <vt:lpstr>Calibri</vt:lpstr>
      <vt:lpstr>Calibri-Bold</vt:lpstr>
      <vt:lpstr>Dosis</vt:lpstr>
      <vt:lpstr>Wingdings</vt:lpstr>
      <vt:lpstr>Office Theme</vt:lpstr>
      <vt:lpstr>Custom Design</vt:lpstr>
      <vt:lpstr>1_Custom Design</vt:lpstr>
      <vt:lpstr>1_Office Theme</vt:lpstr>
      <vt:lpstr>3_Office Theme</vt:lpstr>
      <vt:lpstr>6_Office Theme</vt:lpstr>
      <vt:lpstr>7_Office Theme</vt:lpstr>
      <vt:lpstr>8_Office Theme</vt:lpstr>
      <vt:lpstr>2_Office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Observez ces images : à votre avis, quel comportement positif met-elle en évidence ?</vt:lpstr>
      <vt:lpstr>Écoutez attentivement ! La salle de classe est un espace d’apprentissage qui demande la concentration et l’attention.</vt:lpstr>
      <vt:lpstr>Présentation PowerPoint</vt:lpstr>
      <vt:lpstr>Lors de la séance précédente, nous avons étudié certains points. Faisons un rappel : répondez par “oui” ou “non”.</vt:lpstr>
      <vt:lpstr>Effectivement, la lumière se propage de la source vers les objets éclairés.</vt:lpstr>
      <vt:lpstr>Choisir l’affirmation correcte.</vt:lpstr>
      <vt:lpstr>La réponse juste est B.</vt:lpstr>
      <vt:lpstr>Présentation PowerPoint</vt:lpstr>
      <vt:lpstr>Avant d’aborder notre tâche d’aujourd’hui, je vous présente la situation suivante:</vt:lpstr>
      <vt:lpstr>À la fin de cette séance, vous serez capable de représenter les ombres à l’aide des rayons limites. </vt:lpstr>
      <vt:lpstr>Présentation PowerPoint</vt:lpstr>
      <vt:lpstr>Avant de répondre à cette question, on va retenir ces mots clés liés à la notion d’ombre. Commençons par l’ombre sur le l’objet. </vt:lpstr>
      <vt:lpstr>L’ombre se forme entre l’objet et l’écran, dans une région appelée la zone d’ombre. Soyez attentifs.</vt:lpstr>
      <vt:lpstr>Observer l’ombre de l’objet projetée sur l’écran.</vt:lpstr>
      <vt:lpstr>On observe que les contours de la zone d’ombre sont rectilignes et on utilise les rayons limites.</vt:lpstr>
      <vt:lpstr>Présentation PowerPoint</vt:lpstr>
      <vt:lpstr>Présentation PowerPoint</vt:lpstr>
      <vt:lpstr>Voici notre tâche principale. Je vais vous montrer comment représenter les ombres en se basant sur les rayons limites.</vt:lpstr>
      <vt:lpstr>Pour réaliser cette tâche je suis les étapes suivantes: </vt:lpstr>
      <vt:lpstr>Dans cette activité, on commence par tracer le rayon limite reliant le bord supérieur de la source au bord supérieur de l’objet. </vt:lpstr>
      <vt:lpstr>Puis, on procède de la même façon, pour tracer le rayon limite passant par les bords bas.</vt:lpstr>
      <vt:lpstr>Dans la deuxième étape, on indique trois zones d’ombre distinctes.</vt:lpstr>
      <vt:lpstr>En bilan, pour représenter les ombres à l’aide des rayons limites, on suit les étapes suivantes: </vt:lpstr>
      <vt:lpstr>Présentation PowerPoint</vt:lpstr>
      <vt:lpstr>Fermez vos livrets, prenez vos ardoises et écrivez-y votre réponse. Choisissez la proposition correcte.</vt:lpstr>
      <vt:lpstr>La réponse correcte est B: effectivement, un rayon lumineux passe les bords supérieurs ou les bords inférieurs de la source lumineuse et de l’objet.</vt:lpstr>
      <vt:lpstr>Choisissez la bonne réponse.</vt:lpstr>
      <vt:lpstr>Effectivement le rayon part du bord de la source et passe par le bord de l’objet.</vt:lpstr>
      <vt:lpstr>On va maintenant réaliser notre tâche dans une nouvelle situation en suivant les étapes prescrites. Pour vous aider, on doit présenter les étapes et les réponses possibles. On commence par la première étape. Choisissez la bonne réponse.</vt:lpstr>
      <vt:lpstr>Très bien, la réponse correcte est B : il faut observer la taille de la source et celle de l’objet sur le schéma représentant la situation.</vt:lpstr>
      <vt:lpstr>De la même façon on aborde la deuxième étape. Choisissez la bonne réponse.</vt:lpstr>
      <vt:lpstr>Très bien c’est C.</vt:lpstr>
      <vt:lpstr>Présentation PowerPoint</vt:lpstr>
      <vt:lpstr>Maintenant, on va passer aux tâches à réaliser sur le livret. On commence par la tâche page 83 « Je m’entraine en binôme ». Travaillez individuellement, puis discutez de vos réponses en binômes.  </vt:lpstr>
      <vt:lpstr>On commence par tracer les deux rayons limites.</vt:lpstr>
      <vt:lpstr>On indique les trois régions d’ombre.</vt:lpstr>
      <vt:lpstr>Présentation PowerPoint</vt:lpstr>
      <vt:lpstr>Maintenant c’est le moment de travailler tout seul. Prenez vos livrets page 83 et répondez individuellement aux questions de l’exercice 2. </vt:lpstr>
      <vt:lpstr>Le temps est terminé. Corrigeons ensemble l’exercice.</vt:lpstr>
      <vt:lpstr>A vous! Montrez-moi comment vous avez résolu cet exercice…</vt:lpstr>
      <vt:lpstr>A vous! Montrez-moi comment vous avez résolu cet exercice…</vt:lpstr>
      <vt:lpstr>Présentation PowerPoint</vt:lpstr>
      <vt:lpstr>Qui peut me dire ce que nous avons appris aujourd’hui?  </vt:lpstr>
      <vt:lpstr>Effectivement, nous avons donc appris à représenter les ombres d’un objet placé entre une source lumineuse et un écran à l’aide des rayons limites.</vt:lpstr>
      <vt:lpstr>Pour conclure, voici les étapes à suivre pour représenter les ombres à l’aide des rayons limites.</vt:lpstr>
      <vt:lpstr>On termine par la carte lexicale de la séance.</vt:lpstr>
      <vt:lpstr>Bravo à tous ! Révisez dans le livret ce qu’on a vu aujourd'hui et faire l’exercice suivant: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SALIM EL MOKHTAR</cp:lastModifiedBy>
  <cp:revision>2151</cp:revision>
  <cp:lastPrinted>2024-10-05T19:15:00Z</cp:lastPrinted>
  <dcterms:created xsi:type="dcterms:W3CDTF">2024-05-28T10:13:00Z</dcterms:created>
  <dcterms:modified xsi:type="dcterms:W3CDTF">2026-02-21T11:12:10Z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