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0" r:id="rId2"/>
    <p:sldMasterId id="2147483671" r:id="rId3"/>
  </p:sldMasterIdLst>
  <p:notesMasterIdLst>
    <p:notesMasterId r:id="rId73"/>
  </p:notesMasterIdLst>
  <p:handoutMasterIdLst>
    <p:handoutMasterId r:id="rId74"/>
  </p:handoutMasterIdLst>
  <p:sldIdLst>
    <p:sldId id="16777258" r:id="rId4"/>
    <p:sldId id="16777255" r:id="rId5"/>
    <p:sldId id="16777256" r:id="rId6"/>
    <p:sldId id="16777259" r:id="rId7"/>
    <p:sldId id="346" r:id="rId8"/>
    <p:sldId id="16777331" r:id="rId9"/>
    <p:sldId id="2147483462" r:id="rId10"/>
    <p:sldId id="16776965" r:id="rId11"/>
    <p:sldId id="16777332" r:id="rId12"/>
    <p:sldId id="16777333" r:id="rId13"/>
    <p:sldId id="16777307" r:id="rId14"/>
    <p:sldId id="16777096" r:id="rId15"/>
    <p:sldId id="16777261" r:id="rId16"/>
    <p:sldId id="16777262" r:id="rId17"/>
    <p:sldId id="16777334" r:id="rId18"/>
    <p:sldId id="16777264" r:id="rId19"/>
    <p:sldId id="16777308" r:id="rId20"/>
    <p:sldId id="16777304" r:id="rId21"/>
    <p:sldId id="16777305" r:id="rId22"/>
    <p:sldId id="16777330" r:id="rId23"/>
    <p:sldId id="16777266" r:id="rId24"/>
    <p:sldId id="16777309" r:id="rId25"/>
    <p:sldId id="261" r:id="rId26"/>
    <p:sldId id="16777341" r:id="rId27"/>
    <p:sldId id="16777222" r:id="rId28"/>
    <p:sldId id="16777335" r:id="rId29"/>
    <p:sldId id="16777321" r:id="rId30"/>
    <p:sldId id="16777306" r:id="rId31"/>
    <p:sldId id="16777310" r:id="rId32"/>
    <p:sldId id="16777311" r:id="rId33"/>
    <p:sldId id="16777275" r:id="rId34"/>
    <p:sldId id="16777312" r:id="rId35"/>
    <p:sldId id="16777327" r:id="rId36"/>
    <p:sldId id="16777337" r:id="rId37"/>
    <p:sldId id="299" r:id="rId38"/>
    <p:sldId id="16777342" r:id="rId39"/>
    <p:sldId id="16777277" r:id="rId40"/>
    <p:sldId id="16777300" r:id="rId41"/>
    <p:sldId id="16777343" r:id="rId42"/>
    <p:sldId id="16777280" r:id="rId43"/>
    <p:sldId id="16777283" r:id="rId44"/>
    <p:sldId id="16777344" r:id="rId45"/>
    <p:sldId id="262" r:id="rId46"/>
    <p:sldId id="297" r:id="rId47"/>
    <p:sldId id="4099676" r:id="rId48"/>
    <p:sldId id="16777284" r:id="rId49"/>
    <p:sldId id="16777251" r:id="rId50"/>
    <p:sldId id="16777285" r:id="rId51"/>
    <p:sldId id="16777286" r:id="rId52"/>
    <p:sldId id="16777287" r:id="rId53"/>
    <p:sldId id="16777313" r:id="rId54"/>
    <p:sldId id="16777314" r:id="rId55"/>
    <p:sldId id="300" r:id="rId56"/>
    <p:sldId id="16777241" r:id="rId57"/>
    <p:sldId id="16777242" r:id="rId58"/>
    <p:sldId id="16777317" r:id="rId59"/>
    <p:sldId id="16777295" r:id="rId60"/>
    <p:sldId id="16777298" r:id="rId61"/>
    <p:sldId id="307" r:id="rId62"/>
    <p:sldId id="279" r:id="rId63"/>
    <p:sldId id="280" r:id="rId64"/>
    <p:sldId id="281" r:id="rId65"/>
    <p:sldId id="311" r:id="rId66"/>
    <p:sldId id="16777339" r:id="rId67"/>
    <p:sldId id="16777340" r:id="rId68"/>
    <p:sldId id="16777257" r:id="rId69"/>
    <p:sldId id="16777320" r:id="rId70"/>
    <p:sldId id="4100253" r:id="rId71"/>
    <p:sldId id="318" r:id="rId7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CCFF"/>
    <a:srgbClr val="000000"/>
    <a:srgbClr val="99CCFF"/>
    <a:srgbClr val="86CFE2"/>
    <a:srgbClr val="94C8ED"/>
    <a:srgbClr val="33CCFF"/>
    <a:srgbClr val="80C5E8"/>
    <a:srgbClr val="FCEBD1"/>
    <a:srgbClr val="1D9A78"/>
    <a:srgbClr val="AB20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660" autoAdjust="0"/>
    <p:restoredTop sz="94690" autoAdjust="0"/>
  </p:normalViewPr>
  <p:slideViewPr>
    <p:cSldViewPr snapToGrid="0">
      <p:cViewPr varScale="1">
        <p:scale>
          <a:sx n="79" d="100"/>
          <a:sy n="79" d="100"/>
        </p:scale>
        <p:origin x="4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-1098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notesMaster" Target="notesMasters/notesMaster1.xml"/><Relationship Id="rId78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viewProps" Target="viewProps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10/02/2026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773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2F701E9-030C-9268-595D-BAFA661A1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C6B80F56-6885-3930-117C-247E1DDFB8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6E249C91-3FA6-4927-90B8-5751AB771FF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62308CDD-7E16-EE6C-BD54-091F925D78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>
              <a:defRPr/>
            </a:pPr>
            <a:fld id="{7323401D-AD66-48E8-9BE6-514052742394}" type="slidenum">
              <a:rPr sz="1800">
                <a:solidFill>
                  <a:prstClr val="black"/>
                </a:solidFill>
                <a:latin typeface="Aptos" panose="02110004020202020204"/>
              </a:rPr>
              <a:pPr>
                <a:defRPr/>
              </a:pPr>
              <a:t>6</a:t>
            </a:fld>
            <a:endParaRPr lang="fr-FR" sz="1400" kern="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924904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51:notes"/>
          <p:cNvSpPr txBox="1">
            <a:spLocks noGrp="1"/>
          </p:cNvSpPr>
          <p:nvPr>
            <p:ph type="body" idx="1"/>
          </p:nvPr>
        </p:nvSpPr>
        <p:spPr>
          <a:xfrm>
            <a:off x="679927" y="4778723"/>
            <a:ext cx="5439410" cy="3909864"/>
          </a:xfrm>
          <a:prstGeom prst="rect">
            <a:avLst/>
          </a:prstGeom>
        </p:spPr>
        <p:txBody>
          <a:bodyPr spcFirstLastPara="1" wrap="square" lIns="91750" tIns="45875" rIns="91750" bIns="45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22" name="Google Shape;522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7887" cy="3352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438211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/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/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8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8773364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68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1869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1.png"/><Relationship Id="rId7" Type="http://schemas.openxmlformats.org/officeDocument/2006/relationships/image" Target="../media/image4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Relationship Id="rId9" Type="http://schemas.openxmlformats.org/officeDocument/2006/relationships/image" Target="../media/image13.pn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1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4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12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microsoft.com/office/2007/relationships/hdphoto" Target="../media/hdphoto2.wdp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1.gif"/><Relationship Id="rId1" Type="http://schemas.openxmlformats.org/officeDocument/2006/relationships/slideMaster" Target="../slideMasters/slideMaster1.xml"/><Relationship Id="rId4" Type="http://schemas.microsoft.com/office/2007/relationships/hdphoto" Target="../media/hdphoto3.wdp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1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microsoft.com/office/2007/relationships/hdphoto" Target="../media/hdphoto5.wdp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gif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1.gif"/><Relationship Id="rId1" Type="http://schemas.openxmlformats.org/officeDocument/2006/relationships/slideMaster" Target="../slideMasters/slideMaster1.xml"/><Relationship Id="rId4" Type="http://schemas.microsoft.com/office/2007/relationships/hdphoto" Target="../media/hdphoto6.wdp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39.svg"/><Relationship Id="rId2" Type="http://schemas.openxmlformats.org/officeDocument/2006/relationships/image" Target="../media/image31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38.svg"/><Relationship Id="rId4" Type="http://schemas.openxmlformats.org/officeDocument/2006/relationships/image" Target="../media/image1.pn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10/02/2026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499D05A2-1EA9-81F0-657D-CFFC51FCEFC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A228A8F-7395-A62C-B354-DFC68EC90D9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0F3AF631-DCF0-8CDB-0C31-9B40C4D7EC94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1D2781A-6FD4-6559-06FF-957DF85FBBF7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Titre 10">
            <a:extLst>
              <a:ext uri="{FF2B5EF4-FFF2-40B4-BE49-F238E27FC236}">
                <a16:creationId xmlns:a16="http://schemas.microsoft.com/office/drawing/2014/main" id="{6A31F842-B09E-A5BB-B29B-2844F428C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contenu 14">
            <a:extLst>
              <a:ext uri="{FF2B5EF4-FFF2-40B4-BE49-F238E27FC236}">
                <a16:creationId xmlns:a16="http://schemas.microsoft.com/office/drawing/2014/main" id="{A801A8B0-D20D-7118-8922-B6096F3E7F0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EF2E81E-1660-344C-6547-74B4F494C107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white"/>
                </a:solidFill>
              </a:rPr>
              <a:t>PC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14" name="Picture 3" descr="Image générée">
            <a:extLst>
              <a:ext uri="{FF2B5EF4-FFF2-40B4-BE49-F238E27FC236}">
                <a16:creationId xmlns:a16="http://schemas.microsoft.com/office/drawing/2014/main" id="{969BBC68-5BB2-C9D9-A436-35D3E8980080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997E1FB-7D37-ECB7-0093-89A17FCCA4C5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984E74B5-CD8E-DA8A-86A2-F359EF0C1C3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0BE50B98-3317-2D4B-3805-78589099573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6375254-113E-10E7-2B71-780B5E13AB8E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Titre 10">
            <a:extLst>
              <a:ext uri="{FF2B5EF4-FFF2-40B4-BE49-F238E27FC236}">
                <a16:creationId xmlns:a16="http://schemas.microsoft.com/office/drawing/2014/main" id="{A4EC3571-9870-FF0A-7E96-6D3F92915F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contenu 14">
            <a:extLst>
              <a:ext uri="{FF2B5EF4-FFF2-40B4-BE49-F238E27FC236}">
                <a16:creationId xmlns:a16="http://schemas.microsoft.com/office/drawing/2014/main" id="{398522B9-983F-1F01-3138-B46722CA848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3" name="Picture 3" descr="Image générée">
            <a:extLst>
              <a:ext uri="{FF2B5EF4-FFF2-40B4-BE49-F238E27FC236}">
                <a16:creationId xmlns:a16="http://schemas.microsoft.com/office/drawing/2014/main" id="{C299C36C-9583-123C-747C-8D3EF8A4C675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FBC2D899-4470-6CBD-8194-D90E95F4CD27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white"/>
                </a:solidFill>
              </a:rPr>
              <a:t>PB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15" name="Picture 9">
            <a:extLst>
              <a:ext uri="{FF2B5EF4-FFF2-40B4-BE49-F238E27FC236}">
                <a16:creationId xmlns:a16="http://schemas.microsoft.com/office/drawing/2014/main" id="{09E1D5E8-2A96-9C85-24C9-D07BB87AD3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62DACE0E-E786-5516-83B0-4469D12E4180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EBA7E7C-576F-FBAA-0CE5-D34784F90BD6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F67DC559-C108-ABC4-83EC-C1C7526E1FB6}"/>
                </a:ext>
              </a:extLst>
            </p:cNvPr>
            <p:cNvSpPr/>
            <p:nvPr/>
          </p:nvSpPr>
          <p:spPr>
            <a:xfrm>
              <a:off x="219724" y="1242313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A43F3EF-0386-0AB8-E1B9-81FC66848EA7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Titre 10">
            <a:extLst>
              <a:ext uri="{FF2B5EF4-FFF2-40B4-BE49-F238E27FC236}">
                <a16:creationId xmlns:a16="http://schemas.microsoft.com/office/drawing/2014/main" id="{25B86B66-1A9F-156E-D064-7C09086EBA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contenu 14">
            <a:extLst>
              <a:ext uri="{FF2B5EF4-FFF2-40B4-BE49-F238E27FC236}">
                <a16:creationId xmlns:a16="http://schemas.microsoft.com/office/drawing/2014/main" id="{C098ACFC-0223-5DE1-AE8C-E3811DB05829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AD32931A-CCCE-3E65-004D-FAFF40E2DFD3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7C92E7E3-04BD-1036-7A0D-BFF5D02B0B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75AA947-11A7-FBCD-8FC6-111242C171D2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</p:grpSp>
      <p:sp>
        <p:nvSpPr>
          <p:cNvPr id="16" name="ZoneTexte 15">
            <a:extLst>
              <a:ext uri="{FF2B5EF4-FFF2-40B4-BE49-F238E27FC236}">
                <a16:creationId xmlns:a16="http://schemas.microsoft.com/office/drawing/2014/main" id="{677319A9-35E1-D64B-3ACA-339EE450C242}"/>
              </a:ext>
            </a:extLst>
          </p:cNvPr>
          <p:cNvSpPr txBox="1"/>
          <p:nvPr userDrawn="1"/>
        </p:nvSpPr>
        <p:spPr>
          <a:xfrm>
            <a:off x="11748194" y="95600"/>
            <a:ext cx="274643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prstClr val="white"/>
                </a:solidFill>
              </a:rPr>
              <a:t>M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10/02/2026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/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/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4" name="Google Shape;145;p17"/>
          <p:cNvSpPr txBox="1">
            <a:spLocks noGrp="1"/>
          </p:cNvSpPr>
          <p:nvPr>
            <p:ph type="subTitle" idx="9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5" name="Google Shape;146;p17"/>
          <p:cNvSpPr txBox="1">
            <a:spLocks noGrp="1"/>
          </p:cNvSpPr>
          <p:nvPr>
            <p:ph type="title" idx="19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/>
          <p:cNvSpPr txBox="1">
            <a:spLocks noGrp="1"/>
          </p:cNvSpPr>
          <p:nvPr>
            <p:ph type="subTitle" idx="29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7" name="Google Shape;148;p17"/>
          <p:cNvSpPr txBox="1">
            <a:spLocks noGrp="1"/>
          </p:cNvSpPr>
          <p:nvPr>
            <p:ph type="subTitle" idx="39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8" name="Google Shape;149;p17"/>
          <p:cNvSpPr txBox="1">
            <a:spLocks noGrp="1"/>
          </p:cNvSpPr>
          <p:nvPr>
            <p:ph type="title" idx="49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/>
          <p:cNvSpPr txBox="1">
            <a:spLocks noGrp="1"/>
          </p:cNvSpPr>
          <p:nvPr>
            <p:ph type="title" idx="59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/>
          <p:cNvSpPr txBox="1">
            <a:spLocks noGrp="1"/>
          </p:cNvSpPr>
          <p:nvPr>
            <p:ph type="title" idx="69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/>
          <p:cNvSpPr txBox="1">
            <a:spLocks noGrp="1"/>
          </p:cNvSpPr>
          <p:nvPr>
            <p:ph type="title" idx="79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/>
          <p:cNvSpPr txBox="1">
            <a:spLocks noGrp="1"/>
          </p:cNvSpPr>
          <p:nvPr>
            <p:ph type="title" idx="89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/>
          <p:cNvSpPr txBox="1">
            <a:spLocks noGrp="1"/>
          </p:cNvSpPr>
          <p:nvPr>
            <p:ph type="title" idx="99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/>
          <p:cNvSpPr txBox="1">
            <a:spLocks noGrp="1"/>
          </p:cNvSpPr>
          <p:nvPr>
            <p:ph type="title" idx="109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704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3859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  <a:solidFill>
            <a:srgbClr val="0F9ED5"/>
          </a:solidFill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  <a:solidFill>
            <a:srgbClr val="336FB6"/>
          </a:solidFill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717129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 AC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Physique chimie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Chapitre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</p:txBody>
      </p:sp>
      <p:sp>
        <p:nvSpPr>
          <p:cNvPr id="4" name="Google Shape;735;p98">
            <a:extLst>
              <a:ext uri="{FF2B5EF4-FFF2-40B4-BE49-F238E27FC236}">
                <a16:creationId xmlns:a16="http://schemas.microsoft.com/office/drawing/2014/main" id="{AA32DAC6-E40B-3260-CF4C-57F69A65368F}"/>
              </a:ext>
            </a:extLst>
          </p:cNvPr>
          <p:cNvSpPr/>
          <p:nvPr userDrawn="1"/>
        </p:nvSpPr>
        <p:spPr>
          <a:xfrm>
            <a:off x="1968787" y="4613885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35;p98">
            <a:extLst>
              <a:ext uri="{FF2B5EF4-FFF2-40B4-BE49-F238E27FC236}">
                <a16:creationId xmlns:a16="http://schemas.microsoft.com/office/drawing/2014/main" id="{6706102D-42C9-61DB-F81D-8B81F55C8119}"/>
              </a:ext>
            </a:extLst>
          </p:cNvPr>
          <p:cNvSpPr/>
          <p:nvPr userDrawn="1"/>
        </p:nvSpPr>
        <p:spPr>
          <a:xfrm>
            <a:off x="1968787" y="5310990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12" name="Groupe 26">
            <a:extLst>
              <a:ext uri="{FF2B5EF4-FFF2-40B4-BE49-F238E27FC236}">
                <a16:creationId xmlns:a16="http://schemas.microsoft.com/office/drawing/2014/main" id="{933612F1-A9E4-E974-13B0-EBC9CE305839}"/>
              </a:ext>
            </a:extLst>
          </p:cNvPr>
          <p:cNvGrpSpPr/>
          <p:nvPr userDrawn="1"/>
        </p:nvGrpSpPr>
        <p:grpSpPr>
          <a:xfrm>
            <a:off x="271217" y="3894112"/>
            <a:ext cx="6693265" cy="522000"/>
            <a:chOff x="304312" y="4531839"/>
            <a:chExt cx="5990003" cy="696796"/>
          </a:xfrm>
          <a:solidFill>
            <a:srgbClr val="336FB6"/>
          </a:solidFill>
        </p:grpSpPr>
        <p:sp>
          <p:nvSpPr>
            <p:cNvPr id="13" name="Google Shape;223;p26">
              <a:extLst>
                <a:ext uri="{FF2B5EF4-FFF2-40B4-BE49-F238E27FC236}">
                  <a16:creationId xmlns:a16="http://schemas.microsoft.com/office/drawing/2014/main" id="{9361ACBD-A62D-31BF-5CB0-2EF36884DA5B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4" name="Google Shape;735;p98">
              <a:extLst>
                <a:ext uri="{FF2B5EF4-FFF2-40B4-BE49-F238E27FC236}">
                  <a16:creationId xmlns:a16="http://schemas.microsoft.com/office/drawing/2014/main" id="{7FCCE47F-DEBF-4D81-1DAF-1399B215A279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5" name="Espace réservé du texte 43">
            <a:extLst>
              <a:ext uri="{FF2B5EF4-FFF2-40B4-BE49-F238E27FC236}">
                <a16:creationId xmlns:a16="http://schemas.microsoft.com/office/drawing/2014/main" id="{D147765D-C4C2-F292-0F87-77AE80DB848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120814" y="3892643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6" name="Espace réservé du texte 43">
            <a:extLst>
              <a:ext uri="{FF2B5EF4-FFF2-40B4-BE49-F238E27FC236}">
                <a16:creationId xmlns:a16="http://schemas.microsoft.com/office/drawing/2014/main" id="{FEB0B7E9-82CA-6BE4-7EF2-7FAA1A2BBE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1216" y="3892643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Thème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17" name="Google Shape;735;p98">
            <a:extLst>
              <a:ext uri="{FF2B5EF4-FFF2-40B4-BE49-F238E27FC236}">
                <a16:creationId xmlns:a16="http://schemas.microsoft.com/office/drawing/2014/main" id="{D7F2222E-BED0-84CA-B576-0A90831A6AB7}"/>
              </a:ext>
            </a:extLst>
          </p:cNvPr>
          <p:cNvSpPr/>
          <p:nvPr userDrawn="1"/>
        </p:nvSpPr>
        <p:spPr>
          <a:xfrm>
            <a:off x="1968786" y="3915312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8" name="Image 6">
            <a:extLst>
              <a:ext uri="{FF2B5EF4-FFF2-40B4-BE49-F238E27FC236}">
                <a16:creationId xmlns:a16="http://schemas.microsoft.com/office/drawing/2014/main" id="{FD6BAE14-A27A-2B1A-F93D-8FCCEEB9091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66502" y="3495345"/>
            <a:ext cx="3952359" cy="292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8043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31898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0720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497392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63504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853;p104">
            <a:extLst>
              <a:ext uri="{FF2B5EF4-FFF2-40B4-BE49-F238E27FC236}">
                <a16:creationId xmlns:a16="http://schemas.microsoft.com/office/drawing/2014/main" id="{1FFD5C1E-7511-9045-5816-04E4B1FC37F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cs typeface="Calibri" panose="020F0502020204030204" pitchFamily="34" charset="0"/>
              <a:sym typeface="Arial"/>
            </a:endParaRPr>
          </a:p>
        </p:txBody>
      </p:sp>
      <p:pic>
        <p:nvPicPr>
          <p:cNvPr id="16" name="Picture 14" descr="Image générée">
            <a:extLst>
              <a:ext uri="{FF2B5EF4-FFF2-40B4-BE49-F238E27FC236}">
                <a16:creationId xmlns:a16="http://schemas.microsoft.com/office/drawing/2014/main" id="{C12EC545-4A80-F9F2-294D-35F6AD6F2D8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Google Shape;288;p29">
            <a:extLst>
              <a:ext uri="{FF2B5EF4-FFF2-40B4-BE49-F238E27FC236}">
                <a16:creationId xmlns:a16="http://schemas.microsoft.com/office/drawing/2014/main" id="{927C7747-AE0A-8448-50A0-ED6AF6328B39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sp>
        <p:nvSpPr>
          <p:cNvPr id="33" name="Google Shape;289;p29">
            <a:extLst>
              <a:ext uri="{FF2B5EF4-FFF2-40B4-BE49-F238E27FC236}">
                <a16:creationId xmlns:a16="http://schemas.microsoft.com/office/drawing/2014/main" id="{55170F2D-56AB-36BF-E53D-D3E59B6C6886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cs typeface="Calibri" panose="020F0502020204030204" pitchFamily="34" charset="0"/>
            </a:endParaRPr>
          </a:p>
        </p:txBody>
      </p:sp>
      <p:sp>
        <p:nvSpPr>
          <p:cNvPr id="34" name="Google Shape;292;p29">
            <a:extLst>
              <a:ext uri="{FF2B5EF4-FFF2-40B4-BE49-F238E27FC236}">
                <a16:creationId xmlns:a16="http://schemas.microsoft.com/office/drawing/2014/main" id="{B3A3FA63-9710-3865-AB75-F194A4DDD3E2}"/>
              </a:ext>
            </a:extLst>
          </p:cNvPr>
          <p:cNvSpPr/>
          <p:nvPr userDrawn="1"/>
        </p:nvSpPr>
        <p:spPr>
          <a:xfrm>
            <a:off x="2235200" y="3629541"/>
            <a:ext cx="9515672" cy="1562946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5" name="Google Shape;293;p29">
            <a:extLst>
              <a:ext uri="{FF2B5EF4-FFF2-40B4-BE49-F238E27FC236}">
                <a16:creationId xmlns:a16="http://schemas.microsoft.com/office/drawing/2014/main" id="{229348D3-1AFD-DA77-2F20-77566DACDA8C}"/>
              </a:ext>
            </a:extLst>
          </p:cNvPr>
          <p:cNvSpPr/>
          <p:nvPr userDrawn="1"/>
        </p:nvSpPr>
        <p:spPr>
          <a:xfrm>
            <a:off x="412307" y="3629541"/>
            <a:ext cx="1606147" cy="1475860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6" name="Google Shape;288;p29">
            <a:extLst>
              <a:ext uri="{FF2B5EF4-FFF2-40B4-BE49-F238E27FC236}">
                <a16:creationId xmlns:a16="http://schemas.microsoft.com/office/drawing/2014/main" id="{67D07125-5304-9339-4B40-6D60E5B8DE4F}"/>
              </a:ext>
            </a:extLst>
          </p:cNvPr>
          <p:cNvSpPr/>
          <p:nvPr userDrawn="1"/>
        </p:nvSpPr>
        <p:spPr>
          <a:xfrm>
            <a:off x="2244600" y="5234522"/>
            <a:ext cx="9506272" cy="1562946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7" name="Google Shape;289;p29">
            <a:extLst>
              <a:ext uri="{FF2B5EF4-FFF2-40B4-BE49-F238E27FC236}">
                <a16:creationId xmlns:a16="http://schemas.microsoft.com/office/drawing/2014/main" id="{D55B84A8-C161-2462-AF86-F022DA759009}"/>
              </a:ext>
            </a:extLst>
          </p:cNvPr>
          <p:cNvSpPr/>
          <p:nvPr userDrawn="1"/>
        </p:nvSpPr>
        <p:spPr>
          <a:xfrm>
            <a:off x="441128" y="5244134"/>
            <a:ext cx="1606147" cy="1553334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288;p29">
            <a:extLst>
              <a:ext uri="{FF2B5EF4-FFF2-40B4-BE49-F238E27FC236}">
                <a16:creationId xmlns:a16="http://schemas.microsoft.com/office/drawing/2014/main" id="{CC307645-E36E-C2FE-A58E-DE66A7A9790B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sp>
        <p:nvSpPr>
          <p:cNvPr id="39" name="Google Shape;289;p29">
            <a:extLst>
              <a:ext uri="{FF2B5EF4-FFF2-40B4-BE49-F238E27FC236}">
                <a16:creationId xmlns:a16="http://schemas.microsoft.com/office/drawing/2014/main" id="{DF4221F3-1B00-EEF2-1CFF-4A85BB5BA974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cs typeface="Calibri" panose="020F0502020204030204" pitchFamily="34" charset="0"/>
            </a:endParaRPr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42235D9A-C509-03DD-92BF-53604ABD782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F14E2B92-B290-2C18-F8E6-6998CB51CCA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6AC4BD2D-EA82-8B58-35EB-CABF8B8958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53826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43" name="Google Shape;853;p104">
            <a:extLst>
              <a:ext uri="{FF2B5EF4-FFF2-40B4-BE49-F238E27FC236}">
                <a16:creationId xmlns:a16="http://schemas.microsoft.com/office/drawing/2014/main" id="{A5EADE42-461F-D630-BCE0-12147C09EE06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44" name="Google Shape;853;p104">
            <a:extLst>
              <a:ext uri="{FF2B5EF4-FFF2-40B4-BE49-F238E27FC236}">
                <a16:creationId xmlns:a16="http://schemas.microsoft.com/office/drawing/2014/main" id="{E06107DD-2B47-EFE0-8F99-37D59DC3D881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kern="0" dirty="0" err="1">
                <a:solidFill>
                  <a:srgbClr val="000000"/>
                </a:solidFill>
                <a:cs typeface="Calibri" panose="020F0502020204030204" pitchFamily="34" charset="0"/>
              </a:rPr>
              <a:t>Tâches</a:t>
            </a:r>
            <a:r>
              <a:rPr lang="en-US" sz="2000" b="1" kern="0" dirty="0">
                <a:solidFill>
                  <a:srgbClr val="000000"/>
                </a:solidFill>
                <a:cs typeface="Calibri" panose="020F0502020204030204" pitchFamily="34" charset="0"/>
              </a:rPr>
              <a:t> a </a:t>
            </a:r>
            <a:r>
              <a:rPr lang="en-US" sz="2000" b="1" kern="0" dirty="0" err="1">
                <a:solidFill>
                  <a:srgbClr val="000000"/>
                </a:solidFill>
                <a:cs typeface="Calibri" panose="020F0502020204030204" pitchFamily="34" charset="0"/>
              </a:rPr>
              <a:t>réussir</a:t>
            </a:r>
            <a:endParaRPr lang="fr-FR" sz="2000" b="1" kern="0" dirty="0">
              <a:solidFill>
                <a:srgbClr val="000000"/>
              </a:solidFill>
              <a:cs typeface="Calibri" panose="020F0502020204030204" pitchFamily="34" charset="0"/>
            </a:endParaRPr>
          </a:p>
        </p:txBody>
      </p:sp>
      <p:sp>
        <p:nvSpPr>
          <p:cNvPr id="45" name="Google Shape;853;p104">
            <a:extLst>
              <a:ext uri="{FF2B5EF4-FFF2-40B4-BE49-F238E27FC236}">
                <a16:creationId xmlns:a16="http://schemas.microsoft.com/office/drawing/2014/main" id="{034D3BBE-FF3D-9E9F-1C38-D4B784F37F9D}"/>
              </a:ext>
            </a:extLst>
          </p:cNvPr>
          <p:cNvSpPr/>
          <p:nvPr userDrawn="1"/>
        </p:nvSpPr>
        <p:spPr>
          <a:xfrm>
            <a:off x="412307" y="35004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46" name="Google Shape;853;p104">
            <a:extLst>
              <a:ext uri="{FF2B5EF4-FFF2-40B4-BE49-F238E27FC236}">
                <a16:creationId xmlns:a16="http://schemas.microsoft.com/office/drawing/2014/main" id="{57475AA3-26CF-FED6-62C4-A0CBCACD2469}"/>
              </a:ext>
            </a:extLst>
          </p:cNvPr>
          <p:cNvSpPr/>
          <p:nvPr userDrawn="1"/>
        </p:nvSpPr>
        <p:spPr>
          <a:xfrm>
            <a:off x="412307" y="5477969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28337462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2744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10/02/2026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3" name="Titre 10">
            <a:extLst>
              <a:ext uri="{FF2B5EF4-FFF2-40B4-BE49-F238E27FC236}">
                <a16:creationId xmlns:a16="http://schemas.microsoft.com/office/drawing/2014/main" id="{F5E11F61-1B37-7361-CE94-184FD5FB18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4" name="Espace réservé du contenu 14">
            <a:extLst>
              <a:ext uri="{FF2B5EF4-FFF2-40B4-BE49-F238E27FC236}">
                <a16:creationId xmlns:a16="http://schemas.microsoft.com/office/drawing/2014/main" id="{2FE16D78-E4FA-115E-79DD-E918F0AB4E08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7" name="Rectangle 23">
            <a:extLst>
              <a:ext uri="{FF2B5EF4-FFF2-40B4-BE49-F238E27FC236}">
                <a16:creationId xmlns:a16="http://schemas.microsoft.com/office/drawing/2014/main" id="{144B7AA7-D9CE-E015-CA06-63DEC85274BE}"/>
              </a:ext>
            </a:extLst>
          </p:cNvPr>
          <p:cNvSpPr/>
          <p:nvPr/>
        </p:nvSpPr>
        <p:spPr>
          <a:xfrm>
            <a:off x="11795140" y="85452"/>
            <a:ext cx="211626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1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lang="fr-FR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18" name="Picture 3" descr="Image générée">
            <a:extLst>
              <a:ext uri="{FF2B5EF4-FFF2-40B4-BE49-F238E27FC236}">
                <a16:creationId xmlns:a16="http://schemas.microsoft.com/office/drawing/2014/main" id="{B329B52C-107B-7A90-310D-261DADBF373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2069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>
            <a:extLst>
              <a:ext uri="{FF2B5EF4-FFF2-40B4-BE49-F238E27FC236}">
                <a16:creationId xmlns:a16="http://schemas.microsoft.com/office/drawing/2014/main" id="{E961E285-8251-2475-F944-5017C9B8182A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6714D07-FDAB-73E0-1A70-4E8C2449133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AD2867-8AEC-8DC9-72A4-BA32FF49BC2A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collective</a:t>
              </a:r>
            </a:p>
          </p:txBody>
        </p:sp>
      </p:grpSp>
      <p:sp>
        <p:nvSpPr>
          <p:cNvPr id="5" name="Oval 9">
            <a:extLst>
              <a:ext uri="{FF2B5EF4-FFF2-40B4-BE49-F238E27FC236}">
                <a16:creationId xmlns:a16="http://schemas.microsoft.com/office/drawing/2014/main" id="{CBBF7167-2E3C-227A-87B5-7200B65C2A8B}"/>
              </a:ext>
            </a:extLst>
          </p:cNvPr>
          <p:cNvSpPr/>
          <p:nvPr userDrawn="1"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9" name="Picture 1">
            <a:extLst>
              <a:ext uri="{FF2B5EF4-FFF2-40B4-BE49-F238E27FC236}">
                <a16:creationId xmlns:a16="http://schemas.microsoft.com/office/drawing/2014/main" id="{07C36AC9-3934-6914-D26B-1F2F7ED0964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CE90DBCD-35E0-2360-0B7B-BA9ECDC137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822229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97519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atique autonome Activit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7291D853-2B3A-827E-02D4-1DD319358EDC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D1245CA-9346-D64C-0918-26BBEB208AB7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838B19A2-4F3A-608A-C086-817F8E4B917F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4E91B44-1FCE-35A2-4B29-BAD776794C08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Titre 10">
            <a:extLst>
              <a:ext uri="{FF2B5EF4-FFF2-40B4-BE49-F238E27FC236}">
                <a16:creationId xmlns:a16="http://schemas.microsoft.com/office/drawing/2014/main" id="{CE1D29A7-70D2-A731-8442-2021708D81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4">
            <a:extLst>
              <a:ext uri="{FF2B5EF4-FFF2-40B4-BE49-F238E27FC236}">
                <a16:creationId xmlns:a16="http://schemas.microsoft.com/office/drawing/2014/main" id="{E6A48BFD-A048-2021-519F-B37D73603C6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4" name="Picture 3" descr="Image générée">
            <a:extLst>
              <a:ext uri="{FF2B5EF4-FFF2-40B4-BE49-F238E27FC236}">
                <a16:creationId xmlns:a16="http://schemas.microsoft.com/office/drawing/2014/main" id="{80A3E42D-B359-684B-7578-94CCED85B8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AF8F1AC-BC85-15C1-9D5A-730DB143479B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white"/>
                </a:solidFill>
              </a:rPr>
              <a:t>PA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16" name="Picture 14">
            <a:extLst>
              <a:ext uri="{FF2B5EF4-FFF2-40B4-BE49-F238E27FC236}">
                <a16:creationId xmlns:a16="http://schemas.microsoft.com/office/drawing/2014/main" id="{E409269F-B39F-CC1E-F9C8-0F4BEF346E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6715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">
            <a:extLst>
              <a:ext uri="{FF2B5EF4-FFF2-40B4-BE49-F238E27FC236}">
                <a16:creationId xmlns:a16="http://schemas.microsoft.com/office/drawing/2014/main" id="{7B8207B9-2763-2871-BE72-B1306ABF1D02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5" name="Rectangle : coins arrondis 10">
              <a:extLst>
                <a:ext uri="{FF2B5EF4-FFF2-40B4-BE49-F238E27FC236}">
                  <a16:creationId xmlns:a16="http://schemas.microsoft.com/office/drawing/2014/main" id="{346D90BA-5F72-524B-AE4A-C963596CDF06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D1586EE-DE7F-C889-E7D0-835D12241C22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9" name="Oval 7">
            <a:extLst>
              <a:ext uri="{FF2B5EF4-FFF2-40B4-BE49-F238E27FC236}">
                <a16:creationId xmlns:a16="http://schemas.microsoft.com/office/drawing/2014/main" id="{6DBFAB2F-FC06-9E8E-49EC-D3405FF99211}"/>
              </a:ext>
            </a:extLst>
          </p:cNvPr>
          <p:cNvSpPr/>
          <p:nvPr userDrawn="1"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1" name="ZoneTexte 4">
            <a:extLst>
              <a:ext uri="{FF2B5EF4-FFF2-40B4-BE49-F238E27FC236}">
                <a16:creationId xmlns:a16="http://schemas.microsoft.com/office/drawing/2014/main" id="{3BFD2FBA-4019-D4A0-279E-291089BF1557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2" name="Picture 18">
            <a:extLst>
              <a:ext uri="{FF2B5EF4-FFF2-40B4-BE49-F238E27FC236}">
                <a16:creationId xmlns:a16="http://schemas.microsoft.com/office/drawing/2014/main" id="{97DF8298-4DB3-C091-BFC0-1FBE4D3647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88E545A6-157A-521D-17A9-9597816773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860537" y="5229083"/>
            <a:ext cx="149961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9320621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3109" y="1170867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7" name="Rectangle 21">
            <a:extLst>
              <a:ext uri="{FF2B5EF4-FFF2-40B4-BE49-F238E27FC236}">
                <a16:creationId xmlns:a16="http://schemas.microsoft.com/office/drawing/2014/main" id="{3A3A2A6A-E104-4E3B-4ED5-30600249ADE8}"/>
              </a:ext>
            </a:extLst>
          </p:cNvPr>
          <p:cNvSpPr/>
          <p:nvPr/>
        </p:nvSpPr>
        <p:spPr>
          <a:xfrm>
            <a:off x="11798156" y="19337"/>
            <a:ext cx="232364" cy="304873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</a:t>
            </a: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476530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A0189FF7-6D3B-9881-2ADB-DA59B3E9E2A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3A3AF56-8160-5846-D2ED-DB41F6446E47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E9557D31-9A40-F1B0-0E03-97C1871095D3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D1055E-9F45-93C8-8C12-8A08E6E87348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0" name="Titre 10">
            <a:extLst>
              <a:ext uri="{FF2B5EF4-FFF2-40B4-BE49-F238E27FC236}">
                <a16:creationId xmlns:a16="http://schemas.microsoft.com/office/drawing/2014/main" id="{E7A6246D-36FF-452D-6A7B-BC0947AD69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2" name="Espace réservé du contenu 14">
            <a:extLst>
              <a:ext uri="{FF2B5EF4-FFF2-40B4-BE49-F238E27FC236}">
                <a16:creationId xmlns:a16="http://schemas.microsoft.com/office/drawing/2014/main" id="{7F5FB579-11AF-FEB1-5AF9-5B9E038057DC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4" name="Rectangle 23">
            <a:extLst>
              <a:ext uri="{FF2B5EF4-FFF2-40B4-BE49-F238E27FC236}">
                <a16:creationId xmlns:a16="http://schemas.microsoft.com/office/drawing/2014/main" id="{9B23218E-EFFD-312B-F59C-DBEB80060D08}"/>
              </a:ext>
            </a:extLst>
          </p:cNvPr>
          <p:cNvSpPr/>
          <p:nvPr userDrawn="1"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6" name="Picture 3" descr="Image générée">
            <a:extLst>
              <a:ext uri="{FF2B5EF4-FFF2-40B4-BE49-F238E27FC236}">
                <a16:creationId xmlns:a16="http://schemas.microsoft.com/office/drawing/2014/main" id="{5EBF66C1-1446-1815-7881-E63FC5A27CB0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66804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>
            <a:extLst>
              <a:ext uri="{FF2B5EF4-FFF2-40B4-BE49-F238E27FC236}">
                <a16:creationId xmlns:a16="http://schemas.microsoft.com/office/drawing/2014/main" id="{E2FCEFA6-5C18-C116-790C-140908D524B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0A37921-BA62-5B6C-D3E8-E2DEDB69FBB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68B5A81-0771-9FCD-34D1-70F166147FF8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5" name="Oval 9">
            <a:extLst>
              <a:ext uri="{FF2B5EF4-FFF2-40B4-BE49-F238E27FC236}">
                <a16:creationId xmlns:a16="http://schemas.microsoft.com/office/drawing/2014/main" id="{CA698CB3-0C8B-99B9-289D-7FA23BBB59EF}"/>
              </a:ext>
            </a:extLst>
          </p:cNvPr>
          <p:cNvSpPr/>
          <p:nvPr userDrawn="1"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9" name="Picture 11">
            <a:extLst>
              <a:ext uri="{FF2B5EF4-FFF2-40B4-BE49-F238E27FC236}">
                <a16:creationId xmlns:a16="http://schemas.microsoft.com/office/drawing/2014/main" id="{E09ADBB4-738B-ACAB-6DD3-27DA96B5D5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2EA5B229-4D7E-A892-ADCF-7D932B9095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79409" y="5148686"/>
            <a:ext cx="148877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034652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3766501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10/02/2026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81076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10/02/2026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10/02/2026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au model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89A4E119-B9D1-154A-902C-791CFBEAD6E3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FCCE921-A2AF-4B35-26DE-EBAF50F502A1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FC75524-7193-DF1F-245C-5D10683C8281}"/>
                </a:ext>
              </a:extLst>
            </p:cNvPr>
            <p:cNvSpPr/>
            <p:nvPr/>
          </p:nvSpPr>
          <p:spPr>
            <a:xfrm>
              <a:off x="219724" y="1242313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4B5E60F0-F27F-2446-193A-7C2E8CDF947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9" name="Titre 10">
            <a:extLst>
              <a:ext uri="{FF2B5EF4-FFF2-40B4-BE49-F238E27FC236}">
                <a16:creationId xmlns:a16="http://schemas.microsoft.com/office/drawing/2014/main" id="{663E63CE-DAF9-60C1-9F35-667E4C48A0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Espace réservé du contenu 14">
            <a:extLst>
              <a:ext uri="{FF2B5EF4-FFF2-40B4-BE49-F238E27FC236}">
                <a16:creationId xmlns:a16="http://schemas.microsoft.com/office/drawing/2014/main" id="{E559EEF8-1F01-EBE2-F0D8-66E441A67C5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56B9230-F052-56A3-49C4-E4080270C253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12" name="Freeform 2">
              <a:extLst>
                <a:ext uri="{FF2B5EF4-FFF2-40B4-BE49-F238E27FC236}">
                  <a16:creationId xmlns:a16="http://schemas.microsoft.com/office/drawing/2014/main" id="{47B9347D-303F-1E04-96C4-32952804E3EB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F91D8C7-9C80-C57B-84B5-5CC57880AAD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7E735E45-5A9A-DBBC-CD5A-16C1997F247D}"/>
              </a:ext>
            </a:extLst>
          </p:cNvPr>
          <p:cNvSpPr txBox="1"/>
          <p:nvPr userDrawn="1"/>
        </p:nvSpPr>
        <p:spPr>
          <a:xfrm>
            <a:off x="11748194" y="95600"/>
            <a:ext cx="274643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endParaRPr lang="fr-FR" b="1" dirty="0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10/02/2026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/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10/02/2026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10/02/2026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72" r:id="rId21"/>
    <p:sldLayoutId id="2147483673" r:id="rId22"/>
    <p:sldLayoutId id="2147483674" r:id="rId23"/>
    <p:sldLayoutId id="2147483675" r:id="rId24"/>
    <p:sldLayoutId id="2147483677" r:id="rId25"/>
    <p:sldLayoutId id="2147483678" r:id="rId26"/>
    <p:sldLayoutId id="2147483679" r:id="rId27"/>
    <p:sldLayoutId id="2147483681" r:id="rId28"/>
    <p:sldLayoutId id="2147483682" r:id="rId29"/>
    <p:sldLayoutId id="2147483683" r:id="rId30"/>
    <p:sldLayoutId id="2147483685" r:id="rId31"/>
    <p:sldLayoutId id="2147483686" r:id="rId32"/>
    <p:sldLayoutId id="2147483687" r:id="rId33"/>
    <p:sldLayoutId id="2147483688" r:id="rId34"/>
    <p:sldLayoutId id="2147483689" r:id="rId35"/>
    <p:sldLayoutId id="2147483690" r:id="rId36"/>
    <p:sldLayoutId id="2147483691" r:id="rId37"/>
    <p:sldLayoutId id="2147483692" r:id="rId38"/>
    <p:sldLayoutId id="2147483693" r:id="rId3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5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6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7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74.png"/></Relationships>
</file>

<file path=ppt/slides/_rels/slide61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74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6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6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79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forms.office.com/Pages/ResponsePage.aspx?id=2qRm43zxcE6SFdANrB4KPIxI0HoXItJDvBXTNMMT_QlUQTM2RzVWWDRITVNYOUc4RTdJRjA1R0lJNC4u" TargetMode="External"/><Relationship Id="rId3" Type="http://schemas.openxmlformats.org/officeDocument/2006/relationships/image" Target="../media/image44.png"/><Relationship Id="rId7" Type="http://schemas.openxmlformats.org/officeDocument/2006/relationships/hyperlink" Target="https://forms.office.com/Pages/ResponsePage.aspx?id=2qRm43zxcE6SFdANrB4KPOGIKLb22pNPt-riAjkcs-9UMFRDWVBZRTUzTllaQjFGRFo4SVFSNjdMTy4u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forms.office.com/Pages/ResponsePage.aspx?id=2qRm43zxcE6SFdANrB4KPOGIKLb22pNPt-riAjkcs-9UQUhaUUJKSVEwNjNSSzlPU1Y0VzRaVzk4Ri4u" TargetMode="External"/><Relationship Id="rId11" Type="http://schemas.openxmlformats.org/officeDocument/2006/relationships/image" Target="../media/image48.png"/><Relationship Id="rId5" Type="http://schemas.openxmlformats.org/officeDocument/2006/relationships/image" Target="../media/image46.png"/><Relationship Id="rId10" Type="http://schemas.openxmlformats.org/officeDocument/2006/relationships/image" Target="../media/image47.png"/><Relationship Id="rId4" Type="http://schemas.openxmlformats.org/officeDocument/2006/relationships/image" Target="../media/image45.png"/><Relationship Id="rId9" Type="http://schemas.openxmlformats.org/officeDocument/2006/relationships/hyperlink" Target="https://forms.office.com/Pages/ResponsePage.aspx?id=2qRm43zxcE6SFdANrB4KPIxI0HoXItJDvBXTNMMT_QlUMjZZREZQNEY3OUtDQkJFOU9IM0M4UEtCTy4u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1.gi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1 AC</a:t>
            </a:r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693120-24B8-A529-EC7F-723BACD5655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MA" dirty="0"/>
              <a:t>3</a:t>
            </a:r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8EAEDA-9B09-E9AF-A7F9-C457C2446A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dirty="0"/>
              <a:t>Le son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BA12AC-286E-611E-6564-F58EF395FFB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fr-FR" dirty="0"/>
              <a:t>Leçon</a:t>
            </a:r>
            <a:r>
              <a:rPr lang="en-US" dirty="0"/>
              <a:t> 4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EBD0900-5EEC-DF07-2A76-91F0F440BAC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fr-FR" dirty="0"/>
              <a:t>Tâche</a:t>
            </a:r>
            <a:r>
              <a:rPr lang="en-US" dirty="0"/>
              <a:t> 4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1BEDC05-80CF-B10E-D5C6-D0C7E83F2FD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>
            <a:normAutofit fontScale="92500" lnSpcReduction="10000"/>
          </a:bodyPr>
          <a:lstStyle/>
          <a:p>
            <a:pPr marL="285750" indent="-285750" defTabSz="342908">
              <a:spcBef>
                <a:spcPts val="600"/>
              </a:spcBef>
              <a:spcAft>
                <a:spcPts val="600"/>
              </a:spcAft>
              <a:defRPr/>
            </a:pPr>
            <a:r>
              <a:rPr lang="fr-FR" dirty="0">
                <a:solidFill>
                  <a:schemeClr val="bg1"/>
                </a:solidFill>
              </a:rPr>
              <a:t>Comparer un son faible à un son fort à partir de leurs graphiques</a:t>
            </a:r>
            <a:endParaRPr lang="fr-BE" dirty="0">
              <a:solidFill>
                <a:schemeClr val="bg1"/>
              </a:solidFill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8477CE7-FA33-40AD-B047-4DD1939E0C0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fr-FR" i="1" dirty="0">
                <a:sym typeface="Calibri"/>
              </a:rPr>
              <a:t>Signaux et informations</a:t>
            </a:r>
            <a:endParaRPr lang="fr-FR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73CD0F0-9DAE-72A3-29B0-33AEFB70FB5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fr-MA" dirty="0"/>
              <a:t>Thème 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46771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00118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454EC-2CE3-1357-5095-140FD9795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Une image contenant dessin humoristique, mammifère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D6702358-9197-D420-08AB-2447C9D30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73" y="1549840"/>
            <a:ext cx="4550664" cy="4550664"/>
          </a:xfrm>
          <a:prstGeom prst="rect">
            <a:avLst/>
          </a:prstGeom>
        </p:spPr>
      </p:pic>
      <p:grpSp>
        <p:nvGrpSpPr>
          <p:cNvPr id="2" name="Group 14">
            <a:extLst>
              <a:ext uri="{FF2B5EF4-FFF2-40B4-BE49-F238E27FC236}">
                <a16:creationId xmlns:a16="http://schemas.microsoft.com/office/drawing/2014/main" id="{8A179FF6-4A54-96FF-4D53-2176FE6B22CA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0A013A3-439A-014B-2F1A-62A417BDD4CD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9D9911DC-5F51-D2A4-A7F2-E7E4F430C48C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F1A9CF8A-906F-FD5F-7F05-FF26FDB7B86D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3E8B9DFE-C1D5-466B-C3E2-AF03D00FA345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0833B19B-8578-F3F2-13EA-430A8483D030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22CB1207-14C1-4C8E-8D55-4EDADCED4BF9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O</a:t>
            </a:r>
            <a:endParaRPr lang="fr-FR" sz="24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5DC68E45-64B1-A52C-0540-DE47FC2E4C9F}"/>
              </a:ext>
            </a:extLst>
          </p:cNvPr>
          <p:cNvSpPr txBox="1"/>
          <p:nvPr/>
        </p:nvSpPr>
        <p:spPr>
          <a:xfrm>
            <a:off x="5147892" y="2280492"/>
            <a:ext cx="5869201" cy="16324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Le rituel</a:t>
            </a:r>
          </a:p>
          <a:p>
            <a:pPr algn="ctr" defTabSz="914377">
              <a:lnSpc>
                <a:spcPct val="90000"/>
              </a:lnSpc>
              <a:spcAft>
                <a:spcPts val="20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(2 min)</a:t>
            </a:r>
            <a:endParaRPr lang="ar-MA" sz="4800" b="1" kern="0" dirty="0">
              <a:solidFill>
                <a:srgbClr val="FFC000"/>
              </a:solidFill>
              <a:latin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65196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19112" y="1541630"/>
            <a:ext cx="6686834" cy="6027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>
              <a:defRPr/>
            </a:pPr>
            <a:endParaRPr lang="en-US" sz="2135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 panose="020B0604020202020204"/>
            </a:endParaRPr>
          </a:p>
        </p:txBody>
      </p:sp>
      <p:sp>
        <p:nvSpPr>
          <p:cNvPr id="2" name="Google Shape;255;p28"/>
          <p:cNvSpPr/>
          <p:nvPr/>
        </p:nvSpPr>
        <p:spPr>
          <a:xfrm>
            <a:off x="983520" y="208343"/>
            <a:ext cx="10470127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spcAft>
                <a:spcPts val="400"/>
              </a:spcAft>
            </a:pP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0" name="Google Shape;337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50009" y="1433875"/>
            <a:ext cx="4514491" cy="3990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re 5">
            <a:extLst>
              <a:ext uri="{FF2B5EF4-FFF2-40B4-BE49-F238E27FC236}">
                <a16:creationId xmlns:a16="http://schemas.microsoft.com/office/drawing/2014/main" id="{883F88E9-55B1-2821-4D36-9AFC827F5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cette image : à votre avis, quel comportement négatif met-elle en évidence ?</a:t>
            </a:r>
          </a:p>
        </p:txBody>
      </p:sp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2CDF2F8F-1216-BE47-0496-81AB6756A9D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 fait participer les élèves pour qu’ils expriment ce qu’ils comprennent de l’image.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19112" y="1541630"/>
            <a:ext cx="6686834" cy="6027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>
              <a:defRPr/>
            </a:pPr>
            <a:endParaRPr lang="en-US" sz="2135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 panose="020B0604020202020204"/>
            </a:endParaRPr>
          </a:p>
        </p:txBody>
      </p:sp>
      <p:sp>
        <p:nvSpPr>
          <p:cNvPr id="14" name="Google Shape;346;p16"/>
          <p:cNvSpPr txBox="1"/>
          <p:nvPr/>
        </p:nvSpPr>
        <p:spPr>
          <a:xfrm>
            <a:off x="3566147" y="5654214"/>
            <a:ext cx="4482214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L’élève </a:t>
            </a:r>
            <a:r>
              <a:rPr lang="fr-FR" sz="20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bavarde</a:t>
            </a:r>
            <a:r>
              <a:rPr lang="fr-FR" sz="20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ou </a:t>
            </a:r>
            <a:r>
              <a:rPr lang="fr-FR" sz="20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chuchote</a:t>
            </a:r>
            <a:r>
              <a:rPr lang="fr-FR" sz="20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pendant que son camarade donne une réponse.</a:t>
            </a:r>
            <a:endParaRPr sz="2000" b="1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Google Shape;337;p15">
            <a:extLst>
              <a:ext uri="{FF2B5EF4-FFF2-40B4-BE49-F238E27FC236}">
                <a16:creationId xmlns:a16="http://schemas.microsoft.com/office/drawing/2014/main" id="{80584838-EF36-E411-2DAC-5BD6BCA9D84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50009" y="1433875"/>
            <a:ext cx="4514491" cy="3990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itre 6">
            <a:extLst>
              <a:ext uri="{FF2B5EF4-FFF2-40B4-BE49-F238E27FC236}">
                <a16:creationId xmlns:a16="http://schemas.microsoft.com/office/drawing/2014/main" id="{28DC2FFA-60AE-40F7-C3CF-8C6F0391F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comportement négatif : élève n’est pas attentif ; il bavarde.</a:t>
            </a:r>
          </a:p>
        </p:txBody>
      </p:sp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BB5FAD90-84AC-0981-4BDD-BDB453B470B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 fait participer les élèves pour qu’ils expriment ce qu’ils comprennent de l’image.</a:t>
            </a:r>
          </a:p>
        </p:txBody>
      </p:sp>
    </p:spTree>
    <p:extLst>
      <p:ext uri="{BB962C8B-B14F-4D97-AF65-F5344CB8AC3E}">
        <p14:creationId xmlns:p14="http://schemas.microsoft.com/office/powerpoint/2010/main" val="35740109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353;p17"/>
          <p:cNvSpPr txBox="1"/>
          <p:nvPr/>
        </p:nvSpPr>
        <p:spPr>
          <a:xfrm>
            <a:off x="565626" y="5774036"/>
            <a:ext cx="11296174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fr-FR" sz="2000" b="1" dirty="0"/>
              <a:t>Écouter l'autre est bien plus qu'une politesse : c'est un acte d'apprentissage actif et de respect qui renforce la confiance collective.</a:t>
            </a:r>
            <a:endParaRPr sz="2000" b="1" dirty="0"/>
          </a:p>
        </p:txBody>
      </p:sp>
      <p:pic>
        <p:nvPicPr>
          <p:cNvPr id="3" name="Google Shape;337;p15">
            <a:extLst>
              <a:ext uri="{FF2B5EF4-FFF2-40B4-BE49-F238E27FC236}">
                <a16:creationId xmlns:a16="http://schemas.microsoft.com/office/drawing/2014/main" id="{E274AA7A-4407-04BD-240A-D06909EA785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50009" y="1433875"/>
            <a:ext cx="4514491" cy="3990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re 5">
            <a:extLst>
              <a:ext uri="{FF2B5EF4-FFF2-40B4-BE49-F238E27FC236}">
                <a16:creationId xmlns:a16="http://schemas.microsoft.com/office/drawing/2014/main" id="{E3C0BBE6-FCED-19AD-4A90-7A87F8B1B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le bon comportement.</a:t>
            </a:r>
          </a:p>
        </p:txBody>
      </p:sp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61C7A810-A3FF-5314-CE06-FD2409CFA69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 fait participer les élèves pour qu’ils expriment ce qu’ils comprennent de l’image.</a:t>
            </a:r>
          </a:p>
        </p:txBody>
      </p:sp>
    </p:spTree>
    <p:extLst>
      <p:ext uri="{BB962C8B-B14F-4D97-AF65-F5344CB8AC3E}">
        <p14:creationId xmlns:p14="http://schemas.microsoft.com/office/powerpoint/2010/main" val="369529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50753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431800"/>
            <a:ext cx="10529279" cy="154043"/>
          </a:xfrm>
        </p:spPr>
        <p:txBody>
          <a:bodyPr/>
          <a:lstStyle/>
          <a:p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tableau.(</a:t>
            </a:r>
            <a:r>
              <a:rPr lang="fr-FR" dirty="0"/>
              <a:t>.(à modifier l’unité du temps (en s) ). </a:t>
            </a:r>
            <a:br>
              <a:rPr lang="fr-FR" dirty="0"/>
            </a:br>
            <a:endParaRPr lang="fr-FR" dirty="0"/>
          </a:p>
        </p:txBody>
      </p:sp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62ACE8B8-0176-FF47-D703-EF9EFEA40FD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8" name="Image 7" descr="Une image contenant texte, capture d’écran, diagramme, Parallèle">
            <a:extLst>
              <a:ext uri="{FF2B5EF4-FFF2-40B4-BE49-F238E27FC236}">
                <a16:creationId xmlns:a16="http://schemas.microsoft.com/office/drawing/2014/main" id="{98DE6D38-16C8-1099-5C7D-284BD17A42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51" t="1" b="369"/>
          <a:stretch>
            <a:fillRect/>
          </a:stretch>
        </p:blipFill>
        <p:spPr>
          <a:xfrm>
            <a:off x="546100" y="1028701"/>
            <a:ext cx="10761237" cy="5549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2227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74234B-F342-87F1-9CD5-6234C9634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Une image contenant dessin humoristique, mammifère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E96610E4-FC39-4369-F37C-A37857C908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72" y="1056200"/>
            <a:ext cx="4550664" cy="4550664"/>
          </a:xfrm>
          <a:prstGeom prst="rect">
            <a:avLst/>
          </a:prstGeom>
        </p:spPr>
      </p:pic>
      <p:grpSp>
        <p:nvGrpSpPr>
          <p:cNvPr id="2" name="Group 14">
            <a:extLst>
              <a:ext uri="{FF2B5EF4-FFF2-40B4-BE49-F238E27FC236}">
                <a16:creationId xmlns:a16="http://schemas.microsoft.com/office/drawing/2014/main" id="{CB79046D-737D-322B-356A-0AF60D50AAF9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DB02709-161F-4050-C472-D5ED998FBC5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17BC7B82-6DA2-7E64-D358-0436D89696EF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F9161C1F-3A8A-602B-6DC1-ED9E89168729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49960E37-F66C-C73E-7A6A-7C589EF4CAEB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1A2C99BB-7025-455D-013D-B493CE2B5207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2726B437-B67A-6D42-AA8E-E089635A01E4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O</a:t>
            </a:r>
            <a:endParaRPr lang="fr-FR" sz="24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5664D9FB-A8B6-B401-F0D7-81226CB12928}"/>
              </a:ext>
            </a:extLst>
          </p:cNvPr>
          <p:cNvSpPr txBox="1"/>
          <p:nvPr/>
        </p:nvSpPr>
        <p:spPr>
          <a:xfrm>
            <a:off x="5147892" y="2280492"/>
            <a:ext cx="5869201" cy="2600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Réactivation des prérequis</a:t>
            </a:r>
          </a:p>
          <a:p>
            <a:pPr algn="ctr" defTabSz="914377">
              <a:lnSpc>
                <a:spcPct val="90000"/>
              </a:lnSpc>
              <a:spcAft>
                <a:spcPts val="20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(3 min)</a:t>
            </a:r>
            <a:endParaRPr lang="ar-MA" sz="4800" b="1" kern="0" dirty="0">
              <a:solidFill>
                <a:srgbClr val="FFC000"/>
              </a:solidFill>
              <a:latin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062823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7D565726-D35D-BD01-56D9-0F4450BAB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va commencer cette séance par un rappel sur le son en tant que vibration. </a:t>
            </a:r>
            <a:br>
              <a:rPr lang="fr-FR" dirty="0"/>
            </a:br>
            <a:r>
              <a:rPr lang="fr-FR" dirty="0"/>
              <a:t>Répondre par vrai ou faux.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écrivent  vrai ou faux  ou l’</a:t>
            </a:r>
            <a:r>
              <a:rPr lang="fr-FR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ensignant.e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désigne quelques -uns pour  répondre oralement.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2096974" y="1899164"/>
            <a:ext cx="7709500" cy="954107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dirty="0"/>
              <a:t>Le son est une vibration qui se propage dans le milieu de propagation.</a:t>
            </a:r>
            <a:endParaRPr lang="fr-FR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3052410" y="4313473"/>
            <a:ext cx="1398292" cy="788485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M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Vrai</a:t>
            </a:r>
          </a:p>
        </p:txBody>
      </p:sp>
      <p:sp>
        <p:nvSpPr>
          <p:cNvPr id="18" name="Rectangle : coins arrondis 5">
            <a:extLst>
              <a:ext uri="{FF2B5EF4-FFF2-40B4-BE49-F238E27FC236}">
                <a16:creationId xmlns:a16="http://schemas.microsoft.com/office/drawing/2014/main" id="{BA088A8D-51EE-9FCF-BA12-91AE8747A2B7}"/>
              </a:ext>
            </a:extLst>
          </p:cNvPr>
          <p:cNvSpPr/>
          <p:nvPr/>
        </p:nvSpPr>
        <p:spPr>
          <a:xfrm>
            <a:off x="6888075" y="4422709"/>
            <a:ext cx="1276212" cy="770049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M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Faux</a:t>
            </a:r>
          </a:p>
        </p:txBody>
      </p:sp>
    </p:spTree>
    <p:extLst>
      <p:ext uri="{BB962C8B-B14F-4D97-AF65-F5344CB8AC3E}">
        <p14:creationId xmlns:p14="http://schemas.microsoft.com/office/powerpoint/2010/main" val="42362435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058702-6184-3612-BE39-D79C9D015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Effectivement le son est une vibration qui se propage.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écrivent  vrai ou faux  ou l’</a:t>
            </a:r>
            <a:r>
              <a:rPr lang="fr-FR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ensignant.e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désigne quelques -uns pour  répondre oralement.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2096974" y="1899164"/>
            <a:ext cx="7709500" cy="954107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dirty="0"/>
              <a:t>Le son est une vibration qui se propage dans le milieu de propagation.</a:t>
            </a:r>
            <a:endParaRPr lang="fr-FR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3052410" y="4313473"/>
            <a:ext cx="1398292" cy="788485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M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Vrai</a:t>
            </a:r>
          </a:p>
        </p:txBody>
      </p:sp>
      <p:sp>
        <p:nvSpPr>
          <p:cNvPr id="18" name="Rectangle : coins arrondis 5">
            <a:extLst>
              <a:ext uri="{FF2B5EF4-FFF2-40B4-BE49-F238E27FC236}">
                <a16:creationId xmlns:a16="http://schemas.microsoft.com/office/drawing/2014/main" id="{BA088A8D-51EE-9FCF-BA12-91AE8747A2B7}"/>
              </a:ext>
            </a:extLst>
          </p:cNvPr>
          <p:cNvSpPr/>
          <p:nvPr/>
        </p:nvSpPr>
        <p:spPr>
          <a:xfrm>
            <a:off x="6888075" y="4422709"/>
            <a:ext cx="1276212" cy="770049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M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Faux</a:t>
            </a:r>
          </a:p>
        </p:txBody>
      </p:sp>
      <p:pic>
        <p:nvPicPr>
          <p:cNvPr id="14" name="Graphique 26" descr="Coche avec un remplissage uni">
            <a:extLst>
              <a:ext uri="{FF2B5EF4-FFF2-40B4-BE49-F238E27FC236}">
                <a16:creationId xmlns:a16="http://schemas.microsoft.com/office/drawing/2014/main" id="{7D75F691-8AE7-FEF2-1D58-3CB87EA8E6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09141" y="5101958"/>
            <a:ext cx="684830" cy="684830"/>
          </a:xfrm>
          <a:prstGeom prst="rect">
            <a:avLst/>
          </a:prstGeom>
        </p:spPr>
      </p:pic>
      <p:pic>
        <p:nvPicPr>
          <p:cNvPr id="15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1930" y="234317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846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23F9AF-23F7-5884-1C37-E08414228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Répondre par vrai ou faux.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écrivent  vrai ou faux  ou l’</a:t>
            </a:r>
            <a:r>
              <a:rPr lang="fr-FR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ensignant.e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désigne quelques -uns pour  répondre oralement.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7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3052410" y="4313473"/>
            <a:ext cx="1398292" cy="788485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M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Vrai</a:t>
            </a:r>
          </a:p>
        </p:txBody>
      </p:sp>
      <p:sp>
        <p:nvSpPr>
          <p:cNvPr id="18" name="Rectangle : coins arrondis 5">
            <a:extLst>
              <a:ext uri="{FF2B5EF4-FFF2-40B4-BE49-F238E27FC236}">
                <a16:creationId xmlns:a16="http://schemas.microsoft.com/office/drawing/2014/main" id="{BA088A8D-51EE-9FCF-BA12-91AE8747A2B7}"/>
              </a:ext>
            </a:extLst>
          </p:cNvPr>
          <p:cNvSpPr/>
          <p:nvPr/>
        </p:nvSpPr>
        <p:spPr>
          <a:xfrm>
            <a:off x="6888075" y="4422709"/>
            <a:ext cx="1276212" cy="770049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M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Faux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43DE854-18D0-3320-CF9D-065F2689F892}"/>
              </a:ext>
            </a:extLst>
          </p:cNvPr>
          <p:cNvSpPr/>
          <p:nvPr/>
        </p:nvSpPr>
        <p:spPr>
          <a:xfrm>
            <a:off x="2096974" y="1899164"/>
            <a:ext cx="7709500" cy="954107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dirty="0"/>
              <a:t>Pendant la propagation du son, les particules d'air vibrent autour de leurs positions.</a:t>
            </a:r>
            <a:endParaRPr lang="fr-FR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051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9D9B63-0543-CC21-F281-E384E5E06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Effectivement, lors de la propagation du son, les particules du milieu de propagation vibrent autour de leurs positions.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écrivent  vrai ou faux  ou l’</a:t>
            </a:r>
            <a:r>
              <a:rPr lang="fr-FR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ensignant.e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désigne quelques -uns pour  répondre oralement.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2096974" y="1899164"/>
            <a:ext cx="7709500" cy="954107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dirty="0"/>
              <a:t>Pendant la propagation du son, les particules d'air vibrent autour de leurs positions.</a:t>
            </a:r>
            <a:endParaRPr lang="fr-FR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3052410" y="4313473"/>
            <a:ext cx="1398292" cy="788485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M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Vrai</a:t>
            </a:r>
          </a:p>
        </p:txBody>
      </p:sp>
      <p:sp>
        <p:nvSpPr>
          <p:cNvPr id="19" name="Rectangle : coins arrondis 5">
            <a:extLst>
              <a:ext uri="{FF2B5EF4-FFF2-40B4-BE49-F238E27FC236}">
                <a16:creationId xmlns:a16="http://schemas.microsoft.com/office/drawing/2014/main" id="{BA088A8D-51EE-9FCF-BA12-91AE8747A2B7}"/>
              </a:ext>
            </a:extLst>
          </p:cNvPr>
          <p:cNvSpPr/>
          <p:nvPr/>
        </p:nvSpPr>
        <p:spPr>
          <a:xfrm>
            <a:off x="6888075" y="4422709"/>
            <a:ext cx="1276212" cy="770049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M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Faux</a:t>
            </a:r>
          </a:p>
        </p:txBody>
      </p:sp>
      <p:pic>
        <p:nvPicPr>
          <p:cNvPr id="20" name="Graphique 26" descr="Coche avec un remplissage uni">
            <a:extLst>
              <a:ext uri="{FF2B5EF4-FFF2-40B4-BE49-F238E27FC236}">
                <a16:creationId xmlns:a16="http://schemas.microsoft.com/office/drawing/2014/main" id="{7D75F691-8AE7-FEF2-1D58-3CB87EA8E6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09141" y="5101958"/>
            <a:ext cx="684830" cy="684830"/>
          </a:xfrm>
          <a:prstGeom prst="rect">
            <a:avLst/>
          </a:prstGeom>
        </p:spPr>
      </p:pic>
      <p:pic>
        <p:nvPicPr>
          <p:cNvPr id="22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1930" y="234317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4559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808BBE-AF5F-50D6-684B-F2D2141F7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7DEB3746-B94B-EFDD-E5FF-8915E3F28699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C62AA66-9135-08C5-4525-110643364F0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BE8E0DB3-C9A4-7BAA-6291-2E52FDB99576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680A3102-5313-D00E-EC63-74A68399A040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756259FB-049D-A9EC-AE16-664235DDF42A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FFFFA1A3-F680-79C6-3F86-1C5CBD391089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9322D99D-1519-4C54-0A93-565DECFE7509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O</a:t>
            </a:r>
            <a:endParaRPr lang="fr-FR" sz="24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9680E97D-8935-0D38-3129-ED7259DA1197}"/>
              </a:ext>
            </a:extLst>
          </p:cNvPr>
          <p:cNvSpPr txBox="1"/>
          <p:nvPr/>
        </p:nvSpPr>
        <p:spPr>
          <a:xfrm>
            <a:off x="5103228" y="2212061"/>
            <a:ext cx="5869201" cy="221906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7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Déclaration de l’objectif</a:t>
            </a:r>
          </a:p>
          <a:p>
            <a:pPr algn="ctr" defTabSz="914377">
              <a:lnSpc>
                <a:spcPct val="90000"/>
              </a:lnSpc>
              <a:spcAft>
                <a:spcPts val="20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i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(2 min)</a:t>
            </a:r>
            <a:endParaRPr lang="ar-MA" sz="3600" i="1" kern="0" dirty="0">
              <a:solidFill>
                <a:srgbClr val="FFC000"/>
              </a:solidFill>
              <a:latin typeface="Arial"/>
              <a:sym typeface="Arial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DE5820C-11FA-472B-954A-C47594D30887}"/>
              </a:ext>
            </a:extLst>
          </p:cNvPr>
          <p:cNvGrpSpPr/>
          <p:nvPr/>
        </p:nvGrpSpPr>
        <p:grpSpPr>
          <a:xfrm>
            <a:off x="1110808" y="1793796"/>
            <a:ext cx="2675209" cy="2958054"/>
            <a:chOff x="1169970" y="1521517"/>
            <a:chExt cx="2675209" cy="2958054"/>
          </a:xfrm>
        </p:grpSpPr>
        <p:pic>
          <p:nvPicPr>
            <p:cNvPr id="12" name="Picture 1">
              <a:extLst>
                <a:ext uri="{FF2B5EF4-FFF2-40B4-BE49-F238E27FC236}">
                  <a16:creationId xmlns:a16="http://schemas.microsoft.com/office/drawing/2014/main" id="{E70A956F-DBFD-3149-2198-BBAACCEBF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13" name="Google Shape;1205;p11">
              <a:extLst>
                <a:ext uri="{FF2B5EF4-FFF2-40B4-BE49-F238E27FC236}">
                  <a16:creationId xmlns:a16="http://schemas.microsoft.com/office/drawing/2014/main" id="{A23ED508-975E-CD10-451F-1562654FC18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9F58E9E5-751A-A0BE-D75F-94709507F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4" name="Espace réservé du contenu 13">
            <a:extLst>
              <a:ext uri="{FF2B5EF4-FFF2-40B4-BE49-F238E27FC236}">
                <a16:creationId xmlns:a16="http://schemas.microsoft.com/office/drawing/2014/main" id="{2094F47E-806C-D9EE-45ED-24A5C5EC7A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84007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1D59B4D1-1CD3-8AA0-EF37-4D13AA43029D}"/>
              </a:ext>
            </a:extLst>
          </p:cNvPr>
          <p:cNvGrpSpPr/>
          <p:nvPr/>
        </p:nvGrpSpPr>
        <p:grpSpPr>
          <a:xfrm>
            <a:off x="778058" y="5066066"/>
            <a:ext cx="9944604" cy="1213984"/>
            <a:chOff x="321038" y="4681970"/>
            <a:chExt cx="9944604" cy="1213984"/>
          </a:xfrm>
        </p:grpSpPr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1038" y="4681970"/>
              <a:ext cx="1407669" cy="1213984"/>
            </a:xfrm>
            <a:prstGeom prst="rect">
              <a:avLst/>
            </a:prstGeom>
          </p:spPr>
        </p:pic>
        <p:sp>
          <p:nvSpPr>
            <p:cNvPr id="19" name="Rectangle : coins arrondis 18"/>
            <p:cNvSpPr/>
            <p:nvPr/>
          </p:nvSpPr>
          <p:spPr>
            <a:xfrm>
              <a:off x="1837456" y="4873464"/>
              <a:ext cx="8428186" cy="919401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fr-FR" sz="2400" b="1" dirty="0"/>
                <a:t>comment différencier ces deux sons</a:t>
              </a:r>
              <a:r>
                <a:rPr lang="fr-FR" sz="2400" dirty="0"/>
                <a:t>?  </a:t>
              </a:r>
            </a:p>
            <a:p>
              <a:pPr algn="ctr"/>
              <a:r>
                <a:rPr lang="fr-FR" sz="2400" dirty="0"/>
                <a:t>À quoi est liée cette différence?</a:t>
              </a:r>
            </a:p>
          </p:txBody>
        </p:sp>
      </p:grpSp>
      <p:sp>
        <p:nvSpPr>
          <p:cNvPr id="31" name="ZoneTexte 30"/>
          <p:cNvSpPr txBox="1"/>
          <p:nvPr/>
        </p:nvSpPr>
        <p:spPr>
          <a:xfrm>
            <a:off x="2022746" y="4049174"/>
            <a:ext cx="28089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400" b="1" dirty="0"/>
              <a:t>Son d’un portable</a:t>
            </a:r>
            <a:endParaRPr lang="fr-FR" sz="2400" b="1" dirty="0"/>
          </a:p>
        </p:txBody>
      </p:sp>
      <p:pic>
        <p:nvPicPr>
          <p:cNvPr id="34" name="Image 33">
            <a:extLst>
              <a:ext uri="{FF2B5EF4-FFF2-40B4-BE49-F238E27FC236}">
                <a16:creationId xmlns:a16="http://schemas.microsoft.com/office/drawing/2014/main" id="{38990117-C54C-6B38-BB99-CD3A8276E2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13823" y="2421842"/>
            <a:ext cx="1367868" cy="1641572"/>
          </a:xfrm>
          <a:prstGeom prst="rect">
            <a:avLst/>
          </a:prstGeom>
        </p:spPr>
      </p:pic>
      <p:sp>
        <p:nvSpPr>
          <p:cNvPr id="25" name="ZoneTexte 24"/>
          <p:cNvSpPr txBox="1"/>
          <p:nvPr/>
        </p:nvSpPr>
        <p:spPr>
          <a:xfrm>
            <a:off x="7360313" y="4102328"/>
            <a:ext cx="37976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400" b="1" dirty="0"/>
              <a:t>Son d’un marteau piqueur</a:t>
            </a:r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75F245EC-5A62-032C-3888-F51FF55C86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74016" y="1019121"/>
            <a:ext cx="2968234" cy="308320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80451C0-5892-8B0D-9178-1D7725C0A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Avant d’aborder notre tâche d’aujourd’hui, je vous présente la situation suivante: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6FC8A51-9BBB-AAD8-1470-185DAD6632D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décrit la situation.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35583E-A320-F186-4C40-702C960E8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3B15DF4F-B316-D60D-E582-534C0CB765F9}"/>
              </a:ext>
            </a:extLst>
          </p:cNvPr>
          <p:cNvSpPr/>
          <p:nvPr/>
        </p:nvSpPr>
        <p:spPr>
          <a:xfrm>
            <a:off x="1136063" y="5602982"/>
            <a:ext cx="9919873" cy="586680"/>
          </a:xfrm>
          <a:prstGeom prst="roundRect">
            <a:avLst>
              <a:gd name="adj" fmla="val 37062"/>
            </a:avLst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fr-FR" sz="2400" dirty="0"/>
              <a:t>Le son du marteau piqueur est </a:t>
            </a:r>
            <a:r>
              <a:rPr lang="fr-FR" sz="2400" b="1" dirty="0"/>
              <a:t>plus fort </a:t>
            </a:r>
            <a:r>
              <a:rPr lang="fr-FR" sz="2400" dirty="0"/>
              <a:t>que le son du téléphone portable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430D398B-6008-6860-BDD7-4B7B0DE49AAD}"/>
              </a:ext>
            </a:extLst>
          </p:cNvPr>
          <p:cNvSpPr txBox="1"/>
          <p:nvPr/>
        </p:nvSpPr>
        <p:spPr>
          <a:xfrm>
            <a:off x="2279583" y="4287885"/>
            <a:ext cx="1999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dirty="0">
                <a:solidFill>
                  <a:srgbClr val="FF0000"/>
                </a:solidFill>
              </a:rPr>
              <a:t>   Son faible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C79D0E96-5C3E-95F4-2267-102BDA71C2AC}"/>
              </a:ext>
            </a:extLst>
          </p:cNvPr>
          <p:cNvSpPr txBox="1"/>
          <p:nvPr/>
        </p:nvSpPr>
        <p:spPr>
          <a:xfrm>
            <a:off x="7913034" y="4287884"/>
            <a:ext cx="2659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400" b="1" dirty="0">
                <a:solidFill>
                  <a:srgbClr val="FF0000"/>
                </a:solidFill>
              </a:rPr>
              <a:t>Son fort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072E77E-EDDB-29FA-9D35-866829D0E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Très bien , la son émis par le téléphone est plus faible, alors que le son émis par le marteau est plus fort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22805E8-48B4-36F9-10EB-BB73936A711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décrit la situation.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18F1D3C-FAA4-7265-47D9-79C0E98E17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13823" y="2421842"/>
            <a:ext cx="1367868" cy="164157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56F6F3E-1211-0A92-8FD8-EB8816F683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74016" y="1019121"/>
            <a:ext cx="2968234" cy="308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381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3" grpId="0"/>
      <p:bldP spid="2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054;p38"/>
          <p:cNvSpPr/>
          <p:nvPr/>
        </p:nvSpPr>
        <p:spPr>
          <a:xfrm>
            <a:off x="1230629" y="3229293"/>
            <a:ext cx="9730742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pic>
        <p:nvPicPr>
          <p:cNvPr id="18" name="Imag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189" y="2946016"/>
            <a:ext cx="805544" cy="805544"/>
          </a:xfrm>
          <a:prstGeom prst="rect">
            <a:avLst/>
          </a:prstGeom>
        </p:spPr>
      </p:pic>
      <p:grpSp>
        <p:nvGrpSpPr>
          <p:cNvPr id="4" name="Groupe 3"/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" name="Rectangle 23"/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</a:endParaRPr>
            </a:p>
          </p:txBody>
        </p:sp>
      </p:grpSp>
      <p:sp>
        <p:nvSpPr>
          <p:cNvPr id="16" name="ZoneTexte 3"/>
          <p:cNvSpPr txBox="1"/>
          <p:nvPr/>
        </p:nvSpPr>
        <p:spPr>
          <a:xfrm>
            <a:off x="1735286" y="3333710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b="1" dirty="0">
                <a:solidFill>
                  <a:srgbClr val="FF0000"/>
                </a:solidFill>
              </a:rPr>
              <a:t>Comparer</a:t>
            </a:r>
            <a:r>
              <a:rPr lang="fr-FR" dirty="0"/>
              <a:t> un </a:t>
            </a:r>
            <a:r>
              <a:rPr lang="fr-FR" b="1" dirty="0"/>
              <a:t>son faible </a:t>
            </a:r>
            <a:r>
              <a:rPr lang="fr-FR" dirty="0"/>
              <a:t>à un </a:t>
            </a:r>
            <a:r>
              <a:rPr lang="fr-FR" b="1" dirty="0"/>
              <a:t>son fort </a:t>
            </a:r>
            <a:r>
              <a:rPr lang="fr-FR" dirty="0"/>
              <a:t>à partir des graphiques</a:t>
            </a:r>
            <a:endParaRPr lang="fr-BE" dirty="0"/>
          </a:p>
        </p:txBody>
      </p:sp>
      <p:sp>
        <p:nvSpPr>
          <p:cNvPr id="11" name="Rectangle 10"/>
          <p:cNvSpPr/>
          <p:nvPr/>
        </p:nvSpPr>
        <p:spPr>
          <a:xfrm>
            <a:off x="6433147" y="32824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 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50A3837-BFF7-FFA7-0A0F-0A32A04AC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À la fin de cette séance, vous serez capables de : </a:t>
            </a:r>
          </a:p>
        </p:txBody>
      </p:sp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B2765E50-0441-7578-B918-F89C4790973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Bien expliquer la tâche en faisant une liaison avec le son grave et le son aigu.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" name="Rectangle 18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" name="Rectangle 1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6" name="Rectangle 2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Rectangle 21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Rectangle 2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O</a:t>
            </a:r>
            <a:endParaRPr lang="fr-FR" sz="2400" b="1" dirty="0">
              <a:solidFill>
                <a:srgbClr val="FFFFFF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" name="TextBox 6"/>
          <p:cNvSpPr txBox="1"/>
          <p:nvPr/>
        </p:nvSpPr>
        <p:spPr>
          <a:xfrm>
            <a:off x="5065761" y="2259363"/>
            <a:ext cx="5869201" cy="171957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200">
              <a:lnSpc>
                <a:spcPct val="131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Introduction </a:t>
            </a:r>
          </a:p>
          <a:p>
            <a:pPr algn="ctr" defTabSz="1219200">
              <a:lnSpc>
                <a:spcPct val="131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à la tâche</a:t>
            </a:r>
          </a:p>
        </p:txBody>
      </p:sp>
      <p:grpSp>
        <p:nvGrpSpPr>
          <p:cNvPr id="8" name="Groupe 7"/>
          <p:cNvGrpSpPr/>
          <p:nvPr/>
        </p:nvGrpSpPr>
        <p:grpSpPr>
          <a:xfrm>
            <a:off x="1110808" y="1793796"/>
            <a:ext cx="2675209" cy="2958054"/>
            <a:chOff x="1169970" y="1521517"/>
            <a:chExt cx="2675209" cy="2958054"/>
          </a:xfrm>
        </p:grpSpPr>
        <p:pic>
          <p:nvPicPr>
            <p:cNvPr id="12" name="Picture 1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13" name="Google Shape;1205;p11"/>
            <p:cNvPicPr preferRelativeResize="0"/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294;p51" descr="Lever la main - Icônes mains et gestes gratuites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1647849" y="569800"/>
            <a:ext cx="389822" cy="34960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A9F17400-34CC-5991-3F8E-C4E9B21D5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bien la différence de vibration entre un son faible et un son fort. 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33A02923-CE1E-14AD-79A9-EBFE665BEC1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Décrire la simulation et incite les élèves à suivre. Veillez utiliser la vidéo téléverser dans le drive </a:t>
            </a:r>
          </a:p>
        </p:txBody>
      </p:sp>
      <p:pic>
        <p:nvPicPr>
          <p:cNvPr id="3" name="Image 2" descr="Une image contenant texte, capture d’écran, diagramme&#10;&#10;Le contenu généré par l’IA peut être incorrect.">
            <a:extLst>
              <a:ext uri="{FF2B5EF4-FFF2-40B4-BE49-F238E27FC236}">
                <a16:creationId xmlns:a16="http://schemas.microsoft.com/office/drawing/2014/main" id="{5B2DB35F-C2D4-2B09-56C1-1F20B3D857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978" y="1160820"/>
            <a:ext cx="9825822" cy="5110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3511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rcRect l="1470" t="4483" r="3405" b="1164"/>
          <a:stretch>
            <a:fillRect/>
          </a:stretch>
        </p:blipFill>
        <p:spPr>
          <a:xfrm>
            <a:off x="1117786" y="1682315"/>
            <a:ext cx="4120588" cy="3518748"/>
          </a:xfrm>
          <a:prstGeom prst="roundRect">
            <a:avLst>
              <a:gd name="adj" fmla="val 4043"/>
            </a:avLst>
          </a:prstGeom>
        </p:spPr>
      </p:pic>
      <p:sp>
        <p:nvSpPr>
          <p:cNvPr id="12" name="ZoneTexte 11"/>
          <p:cNvSpPr txBox="1"/>
          <p:nvPr/>
        </p:nvSpPr>
        <p:spPr>
          <a:xfrm>
            <a:off x="2050156" y="1185979"/>
            <a:ext cx="2298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dirty="0"/>
              <a:t>Graphique (1)</a:t>
            </a:r>
            <a:endParaRPr lang="fr-FR" sz="2400" b="1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/>
          <a:srcRect l="3001" t="2559" r="2233" b="3995"/>
          <a:stretch>
            <a:fillRect/>
          </a:stretch>
        </p:blipFill>
        <p:spPr>
          <a:xfrm>
            <a:off x="6953628" y="1682315"/>
            <a:ext cx="4186318" cy="3518748"/>
          </a:xfrm>
          <a:prstGeom prst="roundRect">
            <a:avLst>
              <a:gd name="adj" fmla="val 7464"/>
            </a:avLst>
          </a:prstGeom>
        </p:spPr>
      </p:pic>
      <p:sp>
        <p:nvSpPr>
          <p:cNvPr id="13" name="ZoneTexte 12"/>
          <p:cNvSpPr txBox="1"/>
          <p:nvPr/>
        </p:nvSpPr>
        <p:spPr>
          <a:xfrm>
            <a:off x="7843018" y="1185978"/>
            <a:ext cx="2407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dirty="0"/>
              <a:t>Graphique (2)</a:t>
            </a:r>
            <a:endParaRPr lang="fr-FR" sz="2400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815AF76-E59D-893E-9449-39C3202D117A}"/>
              </a:ext>
            </a:extLst>
          </p:cNvPr>
          <p:cNvSpPr txBox="1"/>
          <p:nvPr/>
        </p:nvSpPr>
        <p:spPr>
          <a:xfrm>
            <a:off x="1916154" y="5455933"/>
            <a:ext cx="25238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3600" b="1" i="1" dirty="0">
                <a:solidFill>
                  <a:srgbClr val="FF0000"/>
                </a:solidFill>
              </a:rPr>
              <a:t>Son faible</a:t>
            </a:r>
            <a:endParaRPr lang="fr-FR" sz="3600" b="1" i="1" dirty="0">
              <a:solidFill>
                <a:srgbClr val="FF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C659F53-4AEC-BD20-AAC7-0974C4B40C4C}"/>
              </a:ext>
            </a:extLst>
          </p:cNvPr>
          <p:cNvSpPr txBox="1"/>
          <p:nvPr/>
        </p:nvSpPr>
        <p:spPr>
          <a:xfrm>
            <a:off x="7784861" y="5455933"/>
            <a:ext cx="25238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600" b="1" i="1">
                <a:solidFill>
                  <a:srgbClr val="FF0000"/>
                </a:solidFill>
              </a:defRPr>
            </a:lvl1pPr>
          </a:lstStyle>
          <a:p>
            <a:pPr algn="ctr"/>
            <a:r>
              <a:rPr lang="fr-MA" dirty="0"/>
              <a:t>Son fort</a:t>
            </a:r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7A9007C-BC50-48A0-DFED-B863D575B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obtient les graphiques suivants pour un son faible et pour un son fort.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518654-3F08-A4EC-387E-138B4E2968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décrit les résultats obtenus.</a:t>
            </a:r>
          </a:p>
        </p:txBody>
      </p:sp>
    </p:spTree>
    <p:extLst>
      <p:ext uri="{BB962C8B-B14F-4D97-AF65-F5344CB8AC3E}">
        <p14:creationId xmlns:p14="http://schemas.microsoft.com/office/powerpoint/2010/main" val="3827010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6" grpId="0"/>
      <p:bldP spid="1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351480" y="4624544"/>
            <a:ext cx="94890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fr-FR" sz="2400" b="1" dirty="0"/>
              <a:t>Les sommets </a:t>
            </a:r>
            <a:r>
              <a:rPr lang="fr-FR" sz="2400" dirty="0"/>
              <a:t>du graphique (2) sont </a:t>
            </a:r>
            <a:r>
              <a:rPr lang="fr-FR" sz="2400" b="1" dirty="0"/>
              <a:t>plus élevés </a:t>
            </a:r>
            <a:r>
              <a:rPr lang="fr-FR" sz="2400" dirty="0"/>
              <a:t>que ceux du graphique(1). 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361FBC5-9F1B-C766-2805-788258603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Observons les différences entre les deux graphiques.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0B6C2A0-9398-EBD0-7FBE-BBD38E50B55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montre l’amplitude de chaque graphe et demande aux élèves de les comparer.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CA70A85-024D-6E19-A0E8-00A9AB59763F}"/>
              </a:ext>
            </a:extLst>
          </p:cNvPr>
          <p:cNvSpPr txBox="1"/>
          <p:nvPr/>
        </p:nvSpPr>
        <p:spPr>
          <a:xfrm>
            <a:off x="2480297" y="1185978"/>
            <a:ext cx="2298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dirty="0"/>
              <a:t>Graphique (1)</a:t>
            </a:r>
            <a:endParaRPr lang="fr-FR" sz="2400" b="1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1979DE5-11EF-7209-1992-66AE2C008FCB}"/>
              </a:ext>
            </a:extLst>
          </p:cNvPr>
          <p:cNvSpPr txBox="1"/>
          <p:nvPr/>
        </p:nvSpPr>
        <p:spPr>
          <a:xfrm>
            <a:off x="7412877" y="1185978"/>
            <a:ext cx="2407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dirty="0"/>
              <a:t>Graphique (2)</a:t>
            </a:r>
            <a:endParaRPr lang="fr-FR" sz="2400" b="1" dirty="0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E991E463-2486-1E91-AFDE-AE68C16AF50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37" t="8358" r="15729" b="21196"/>
          <a:stretch>
            <a:fillRect/>
          </a:stretch>
        </p:blipFill>
        <p:spPr>
          <a:xfrm>
            <a:off x="1887583" y="1843819"/>
            <a:ext cx="3497226" cy="2627133"/>
          </a:xfrm>
          <a:prstGeom prst="roundRect">
            <a:avLst>
              <a:gd name="adj" fmla="val 4043"/>
            </a:avLst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86070D-6D66-0F6E-665B-23F1025986F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249" t="6398" r="12317" b="23835"/>
          <a:stretch>
            <a:fillRect/>
          </a:stretch>
        </p:blipFill>
        <p:spPr>
          <a:xfrm>
            <a:off x="6869982" y="1881454"/>
            <a:ext cx="3553151" cy="2627133"/>
          </a:xfrm>
          <a:prstGeom prst="roundRect">
            <a:avLst>
              <a:gd name="adj" fmla="val 7464"/>
            </a:avLst>
          </a:prstGeom>
        </p:spPr>
      </p:pic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8CC50324-EAD1-DAF0-FD37-E7FF259877B5}"/>
              </a:ext>
            </a:extLst>
          </p:cNvPr>
          <p:cNvCxnSpPr>
            <a:cxnSpLocks/>
          </p:cNvCxnSpPr>
          <p:nvPr/>
        </p:nvCxnSpPr>
        <p:spPr>
          <a:xfrm>
            <a:off x="2119219" y="2728754"/>
            <a:ext cx="0" cy="49452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4" name="ZoneTexte 23">
            <a:extLst>
              <a:ext uri="{FF2B5EF4-FFF2-40B4-BE49-F238E27FC236}">
                <a16:creationId xmlns:a16="http://schemas.microsoft.com/office/drawing/2014/main" id="{1B0DAC5E-944E-A5D2-7EFD-94637E91B18A}"/>
              </a:ext>
            </a:extLst>
          </p:cNvPr>
          <p:cNvSpPr txBox="1"/>
          <p:nvPr/>
        </p:nvSpPr>
        <p:spPr>
          <a:xfrm>
            <a:off x="354894" y="2775959"/>
            <a:ext cx="13051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Amplitude</a:t>
            </a:r>
          </a:p>
        </p:txBody>
      </p: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301A192B-6095-9B34-F166-19998E4D5558}"/>
              </a:ext>
            </a:extLst>
          </p:cNvPr>
          <p:cNvCxnSpPr>
            <a:cxnSpLocks/>
          </p:cNvCxnSpPr>
          <p:nvPr/>
        </p:nvCxnSpPr>
        <p:spPr>
          <a:xfrm>
            <a:off x="1565504" y="2976014"/>
            <a:ext cx="522439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40427DEB-3A1D-A1DF-DB0B-E2475523FC3F}"/>
              </a:ext>
            </a:extLst>
          </p:cNvPr>
          <p:cNvCxnSpPr>
            <a:cxnSpLocks/>
          </p:cNvCxnSpPr>
          <p:nvPr/>
        </p:nvCxnSpPr>
        <p:spPr>
          <a:xfrm>
            <a:off x="6520270" y="2696037"/>
            <a:ext cx="804759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473207AF-178E-AB9A-45E0-55ECDBB32B3C}"/>
              </a:ext>
            </a:extLst>
          </p:cNvPr>
          <p:cNvCxnSpPr>
            <a:cxnSpLocks/>
          </p:cNvCxnSpPr>
          <p:nvPr/>
        </p:nvCxnSpPr>
        <p:spPr>
          <a:xfrm flipH="1">
            <a:off x="7325029" y="2168800"/>
            <a:ext cx="4528" cy="105447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9C099425-C32E-13C9-13BE-3F69A593C29B}"/>
              </a:ext>
            </a:extLst>
          </p:cNvPr>
          <p:cNvSpPr txBox="1"/>
          <p:nvPr/>
        </p:nvSpPr>
        <p:spPr>
          <a:xfrm>
            <a:off x="5299957" y="2495982"/>
            <a:ext cx="13051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Amplitude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58B3042-DFA7-FB3D-3257-41BC28933B1F}"/>
              </a:ext>
            </a:extLst>
          </p:cNvPr>
          <p:cNvSpPr/>
          <p:nvPr/>
        </p:nvSpPr>
        <p:spPr>
          <a:xfrm>
            <a:off x="1667186" y="5355887"/>
            <a:ext cx="88576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fr-FR" sz="2400" dirty="0"/>
              <a:t>On dit que le son (2) a </a:t>
            </a:r>
            <a:r>
              <a:rPr lang="fr-FR" sz="2400" b="1" dirty="0">
                <a:solidFill>
                  <a:srgbClr val="FF0000"/>
                </a:solidFill>
              </a:rPr>
              <a:t>une amplitude </a:t>
            </a:r>
            <a:r>
              <a:rPr lang="fr-FR" sz="2400" b="1" dirty="0"/>
              <a:t>plus grande </a:t>
            </a:r>
            <a:r>
              <a:rPr lang="fr-FR" sz="2400" dirty="0"/>
              <a:t>que celle du son(1).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</a:rPr>
              <a:t>  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806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allAtOnce"/>
      <p:bldP spid="24" grpId="0"/>
      <p:bldP spid="29" grpId="0"/>
      <p:bldP spid="34" grpId="0" uiExpand="1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02937" y="2431894"/>
            <a:ext cx="111861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1000"/>
              </a:spcAft>
              <a:buClr>
                <a:srgbClr val="0070C0"/>
              </a:buClr>
              <a:buFont typeface="Wingdings" panose="05000000000000000000" pitchFamily="2" charset="2"/>
              <a:buChar char="q"/>
            </a:pPr>
            <a:r>
              <a:rPr lang="fr-FR" sz="2800" dirty="0"/>
              <a:t>Plus </a:t>
            </a:r>
            <a:r>
              <a:rPr lang="fr-FR" sz="2800" b="1" dirty="0">
                <a:solidFill>
                  <a:srgbClr val="FF0000"/>
                </a:solidFill>
              </a:rPr>
              <a:t>l'amplitude</a:t>
            </a:r>
            <a:r>
              <a:rPr lang="fr-FR" sz="2800" dirty="0">
                <a:solidFill>
                  <a:srgbClr val="FF0000"/>
                </a:solidFill>
              </a:rPr>
              <a:t> </a:t>
            </a:r>
            <a:r>
              <a:rPr lang="fr-FR" sz="2800" dirty="0"/>
              <a:t>du son est</a:t>
            </a:r>
            <a:r>
              <a:rPr lang="fr-FR" sz="2800" dirty="0">
                <a:solidFill>
                  <a:srgbClr val="FF0000"/>
                </a:solidFill>
              </a:rPr>
              <a:t> </a:t>
            </a:r>
            <a:r>
              <a:rPr lang="fr-FR" sz="2800" b="1" dirty="0">
                <a:solidFill>
                  <a:srgbClr val="FF0000"/>
                </a:solidFill>
              </a:rPr>
              <a:t>grande</a:t>
            </a:r>
            <a:r>
              <a:rPr lang="fr-FR" sz="2800" dirty="0"/>
              <a:t>, plus le son perçu est </a:t>
            </a:r>
            <a:r>
              <a:rPr lang="fr-FR" sz="2800" b="1" dirty="0">
                <a:solidFill>
                  <a:srgbClr val="FF0000"/>
                </a:solidFill>
              </a:rPr>
              <a:t>fort</a:t>
            </a:r>
            <a:r>
              <a:rPr lang="fr-FR" sz="2800" dirty="0">
                <a:solidFill>
                  <a:srgbClr val="FF0000"/>
                </a:solidFill>
              </a:rPr>
              <a:t>.</a:t>
            </a:r>
            <a:r>
              <a:rPr lang="fr-FR" sz="2800" dirty="0"/>
              <a:t> 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686EFDC-B425-6DA9-DD55-9E0ACB4C8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par quoi est caractérisé un son faible et un son fort .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7359678-1863-D191-AB23-7B2D36EF932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incite les élèves à suivre.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E04EE06-C497-65CA-A996-5A532B0A925C}"/>
              </a:ext>
            </a:extLst>
          </p:cNvPr>
          <p:cNvSpPr/>
          <p:nvPr/>
        </p:nvSpPr>
        <p:spPr>
          <a:xfrm>
            <a:off x="502937" y="3763738"/>
            <a:ext cx="111861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1000"/>
              </a:spcAft>
              <a:buClr>
                <a:srgbClr val="0070C0"/>
              </a:buClr>
              <a:buFont typeface="Wingdings" panose="05000000000000000000" pitchFamily="2" charset="2"/>
              <a:buChar char="q"/>
            </a:pPr>
            <a:r>
              <a:rPr lang="fr-FR" sz="2800" dirty="0"/>
              <a:t>Plus </a:t>
            </a:r>
            <a:r>
              <a:rPr lang="fr-FR" sz="2800" b="1" dirty="0">
                <a:solidFill>
                  <a:srgbClr val="FF0000"/>
                </a:solidFill>
              </a:rPr>
              <a:t>l'amplitude</a:t>
            </a:r>
            <a:r>
              <a:rPr lang="fr-FR" sz="2800" dirty="0">
                <a:solidFill>
                  <a:srgbClr val="FF0000"/>
                </a:solidFill>
              </a:rPr>
              <a:t> </a:t>
            </a:r>
            <a:r>
              <a:rPr lang="fr-FR" sz="2800" dirty="0"/>
              <a:t>du son est</a:t>
            </a:r>
            <a:r>
              <a:rPr lang="fr-FR" sz="2800" dirty="0">
                <a:solidFill>
                  <a:srgbClr val="FF0000"/>
                </a:solidFill>
              </a:rPr>
              <a:t> </a:t>
            </a:r>
            <a:r>
              <a:rPr lang="fr-FR" sz="2800" b="1" dirty="0">
                <a:solidFill>
                  <a:srgbClr val="FF0000"/>
                </a:solidFill>
              </a:rPr>
              <a:t>faible</a:t>
            </a:r>
            <a:r>
              <a:rPr lang="fr-FR" sz="2800" dirty="0"/>
              <a:t>, plus le son perçu est </a:t>
            </a:r>
            <a:r>
              <a:rPr lang="fr-FR" sz="2800" b="1" dirty="0">
                <a:solidFill>
                  <a:srgbClr val="FF0000"/>
                </a:solidFill>
              </a:rPr>
              <a:t>faible</a:t>
            </a:r>
            <a:r>
              <a:rPr lang="fr-FR" sz="2800" dirty="0">
                <a:solidFill>
                  <a:srgbClr val="FF0000"/>
                </a:solidFill>
              </a:rPr>
              <a:t>.</a:t>
            </a:r>
            <a:r>
              <a:rPr lang="fr-FR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66390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4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857610" y="5626013"/>
            <a:ext cx="37860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800" b="1" dirty="0">
                <a:solidFill>
                  <a:srgbClr val="FF0000"/>
                </a:solidFill>
              </a:rPr>
              <a:t>Son faible:</a:t>
            </a:r>
          </a:p>
          <a:p>
            <a:pPr algn="ctr"/>
            <a:r>
              <a:rPr lang="fr-FR" sz="2800" b="1" dirty="0">
                <a:solidFill>
                  <a:srgbClr val="0070C0"/>
                </a:solidFill>
              </a:rPr>
              <a:t>faible amplitude</a:t>
            </a:r>
            <a:endParaRPr lang="fr-FR" sz="2800" b="1" dirty="0"/>
          </a:p>
        </p:txBody>
      </p:sp>
      <p:sp>
        <p:nvSpPr>
          <p:cNvPr id="11" name="Rectangle 10"/>
          <p:cNvSpPr/>
          <p:nvPr/>
        </p:nvSpPr>
        <p:spPr>
          <a:xfrm>
            <a:off x="748145" y="1167625"/>
            <a:ext cx="4004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25" lvl="2" algn="ctr"/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fille parle doucement</a:t>
            </a:r>
            <a:endParaRPr lang="fr-FR" sz="2400" dirty="0"/>
          </a:p>
        </p:txBody>
      </p:sp>
      <p:pic>
        <p:nvPicPr>
          <p:cNvPr id="12" name="Picture 8">
            <a:extLst>
              <a:ext uri="{FF2B5EF4-FFF2-40B4-BE49-F238E27FC236}">
                <a16:creationId xmlns:a16="http://schemas.microsoft.com/office/drawing/2014/main" id="{8AF1E0FC-CF17-95DE-7061-27B96EB141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57610" y="1734632"/>
            <a:ext cx="3786039" cy="3786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0E62C45-470E-2C70-70E4-6561DF264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vous donne quelques exemples..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7C2D702-83DB-82BF-233D-ED4BC8FF76F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incite les élèves à suivre. Donner plus d’exemples.</a:t>
            </a:r>
          </a:p>
        </p:txBody>
      </p:sp>
    </p:spTree>
    <p:extLst>
      <p:ext uri="{BB962C8B-B14F-4D97-AF65-F5344CB8AC3E}">
        <p14:creationId xmlns:p14="http://schemas.microsoft.com/office/powerpoint/2010/main" val="1594938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582494" y="5435096"/>
            <a:ext cx="33008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800" b="1" dirty="0">
                <a:solidFill>
                  <a:srgbClr val="FF0000"/>
                </a:solidFill>
              </a:rPr>
              <a:t>Son fort:</a:t>
            </a:r>
          </a:p>
          <a:p>
            <a:pPr algn="ctr"/>
            <a:r>
              <a:rPr lang="fr-FR" sz="2800" b="1" dirty="0">
                <a:solidFill>
                  <a:srgbClr val="0070C0"/>
                </a:solidFill>
              </a:rPr>
              <a:t>grande amplitude</a:t>
            </a:r>
            <a:endParaRPr lang="fr-FR" sz="2800" b="1" dirty="0"/>
          </a:p>
        </p:txBody>
      </p:sp>
      <p:sp>
        <p:nvSpPr>
          <p:cNvPr id="11" name="Rectangle 10"/>
          <p:cNvSpPr/>
          <p:nvPr/>
        </p:nvSpPr>
        <p:spPr>
          <a:xfrm>
            <a:off x="6996638" y="1238211"/>
            <a:ext cx="44726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25" lvl="2" algn="ctr"/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L’avion émet un son fort</a:t>
            </a:r>
            <a:endParaRPr lang="fr-FR" sz="2400" dirty="0"/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0BA861D7-7CEF-E4FF-0B9C-8F6E9A972A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3" r="8113"/>
          <a:stretch/>
        </p:blipFill>
        <p:spPr bwMode="auto">
          <a:xfrm>
            <a:off x="6906282" y="1699876"/>
            <a:ext cx="4653320" cy="37030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5EB64CA-F699-476C-5050-C09D39DD5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vous donne quelques exemples..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D0A227C-7029-9C4F-43F7-04A4AED639B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donne d’autres exemples..</a:t>
            </a:r>
          </a:p>
        </p:txBody>
      </p:sp>
    </p:spTree>
    <p:extLst>
      <p:ext uri="{BB962C8B-B14F-4D97-AF65-F5344CB8AC3E}">
        <p14:creationId xmlns:p14="http://schemas.microsoft.com/office/powerpoint/2010/main" val="671815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1095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6565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" name="Rectangle 18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F6565"/>
            </a:solidFill>
            <a:ln cap="flat">
              <a:solidFill>
                <a:srgbClr val="FF6565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" name="Rectangle 1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6565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6" name="Rectangle 2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6565"/>
          </a:solidFill>
          <a:ln cap="flat">
            <a:solidFill>
              <a:srgbClr val="FF6565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Rectangle 21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6565"/>
          </a:solidFill>
          <a:ln w="25402" cap="flat">
            <a:solidFill>
              <a:srgbClr val="FF6565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Rectangle 2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6565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M</a:t>
            </a:r>
            <a:endParaRPr lang="fr-FR" sz="2400" b="1" dirty="0">
              <a:solidFill>
                <a:srgbClr val="FFFFFF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" name="TextBox 6"/>
          <p:cNvSpPr txBox="1"/>
          <p:nvPr/>
        </p:nvSpPr>
        <p:spPr>
          <a:xfrm>
            <a:off x="5025418" y="2769733"/>
            <a:ext cx="5869201" cy="769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200">
              <a:lnSpc>
                <a:spcPct val="131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dirty="0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Tâche principale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25CC315B-C0B9-7914-B734-5DC17E8E6A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à coins arrondis 5"/>
          <p:cNvSpPr/>
          <p:nvPr/>
        </p:nvSpPr>
        <p:spPr>
          <a:xfrm>
            <a:off x="372139" y="1028683"/>
            <a:ext cx="2072644" cy="408351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i="1" dirty="0">
                <a:solidFill>
                  <a:schemeClr val="tx1"/>
                </a:solidFill>
              </a:rPr>
              <a:t>Tâche principale</a:t>
            </a:r>
          </a:p>
        </p:txBody>
      </p:sp>
      <p:pic>
        <p:nvPicPr>
          <p:cNvPr id="10" name="Image 9"/>
          <p:cNvPicPr/>
          <p:nvPr/>
        </p:nvPicPr>
        <p:blipFill>
          <a:blip r:embed="rId2"/>
          <a:srcRect l="11473" t="35624" r="12099" b="24446"/>
          <a:stretch>
            <a:fillRect/>
          </a:stretch>
        </p:blipFill>
        <p:spPr bwMode="auto">
          <a:xfrm>
            <a:off x="372139" y="1520432"/>
            <a:ext cx="11556809" cy="420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E87C2533-398B-550C-4BE5-A3D79B654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46" y="177491"/>
            <a:ext cx="10277091" cy="490847"/>
          </a:xfrm>
        </p:spPr>
        <p:txBody>
          <a:bodyPr/>
          <a:lstStyle/>
          <a:p>
            <a:r>
              <a:rPr lang="fr-FR" dirty="0"/>
              <a:t>Voici notre tâche principale. </a:t>
            </a:r>
            <a:br>
              <a:rPr lang="ar-MA" dirty="0"/>
            </a:br>
            <a:r>
              <a:rPr lang="fr-FR" dirty="0"/>
              <a:t>Je vais vous montrer comment comparer un son faible à un son fort en comparant leurs amplitudes.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C8EB44A7-4571-38F2-9374-F8674F3AB85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57262" y="700486"/>
            <a:ext cx="10277475" cy="255425"/>
          </a:xfrm>
        </p:spPr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lit la consigne et présente les supports. Il explique ce qui est demandé. Expliquer :   « même échelle  »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2A955E2-9124-C282-A388-C6FBA9E6970B}"/>
              </a:ext>
            </a:extLst>
          </p:cNvPr>
          <p:cNvSpPr/>
          <p:nvPr/>
        </p:nvSpPr>
        <p:spPr>
          <a:xfrm>
            <a:off x="1485089" y="3938149"/>
            <a:ext cx="1105787" cy="329610"/>
          </a:xfrm>
          <a:prstGeom prst="roundRect">
            <a:avLst/>
          </a:prstGeom>
          <a:solidFill>
            <a:srgbClr val="FFFF00">
              <a:alpha val="56863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65111E60-4921-9F03-2D2A-5D71F57A180A}"/>
              </a:ext>
            </a:extLst>
          </p:cNvPr>
          <p:cNvSpPr/>
          <p:nvPr/>
        </p:nvSpPr>
        <p:spPr>
          <a:xfrm>
            <a:off x="2335695" y="4323812"/>
            <a:ext cx="1247477" cy="329610"/>
          </a:xfrm>
          <a:prstGeom prst="roundRect">
            <a:avLst/>
          </a:prstGeom>
          <a:solidFill>
            <a:srgbClr val="FFFF00">
              <a:alpha val="56863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E320B8F-4123-E090-9B2C-F539B7349534}"/>
              </a:ext>
            </a:extLst>
          </p:cNvPr>
          <p:cNvSpPr/>
          <p:nvPr/>
        </p:nvSpPr>
        <p:spPr>
          <a:xfrm>
            <a:off x="542315" y="4709475"/>
            <a:ext cx="1945704" cy="329610"/>
          </a:xfrm>
          <a:prstGeom prst="roundRect">
            <a:avLst/>
          </a:prstGeom>
          <a:solidFill>
            <a:srgbClr val="FFFF00">
              <a:alpha val="56863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33BD5F-1167-4D7A-96A8-3FF1D5DA1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D843DBC2-B331-268E-F535-BFEB98EFB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46" y="177491"/>
            <a:ext cx="10277091" cy="490847"/>
          </a:xfrm>
        </p:spPr>
        <p:txBody>
          <a:bodyPr/>
          <a:lstStyle/>
          <a:p>
            <a:r>
              <a:rPr lang="fr-FR" dirty="0"/>
              <a:t>Je vais réaliser cette tâche en trois étapes :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35E7C4A7-A556-E3C3-C1BC-8EC28633BFE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57262" y="700486"/>
            <a:ext cx="10277475" cy="255425"/>
          </a:xfrm>
        </p:spPr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lit la consigne et présente les supports. Il explique ce qui est demandé. Expliquer :   « même échelle  »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0CF49160-E118-3509-EE0C-6737A72ACE92}"/>
              </a:ext>
            </a:extLst>
          </p:cNvPr>
          <p:cNvGrpSpPr/>
          <p:nvPr/>
        </p:nvGrpSpPr>
        <p:grpSpPr>
          <a:xfrm>
            <a:off x="729201" y="2199380"/>
            <a:ext cx="10520261" cy="544716"/>
            <a:chOff x="729201" y="2199380"/>
            <a:chExt cx="10520261" cy="544716"/>
          </a:xfrm>
        </p:grpSpPr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B46DABF1-2A62-E9B7-E0EF-8A25F3B6C6BF}"/>
                </a:ext>
              </a:extLst>
            </p:cNvPr>
            <p:cNvSpPr txBox="1"/>
            <p:nvPr/>
          </p:nvSpPr>
          <p:spPr>
            <a:xfrm>
              <a:off x="972371" y="2233318"/>
              <a:ext cx="10277091" cy="510778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fr-FR" sz="2400" dirty="0"/>
                <a:t>         J’Indique le nombre de divisions correspondant à l’amplitude de chaque son</a:t>
              </a:r>
            </a:p>
          </p:txBody>
        </p:sp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9B22634A-8470-E668-5AB0-48A221E617E7}"/>
                </a:ext>
              </a:extLst>
            </p:cNvPr>
            <p:cNvSpPr/>
            <p:nvPr/>
          </p:nvSpPr>
          <p:spPr>
            <a:xfrm>
              <a:off x="729201" y="2199380"/>
              <a:ext cx="540000" cy="540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dirty="0"/>
                <a:t>1</a:t>
              </a: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FB7F511C-4410-CD0E-687F-DE32D9819D80}"/>
              </a:ext>
            </a:extLst>
          </p:cNvPr>
          <p:cNvGrpSpPr/>
          <p:nvPr/>
        </p:nvGrpSpPr>
        <p:grpSpPr>
          <a:xfrm>
            <a:off x="729201" y="3351096"/>
            <a:ext cx="10520261" cy="544716"/>
            <a:chOff x="729201" y="3351096"/>
            <a:chExt cx="10520261" cy="544716"/>
          </a:xfrm>
        </p:grpSpPr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978DA83D-19D0-526A-C31A-539C22E8C087}"/>
                </a:ext>
              </a:extLst>
            </p:cNvPr>
            <p:cNvSpPr txBox="1"/>
            <p:nvPr/>
          </p:nvSpPr>
          <p:spPr>
            <a:xfrm>
              <a:off x="972371" y="3385034"/>
              <a:ext cx="10277091" cy="510778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fr-FR" sz="2400" dirty="0"/>
                <a:t>         je comparer les deux amplitudes</a:t>
              </a:r>
            </a:p>
          </p:txBody>
        </p:sp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E1AB23E7-15B3-0127-94F7-77D9EE69F75D}"/>
                </a:ext>
              </a:extLst>
            </p:cNvPr>
            <p:cNvSpPr/>
            <p:nvPr/>
          </p:nvSpPr>
          <p:spPr>
            <a:xfrm>
              <a:off x="729201" y="3351096"/>
              <a:ext cx="540000" cy="540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dirty="0"/>
                <a:t>2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842832CE-9820-DFBE-F697-E4B4DE04796C}"/>
              </a:ext>
            </a:extLst>
          </p:cNvPr>
          <p:cNvGrpSpPr/>
          <p:nvPr/>
        </p:nvGrpSpPr>
        <p:grpSpPr>
          <a:xfrm>
            <a:off x="729201" y="4502812"/>
            <a:ext cx="10520261" cy="544716"/>
            <a:chOff x="729201" y="4502812"/>
            <a:chExt cx="10520261" cy="544716"/>
          </a:xfrm>
        </p:grpSpPr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F9E896F2-6A38-70FC-F658-4811F55A0112}"/>
                </a:ext>
              </a:extLst>
            </p:cNvPr>
            <p:cNvSpPr txBox="1"/>
            <p:nvPr/>
          </p:nvSpPr>
          <p:spPr>
            <a:xfrm>
              <a:off x="972371" y="4536750"/>
              <a:ext cx="10277091" cy="510778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fr-FR" sz="2400" dirty="0"/>
                <a:t>         Je comparer les deux sons afin d’identifier  le plus fort et le plus faible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31D6537-C880-8DE0-72E3-E7D7D3E7A4AE}"/>
                </a:ext>
              </a:extLst>
            </p:cNvPr>
            <p:cNvSpPr/>
            <p:nvPr/>
          </p:nvSpPr>
          <p:spPr>
            <a:xfrm>
              <a:off x="729201" y="4502812"/>
              <a:ext cx="540000" cy="540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dirty="0"/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60328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3FA09905-FC65-4966-0B00-6F7093C12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première étape: Je détermine le nombre de divisions correspondant à l’amplitude de chaque son.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A7EEFED9-DBAD-00EB-5CCD-78DE6BDB31E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lit la consigne et présente les supports. Il explique ce qui est demandé.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E5A1EFB-5837-0A1B-A037-44C969D34880}"/>
              </a:ext>
            </a:extLst>
          </p:cNvPr>
          <p:cNvPicPr/>
          <p:nvPr/>
        </p:nvPicPr>
        <p:blipFill>
          <a:blip r:embed="rId2"/>
          <a:srcRect l="11473" t="35624" r="12099" b="24446"/>
          <a:stretch>
            <a:fillRect/>
          </a:stretch>
        </p:blipFill>
        <p:spPr bwMode="auto">
          <a:xfrm>
            <a:off x="317595" y="1327395"/>
            <a:ext cx="11556809" cy="420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417164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/>
          <p:cNvSpPr txBox="1"/>
          <p:nvPr/>
        </p:nvSpPr>
        <p:spPr>
          <a:xfrm>
            <a:off x="3286909" y="5732763"/>
            <a:ext cx="56181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dirty="0"/>
              <a:t>Le nombre de divisions est</a:t>
            </a:r>
            <a:r>
              <a:rPr lang="fr-MA" sz="2400" b="1" dirty="0"/>
              <a:t>:  </a:t>
            </a:r>
            <a:r>
              <a:rPr lang="fr-MA" sz="2400" dirty="0"/>
              <a:t>……….</a:t>
            </a:r>
            <a:endParaRPr lang="fr-MA" sz="2400" b="1" dirty="0"/>
          </a:p>
        </p:txBody>
      </p:sp>
      <p:sp>
        <p:nvSpPr>
          <p:cNvPr id="2" name="ZoneTexte 1"/>
          <p:cNvSpPr txBox="1"/>
          <p:nvPr/>
        </p:nvSpPr>
        <p:spPr>
          <a:xfrm>
            <a:off x="4958793" y="1811738"/>
            <a:ext cx="2759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/>
              <a:t>Pour le son (a):</a:t>
            </a:r>
            <a:endParaRPr lang="fr-FR" sz="2800" b="1" dirty="0"/>
          </a:p>
        </p:txBody>
      </p:sp>
      <p:pic>
        <p:nvPicPr>
          <p:cNvPr id="16" name="Image 15"/>
          <p:cNvPicPr/>
          <p:nvPr/>
        </p:nvPicPr>
        <p:blipFill>
          <a:blip r:embed="rId2"/>
          <a:srcRect l="42949" t="39249" r="36148" b="26225"/>
          <a:stretch>
            <a:fillRect/>
          </a:stretch>
        </p:blipFill>
        <p:spPr bwMode="auto">
          <a:xfrm>
            <a:off x="4160590" y="2396442"/>
            <a:ext cx="4356159" cy="2960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1975178" y="2591216"/>
            <a:ext cx="1311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b="1" dirty="0">
                <a:solidFill>
                  <a:srgbClr val="FF0000"/>
                </a:solidFill>
              </a:rPr>
              <a:t>Amplitude</a:t>
            </a:r>
            <a:endParaRPr lang="fr-FR" b="1" dirty="0">
              <a:solidFill>
                <a:srgbClr val="FF0000"/>
              </a:solidFill>
            </a:endParaRPr>
          </a:p>
        </p:txBody>
      </p:sp>
      <p:cxnSp>
        <p:nvCxnSpPr>
          <p:cNvPr id="7" name="Connecteur droit avec flèche 6"/>
          <p:cNvCxnSpPr>
            <a:cxnSpLocks/>
          </p:cNvCxnSpPr>
          <p:nvPr/>
        </p:nvCxnSpPr>
        <p:spPr>
          <a:xfrm>
            <a:off x="3132215" y="2772772"/>
            <a:ext cx="1116666" cy="60487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Image 23"/>
          <p:cNvPicPr/>
          <p:nvPr/>
        </p:nvPicPr>
        <p:blipFill>
          <a:blip r:embed="rId2"/>
          <a:srcRect l="11137" t="79190" r="11785" b="16480"/>
          <a:stretch>
            <a:fillRect/>
          </a:stretch>
        </p:blipFill>
        <p:spPr bwMode="auto">
          <a:xfrm>
            <a:off x="317129" y="1208668"/>
            <a:ext cx="10424545" cy="371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6" name="Groupe 25">
            <a:extLst>
              <a:ext uri="{FF2B5EF4-FFF2-40B4-BE49-F238E27FC236}">
                <a16:creationId xmlns:a16="http://schemas.microsoft.com/office/drawing/2014/main" id="{81A028D0-9694-3372-5470-DE4208F735E0}"/>
              </a:ext>
            </a:extLst>
          </p:cNvPr>
          <p:cNvGrpSpPr/>
          <p:nvPr/>
        </p:nvGrpSpPr>
        <p:grpSpPr>
          <a:xfrm>
            <a:off x="2989409" y="4266784"/>
            <a:ext cx="1687129" cy="303346"/>
            <a:chOff x="1927618" y="4034928"/>
            <a:chExt cx="1647185" cy="361812"/>
          </a:xfrm>
        </p:grpSpPr>
        <p:cxnSp>
          <p:nvCxnSpPr>
            <p:cNvPr id="8" name="Connecteur droit avec flèche 7"/>
            <p:cNvCxnSpPr>
              <a:cxnSpLocks/>
            </p:cNvCxnSpPr>
            <p:nvPr/>
          </p:nvCxnSpPr>
          <p:spPr>
            <a:xfrm>
              <a:off x="3574803" y="4034928"/>
              <a:ext cx="0" cy="361812"/>
            </a:xfrm>
            <a:prstGeom prst="straightConnector1">
              <a:avLst/>
            </a:prstGeom>
            <a:ln w="38100">
              <a:solidFill>
                <a:schemeClr val="accent6">
                  <a:lumMod val="50000"/>
                </a:schemeClr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avec flèche 26"/>
            <p:cNvCxnSpPr>
              <a:cxnSpLocks/>
            </p:cNvCxnSpPr>
            <p:nvPr/>
          </p:nvCxnSpPr>
          <p:spPr>
            <a:xfrm>
              <a:off x="2741724" y="4215834"/>
              <a:ext cx="833079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ZoneTexte 27"/>
            <p:cNvSpPr txBox="1"/>
            <p:nvPr/>
          </p:nvSpPr>
          <p:spPr>
            <a:xfrm>
              <a:off x="1927618" y="4034928"/>
              <a:ext cx="11189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400" b="1" dirty="0">
                  <a:solidFill>
                    <a:srgbClr val="0070C0"/>
                  </a:solidFill>
                </a:rPr>
                <a:t>Division</a:t>
              </a:r>
              <a:endParaRPr lang="fr-FR" sz="1400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12" name="Titre 11">
            <a:extLst>
              <a:ext uri="{FF2B5EF4-FFF2-40B4-BE49-F238E27FC236}">
                <a16:creationId xmlns:a16="http://schemas.microsoft.com/office/drawing/2014/main" id="{7622E9CA-FCEF-D559-428E-68172354A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commence par le son (a) : 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04D58A01-A5E7-2DD1-C230-4D76BBB5C41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verbalise chaque étape 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A60E44B-8A50-B50B-366E-C9703CF0F0D6}"/>
              </a:ext>
            </a:extLst>
          </p:cNvPr>
          <p:cNvSpPr txBox="1"/>
          <p:nvPr/>
        </p:nvSpPr>
        <p:spPr>
          <a:xfrm>
            <a:off x="7037042" y="5513910"/>
            <a:ext cx="4495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3600" b="1" i="1" dirty="0">
                <a:solidFill>
                  <a:srgbClr val="FF0000"/>
                </a:solidFill>
              </a:rPr>
              <a:t>2</a:t>
            </a:r>
            <a:r>
              <a:rPr lang="fr-MA" sz="3600" b="1" dirty="0">
                <a:solidFill>
                  <a:srgbClr val="FF0000"/>
                </a:solidFill>
              </a:rPr>
              <a:t>  </a:t>
            </a:r>
          </a:p>
        </p:txBody>
      </p: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42ADF89C-9068-04F3-6E47-ACD0BC3CFE47}"/>
              </a:ext>
            </a:extLst>
          </p:cNvPr>
          <p:cNvCxnSpPr>
            <a:cxnSpLocks/>
          </p:cNvCxnSpPr>
          <p:nvPr/>
        </p:nvCxnSpPr>
        <p:spPr>
          <a:xfrm flipV="1">
            <a:off x="4685721" y="3075188"/>
            <a:ext cx="0" cy="302436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A528BD39-BA85-A06E-9251-1333DEF2900B}"/>
              </a:ext>
            </a:extLst>
          </p:cNvPr>
          <p:cNvCxnSpPr>
            <a:cxnSpLocks/>
          </p:cNvCxnSpPr>
          <p:nvPr/>
        </p:nvCxnSpPr>
        <p:spPr>
          <a:xfrm flipV="1">
            <a:off x="4685721" y="3377624"/>
            <a:ext cx="0" cy="302436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5765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25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4" grpId="0"/>
      <p:bldP spid="2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57BDB0-E75B-5B58-EE4B-D67D79FD8D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A6880F3-2FAA-178E-CCAE-087C1F885F62}"/>
              </a:ext>
            </a:extLst>
          </p:cNvPr>
          <p:cNvPicPr/>
          <p:nvPr/>
        </p:nvPicPr>
        <p:blipFill>
          <a:blip r:embed="rId2"/>
          <a:srcRect l="65345" t="37989" r="13138" b="25559"/>
          <a:stretch>
            <a:fillRect/>
          </a:stretch>
        </p:blipFill>
        <p:spPr bwMode="auto">
          <a:xfrm>
            <a:off x="3932898" y="2447571"/>
            <a:ext cx="4326205" cy="2559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FBB5DEBD-8CAB-B86E-34DD-6A788FA9E366}"/>
              </a:ext>
            </a:extLst>
          </p:cNvPr>
          <p:cNvSpPr txBox="1"/>
          <p:nvPr/>
        </p:nvSpPr>
        <p:spPr>
          <a:xfrm>
            <a:off x="3286909" y="5732763"/>
            <a:ext cx="56181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dirty="0"/>
              <a:t>Le nombre de divisions est</a:t>
            </a:r>
            <a:r>
              <a:rPr lang="fr-MA" sz="2400" b="1" dirty="0"/>
              <a:t>:  </a:t>
            </a:r>
            <a:r>
              <a:rPr lang="fr-MA" sz="2400" dirty="0"/>
              <a:t>……….</a:t>
            </a:r>
            <a:endParaRPr lang="fr-MA" sz="2400" b="1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47E15E1-9C08-2811-4BDF-A88D06E123AE}"/>
              </a:ext>
            </a:extLst>
          </p:cNvPr>
          <p:cNvSpPr txBox="1"/>
          <p:nvPr/>
        </p:nvSpPr>
        <p:spPr>
          <a:xfrm>
            <a:off x="4958793" y="1811738"/>
            <a:ext cx="2759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/>
              <a:t>Pour le son (b):</a:t>
            </a:r>
            <a:endParaRPr lang="fr-FR" sz="28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00AB020-7DF2-9E5E-70F7-679B15A4041D}"/>
              </a:ext>
            </a:extLst>
          </p:cNvPr>
          <p:cNvSpPr txBox="1"/>
          <p:nvPr/>
        </p:nvSpPr>
        <p:spPr>
          <a:xfrm>
            <a:off x="1832372" y="2308131"/>
            <a:ext cx="1311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b="1" dirty="0">
                <a:solidFill>
                  <a:srgbClr val="FF0000"/>
                </a:solidFill>
              </a:rPr>
              <a:t>Amplitude</a:t>
            </a:r>
            <a:endParaRPr lang="fr-FR" b="1" dirty="0">
              <a:solidFill>
                <a:srgbClr val="FF0000"/>
              </a:solidFill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5823FBBC-87F3-6000-F1AC-22368D4BA178}"/>
              </a:ext>
            </a:extLst>
          </p:cNvPr>
          <p:cNvCxnSpPr>
            <a:cxnSpLocks/>
          </p:cNvCxnSpPr>
          <p:nvPr/>
        </p:nvCxnSpPr>
        <p:spPr>
          <a:xfrm>
            <a:off x="2989409" y="2489687"/>
            <a:ext cx="1116666" cy="60487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Image 23">
            <a:extLst>
              <a:ext uri="{FF2B5EF4-FFF2-40B4-BE49-F238E27FC236}">
                <a16:creationId xmlns:a16="http://schemas.microsoft.com/office/drawing/2014/main" id="{1F4D0A74-38E2-ED29-A7A8-A594E010FDBD}"/>
              </a:ext>
            </a:extLst>
          </p:cNvPr>
          <p:cNvPicPr/>
          <p:nvPr/>
        </p:nvPicPr>
        <p:blipFill>
          <a:blip r:embed="rId2"/>
          <a:srcRect l="11137" t="79190" r="11785" b="16480"/>
          <a:stretch>
            <a:fillRect/>
          </a:stretch>
        </p:blipFill>
        <p:spPr bwMode="auto">
          <a:xfrm>
            <a:off x="317129" y="1208668"/>
            <a:ext cx="10424545" cy="371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itre 11">
            <a:extLst>
              <a:ext uri="{FF2B5EF4-FFF2-40B4-BE49-F238E27FC236}">
                <a16:creationId xmlns:a16="http://schemas.microsoft.com/office/drawing/2014/main" id="{C691A60C-81BC-D3AF-01C3-C15ED2E71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fais la même chose pour le son (b) : 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21D430A1-68D8-7DE6-B546-191D997A09E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répète les étapes 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623EC5EE-A2A2-6DCB-9FAD-E27CB846FDB9}"/>
              </a:ext>
            </a:extLst>
          </p:cNvPr>
          <p:cNvSpPr txBox="1"/>
          <p:nvPr/>
        </p:nvSpPr>
        <p:spPr>
          <a:xfrm>
            <a:off x="7037042" y="5513910"/>
            <a:ext cx="4495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3600" b="1" i="1" dirty="0">
                <a:solidFill>
                  <a:srgbClr val="FF0000"/>
                </a:solidFill>
              </a:rPr>
              <a:t>3</a:t>
            </a:r>
            <a:r>
              <a:rPr lang="fr-MA" sz="3600" b="1" dirty="0">
                <a:solidFill>
                  <a:srgbClr val="FF0000"/>
                </a:solidFill>
              </a:rPr>
              <a:t>  </a:t>
            </a:r>
          </a:p>
        </p:txBody>
      </p: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6096B803-6110-9AA4-0A6E-6114A0232AE9}"/>
              </a:ext>
            </a:extLst>
          </p:cNvPr>
          <p:cNvCxnSpPr>
            <a:cxnSpLocks/>
          </p:cNvCxnSpPr>
          <p:nvPr/>
        </p:nvCxnSpPr>
        <p:spPr>
          <a:xfrm flipV="1">
            <a:off x="4510569" y="3086624"/>
            <a:ext cx="0" cy="261626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83B4B27A-210F-1F10-ACD9-FDEEC43C5279}"/>
              </a:ext>
            </a:extLst>
          </p:cNvPr>
          <p:cNvCxnSpPr>
            <a:cxnSpLocks/>
          </p:cNvCxnSpPr>
          <p:nvPr/>
        </p:nvCxnSpPr>
        <p:spPr>
          <a:xfrm flipV="1">
            <a:off x="4510569" y="3348250"/>
            <a:ext cx="0" cy="259263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9707881A-7BFD-DAA5-0679-2C32A240FA74}"/>
              </a:ext>
            </a:extLst>
          </p:cNvPr>
          <p:cNvCxnSpPr>
            <a:cxnSpLocks/>
          </p:cNvCxnSpPr>
          <p:nvPr/>
        </p:nvCxnSpPr>
        <p:spPr>
          <a:xfrm flipV="1">
            <a:off x="4510569" y="2832933"/>
            <a:ext cx="0" cy="261626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0211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5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cartoon of a child holding a flask&#10;&#10;AI-generated content may be incorrect.">
            <a:extLst>
              <a:ext uri="{FF2B5EF4-FFF2-40B4-BE49-F238E27FC236}">
                <a16:creationId xmlns:a16="http://schemas.microsoft.com/office/drawing/2014/main" id="{33B7B794-A0AE-E74E-97E1-8C50EF17F90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" r="454"/>
          <a:stretch>
            <a:fillRect/>
          </a:stretch>
        </p:blipFill>
        <p:spPr/>
      </p:pic>
      <p:pic>
        <p:nvPicPr>
          <p:cNvPr id="11" name="Picture Placeholder 10" descr="A book cover with cartoon characters&#10;&#10;AI-generated content may be incorrect.">
            <a:extLst>
              <a:ext uri="{FF2B5EF4-FFF2-40B4-BE49-F238E27FC236}">
                <a16:creationId xmlns:a16="http://schemas.microsoft.com/office/drawing/2014/main" id="{F1EC498B-FEBC-5313-8C72-90540FA7EE6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6" r="7056"/>
          <a:stretch>
            <a:fillRect/>
          </a:stretch>
        </p:blipFill>
        <p:spPr/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633D4A6-C5FE-14C0-01C3-E12FBC0A19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40811" y="3960967"/>
            <a:ext cx="1274108" cy="12392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9" name="Picture 2" descr="Diapason 440 Hz sur support - EFCMD - Au Service de l'Enseignement et de la  Recherche">
            <a:extLst>
              <a:ext uri="{FF2B5EF4-FFF2-40B4-BE49-F238E27FC236}">
                <a16:creationId xmlns:a16="http://schemas.microsoft.com/office/drawing/2014/main" id="{72203E72-15B1-3234-C791-F1CE28BA5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6250" y="4473387"/>
            <a:ext cx="1112453" cy="11124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AC932D50-B463-203A-EC21-CD4ED0E6312D}"/>
              </a:ext>
            </a:extLst>
          </p:cNvPr>
          <p:cNvSpPr txBox="1"/>
          <p:nvPr/>
        </p:nvSpPr>
        <p:spPr>
          <a:xfrm>
            <a:off x="1460130" y="5336743"/>
            <a:ext cx="1569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b="1" dirty="0">
                <a:solidFill>
                  <a:prstClr val="black"/>
                </a:solidFill>
                <a:latin typeface="Calibri" panose="020F0502020204030204"/>
              </a:rPr>
              <a:t>Haut-parleur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F2A9C37-7A8A-C521-6759-75BB806B009E}"/>
              </a:ext>
            </a:extLst>
          </p:cNvPr>
          <p:cNvSpPr txBox="1"/>
          <p:nvPr/>
        </p:nvSpPr>
        <p:spPr>
          <a:xfrm>
            <a:off x="4236250" y="5706075"/>
            <a:ext cx="1503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b="1" dirty="0">
                <a:solidFill>
                  <a:prstClr val="black"/>
                </a:solidFill>
                <a:latin typeface="Calibri" panose="020F0502020204030204"/>
              </a:rPr>
              <a:t>Diapason</a:t>
            </a:r>
            <a:endParaRPr lang="fr-FR" b="1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436760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/>
          <p:nvPr/>
        </p:nvPicPr>
        <p:blipFill>
          <a:blip r:embed="rId2"/>
          <a:srcRect l="11531" t="54888" r="11768" b="40503"/>
          <a:stretch>
            <a:fillRect/>
          </a:stretch>
        </p:blipFill>
        <p:spPr bwMode="auto">
          <a:xfrm>
            <a:off x="536306" y="1150404"/>
            <a:ext cx="10680594" cy="37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ZoneTexte 10"/>
          <p:cNvSpPr txBox="1"/>
          <p:nvPr/>
        </p:nvSpPr>
        <p:spPr>
          <a:xfrm>
            <a:off x="1915090" y="4822152"/>
            <a:ext cx="836182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dirty="0"/>
              <a:t>L’amplitude du son(a) est </a:t>
            </a:r>
            <a:r>
              <a:rPr lang="fr-FR" dirty="0"/>
              <a:t>.................................</a:t>
            </a:r>
            <a:r>
              <a:rPr lang="fr-FR" sz="2400" dirty="0"/>
              <a:t>à l’amplitude du son (b).</a:t>
            </a:r>
            <a:endParaRPr lang="fr-MA" sz="2400" dirty="0"/>
          </a:p>
        </p:txBody>
      </p:sp>
      <p:sp>
        <p:nvSpPr>
          <p:cNvPr id="16" name="ZoneTexte 15"/>
          <p:cNvSpPr txBox="1"/>
          <p:nvPr/>
        </p:nvSpPr>
        <p:spPr>
          <a:xfrm>
            <a:off x="5060366" y="2374838"/>
            <a:ext cx="86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4000" b="1" dirty="0">
                <a:solidFill>
                  <a:srgbClr val="0070C0"/>
                </a:solidFill>
              </a:rPr>
              <a:t>2  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6183253" y="2406271"/>
            <a:ext cx="86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4000" b="1" dirty="0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2" name="Rectangle 1"/>
          <p:cNvSpPr/>
          <p:nvPr/>
        </p:nvSpPr>
        <p:spPr>
          <a:xfrm>
            <a:off x="5029041" y="2278209"/>
            <a:ext cx="213391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MA" dirty="0"/>
              <a:t>………..</a:t>
            </a:r>
            <a:r>
              <a:rPr lang="fr-MA" sz="2800" dirty="0"/>
              <a:t>  </a:t>
            </a:r>
            <a:r>
              <a:rPr lang="fr-MA" sz="5400" dirty="0"/>
              <a:t>&lt; </a:t>
            </a:r>
            <a:r>
              <a:rPr lang="fr-MA" dirty="0"/>
              <a:t>………….</a:t>
            </a:r>
            <a:endParaRPr lang="fr-MA" sz="2800" dirty="0"/>
          </a:p>
        </p:txBody>
      </p:sp>
      <p:sp>
        <p:nvSpPr>
          <p:cNvPr id="18" name="Flèche : droite 14">
            <a:extLst>
              <a:ext uri="{FF2B5EF4-FFF2-40B4-BE49-F238E27FC236}">
                <a16:creationId xmlns:a16="http://schemas.microsoft.com/office/drawing/2014/main" id="{5EAEEDDC-9DCD-C98A-A2DF-D0ABD2B2D57C}"/>
              </a:ext>
            </a:extLst>
          </p:cNvPr>
          <p:cNvSpPr/>
          <p:nvPr/>
        </p:nvSpPr>
        <p:spPr>
          <a:xfrm rot="5400000" flipV="1">
            <a:off x="5709123" y="3639879"/>
            <a:ext cx="773756" cy="806925"/>
          </a:xfrm>
          <a:prstGeom prst="rightArrow">
            <a:avLst/>
          </a:prstGeom>
          <a:solidFill>
            <a:srgbClr val="66C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/>
          <p:cNvSpPr txBox="1"/>
          <p:nvPr/>
        </p:nvSpPr>
        <p:spPr>
          <a:xfrm>
            <a:off x="4934149" y="4703337"/>
            <a:ext cx="232370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MA" sz="2400" b="1" i="1" dirty="0">
                <a:solidFill>
                  <a:srgbClr val="0070C0"/>
                </a:solidFill>
              </a:rPr>
              <a:t>     inférieure 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DD1D1399-A3A3-3844-29B3-465489D1D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Deuxième étape : Je comparer les deux amplitudes.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BC085CE1-926C-EC27-BAEE-1C76515E76D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altLang="fr-FR" dirty="0"/>
              <a:t>L’enseignant·e rappelle l’amplitude de chaque son et les compare en indiquant le nombre de divisions.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44406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  <p:bldP spid="17" grpId="0"/>
      <p:bldP spid="2" grpId="0"/>
      <p:bldP spid="18" grpId="0" animBg="1"/>
      <p:bldP spid="1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/>
          <p:cNvSpPr txBox="1"/>
          <p:nvPr/>
        </p:nvSpPr>
        <p:spPr>
          <a:xfrm>
            <a:off x="3005226" y="4322547"/>
            <a:ext cx="6200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fr-MA" sz="2400" dirty="0"/>
              <a:t>Le son (a) est plus</a:t>
            </a:r>
            <a:r>
              <a:rPr lang="fr-MA" sz="2800" dirty="0"/>
              <a:t> </a:t>
            </a:r>
            <a:r>
              <a:rPr lang="fr-MA" dirty="0"/>
              <a:t>…………..….</a:t>
            </a:r>
            <a:r>
              <a:rPr lang="fr-MA" sz="2800" dirty="0"/>
              <a:t>que le son (b).</a:t>
            </a:r>
          </a:p>
        </p:txBody>
      </p:sp>
      <p:sp>
        <p:nvSpPr>
          <p:cNvPr id="12" name="Flèche : droite 14">
            <a:extLst>
              <a:ext uri="{FF2B5EF4-FFF2-40B4-BE49-F238E27FC236}">
                <a16:creationId xmlns:a16="http://schemas.microsoft.com/office/drawing/2014/main" id="{5EAEEDDC-9DCD-C98A-A2DF-D0ABD2B2D57C}"/>
              </a:ext>
            </a:extLst>
          </p:cNvPr>
          <p:cNvSpPr/>
          <p:nvPr/>
        </p:nvSpPr>
        <p:spPr>
          <a:xfrm rot="5400000" flipV="1">
            <a:off x="5727711" y="3171980"/>
            <a:ext cx="755158" cy="655207"/>
          </a:xfrm>
          <a:prstGeom prst="rightArrow">
            <a:avLst/>
          </a:prstGeom>
          <a:solidFill>
            <a:srgbClr val="66C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Image 15"/>
          <p:cNvPicPr/>
          <p:nvPr/>
        </p:nvPicPr>
        <p:blipFill>
          <a:blip r:embed="rId2"/>
          <a:srcRect l="11535" t="65383" r="11611" b="29308"/>
          <a:stretch>
            <a:fillRect/>
          </a:stretch>
        </p:blipFill>
        <p:spPr bwMode="auto">
          <a:xfrm>
            <a:off x="408532" y="1074132"/>
            <a:ext cx="9945020" cy="545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re 4">
            <a:extLst>
              <a:ext uri="{FF2B5EF4-FFF2-40B4-BE49-F238E27FC236}">
                <a16:creationId xmlns:a16="http://schemas.microsoft.com/office/drawing/2014/main" id="{8A48F8FB-677B-451B-206F-1D94EA6A1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Troisieme</a:t>
            </a:r>
            <a:r>
              <a:rPr lang="fr-FR" dirty="0"/>
              <a:t> </a:t>
            </a:r>
            <a:r>
              <a:rPr lang="fr-FR" dirty="0" err="1"/>
              <a:t>etape</a:t>
            </a:r>
            <a:r>
              <a:rPr lang="fr-FR" dirty="0"/>
              <a:t> : J’identifier le son le plus faible et le plus fort.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DCB382F-76B3-9547-8B76-975D00E22AC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lit la consigne et présente les supports. Il explique ce qui est demandé.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7682FCB-FC78-A06A-BEA4-AC760C38F71D}"/>
              </a:ext>
            </a:extLst>
          </p:cNvPr>
          <p:cNvSpPr/>
          <p:nvPr/>
        </p:nvSpPr>
        <p:spPr>
          <a:xfrm>
            <a:off x="5938469" y="4136017"/>
            <a:ext cx="901081" cy="5890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MA" sz="2400" b="1" i="1" dirty="0">
                <a:solidFill>
                  <a:srgbClr val="0070C0"/>
                </a:solidFill>
              </a:rPr>
              <a:t>faible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29AE2A7-3A18-5808-1322-6897C756A0F0}"/>
              </a:ext>
            </a:extLst>
          </p:cNvPr>
          <p:cNvSpPr/>
          <p:nvPr/>
        </p:nvSpPr>
        <p:spPr>
          <a:xfrm>
            <a:off x="6059368" y="5092137"/>
            <a:ext cx="659284" cy="5890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MA" sz="2400" b="1" i="1" dirty="0">
                <a:solidFill>
                  <a:srgbClr val="FF0000"/>
                </a:solidFill>
              </a:rPr>
              <a:t>fort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2611A38-5AAA-BE95-3D1B-2470C11AE5E8}"/>
              </a:ext>
            </a:extLst>
          </p:cNvPr>
          <p:cNvSpPr txBox="1"/>
          <p:nvPr/>
        </p:nvSpPr>
        <p:spPr>
          <a:xfrm>
            <a:off x="2278303" y="2214956"/>
            <a:ext cx="76539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/>
              <a:t>L’amplitude du son(a) est </a:t>
            </a:r>
            <a:r>
              <a:rPr lang="fr-FR" sz="2400" dirty="0">
                <a:solidFill>
                  <a:srgbClr val="FF0000"/>
                </a:solidFill>
              </a:rPr>
              <a:t>inferieure</a:t>
            </a:r>
            <a:r>
              <a:rPr lang="fr-FR" sz="2400" dirty="0"/>
              <a:t> à l’amplitude du son (b).</a:t>
            </a:r>
            <a:endParaRPr lang="fr-MA" sz="24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BF52C57-52C5-C977-3E17-E497C65F28F1}"/>
              </a:ext>
            </a:extLst>
          </p:cNvPr>
          <p:cNvSpPr txBox="1"/>
          <p:nvPr/>
        </p:nvSpPr>
        <p:spPr>
          <a:xfrm>
            <a:off x="3005226" y="5291150"/>
            <a:ext cx="6200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fr-MA" sz="2400" dirty="0"/>
              <a:t>Le son (b) est plus</a:t>
            </a:r>
            <a:r>
              <a:rPr lang="fr-MA" sz="2800" dirty="0"/>
              <a:t> </a:t>
            </a:r>
            <a:r>
              <a:rPr lang="fr-MA" dirty="0"/>
              <a:t>……………….</a:t>
            </a:r>
            <a:r>
              <a:rPr lang="fr-MA" sz="2800" dirty="0"/>
              <a:t>que le son (a).</a:t>
            </a:r>
          </a:p>
        </p:txBody>
      </p:sp>
    </p:spTree>
    <p:extLst>
      <p:ext uri="{BB962C8B-B14F-4D97-AF65-F5344CB8AC3E}">
        <p14:creationId xmlns:p14="http://schemas.microsoft.com/office/powerpoint/2010/main" val="1925437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allAtOnce"/>
      <p:bldP spid="12" grpId="0" animBg="1"/>
      <p:bldP spid="8" grpId="0"/>
      <p:bldP spid="10" grpId="0"/>
      <p:bldP spid="2" grpId="0" build="allAtOnce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BD815-9CD3-A33A-453E-8C4F34B96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2C674BCA-40FE-B107-EE41-B59A7642F626}"/>
              </a:ext>
            </a:extLst>
          </p:cNvPr>
          <p:cNvSpPr txBox="1"/>
          <p:nvPr/>
        </p:nvSpPr>
        <p:spPr>
          <a:xfrm>
            <a:off x="1038653" y="6038249"/>
            <a:ext cx="53609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fr-MA" sz="2000" dirty="0"/>
              <a:t>Le son (a) est plus </a:t>
            </a:r>
            <a:r>
              <a:rPr lang="fr-MA" dirty="0"/>
              <a:t>…………..….</a:t>
            </a:r>
            <a:r>
              <a:rPr lang="fr-MA" sz="2000" dirty="0"/>
              <a:t>que le son (b).</a:t>
            </a: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CB553433-1DF6-F81F-9CD1-23A4FDB4E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récapitule : 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CBD00D99-7B96-72EF-346F-C7D7B7A090E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rappelle la procédure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2EE2B97-0760-23A9-8C6F-0914C989C60D}"/>
              </a:ext>
            </a:extLst>
          </p:cNvPr>
          <p:cNvSpPr/>
          <p:nvPr/>
        </p:nvSpPr>
        <p:spPr>
          <a:xfrm>
            <a:off x="3534633" y="5943972"/>
            <a:ext cx="10268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MA" sz="2800" b="1" i="1" dirty="0">
                <a:solidFill>
                  <a:srgbClr val="0070C0"/>
                </a:solidFill>
              </a:rPr>
              <a:t>faible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B8C794A-C75F-F256-A7F0-94D832E14D46}"/>
              </a:ext>
            </a:extLst>
          </p:cNvPr>
          <p:cNvSpPr/>
          <p:nvPr/>
        </p:nvSpPr>
        <p:spPr>
          <a:xfrm>
            <a:off x="9033228" y="5943972"/>
            <a:ext cx="7366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MA" sz="2800" b="1" i="1" dirty="0">
                <a:solidFill>
                  <a:srgbClr val="FF0000"/>
                </a:solidFill>
              </a:rPr>
              <a:t>fort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AA7AAFC-0399-1D28-4C6F-45248E25E69D}"/>
              </a:ext>
            </a:extLst>
          </p:cNvPr>
          <p:cNvPicPr/>
          <p:nvPr/>
        </p:nvPicPr>
        <p:blipFill>
          <a:blip r:embed="rId2"/>
          <a:srcRect l="42949" t="39249" r="36148" b="26225"/>
          <a:stretch>
            <a:fillRect/>
          </a:stretch>
        </p:blipFill>
        <p:spPr bwMode="auto">
          <a:xfrm>
            <a:off x="1045470" y="1033342"/>
            <a:ext cx="4322205" cy="2960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9D4298C-4906-D81E-1C83-7212B6D08077}"/>
              </a:ext>
            </a:extLst>
          </p:cNvPr>
          <p:cNvPicPr/>
          <p:nvPr/>
        </p:nvPicPr>
        <p:blipFill>
          <a:blip r:embed="rId2"/>
          <a:srcRect l="65345" t="37989" r="13138" b="25559"/>
          <a:stretch>
            <a:fillRect/>
          </a:stretch>
        </p:blipFill>
        <p:spPr bwMode="auto">
          <a:xfrm>
            <a:off x="6839549" y="1043078"/>
            <a:ext cx="4326205" cy="2940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0256CEFA-5A1A-BD4E-D3EE-BCBA1B52E71B}"/>
              </a:ext>
            </a:extLst>
          </p:cNvPr>
          <p:cNvCxnSpPr>
            <a:cxnSpLocks/>
          </p:cNvCxnSpPr>
          <p:nvPr/>
        </p:nvCxnSpPr>
        <p:spPr>
          <a:xfrm flipV="1">
            <a:off x="1561521" y="1831694"/>
            <a:ext cx="0" cy="339430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3A3C7988-D847-59BB-4630-DAC0E0C9AF65}"/>
              </a:ext>
            </a:extLst>
          </p:cNvPr>
          <p:cNvCxnSpPr>
            <a:cxnSpLocks/>
          </p:cNvCxnSpPr>
          <p:nvPr/>
        </p:nvCxnSpPr>
        <p:spPr>
          <a:xfrm flipV="1">
            <a:off x="1561521" y="2171124"/>
            <a:ext cx="0" cy="302436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43C017F8-E4CA-E167-F662-DE3C988915C4}"/>
              </a:ext>
            </a:extLst>
          </p:cNvPr>
          <p:cNvCxnSpPr>
            <a:cxnSpLocks/>
          </p:cNvCxnSpPr>
          <p:nvPr/>
        </p:nvCxnSpPr>
        <p:spPr>
          <a:xfrm flipV="1">
            <a:off x="7406203" y="1624129"/>
            <a:ext cx="0" cy="302436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E2605A38-AD3E-61C1-0A47-11BE71D9A29F}"/>
              </a:ext>
            </a:extLst>
          </p:cNvPr>
          <p:cNvCxnSpPr>
            <a:cxnSpLocks/>
          </p:cNvCxnSpPr>
          <p:nvPr/>
        </p:nvCxnSpPr>
        <p:spPr>
          <a:xfrm flipV="1">
            <a:off x="7406203" y="1926565"/>
            <a:ext cx="0" cy="302436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FC66EA4D-5C9A-9B2F-5E34-983F9C4860CB}"/>
              </a:ext>
            </a:extLst>
          </p:cNvPr>
          <p:cNvCxnSpPr>
            <a:cxnSpLocks/>
          </p:cNvCxnSpPr>
          <p:nvPr/>
        </p:nvCxnSpPr>
        <p:spPr>
          <a:xfrm flipV="1">
            <a:off x="7406203" y="2171124"/>
            <a:ext cx="0" cy="302436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2">
            <a:extLst>
              <a:ext uri="{FF2B5EF4-FFF2-40B4-BE49-F238E27FC236}">
                <a16:creationId xmlns:a16="http://schemas.microsoft.com/office/drawing/2014/main" id="{C1235F75-B4CB-D84D-B451-DEB0736E89B4}"/>
              </a:ext>
            </a:extLst>
          </p:cNvPr>
          <p:cNvSpPr txBox="1"/>
          <p:nvPr/>
        </p:nvSpPr>
        <p:spPr>
          <a:xfrm>
            <a:off x="1453683" y="4244674"/>
            <a:ext cx="3505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dirty="0"/>
              <a:t>L’amplitude </a:t>
            </a:r>
            <a:r>
              <a:rPr lang="fr-MA" sz="2400" dirty="0">
                <a:sym typeface="Wingdings" panose="05000000000000000000" pitchFamily="2" charset="2"/>
              </a:rPr>
              <a:t></a:t>
            </a:r>
            <a:r>
              <a:rPr lang="fr-MA" sz="2400" dirty="0"/>
              <a:t> </a:t>
            </a:r>
            <a:r>
              <a:rPr lang="fr-MA" sz="2800" b="1" dirty="0">
                <a:solidFill>
                  <a:srgbClr val="0070C0"/>
                </a:solidFill>
              </a:rPr>
              <a:t>2</a:t>
            </a:r>
            <a:r>
              <a:rPr lang="fr-MA" sz="2400" dirty="0"/>
              <a:t> divisions</a:t>
            </a:r>
            <a:endParaRPr lang="fr-MA" sz="2400" b="1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FE352B46-D5A0-A9DF-A745-13E89FC14BA1}"/>
              </a:ext>
            </a:extLst>
          </p:cNvPr>
          <p:cNvSpPr txBox="1"/>
          <p:nvPr/>
        </p:nvSpPr>
        <p:spPr>
          <a:xfrm>
            <a:off x="7107682" y="4244674"/>
            <a:ext cx="37899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dirty="0"/>
              <a:t>L’amplitude </a:t>
            </a:r>
            <a:r>
              <a:rPr lang="fr-MA" sz="2400" dirty="0">
                <a:sym typeface="Wingdings" panose="05000000000000000000" pitchFamily="2" charset="2"/>
              </a:rPr>
              <a:t></a:t>
            </a:r>
            <a:r>
              <a:rPr lang="fr-MA" sz="2400" dirty="0"/>
              <a:t> </a:t>
            </a:r>
            <a:r>
              <a:rPr lang="fr-MA" sz="2800" b="1" dirty="0">
                <a:solidFill>
                  <a:srgbClr val="0070C0"/>
                </a:solidFill>
              </a:rPr>
              <a:t>3</a:t>
            </a:r>
            <a:r>
              <a:rPr lang="fr-MA" sz="2400" dirty="0"/>
              <a:t> divisions</a:t>
            </a:r>
            <a:endParaRPr lang="fr-MA" sz="2400" b="1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0293C24C-645A-A94B-114D-7C71757A3877}"/>
              </a:ext>
            </a:extLst>
          </p:cNvPr>
          <p:cNvSpPr txBox="1"/>
          <p:nvPr/>
        </p:nvSpPr>
        <p:spPr>
          <a:xfrm>
            <a:off x="6309497" y="6038249"/>
            <a:ext cx="53609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indent="-268288" algn="ctr">
              <a:buFont typeface="Wingdings" panose="05000000000000000000" pitchFamily="2" charset="2"/>
              <a:buChar char="Ø"/>
            </a:pPr>
            <a:r>
              <a:rPr lang="fr-MA" sz="2000" dirty="0"/>
              <a:t>Le son (b) est plus </a:t>
            </a:r>
            <a:r>
              <a:rPr lang="fr-MA" dirty="0"/>
              <a:t>……………….</a:t>
            </a:r>
            <a:r>
              <a:rPr lang="fr-MA" sz="2000" dirty="0"/>
              <a:t>que le son (a).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63B505F3-184B-68AF-6827-CC7F5BA1E1F2}"/>
              </a:ext>
            </a:extLst>
          </p:cNvPr>
          <p:cNvSpPr txBox="1"/>
          <p:nvPr/>
        </p:nvSpPr>
        <p:spPr>
          <a:xfrm>
            <a:off x="4584649" y="4929031"/>
            <a:ext cx="86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4000" b="1" dirty="0">
                <a:solidFill>
                  <a:srgbClr val="0070C0"/>
                </a:solidFill>
              </a:rPr>
              <a:t>2  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9B5607B-4B04-FD8C-55D6-BE863920F036}"/>
              </a:ext>
            </a:extLst>
          </p:cNvPr>
          <p:cNvSpPr txBox="1"/>
          <p:nvPr/>
        </p:nvSpPr>
        <p:spPr>
          <a:xfrm>
            <a:off x="6760677" y="4929031"/>
            <a:ext cx="86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4000" b="1" dirty="0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7B6331-6AAB-E617-4ED0-59EEA64975B1}"/>
              </a:ext>
            </a:extLst>
          </p:cNvPr>
          <p:cNvSpPr/>
          <p:nvPr/>
        </p:nvSpPr>
        <p:spPr>
          <a:xfrm>
            <a:off x="5840008" y="4821309"/>
            <a:ext cx="52931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MA" sz="5400" dirty="0"/>
              <a:t>&lt;</a:t>
            </a:r>
            <a:endParaRPr lang="fr-MA" sz="2800" dirty="0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60CE02D1-21D5-FE57-74AC-0508F0C7343A}"/>
              </a:ext>
            </a:extLst>
          </p:cNvPr>
          <p:cNvSpPr/>
          <p:nvPr/>
        </p:nvSpPr>
        <p:spPr>
          <a:xfrm>
            <a:off x="395899" y="4259506"/>
            <a:ext cx="432000" cy="43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/>
              <a:t>1</a:t>
            </a:r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21837E4F-2D5C-4D45-C486-8B773FB1CB62}"/>
              </a:ext>
            </a:extLst>
          </p:cNvPr>
          <p:cNvSpPr/>
          <p:nvPr/>
        </p:nvSpPr>
        <p:spPr>
          <a:xfrm>
            <a:off x="395899" y="5140905"/>
            <a:ext cx="432000" cy="43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/>
              <a:t>2</a:t>
            </a:r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6659FA0D-A2DB-69A0-C77C-4B877C6332C4}"/>
              </a:ext>
            </a:extLst>
          </p:cNvPr>
          <p:cNvSpPr/>
          <p:nvPr/>
        </p:nvSpPr>
        <p:spPr>
          <a:xfrm>
            <a:off x="395899" y="6022304"/>
            <a:ext cx="432000" cy="43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39168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allAtOnce"/>
      <p:bldP spid="8" grpId="0"/>
      <p:bldP spid="10" grpId="0"/>
      <p:bldP spid="23" grpId="0"/>
      <p:bldP spid="24" grpId="0"/>
      <p:bldP spid="25" grpId="0" build="allAtOnce"/>
      <p:bldP spid="26" grpId="0"/>
      <p:bldP spid="27" grpId="0"/>
      <p:bldP spid="2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D6D75C9-B29E-FF5E-8BB0-C4BBA8A4EB6F}"/>
              </a:ext>
            </a:extLst>
          </p:cNvPr>
          <p:cNvGrpSpPr/>
          <p:nvPr/>
        </p:nvGrpSpPr>
        <p:grpSpPr>
          <a:xfrm>
            <a:off x="1922469" y="3627267"/>
            <a:ext cx="8368618" cy="636595"/>
            <a:chOff x="1458410" y="3478493"/>
            <a:chExt cx="8368618" cy="636595"/>
          </a:xfrm>
        </p:grpSpPr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A586E72-0B3F-995F-6F3F-1E2A3358C341}"/>
                </a:ext>
              </a:extLst>
            </p:cNvPr>
            <p:cNvSpPr/>
            <p:nvPr/>
          </p:nvSpPr>
          <p:spPr>
            <a:xfrm>
              <a:off x="1458410" y="3489379"/>
              <a:ext cx="3161997" cy="618183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fr-FR" sz="2800" dirty="0">
                  <a:latin typeface="Calibri" panose="020F0502020204030204" pitchFamily="34" charset="0"/>
                  <a:cs typeface="Arial" panose="020B0604020202020204" pitchFamily="34" charset="0"/>
                </a:rPr>
                <a:t>Son faible </a:t>
              </a:r>
            </a:p>
          </p:txBody>
        </p:sp>
        <p:sp>
          <p:nvSpPr>
            <p:cNvPr id="32" name="Flèche : droite 3">
              <a:extLst>
                <a:ext uri="{FF2B5EF4-FFF2-40B4-BE49-F238E27FC236}">
                  <a16:creationId xmlns:a16="http://schemas.microsoft.com/office/drawing/2014/main" id="{19C51263-C314-BC77-1CC5-F3C3F695E575}"/>
                </a:ext>
              </a:extLst>
            </p:cNvPr>
            <p:cNvSpPr/>
            <p:nvPr/>
          </p:nvSpPr>
          <p:spPr>
            <a:xfrm>
              <a:off x="5064721" y="3591868"/>
              <a:ext cx="1155995" cy="523220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29DF939-D810-3F84-94B2-75A3AD567E28}"/>
                </a:ext>
              </a:extLst>
            </p:cNvPr>
            <p:cNvSpPr/>
            <p:nvPr/>
          </p:nvSpPr>
          <p:spPr>
            <a:xfrm>
              <a:off x="6665031" y="3478493"/>
              <a:ext cx="3161997" cy="618183"/>
            </a:xfrm>
            <a:prstGeom prst="roundRect">
              <a:avLst/>
            </a:prstGeom>
            <a:ln>
              <a:solidFill>
                <a:srgbClr val="000000"/>
              </a:solidFill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fr-FR" sz="2800" dirty="0">
                  <a:latin typeface="Calibri" panose="020F0502020204030204" pitchFamily="34" charset="0"/>
                  <a:cs typeface="Arial" panose="020B0604020202020204" pitchFamily="34" charset="0"/>
                </a:rPr>
                <a:t>Faible amplitude </a:t>
              </a: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0EA798E7-F2A6-6655-FEA7-B88C8438F091}"/>
              </a:ext>
            </a:extLst>
          </p:cNvPr>
          <p:cNvGrpSpPr/>
          <p:nvPr/>
        </p:nvGrpSpPr>
        <p:grpSpPr>
          <a:xfrm>
            <a:off x="1922470" y="4782070"/>
            <a:ext cx="8368617" cy="625708"/>
            <a:chOff x="1458410" y="5003251"/>
            <a:chExt cx="8368617" cy="625708"/>
          </a:xfrm>
        </p:grpSpPr>
        <p:sp>
          <p:nvSpPr>
            <p:cNvPr id="34" name="Rectangle : coins arrondis 33">
              <a:extLst>
                <a:ext uri="{FF2B5EF4-FFF2-40B4-BE49-F238E27FC236}">
                  <a16:creationId xmlns:a16="http://schemas.microsoft.com/office/drawing/2014/main" id="{266EFA18-A7A0-07FB-27DA-9C61D5FBC367}"/>
                </a:ext>
              </a:extLst>
            </p:cNvPr>
            <p:cNvSpPr/>
            <p:nvPr/>
          </p:nvSpPr>
          <p:spPr>
            <a:xfrm>
              <a:off x="1458410" y="5003252"/>
              <a:ext cx="3161997" cy="618183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fr-FR" sz="2800" dirty="0">
                  <a:latin typeface="Calibri" panose="020F0502020204030204" pitchFamily="34" charset="0"/>
                  <a:cs typeface="Arial" panose="020B0604020202020204" pitchFamily="34" charset="0"/>
                </a:rPr>
                <a:t>Son fort </a:t>
              </a:r>
            </a:p>
          </p:txBody>
        </p:sp>
        <p:sp>
          <p:nvSpPr>
            <p:cNvPr id="35" name="Rectangle : coins arrondis 34">
              <a:extLst>
                <a:ext uri="{FF2B5EF4-FFF2-40B4-BE49-F238E27FC236}">
                  <a16:creationId xmlns:a16="http://schemas.microsoft.com/office/drawing/2014/main" id="{EED271E5-ECE0-83E1-8119-7D4D97BD8EFE}"/>
                </a:ext>
              </a:extLst>
            </p:cNvPr>
            <p:cNvSpPr/>
            <p:nvPr/>
          </p:nvSpPr>
          <p:spPr>
            <a:xfrm>
              <a:off x="6665030" y="5003251"/>
              <a:ext cx="3161997" cy="618183"/>
            </a:xfrm>
            <a:prstGeom prst="roundRect">
              <a:avLst/>
            </a:prstGeom>
            <a:ln>
              <a:solidFill>
                <a:srgbClr val="000000"/>
              </a:solidFill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fr-FR" sz="2800" dirty="0">
                  <a:latin typeface="Calibri" panose="020F0502020204030204" pitchFamily="34" charset="0"/>
                  <a:cs typeface="Arial" panose="020B0604020202020204" pitchFamily="34" charset="0"/>
                </a:rPr>
                <a:t>Grande amplitude </a:t>
              </a:r>
            </a:p>
          </p:txBody>
        </p:sp>
        <p:sp>
          <p:nvSpPr>
            <p:cNvPr id="36" name="Flèche : droite 8">
              <a:extLst>
                <a:ext uri="{FF2B5EF4-FFF2-40B4-BE49-F238E27FC236}">
                  <a16:creationId xmlns:a16="http://schemas.microsoft.com/office/drawing/2014/main" id="{45BF7E53-4AA7-CC2E-EC40-9633A73EEAA6}"/>
                </a:ext>
              </a:extLst>
            </p:cNvPr>
            <p:cNvSpPr/>
            <p:nvPr/>
          </p:nvSpPr>
          <p:spPr>
            <a:xfrm>
              <a:off x="5064720" y="5105739"/>
              <a:ext cx="1155996" cy="523220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4" name="ZoneTexte 3"/>
          <p:cNvSpPr txBox="1"/>
          <p:nvPr/>
        </p:nvSpPr>
        <p:spPr>
          <a:xfrm>
            <a:off x="411296" y="1190460"/>
            <a:ext cx="11390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dirty="0"/>
              <a:t>Pour comparer un </a:t>
            </a:r>
            <a:r>
              <a:rPr lang="fr-MA" sz="2800" b="1" dirty="0"/>
              <a:t>son faible </a:t>
            </a:r>
            <a:r>
              <a:rPr lang="fr-MA" sz="2800" dirty="0"/>
              <a:t>à un </a:t>
            </a:r>
            <a:r>
              <a:rPr lang="fr-MA" sz="2800" b="1" dirty="0"/>
              <a:t>son fort</a:t>
            </a:r>
            <a:r>
              <a:rPr lang="fr-MA" sz="2800" dirty="0"/>
              <a:t>, il faut comparer leurs amplitudes:</a:t>
            </a:r>
            <a:endParaRPr lang="fr-FR" sz="2800" dirty="0"/>
          </a:p>
        </p:txBody>
      </p:sp>
      <p:sp>
        <p:nvSpPr>
          <p:cNvPr id="37" name="Flèche : droite 3">
            <a:extLst>
              <a:ext uri="{FF2B5EF4-FFF2-40B4-BE49-F238E27FC236}">
                <a16:creationId xmlns:a16="http://schemas.microsoft.com/office/drawing/2014/main" id="{19C51263-C314-BC77-1CC5-F3C3F695E575}"/>
              </a:ext>
            </a:extLst>
          </p:cNvPr>
          <p:cNvSpPr/>
          <p:nvPr/>
        </p:nvSpPr>
        <p:spPr>
          <a:xfrm rot="5400000">
            <a:off x="5668189" y="2322925"/>
            <a:ext cx="877171" cy="695097"/>
          </a:xfrm>
          <a:prstGeom prst="rightArrow">
            <a:avLst/>
          </a:prstGeom>
          <a:solidFill>
            <a:srgbClr val="66C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Rectangle 1"/>
          <p:cNvSpPr/>
          <p:nvPr/>
        </p:nvSpPr>
        <p:spPr>
          <a:xfrm>
            <a:off x="286412" y="6272412"/>
            <a:ext cx="9257998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000000"/>
              </a:buClr>
            </a:pPr>
            <a:r>
              <a:rPr lang="fr-MA" sz="1600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Remarque: </a:t>
            </a:r>
            <a:r>
              <a:rPr lang="fr-MA" sz="16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Dans le langage quotidien , on utilise parfois le terme: </a:t>
            </a:r>
            <a:r>
              <a:rPr lang="fr-MA" sz="16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volume</a:t>
            </a:r>
            <a:r>
              <a:rPr lang="fr-MA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 à la place de l’amplitude</a:t>
            </a:r>
            <a:endParaRPr lang="fr-MA" sz="1600" b="1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A07B0032-39D8-FB5C-E3D5-8D68FC020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fais une synthèse.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D3AA57A-F548-D14E-529E-EF697C83EE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veille à ce que les élèves soient attentifs.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7" grpId="0" animBg="1"/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E89BF96-0313-F392-D622-FDAA9480D08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799191" y="5236960"/>
            <a:ext cx="1486341" cy="5033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10min</a:t>
            </a:r>
          </a:p>
        </p:txBody>
      </p:sp>
    </p:spTree>
    <p:extLst>
      <p:ext uri="{BB962C8B-B14F-4D97-AF65-F5344CB8AC3E}">
        <p14:creationId xmlns:p14="http://schemas.microsoft.com/office/powerpoint/2010/main" val="342657509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519986" y="1799311"/>
            <a:ext cx="11236080" cy="523220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8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r-MA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Compléter par les mots suivants:  </a:t>
            </a:r>
            <a:r>
              <a:rPr lang="fr-MA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 faible- grande - fort.</a:t>
            </a:r>
          </a:p>
        </p:txBody>
      </p:sp>
      <p:sp>
        <p:nvSpPr>
          <p:cNvPr id="27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378908" y="2923167"/>
            <a:ext cx="11554554" cy="1514362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Un son </a:t>
            </a:r>
            <a:r>
              <a:rPr lang="fr-MA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faible</a:t>
            </a: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 est  caractérisé par une …………………amplitude alors qu’un</a:t>
            </a:r>
          </a:p>
          <a:p>
            <a:pPr>
              <a:lnSpc>
                <a:spcPct val="150000"/>
              </a:lnSpc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son …………. est caractérisé par une …………….. amplitude.</a:t>
            </a: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82D1FD16-90B8-3EE5-D567-2D1BD9F0B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Laissez vos livrets fermés. Prenez vos ardoises pour écrire la bonne réponse .</a:t>
            </a:r>
            <a:br>
              <a:rPr lang="fr-FR" dirty="0"/>
            </a:br>
            <a:r>
              <a:rPr lang="fr-FR" dirty="0"/>
              <a:t>Compléter les phrases suivantes par les mots convenables. 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D764D0A-6B7E-5A61-ADA7-EC690DBF362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choisit au hasard deux élèves pour justifier oralement leur démarche.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87A54342-3741-B144-B3EE-A05D46FDAC6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8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1F0EB94F-DEDB-35F9-CC2A-02DCBAE33A49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E615284-F552-8284-71B7-63F69ED3EEC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/>
          <p:cNvSpPr txBox="1"/>
          <p:nvPr/>
        </p:nvSpPr>
        <p:spPr>
          <a:xfrm>
            <a:off x="131257" y="-475083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2" name="Titre 1">
            <a:extLst>
              <a:ext uri="{FF2B5EF4-FFF2-40B4-BE49-F238E27FC236}">
                <a16:creationId xmlns:a16="http://schemas.microsoft.com/office/drawing/2014/main" id="{2BF47E4C-5DF3-E406-025D-2149CFBBC4B0}"/>
              </a:ext>
            </a:extLst>
          </p:cNvPr>
          <p:cNvSpPr txBox="1">
            <a:spLocks/>
          </p:cNvSpPr>
          <p:nvPr/>
        </p:nvSpPr>
        <p:spPr>
          <a:xfrm>
            <a:off x="935304" y="318294"/>
            <a:ext cx="10372033" cy="11588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fr-FR" dirty="0"/>
            </a:br>
            <a:endParaRPr lang="fr-FR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519986" y="1799311"/>
            <a:ext cx="11236080" cy="523220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8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r-MA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Compléter par les mots suivants:  </a:t>
            </a:r>
            <a:r>
              <a:rPr lang="fr-MA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 faible- grande - fort.</a:t>
            </a:r>
          </a:p>
        </p:txBody>
      </p:sp>
      <p:sp>
        <p:nvSpPr>
          <p:cNvPr id="16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378908" y="2923167"/>
            <a:ext cx="11554554" cy="1514362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Un son </a:t>
            </a:r>
            <a:r>
              <a:rPr lang="fr-MA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faible</a:t>
            </a: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 est  caractérisé par une ……………………amplitude alors qu’un</a:t>
            </a:r>
          </a:p>
          <a:p>
            <a:pPr>
              <a:lnSpc>
                <a:spcPct val="150000"/>
              </a:lnSpc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son …………. est caractérisé par une …………….. amplitude.</a:t>
            </a:r>
          </a:p>
        </p:txBody>
      </p:sp>
      <p:sp>
        <p:nvSpPr>
          <p:cNvPr id="9" name="Rectangle 8"/>
          <p:cNvSpPr/>
          <p:nvPr/>
        </p:nvSpPr>
        <p:spPr>
          <a:xfrm>
            <a:off x="5705644" y="2985920"/>
            <a:ext cx="901081" cy="5890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MA" sz="2400" b="1" dirty="0">
                <a:solidFill>
                  <a:srgbClr val="0070C0"/>
                </a:solidFill>
              </a:rPr>
              <a:t>faible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164895" y="3553320"/>
            <a:ext cx="6592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MA" sz="2400" b="1" dirty="0">
                <a:solidFill>
                  <a:srgbClr val="0070C0"/>
                </a:solidFill>
              </a:rPr>
              <a:t>fort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973752" y="3553320"/>
            <a:ext cx="10708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MA" sz="2400" b="1" dirty="0">
                <a:solidFill>
                  <a:srgbClr val="0070C0"/>
                </a:solidFill>
              </a:rPr>
              <a:t>grande</a:t>
            </a: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AC7AAB4C-5CD2-76EC-9136-E538F496A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Laissez vos livrets fermés. Prenez vos ardoises pour écrire la bonne réponse .</a:t>
            </a:r>
            <a:br>
              <a:rPr lang="fr-FR" dirty="0"/>
            </a:br>
            <a:r>
              <a:rPr lang="fr-FR" dirty="0"/>
              <a:t>Compléter les phrases suivantes par les mots convenables. 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2F2E511-7408-235D-56D8-F2C9AC8F17D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choisit au hasard deux élèves pour justifier oralement leur démarche.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1709E39-7468-C42A-D51F-82959532DA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0546" y="496488"/>
            <a:ext cx="371040" cy="37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750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9" grpId="0"/>
      <p:bldP spid="17" grpId="0"/>
      <p:bldP spid="18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695960" y="1402080"/>
            <a:ext cx="1080008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 son fort est caractérisé par une grande :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2368206" y="3701307"/>
            <a:ext cx="1710736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400" dirty="0">
                <a:solidFill>
                  <a:schemeClr val="tx1"/>
                </a:solidFill>
              </a:rPr>
              <a:t> amplitude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2072838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8533932" y="3700231"/>
            <a:ext cx="158523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fréquence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8238564" y="3700231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E13F9EAC-FF25-4D38-4237-D15E483FF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Choisir la bonne réponse :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D94FB507-9A71-A130-EE51-61D8F3CABC1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choisit au hasard deux élèves pour justifier oralement leur choix.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ABDA8DA-077F-2BDE-B1D5-E9AD4C405D9D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EEB02F0-AA51-04A6-49A1-586E2759B2FA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8566788-3761-174D-AF3C-FB68BD5AE19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0929524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que 11" descr="Coche avec un remplissage uni">
            <a:extLst>
              <a:ext uri="{FF2B5EF4-FFF2-40B4-BE49-F238E27FC236}">
                <a16:creationId xmlns:a16="http://schemas.microsoft.com/office/drawing/2014/main" id="{47CAA970-0035-6EF6-C710-B2A37849D8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81159" y="4231353"/>
            <a:ext cx="684830" cy="68483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695960" y="1402080"/>
            <a:ext cx="1080008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 son fort est caractérisé par une grande :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6F8B7DAB-3B97-49B9-ADE8-A50A89E30DBE}"/>
              </a:ext>
            </a:extLst>
          </p:cNvPr>
          <p:cNvSpPr/>
          <p:nvPr/>
        </p:nvSpPr>
        <p:spPr>
          <a:xfrm>
            <a:off x="2368206" y="3701307"/>
            <a:ext cx="1710736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400" dirty="0">
                <a:solidFill>
                  <a:schemeClr val="tx1"/>
                </a:solidFill>
              </a:rPr>
              <a:t> amplitude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8996CE2-4DFE-53FE-950D-7E98C7CCBFC2}"/>
              </a:ext>
            </a:extLst>
          </p:cNvPr>
          <p:cNvSpPr/>
          <p:nvPr/>
        </p:nvSpPr>
        <p:spPr>
          <a:xfrm>
            <a:off x="2072838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0DA724B-48B3-F06A-3F0F-2779751F0059}"/>
              </a:ext>
            </a:extLst>
          </p:cNvPr>
          <p:cNvSpPr/>
          <p:nvPr/>
        </p:nvSpPr>
        <p:spPr>
          <a:xfrm>
            <a:off x="8533932" y="3700231"/>
            <a:ext cx="158523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fréquence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00BBEC1-1CA5-5D61-0C3C-EA443E95551A}"/>
              </a:ext>
            </a:extLst>
          </p:cNvPr>
          <p:cNvSpPr/>
          <p:nvPr/>
        </p:nvSpPr>
        <p:spPr>
          <a:xfrm>
            <a:off x="8238564" y="3700231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AE025216-FBC2-C298-E558-6B766E560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 son fort est caractérisé par une grande amplitude.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EC64A19F-8C2F-E4A8-C39E-F6CECD6BB90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choisit au hasard deux élèves pour justifier oralement leur choix.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E547960-9D08-EEF0-27FB-DBDEB90837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70546" y="496488"/>
            <a:ext cx="371040" cy="37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04998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695960" y="1402080"/>
            <a:ext cx="1080008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prstClr val="black"/>
                </a:solidFill>
                <a:cs typeface="Times New Roman" panose="02020603050405020304" pitchFamily="18" charset="0"/>
              </a:rPr>
              <a:t>Un son de faible  volume  a une grande amplitude.</a:t>
            </a:r>
            <a:endParaRPr lang="fr-FR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2368205" y="3701307"/>
            <a:ext cx="207828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2072838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7469123" y="3701307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7173756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0F1C604F-C118-440D-92DF-D7AA72B22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Répondre par vrai ou faux.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2EEF1C7E-5EA3-457E-9885-CB4AA574E9C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choisit au hasard deux élèves pour justifier oralement leur choix.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C7E1703-2B29-452B-AB9E-8992B880A0E9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3740C84E-A8FC-F863-A1A6-BC94E66B38C7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223B441-5AE4-F9F5-7D94-1227C371EB3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9494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265221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</a:t>
            </a:r>
            <a:r>
              <a:rPr lang="fr-FR" sz="3200" b="1" kern="0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le chapitre</a:t>
            </a:r>
            <a:endParaRPr lang="fr-FR" sz="3200" i="1" kern="0" dirty="0">
              <a:solidFill>
                <a:schemeClr val="accen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dirty="0">
                <a:solidFill>
                  <a:schemeClr val="bg1">
                    <a:lumMod val="65000"/>
                  </a:schemeClr>
                </a:solidFill>
                <a:latin typeface="Arial"/>
              </a:endParaRP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dirty="0">
                  <a:solidFill>
                    <a:schemeClr val="bg1">
                      <a:lumMod val="65000"/>
                    </a:schemeClr>
                  </a:solidFill>
                  <a:latin typeface="Arial"/>
                </a:rPr>
                <a:t>Séance 3</a:t>
              </a:r>
            </a:p>
          </p:txBody>
        </p:sp>
      </p:grpSp>
      <p:sp>
        <p:nvSpPr>
          <p:cNvPr id="13" name="Google Shape;287;p29">
            <a:extLst>
              <a:ext uri="{FF2B5EF4-FFF2-40B4-BE49-F238E27FC236}">
                <a16:creationId xmlns:a16="http://schemas.microsoft.com/office/drawing/2014/main" id="{56CD9EBF-2323-60FE-7D1D-9992D468BC8B}"/>
              </a:ext>
            </a:extLst>
          </p:cNvPr>
          <p:cNvSpPr/>
          <p:nvPr/>
        </p:nvSpPr>
        <p:spPr>
          <a:xfrm>
            <a:off x="963450" y="1232005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/>
            <a:r>
              <a:rPr lang="fr-FR" dirty="0">
                <a:solidFill>
                  <a:schemeClr val="bg1">
                    <a:lumMod val="65000"/>
                  </a:schemeClr>
                </a:solidFill>
                <a:latin typeface="Arial"/>
              </a:rPr>
              <a:t>Séance 1</a:t>
            </a:r>
          </a:p>
        </p:txBody>
      </p:sp>
      <p:sp>
        <p:nvSpPr>
          <p:cNvPr id="17" name="Google Shape;288;p29">
            <a:extLst>
              <a:ext uri="{FF2B5EF4-FFF2-40B4-BE49-F238E27FC236}">
                <a16:creationId xmlns:a16="http://schemas.microsoft.com/office/drawing/2014/main" id="{31A683D1-1F3A-63C5-04F6-F4F49B649634}"/>
              </a:ext>
            </a:extLst>
          </p:cNvPr>
          <p:cNvSpPr/>
          <p:nvPr/>
        </p:nvSpPr>
        <p:spPr>
          <a:xfrm>
            <a:off x="2471200" y="1199106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285750" indent="-285750" defTabSz="68580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bg1">
                    <a:lumMod val="65000"/>
                  </a:schemeClr>
                </a:solidFill>
                <a:latin typeface="Arial"/>
              </a:rPr>
              <a:t>Identifier l’émetteur, le récepteur et le milieu de propagation du son </a:t>
            </a:r>
            <a:endParaRPr lang="fr-BE" dirty="0">
              <a:solidFill>
                <a:schemeClr val="bg1">
                  <a:lumMod val="65000"/>
                </a:schemeClr>
              </a:solidFill>
              <a:latin typeface="Arial"/>
            </a:endParaRPr>
          </a:p>
        </p:txBody>
      </p: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914022" y="4231040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1006521" y="2266674"/>
            <a:ext cx="10265100" cy="828000"/>
            <a:chOff x="963450" y="3092649"/>
            <a:chExt cx="10265100" cy="828000"/>
          </a:xfrm>
        </p:grpSpPr>
        <p:sp>
          <p:nvSpPr>
            <p:cNvPr id="27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dirty="0">
                <a:solidFill>
                  <a:schemeClr val="bg1">
                    <a:lumMod val="65000"/>
                  </a:schemeClr>
                </a:solidFill>
                <a:latin typeface="Arial"/>
              </a:endParaRPr>
            </a:p>
          </p:txBody>
        </p:sp>
        <p:sp>
          <p:nvSpPr>
            <p:cNvPr id="28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dirty="0">
                  <a:solidFill>
                    <a:schemeClr val="bg1">
                      <a:lumMod val="65000"/>
                    </a:schemeClr>
                  </a:solidFill>
                  <a:latin typeface="Arial"/>
                </a:rPr>
                <a:t>Séance 2</a:t>
              </a:r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86639" y="4304197"/>
            <a:ext cx="10265100" cy="828000"/>
            <a:chOff x="963450" y="3092649"/>
            <a:chExt cx="10265100" cy="828000"/>
          </a:xfrm>
        </p:grpSpPr>
        <p:sp>
          <p:nvSpPr>
            <p:cNvPr id="33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b="1" dirty="0">
                <a:latin typeface="Arial"/>
              </a:endParaRPr>
            </a:p>
          </p:txBody>
        </p:sp>
        <p:sp>
          <p:nvSpPr>
            <p:cNvPr id="34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latin typeface="Arial"/>
                </a:rPr>
                <a:t>Séance4</a:t>
              </a:r>
            </a:p>
          </p:txBody>
        </p:sp>
      </p:grpSp>
      <p:sp>
        <p:nvSpPr>
          <p:cNvPr id="38" name="ZoneTexte 37">
            <a:extLst>
              <a:ext uri="{FF2B5EF4-FFF2-40B4-BE49-F238E27FC236}">
                <a16:creationId xmlns:a16="http://schemas.microsoft.com/office/drawing/2014/main" id="{0143FBDE-BD97-8664-42F5-BA6D2D34A4C1}"/>
              </a:ext>
            </a:extLst>
          </p:cNvPr>
          <p:cNvSpPr txBox="1"/>
          <p:nvPr/>
        </p:nvSpPr>
        <p:spPr>
          <a:xfrm>
            <a:off x="2551823" y="2388154"/>
            <a:ext cx="86174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34290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/>
              <a:t>Déterminer la fréquence d’un son à partir d’un graphique</a:t>
            </a:r>
            <a:endParaRPr lang="fr-BE" sz="2000" dirty="0"/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D31F6BDA-87B3-DE26-6019-1E5777F41C13}"/>
              </a:ext>
            </a:extLst>
          </p:cNvPr>
          <p:cNvSpPr txBox="1"/>
          <p:nvPr/>
        </p:nvSpPr>
        <p:spPr>
          <a:xfrm>
            <a:off x="2461262" y="3508243"/>
            <a:ext cx="86174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34290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/>
              <a:t>Comparer un son aigu à un son grave à partir des graphiques</a:t>
            </a:r>
            <a:endParaRPr lang="fr-BE" sz="2000" dirty="0"/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D31F6BDA-87B3-DE26-6019-1E5777F41C13}"/>
              </a:ext>
            </a:extLst>
          </p:cNvPr>
          <p:cNvSpPr txBox="1"/>
          <p:nvPr/>
        </p:nvSpPr>
        <p:spPr>
          <a:xfrm>
            <a:off x="2552757" y="4481513"/>
            <a:ext cx="86174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34290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/>
              <a:t>Comparer un son faible à un son fort à partir des graphiques</a:t>
            </a:r>
            <a:endParaRPr lang="fr-BE" sz="2000" dirty="0"/>
          </a:p>
        </p:txBody>
      </p:sp>
    </p:spTree>
    <p:extLst>
      <p:ext uri="{BB962C8B-B14F-4D97-AF65-F5344CB8AC3E}">
        <p14:creationId xmlns:p14="http://schemas.microsoft.com/office/powerpoint/2010/main" val="366147649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2368205" y="3701307"/>
            <a:ext cx="207828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2072838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7469123" y="3701307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7173756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pic>
        <p:nvPicPr>
          <p:cNvPr id="15" name="Graphique 11" descr="Coche avec un remplissage uni">
            <a:extLst>
              <a:ext uri="{FF2B5EF4-FFF2-40B4-BE49-F238E27FC236}">
                <a16:creationId xmlns:a16="http://schemas.microsoft.com/office/drawing/2014/main" id="{47CAA970-0035-6EF6-C710-B2A37849D8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82393" y="4132231"/>
            <a:ext cx="684830" cy="68483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ED3145E-0DEB-BB5A-23EA-4C922ECA6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 son de faible volume a une faible amplitude 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7B5D985-E3DD-3D78-9D43-A403A1E0B28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choisit au hasard deux élèves pour justifier oralement leur choix.</a:t>
            </a:r>
          </a:p>
        </p:txBody>
      </p:sp>
      <p:pic>
        <p:nvPicPr>
          <p:cNvPr id="5" name="Image 8">
            <a:extLst>
              <a:ext uri="{FF2B5EF4-FFF2-40B4-BE49-F238E27FC236}">
                <a16:creationId xmlns:a16="http://schemas.microsoft.com/office/drawing/2014/main" id="{3CB89C60-D4A4-6E02-FC44-814FE92219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70546" y="496488"/>
            <a:ext cx="371040" cy="37104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9E68DC9-120C-3694-25D0-39BE513CEEA5}"/>
              </a:ext>
            </a:extLst>
          </p:cNvPr>
          <p:cNvSpPr txBox="1"/>
          <p:nvPr/>
        </p:nvSpPr>
        <p:spPr>
          <a:xfrm>
            <a:off x="695960" y="1402080"/>
            <a:ext cx="1080008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prstClr val="black"/>
                </a:solidFill>
                <a:cs typeface="Times New Roman" panose="02020603050405020304" pitchFamily="18" charset="0"/>
              </a:rPr>
              <a:t>Un son de faible  volume  a une grande amplitude.</a:t>
            </a:r>
            <a:endParaRPr lang="fr-FR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40651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267082" y="1544904"/>
            <a:ext cx="1080008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Un son est fort lorsque :</a:t>
            </a:r>
            <a:endParaRPr lang="fr-FR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CA3B689-76CF-0175-B722-F1663A469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Choisir la bonne réponse.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1D9A01-F717-C1C9-21C0-BE8F87C8893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choisit au hasard deux élèves pour justifier oralement leur choix.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8488DE39-7FDA-7CB2-77E4-E642716C490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37AE748-4ACF-9274-E7BF-6B2BD5ED33F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1CA64D8-4D6A-82BC-DE67-2D59F55D95E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</p:grp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2835ED9-1C62-8A85-60E8-EAD095E457BE}"/>
              </a:ext>
            </a:extLst>
          </p:cNvPr>
          <p:cNvSpPr/>
          <p:nvPr/>
        </p:nvSpPr>
        <p:spPr>
          <a:xfrm>
            <a:off x="1575878" y="2612375"/>
            <a:ext cx="544789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Sa fréquence est élevée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9C90EA4D-E349-9DBC-1AC0-F328153C1C13}"/>
              </a:ext>
            </a:extLst>
          </p:cNvPr>
          <p:cNvSpPr/>
          <p:nvPr/>
        </p:nvSpPr>
        <p:spPr>
          <a:xfrm>
            <a:off x="1104650" y="262242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0BD67067-DFE6-42D8-D19A-3D0019DD1176}"/>
              </a:ext>
            </a:extLst>
          </p:cNvPr>
          <p:cNvSpPr/>
          <p:nvPr/>
        </p:nvSpPr>
        <p:spPr>
          <a:xfrm>
            <a:off x="1575878" y="3629803"/>
            <a:ext cx="544789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Sa durée est longue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2499D934-B7CF-FE50-978F-774D5DDA21BB}"/>
              </a:ext>
            </a:extLst>
          </p:cNvPr>
          <p:cNvSpPr/>
          <p:nvPr/>
        </p:nvSpPr>
        <p:spPr>
          <a:xfrm>
            <a:off x="1104650" y="3629803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0" name="Rectangle : coins arrondis 7">
            <a:extLst>
              <a:ext uri="{FF2B5EF4-FFF2-40B4-BE49-F238E27FC236}">
                <a16:creationId xmlns:a16="http://schemas.microsoft.com/office/drawing/2014/main" id="{772E56B0-A525-2ECF-C370-D5F38BEF2781}"/>
              </a:ext>
            </a:extLst>
          </p:cNvPr>
          <p:cNvSpPr/>
          <p:nvPr/>
        </p:nvSpPr>
        <p:spPr>
          <a:xfrm>
            <a:off x="1575878" y="4571611"/>
            <a:ext cx="544789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Il est très aigu</a:t>
            </a:r>
            <a:endParaRPr lang="fr-FR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ectangle : coins arrondis 8">
            <a:extLst>
              <a:ext uri="{FF2B5EF4-FFF2-40B4-BE49-F238E27FC236}">
                <a16:creationId xmlns:a16="http://schemas.microsoft.com/office/drawing/2014/main" id="{F1E94CDC-2C0F-805E-B527-03E3524A4B7A}"/>
              </a:ext>
            </a:extLst>
          </p:cNvPr>
          <p:cNvSpPr/>
          <p:nvPr/>
        </p:nvSpPr>
        <p:spPr>
          <a:xfrm>
            <a:off x="1104650" y="4557752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2" name="Rectangle : coins arrondis 7">
            <a:extLst>
              <a:ext uri="{FF2B5EF4-FFF2-40B4-BE49-F238E27FC236}">
                <a16:creationId xmlns:a16="http://schemas.microsoft.com/office/drawing/2014/main" id="{AA135001-EFDB-62A4-055D-EBCDF2EF19DC}"/>
              </a:ext>
            </a:extLst>
          </p:cNvPr>
          <p:cNvSpPr/>
          <p:nvPr/>
        </p:nvSpPr>
        <p:spPr>
          <a:xfrm>
            <a:off x="1574750" y="5484625"/>
            <a:ext cx="5449018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MA" sz="2400" dirty="0">
                <a:solidFill>
                  <a:schemeClr val="tx1"/>
                </a:solidFill>
              </a:rPr>
              <a:t>Son grande amplitude est plus grande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23" name="Rectangle : coins arrondis 8">
            <a:extLst>
              <a:ext uri="{FF2B5EF4-FFF2-40B4-BE49-F238E27FC236}">
                <a16:creationId xmlns:a16="http://schemas.microsoft.com/office/drawing/2014/main" id="{E136E657-B9F1-0E78-1A22-76B16A9164B9}"/>
              </a:ext>
            </a:extLst>
          </p:cNvPr>
          <p:cNvSpPr/>
          <p:nvPr/>
        </p:nvSpPr>
        <p:spPr>
          <a:xfrm>
            <a:off x="1104650" y="5484625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43537852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1575878" y="2612375"/>
            <a:ext cx="544789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Sa fréquence est élevée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1104650" y="262242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1575878" y="3629803"/>
            <a:ext cx="544789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Sa durée est longue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1104650" y="3629803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pic>
        <p:nvPicPr>
          <p:cNvPr id="15" name="Graphique 11" descr="Coche avec un remplissage uni">
            <a:extLst>
              <a:ext uri="{FF2B5EF4-FFF2-40B4-BE49-F238E27FC236}">
                <a16:creationId xmlns:a16="http://schemas.microsoft.com/office/drawing/2014/main" id="{47CAA970-0035-6EF6-C710-B2A37849D8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1720" y="5401996"/>
            <a:ext cx="684830" cy="68483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267082" y="1544904"/>
            <a:ext cx="1080008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Un son est fort lorsque :</a:t>
            </a:r>
            <a:endParaRPr lang="fr-FR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1575878" y="4571611"/>
            <a:ext cx="544789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Il est très aigu</a:t>
            </a:r>
            <a:endParaRPr lang="fr-FR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1104650" y="4557752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7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1574750" y="5484625"/>
            <a:ext cx="5449018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MA" sz="2400" dirty="0">
                <a:solidFill>
                  <a:schemeClr val="tx1"/>
                </a:solidFill>
              </a:rPr>
              <a:t>Son amplitude est plus grande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18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1104650" y="5484625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1D04BC0-EBD4-48F9-120A-0D4DEC1CE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Un son est fort lorsque les vibrations qui le produisent ont une grande amplitude.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113044F-2190-FF37-6C73-851DB9934E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choisit au hasard deux élèves pour justifier oralement leur choix.</a:t>
            </a:r>
          </a:p>
        </p:txBody>
      </p:sp>
      <p:pic>
        <p:nvPicPr>
          <p:cNvPr id="5" name="Image 8">
            <a:extLst>
              <a:ext uri="{FF2B5EF4-FFF2-40B4-BE49-F238E27FC236}">
                <a16:creationId xmlns:a16="http://schemas.microsoft.com/office/drawing/2014/main" id="{4F0D5D8D-EEDD-AF82-6727-81334D0DFE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70546" y="496488"/>
            <a:ext cx="371040" cy="37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82158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203228" y="5247593"/>
            <a:ext cx="1486341" cy="5033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10min</a:t>
            </a:r>
          </a:p>
        </p:txBody>
      </p:sp>
    </p:spTree>
    <p:extLst>
      <p:ext uri="{BB962C8B-B14F-4D97-AF65-F5344CB8AC3E}">
        <p14:creationId xmlns:p14="http://schemas.microsoft.com/office/powerpoint/2010/main" val="326730195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/>
          <p:nvPr/>
        </p:nvPicPr>
        <p:blipFill>
          <a:blip r:embed="rId2"/>
          <a:srcRect l="22537" t="33251" r="21903" b="9607"/>
          <a:stretch>
            <a:fillRect/>
          </a:stretch>
        </p:blipFill>
        <p:spPr bwMode="auto">
          <a:xfrm>
            <a:off x="690282" y="1043953"/>
            <a:ext cx="10797850" cy="5598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5CCEC3F-CCAB-99F3-E7A5-39C2C00B6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 on va passer aux tâches à réaliser sur le livret. On commence par  la tâche p.71« Je m’entraine en binôme » . Travaillez individuellement, puis discutez de vos réponses en binômes.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91C726E-3BEA-77B7-9628-C87470F8044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accorde suffisamment de temps au travail individuel avant la discussion en binôme. Il circule pour contrôler et donner des indications en cas de blocage.</a:t>
            </a:r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A86DE222-254B-69A6-0131-3FF8029F24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22865" y="271092"/>
            <a:ext cx="467661" cy="46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61706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1490"/>
          <p:cNvSpPr/>
          <p:nvPr/>
        </p:nvSpPr>
        <p:spPr>
          <a:xfrm>
            <a:off x="308209" y="1171121"/>
            <a:ext cx="10007765" cy="489203"/>
          </a:xfrm>
          <a:custGeom>
            <a:avLst/>
            <a:gdLst/>
            <a:ahLst/>
            <a:cxnLst/>
            <a:rect l="0" t="0" r="0" b="0"/>
            <a:pathLst>
              <a:path w="6133846" h="205752">
                <a:moveTo>
                  <a:pt x="0" y="0"/>
                </a:moveTo>
                <a:lnTo>
                  <a:pt x="0" y="205752"/>
                </a:lnTo>
                <a:lnTo>
                  <a:pt x="6098044" y="205752"/>
                </a:lnTo>
                <a:cubicBezTo>
                  <a:pt x="6117818" y="205752"/>
                  <a:pt x="6133846" y="189725"/>
                  <a:pt x="6133846" y="169951"/>
                </a:cubicBezTo>
                <a:lnTo>
                  <a:pt x="6133846" y="35801"/>
                </a:lnTo>
                <a:cubicBezTo>
                  <a:pt x="6133846" y="16027"/>
                  <a:pt x="6117818" y="0"/>
                  <a:pt x="6098044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DFEEF2">
              <a:alpha val="100000"/>
            </a:srgbClr>
          </a:solidFill>
          <a:ln w="127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2149"/>
          <p:cNvSpPr/>
          <p:nvPr/>
        </p:nvSpPr>
        <p:spPr>
          <a:xfrm>
            <a:off x="417431" y="1196618"/>
            <a:ext cx="9898544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FA9B9"/>
                </a:solidFill>
                <a:effectLst/>
                <a:uLnTx/>
                <a:uFillTx/>
              </a:rPr>
              <a:t>1.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lang="fr-FR" sz="2400" kern="0" dirty="0">
                <a:solidFill>
                  <a:srgbClr val="231F20"/>
                </a:solidFill>
              </a:rPr>
              <a:t>Indiquer le nombre de divisions correspondant à l’amplitude de chaque son</a:t>
            </a:r>
            <a:r>
              <a:rPr lang="en-US" sz="2400" kern="0" dirty="0">
                <a:solidFill>
                  <a:srgbClr val="231F20"/>
                </a:solidFill>
              </a:rPr>
              <a:t>.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</a:endParaRPr>
          </a:p>
        </p:txBody>
      </p:sp>
      <p:pic>
        <p:nvPicPr>
          <p:cNvPr id="14" name="Image 13"/>
          <p:cNvPicPr/>
          <p:nvPr/>
        </p:nvPicPr>
        <p:blipFill>
          <a:blip r:embed="rId2"/>
          <a:srcRect l="45720" t="33251" r="39190" b="39645"/>
          <a:stretch>
            <a:fillRect/>
          </a:stretch>
        </p:blipFill>
        <p:spPr bwMode="auto">
          <a:xfrm>
            <a:off x="6255945" y="1961572"/>
            <a:ext cx="4702742" cy="3620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ZoneTexte 17"/>
          <p:cNvSpPr txBox="1"/>
          <p:nvPr/>
        </p:nvSpPr>
        <p:spPr>
          <a:xfrm>
            <a:off x="417431" y="3642948"/>
            <a:ext cx="495763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MA" sz="2000" dirty="0"/>
              <a:t>Le nombre de divisions est</a:t>
            </a:r>
            <a:r>
              <a:rPr lang="fr-MA" sz="2000" b="1" dirty="0"/>
              <a:t>: n</a:t>
            </a:r>
            <a:r>
              <a:rPr lang="fr-MA" sz="2000" b="1" baseline="-25000" dirty="0"/>
              <a:t>a</a:t>
            </a:r>
            <a:r>
              <a:rPr lang="fr-MA" sz="2000" b="1" dirty="0"/>
              <a:t> = ……….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3506760" y="1776906"/>
            <a:ext cx="1805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b="1" dirty="0"/>
              <a:t>Pour le son(a):</a:t>
            </a:r>
            <a:endParaRPr lang="fr-FR" b="1" dirty="0"/>
          </a:p>
        </p:txBody>
      </p:sp>
      <p:sp>
        <p:nvSpPr>
          <p:cNvPr id="17" name="ZoneTexte 16"/>
          <p:cNvSpPr txBox="1"/>
          <p:nvPr/>
        </p:nvSpPr>
        <p:spPr>
          <a:xfrm>
            <a:off x="3506760" y="3129837"/>
            <a:ext cx="1965285" cy="837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MA" sz="3600" b="1" dirty="0">
                <a:solidFill>
                  <a:srgbClr val="0070C0"/>
                </a:solidFill>
              </a:rPr>
              <a:t>      4 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E25837D-853E-C674-D215-D61A13BF4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l’indication du nombre de divisions correspondant à l’amplitude de chaque son.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D3E5B14-8301-8C24-A89D-37846BDC3FA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35304" y="668338"/>
            <a:ext cx="10372459" cy="433906"/>
          </a:xfrm>
        </p:spPr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désigne un élève au hasard pour répondre en l’incitant à justifier oralement leur démarche et  donne plus d’explication à la représentation avec la même échelle.</a:t>
            </a:r>
          </a:p>
          <a:p>
            <a:endParaRPr lang="fr-FR" dirty="0"/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EDD62A9F-56A8-6884-E5B8-4D1ADEBD70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22865" y="271092"/>
            <a:ext cx="467661" cy="46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377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17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ZoneTexte 21"/>
          <p:cNvSpPr txBox="1"/>
          <p:nvPr/>
        </p:nvSpPr>
        <p:spPr>
          <a:xfrm>
            <a:off x="404535" y="3112246"/>
            <a:ext cx="495763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MA" sz="2000" dirty="0"/>
              <a:t>Le nombre de divisions est</a:t>
            </a:r>
            <a:r>
              <a:rPr lang="fr-MA" sz="2000" b="1" dirty="0"/>
              <a:t>: n</a:t>
            </a:r>
            <a:r>
              <a:rPr lang="fr-MA" sz="2000" b="1" baseline="-25000" dirty="0"/>
              <a:t>b</a:t>
            </a:r>
            <a:r>
              <a:rPr lang="fr-MA" sz="2000" b="1" dirty="0"/>
              <a:t> = ……….</a:t>
            </a:r>
          </a:p>
        </p:txBody>
      </p:sp>
      <p:sp>
        <p:nvSpPr>
          <p:cNvPr id="13" name="Freeform 11490"/>
          <p:cNvSpPr/>
          <p:nvPr/>
        </p:nvSpPr>
        <p:spPr>
          <a:xfrm>
            <a:off x="308209" y="1171121"/>
            <a:ext cx="10007765" cy="489203"/>
          </a:xfrm>
          <a:custGeom>
            <a:avLst/>
            <a:gdLst/>
            <a:ahLst/>
            <a:cxnLst/>
            <a:rect l="0" t="0" r="0" b="0"/>
            <a:pathLst>
              <a:path w="6133846" h="205752">
                <a:moveTo>
                  <a:pt x="0" y="0"/>
                </a:moveTo>
                <a:lnTo>
                  <a:pt x="0" y="205752"/>
                </a:lnTo>
                <a:lnTo>
                  <a:pt x="6098044" y="205752"/>
                </a:lnTo>
                <a:cubicBezTo>
                  <a:pt x="6117818" y="205752"/>
                  <a:pt x="6133846" y="189725"/>
                  <a:pt x="6133846" y="169951"/>
                </a:cubicBezTo>
                <a:lnTo>
                  <a:pt x="6133846" y="35801"/>
                </a:lnTo>
                <a:cubicBezTo>
                  <a:pt x="6133846" y="16027"/>
                  <a:pt x="6117818" y="0"/>
                  <a:pt x="6098044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DFEEF2">
              <a:alpha val="100000"/>
            </a:srgbClr>
          </a:solidFill>
          <a:ln w="127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2149"/>
          <p:cNvSpPr/>
          <p:nvPr/>
        </p:nvSpPr>
        <p:spPr>
          <a:xfrm>
            <a:off x="417431" y="1196618"/>
            <a:ext cx="9898544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FA9B9"/>
                </a:solidFill>
                <a:effectLst/>
                <a:uLnTx/>
                <a:uFillTx/>
              </a:rPr>
              <a:t>1.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lang="fr-FR" sz="2400" kern="0" dirty="0">
                <a:solidFill>
                  <a:srgbClr val="231F20"/>
                </a:solidFill>
              </a:rPr>
              <a:t>Indiquer le nombre de divisions correspondant à l’amplitude de chaque son</a:t>
            </a:r>
            <a:r>
              <a:rPr lang="en-US" sz="2400" kern="0" dirty="0">
                <a:solidFill>
                  <a:srgbClr val="231F20"/>
                </a:solidFill>
              </a:rPr>
              <a:t>.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</a:endParaRPr>
          </a:p>
        </p:txBody>
      </p:sp>
      <p:pic>
        <p:nvPicPr>
          <p:cNvPr id="15" name="Image 14"/>
          <p:cNvPicPr/>
          <p:nvPr/>
        </p:nvPicPr>
        <p:blipFill>
          <a:blip r:embed="rId2"/>
          <a:srcRect l="60835" t="33251" r="23768" b="39645"/>
          <a:stretch>
            <a:fillRect/>
          </a:stretch>
        </p:blipFill>
        <p:spPr bwMode="auto">
          <a:xfrm>
            <a:off x="5850261" y="1781658"/>
            <a:ext cx="5466316" cy="4121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ZoneTexte 19"/>
          <p:cNvSpPr txBox="1"/>
          <p:nvPr/>
        </p:nvSpPr>
        <p:spPr>
          <a:xfrm>
            <a:off x="3763571" y="2839928"/>
            <a:ext cx="864000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MA" sz="2400" b="1" dirty="0">
                <a:solidFill>
                  <a:srgbClr val="0070C0"/>
                </a:solidFill>
              </a:rPr>
              <a:t>      2  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2252457" y="2082106"/>
            <a:ext cx="1805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b="1" dirty="0"/>
              <a:t>Pour le son(b):</a:t>
            </a:r>
            <a:endParaRPr lang="fr-FR" b="1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5F1401C-51F6-B43B-73A5-1CD449015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On commence par l’indication du nombre de divisions correspondant à l’amplitude de chaque son.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1AE1FD3-765C-5664-8AB4-9589BE75C96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désigne un élève au hasard pour répondre en l’incitant à justifier oralement leur démarche et donne plus d’explication à la représentation avec la même échelle.</a:t>
            </a:r>
          </a:p>
          <a:p>
            <a:endParaRPr lang="fr-FR" dirty="0"/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1E9DE60F-2BE9-203D-79D1-FC54E080CA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22865" y="271092"/>
            <a:ext cx="467661" cy="46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157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0" grpId="0"/>
      <p:bldP spid="23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1490"/>
          <p:cNvSpPr/>
          <p:nvPr/>
        </p:nvSpPr>
        <p:spPr>
          <a:xfrm>
            <a:off x="308210" y="1171121"/>
            <a:ext cx="9116704" cy="489203"/>
          </a:xfrm>
          <a:custGeom>
            <a:avLst/>
            <a:gdLst/>
            <a:ahLst/>
            <a:cxnLst/>
            <a:rect l="0" t="0" r="0" b="0"/>
            <a:pathLst>
              <a:path w="6133846" h="205752">
                <a:moveTo>
                  <a:pt x="0" y="0"/>
                </a:moveTo>
                <a:lnTo>
                  <a:pt x="0" y="205752"/>
                </a:lnTo>
                <a:lnTo>
                  <a:pt x="6098044" y="205752"/>
                </a:lnTo>
                <a:cubicBezTo>
                  <a:pt x="6117818" y="205752"/>
                  <a:pt x="6133846" y="189725"/>
                  <a:pt x="6133846" y="169951"/>
                </a:cubicBezTo>
                <a:lnTo>
                  <a:pt x="6133846" y="35801"/>
                </a:lnTo>
                <a:cubicBezTo>
                  <a:pt x="6133846" y="16027"/>
                  <a:pt x="6117818" y="0"/>
                  <a:pt x="6098044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DFEEF2">
              <a:alpha val="100000"/>
            </a:srgbClr>
          </a:solidFill>
          <a:ln w="127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2149"/>
          <p:cNvSpPr/>
          <p:nvPr/>
        </p:nvSpPr>
        <p:spPr>
          <a:xfrm>
            <a:off x="417431" y="1196618"/>
            <a:ext cx="4185441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lvl="0" defTabSz="914400">
              <a:defRPr/>
            </a:pPr>
            <a:r>
              <a:rPr lang="en-US" sz="2400" kern="0" dirty="0">
                <a:solidFill>
                  <a:srgbClr val="0FA9B9"/>
                </a:solidFill>
              </a:rPr>
              <a:t>2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FA9B9"/>
                </a:solidFill>
                <a:effectLst/>
                <a:uLnTx/>
                <a:uFillTx/>
              </a:rPr>
              <a:t>.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lang="en-US" sz="2400" kern="0" noProof="0" dirty="0">
                <a:solidFill>
                  <a:srgbClr val="231F20"/>
                </a:solidFill>
              </a:rPr>
              <a:t>Comparer les </a:t>
            </a:r>
            <a:r>
              <a:rPr lang="en-US" sz="2400" kern="0" noProof="0" dirty="0" err="1">
                <a:solidFill>
                  <a:srgbClr val="231F20"/>
                </a:solidFill>
              </a:rPr>
              <a:t>deux</a:t>
            </a:r>
            <a:r>
              <a:rPr lang="en-US" sz="2400" kern="0" noProof="0" dirty="0">
                <a:solidFill>
                  <a:srgbClr val="231F20"/>
                </a:solidFill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</a:rPr>
              <a:t>amplitud</a:t>
            </a:r>
            <a:r>
              <a:rPr lang="en-US" sz="2400" kern="0" noProof="0" dirty="0" err="1">
                <a:solidFill>
                  <a:srgbClr val="231F20"/>
                </a:solidFill>
              </a:rPr>
              <a:t>es</a:t>
            </a:r>
            <a:r>
              <a:rPr lang="en-US" sz="2400" kern="0" dirty="0">
                <a:solidFill>
                  <a:srgbClr val="231F20"/>
                </a:solidFill>
              </a:rPr>
              <a:t>.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</a:endParaRPr>
          </a:p>
        </p:txBody>
      </p:sp>
      <p:sp>
        <p:nvSpPr>
          <p:cNvPr id="14" name="Flèche : droite 14">
            <a:extLst>
              <a:ext uri="{FF2B5EF4-FFF2-40B4-BE49-F238E27FC236}">
                <a16:creationId xmlns:a16="http://schemas.microsoft.com/office/drawing/2014/main" id="{5EAEEDDC-9DCD-C98A-A2DF-D0ABD2B2D57C}"/>
              </a:ext>
            </a:extLst>
          </p:cNvPr>
          <p:cNvSpPr/>
          <p:nvPr/>
        </p:nvSpPr>
        <p:spPr>
          <a:xfrm flipV="1">
            <a:off x="4962455" y="2675184"/>
            <a:ext cx="1008000" cy="54859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308210" y="2449873"/>
            <a:ext cx="4957631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MA" sz="2800" dirty="0"/>
              <a:t>        </a:t>
            </a:r>
            <a:r>
              <a:rPr lang="fr-MA" sz="3200" dirty="0"/>
              <a:t>On a   </a:t>
            </a:r>
            <a:r>
              <a:rPr lang="fr-MA" sz="3200" b="1" dirty="0"/>
              <a:t>n</a:t>
            </a:r>
            <a:r>
              <a:rPr lang="fr-MA" sz="3200" b="1" baseline="-25000" dirty="0"/>
              <a:t>a</a:t>
            </a:r>
            <a:r>
              <a:rPr lang="fr-MA" sz="3200" b="1" dirty="0"/>
              <a:t> =</a:t>
            </a:r>
            <a:r>
              <a:rPr lang="fr-MA" sz="3200" dirty="0"/>
              <a:t> 4  et  </a:t>
            </a:r>
            <a:r>
              <a:rPr lang="fr-MA" sz="3200" b="1" dirty="0"/>
              <a:t>n</a:t>
            </a:r>
            <a:r>
              <a:rPr lang="fr-MA" sz="3200" b="1" baseline="-25000" dirty="0"/>
              <a:t>b</a:t>
            </a:r>
            <a:r>
              <a:rPr lang="fr-MA" sz="3200" b="1" dirty="0"/>
              <a:t> =</a:t>
            </a:r>
            <a:r>
              <a:rPr lang="fr-MA" sz="3200" dirty="0"/>
              <a:t> 2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417431" y="5596905"/>
            <a:ext cx="10827470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800" b="1" dirty="0"/>
              <a:t>L’amplitude a</a:t>
            </a:r>
            <a:r>
              <a:rPr lang="fr-FR" sz="2800" b="1" baseline="-25000" dirty="0"/>
              <a:t>1</a:t>
            </a:r>
            <a:r>
              <a:rPr lang="fr-FR" sz="2800" b="1" dirty="0"/>
              <a:t> du son(a) est .........................à l’amplitude a</a:t>
            </a:r>
            <a:r>
              <a:rPr lang="fr-FR" sz="2800" b="1" baseline="-25000" dirty="0"/>
              <a:t>2</a:t>
            </a:r>
            <a:r>
              <a:rPr lang="fr-FR" sz="2800" b="1" dirty="0"/>
              <a:t> du son (b).</a:t>
            </a:r>
            <a:endParaRPr lang="fr-MA" sz="2800" b="1" dirty="0"/>
          </a:p>
        </p:txBody>
      </p:sp>
      <p:sp>
        <p:nvSpPr>
          <p:cNvPr id="20" name="Rectangle 19"/>
          <p:cNvSpPr/>
          <p:nvPr/>
        </p:nvSpPr>
        <p:spPr>
          <a:xfrm>
            <a:off x="6206307" y="2781512"/>
            <a:ext cx="22685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MA" sz="2400" dirty="0"/>
              <a:t>………..  &gt; ………….</a:t>
            </a:r>
          </a:p>
        </p:txBody>
      </p:sp>
      <p:sp>
        <p:nvSpPr>
          <p:cNvPr id="21" name="Flèche : droite 14">
            <a:extLst>
              <a:ext uri="{FF2B5EF4-FFF2-40B4-BE49-F238E27FC236}">
                <a16:creationId xmlns:a16="http://schemas.microsoft.com/office/drawing/2014/main" id="{5EAEEDDC-9DCD-C98A-A2DF-D0ABD2B2D57C}"/>
              </a:ext>
            </a:extLst>
          </p:cNvPr>
          <p:cNvSpPr/>
          <p:nvPr/>
        </p:nvSpPr>
        <p:spPr>
          <a:xfrm rot="5400000" flipV="1">
            <a:off x="5139907" y="3866126"/>
            <a:ext cx="1188000" cy="724185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B2D60BB-C773-07C9-F3B1-5802843CE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compare les deux amplitudes.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193C01D-1CA1-6AD6-05B4-3A13D9D55A3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désigne un élève au hasard pour répondre en l’incitant à justifier oralement leur démarche.</a:t>
            </a:r>
          </a:p>
          <a:p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3751B03-BBDF-A16C-505A-004C6B96643C}"/>
              </a:ext>
            </a:extLst>
          </p:cNvPr>
          <p:cNvSpPr txBox="1"/>
          <p:nvPr/>
        </p:nvSpPr>
        <p:spPr>
          <a:xfrm>
            <a:off x="4425072" y="5263566"/>
            <a:ext cx="2323701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MA" sz="2800" b="1" dirty="0">
                <a:solidFill>
                  <a:srgbClr val="0070C0"/>
                </a:solidFill>
              </a:rPr>
              <a:t>     supérieure 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69056F0-4460-1DA8-ED4F-ED9AD2F13AD6}"/>
              </a:ext>
            </a:extLst>
          </p:cNvPr>
          <p:cNvSpPr txBox="1"/>
          <p:nvPr/>
        </p:nvSpPr>
        <p:spPr>
          <a:xfrm>
            <a:off x="6258187" y="1288259"/>
            <a:ext cx="1258299" cy="1843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MA" sz="4000" b="1" dirty="0">
                <a:solidFill>
                  <a:srgbClr val="0070C0"/>
                </a:solidFill>
              </a:rPr>
              <a:t>      n</a:t>
            </a:r>
            <a:r>
              <a:rPr lang="fr-MA" sz="4000" b="1" baseline="-25000" dirty="0">
                <a:solidFill>
                  <a:srgbClr val="0070C0"/>
                </a:solidFill>
              </a:rPr>
              <a:t>a</a:t>
            </a:r>
            <a:r>
              <a:rPr lang="fr-MA" sz="4000" b="1" dirty="0">
                <a:solidFill>
                  <a:srgbClr val="0070C0"/>
                </a:solidFill>
              </a:rPr>
              <a:t> 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DB24375-E4D3-A236-5643-2284BE87CBC0}"/>
              </a:ext>
            </a:extLst>
          </p:cNvPr>
          <p:cNvSpPr txBox="1"/>
          <p:nvPr/>
        </p:nvSpPr>
        <p:spPr>
          <a:xfrm>
            <a:off x="7618009" y="1261095"/>
            <a:ext cx="755344" cy="1843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MA" sz="4000" b="1" dirty="0">
                <a:solidFill>
                  <a:srgbClr val="0070C0"/>
                </a:solidFill>
              </a:rPr>
              <a:t>   n</a:t>
            </a:r>
            <a:r>
              <a:rPr lang="fr-MA" sz="4000" b="1" baseline="-25000" dirty="0">
                <a:solidFill>
                  <a:srgbClr val="0070C0"/>
                </a:solidFill>
              </a:rPr>
              <a:t>b</a:t>
            </a:r>
            <a:r>
              <a:rPr lang="fr-MA" sz="4000" b="1" dirty="0">
                <a:solidFill>
                  <a:srgbClr val="0070C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35598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7" grpId="0"/>
      <p:bldP spid="20" grpId="0"/>
      <p:bldP spid="21" grpId="0" animBg="1"/>
      <p:bldP spid="5" grpId="0"/>
      <p:bldP spid="8" grpId="0"/>
      <p:bldP spid="9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ZoneTexte 22"/>
          <p:cNvSpPr txBox="1"/>
          <p:nvPr/>
        </p:nvSpPr>
        <p:spPr>
          <a:xfrm>
            <a:off x="2026996" y="2212755"/>
            <a:ext cx="649941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MA" sz="2400" dirty="0"/>
              <a:t> </a:t>
            </a:r>
            <a:r>
              <a:rPr lang="fr-MA" sz="2800" dirty="0"/>
              <a:t>On a  </a:t>
            </a:r>
            <a:r>
              <a:rPr lang="fr-MA" sz="2800" b="1" dirty="0"/>
              <a:t>a1  &gt;</a:t>
            </a:r>
            <a:r>
              <a:rPr lang="fr-MA" sz="2800" dirty="0"/>
              <a:t> </a:t>
            </a:r>
            <a:r>
              <a:rPr lang="fr-MA" sz="2800" b="1" dirty="0"/>
              <a:t>a2</a:t>
            </a:r>
            <a:endParaRPr lang="fr-MA" sz="2800" dirty="0"/>
          </a:p>
          <a:p>
            <a:pPr>
              <a:lnSpc>
                <a:spcPct val="150000"/>
              </a:lnSpc>
            </a:pPr>
            <a:endParaRPr lang="fr-MA" sz="2400" dirty="0"/>
          </a:p>
          <a:p>
            <a:pPr algn="ctr">
              <a:lnSpc>
                <a:spcPct val="150000"/>
              </a:lnSpc>
            </a:pPr>
            <a:endParaRPr lang="fr-MA" sz="2400" b="1" dirty="0"/>
          </a:p>
          <a:p>
            <a:pPr algn="ctr">
              <a:lnSpc>
                <a:spcPct val="150000"/>
              </a:lnSpc>
            </a:pPr>
            <a:endParaRPr lang="fr-MA" sz="2400" b="1" dirty="0"/>
          </a:p>
          <a:p>
            <a:pPr algn="ctr">
              <a:lnSpc>
                <a:spcPct val="150000"/>
              </a:lnSpc>
            </a:pPr>
            <a:r>
              <a:rPr lang="fr-MA" sz="2400" dirty="0"/>
              <a:t>Le son (a) est plus</a:t>
            </a:r>
            <a:r>
              <a:rPr lang="fr-MA" sz="2800" dirty="0"/>
              <a:t> …………..….que le son (b).</a:t>
            </a:r>
          </a:p>
          <a:p>
            <a:pPr algn="ctr">
              <a:lnSpc>
                <a:spcPct val="150000"/>
              </a:lnSpc>
            </a:pPr>
            <a:r>
              <a:rPr lang="fr-MA" sz="2400" dirty="0"/>
              <a:t>Le son (b) est plus</a:t>
            </a:r>
            <a:r>
              <a:rPr lang="fr-MA" sz="2800" dirty="0"/>
              <a:t> ……………….que le son (a).</a:t>
            </a:r>
          </a:p>
          <a:p>
            <a:pPr algn="ctr">
              <a:lnSpc>
                <a:spcPct val="150000"/>
              </a:lnSpc>
            </a:pPr>
            <a:endParaRPr lang="fr-MA" sz="2800" dirty="0"/>
          </a:p>
        </p:txBody>
      </p:sp>
      <p:sp>
        <p:nvSpPr>
          <p:cNvPr id="13" name="Freeform 11490"/>
          <p:cNvSpPr/>
          <p:nvPr/>
        </p:nvSpPr>
        <p:spPr>
          <a:xfrm>
            <a:off x="308210" y="1171121"/>
            <a:ext cx="9116704" cy="489203"/>
          </a:xfrm>
          <a:custGeom>
            <a:avLst/>
            <a:gdLst/>
            <a:ahLst/>
            <a:cxnLst/>
            <a:rect l="0" t="0" r="0" b="0"/>
            <a:pathLst>
              <a:path w="6133846" h="205752">
                <a:moveTo>
                  <a:pt x="0" y="0"/>
                </a:moveTo>
                <a:lnTo>
                  <a:pt x="0" y="205752"/>
                </a:lnTo>
                <a:lnTo>
                  <a:pt x="6098044" y="205752"/>
                </a:lnTo>
                <a:cubicBezTo>
                  <a:pt x="6117818" y="205752"/>
                  <a:pt x="6133846" y="189725"/>
                  <a:pt x="6133846" y="169951"/>
                </a:cubicBezTo>
                <a:lnTo>
                  <a:pt x="6133846" y="35801"/>
                </a:lnTo>
                <a:cubicBezTo>
                  <a:pt x="6133846" y="16027"/>
                  <a:pt x="6117818" y="0"/>
                  <a:pt x="6098044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DFEEF2">
              <a:alpha val="100000"/>
            </a:srgbClr>
          </a:solidFill>
          <a:ln w="127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2149"/>
          <p:cNvSpPr/>
          <p:nvPr/>
        </p:nvSpPr>
        <p:spPr>
          <a:xfrm>
            <a:off x="417431" y="1196618"/>
            <a:ext cx="5644174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lvl="0" defTabSz="914400">
              <a:defRPr/>
            </a:pPr>
            <a:r>
              <a:rPr lang="en-US" sz="2400" kern="0" noProof="0" dirty="0">
                <a:solidFill>
                  <a:srgbClr val="0FA9B9"/>
                </a:solidFill>
              </a:rPr>
              <a:t>3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FA9B9"/>
                </a:solidFill>
                <a:effectLst/>
                <a:uLnTx/>
                <a:uFillTx/>
              </a:rPr>
              <a:t>.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lang="en-US" sz="2400" kern="0" noProof="0" dirty="0">
                <a:solidFill>
                  <a:srgbClr val="231F20"/>
                </a:solidFill>
              </a:rPr>
              <a:t>Identifier le son le plus fort et le plus </a:t>
            </a:r>
            <a:r>
              <a:rPr lang="en-US" sz="2400" kern="0" dirty="0" err="1">
                <a:solidFill>
                  <a:srgbClr val="231F20"/>
                </a:solidFill>
              </a:rPr>
              <a:t>faible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</a:endParaRPr>
          </a:p>
        </p:txBody>
      </p:sp>
      <p:sp>
        <p:nvSpPr>
          <p:cNvPr id="20" name="Flèche : droite 14">
            <a:extLst>
              <a:ext uri="{FF2B5EF4-FFF2-40B4-BE49-F238E27FC236}">
                <a16:creationId xmlns:a16="http://schemas.microsoft.com/office/drawing/2014/main" id="{5EAEEDDC-9DCD-C98A-A2DF-D0ABD2B2D57C}"/>
              </a:ext>
            </a:extLst>
          </p:cNvPr>
          <p:cNvSpPr/>
          <p:nvPr/>
        </p:nvSpPr>
        <p:spPr>
          <a:xfrm rot="5400000" flipV="1">
            <a:off x="4772702" y="3225769"/>
            <a:ext cx="1008000" cy="61710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5955C8-6C62-82B0-B921-47DB511EF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compare maintenant les deux sons pour identifier le plus fort et le plus faible.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8D5CC75-DD0D-8919-F642-E5056193C89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désigne un élève au hasard pour répondre en l’incitant à justifier oralement leur démarche.</a:t>
            </a:r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9CC50F1C-6A86-4FBC-BE5E-6399A70E1C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2865" y="271092"/>
            <a:ext cx="467661" cy="46766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41D403F-D147-3282-CBC6-23ADD8D0CABB}"/>
              </a:ext>
            </a:extLst>
          </p:cNvPr>
          <p:cNvSpPr/>
          <p:nvPr/>
        </p:nvSpPr>
        <p:spPr>
          <a:xfrm>
            <a:off x="4684175" y="5072310"/>
            <a:ext cx="901081" cy="5890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MA" sz="2400" b="1" dirty="0">
                <a:solidFill>
                  <a:srgbClr val="0070C0"/>
                </a:solidFill>
              </a:rPr>
              <a:t>faible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4952FD5-49D8-8694-3E22-C80F156B025B}"/>
              </a:ext>
            </a:extLst>
          </p:cNvPr>
          <p:cNvSpPr/>
          <p:nvPr/>
        </p:nvSpPr>
        <p:spPr>
          <a:xfrm>
            <a:off x="4876376" y="4435796"/>
            <a:ext cx="659284" cy="5890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MA" sz="2400" b="1" dirty="0">
                <a:solidFill>
                  <a:srgbClr val="FF0000"/>
                </a:solidFill>
              </a:rPr>
              <a:t>fort</a:t>
            </a:r>
          </a:p>
        </p:txBody>
      </p:sp>
    </p:spTree>
    <p:extLst>
      <p:ext uri="{BB962C8B-B14F-4D97-AF65-F5344CB8AC3E}">
        <p14:creationId xmlns:p14="http://schemas.microsoft.com/office/powerpoint/2010/main" val="1769898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0" grpId="0" animBg="1"/>
      <p:bldP spid="5" grpId="0"/>
      <p:bldP spid="8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979409" y="5148686"/>
            <a:ext cx="1488776" cy="5033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12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87435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AC1921E-E09C-D5E3-4E3F-433C5BFE2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E3F2674-E41E-57D0-E3AF-9AAC68277F00}"/>
              </a:ext>
            </a:extLst>
          </p:cNvPr>
          <p:cNvSpPr/>
          <p:nvPr/>
        </p:nvSpPr>
        <p:spPr>
          <a:xfrm>
            <a:off x="2292378" y="5286832"/>
            <a:ext cx="9013828" cy="1415526"/>
          </a:xfrm>
          <a:prstGeom prst="roundRect">
            <a:avLst>
              <a:gd name="adj" fmla="val 9633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ctr"/>
          <a:lstStyle/>
          <a:p>
            <a:pPr marL="285750" indent="-285750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fr-FR" sz="1600" b="1" dirty="0">
                <a:solidFill>
                  <a:srgbClr val="000000"/>
                </a:solidFill>
              </a:rPr>
              <a:t>La fréquence c'est le volume sonore.</a:t>
            </a:r>
          </a:p>
          <a:p>
            <a:pPr marL="285750" indent="-285750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fr-FR" sz="1600" b="1" dirty="0">
                <a:solidFill>
                  <a:srgbClr val="000000"/>
                </a:solidFill>
              </a:rPr>
              <a:t>Confusion entre fréquence et amplitude.</a:t>
            </a:r>
          </a:p>
          <a:p>
            <a:pPr marL="285750" indent="-285750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fr-FR" sz="1600" b="1" dirty="0">
                <a:solidFill>
                  <a:srgbClr val="000000"/>
                </a:solidFill>
              </a:rPr>
              <a:t>Un son fort vibre plus vite.</a:t>
            </a:r>
          </a:p>
          <a:p>
            <a:pPr>
              <a:spcAft>
                <a:spcPts val="1000"/>
              </a:spcAft>
            </a:pPr>
            <a:endParaRPr lang="fr-FR" sz="1600" b="1" dirty="0">
              <a:solidFill>
                <a:prstClr val="black"/>
              </a:solidFill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5F74D0CF-00AF-8FCE-7A5C-63B6A2C12A28}"/>
              </a:ext>
            </a:extLst>
          </p:cNvPr>
          <p:cNvSpPr/>
          <p:nvPr/>
        </p:nvSpPr>
        <p:spPr>
          <a:xfrm>
            <a:off x="2292378" y="1127698"/>
            <a:ext cx="9254354" cy="1034268"/>
          </a:xfrm>
          <a:prstGeom prst="roundRect">
            <a:avLst>
              <a:gd name="adj" fmla="val 786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fr-FR" kern="0" dirty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La tâche principale de cette séance repose sur le savoir-faire suivant : Comparer un son faible à un son fort à partir de leurs graphiques.</a:t>
            </a:r>
          </a:p>
          <a:p>
            <a:pPr marL="285750" indent="-285750"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fr-FR" kern="0" dirty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L’objectif est d’amener les élèves à comparer un son faible à un son fort en se basant sur leurs amplitudes.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861308" y="4444763"/>
            <a:ext cx="88374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914400">
              <a:spcAft>
                <a:spcPts val="1000"/>
              </a:spcAft>
              <a:buFont typeface="Wingdings" panose="05000000000000000000" pitchFamily="2" charset="2"/>
              <a:buChar char="ü"/>
            </a:pPr>
            <a:endParaRPr lang="fr-FR" sz="160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5B1C93C4-4F5C-9787-3720-216AFEDB79BF}"/>
              </a:ext>
            </a:extLst>
          </p:cNvPr>
          <p:cNvSpPr/>
          <p:nvPr/>
        </p:nvSpPr>
        <p:spPr>
          <a:xfrm>
            <a:off x="2316697" y="3708703"/>
            <a:ext cx="8989509" cy="147211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kern="0" dirty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L’enseignant veille à faire le lien avec la vie quotidienne pour les types de son en donnant divers exemples. L’utilisation du matériel didactique ainsi que des logiciels adéquats ont un rôle important à l’enseignement-apprentissage.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C60F8359-6D9A-5DC6-15CD-F46155CC631A}"/>
              </a:ext>
            </a:extLst>
          </p:cNvPr>
          <p:cNvSpPr/>
          <p:nvPr/>
        </p:nvSpPr>
        <p:spPr>
          <a:xfrm>
            <a:off x="2177267" y="2438075"/>
            <a:ext cx="8989509" cy="8731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b="1" kern="0" dirty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Faible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b="1" kern="0" dirty="0">
                <a:solidFill>
                  <a:schemeClr val="tx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Fort</a:t>
            </a:r>
          </a:p>
        </p:txBody>
      </p:sp>
    </p:spTree>
    <p:extLst>
      <p:ext uri="{BB962C8B-B14F-4D97-AF65-F5344CB8AC3E}">
        <p14:creationId xmlns:p14="http://schemas.microsoft.com/office/powerpoint/2010/main" val="183940103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10856170" y="121049"/>
            <a:ext cx="630930" cy="588164"/>
            <a:chOff x="582302" y="4457015"/>
            <a:chExt cx="630930" cy="588164"/>
          </a:xfrm>
        </p:grpSpPr>
        <p:pic>
          <p:nvPicPr>
            <p:cNvPr id="3" name="Picture 7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10" name="Image 9"/>
          <p:cNvPicPr/>
          <p:nvPr/>
        </p:nvPicPr>
        <p:blipFill>
          <a:blip r:embed="rId4"/>
          <a:srcRect l="29287" t="32402" r="28974" b="19972"/>
          <a:stretch>
            <a:fillRect/>
          </a:stretch>
        </p:blipFill>
        <p:spPr bwMode="auto">
          <a:xfrm>
            <a:off x="394447" y="1092411"/>
            <a:ext cx="11474823" cy="5622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re 4">
            <a:extLst>
              <a:ext uri="{FF2B5EF4-FFF2-40B4-BE49-F238E27FC236}">
                <a16:creationId xmlns:a16="http://schemas.microsoft.com/office/drawing/2014/main" id="{4A938798-7DB9-CF7F-0F06-7CD21B26E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 c’est le moment de travailler tout seul. Voir le livret p 71 «je m’entraîne seul » .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91B6745-DECC-23C3-59C1-1258ED00602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circule dans la classe pour repérer les élèves en difficulté . 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/>
              <a:t>Temps Écoulé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>
            <a:fillRect/>
          </a:stretch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  <p:grpSp>
        <p:nvGrpSpPr>
          <p:cNvPr id="2" name="Groupe 1"/>
          <p:cNvGrpSpPr/>
          <p:nvPr/>
        </p:nvGrpSpPr>
        <p:grpSpPr>
          <a:xfrm>
            <a:off x="10856170" y="121049"/>
            <a:ext cx="630930" cy="588164"/>
            <a:chOff x="582302" y="4457015"/>
            <a:chExt cx="630930" cy="588164"/>
          </a:xfrm>
        </p:grpSpPr>
        <p:pic>
          <p:nvPicPr>
            <p:cNvPr id="6" name="Picture 7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10" name="ZoneTexte 9"/>
          <p:cNvSpPr txBox="1"/>
          <p:nvPr/>
        </p:nvSpPr>
        <p:spPr>
          <a:xfrm>
            <a:off x="11676832" y="115778"/>
            <a:ext cx="453292" cy="307777"/>
          </a:xfrm>
          <a:prstGeom prst="rect">
            <a:avLst/>
          </a:prstGeom>
          <a:solidFill>
            <a:srgbClr val="B9DA8F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3" name="Titre 12">
            <a:extLst>
              <a:ext uri="{FF2B5EF4-FFF2-40B4-BE49-F238E27FC236}">
                <a16:creationId xmlns:a16="http://schemas.microsoft.com/office/drawing/2014/main" id="{F8D6AF1F-C5B7-D089-8525-D1FCF2CF5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Corrigeons ensemble l’exercice.</a:t>
            </a:r>
          </a:p>
        </p:txBody>
      </p:sp>
      <p:sp>
        <p:nvSpPr>
          <p:cNvPr id="14" name="Espace réservé du contenu 13">
            <a:extLst>
              <a:ext uri="{FF2B5EF4-FFF2-40B4-BE49-F238E27FC236}">
                <a16:creationId xmlns:a16="http://schemas.microsoft.com/office/drawing/2014/main" id="{4ADF292B-6B26-90FF-39C5-2E0338C3BD5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fait participer les élèves à la correction en leur demandant de présenter leurs réponses et de les justifier.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/>
          <p:cNvGrpSpPr/>
          <p:nvPr/>
        </p:nvGrpSpPr>
        <p:grpSpPr>
          <a:xfrm>
            <a:off x="10856170" y="121049"/>
            <a:ext cx="630930" cy="588164"/>
            <a:chOff x="582302" y="4457015"/>
            <a:chExt cx="630930" cy="588164"/>
          </a:xfrm>
        </p:grpSpPr>
        <p:pic>
          <p:nvPicPr>
            <p:cNvPr id="15" name="Picture 7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8" name="Picture 7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16" name="Image 15"/>
          <p:cNvPicPr/>
          <p:nvPr/>
        </p:nvPicPr>
        <p:blipFill>
          <a:blip r:embed="rId4"/>
          <a:srcRect l="29287" t="32402" r="28974" b="19972"/>
          <a:stretch>
            <a:fillRect/>
          </a:stretch>
        </p:blipFill>
        <p:spPr bwMode="auto">
          <a:xfrm>
            <a:off x="394447" y="1092411"/>
            <a:ext cx="11474823" cy="5622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1" name="ZoneTexte 8"/>
          <p:cNvSpPr txBox="1"/>
          <p:nvPr/>
        </p:nvSpPr>
        <p:spPr>
          <a:xfrm>
            <a:off x="5465298" y="4673206"/>
            <a:ext cx="93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400" b="1" dirty="0">
                <a:solidFill>
                  <a:srgbClr val="0070C0"/>
                </a:solidFill>
              </a:rPr>
              <a:t>10</a:t>
            </a:r>
            <a:endParaRPr lang="fr-FR" sz="2400" b="1" dirty="0">
              <a:solidFill>
                <a:srgbClr val="0070C0"/>
              </a:solidFill>
            </a:endParaRPr>
          </a:p>
        </p:txBody>
      </p:sp>
      <p:sp>
        <p:nvSpPr>
          <p:cNvPr id="17" name="ZoneTexte 8"/>
          <p:cNvSpPr txBox="1"/>
          <p:nvPr/>
        </p:nvSpPr>
        <p:spPr>
          <a:xfrm>
            <a:off x="5465298" y="4334740"/>
            <a:ext cx="93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400" b="1" dirty="0">
                <a:solidFill>
                  <a:srgbClr val="0070C0"/>
                </a:solidFill>
              </a:rPr>
              <a:t>5</a:t>
            </a:r>
            <a:endParaRPr lang="fr-FR" sz="2400" b="1" dirty="0">
              <a:solidFill>
                <a:srgbClr val="0070C0"/>
              </a:solidFill>
            </a:endParaRPr>
          </a:p>
        </p:txBody>
      </p:sp>
      <p:sp>
        <p:nvSpPr>
          <p:cNvPr id="19" name="ZoneTexte 8"/>
          <p:cNvSpPr txBox="1"/>
          <p:nvPr/>
        </p:nvSpPr>
        <p:spPr>
          <a:xfrm>
            <a:off x="3645775" y="5290210"/>
            <a:ext cx="2039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400" b="1" dirty="0">
                <a:solidFill>
                  <a:srgbClr val="0070C0"/>
                </a:solidFill>
              </a:rPr>
              <a:t>supérieure</a:t>
            </a:r>
            <a:endParaRPr lang="fr-FR" sz="2400" b="1" dirty="0">
              <a:solidFill>
                <a:srgbClr val="0070C0"/>
              </a:solidFill>
            </a:endParaRPr>
          </a:p>
        </p:txBody>
      </p:sp>
      <p:sp>
        <p:nvSpPr>
          <p:cNvPr id="20" name="ZoneTexte 8"/>
          <p:cNvSpPr txBox="1"/>
          <p:nvPr/>
        </p:nvSpPr>
        <p:spPr>
          <a:xfrm>
            <a:off x="3425890" y="5904240"/>
            <a:ext cx="2039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400" b="1" dirty="0">
                <a:solidFill>
                  <a:srgbClr val="FF0000"/>
                </a:solidFill>
              </a:rPr>
              <a:t>fort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21" name="ZoneTexte 8"/>
          <p:cNvSpPr txBox="1"/>
          <p:nvPr/>
        </p:nvSpPr>
        <p:spPr>
          <a:xfrm>
            <a:off x="3329048" y="6197986"/>
            <a:ext cx="2039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400" b="1" dirty="0">
                <a:solidFill>
                  <a:srgbClr val="0070C0"/>
                </a:solidFill>
              </a:rPr>
              <a:t>faible</a:t>
            </a:r>
            <a:endParaRPr lang="fr-FR" sz="2400" b="1" dirty="0">
              <a:solidFill>
                <a:srgbClr val="0070C0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E857F88-D434-7108-5D48-A7CAE4450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 vous! Montrez-moi comment vous avez résolu cet exercice.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1BBEE63-016B-7C03-5C7E-C9ECA00AEC1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Faire passer un élève pour la correction. Associer le reste de la classe au feedback. Identifier les erreurs. Insister sur les étapes à respecter.</a:t>
            </a:r>
          </a:p>
          <a:p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1" grpId="0"/>
      <p:bldP spid="17" grpId="0"/>
      <p:bldP spid="19" grpId="0"/>
      <p:bldP spid="20" grpId="0"/>
      <p:bldP spid="21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860537" y="5229083"/>
            <a:ext cx="1499616" cy="50330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3min</a:t>
            </a:r>
          </a:p>
        </p:txBody>
      </p:sp>
    </p:spTree>
    <p:extLst>
      <p:ext uri="{BB962C8B-B14F-4D97-AF65-F5344CB8AC3E}">
        <p14:creationId xmlns:p14="http://schemas.microsoft.com/office/powerpoint/2010/main" val="139295206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70A32EE6-6B2E-A7E0-B03C-FD5302813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Avant de finir, faisons un petit résumé ensemble ! Alors, Qui peut me rappeler ce qu’on a appris lors de cette séance?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800B440D-42DB-CDAE-5FB1-CAE65780D20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pose quelques questions.</a:t>
            </a:r>
          </a:p>
        </p:txBody>
      </p:sp>
      <p:pic>
        <p:nvPicPr>
          <p:cNvPr id="10" name="Image 8">
            <a:extLst>
              <a:ext uri="{FF2B5EF4-FFF2-40B4-BE49-F238E27FC236}">
                <a16:creationId xmlns:a16="http://schemas.microsoft.com/office/drawing/2014/main" id="{60EFF94A-FD98-6768-ACFD-C089420FC0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6390" y="434507"/>
            <a:ext cx="467661" cy="467661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54;p38"/>
          <p:cNvSpPr/>
          <p:nvPr/>
        </p:nvSpPr>
        <p:spPr>
          <a:xfrm>
            <a:off x="1297574" y="2924745"/>
            <a:ext cx="9596852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3" name="ZoneTexte 3"/>
          <p:cNvSpPr txBox="1"/>
          <p:nvPr/>
        </p:nvSpPr>
        <p:spPr>
          <a:xfrm>
            <a:off x="991134" y="3016155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defTabSz="342908">
              <a:spcBef>
                <a:spcPts val="600"/>
              </a:spcBef>
              <a:spcAft>
                <a:spcPts val="600"/>
              </a:spcAft>
              <a:defRPr/>
            </a:pPr>
            <a:r>
              <a:rPr lang="fr-FR" b="1" dirty="0">
                <a:solidFill>
                  <a:srgbClr val="FF0000"/>
                </a:solidFill>
              </a:rPr>
              <a:t>Comparer </a:t>
            </a:r>
            <a:r>
              <a:rPr lang="fr-FR" b="1" dirty="0"/>
              <a:t>un son faible à un son fort à partir de leurs graphiques</a:t>
            </a:r>
          </a:p>
        </p:txBody>
      </p:sp>
      <p:pic>
        <p:nvPicPr>
          <p:cNvPr id="8" name="Imag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134" y="2641468"/>
            <a:ext cx="805544" cy="805544"/>
          </a:xfrm>
          <a:prstGeom prst="rect">
            <a:avLst/>
          </a:prstGeom>
        </p:spPr>
      </p:pic>
      <p:sp>
        <p:nvSpPr>
          <p:cNvPr id="9" name="Titre 8">
            <a:extLst>
              <a:ext uri="{FF2B5EF4-FFF2-40B4-BE49-F238E27FC236}">
                <a16:creationId xmlns:a16="http://schemas.microsoft.com/office/drawing/2014/main" id="{8EE12AB0-6938-F737-36ED-94EB9E25D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Notre tâche principale de cette séance est:</a:t>
            </a:r>
          </a:p>
        </p:txBody>
      </p:sp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76CD4262-5894-8127-53DB-C4A3C1DFDC2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12" name="Image 8">
            <a:extLst>
              <a:ext uri="{FF2B5EF4-FFF2-40B4-BE49-F238E27FC236}">
                <a16:creationId xmlns:a16="http://schemas.microsoft.com/office/drawing/2014/main" id="{90B72CE9-E3ED-77AB-ECEF-A5E64FD133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6390" y="434507"/>
            <a:ext cx="467661" cy="467661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4831A-6EBF-A77B-D39C-E662B24DF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ZoneTexte 15"/>
          <p:cNvSpPr txBox="1"/>
          <p:nvPr/>
        </p:nvSpPr>
        <p:spPr>
          <a:xfrm>
            <a:off x="436696" y="1523204"/>
            <a:ext cx="11390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dirty="0"/>
              <a:t>Pour comparer un </a:t>
            </a:r>
            <a:r>
              <a:rPr lang="fr-MA" sz="2800" b="1" dirty="0"/>
              <a:t>son faible </a:t>
            </a:r>
            <a:r>
              <a:rPr lang="fr-MA" sz="2800" dirty="0"/>
              <a:t>à un </a:t>
            </a:r>
            <a:r>
              <a:rPr lang="fr-MA" sz="2800" b="1" dirty="0"/>
              <a:t>son fort</a:t>
            </a:r>
            <a:r>
              <a:rPr lang="fr-MA" sz="2800" dirty="0"/>
              <a:t>, il faut comparer leurs amplitudes:</a:t>
            </a:r>
            <a:endParaRPr lang="fr-FR" sz="2800" dirty="0"/>
          </a:p>
        </p:txBody>
      </p:sp>
      <p:sp>
        <p:nvSpPr>
          <p:cNvPr id="17" name="Flèche : droite 3">
            <a:extLst>
              <a:ext uri="{FF2B5EF4-FFF2-40B4-BE49-F238E27FC236}">
                <a16:creationId xmlns:a16="http://schemas.microsoft.com/office/drawing/2014/main" id="{19C51263-C314-BC77-1CC5-F3C3F695E575}"/>
              </a:ext>
            </a:extLst>
          </p:cNvPr>
          <p:cNvSpPr/>
          <p:nvPr/>
        </p:nvSpPr>
        <p:spPr>
          <a:xfrm rot="5400000">
            <a:off x="5235666" y="2410013"/>
            <a:ext cx="1080000" cy="640668"/>
          </a:xfrm>
          <a:prstGeom prst="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C9201EAA-43CD-336A-F2BD-32DAF4A48DD7}"/>
              </a:ext>
            </a:extLst>
          </p:cNvPr>
          <p:cNvGrpSpPr/>
          <p:nvPr/>
        </p:nvGrpSpPr>
        <p:grpSpPr>
          <a:xfrm>
            <a:off x="1458410" y="3478493"/>
            <a:ext cx="8368618" cy="587853"/>
            <a:chOff x="1458410" y="3478493"/>
            <a:chExt cx="8368618" cy="58785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A586E72-0B3F-995F-6F3F-1E2A3358C341}"/>
                </a:ext>
              </a:extLst>
            </p:cNvPr>
            <p:cNvSpPr/>
            <p:nvPr/>
          </p:nvSpPr>
          <p:spPr>
            <a:xfrm>
              <a:off x="1458410" y="3489379"/>
              <a:ext cx="3161997" cy="558743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fr-FR" sz="2800" dirty="0">
                  <a:latin typeface="Calibri" panose="020F0502020204030204" pitchFamily="34" charset="0"/>
                  <a:cs typeface="Arial" panose="020B0604020202020204" pitchFamily="34" charset="0"/>
                </a:rPr>
                <a:t>Son </a:t>
              </a:r>
              <a:r>
                <a:rPr lang="fr-FR" sz="2800" dirty="0">
                  <a:solidFill>
                    <a:srgbClr val="00206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faible</a:t>
              </a:r>
              <a:r>
                <a:rPr lang="fr-FR" sz="2800" dirty="0">
                  <a:latin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19" name="Flèche : droite 3">
              <a:extLst>
                <a:ext uri="{FF2B5EF4-FFF2-40B4-BE49-F238E27FC236}">
                  <a16:creationId xmlns:a16="http://schemas.microsoft.com/office/drawing/2014/main" id="{19C51263-C314-BC77-1CC5-F3C3F695E575}"/>
                </a:ext>
              </a:extLst>
            </p:cNvPr>
            <p:cNvSpPr/>
            <p:nvPr/>
          </p:nvSpPr>
          <p:spPr>
            <a:xfrm>
              <a:off x="4826511" y="3591868"/>
              <a:ext cx="1632415" cy="353764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29DF939-D810-3F84-94B2-75A3AD567E28}"/>
                </a:ext>
              </a:extLst>
            </p:cNvPr>
            <p:cNvSpPr/>
            <p:nvPr/>
          </p:nvSpPr>
          <p:spPr>
            <a:xfrm>
              <a:off x="6665031" y="3478493"/>
              <a:ext cx="3161997" cy="587853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fr-FR" sz="2800" dirty="0">
                  <a:latin typeface="Calibri" panose="020F0502020204030204" pitchFamily="34" charset="0"/>
                  <a:cs typeface="Arial" panose="020B0604020202020204" pitchFamily="34" charset="0"/>
                </a:rPr>
                <a:t>Faible amplitude </a:t>
              </a:r>
            </a:p>
          </p:txBody>
        </p: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36BE781C-6769-3F8C-A078-7F981AA9438F}"/>
              </a:ext>
            </a:extLst>
          </p:cNvPr>
          <p:cNvGrpSpPr/>
          <p:nvPr/>
        </p:nvGrpSpPr>
        <p:grpSpPr>
          <a:xfrm>
            <a:off x="1458410" y="5003251"/>
            <a:ext cx="8368617" cy="587853"/>
            <a:chOff x="1458410" y="5003251"/>
            <a:chExt cx="8368617" cy="587853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66EFA18-A7A0-07FB-27DA-9C61D5FBC367}"/>
                </a:ext>
              </a:extLst>
            </p:cNvPr>
            <p:cNvSpPr/>
            <p:nvPr/>
          </p:nvSpPr>
          <p:spPr>
            <a:xfrm>
              <a:off x="1458410" y="5003252"/>
              <a:ext cx="3161997" cy="558743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fr-FR" sz="2800" dirty="0">
                  <a:latin typeface="Calibri" panose="020F0502020204030204" pitchFamily="34" charset="0"/>
                  <a:cs typeface="Arial" panose="020B0604020202020204" pitchFamily="34" charset="0"/>
                </a:rPr>
                <a:t>Son </a:t>
              </a:r>
              <a:r>
                <a:rPr lang="fr-FR" sz="2800" dirty="0">
                  <a:solidFill>
                    <a:srgbClr val="FF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fort</a:t>
              </a:r>
              <a:r>
                <a:rPr lang="fr-FR" sz="2800" dirty="0">
                  <a:latin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ED271E5-ECE0-83E1-8119-7D4D97BD8EFE}"/>
                </a:ext>
              </a:extLst>
            </p:cNvPr>
            <p:cNvSpPr/>
            <p:nvPr/>
          </p:nvSpPr>
          <p:spPr>
            <a:xfrm>
              <a:off x="6665030" y="5003251"/>
              <a:ext cx="3161997" cy="587853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fr-FR" sz="2800" dirty="0">
                  <a:latin typeface="Calibri" panose="020F0502020204030204" pitchFamily="34" charset="0"/>
                  <a:cs typeface="Arial" panose="020B0604020202020204" pitchFamily="34" charset="0"/>
                </a:rPr>
                <a:t>Grande amplitude </a:t>
              </a:r>
            </a:p>
          </p:txBody>
        </p:sp>
        <p:sp>
          <p:nvSpPr>
            <p:cNvPr id="23" name="Flèche : droite 8">
              <a:extLst>
                <a:ext uri="{FF2B5EF4-FFF2-40B4-BE49-F238E27FC236}">
                  <a16:creationId xmlns:a16="http://schemas.microsoft.com/office/drawing/2014/main" id="{45BF7E53-4AA7-CC2E-EC40-9633A73EEAA6}"/>
                </a:ext>
              </a:extLst>
            </p:cNvPr>
            <p:cNvSpPr/>
            <p:nvPr/>
          </p:nvSpPr>
          <p:spPr>
            <a:xfrm>
              <a:off x="4826511" y="5105740"/>
              <a:ext cx="1632415" cy="353764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06E5EBAE-E079-953F-9074-FF6F7A6CF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Voilà ce qu’il faut bien retenir.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9B5496A-910C-EF9B-CA1E-CF10BB96948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fait participer les élèves pour rappeler les étapes à suivre pour comparer un son faible à un son fort..</a:t>
            </a:r>
          </a:p>
        </p:txBody>
      </p:sp>
      <p:pic>
        <p:nvPicPr>
          <p:cNvPr id="10" name="Image 8">
            <a:extLst>
              <a:ext uri="{FF2B5EF4-FFF2-40B4-BE49-F238E27FC236}">
                <a16:creationId xmlns:a16="http://schemas.microsoft.com/office/drawing/2014/main" id="{9FC24525-359E-D4CB-A07B-5E8FE4F306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6390" y="434507"/>
            <a:ext cx="467661" cy="46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835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4831A-6EBF-A77B-D39C-E662B24DF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D878F69C-E8B1-AFFB-2C31-52DEA53615C0}"/>
              </a:ext>
            </a:extLst>
          </p:cNvPr>
          <p:cNvGrpSpPr/>
          <p:nvPr/>
        </p:nvGrpSpPr>
        <p:grpSpPr>
          <a:xfrm>
            <a:off x="743988" y="1377471"/>
            <a:ext cx="4798182" cy="4177531"/>
            <a:chOff x="743988" y="1377471"/>
            <a:chExt cx="4798182" cy="4177531"/>
          </a:xfrm>
        </p:grpSpPr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CC34AB1D-C44E-A44F-239B-A3C22E8F87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641887" y="1377471"/>
              <a:ext cx="2900283" cy="2900283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CADEBBC1-82A0-E111-158D-659849EF69B3}"/>
                </a:ext>
              </a:extLst>
            </p:cNvPr>
            <p:cNvSpPr txBox="1"/>
            <p:nvPr/>
          </p:nvSpPr>
          <p:spPr>
            <a:xfrm>
              <a:off x="1004951" y="1958892"/>
              <a:ext cx="12200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/>
                <a:t>Son faible</a:t>
              </a:r>
            </a:p>
          </p:txBody>
        </p:sp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26389B2D-29B2-DEDE-037A-0B75B9E4EEE3}"/>
                </a:ext>
              </a:extLst>
            </p:cNvPr>
            <p:cNvSpPr txBox="1"/>
            <p:nvPr/>
          </p:nvSpPr>
          <p:spPr>
            <a:xfrm>
              <a:off x="743988" y="4864409"/>
              <a:ext cx="183832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b="1" dirty="0"/>
                <a:t>Faible amplitude</a:t>
              </a:r>
            </a:p>
          </p:txBody>
        </p:sp>
        <p:pic>
          <p:nvPicPr>
            <p:cNvPr id="32" name="Picture 6" descr="Coda Effects - Qu'est ce que le signal d'une guitare électrique ?">
              <a:extLst>
                <a:ext uri="{FF2B5EF4-FFF2-40B4-BE49-F238E27FC236}">
                  <a16:creationId xmlns:a16="http://schemas.microsoft.com/office/drawing/2014/main" id="{61E046D0-1365-0B0A-0458-29FC3968B608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35" t="29253" r="56162" b="38165"/>
            <a:stretch/>
          </p:blipFill>
          <p:spPr bwMode="auto">
            <a:xfrm>
              <a:off x="2931316" y="4628537"/>
              <a:ext cx="2569210" cy="926465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D9E6F464-A267-4997-8646-95B288CBF962}"/>
              </a:ext>
            </a:extLst>
          </p:cNvPr>
          <p:cNvGrpSpPr/>
          <p:nvPr/>
        </p:nvGrpSpPr>
        <p:grpSpPr>
          <a:xfrm>
            <a:off x="6503479" y="1151057"/>
            <a:ext cx="4803858" cy="4263809"/>
            <a:chOff x="6503479" y="1151057"/>
            <a:chExt cx="4803858" cy="4263809"/>
          </a:xfrm>
        </p:grpSpPr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0240672A-A893-608E-1ECD-E3CFEAF2F4D5}"/>
                </a:ext>
              </a:extLst>
            </p:cNvPr>
            <p:cNvSpPr txBox="1"/>
            <p:nvPr/>
          </p:nvSpPr>
          <p:spPr>
            <a:xfrm>
              <a:off x="7420670" y="1958892"/>
              <a:ext cx="9490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/>
                <a:t>Son fort</a:t>
              </a:r>
            </a:p>
          </p:txBody>
        </p:sp>
        <p:pic>
          <p:nvPicPr>
            <p:cNvPr id="33" name="Picture 6" descr="Coda Effects - Qu'est ce que le signal d'une guitare électrique ?">
              <a:extLst>
                <a:ext uri="{FF2B5EF4-FFF2-40B4-BE49-F238E27FC236}">
                  <a16:creationId xmlns:a16="http://schemas.microsoft.com/office/drawing/2014/main" id="{61E046D0-1365-0B0A-0458-29FC3968B608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35" t="29253" r="56162" b="38165"/>
            <a:stretch/>
          </p:blipFill>
          <p:spPr bwMode="auto">
            <a:xfrm>
              <a:off x="8738127" y="3668396"/>
              <a:ext cx="2569210" cy="174647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FABFBC71-3B2C-352C-C2A3-5276F44211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8519812" y="1151057"/>
              <a:ext cx="2569210" cy="2557585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35" name="ZoneTexte 34">
              <a:extLst>
                <a:ext uri="{FF2B5EF4-FFF2-40B4-BE49-F238E27FC236}">
                  <a16:creationId xmlns:a16="http://schemas.microsoft.com/office/drawing/2014/main" id="{2121323F-FA05-CF27-D405-96ACE1F732FC}"/>
                </a:ext>
              </a:extLst>
            </p:cNvPr>
            <p:cNvSpPr txBox="1"/>
            <p:nvPr/>
          </p:nvSpPr>
          <p:spPr>
            <a:xfrm>
              <a:off x="6503479" y="4854671"/>
              <a:ext cx="198000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b="1" dirty="0"/>
                <a:t>Grande  amplitude</a:t>
              </a:r>
            </a:p>
          </p:txBody>
        </p:sp>
      </p:grpSp>
      <p:sp>
        <p:nvSpPr>
          <p:cNvPr id="2" name="ZoneTexte 1"/>
          <p:cNvSpPr txBox="1"/>
          <p:nvPr/>
        </p:nvSpPr>
        <p:spPr>
          <a:xfrm>
            <a:off x="188115" y="6115376"/>
            <a:ext cx="5898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b="1" i="1" dirty="0">
                <a:solidFill>
                  <a:srgbClr val="FF0000"/>
                </a:solidFill>
              </a:rPr>
              <a:t>Remarque</a:t>
            </a:r>
            <a:r>
              <a:rPr lang="fr-MA" dirty="0"/>
              <a:t>: Les deux sont visualisées avec une même échelle.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8B0564E9-D51C-8724-EE0C-4D93D9E36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Voilà ce qu'il faut bien retenir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39815C97-DBB3-4D0D-9192-F3629D3973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fait participer les élèves pour rappeler les étapes à suivre pour comparer un son aigu à un son grave..</a:t>
            </a:r>
          </a:p>
        </p:txBody>
      </p:sp>
    </p:spTree>
    <p:extLst>
      <p:ext uri="{BB962C8B-B14F-4D97-AF65-F5344CB8AC3E}">
        <p14:creationId xmlns:p14="http://schemas.microsoft.com/office/powerpoint/2010/main" val="3759428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5D5F7466-978D-48C7-3710-ED87E52E8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termine par la carte lexicale suivante.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sz="quarter" idx="1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Faire participer les élèves à la lecture de la carte.</a:t>
            </a:r>
          </a:p>
        </p:txBody>
      </p:sp>
      <p:pic>
        <p:nvPicPr>
          <p:cNvPr id="2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grpSp>
        <p:nvGrpSpPr>
          <p:cNvPr id="27" name="Groupe 71"/>
          <p:cNvGrpSpPr/>
          <p:nvPr/>
        </p:nvGrpSpPr>
        <p:grpSpPr>
          <a:xfrm>
            <a:off x="477808" y="1162768"/>
            <a:ext cx="11509452" cy="4993178"/>
            <a:chOff x="415600" y="1602971"/>
            <a:chExt cx="11509452" cy="4993178"/>
          </a:xfrm>
        </p:grpSpPr>
        <p:sp>
          <p:nvSpPr>
            <p:cNvPr id="28" name="Rectangle 27"/>
            <p:cNvSpPr/>
            <p:nvPr/>
          </p:nvSpPr>
          <p:spPr>
            <a:xfrm>
              <a:off x="496585" y="2064789"/>
              <a:ext cx="11428467" cy="4531360"/>
            </a:xfrm>
            <a:prstGeom prst="rect">
              <a:avLst/>
            </a:prstGeom>
            <a:solidFill>
              <a:srgbClr val="FFFFFF">
                <a:lumMod val="95000"/>
              </a:srgbClr>
            </a:solidFill>
            <a:ln w="25400" cap="flat" cmpd="sng" algn="ctr">
              <a:solidFill>
                <a:srgbClr val="0097A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Rectangle à coins arrondis 2"/>
            <p:cNvSpPr/>
            <p:nvPr/>
          </p:nvSpPr>
          <p:spPr>
            <a:xfrm>
              <a:off x="4673600" y="2922668"/>
              <a:ext cx="2702560" cy="1716575"/>
            </a:xfrm>
            <a:prstGeom prst="roundRect">
              <a:avLst/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342908"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fr-FR" b="1" dirty="0"/>
                <a:t>Comparer un son fort à un son faible à partir de leur graphique</a:t>
              </a:r>
              <a:endParaRPr lang="fr-BE" b="1" dirty="0"/>
            </a:p>
          </p:txBody>
        </p:sp>
        <p:sp>
          <p:nvSpPr>
            <p:cNvPr id="30" name="Rectangle à coins arrondis 17"/>
            <p:cNvSpPr/>
            <p:nvPr/>
          </p:nvSpPr>
          <p:spPr>
            <a:xfrm>
              <a:off x="680393" y="2624587"/>
              <a:ext cx="2834967" cy="1156370"/>
            </a:xfrm>
            <a:prstGeom prst="roundRect">
              <a:avLst>
                <a:gd name="adj" fmla="val 8096"/>
              </a:avLst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" name="ZoneTexte 3"/>
            <p:cNvSpPr txBox="1"/>
            <p:nvPr/>
          </p:nvSpPr>
          <p:spPr>
            <a:xfrm>
              <a:off x="4881880" y="2610818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Ma </a:t>
              </a:r>
              <a:r>
                <a:rPr lang="fr-MA" sz="1400" i="1" kern="0" dirty="0">
                  <a:solidFill>
                    <a:srgbClr val="000000"/>
                  </a:solidFill>
                  <a:latin typeface="Arial"/>
                </a:rPr>
                <a:t>tâche</a:t>
              </a:r>
              <a:endParaRPr kumimoji="0" lang="fr-MA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37" name="ZoneTexte 20"/>
            <p:cNvSpPr txBox="1"/>
            <p:nvPr/>
          </p:nvSpPr>
          <p:spPr>
            <a:xfrm>
              <a:off x="1021080" y="2308315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MA" sz="1400" i="1" kern="0" noProof="0" dirty="0">
                  <a:solidFill>
                    <a:srgbClr val="000000"/>
                  </a:solidFill>
                  <a:latin typeface="Arial"/>
                </a:rPr>
                <a:t>Termes thématiques</a:t>
              </a:r>
              <a:endParaRPr kumimoji="0" lang="fr-MA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42" name="Rectangle à coins arrondis 24"/>
            <p:cNvSpPr/>
            <p:nvPr/>
          </p:nvSpPr>
          <p:spPr>
            <a:xfrm>
              <a:off x="8415759" y="3696003"/>
              <a:ext cx="2824480" cy="1226935"/>
            </a:xfrm>
            <a:prstGeom prst="roundRect">
              <a:avLst/>
            </a:prstGeom>
            <a:solidFill>
              <a:srgbClr val="0097A7">
                <a:alpha val="30000"/>
              </a:srgbClr>
            </a:solidFill>
            <a:ln w="25400" cap="flat" cmpd="sng" algn="ctr">
              <a:solidFill>
                <a:srgbClr val="0097A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" name="ZoneTexte 27"/>
            <p:cNvSpPr txBox="1"/>
            <p:nvPr/>
          </p:nvSpPr>
          <p:spPr>
            <a:xfrm>
              <a:off x="8605035" y="3301626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Verbes de consigne</a:t>
              </a:r>
              <a:endParaRPr kumimoji="0" lang="fr-MA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56" name="Rectangle à coins arrondis 28"/>
            <p:cNvSpPr/>
            <p:nvPr/>
          </p:nvSpPr>
          <p:spPr>
            <a:xfrm>
              <a:off x="904238" y="5461789"/>
              <a:ext cx="10154331" cy="525705"/>
            </a:xfrm>
            <a:prstGeom prst="roundRect">
              <a:avLst/>
            </a:prstGeom>
            <a:solidFill>
              <a:srgbClr val="4285F4">
                <a:lumMod val="20000"/>
                <a:lumOff val="80000"/>
              </a:srgbClr>
            </a:solidFill>
            <a:ln w="25400" cap="flat" cmpd="sng" algn="ctr">
              <a:solidFill>
                <a:srgbClr val="4285F4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" name="ZoneTexte 29"/>
            <p:cNvSpPr txBox="1"/>
            <p:nvPr/>
          </p:nvSpPr>
          <p:spPr>
            <a:xfrm>
              <a:off x="904240" y="5160584"/>
              <a:ext cx="33870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Structures pour répondre</a:t>
              </a:r>
              <a:endParaRPr kumimoji="0" lang="fr-MA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cxnSp>
          <p:nvCxnSpPr>
            <p:cNvPr id="58" name="Connecteur en angle 5"/>
            <p:cNvCxnSpPr>
              <a:cxnSpLocks/>
              <a:stCxn id="30" idx="3"/>
              <a:endCxn id="29" idx="1"/>
            </p:cNvCxnSpPr>
            <p:nvPr/>
          </p:nvCxnSpPr>
          <p:spPr>
            <a:xfrm>
              <a:off x="3515360" y="3202772"/>
              <a:ext cx="1158240" cy="578184"/>
            </a:xfrm>
            <a:prstGeom prst="bentConnector3">
              <a:avLst/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59" name="ZoneTexte 9"/>
            <p:cNvSpPr txBox="1"/>
            <p:nvPr/>
          </p:nvSpPr>
          <p:spPr>
            <a:xfrm>
              <a:off x="996930" y="2764706"/>
              <a:ext cx="240284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MA" sz="1400" kern="0" dirty="0">
                  <a:solidFill>
                    <a:srgbClr val="000000"/>
                  </a:solidFill>
                  <a:latin typeface="Arial"/>
                </a:rPr>
                <a:t>Amplitude</a:t>
              </a:r>
              <a:endParaRPr lang="fr-FR" sz="1400" kern="0" dirty="0">
                <a:solidFill>
                  <a:srgbClr val="000000"/>
                </a:solidFill>
                <a:latin typeface="Arial"/>
              </a:endParaRP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MA" sz="1400" kern="0" dirty="0">
                  <a:solidFill>
                    <a:srgbClr val="000000"/>
                  </a:solidFill>
                  <a:latin typeface="Arial"/>
                </a:rPr>
                <a:t>Son fort</a:t>
              </a:r>
              <a:endPara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MA" sz="1400" kern="0" dirty="0">
                  <a:solidFill>
                    <a:srgbClr val="000000"/>
                  </a:solidFill>
                  <a:latin typeface="Arial"/>
                </a:rPr>
                <a:t>Son faible</a:t>
              </a: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 </a:t>
              </a:r>
              <a:r>
                <a:rPr kumimoji="0" lang="fr-FR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 </a:t>
              </a:r>
            </a:p>
          </p:txBody>
        </p:sp>
        <p:sp>
          <p:nvSpPr>
            <p:cNvPr id="60" name="ZoneTexte 32"/>
            <p:cNvSpPr txBox="1"/>
            <p:nvPr/>
          </p:nvSpPr>
          <p:spPr>
            <a:xfrm>
              <a:off x="8761199" y="3869203"/>
              <a:ext cx="247904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Identifier</a:t>
              </a:r>
              <a:endPara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MA" sz="1400" kern="0" dirty="0">
                  <a:solidFill>
                    <a:srgbClr val="000000"/>
                  </a:solidFill>
                  <a:latin typeface="Arial"/>
                </a:rPr>
                <a:t>Comparer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MA" sz="1400" kern="0" dirty="0">
                  <a:solidFill>
                    <a:srgbClr val="000000"/>
                  </a:solidFill>
                  <a:latin typeface="Arial"/>
                </a:rPr>
                <a:t>Déterminer</a:t>
              </a:r>
              <a:endParaRPr lang="fr-FR" sz="1400" kern="0" dirty="0">
                <a:solidFill>
                  <a:srgbClr val="000000"/>
                </a:solidFill>
                <a:latin typeface="Arial"/>
              </a:endParaRPr>
            </a:p>
          </p:txBody>
        </p:sp>
        <p:cxnSp>
          <p:nvCxnSpPr>
            <p:cNvPr id="61" name="Connecteur en angle 39"/>
            <p:cNvCxnSpPr>
              <a:cxnSpLocks/>
              <a:stCxn id="29" idx="3"/>
              <a:endCxn id="42" idx="1"/>
            </p:cNvCxnSpPr>
            <p:nvPr/>
          </p:nvCxnSpPr>
          <p:spPr>
            <a:xfrm>
              <a:off x="7376160" y="3780956"/>
              <a:ext cx="1039599" cy="528515"/>
            </a:xfrm>
            <a:prstGeom prst="bentConnector3">
              <a:avLst>
                <a:gd name="adj1" fmla="val 50000"/>
              </a:avLst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62" name="ZoneTexte 42"/>
            <p:cNvSpPr txBox="1"/>
            <p:nvPr/>
          </p:nvSpPr>
          <p:spPr>
            <a:xfrm>
              <a:off x="904237" y="5581735"/>
              <a:ext cx="103360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defTabSz="914400"/>
              <a:r>
                <a:rPr lang="fr-FR" sz="1400" i="1" kern="0" dirty="0">
                  <a:solidFill>
                    <a:srgbClr val="000000"/>
                  </a:solidFill>
                  <a:latin typeface="Arial"/>
                </a:rPr>
                <a:t>Comme l’amplitude a1 est ……………………à l’amplitude a2, alors le son(1) est plus……………..….que le son(2).</a:t>
              </a:r>
            </a:p>
          </p:txBody>
        </p:sp>
        <p:cxnSp>
          <p:nvCxnSpPr>
            <p:cNvPr id="63" name="Connecteur en angle 44"/>
            <p:cNvCxnSpPr>
              <a:cxnSpLocks/>
              <a:stCxn id="29" idx="2"/>
              <a:endCxn id="56" idx="0"/>
            </p:cNvCxnSpPr>
            <p:nvPr/>
          </p:nvCxnSpPr>
          <p:spPr>
            <a:xfrm rot="5400000">
              <a:off x="5591869" y="5028778"/>
              <a:ext cx="822546" cy="43476"/>
            </a:xfrm>
            <a:prstGeom prst="bentConnector3">
              <a:avLst/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64" name="Rectangle 63"/>
            <p:cNvSpPr/>
            <p:nvPr/>
          </p:nvSpPr>
          <p:spPr>
            <a:xfrm>
              <a:off x="415600" y="1645615"/>
              <a:ext cx="11428467" cy="344835"/>
            </a:xfrm>
            <a:prstGeom prst="rect">
              <a:avLst/>
            </a:prstGeom>
            <a:solidFill>
              <a:srgbClr val="0097A7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MA CARTE LEXICALE</a:t>
              </a:r>
              <a:endParaRPr kumimoji="0" lang="fr-MA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" name="Rectangle à coins arrondis 68"/>
            <p:cNvSpPr/>
            <p:nvPr/>
          </p:nvSpPr>
          <p:spPr>
            <a:xfrm>
              <a:off x="10723502" y="1602971"/>
              <a:ext cx="335067" cy="461818"/>
            </a:xfrm>
            <a:prstGeom prst="roundRect">
              <a:avLst/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CBF18"/>
              </a:solidFill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4</a:t>
              </a:r>
              <a:endParaRPr kumimoji="0" lang="fr-MA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" name="ZoneTexte 69"/>
            <p:cNvSpPr txBox="1"/>
            <p:nvPr/>
          </p:nvSpPr>
          <p:spPr>
            <a:xfrm>
              <a:off x="11058569" y="1659151"/>
              <a:ext cx="6258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rPr>
                <a:t>mots</a:t>
              </a:r>
              <a:endParaRPr kumimoji="0" lang="fr-MA" sz="1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67" name="ZoneTexte 70"/>
            <p:cNvSpPr txBox="1"/>
            <p:nvPr/>
          </p:nvSpPr>
          <p:spPr>
            <a:xfrm>
              <a:off x="9682480" y="1670773"/>
              <a:ext cx="10410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>
                <a:defRPr sz="1400" b="1" i="1">
                  <a:solidFill>
                    <a:schemeClr val="bg1"/>
                  </a:solidFill>
                </a:defRPr>
              </a:lvl1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1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rPr>
                <a:t>Je retiens</a:t>
              </a:r>
              <a:endParaRPr kumimoji="0" lang="fr-MA" sz="1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endParaRPr>
            </a:p>
          </p:txBody>
        </p:sp>
      </p:grp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 et faire les exercices suivants.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sp>
        <p:nvSpPr>
          <p:cNvPr id="12" name="ZoneTexte 7">
            <a:extLst>
              <a:ext uri="{FF2B5EF4-FFF2-40B4-BE49-F238E27FC236}">
                <a16:creationId xmlns:a16="http://schemas.microsoft.com/office/drawing/2014/main" id="{68A0E193-7E82-6603-BAFA-71DE4DF6EBD0}"/>
              </a:ext>
            </a:extLst>
          </p:cNvPr>
          <p:cNvSpPr txBox="1"/>
          <p:nvPr/>
        </p:nvSpPr>
        <p:spPr>
          <a:xfrm>
            <a:off x="799464" y="5928376"/>
            <a:ext cx="10298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i="1" dirty="0">
                <a:solidFill>
                  <a:prstClr val="black"/>
                </a:solidFill>
                <a:latin typeface="Calibri" panose="020F0502020204030204"/>
              </a:rPr>
              <a:t>A la prochaine séance!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9745020D-D5D5-472D-1CBE-B8C027CF2E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6390" y="434507"/>
            <a:ext cx="467661" cy="46766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21E38A6-2100-0C66-9DFD-497569423E85}"/>
              </a:ext>
            </a:extLst>
          </p:cNvPr>
          <p:cNvSpPr txBox="1"/>
          <p:nvPr/>
        </p:nvSpPr>
        <p:spPr>
          <a:xfrm>
            <a:off x="2561496" y="2510430"/>
            <a:ext cx="6140784" cy="14933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b="1" i="1" dirty="0"/>
              <a:t>Exercices 4, 5, 6 de la page 73</a:t>
            </a:r>
          </a:p>
          <a:p>
            <a:pPr algn="just">
              <a:lnSpc>
                <a:spcPct val="150000"/>
              </a:lnSpc>
            </a:pPr>
            <a:r>
              <a:rPr lang="fr-MA" sz="3200" b="1" i="1" dirty="0"/>
              <a:t>Exercices défis: 1 et 2 de la page 74</a:t>
            </a:r>
            <a:endParaRPr lang="fr-FR" sz="3200" b="1" i="1" dirty="0"/>
          </a:p>
        </p:txBody>
      </p:sp>
    </p:spTree>
    <p:extLst>
      <p:ext uri="{BB962C8B-B14F-4D97-AF65-F5344CB8AC3E}">
        <p14:creationId xmlns:p14="http://schemas.microsoft.com/office/powerpoint/2010/main" val="4062271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à coins arrondis 9"/>
          <p:cNvSpPr/>
          <p:nvPr/>
        </p:nvSpPr>
        <p:spPr>
          <a:xfrm>
            <a:off x="3528953" y="223737"/>
            <a:ext cx="8299881" cy="5836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>
            <a:off x="3638373" y="303041"/>
            <a:ext cx="78110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sz="2000" b="1" dirty="0">
                <a:solidFill>
                  <a:schemeClr val="tx1"/>
                </a:solidFill>
              </a:rPr>
              <a:t>Feedback sur les livrets de </a:t>
            </a:r>
            <a:r>
              <a:rPr lang="fr-FR" sz="2000" b="1" u="sng" dirty="0">
                <a:solidFill>
                  <a:schemeClr val="tx1"/>
                </a:solidFill>
              </a:rPr>
              <a:t>l’enseignement explicite</a:t>
            </a:r>
            <a:endParaRPr lang="ar-SA" sz="2000" b="1" u="sng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1" y="0"/>
            <a:ext cx="3208173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177281" y="1935805"/>
            <a:ext cx="296402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b="1" dirty="0">
                <a:solidFill>
                  <a:schemeClr val="bg1"/>
                </a:solidFill>
              </a:rPr>
              <a:t>Chers enseignants,</a:t>
            </a:r>
          </a:p>
          <a:p>
            <a:endParaRPr lang="fr-FR" sz="1800" b="1" dirty="0">
              <a:solidFill>
                <a:schemeClr val="bg1"/>
              </a:solidFill>
            </a:endParaRPr>
          </a:p>
          <a:p>
            <a:endParaRPr lang="fr-FR" sz="1800" b="1" dirty="0">
              <a:solidFill>
                <a:schemeClr val="bg1"/>
              </a:solidFill>
            </a:endParaRPr>
          </a:p>
          <a:p>
            <a:r>
              <a:rPr lang="fr-FR" sz="1800" b="1" dirty="0">
                <a:solidFill>
                  <a:schemeClr val="bg1"/>
                </a:solidFill>
              </a:rPr>
              <a:t>Votre feedback est important!</a:t>
            </a:r>
          </a:p>
          <a:p>
            <a:endParaRPr lang="fr-FR" sz="1800" b="1" dirty="0">
              <a:solidFill>
                <a:schemeClr val="bg1"/>
              </a:solidFill>
            </a:endParaRPr>
          </a:p>
          <a:p>
            <a:r>
              <a:rPr lang="fr-FR" sz="1800" b="1" dirty="0">
                <a:solidFill>
                  <a:schemeClr val="bg1"/>
                </a:solidFill>
              </a:rPr>
              <a:t>Il nous permet d’améliorer les manuels, les supports PPT ainsi que la programmation.</a:t>
            </a:r>
          </a:p>
          <a:p>
            <a:endParaRPr lang="fr-FR" sz="1800" b="1" dirty="0">
              <a:solidFill>
                <a:schemeClr val="bg1"/>
              </a:solidFill>
            </a:endParaRPr>
          </a:p>
          <a:p>
            <a:r>
              <a:rPr lang="fr-FR" sz="1800" b="1" dirty="0">
                <a:solidFill>
                  <a:schemeClr val="bg1"/>
                </a:solidFill>
              </a:rPr>
              <a:t>Utilisez ces codes QR pour nous partager votre feedback.</a:t>
            </a:r>
          </a:p>
        </p:txBody>
      </p:sp>
      <p:pic>
        <p:nvPicPr>
          <p:cNvPr id="1026" name="Picture 2" descr="Feedback - Free ic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780" y="303041"/>
            <a:ext cx="1128642" cy="1128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à coins arrondis 20"/>
          <p:cNvSpPr/>
          <p:nvPr/>
        </p:nvSpPr>
        <p:spPr>
          <a:xfrm>
            <a:off x="3528953" y="3531945"/>
            <a:ext cx="8299881" cy="5836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" name="Rectangle à coins arrondis 21"/>
          <p:cNvSpPr/>
          <p:nvPr/>
        </p:nvSpPr>
        <p:spPr>
          <a:xfrm>
            <a:off x="3528953" y="3531945"/>
            <a:ext cx="8299881" cy="5836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/>
          <p:cNvSpPr/>
          <p:nvPr/>
        </p:nvSpPr>
        <p:spPr>
          <a:xfrm>
            <a:off x="3638373" y="3611249"/>
            <a:ext cx="78110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sz="2000" b="1" dirty="0">
                <a:solidFill>
                  <a:schemeClr val="tx1"/>
                </a:solidFill>
              </a:rPr>
              <a:t>Feedback sur la </a:t>
            </a:r>
            <a:r>
              <a:rPr lang="fr-FR" sz="2000" b="1" u="sng" dirty="0">
                <a:solidFill>
                  <a:schemeClr val="tx1"/>
                </a:solidFill>
              </a:rPr>
              <a:t>période de remédiation</a:t>
            </a:r>
            <a:r>
              <a:rPr lang="fr-FR" sz="2000" b="1" dirty="0">
                <a:solidFill>
                  <a:schemeClr val="tx1"/>
                </a:solidFill>
              </a:rPr>
              <a:t> 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24" name="Organigramme : Processus 23"/>
          <p:cNvSpPr/>
          <p:nvPr/>
        </p:nvSpPr>
        <p:spPr>
          <a:xfrm>
            <a:off x="5361989" y="925200"/>
            <a:ext cx="1872344" cy="18614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Organigramme : Processus 29"/>
          <p:cNvSpPr/>
          <p:nvPr/>
        </p:nvSpPr>
        <p:spPr>
          <a:xfrm>
            <a:off x="7719524" y="925200"/>
            <a:ext cx="1872344" cy="18614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1" name="Image 3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250" y="1095482"/>
            <a:ext cx="1520891" cy="1520891"/>
          </a:xfrm>
          <a:prstGeom prst="rect">
            <a:avLst/>
          </a:prstGeom>
        </p:spPr>
      </p:pic>
      <p:pic>
        <p:nvPicPr>
          <p:cNvPr id="32" name="Image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0374" y="1095481"/>
            <a:ext cx="1520891" cy="1520891"/>
          </a:xfrm>
          <a:prstGeom prst="rect">
            <a:avLst/>
          </a:prstGeom>
        </p:spPr>
      </p:pic>
      <p:sp>
        <p:nvSpPr>
          <p:cNvPr id="33" name="Organigramme : Processus 32"/>
          <p:cNvSpPr/>
          <p:nvPr/>
        </p:nvSpPr>
        <p:spPr>
          <a:xfrm>
            <a:off x="7719525" y="2910285"/>
            <a:ext cx="1872344" cy="503857"/>
          </a:xfrm>
          <a:prstGeom prst="flowChartProcess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accent4">
                    <a:lumMod val="75000"/>
                  </a:schemeClr>
                </a:solidFill>
                <a:hlinkClick r:id="rId6"/>
              </a:rPr>
              <a:t>استمارة التغذية الراجعة باللغة العربية</a:t>
            </a:r>
            <a:endParaRPr lang="fr-FR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4" name="Organigramme : Processus 33"/>
          <p:cNvSpPr/>
          <p:nvPr/>
        </p:nvSpPr>
        <p:spPr>
          <a:xfrm>
            <a:off x="5361988" y="2910285"/>
            <a:ext cx="1872345" cy="503857"/>
          </a:xfrm>
          <a:prstGeom prst="flowChartProcess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accent4">
                    <a:lumMod val="75000"/>
                  </a:schemeClr>
                </a:solidFill>
                <a:hlinkClick r:id="rId7"/>
              </a:rPr>
              <a:t>Formulaire de feedback en français</a:t>
            </a:r>
            <a:endParaRPr lang="fr-FR" sz="12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5" name="Organigramme : Processus 34"/>
          <p:cNvSpPr/>
          <p:nvPr/>
        </p:nvSpPr>
        <p:spPr>
          <a:xfrm>
            <a:off x="5361988" y="4214951"/>
            <a:ext cx="1872344" cy="18614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Organigramme : Processus 35"/>
          <p:cNvSpPr/>
          <p:nvPr/>
        </p:nvSpPr>
        <p:spPr>
          <a:xfrm>
            <a:off x="7719523" y="4214951"/>
            <a:ext cx="1872344" cy="18614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Organigramme : Processus 36"/>
          <p:cNvSpPr/>
          <p:nvPr/>
        </p:nvSpPr>
        <p:spPr>
          <a:xfrm>
            <a:off x="7719524" y="6200036"/>
            <a:ext cx="1872344" cy="503857"/>
          </a:xfrm>
          <a:prstGeom prst="flowChartProcess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accent4">
                    <a:lumMod val="75000"/>
                  </a:schemeClr>
                </a:solidFill>
                <a:hlinkClick r:id="rId8"/>
              </a:rPr>
              <a:t>استمارة التغذية الراجعة باللغة العربية</a:t>
            </a:r>
            <a:endParaRPr lang="fr-FR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8" name="Organigramme : Processus 37"/>
          <p:cNvSpPr/>
          <p:nvPr/>
        </p:nvSpPr>
        <p:spPr>
          <a:xfrm>
            <a:off x="5361987" y="6200036"/>
            <a:ext cx="1872345" cy="503857"/>
          </a:xfrm>
          <a:prstGeom prst="flowChartProcess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accent4">
                    <a:lumMod val="75000"/>
                  </a:schemeClr>
                </a:solidFill>
                <a:hlinkClick r:id="rId9"/>
              </a:rPr>
              <a:t>Formulaire de feedback en français</a:t>
            </a:r>
            <a:endParaRPr lang="fr-FR" sz="12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39" name="Image 3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249" y="4385232"/>
            <a:ext cx="1520891" cy="1520891"/>
          </a:xfrm>
          <a:prstGeom prst="rect">
            <a:avLst/>
          </a:prstGeom>
        </p:spPr>
      </p:pic>
      <p:pic>
        <p:nvPicPr>
          <p:cNvPr id="40" name="Image 3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38490" y="4385232"/>
            <a:ext cx="1519337" cy="152868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/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/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4" name="Google Shape;252;p28"/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</p:grpSp>
      <p:sp>
        <p:nvSpPr>
          <p:cNvPr id="7" name="Google Shape;255;p28"/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Structure de la séance</a:t>
            </a:r>
            <a:endParaRPr lang="fr-FR" sz="1465" kern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33" name="Picture 2" descr="Image généré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/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1</a:t>
              </a:r>
              <a:endParaRPr lang="fr-FR" sz="1465" kern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28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29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5" b="1" kern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30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43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2</a:t>
              </a:r>
              <a:endParaRPr lang="fr-FR" sz="1465" kern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47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48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5" b="1" kern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49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50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3</a:t>
              </a:r>
              <a:endParaRPr lang="fr-FR" sz="1465" kern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59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60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5" b="1" kern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61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62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collective</a:t>
              </a: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4</a:t>
              </a:r>
              <a:endParaRPr lang="fr-FR" sz="1465" kern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65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66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5" b="1" kern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67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68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5</a:t>
              </a:r>
              <a:endParaRPr lang="fr-FR" sz="1465" kern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71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72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5" b="1" kern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73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74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6</a:t>
              </a:r>
              <a:endParaRPr lang="fr-FR" sz="1465" kern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77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78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5" b="1" kern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79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80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35938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2753</TotalTime>
  <Words>2697</Words>
  <Application>Microsoft Office PowerPoint</Application>
  <PresentationFormat>Grand écran</PresentationFormat>
  <Paragraphs>373</Paragraphs>
  <Slides>69</Slides>
  <Notes>4</Notes>
  <HiddenSlides>5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69</vt:i4>
      </vt:variant>
    </vt:vector>
  </HeadingPairs>
  <TitlesOfParts>
    <vt:vector size="79" baseType="lpstr">
      <vt:lpstr>Aptos</vt:lpstr>
      <vt:lpstr>Arial</vt:lpstr>
      <vt:lpstr>Calibri</vt:lpstr>
      <vt:lpstr>Dosis</vt:lpstr>
      <vt:lpstr>Poppins ExtraBold</vt:lpstr>
      <vt:lpstr>Times New Roman</vt:lpstr>
      <vt:lpstr>Wingdings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Observez cette image : à votre avis, quel comportement négatif met-elle en évidence ?</vt:lpstr>
      <vt:lpstr>Le comportement négatif : élève n’est pas attentif ; il bavarde.</vt:lpstr>
      <vt:lpstr>Voici le bon comportement.</vt:lpstr>
      <vt:lpstr>Présentation PowerPoint</vt:lpstr>
      <vt:lpstr>L’enseignant contrôle les réalisations d’un échantillon d’élèves avant de passer à la correction au tableau.(.(à modifier l’unité du temps (en s) ).  </vt:lpstr>
      <vt:lpstr>Présentation PowerPoint</vt:lpstr>
      <vt:lpstr>On va commencer cette séance par un rappel sur le son en tant que vibration.  Répondre par vrai ou faux.</vt:lpstr>
      <vt:lpstr>Effectivement le son est une vibration qui se propage. </vt:lpstr>
      <vt:lpstr>Répondre par vrai ou faux.</vt:lpstr>
      <vt:lpstr>Effectivement, lors de la propagation du son, les particules du milieu de propagation vibrent autour de leurs positions. </vt:lpstr>
      <vt:lpstr>Présentation PowerPoint</vt:lpstr>
      <vt:lpstr>Avant d’aborder notre tâche d’aujourd’hui, je vous présente la situation suivante:</vt:lpstr>
      <vt:lpstr>Très bien , la son émis par le téléphone est plus faible, alors que le son émis par le marteau est plus fort </vt:lpstr>
      <vt:lpstr>À la fin de cette séance, vous serez capables de : </vt:lpstr>
      <vt:lpstr>Présentation PowerPoint</vt:lpstr>
      <vt:lpstr>Observez bien la différence de vibration entre un son faible et un son fort.  </vt:lpstr>
      <vt:lpstr>On obtient les graphiques suivants pour un son faible et pour un son fort.</vt:lpstr>
      <vt:lpstr>Observons les différences entre les deux graphiques.</vt:lpstr>
      <vt:lpstr>Voici par quoi est caractérisé un son faible et un son fort . </vt:lpstr>
      <vt:lpstr>Je vous donne quelques exemples.. </vt:lpstr>
      <vt:lpstr>Je vous donne quelques exemples.. </vt:lpstr>
      <vt:lpstr>Présentation PowerPoint</vt:lpstr>
      <vt:lpstr>Présentation PowerPoint</vt:lpstr>
      <vt:lpstr>Voici notre tâche principale.  Je vais vous montrer comment comparer un son faible à un son fort en comparant leurs amplitudes.</vt:lpstr>
      <vt:lpstr>Je vais réaliser cette tâche en trois étapes : </vt:lpstr>
      <vt:lpstr>La première étape: Je détermine le nombre de divisions correspondant à l’amplitude de chaque son.</vt:lpstr>
      <vt:lpstr>Je commence par le son (a) : </vt:lpstr>
      <vt:lpstr>Je fais la même chose pour le son (b) : </vt:lpstr>
      <vt:lpstr>Deuxième étape : Je comparer les deux amplitudes.</vt:lpstr>
      <vt:lpstr>Troisieme etape : J’identifier le son le plus faible et le plus fort.</vt:lpstr>
      <vt:lpstr>Je récapitule : </vt:lpstr>
      <vt:lpstr>Je fais une synthèse.</vt:lpstr>
      <vt:lpstr>Présentation PowerPoint</vt:lpstr>
      <vt:lpstr>Laissez vos livrets fermés. Prenez vos ardoises pour écrire la bonne réponse . Compléter les phrases suivantes par les mots convenables. </vt:lpstr>
      <vt:lpstr>Laissez vos livrets fermés. Prenez vos ardoises pour écrire la bonne réponse . Compléter les phrases suivantes par les mots convenables. </vt:lpstr>
      <vt:lpstr>Choisir la bonne réponse : </vt:lpstr>
      <vt:lpstr>Un son fort est caractérisé par une grande amplitude.</vt:lpstr>
      <vt:lpstr>Répondre par vrai ou faux.</vt:lpstr>
      <vt:lpstr>Un son de faible volume a une faible amplitude .</vt:lpstr>
      <vt:lpstr>Choisir la bonne réponse.</vt:lpstr>
      <vt:lpstr>Un son est fort lorsque les vibrations qui le produisent ont une grande amplitude.</vt:lpstr>
      <vt:lpstr>Présentation PowerPoint</vt:lpstr>
      <vt:lpstr>Maintenant on va passer aux tâches à réaliser sur le livret. On commence par  la tâche p.71« Je m’entraine en binôme » . Travaillez individuellement, puis discutez de vos réponses en binômes.</vt:lpstr>
      <vt:lpstr>On commence par l’indication du nombre de divisions correspondant à l’amplitude de chaque son.</vt:lpstr>
      <vt:lpstr>On commence par l’indication du nombre de divisions correspondant à l’amplitude de chaque son.</vt:lpstr>
      <vt:lpstr>On compare les deux amplitudes.</vt:lpstr>
      <vt:lpstr>On compare maintenant les deux sons pour identifier le plus fort et le plus faible.</vt:lpstr>
      <vt:lpstr>Présentation PowerPoint</vt:lpstr>
      <vt:lpstr>Maintenant c’est le moment de travailler tout seul. Voir le livret p 71 «je m’entraîne seul » .</vt:lpstr>
      <vt:lpstr>Le temps est terminé. Corrigeons ensemble l’exercice.</vt:lpstr>
      <vt:lpstr>A vous! Montrez-moi comment vous avez résolu cet exercice.</vt:lpstr>
      <vt:lpstr>Présentation PowerPoint</vt:lpstr>
      <vt:lpstr>Avant de finir, faisons un petit résumé ensemble ! Alors, Qui peut me rappeler ce qu’on a appris lors de cette séance?</vt:lpstr>
      <vt:lpstr>Notre tâche principale de cette séance est:</vt:lpstr>
      <vt:lpstr>Voilà ce qu’il faut bien retenir.</vt:lpstr>
      <vt:lpstr>Voilà ce qu'il faut bien retenir </vt:lpstr>
      <vt:lpstr>On termine par la carte lexicale suivante.</vt:lpstr>
      <vt:lpstr> C’est la fin de notre séance. N’oubliez pas de réviser votre leçon et faire les exercices suivants.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SALIM EL MOKHTAR</cp:lastModifiedBy>
  <cp:revision>1577</cp:revision>
  <cp:lastPrinted>2024-10-05T19:15:00Z</cp:lastPrinted>
  <dcterms:created xsi:type="dcterms:W3CDTF">2024-05-28T10:13:00Z</dcterms:created>
  <dcterms:modified xsi:type="dcterms:W3CDTF">2026-02-10T21:49:18Z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07BCFC6302C549B0B0C2BCAF22236F3C_12</vt:lpwstr>
  </property>
  <property fmtid="{D5CDD505-2E9C-101B-9397-08002B2CF9AE}" pid="3" name="KSOProductBuildVer">
    <vt:lpwstr>1036-12.9.0.21549</vt:lpwstr>
  </property>
</Properties>
</file>