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  <p:sldMasterId id="2147483680" r:id="rId4"/>
  </p:sldMasterIdLst>
  <p:notesMasterIdLst>
    <p:notesMasterId r:id="rId72"/>
  </p:notesMasterIdLst>
  <p:handoutMasterIdLst>
    <p:handoutMasterId r:id="rId73"/>
  </p:handoutMasterIdLst>
  <p:sldIdLst>
    <p:sldId id="16777258" r:id="rId5"/>
    <p:sldId id="16777255" r:id="rId6"/>
    <p:sldId id="16777256" r:id="rId7"/>
    <p:sldId id="16777259" r:id="rId8"/>
    <p:sldId id="346" r:id="rId9"/>
    <p:sldId id="2147483462" r:id="rId10"/>
    <p:sldId id="16777304" r:id="rId11"/>
    <p:sldId id="16776965" r:id="rId12"/>
    <p:sldId id="16777305" r:id="rId13"/>
    <p:sldId id="16777306" r:id="rId14"/>
    <p:sldId id="16777307" r:id="rId15"/>
    <p:sldId id="16777261" r:id="rId16"/>
    <p:sldId id="16777262" r:id="rId17"/>
    <p:sldId id="16777263" r:id="rId18"/>
    <p:sldId id="16777264" r:id="rId19"/>
    <p:sldId id="16777308" r:id="rId20"/>
    <p:sldId id="16777265" r:id="rId21"/>
    <p:sldId id="16777266" r:id="rId22"/>
    <p:sldId id="16777267" r:id="rId23"/>
    <p:sldId id="16777268" r:id="rId24"/>
    <p:sldId id="16777269" r:id="rId25"/>
    <p:sldId id="16777270" r:id="rId26"/>
    <p:sldId id="16777271" r:id="rId27"/>
    <p:sldId id="16777272" r:id="rId28"/>
    <p:sldId id="16777273" r:id="rId29"/>
    <p:sldId id="2147483463" r:id="rId30"/>
    <p:sldId id="261" r:id="rId31"/>
    <p:sldId id="16777274" r:id="rId32"/>
    <p:sldId id="16777222" r:id="rId33"/>
    <p:sldId id="16777213" r:id="rId34"/>
    <p:sldId id="289" r:id="rId35"/>
    <p:sldId id="16777275" r:id="rId36"/>
    <p:sldId id="16777276" r:id="rId37"/>
    <p:sldId id="16777310" r:id="rId38"/>
    <p:sldId id="295" r:id="rId39"/>
    <p:sldId id="299" r:id="rId40"/>
    <p:sldId id="16777311" r:id="rId41"/>
    <p:sldId id="16777277" r:id="rId42"/>
    <p:sldId id="16777300" r:id="rId43"/>
    <p:sldId id="16777302" r:id="rId44"/>
    <p:sldId id="16777280" r:id="rId45"/>
    <p:sldId id="16777283" r:id="rId46"/>
    <p:sldId id="16777312" r:id="rId47"/>
    <p:sldId id="262" r:id="rId48"/>
    <p:sldId id="297" r:id="rId49"/>
    <p:sldId id="4099676" r:id="rId50"/>
    <p:sldId id="16777284" r:id="rId51"/>
    <p:sldId id="16777251" r:id="rId52"/>
    <p:sldId id="16777285" r:id="rId53"/>
    <p:sldId id="16777286" r:id="rId54"/>
    <p:sldId id="16777287" r:id="rId55"/>
    <p:sldId id="300" r:id="rId56"/>
    <p:sldId id="16777241" r:id="rId57"/>
    <p:sldId id="16777242" r:id="rId58"/>
    <p:sldId id="16777294" r:id="rId59"/>
    <p:sldId id="16777295" r:id="rId60"/>
    <p:sldId id="16777297" r:id="rId61"/>
    <p:sldId id="307" r:id="rId62"/>
    <p:sldId id="279" r:id="rId63"/>
    <p:sldId id="280" r:id="rId64"/>
    <p:sldId id="281" r:id="rId65"/>
    <p:sldId id="311" r:id="rId66"/>
    <p:sldId id="16777226" r:id="rId67"/>
    <p:sldId id="16777227" r:id="rId68"/>
    <p:sldId id="16777257" r:id="rId69"/>
    <p:sldId id="4100253" r:id="rId70"/>
    <p:sldId id="318" r:id="rId7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19D19"/>
    <a:srgbClr val="FFFFFF"/>
    <a:srgbClr val="000000"/>
    <a:srgbClr val="66CCFF"/>
    <a:srgbClr val="99CCFF"/>
    <a:srgbClr val="86CFE2"/>
    <a:srgbClr val="94C8ED"/>
    <a:srgbClr val="33CCFF"/>
    <a:srgbClr val="80C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90" autoAdjust="0"/>
  </p:normalViewPr>
  <p:slideViewPr>
    <p:cSldViewPr snapToGrid="0">
      <p:cViewPr varScale="1">
        <p:scale>
          <a:sx n="79" d="100"/>
          <a:sy n="79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1:notes"/>
          <p:cNvSpPr txBox="1">
            <a:spLocks noGrp="1"/>
          </p:cNvSpPr>
          <p:nvPr>
            <p:ph type="body" idx="1"/>
          </p:nvPr>
        </p:nvSpPr>
        <p:spPr>
          <a:xfrm>
            <a:off x="679927" y="4778723"/>
            <a:ext cx="5439410" cy="3909864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2" name="Google Shape;52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7887" cy="3352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3821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pPr>
                <a:defRPr/>
              </a:pPr>
              <a:t>7</a:t>
            </a:fld>
            <a:endParaRPr lang="fr-FR" sz="14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2490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7336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6062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9861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10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1.xml"/><Relationship Id="rId4" Type="http://schemas.microsoft.com/office/2007/relationships/hdphoto" Target="../media/hdphoto5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1.xml"/><Relationship Id="rId4" Type="http://schemas.microsoft.com/office/2007/relationships/hdphoto" Target="../media/hdphoto6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sv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38.sv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5.png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3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38.sv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sv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38.svg"/><Relationship Id="rId4" Type="http://schemas.openxmlformats.org/officeDocument/2006/relationships/image" Target="../media/image7.png"/></Relationships>
</file>

<file path=ppt/slideLayouts/_rels/slideLayout5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4.xml"/><Relationship Id="rId4" Type="http://schemas.microsoft.com/office/2007/relationships/hdphoto" Target="../media/hdphoto5.wdp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4.xml"/><Relationship Id="rId4" Type="http://schemas.microsoft.com/office/2007/relationships/hdphoto" Target="../media/hdphoto4.wdp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gi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3" name="Titre 10">
            <a:extLst>
              <a:ext uri="{FF2B5EF4-FFF2-40B4-BE49-F238E27FC236}">
                <a16:creationId xmlns:a16="http://schemas.microsoft.com/office/drawing/2014/main" id="{F5E11F61-1B37-7361-CE94-184FD5FB18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4" name="Espace réservé du contenu 14">
            <a:extLst>
              <a:ext uri="{FF2B5EF4-FFF2-40B4-BE49-F238E27FC236}">
                <a16:creationId xmlns:a16="http://schemas.microsoft.com/office/drawing/2014/main" id="{2FE16D78-E4FA-115E-79DD-E918F0AB4E0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144B7AA7-D9CE-E015-CA06-63DEC85274BE}"/>
              </a:ext>
            </a:extLst>
          </p:cNvPr>
          <p:cNvSpPr/>
          <p:nvPr/>
        </p:nvSpPr>
        <p:spPr>
          <a:xfrm>
            <a:off x="11795140" y="85452"/>
            <a:ext cx="211626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329B52C-107B-7A90-310D-261DADBF373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9D88CF0-C84B-FC08-B25C-305C677F89D4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88C0C1D-2E38-312B-75D6-82293BC273C7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80F5333E-DBDF-1F4A-9B71-97AA4DA7FAC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9164EC5-1A54-6477-EF98-B54C4AFD0EE1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C165417-BF08-856E-7934-1E2454513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1BD75C2A-7951-1D63-DEEA-6A94ABB4530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223157D-385F-79F1-5B96-BD7C28B94DEB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C12AA855-F19F-CCB8-3E07-97B7438F0D8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66DF4F4-DEFE-9E95-BF25-C8F97C54AF61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2FEA40C-9A9A-D712-49E0-4480A68F5520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88AB92E7-B401-82F9-BB23-8BA206CDE28A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A05297D-4469-7778-85BF-8319B3892364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A2440F1D-F6D1-F00D-A9F5-7EEA5D8ED7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1C9DF631-425C-26F1-CA77-1A974878715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F8037013-4596-5554-58A5-A85B530E0E1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E898C76-3810-175B-D2ED-3CF244F30E46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B36C6619-1723-A29B-E57B-1D79A3CF9F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M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>
            <a:extLst>
              <a:ext uri="{FF2B5EF4-FFF2-40B4-BE49-F238E27FC236}">
                <a16:creationId xmlns:a16="http://schemas.microsoft.com/office/drawing/2014/main" id="{C6B7786A-C0D9-DB4B-3799-D33A0B1657AB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C58FDB7-CE30-E237-6EBD-D62B9F95D04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42A938-B0D0-C271-0DA3-E5A2C137E82D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2C4904-C54A-B4D1-F9AB-753264D0F624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31" name="Titre 10">
            <a:extLst>
              <a:ext uri="{FF2B5EF4-FFF2-40B4-BE49-F238E27FC236}">
                <a16:creationId xmlns:a16="http://schemas.microsoft.com/office/drawing/2014/main" id="{FF606435-5517-C835-BAB9-99501D7096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2" name="Espace réservé du contenu 14">
            <a:extLst>
              <a:ext uri="{FF2B5EF4-FFF2-40B4-BE49-F238E27FC236}">
                <a16:creationId xmlns:a16="http://schemas.microsoft.com/office/drawing/2014/main" id="{F30CB211-33E4-F00D-598B-F80C910139E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3" name="Picture 3" descr="Image générée">
            <a:extLst>
              <a:ext uri="{FF2B5EF4-FFF2-40B4-BE49-F238E27FC236}">
                <a16:creationId xmlns:a16="http://schemas.microsoft.com/office/drawing/2014/main" id="{7A530DBC-5AE8-7CEF-EDBF-8DD1D343943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FA7FA48D-CAE7-BD69-F8BF-F7B7B1F02B8B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PA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5" name="Picture 14">
            <a:extLst>
              <a:ext uri="{FF2B5EF4-FFF2-40B4-BE49-F238E27FC236}">
                <a16:creationId xmlns:a16="http://schemas.microsoft.com/office/drawing/2014/main" id="{D3A82A35-E1C0-94A4-BB8F-F350F82F40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ageM22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>
            <a:extLst>
              <a:ext uri="{FF2B5EF4-FFF2-40B4-BE49-F238E27FC236}">
                <a16:creationId xmlns:a16="http://schemas.microsoft.com/office/drawing/2014/main" id="{A58B89B6-5404-7000-5609-F1B3CAC5DD01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2F11CF2-90F4-77AF-5133-71F854AE7248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5CA0BC8-4BA1-559B-DF4D-C15193A7C3CB}"/>
                </a:ext>
              </a:extLst>
            </p:cNvPr>
            <p:cNvSpPr/>
            <p:nvPr/>
          </p:nvSpPr>
          <p:spPr>
            <a:xfrm>
              <a:off x="219724" y="124231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77C32B-1E4B-09BE-2436-233E675C1F7A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1" name="Titre 10">
            <a:extLst>
              <a:ext uri="{FF2B5EF4-FFF2-40B4-BE49-F238E27FC236}">
                <a16:creationId xmlns:a16="http://schemas.microsoft.com/office/drawing/2014/main" id="{E250E929-89B0-0FD3-4233-AE0690EFD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22" name="Espace réservé du contenu 14">
            <a:extLst>
              <a:ext uri="{FF2B5EF4-FFF2-40B4-BE49-F238E27FC236}">
                <a16:creationId xmlns:a16="http://schemas.microsoft.com/office/drawing/2014/main" id="{3A0566F0-2AEA-0486-B1DC-894E2666F88C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4F29FB0-F136-2DA7-F0C3-8816E0361E1C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24" name="Freeform 2">
              <a:extLst>
                <a:ext uri="{FF2B5EF4-FFF2-40B4-BE49-F238E27FC236}">
                  <a16:creationId xmlns:a16="http://schemas.microsoft.com/office/drawing/2014/main" id="{9A9CD754-3028-9731-7526-9D1B9D7929B1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" name="Freeform 4">
              <a:extLst>
                <a:ext uri="{FF2B5EF4-FFF2-40B4-BE49-F238E27FC236}">
                  <a16:creationId xmlns:a16="http://schemas.microsoft.com/office/drawing/2014/main" id="{C0EBCF30-8790-AEFF-E16E-BED7CF20A6F6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983731-68FD-06A4-6777-D41F05F1E4C6}"/>
              </a:ext>
            </a:extLst>
          </p:cNvPr>
          <p:cNvSpPr txBox="1"/>
          <p:nvPr userDrawn="1"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white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01236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13712" y="2653073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189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720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97392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965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1790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E961E285-8251-2475-F944-5017C9B8182A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6714D07-FDAB-73E0-1A70-4E8C244913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AD2867-8AEC-8DC9-72A4-BA32FF49BC2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5" name="Oval 9">
            <a:extLst>
              <a:ext uri="{FF2B5EF4-FFF2-40B4-BE49-F238E27FC236}">
                <a16:creationId xmlns:a16="http://schemas.microsoft.com/office/drawing/2014/main" id="{CBBF7167-2E3C-227A-87B5-7200B65C2A8B}"/>
              </a:ext>
            </a:extLst>
          </p:cNvPr>
          <p:cNvSpPr/>
          <p:nvPr userDrawn="1"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07C36AC9-3934-6914-D26B-1F2F7ED096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CE90DBCD-35E0-2360-0B7B-BA9ECDC137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65075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E2FCEFA6-5C18-C116-790C-140908D524B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0A37921-BA62-5B6C-D3E8-E2DEDB69FBB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8B5A81-0771-9FCD-34D1-70F166147FF8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5" name="Oval 9">
            <a:extLst>
              <a:ext uri="{FF2B5EF4-FFF2-40B4-BE49-F238E27FC236}">
                <a16:creationId xmlns:a16="http://schemas.microsoft.com/office/drawing/2014/main" id="{CA698CB3-0C8B-99B9-289D-7FA23BBB59EF}"/>
              </a:ext>
            </a:extLst>
          </p:cNvPr>
          <p:cNvSpPr/>
          <p:nvPr userDrawn="1"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E09ADBB4-738B-ACAB-6DD3-27DA96B5D5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2EA5B229-4D7E-A892-ADCF-7D932B9095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6854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>
            <a:extLst>
              <a:ext uri="{FF2B5EF4-FFF2-40B4-BE49-F238E27FC236}">
                <a16:creationId xmlns:a16="http://schemas.microsoft.com/office/drawing/2014/main" id="{7B8207B9-2763-2871-BE72-B1306ABF1D02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5" name="Rectangle : coins arrondis 10">
              <a:extLst>
                <a:ext uri="{FF2B5EF4-FFF2-40B4-BE49-F238E27FC236}">
                  <a16:creationId xmlns:a16="http://schemas.microsoft.com/office/drawing/2014/main" id="{346D90BA-5F72-524B-AE4A-C963596CDF06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D1586EE-DE7F-C889-E7D0-835D12241C2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9" name="Oval 7">
            <a:extLst>
              <a:ext uri="{FF2B5EF4-FFF2-40B4-BE49-F238E27FC236}">
                <a16:creationId xmlns:a16="http://schemas.microsoft.com/office/drawing/2014/main" id="{6DBFAB2F-FC06-9E8E-49EC-D3405FF99211}"/>
              </a:ext>
            </a:extLst>
          </p:cNvPr>
          <p:cNvSpPr/>
          <p:nvPr userDrawn="1"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1" name="ZoneTexte 4">
            <a:extLst>
              <a:ext uri="{FF2B5EF4-FFF2-40B4-BE49-F238E27FC236}">
                <a16:creationId xmlns:a16="http://schemas.microsoft.com/office/drawing/2014/main" id="{3BFD2FBA-4019-D4A0-279E-291089BF1557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2" name="Picture 18">
            <a:extLst>
              <a:ext uri="{FF2B5EF4-FFF2-40B4-BE49-F238E27FC236}">
                <a16:creationId xmlns:a16="http://schemas.microsoft.com/office/drawing/2014/main" id="{97DF8298-4DB3-C091-BFC0-1FBE4D3647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88E545A6-157A-521D-17A9-9597816773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85486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0189FF7-6D3B-9881-2ADB-DA59B3E9E2A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3A3AF56-8160-5846-D2ED-DB41F6446E47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E9557D31-9A40-F1B0-0E03-97C1871095D3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D1055E-9F45-93C8-8C12-8A08E6E87348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0" name="Titre 10">
            <a:extLst>
              <a:ext uri="{FF2B5EF4-FFF2-40B4-BE49-F238E27FC236}">
                <a16:creationId xmlns:a16="http://schemas.microsoft.com/office/drawing/2014/main" id="{E7A6246D-36FF-452D-6A7B-BC0947AD69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2" name="Espace réservé du contenu 14">
            <a:extLst>
              <a:ext uri="{FF2B5EF4-FFF2-40B4-BE49-F238E27FC236}">
                <a16:creationId xmlns:a16="http://schemas.microsoft.com/office/drawing/2014/main" id="{7F5FB579-11AF-FEB1-5AF9-5B9E038057DC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9B23218E-EFFD-312B-F59C-DBEB80060D08}"/>
              </a:ext>
            </a:extLst>
          </p:cNvPr>
          <p:cNvSpPr/>
          <p:nvPr userDrawn="1"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6" name="Picture 3" descr="Image générée">
            <a:extLst>
              <a:ext uri="{FF2B5EF4-FFF2-40B4-BE49-F238E27FC236}">
                <a16:creationId xmlns:a16="http://schemas.microsoft.com/office/drawing/2014/main" id="{5EBF66C1-1446-1815-7881-E63FC5A27C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2822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1417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4414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8904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742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438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9822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6143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955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428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572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9801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0623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397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5853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35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3956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527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9179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908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853;p104">
            <a:extLst>
              <a:ext uri="{FF2B5EF4-FFF2-40B4-BE49-F238E27FC236}">
                <a16:creationId xmlns:a16="http://schemas.microsoft.com/office/drawing/2014/main" id="{1FFD5C1E-7511-9045-5816-04E4B1FC37F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6" name="Picture 14" descr="Image générée">
            <a:extLst>
              <a:ext uri="{FF2B5EF4-FFF2-40B4-BE49-F238E27FC236}">
                <a16:creationId xmlns:a16="http://schemas.microsoft.com/office/drawing/2014/main" id="{C12EC545-4A80-F9F2-294D-35F6AD6F2D8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Google Shape;288;p29">
            <a:extLst>
              <a:ext uri="{FF2B5EF4-FFF2-40B4-BE49-F238E27FC236}">
                <a16:creationId xmlns:a16="http://schemas.microsoft.com/office/drawing/2014/main" id="{927C7747-AE0A-8448-50A0-ED6AF6328B39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3" name="Google Shape;289;p29">
            <a:extLst>
              <a:ext uri="{FF2B5EF4-FFF2-40B4-BE49-F238E27FC236}">
                <a16:creationId xmlns:a16="http://schemas.microsoft.com/office/drawing/2014/main" id="{55170F2D-56AB-36BF-E53D-D3E59B6C6886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34" name="Google Shape;292;p29">
            <a:extLst>
              <a:ext uri="{FF2B5EF4-FFF2-40B4-BE49-F238E27FC236}">
                <a16:creationId xmlns:a16="http://schemas.microsoft.com/office/drawing/2014/main" id="{B3A3FA63-9710-3865-AB75-F194A4DDD3E2}"/>
              </a:ext>
            </a:extLst>
          </p:cNvPr>
          <p:cNvSpPr/>
          <p:nvPr userDrawn="1"/>
        </p:nvSpPr>
        <p:spPr>
          <a:xfrm>
            <a:off x="2235200" y="3629541"/>
            <a:ext cx="9515672" cy="1562946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5" name="Google Shape;293;p29">
            <a:extLst>
              <a:ext uri="{FF2B5EF4-FFF2-40B4-BE49-F238E27FC236}">
                <a16:creationId xmlns:a16="http://schemas.microsoft.com/office/drawing/2014/main" id="{229348D3-1AFD-DA77-2F20-77566DACDA8C}"/>
              </a:ext>
            </a:extLst>
          </p:cNvPr>
          <p:cNvSpPr/>
          <p:nvPr userDrawn="1"/>
        </p:nvSpPr>
        <p:spPr>
          <a:xfrm>
            <a:off x="412307" y="3629541"/>
            <a:ext cx="1606147" cy="1475860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6" name="Google Shape;288;p29">
            <a:extLst>
              <a:ext uri="{FF2B5EF4-FFF2-40B4-BE49-F238E27FC236}">
                <a16:creationId xmlns:a16="http://schemas.microsoft.com/office/drawing/2014/main" id="{67D07125-5304-9339-4B40-6D60E5B8DE4F}"/>
              </a:ext>
            </a:extLst>
          </p:cNvPr>
          <p:cNvSpPr/>
          <p:nvPr userDrawn="1"/>
        </p:nvSpPr>
        <p:spPr>
          <a:xfrm>
            <a:off x="2244600" y="5234522"/>
            <a:ext cx="9506272" cy="156294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Google Shape;289;p29">
            <a:extLst>
              <a:ext uri="{FF2B5EF4-FFF2-40B4-BE49-F238E27FC236}">
                <a16:creationId xmlns:a16="http://schemas.microsoft.com/office/drawing/2014/main" id="{D55B84A8-C161-2462-AF86-F022DA759009}"/>
              </a:ext>
            </a:extLst>
          </p:cNvPr>
          <p:cNvSpPr/>
          <p:nvPr userDrawn="1"/>
        </p:nvSpPr>
        <p:spPr>
          <a:xfrm>
            <a:off x="441128" y="5244134"/>
            <a:ext cx="1606147" cy="1553334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288;p29">
            <a:extLst>
              <a:ext uri="{FF2B5EF4-FFF2-40B4-BE49-F238E27FC236}">
                <a16:creationId xmlns:a16="http://schemas.microsoft.com/office/drawing/2014/main" id="{CC307645-E36E-C2FE-A58E-DE66A7A9790B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Google Shape;289;p29">
            <a:extLst>
              <a:ext uri="{FF2B5EF4-FFF2-40B4-BE49-F238E27FC236}">
                <a16:creationId xmlns:a16="http://schemas.microsoft.com/office/drawing/2014/main" id="{DF4221F3-1B00-EEF2-1CFF-4A85BB5BA974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42235D9A-C509-03DD-92BF-53604ABD78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F14E2B92-B290-2C18-F8E6-6998CB51CC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AC4BD2D-EA82-8B58-35EB-CABF8B8958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53826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43" name="Google Shape;853;p104">
            <a:extLst>
              <a:ext uri="{FF2B5EF4-FFF2-40B4-BE49-F238E27FC236}">
                <a16:creationId xmlns:a16="http://schemas.microsoft.com/office/drawing/2014/main" id="{A5EADE42-461F-D630-BCE0-12147C09EE06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44" name="Google Shape;853;p104">
            <a:extLst>
              <a:ext uri="{FF2B5EF4-FFF2-40B4-BE49-F238E27FC236}">
                <a16:creationId xmlns:a16="http://schemas.microsoft.com/office/drawing/2014/main" id="{E06107DD-2B47-EFE0-8F99-37D59DC3D881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kern="0" dirty="0" err="1">
                <a:solidFill>
                  <a:srgbClr val="000000"/>
                </a:solidFill>
                <a:cs typeface="Calibri" panose="020F0502020204030204" pitchFamily="34" charset="0"/>
              </a:rPr>
              <a:t>Tâches</a:t>
            </a:r>
            <a:r>
              <a:rPr lang="en-US" sz="2000" b="1" kern="0" dirty="0">
                <a:solidFill>
                  <a:srgbClr val="000000"/>
                </a:solidFill>
                <a:cs typeface="Calibri" panose="020F0502020204030204" pitchFamily="34" charset="0"/>
              </a:rPr>
              <a:t> a </a:t>
            </a:r>
            <a:r>
              <a:rPr lang="en-US" sz="2000" b="1" kern="0" dirty="0" err="1">
                <a:solidFill>
                  <a:srgbClr val="000000"/>
                </a:solidFill>
                <a:cs typeface="Calibri" panose="020F0502020204030204" pitchFamily="34" charset="0"/>
              </a:rPr>
              <a:t>réussir</a:t>
            </a:r>
            <a:endParaRPr lang="fr-FR" sz="20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45" name="Google Shape;853;p104">
            <a:extLst>
              <a:ext uri="{FF2B5EF4-FFF2-40B4-BE49-F238E27FC236}">
                <a16:creationId xmlns:a16="http://schemas.microsoft.com/office/drawing/2014/main" id="{034D3BBE-FF3D-9E9F-1C38-D4B784F37F9D}"/>
              </a:ext>
            </a:extLst>
          </p:cNvPr>
          <p:cNvSpPr/>
          <p:nvPr userDrawn="1"/>
        </p:nvSpPr>
        <p:spPr>
          <a:xfrm>
            <a:off x="412307" y="35004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46" name="Google Shape;853;p104">
            <a:extLst>
              <a:ext uri="{FF2B5EF4-FFF2-40B4-BE49-F238E27FC236}">
                <a16:creationId xmlns:a16="http://schemas.microsoft.com/office/drawing/2014/main" id="{57475AA3-26CF-FED6-62C4-A0CBCACD2469}"/>
              </a:ext>
            </a:extLst>
          </p:cNvPr>
          <p:cNvSpPr/>
          <p:nvPr userDrawn="1"/>
        </p:nvSpPr>
        <p:spPr>
          <a:xfrm>
            <a:off x="412307" y="5477969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2957250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96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83065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412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5203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9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04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6545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81646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kern="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2861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4006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kern="0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kern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856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714" r:id="rId19"/>
    <p:sldLayoutId id="2147483667" r:id="rId20"/>
    <p:sldLayoutId id="2147483668" r:id="rId21"/>
    <p:sldLayoutId id="2147483672" r:id="rId22"/>
    <p:sldLayoutId id="2147483673" r:id="rId23"/>
    <p:sldLayoutId id="2147483674" r:id="rId24"/>
    <p:sldLayoutId id="2147483675" r:id="rId25"/>
    <p:sldLayoutId id="2147483677" r:id="rId26"/>
    <p:sldLayoutId id="2147483678" r:id="rId27"/>
    <p:sldLayoutId id="2147483679" r:id="rId28"/>
    <p:sldLayoutId id="2147483711" r:id="rId29"/>
    <p:sldLayoutId id="2147483713" r:id="rId30"/>
    <p:sldLayoutId id="2147483715" r:id="rId31"/>
    <p:sldLayoutId id="2147483716" r:id="rId32"/>
    <p:sldLayoutId id="2147483717" r:id="rId33"/>
    <p:sldLayoutId id="2147483718" r:id="rId34"/>
    <p:sldLayoutId id="2147483719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4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3" r:id="rId23"/>
    <p:sldLayoutId id="2147483704" r:id="rId24"/>
    <p:sldLayoutId id="2147483705" r:id="rId25"/>
    <p:sldLayoutId id="2147483706" r:id="rId26"/>
    <p:sldLayoutId id="2147483707" r:id="rId27"/>
    <p:sldLayoutId id="2147483708" r:id="rId28"/>
    <p:sldLayoutId id="2147483709" r:id="rId29"/>
    <p:sldLayoutId id="2147483710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58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58.sv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20.png"/><Relationship Id="rId4" Type="http://schemas.openxmlformats.org/officeDocument/2006/relationships/image" Target="../media/image1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17.png"/><Relationship Id="rId4" Type="http://schemas.openxmlformats.org/officeDocument/2006/relationships/image" Target="../media/image7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Pages/ResponsePage.aspx?id=2qRm43zxcE6SFdANrB4KPIxI0HoXItJDvBXTNMMT_QlUQTM2RzVWWDRITVNYOUc4RTdJRjA1R0lJNC4u" TargetMode="External"/><Relationship Id="rId3" Type="http://schemas.openxmlformats.org/officeDocument/2006/relationships/image" Target="../media/image45.png"/><Relationship Id="rId7" Type="http://schemas.openxmlformats.org/officeDocument/2006/relationships/hyperlink" Target="https://forms.office.com/Pages/ResponsePage.aspx?id=2qRm43zxcE6SFdANrB4KPOGIKLb22pNPt-riAjkcs-9UMFRDWVBZRTUzTllaQjFGRFo4SVFSNjdMTy4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ms.office.com/Pages/ResponsePage.aspx?id=2qRm43zxcE6SFdANrB4KPOGIKLb22pNPt-riAjkcs-9UQUhaUUJKSVEwNjNSSzlPU1Y0VzRaVzk4Ri4u" TargetMode="External"/><Relationship Id="rId11" Type="http://schemas.openxmlformats.org/officeDocument/2006/relationships/image" Target="../media/image49.png"/><Relationship Id="rId5" Type="http://schemas.openxmlformats.org/officeDocument/2006/relationships/image" Target="../media/image47.png"/><Relationship Id="rId10" Type="http://schemas.openxmlformats.org/officeDocument/2006/relationships/image" Target="../media/image48.png"/><Relationship Id="rId4" Type="http://schemas.openxmlformats.org/officeDocument/2006/relationships/image" Target="../media/image46.png"/><Relationship Id="rId9" Type="http://schemas.openxmlformats.org/officeDocument/2006/relationships/hyperlink" Target="https://forms.office.com/Pages/ResponsePage.aspx?id=2qRm43zxcE6SFdANrB4KPIxI0HoXItJDvBXTNMMT_QlUMjZZREZQNEY3OUtDQkJFOU9IM0M4UEtCTy4u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2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 AC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3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Le son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Leçon</a:t>
            </a:r>
            <a:r>
              <a:rPr lang="en-US" dirty="0"/>
              <a:t> 3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3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dirty="0"/>
              <a:t>Comparer un son aigu à un son grave à partir des graphiques</a:t>
            </a:r>
            <a:endParaRPr lang="fr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i="1" dirty="0">
                <a:sym typeface="Calibri"/>
              </a:rPr>
              <a:t>Signaux et informations</a:t>
            </a:r>
            <a:endParaRPr lang="fr-FR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MA" dirty="0"/>
              <a:t>Thème 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677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0011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800" b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5196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9112" y="1541630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defRPr/>
            </a:pPr>
            <a:endParaRPr lang="en-US" sz="2135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pic>
        <p:nvPicPr>
          <p:cNvPr id="12" name="Google Shape;309;p12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3414001" y="1475062"/>
            <a:ext cx="4544848" cy="376573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310;p12"/>
          <p:cNvSpPr/>
          <p:nvPr/>
        </p:nvSpPr>
        <p:spPr>
          <a:xfrm>
            <a:off x="6310017" y="1141689"/>
            <a:ext cx="2212257" cy="835743"/>
          </a:xfrm>
          <a:prstGeom prst="wedgeEllipseCallout">
            <a:avLst>
              <a:gd name="adj1" fmla="val -52865"/>
              <a:gd name="adj2" fmla="val 68109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1467" b="1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Nous allons démarrer!</a:t>
            </a: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317;p13"/>
          <p:cNvSpPr txBox="1"/>
          <p:nvPr/>
        </p:nvSpPr>
        <p:spPr>
          <a:xfrm>
            <a:off x="2810434" y="5147838"/>
            <a:ext cx="7336868" cy="6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fr-FR" sz="16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L’utilisation du téléphone est interdite dans la classe, même en mode silencieux.</a:t>
            </a: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0E67368C-87A6-ED85-7B86-36E2F9A03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comportement négatif est l’utilisation du téléphone.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384D3F-BAAC-DFBA-07CD-C744C605E11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  <p:extLst>
      <p:ext uri="{BB962C8B-B14F-4D97-AF65-F5344CB8AC3E}">
        <p14:creationId xmlns:p14="http://schemas.microsoft.com/office/powerpoint/2010/main" val="357401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9112" y="1541630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defRPr/>
            </a:pPr>
            <a:endParaRPr lang="en-US" sz="2135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13" name="Google Shape;310;p12"/>
          <p:cNvSpPr/>
          <p:nvPr/>
        </p:nvSpPr>
        <p:spPr>
          <a:xfrm>
            <a:off x="7100294" y="606618"/>
            <a:ext cx="2212257" cy="835743"/>
          </a:xfrm>
          <a:prstGeom prst="wedgeEllipseCallout">
            <a:avLst>
              <a:gd name="adj1" fmla="val -52865"/>
              <a:gd name="adj2" fmla="val 68109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1467" b="1" kern="0">
                <a:solidFill>
                  <a:srgbClr val="000000"/>
                </a:solidFill>
                <a:ea typeface="Arial"/>
                <a:cs typeface="Arial"/>
                <a:sym typeface="Arial"/>
              </a:rPr>
              <a:t>Nous allons démarrer!</a:t>
            </a: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325;p14"/>
          <p:cNvSpPr txBox="1"/>
          <p:nvPr/>
        </p:nvSpPr>
        <p:spPr>
          <a:xfrm>
            <a:off x="3096716" y="5556419"/>
            <a:ext cx="7605325" cy="69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sz="1867" b="1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Si j’ai un téléphone, je l’éteins et je le range dans mon sac.</a:t>
            </a:r>
            <a:endParaRPr sz="1867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fr-FR" sz="1867" b="1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Je ne le consulte pas pendant la séance.</a:t>
            </a:r>
            <a:endParaRPr sz="1867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12" name="Image 11" descr="C:\Users\lenovo\Downloads\ChatGPT Image 10 janv. 2026, 15_59_57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6164" y="1640899"/>
            <a:ext cx="4132729" cy="37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CF1BDEE8-3199-A976-F3F6-684C0A912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 bon comportement.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6170592-2AFD-482A-5271-8C6906A204F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  <p:extLst>
      <p:ext uri="{BB962C8B-B14F-4D97-AF65-F5344CB8AC3E}">
        <p14:creationId xmlns:p14="http://schemas.microsoft.com/office/powerpoint/2010/main" val="36952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0115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36B910D-CB41-E278-94EC-BF24EC7B8D5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MA" dirty="0"/>
              <a:t>Page 72</a:t>
            </a:r>
            <a:endParaRPr lang="fr-FR" dirty="0"/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561876" y="423619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7" name="Image 6"/>
          <p:cNvPicPr/>
          <p:nvPr/>
        </p:nvPicPr>
        <p:blipFill>
          <a:blip r:embed="rId3"/>
          <a:srcRect l="7685" t="23329" r="6661" b="14646"/>
          <a:stretch>
            <a:fillRect/>
          </a:stretch>
        </p:blipFill>
        <p:spPr bwMode="auto">
          <a:xfrm>
            <a:off x="266346" y="936625"/>
            <a:ext cx="11295530" cy="5004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3222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(3 min)</a:t>
            </a:r>
            <a:endParaRPr lang="ar-MA" sz="4800" b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6282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53B485-75E7-ACDB-100A-4DB5E32AF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commencer cette séance par un rappel sur la fréquence et sa détermination graphique. </a:t>
            </a:r>
            <a:br>
              <a:rPr lang="fr-FR" dirty="0"/>
            </a:br>
            <a:r>
              <a:rPr lang="fr-FR" dirty="0"/>
              <a:t>Répondre par vrai ou faux.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196502" y="1791930"/>
            <a:ext cx="9133627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La fréquence est le nombre de vibrations par seconde.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196686" y="4196512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958918" y="4214948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2327550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0CD61B6-2115-F134-7B7B-EB65A3B44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Effectivement la fréquence est le nombre de vibrations par seconde.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196502" y="1791930"/>
            <a:ext cx="9133627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La fréquence est le nombre de vibrations par seconde.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196686" y="4196512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032351" y="4214948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2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94045" y="4905657"/>
            <a:ext cx="684830" cy="684830"/>
          </a:xfrm>
          <a:prstGeom prst="rect">
            <a:avLst/>
          </a:prstGeom>
        </p:spPr>
      </p:pic>
      <p:pic>
        <p:nvPicPr>
          <p:cNvPr id="8" name="Image 8">
            <a:extLst>
              <a:ext uri="{FF2B5EF4-FFF2-40B4-BE49-F238E27FC236}">
                <a16:creationId xmlns:a16="http://schemas.microsoft.com/office/drawing/2014/main" id="{F3223D1A-E517-0298-F51D-5795B0AEF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55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322D5BF-94B1-D6B7-296C-F27DAD7F2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passe à la détermination graphique de la fréquence d’un son.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la réponse choisie  et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2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/>
          <p:cNvSpPr/>
          <p:nvPr/>
        </p:nvSpPr>
        <p:spPr>
          <a:xfrm>
            <a:off x="482173" y="1566267"/>
            <a:ext cx="6096000" cy="29435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200000"/>
              </a:lnSpc>
            </a:pPr>
            <a:r>
              <a:rPr lang="fr-FR" sz="2400" kern="0" dirty="0">
                <a:solidFill>
                  <a:srgbClr val="2B3568"/>
                </a:solidFill>
              </a:rPr>
              <a:t>On a représenté le graphique d’un son comme </a:t>
            </a:r>
            <a:r>
              <a:rPr lang="fr-FR" sz="2400" kern="0" dirty="0"/>
              <a:t>indiqué</a:t>
            </a:r>
            <a:r>
              <a:rPr lang="fr-FR" sz="2400" kern="0" dirty="0">
                <a:solidFill>
                  <a:srgbClr val="2B3568"/>
                </a:solidFill>
              </a:rPr>
              <a:t> dans la figure ci-contre. </a:t>
            </a:r>
          </a:p>
          <a:p>
            <a:pPr lvl="0">
              <a:lnSpc>
                <a:spcPct val="200000"/>
              </a:lnSpc>
            </a:pPr>
            <a:r>
              <a:rPr lang="fr-FR" sz="2400" kern="0" dirty="0">
                <a:solidFill>
                  <a:srgbClr val="2B3568"/>
                </a:solidFill>
              </a:rPr>
              <a:t>La durée de ces  vibrations est : </a:t>
            </a:r>
            <a:r>
              <a:rPr lang="fr-FR" sz="2400" b="1" kern="0" dirty="0">
                <a:solidFill>
                  <a:srgbClr val="2B3568"/>
                </a:solidFill>
              </a:rPr>
              <a:t>t =  1ms.</a:t>
            </a:r>
          </a:p>
          <a:p>
            <a:pPr lvl="0">
              <a:lnSpc>
                <a:spcPct val="200000"/>
              </a:lnSpc>
            </a:pPr>
            <a:r>
              <a:rPr lang="fr-MA" sz="2400" kern="0" dirty="0">
                <a:solidFill>
                  <a:srgbClr val="2B3568"/>
                </a:solidFill>
              </a:rPr>
              <a:t>On demande la</a:t>
            </a:r>
            <a:r>
              <a:rPr lang="fr-MA" sz="2400" b="1" kern="0" dirty="0">
                <a:solidFill>
                  <a:srgbClr val="2B3568"/>
                </a:solidFill>
              </a:rPr>
              <a:t> fréquence </a:t>
            </a:r>
            <a:r>
              <a:rPr lang="fr-MA" sz="2400" kern="0" dirty="0">
                <a:solidFill>
                  <a:srgbClr val="2B3568"/>
                </a:solidFill>
              </a:rPr>
              <a:t>de ce son.</a:t>
            </a:r>
            <a:endParaRPr lang="fr-FR" sz="2400" kern="0" dirty="0">
              <a:solidFill>
                <a:srgbClr val="2B3568"/>
              </a:solidFill>
            </a:endParaRPr>
          </a:p>
        </p:txBody>
      </p:sp>
      <p:pic>
        <p:nvPicPr>
          <p:cNvPr id="17" name="Image 16"/>
          <p:cNvPicPr/>
          <p:nvPr/>
        </p:nvPicPr>
        <p:blipFill>
          <a:blip r:embed="rId3"/>
          <a:srcRect l="13425" t="35475" r="64880" b="26955"/>
          <a:stretch>
            <a:fillRect/>
          </a:stretch>
        </p:blipFill>
        <p:spPr bwMode="auto">
          <a:xfrm>
            <a:off x="6741459" y="1328615"/>
            <a:ext cx="4832589" cy="2545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5456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7" name="Image 16"/>
          <p:cNvPicPr/>
          <p:nvPr/>
        </p:nvPicPr>
        <p:blipFill>
          <a:blip r:embed="rId3"/>
          <a:srcRect l="13425" t="35475" r="64880" b="26955"/>
          <a:stretch>
            <a:fillRect/>
          </a:stretch>
        </p:blipFill>
        <p:spPr bwMode="auto">
          <a:xfrm>
            <a:off x="6985039" y="2655392"/>
            <a:ext cx="4832589" cy="2545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322762" y="1817240"/>
            <a:ext cx="7171732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vibrations dans le graphique  est:</a:t>
            </a: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939009" y="2827320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371009" y="2864371"/>
            <a:ext cx="869773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400" kern="0" dirty="0">
                <a:solidFill>
                  <a:prstClr val="black"/>
                </a:solidFill>
                <a:latin typeface="Calibri" panose="020F0502020204030204"/>
              </a:rPr>
              <a:t>2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958733" y="3877455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sp>
        <p:nvSpPr>
          <p:cNvPr id="16" name="Rectangle : coins arrondis 1">
            <a:extLst>
              <a:ext uri="{FF2B5EF4-FFF2-40B4-BE49-F238E27FC236}">
                <a16:creationId xmlns:a16="http://schemas.microsoft.com/office/drawing/2014/main" id="{A905B680-70F6-493D-2DDA-A32FF354AF2E}"/>
              </a:ext>
            </a:extLst>
          </p:cNvPr>
          <p:cNvSpPr/>
          <p:nvPr/>
        </p:nvSpPr>
        <p:spPr>
          <a:xfrm>
            <a:off x="1371009" y="3876917"/>
            <a:ext cx="91499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858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8" name="Rectangle : coins arrondis 7">
            <a:extLst>
              <a:ext uri="{FF2B5EF4-FFF2-40B4-BE49-F238E27FC236}">
                <a16:creationId xmlns:a16="http://schemas.microsoft.com/office/drawing/2014/main" id="{45823AE5-74AA-AD72-0FE4-EFEB7FFDF1A6}"/>
              </a:ext>
            </a:extLst>
          </p:cNvPr>
          <p:cNvSpPr/>
          <p:nvPr/>
        </p:nvSpPr>
        <p:spPr>
          <a:xfrm>
            <a:off x="958733" y="4921583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371009" y="4934105"/>
            <a:ext cx="95720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4</a:t>
            </a:r>
            <a:endParaRPr kumimoji="0" lang="fr-MA" sz="2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983FAFF-5154-4F64-FC15-D72376BB2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détermination du nombre de vibrations.</a:t>
            </a:r>
            <a:br>
              <a:rPr lang="fr-FR" dirty="0"/>
            </a:br>
            <a:r>
              <a:rPr lang="fr-FR" dirty="0"/>
              <a:t>Choisir la bonne réponse .</a:t>
            </a:r>
          </a:p>
        </p:txBody>
      </p:sp>
      <p:sp>
        <p:nvSpPr>
          <p:cNvPr id="20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la réponse choisi e et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</p:spTree>
    <p:extLst>
      <p:ext uri="{BB962C8B-B14F-4D97-AF65-F5344CB8AC3E}">
        <p14:creationId xmlns:p14="http://schemas.microsoft.com/office/powerpoint/2010/main" val="3349976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25C3708-8AAB-8D2B-0B67-03CBE1F1A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Effectivement on a 2 vibrations.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donne des illustrations nécessaires. .</a:t>
            </a:r>
          </a:p>
        </p:txBody>
      </p:sp>
      <p:pic>
        <p:nvPicPr>
          <p:cNvPr id="17" name="Image 16"/>
          <p:cNvPicPr/>
          <p:nvPr/>
        </p:nvPicPr>
        <p:blipFill>
          <a:blip r:embed="rId2"/>
          <a:srcRect l="13425" t="35475" r="64880" b="26955"/>
          <a:stretch>
            <a:fillRect/>
          </a:stretch>
        </p:blipFill>
        <p:spPr bwMode="auto">
          <a:xfrm>
            <a:off x="6985039" y="2655392"/>
            <a:ext cx="4832589" cy="2545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322762" y="1817240"/>
            <a:ext cx="7171732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vibrations dans le graphique  est:</a:t>
            </a: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939009" y="2827320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371009" y="2864371"/>
            <a:ext cx="869773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400" kern="0" dirty="0">
                <a:solidFill>
                  <a:prstClr val="black"/>
                </a:solidFill>
                <a:latin typeface="Calibri" panose="020F0502020204030204"/>
              </a:rPr>
              <a:t>2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958733" y="3877455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sp>
        <p:nvSpPr>
          <p:cNvPr id="16" name="Rectangle : coins arrondis 1">
            <a:extLst>
              <a:ext uri="{FF2B5EF4-FFF2-40B4-BE49-F238E27FC236}">
                <a16:creationId xmlns:a16="http://schemas.microsoft.com/office/drawing/2014/main" id="{A905B680-70F6-493D-2DDA-A32FF354AF2E}"/>
              </a:ext>
            </a:extLst>
          </p:cNvPr>
          <p:cNvSpPr/>
          <p:nvPr/>
        </p:nvSpPr>
        <p:spPr>
          <a:xfrm>
            <a:off x="1371009" y="3876917"/>
            <a:ext cx="91499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858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8" name="Rectangle : coins arrondis 7">
            <a:extLst>
              <a:ext uri="{FF2B5EF4-FFF2-40B4-BE49-F238E27FC236}">
                <a16:creationId xmlns:a16="http://schemas.microsoft.com/office/drawing/2014/main" id="{45823AE5-74AA-AD72-0FE4-EFEB7FFDF1A6}"/>
              </a:ext>
            </a:extLst>
          </p:cNvPr>
          <p:cNvSpPr/>
          <p:nvPr/>
        </p:nvSpPr>
        <p:spPr>
          <a:xfrm>
            <a:off x="958733" y="4921583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371009" y="4934105"/>
            <a:ext cx="95720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4</a:t>
            </a:r>
            <a:endParaRPr kumimoji="0" lang="fr-MA" sz="2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0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179" y="2757886"/>
            <a:ext cx="684830" cy="684830"/>
          </a:xfrm>
          <a:prstGeom prst="rect">
            <a:avLst/>
          </a:prstGeom>
        </p:spPr>
      </p:pic>
      <p:pic>
        <p:nvPicPr>
          <p:cNvPr id="5" name="Image 8">
            <a:extLst>
              <a:ext uri="{FF2B5EF4-FFF2-40B4-BE49-F238E27FC236}">
                <a16:creationId xmlns:a16="http://schemas.microsoft.com/office/drawing/2014/main" id="{6B48E198-C08F-7A01-08BB-1C1A67582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961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9FE4C34-4078-AAAD-4298-E3849AC9F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passe à la durée des vibrations. Choisir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la réponse choisie.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223396" y="1540917"/>
            <a:ext cx="913362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La durée des vibrations selon les données est t = 1 ms.</a:t>
            </a:r>
          </a:p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 Sa valeur en seconde est: 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757084" y="3345380"/>
            <a:ext cx="1801906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0,001 s</a:t>
            </a:r>
          </a:p>
        </p:txBody>
      </p: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793727" y="5003337"/>
            <a:ext cx="1905566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= 1000 s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1288440" y="3407618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18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1325084" y="5083503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grpSp>
        <p:nvGrpSpPr>
          <p:cNvPr id="2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4033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F3678B2-0F30-4805-DA1B-18394AB7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Oui 1ms= 0,001 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la réponse choisie.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223396" y="1540917"/>
            <a:ext cx="913362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La durée des vibrations selon les données est t = 1 ms.</a:t>
            </a:r>
          </a:p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 Sa valeur en seconde est: 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757084" y="3345380"/>
            <a:ext cx="1801906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0,001 s</a:t>
            </a:r>
          </a:p>
        </p:txBody>
      </p: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793727" y="5003337"/>
            <a:ext cx="1905566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= 1000 s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1288440" y="3407618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18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1325084" y="5083503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pic>
        <p:nvPicPr>
          <p:cNvPr id="14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5643" y="3345380"/>
            <a:ext cx="684830" cy="684830"/>
          </a:xfrm>
          <a:prstGeom prst="rect">
            <a:avLst/>
          </a:prstGeom>
        </p:spPr>
      </p:pic>
      <p:pic>
        <p:nvPicPr>
          <p:cNvPr id="5" name="Image 8">
            <a:extLst>
              <a:ext uri="{FF2B5EF4-FFF2-40B4-BE49-F238E27FC236}">
                <a16:creationId xmlns:a16="http://schemas.microsoft.com/office/drawing/2014/main" id="{2F67DA1B-0384-7A3F-853B-13AD163BE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56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96D48CE-DA3B-56B3-923A-1FA5B05CC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passe au calcul de la fréquence. Choisir la bonne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la réponse choisie. </a:t>
            </a:r>
          </a:p>
        </p:txBody>
      </p:sp>
      <p:grpSp>
        <p:nvGrpSpPr>
          <p:cNvPr id="2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223396" y="1540917"/>
            <a:ext cx="913362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La durée des vibrations  est t = 1 ms et leur nombre est n = 2.</a:t>
            </a:r>
          </a:p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 Alors la valeur de la fréquence est: 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819836" y="4477250"/>
            <a:ext cx="2160491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 = 2 Hz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1288440" y="3407618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18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1251797" y="4563902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sp>
        <p:nvSpPr>
          <p:cNvPr id="17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1251797" y="5691958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819836" y="3335080"/>
            <a:ext cx="2088775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 = 0,5 Hz</a:t>
            </a:r>
          </a:p>
        </p:txBody>
      </p:sp>
      <p:sp>
        <p:nvSpPr>
          <p:cNvPr id="20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891553" y="5619420"/>
            <a:ext cx="2088775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 = 2000 Hz</a:t>
            </a:r>
          </a:p>
        </p:txBody>
      </p:sp>
    </p:spTree>
    <p:extLst>
      <p:ext uri="{BB962C8B-B14F-4D97-AF65-F5344CB8AC3E}">
        <p14:creationId xmlns:p14="http://schemas.microsoft.com/office/powerpoint/2010/main" val="3223125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re 2">
                <a:extLst>
                  <a:ext uri="{FF2B5EF4-FFF2-40B4-BE49-F238E27FC236}">
                    <a16:creationId xmlns:a16="http://schemas.microsoft.com/office/drawing/2014/main" id="{7F4227EC-816E-A289-DB10-0E6F1715599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On calcule f par : </a:t>
                </a:r>
                <a:r>
                  <a:rPr lang="fr-FR" i="1" dirty="0"/>
                  <a:t>f </a:t>
                </a:r>
                <a:r>
                  <a:rPr lang="fr-F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3" name="Titre 2">
                <a:extLst>
                  <a:ext uri="{FF2B5EF4-FFF2-40B4-BE49-F238E27FC236}">
                    <a16:creationId xmlns:a16="http://schemas.microsoft.com/office/drawing/2014/main" id="{7F4227EC-816E-A289-DB10-0E6F171559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7273" b="-34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la réponse choisie.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223396" y="1540917"/>
            <a:ext cx="913362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La durée des vibrations  est t = 1 ms et leur nombre est n = 2.</a:t>
            </a:r>
          </a:p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 Alors la valeur de la fréquence est: 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819836" y="4477250"/>
            <a:ext cx="2160491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 = 2 Hz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1288440" y="3407618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18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1251797" y="4563902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sp>
        <p:nvSpPr>
          <p:cNvPr id="17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1251797" y="5691958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819836" y="3335080"/>
            <a:ext cx="2088775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 = 0,5 Hz</a:t>
            </a:r>
          </a:p>
        </p:txBody>
      </p:sp>
      <p:sp>
        <p:nvSpPr>
          <p:cNvPr id="20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891553" y="5619420"/>
            <a:ext cx="2088775" cy="576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 = 2000 Hz</a:t>
            </a:r>
          </a:p>
        </p:txBody>
      </p:sp>
      <p:pic>
        <p:nvPicPr>
          <p:cNvPr id="14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8566" y="5565005"/>
            <a:ext cx="684830" cy="684830"/>
          </a:xfrm>
          <a:prstGeom prst="rect">
            <a:avLst/>
          </a:prstGeom>
        </p:spPr>
      </p:pic>
      <p:pic>
        <p:nvPicPr>
          <p:cNvPr id="5" name="Image 8">
            <a:extLst>
              <a:ext uri="{FF2B5EF4-FFF2-40B4-BE49-F238E27FC236}">
                <a16:creationId xmlns:a16="http://schemas.microsoft.com/office/drawing/2014/main" id="{BBA0FB36-B49D-0171-343F-C6E00B519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7601" y="451681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926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l’objectif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3600" i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00349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5FC31B0F-024A-A340-1A47-506A2BCDA784}"/>
              </a:ext>
            </a:extLst>
          </p:cNvPr>
          <p:cNvSpPr/>
          <p:nvPr/>
        </p:nvSpPr>
        <p:spPr>
          <a:xfrm>
            <a:off x="284085" y="1157468"/>
            <a:ext cx="11545241" cy="3250372"/>
          </a:xfrm>
          <a:prstGeom prst="roundRect">
            <a:avLst>
              <a:gd name="adj" fmla="val 594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/>
          <p:cNvSpPr/>
          <p:nvPr/>
        </p:nvSpPr>
        <p:spPr>
          <a:xfrm>
            <a:off x="362674" y="1267056"/>
            <a:ext cx="6616860" cy="3763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fr-FR" sz="2400" dirty="0">
                <a:solidFill>
                  <a:schemeClr val="tx1"/>
                </a:solidFill>
              </a:rPr>
              <a:t>On fixe une règle en plastique au bord d’une table.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25" y="5144047"/>
            <a:ext cx="1107312" cy="954954"/>
          </a:xfrm>
          <a:prstGeom prst="rect">
            <a:avLst/>
          </a:prstGeom>
        </p:spPr>
      </p:pic>
      <p:sp>
        <p:nvSpPr>
          <p:cNvPr id="19" name="Rectangle : coins arrondis 18"/>
          <p:cNvSpPr/>
          <p:nvPr/>
        </p:nvSpPr>
        <p:spPr>
          <a:xfrm>
            <a:off x="1905175" y="5465366"/>
            <a:ext cx="8428186" cy="510778"/>
          </a:xfrm>
          <a:prstGeom prst="round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Qu’est-ce qui pourrait </a:t>
            </a:r>
            <a:r>
              <a:rPr lang="fr-FR" sz="2400" b="1" dirty="0"/>
              <a:t>expliquer</a:t>
            </a:r>
            <a:r>
              <a:rPr lang="fr-FR" sz="2400" dirty="0"/>
              <a:t> cette </a:t>
            </a:r>
            <a:r>
              <a:rPr lang="fr-FR" sz="2400" b="1" dirty="0"/>
              <a:t>différence du son émis ?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0F7369-4FE3-20E6-FD6C-2E5ACA21D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d’aborder notre tâche d’aujourd’hui, je vous présente la situation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DC27A9-DB9F-3BA8-C1FB-27B72122D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réalise l’expérience et demande aux élèves de la réaliser aussi.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53893AA4-8B9A-CFB5-1BD3-8B1A343C820E}"/>
              </a:ext>
            </a:extLst>
          </p:cNvPr>
          <p:cNvSpPr/>
          <p:nvPr/>
        </p:nvSpPr>
        <p:spPr>
          <a:xfrm>
            <a:off x="429087" y="3175396"/>
            <a:ext cx="4336509" cy="95495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1"/>
                </a:solidFill>
              </a:rPr>
              <a:t>Quand on raccourcit la partie libre et la faire vibrer: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55BC39B5-EE1C-73E6-22C3-B255821E25D7}"/>
              </a:ext>
            </a:extLst>
          </p:cNvPr>
          <p:cNvSpPr/>
          <p:nvPr/>
        </p:nvSpPr>
        <p:spPr>
          <a:xfrm>
            <a:off x="429087" y="2214994"/>
            <a:ext cx="4505395" cy="73208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1"/>
                </a:solidFill>
              </a:rPr>
              <a:t>On fait vibrer la règle en laissant une longue partie libre: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42C3E0B-25E3-510F-D6B4-B77D1628AD8E}"/>
              </a:ext>
            </a:extLst>
          </p:cNvPr>
          <p:cNvSpPr txBox="1"/>
          <p:nvPr/>
        </p:nvSpPr>
        <p:spPr>
          <a:xfrm>
            <a:off x="5545256" y="2319425"/>
            <a:ext cx="1705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son grave.</a:t>
            </a:r>
            <a:endParaRPr lang="fr-FR" sz="28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F31A3E0-3862-10EE-D4BB-19CED6BA3E8B}"/>
              </a:ext>
            </a:extLst>
          </p:cNvPr>
          <p:cNvSpPr txBox="1"/>
          <p:nvPr/>
        </p:nvSpPr>
        <p:spPr>
          <a:xfrm>
            <a:off x="5545256" y="3391263"/>
            <a:ext cx="1542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tx1"/>
                </a:solidFill>
              </a:rPr>
              <a:t>son aigu.</a:t>
            </a:r>
            <a:endParaRPr lang="fr-FR" sz="2800" b="1" dirty="0"/>
          </a:p>
        </p:txBody>
      </p:sp>
      <p:sp>
        <p:nvSpPr>
          <p:cNvPr id="41" name="Flèche : droite 40">
            <a:extLst>
              <a:ext uri="{FF2B5EF4-FFF2-40B4-BE49-F238E27FC236}">
                <a16:creationId xmlns:a16="http://schemas.microsoft.com/office/drawing/2014/main" id="{F86CF421-CFBF-2BA9-DE45-9F2D5EA0B0E3}"/>
              </a:ext>
            </a:extLst>
          </p:cNvPr>
          <p:cNvSpPr/>
          <p:nvPr/>
        </p:nvSpPr>
        <p:spPr>
          <a:xfrm>
            <a:off x="5053410" y="2371796"/>
            <a:ext cx="521227" cy="418479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lèche : droite 41">
            <a:extLst>
              <a:ext uri="{FF2B5EF4-FFF2-40B4-BE49-F238E27FC236}">
                <a16:creationId xmlns:a16="http://schemas.microsoft.com/office/drawing/2014/main" id="{F5CCD82D-7490-5B39-6C5A-7BECFD046D30}"/>
              </a:ext>
            </a:extLst>
          </p:cNvPr>
          <p:cNvSpPr/>
          <p:nvPr/>
        </p:nvSpPr>
        <p:spPr>
          <a:xfrm>
            <a:off x="4963622" y="3417413"/>
            <a:ext cx="611015" cy="470920"/>
          </a:xfrm>
          <a:prstGeom prst="right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6" name="Image 55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409ABE9-C952-AE07-2B2E-43FE70D753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3" t="22260" r="-362" b="1151"/>
          <a:stretch>
            <a:fillRect/>
          </a:stretch>
        </p:blipFill>
        <p:spPr>
          <a:xfrm>
            <a:off x="7247547" y="1174026"/>
            <a:ext cx="4274574" cy="1191195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9C7DBD11-A432-DF92-A83C-0ED76B4C72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21"/>
          <a:stretch>
            <a:fillRect/>
          </a:stretch>
        </p:blipFill>
        <p:spPr>
          <a:xfrm>
            <a:off x="7257519" y="2330655"/>
            <a:ext cx="4274574" cy="2010526"/>
          </a:xfrm>
          <a:prstGeom prst="rect">
            <a:avLst/>
          </a:prstGeom>
        </p:spPr>
      </p:pic>
      <p:sp>
        <p:nvSpPr>
          <p:cNvPr id="1028" name="Parenthèse fermante 1027">
            <a:extLst>
              <a:ext uri="{FF2B5EF4-FFF2-40B4-BE49-F238E27FC236}">
                <a16:creationId xmlns:a16="http://schemas.microsoft.com/office/drawing/2014/main" id="{1CAA723B-ED99-C089-5A49-A8B080320F10}"/>
              </a:ext>
            </a:extLst>
          </p:cNvPr>
          <p:cNvSpPr/>
          <p:nvPr/>
        </p:nvSpPr>
        <p:spPr>
          <a:xfrm>
            <a:off x="11352208" y="1157468"/>
            <a:ext cx="175193" cy="746170"/>
          </a:xfrm>
          <a:prstGeom prst="rightBracket">
            <a:avLst>
              <a:gd name="adj" fmla="val 260488"/>
            </a:avLst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2" name="Parenthèse fermante 1031">
            <a:extLst>
              <a:ext uri="{FF2B5EF4-FFF2-40B4-BE49-F238E27FC236}">
                <a16:creationId xmlns:a16="http://schemas.microsoft.com/office/drawing/2014/main" id="{6FE628E0-D54E-D7AA-B29A-DB43A10CAC96}"/>
              </a:ext>
            </a:extLst>
          </p:cNvPr>
          <p:cNvSpPr/>
          <p:nvPr/>
        </p:nvSpPr>
        <p:spPr>
          <a:xfrm>
            <a:off x="11522121" y="1157468"/>
            <a:ext cx="175193" cy="746170"/>
          </a:xfrm>
          <a:prstGeom prst="rightBracket">
            <a:avLst>
              <a:gd name="adj" fmla="val 260488"/>
            </a:avLst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3" name="Parenthèse fermante 1032">
            <a:extLst>
              <a:ext uri="{FF2B5EF4-FFF2-40B4-BE49-F238E27FC236}">
                <a16:creationId xmlns:a16="http://schemas.microsoft.com/office/drawing/2014/main" id="{688BFEEF-B610-E6EB-108E-6BAB790FACA1}"/>
              </a:ext>
            </a:extLst>
          </p:cNvPr>
          <p:cNvSpPr/>
          <p:nvPr/>
        </p:nvSpPr>
        <p:spPr>
          <a:xfrm>
            <a:off x="11692034" y="1157468"/>
            <a:ext cx="175193" cy="746170"/>
          </a:xfrm>
          <a:prstGeom prst="rightBracket">
            <a:avLst>
              <a:gd name="adj" fmla="val 260488"/>
            </a:avLst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4" name="Parenthèse fermante 1033">
            <a:extLst>
              <a:ext uri="{FF2B5EF4-FFF2-40B4-BE49-F238E27FC236}">
                <a16:creationId xmlns:a16="http://schemas.microsoft.com/office/drawing/2014/main" id="{0ECB7A53-A99B-E939-7636-2EA2F99A75AF}"/>
              </a:ext>
            </a:extLst>
          </p:cNvPr>
          <p:cNvSpPr/>
          <p:nvPr/>
        </p:nvSpPr>
        <p:spPr>
          <a:xfrm>
            <a:off x="10460813" y="2463112"/>
            <a:ext cx="172018" cy="746170"/>
          </a:xfrm>
          <a:prstGeom prst="rightBracket">
            <a:avLst>
              <a:gd name="adj" fmla="val 260488"/>
            </a:avLst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5" name="Parenthèse fermante 1034">
            <a:extLst>
              <a:ext uri="{FF2B5EF4-FFF2-40B4-BE49-F238E27FC236}">
                <a16:creationId xmlns:a16="http://schemas.microsoft.com/office/drawing/2014/main" id="{B2DE37AA-9DA7-669C-691E-BFCC8BE00925}"/>
              </a:ext>
            </a:extLst>
          </p:cNvPr>
          <p:cNvSpPr/>
          <p:nvPr/>
        </p:nvSpPr>
        <p:spPr>
          <a:xfrm>
            <a:off x="10602151" y="2463112"/>
            <a:ext cx="172018" cy="746170"/>
          </a:xfrm>
          <a:prstGeom prst="rightBracket">
            <a:avLst>
              <a:gd name="adj" fmla="val 260488"/>
            </a:avLst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6" name="Parenthèse fermante 1035">
            <a:extLst>
              <a:ext uri="{FF2B5EF4-FFF2-40B4-BE49-F238E27FC236}">
                <a16:creationId xmlns:a16="http://schemas.microsoft.com/office/drawing/2014/main" id="{EAAAD6B6-7E49-52D0-B322-604A5BA1A7F9}"/>
              </a:ext>
            </a:extLst>
          </p:cNvPr>
          <p:cNvSpPr/>
          <p:nvPr/>
        </p:nvSpPr>
        <p:spPr>
          <a:xfrm>
            <a:off x="10743489" y="2463112"/>
            <a:ext cx="172018" cy="746170"/>
          </a:xfrm>
          <a:prstGeom prst="rightBracket">
            <a:avLst>
              <a:gd name="adj" fmla="val 260488"/>
            </a:avLst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75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75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75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34" grpId="0" animBg="1"/>
      <p:bldP spid="35" grpId="0" animBg="1"/>
      <p:bldP spid="37" grpId="0"/>
      <p:bldP spid="39" grpId="0"/>
      <p:bldP spid="41" grpId="0" animBg="1"/>
      <p:bldP spid="42" grpId="0" animBg="1"/>
      <p:bldP spid="1028" grpId="0" animBg="1"/>
      <p:bldP spid="1032" grpId="0" animBg="1"/>
      <p:bldP spid="1033" grpId="0" animBg="1"/>
      <p:bldP spid="1034" grpId="0" animBg="1"/>
      <p:bldP spid="1035" grpId="0" animBg="1"/>
      <p:bldP spid="103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659907" y="1568781"/>
            <a:ext cx="6225524" cy="29730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chemeClr val="tx1"/>
                </a:solidFill>
              </a:rPr>
              <a:t>Quelques réponses: </a:t>
            </a:r>
          </a:p>
          <a:p>
            <a:pPr marL="536575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 La façon de frapper,</a:t>
            </a:r>
          </a:p>
          <a:p>
            <a:pPr marL="536575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 La matière, </a:t>
            </a:r>
          </a:p>
          <a:p>
            <a:pPr marL="536575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 La taille de l’objet vibrant,</a:t>
            </a:r>
          </a:p>
          <a:p>
            <a:pPr marL="536575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 La durée de vibration…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AB82D3A-46FA-4F7A-0E7F-CB8596962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Regardez bien la vibration de la règle dans chaque cas.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7E10BC-ED25-F828-DA5B-6D0C8C1C4AF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prend quelques réponses des élèves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1175EFCF-ABA0-A50E-06E8-2D645856AB2A}"/>
              </a:ext>
            </a:extLst>
          </p:cNvPr>
          <p:cNvGrpSpPr/>
          <p:nvPr/>
        </p:nvGrpSpPr>
        <p:grpSpPr>
          <a:xfrm>
            <a:off x="7257519" y="1157468"/>
            <a:ext cx="4274574" cy="3183713"/>
            <a:chOff x="7257519" y="1157468"/>
            <a:chExt cx="4274574" cy="3183713"/>
          </a:xfrm>
        </p:grpSpPr>
        <p:pic>
          <p:nvPicPr>
            <p:cNvPr id="3" name="Image 2" descr="Une image contenant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BF029035-DA87-6269-326E-92062B14F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583" t="22260" r="-362" b="1151"/>
            <a:stretch>
              <a:fillRect/>
            </a:stretch>
          </p:blipFill>
          <p:spPr>
            <a:xfrm>
              <a:off x="7257519" y="1157468"/>
              <a:ext cx="4274574" cy="1191195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F6A235B-05F0-C280-D8E0-7F3D5E784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221"/>
            <a:stretch>
              <a:fillRect/>
            </a:stretch>
          </p:blipFill>
          <p:spPr>
            <a:xfrm>
              <a:off x="7257519" y="2330655"/>
              <a:ext cx="4274574" cy="20105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406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1230629" y="3075057"/>
            <a:ext cx="973074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89" y="2791780"/>
            <a:ext cx="805544" cy="805544"/>
          </a:xfrm>
          <a:prstGeom prst="rect">
            <a:avLst/>
          </a:prstGeom>
        </p:spPr>
      </p:pic>
      <p:sp>
        <p:nvSpPr>
          <p:cNvPr id="16" name="ZoneTexte 3"/>
          <p:cNvSpPr txBox="1"/>
          <p:nvPr/>
        </p:nvSpPr>
        <p:spPr>
          <a:xfrm>
            <a:off x="1735286" y="3179474"/>
            <a:ext cx="88146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FF0000"/>
                </a:solidFill>
              </a:rPr>
              <a:t>Comparer </a:t>
            </a:r>
            <a:r>
              <a:rPr lang="fr-FR" dirty="0"/>
              <a:t>un </a:t>
            </a:r>
            <a:r>
              <a:rPr lang="fr-FR" b="1" dirty="0">
                <a:solidFill>
                  <a:srgbClr val="0070C0"/>
                </a:solidFill>
              </a:rPr>
              <a:t>son aigu </a:t>
            </a:r>
            <a:r>
              <a:rPr lang="fr-FR" b="1" dirty="0"/>
              <a:t>à un </a:t>
            </a:r>
            <a:r>
              <a:rPr lang="fr-FR" b="1" dirty="0">
                <a:solidFill>
                  <a:srgbClr val="0070C0"/>
                </a:solidFill>
              </a:rPr>
              <a:t>son grave </a:t>
            </a:r>
            <a:r>
              <a:rPr lang="fr-FR" dirty="0"/>
              <a:t>à partir des graphiques.</a:t>
            </a:r>
            <a:endParaRPr lang="fr-BE" dirty="0"/>
          </a:p>
        </p:txBody>
      </p:sp>
      <p:sp>
        <p:nvSpPr>
          <p:cNvPr id="11" name="Rectangle 10"/>
          <p:cNvSpPr/>
          <p:nvPr/>
        </p:nvSpPr>
        <p:spPr>
          <a:xfrm>
            <a:off x="6433147" y="3128198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7FED69-1112-39CE-AC15-8F9432D2A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la fin de cette séance, vous serez capables de :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CBCEAE10-9F7E-E338-95FA-AF236EB13C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Bien expliquer la tâche.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30246" y="1349021"/>
            <a:ext cx="10102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Son aigu: </a:t>
            </a:r>
          </a:p>
          <a:p>
            <a:pPr algn="ctr"/>
            <a:endParaRPr lang="fr-MA" sz="2400" b="1" dirty="0">
              <a:solidFill>
                <a:srgbClr val="FF0000"/>
              </a:solidFill>
            </a:endParaRPr>
          </a:p>
          <a:p>
            <a:pPr algn="ctr"/>
            <a:r>
              <a:rPr lang="fr-FR" sz="2400" dirty="0"/>
              <a:t>C’est un son de </a:t>
            </a:r>
            <a:r>
              <a:rPr lang="fr-FR" sz="2400" b="1" dirty="0">
                <a:solidFill>
                  <a:srgbClr val="0070C0"/>
                </a:solidFill>
              </a:rPr>
              <a:t>grande fréquence</a:t>
            </a:r>
            <a:r>
              <a:rPr lang="fr-FR" sz="2400" b="1" dirty="0"/>
              <a:t>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86516" y="3198168"/>
            <a:ext cx="2142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Exemple:</a:t>
            </a:r>
            <a:endParaRPr lang="fr-FR" b="1" dirty="0"/>
          </a:p>
        </p:txBody>
      </p:sp>
      <p:pic>
        <p:nvPicPr>
          <p:cNvPr id="127" name="Picture 4">
            <a:extLst>
              <a:ext uri="{FF2B5EF4-FFF2-40B4-BE49-F238E27FC236}">
                <a16:creationId xmlns:a16="http://schemas.microsoft.com/office/drawing/2014/main" id="{D4D432A5-9A8F-6347-9C90-2E9CDF9D8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r="2191"/>
          <a:stretch/>
        </p:blipFill>
        <p:spPr bwMode="auto">
          <a:xfrm>
            <a:off x="1019264" y="3837615"/>
            <a:ext cx="1518196" cy="254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Rectangle 128">
            <a:extLst>
              <a:ext uri="{FF2B5EF4-FFF2-40B4-BE49-F238E27FC236}">
                <a16:creationId xmlns:a16="http://schemas.microsoft.com/office/drawing/2014/main" id="{B11EABC7-E529-265F-4957-D95F80432A30}"/>
              </a:ext>
            </a:extLst>
          </p:cNvPr>
          <p:cNvSpPr/>
          <p:nvPr/>
        </p:nvSpPr>
        <p:spPr>
          <a:xfrm>
            <a:off x="2642899" y="4878175"/>
            <a:ext cx="75069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r>
              <a:rPr lang="fr-FR" sz="2400" dirty="0"/>
              <a:t>Un sifflet produit un son de </a:t>
            </a:r>
            <a:r>
              <a:rPr lang="fr-FR" sz="2400" b="1" dirty="0">
                <a:solidFill>
                  <a:srgbClr val="0070C0"/>
                </a:solidFill>
              </a:rPr>
              <a:t>grande fréquence </a:t>
            </a:r>
            <a:r>
              <a:rPr lang="fr-FR" sz="2400" dirty="0"/>
              <a:t>(son </a:t>
            </a:r>
            <a:r>
              <a:rPr lang="fr-FR" sz="2400" b="1" dirty="0"/>
              <a:t>aigu</a:t>
            </a:r>
            <a:r>
              <a:rPr lang="fr-FR" sz="2400" dirty="0"/>
              <a:t>).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086814-CF8A-6519-FD12-D7BCA9D3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pouvoir comparer un son grave à un son aigu, je vais vous donner la caractéristique de chaque type de son.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69D198-273D-0112-7D6C-AC35D066530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incite les élèves à suivre. Donner plus d’exemples.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698DA7-ECB3-85E0-6E15-491C1B7A9A66}"/>
              </a:ext>
            </a:extLst>
          </p:cNvPr>
          <p:cNvSpPr/>
          <p:nvPr/>
        </p:nvSpPr>
        <p:spPr>
          <a:xfrm>
            <a:off x="11778343" y="109985"/>
            <a:ext cx="326571" cy="2675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F02D1289-5455-5120-3D19-A37CE6C5F5D4}"/>
              </a:ext>
            </a:extLst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685776" y="458582"/>
            <a:ext cx="407708" cy="419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648369" y="3160579"/>
            <a:ext cx="2142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Exemple:</a:t>
            </a:r>
            <a:endParaRPr lang="fr-FR" b="1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CEDDF3-AA4E-C44E-BB3B-CB1D0D84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pouvoir comparer un son grave à un son aigu, je vais donner la caractéristique de chaque type de son.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F21BBD-2543-B74A-5399-2E576D91C0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incite les élèves à suivre. Donner plus d’exemples.</a:t>
            </a: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08D51B-D8C8-F6A6-5A02-AF968656516C}"/>
              </a:ext>
            </a:extLst>
          </p:cNvPr>
          <p:cNvSpPr/>
          <p:nvPr/>
        </p:nvSpPr>
        <p:spPr>
          <a:xfrm>
            <a:off x="11778343" y="109985"/>
            <a:ext cx="326571" cy="2675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5C9D3AFD-B94E-3BEE-AA56-FE0302E58074}"/>
              </a:ext>
            </a:extLst>
          </p:cNvPr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685776" y="458582"/>
            <a:ext cx="407708" cy="41951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ZoneTexte 13"/>
          <p:cNvSpPr txBox="1"/>
          <p:nvPr/>
        </p:nvSpPr>
        <p:spPr>
          <a:xfrm>
            <a:off x="1124723" y="1343613"/>
            <a:ext cx="10079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Son grave:</a:t>
            </a:r>
          </a:p>
          <a:p>
            <a:pPr algn="ctr"/>
            <a:endParaRPr lang="fr-MA" sz="2400" b="1" dirty="0">
              <a:solidFill>
                <a:srgbClr val="FF0000"/>
              </a:solidFill>
            </a:endParaRPr>
          </a:p>
          <a:p>
            <a:pPr algn="ctr"/>
            <a:r>
              <a:rPr lang="fr-FR" sz="2400" dirty="0"/>
              <a:t>C’est un son de </a:t>
            </a:r>
            <a:r>
              <a:rPr lang="fr-FR" sz="2400" b="1" dirty="0">
                <a:solidFill>
                  <a:srgbClr val="0070C0"/>
                </a:solidFill>
              </a:rPr>
              <a:t>faible fréquence</a:t>
            </a:r>
            <a:r>
              <a:rPr lang="fr-FR" sz="2400" b="1" dirty="0"/>
              <a:t>.</a:t>
            </a: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93F01D51-AF75-A9B5-EE0E-82D26F771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5816" y="3837616"/>
            <a:ext cx="1634490" cy="259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466067" y="4887846"/>
            <a:ext cx="7991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lvl="2"/>
            <a:r>
              <a:rPr lang="fr-FR" sz="2400" dirty="0"/>
              <a:t>Un tambour produit un son de </a:t>
            </a:r>
            <a:r>
              <a:rPr lang="fr-FR" sz="2400" b="1" dirty="0">
                <a:solidFill>
                  <a:srgbClr val="0070C0"/>
                </a:solidFill>
              </a:rPr>
              <a:t>faible fréquence </a:t>
            </a:r>
            <a:r>
              <a:rPr lang="fr-FR" sz="2400" dirty="0"/>
              <a:t>(son grave).</a:t>
            </a:r>
          </a:p>
        </p:txBody>
      </p:sp>
    </p:spTree>
    <p:extLst>
      <p:ext uri="{BB962C8B-B14F-4D97-AF65-F5344CB8AC3E}">
        <p14:creationId xmlns:p14="http://schemas.microsoft.com/office/powerpoint/2010/main" val="159493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97829" y="-451688"/>
            <a:ext cx="9250605" cy="36396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823911" y="1207861"/>
            <a:ext cx="4544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3200" b="1" dirty="0">
                <a:solidFill>
                  <a:srgbClr val="0070C0"/>
                </a:solidFill>
              </a:rPr>
              <a:t>Domaines de fréquences</a:t>
            </a:r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12" name="Image 11"/>
          <p:cNvPicPr/>
          <p:nvPr/>
        </p:nvPicPr>
        <p:blipFill>
          <a:blip r:embed="rId2"/>
          <a:srcRect l="27159" t="66568" r="64467" b="16899"/>
          <a:stretch>
            <a:fillRect/>
          </a:stretch>
        </p:blipFill>
        <p:spPr bwMode="auto">
          <a:xfrm>
            <a:off x="1032748" y="4947204"/>
            <a:ext cx="1521568" cy="144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EB12E81-00CC-7A16-9A54-AF62BF559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je vais vous donner le domaine de fréquence de chaque type de son.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69BC1-7012-4F09-E6C1-77DC664695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insiste sur le domaine de fréquence de chaque type de son..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492E4D-29EC-612B-43B4-B6CFA2A33C08}"/>
              </a:ext>
            </a:extLst>
          </p:cNvPr>
          <p:cNvSpPr/>
          <p:nvPr/>
        </p:nvSpPr>
        <p:spPr>
          <a:xfrm>
            <a:off x="11778343" y="109985"/>
            <a:ext cx="326571" cy="2675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36157B65-F9E5-70AD-1CA4-23531F21CF99}"/>
              </a:ext>
            </a:extLst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685776" y="458582"/>
            <a:ext cx="407708" cy="4195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3597471-AC76-84A5-7B6E-FBB7E0163D5D}"/>
              </a:ext>
            </a:extLst>
          </p:cNvPr>
          <p:cNvCxnSpPr>
            <a:cxnSpLocks/>
          </p:cNvCxnSpPr>
          <p:nvPr/>
        </p:nvCxnSpPr>
        <p:spPr>
          <a:xfrm>
            <a:off x="4665468" y="4107970"/>
            <a:ext cx="0" cy="704693"/>
          </a:xfrm>
          <a:prstGeom prst="line">
            <a:avLst/>
          </a:prstGeom>
          <a:ln w="38100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7A2B8CB-1331-564F-777A-19FACBEAC2EB}"/>
              </a:ext>
            </a:extLst>
          </p:cNvPr>
          <p:cNvCxnSpPr>
            <a:cxnSpLocks/>
          </p:cNvCxnSpPr>
          <p:nvPr/>
        </p:nvCxnSpPr>
        <p:spPr>
          <a:xfrm>
            <a:off x="6811933" y="4105051"/>
            <a:ext cx="0" cy="704693"/>
          </a:xfrm>
          <a:prstGeom prst="line">
            <a:avLst/>
          </a:prstGeom>
          <a:ln w="38100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6571C959-20C3-1220-7D57-DA96C1FC8B7D}"/>
              </a:ext>
            </a:extLst>
          </p:cNvPr>
          <p:cNvSpPr txBox="1"/>
          <p:nvPr/>
        </p:nvSpPr>
        <p:spPr>
          <a:xfrm>
            <a:off x="4084719" y="3516170"/>
            <a:ext cx="1226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66"/>
                </a:solidFill>
              </a:rPr>
              <a:t>200 Hz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678D036-832E-B9B7-64CD-CA1AA2AF7790}"/>
              </a:ext>
            </a:extLst>
          </p:cNvPr>
          <p:cNvSpPr txBox="1"/>
          <p:nvPr/>
        </p:nvSpPr>
        <p:spPr>
          <a:xfrm>
            <a:off x="6176488" y="3581831"/>
            <a:ext cx="1438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66"/>
                </a:solidFill>
              </a:rPr>
              <a:t>2 000 Hz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AB5585F-9059-173B-C5DB-C3A8E3ED7445}"/>
              </a:ext>
            </a:extLst>
          </p:cNvPr>
          <p:cNvCxnSpPr>
            <a:cxnSpLocks/>
          </p:cNvCxnSpPr>
          <p:nvPr/>
        </p:nvCxnSpPr>
        <p:spPr>
          <a:xfrm>
            <a:off x="3219216" y="4629150"/>
            <a:ext cx="144625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EA184C0-C070-881C-C431-C863C7A524DD}"/>
              </a:ext>
            </a:extLst>
          </p:cNvPr>
          <p:cNvCxnSpPr>
            <a:cxnSpLocks/>
          </p:cNvCxnSpPr>
          <p:nvPr/>
        </p:nvCxnSpPr>
        <p:spPr>
          <a:xfrm>
            <a:off x="4673089" y="4629150"/>
            <a:ext cx="213884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F38E4B8A-04DD-78C4-FDBA-DFF9FCC9D593}"/>
              </a:ext>
            </a:extLst>
          </p:cNvPr>
          <p:cNvCxnSpPr>
            <a:cxnSpLocks/>
          </p:cNvCxnSpPr>
          <p:nvPr/>
        </p:nvCxnSpPr>
        <p:spPr>
          <a:xfrm flipV="1">
            <a:off x="6811934" y="4629150"/>
            <a:ext cx="217119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36778C4C-8983-463F-3E90-EA68DD85150A}"/>
              </a:ext>
            </a:extLst>
          </p:cNvPr>
          <p:cNvSpPr txBox="1"/>
          <p:nvPr/>
        </p:nvSpPr>
        <p:spPr>
          <a:xfrm>
            <a:off x="3524042" y="4285371"/>
            <a:ext cx="811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800" b="1" dirty="0">
                <a:solidFill>
                  <a:srgbClr val="0070C0"/>
                </a:solidFill>
              </a:rPr>
              <a:t>Sons graves</a:t>
            </a:r>
            <a:endParaRPr lang="fr-FR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BFCAFF9-39C5-6337-4D67-AF51CA9D4E84}"/>
              </a:ext>
            </a:extLst>
          </p:cNvPr>
          <p:cNvSpPr txBox="1"/>
          <p:nvPr/>
        </p:nvSpPr>
        <p:spPr>
          <a:xfrm>
            <a:off x="5149303" y="4285371"/>
            <a:ext cx="9977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800" b="1" dirty="0">
                <a:solidFill>
                  <a:srgbClr val="0070C0"/>
                </a:solidFill>
              </a:rPr>
              <a:t>Sons </a:t>
            </a:r>
            <a:r>
              <a:rPr lang="fr-FR" sz="1800" b="1" dirty="0">
                <a:solidFill>
                  <a:srgbClr val="0070C0"/>
                </a:solidFill>
              </a:rPr>
              <a:t>médium </a:t>
            </a:r>
            <a:endParaRPr lang="fr-FR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16EFA22-AF0C-BECE-57A6-DB0C1E0C7F1E}"/>
              </a:ext>
            </a:extLst>
          </p:cNvPr>
          <p:cNvSpPr txBox="1"/>
          <p:nvPr/>
        </p:nvSpPr>
        <p:spPr>
          <a:xfrm>
            <a:off x="7476833" y="4285371"/>
            <a:ext cx="9977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800" b="1" dirty="0">
                <a:solidFill>
                  <a:srgbClr val="0070C0"/>
                </a:solidFill>
              </a:rPr>
              <a:t>Sons </a:t>
            </a:r>
            <a:r>
              <a:rPr lang="fr-FR" sz="1800" b="1" dirty="0">
                <a:solidFill>
                  <a:srgbClr val="0070C0"/>
                </a:solidFill>
              </a:rPr>
              <a:t>aigus </a:t>
            </a:r>
            <a:endParaRPr lang="fr-FR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E3D04D7C-F98B-89E4-2E4F-8ADCEBC04DFB}"/>
              </a:ext>
            </a:extLst>
          </p:cNvPr>
          <p:cNvGrpSpPr/>
          <p:nvPr/>
        </p:nvGrpSpPr>
        <p:grpSpPr>
          <a:xfrm>
            <a:off x="502920" y="2890840"/>
            <a:ext cx="11675699" cy="2056364"/>
            <a:chOff x="502920" y="2890840"/>
            <a:chExt cx="11675699" cy="2056364"/>
          </a:xfrm>
        </p:grpSpPr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B706FBB1-F25D-E17C-5BA4-C34F34F9D72B}"/>
                </a:ext>
              </a:extLst>
            </p:cNvPr>
            <p:cNvGrpSpPr/>
            <p:nvPr/>
          </p:nvGrpSpPr>
          <p:grpSpPr>
            <a:xfrm>
              <a:off x="502920" y="2890840"/>
              <a:ext cx="11182856" cy="2056364"/>
              <a:chOff x="502920" y="2890840"/>
              <a:chExt cx="11182856" cy="2056364"/>
            </a:xfrm>
          </p:grpSpPr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CA60BEE-3642-E028-47FA-362B0459FA37}"/>
                  </a:ext>
                </a:extLst>
              </p:cNvPr>
              <p:cNvGrpSpPr/>
              <p:nvPr/>
            </p:nvGrpSpPr>
            <p:grpSpPr>
              <a:xfrm>
                <a:off x="502920" y="3421299"/>
                <a:ext cx="11182856" cy="1525905"/>
                <a:chOff x="502920" y="3421299"/>
                <a:chExt cx="11182856" cy="1525905"/>
              </a:xfrm>
            </p:grpSpPr>
            <p:cxnSp>
              <p:nvCxnSpPr>
                <p:cNvPr id="8" name="Connecteur droit avec flèche 7">
                  <a:extLst>
                    <a:ext uri="{FF2B5EF4-FFF2-40B4-BE49-F238E27FC236}">
                      <a16:creationId xmlns:a16="http://schemas.microsoft.com/office/drawing/2014/main" id="{6233B9A1-F1B9-ACB1-06A5-C8D427DF4403}"/>
                    </a:ext>
                  </a:extLst>
                </p:cNvPr>
                <p:cNvCxnSpPr/>
                <p:nvPr/>
              </p:nvCxnSpPr>
              <p:spPr>
                <a:xfrm flipV="1">
                  <a:off x="502920" y="4039390"/>
                  <a:ext cx="11182856" cy="137160"/>
                </a:xfrm>
                <a:prstGeom prst="straightConnector1">
                  <a:avLst/>
                </a:prstGeom>
                <a:ln w="82550">
                  <a:solidFill>
                    <a:schemeClr val="tx1"/>
                  </a:solidFill>
                  <a:headEnd type="none"/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necteur droit 9">
                  <a:extLst>
                    <a:ext uri="{FF2B5EF4-FFF2-40B4-BE49-F238E27FC236}">
                      <a16:creationId xmlns:a16="http://schemas.microsoft.com/office/drawing/2014/main" id="{51CD5ED0-BBB9-8EAE-75FA-5E25D2EFC1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19216" y="3421299"/>
                  <a:ext cx="0" cy="1525905"/>
                </a:xfrm>
                <a:prstGeom prst="line">
                  <a:avLst/>
                </a:prstGeom>
                <a:ln w="38100">
                  <a:solidFill>
                    <a:srgbClr val="FF00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cteur droit 13">
                  <a:extLst>
                    <a:ext uri="{FF2B5EF4-FFF2-40B4-BE49-F238E27FC236}">
                      <a16:creationId xmlns:a16="http://schemas.microsoft.com/office/drawing/2014/main" id="{4E212E1F-D51F-0328-7B9B-DF39B25F86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83128" y="3421299"/>
                  <a:ext cx="0" cy="1525905"/>
                </a:xfrm>
                <a:prstGeom prst="line">
                  <a:avLst/>
                </a:prstGeom>
                <a:ln w="38100">
                  <a:solidFill>
                    <a:srgbClr val="FF00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5F2BB3A-585A-D5FC-3A9F-0E9722494873}"/>
                  </a:ext>
                </a:extLst>
              </p:cNvPr>
              <p:cNvSpPr txBox="1"/>
              <p:nvPr/>
            </p:nvSpPr>
            <p:spPr>
              <a:xfrm>
                <a:off x="2689377" y="2890840"/>
                <a:ext cx="10596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rgbClr val="FF0000"/>
                    </a:solidFill>
                  </a:rPr>
                  <a:t>20 Hz</a:t>
                </a:r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FDBC729-9F24-9F73-835B-41151D1BC3B7}"/>
                  </a:ext>
                </a:extLst>
              </p:cNvPr>
              <p:cNvSpPr txBox="1"/>
              <p:nvPr/>
            </p:nvSpPr>
            <p:spPr>
              <a:xfrm>
                <a:off x="8143571" y="2939633"/>
                <a:ext cx="17048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rgbClr val="FF0000"/>
                    </a:solidFill>
                  </a:rPr>
                  <a:t>20 000 Hz</a:t>
                </a:r>
              </a:p>
            </p:txBody>
          </p:sp>
        </p:grp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07B5097D-44AE-7E35-0E71-2A9E883505A8}"/>
                </a:ext>
              </a:extLst>
            </p:cNvPr>
            <p:cNvSpPr txBox="1"/>
            <p:nvPr/>
          </p:nvSpPr>
          <p:spPr>
            <a:xfrm>
              <a:off x="10298571" y="4239204"/>
              <a:ext cx="188004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800" b="1" dirty="0">
                  <a:solidFill>
                    <a:srgbClr val="0070C0"/>
                  </a:solidFill>
                </a:rPr>
                <a:t>Fréquence (Hz)</a:t>
              </a:r>
              <a:endParaRPr lang="fr-FR" dirty="0"/>
            </a:p>
          </p:txBody>
        </p:sp>
      </p:grpSp>
      <p:sp>
        <p:nvSpPr>
          <p:cNvPr id="40" name="Accolade fermante 39">
            <a:extLst>
              <a:ext uri="{FF2B5EF4-FFF2-40B4-BE49-F238E27FC236}">
                <a16:creationId xmlns:a16="http://schemas.microsoft.com/office/drawing/2014/main" id="{33680810-8E0A-5750-D22F-9BB991D03EDD}"/>
              </a:ext>
            </a:extLst>
          </p:cNvPr>
          <p:cNvSpPr/>
          <p:nvPr/>
        </p:nvSpPr>
        <p:spPr>
          <a:xfrm rot="16200000">
            <a:off x="5880541" y="-67135"/>
            <a:ext cx="430919" cy="5763908"/>
          </a:xfrm>
          <a:prstGeom prst="rightBrace">
            <a:avLst>
              <a:gd name="adj1" fmla="val 68733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E982BAB-CD32-7EB9-5E5A-4A121B2EB4E2}"/>
              </a:ext>
            </a:extLst>
          </p:cNvPr>
          <p:cNvSpPr txBox="1"/>
          <p:nvPr/>
        </p:nvSpPr>
        <p:spPr>
          <a:xfrm>
            <a:off x="4621329" y="2110429"/>
            <a:ext cx="2949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3200" b="1" dirty="0"/>
              <a:t>Sons audibles</a:t>
            </a:r>
            <a:endParaRPr lang="fr-FR" sz="2400" b="1" dirty="0"/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DDD170A2-CDE5-708F-4D53-9C59F5641604}"/>
              </a:ext>
            </a:extLst>
          </p:cNvPr>
          <p:cNvPicPr/>
          <p:nvPr/>
        </p:nvPicPr>
        <p:blipFill>
          <a:blip r:embed="rId2"/>
          <a:srcRect l="41871" t="66568" r="48978" b="16899"/>
          <a:stretch>
            <a:fillRect/>
          </a:stretch>
        </p:blipFill>
        <p:spPr bwMode="auto">
          <a:xfrm>
            <a:off x="5223131" y="4972930"/>
            <a:ext cx="1662628" cy="144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8FB3EE20-0988-077F-352F-A4DE3CBB3601}"/>
              </a:ext>
            </a:extLst>
          </p:cNvPr>
          <p:cNvPicPr/>
          <p:nvPr/>
        </p:nvPicPr>
        <p:blipFill>
          <a:blip r:embed="rId2"/>
          <a:srcRect l="56887" t="66568" r="34739" b="16899"/>
          <a:stretch>
            <a:fillRect/>
          </a:stretch>
        </p:blipFill>
        <p:spPr bwMode="auto">
          <a:xfrm>
            <a:off x="9333949" y="4972930"/>
            <a:ext cx="1521568" cy="144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102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36" grpId="0"/>
      <p:bldP spid="37" grpId="0"/>
      <p:bldP spid="38" grpId="0"/>
      <p:bldP spid="40" grpId="0" animBg="1"/>
      <p:bldP spid="4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4585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5CC315B-C0B9-7914-B734-5DC17E8E6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/>
          <p:nvPr/>
        </p:nvPicPr>
        <p:blipFill>
          <a:blip r:embed="rId3"/>
          <a:srcRect l="11767" t="39299" r="11296" b="24714"/>
          <a:stretch>
            <a:fillRect/>
          </a:stretch>
        </p:blipFill>
        <p:spPr bwMode="auto">
          <a:xfrm>
            <a:off x="382321" y="1698012"/>
            <a:ext cx="11480895" cy="390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70976904-A0C7-26D1-ED53-2F309FCC6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notre tâche principale. Je vais vous montrer comment comparer un son aigu à un son grave en comparant leurs fréquences.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24D88CAC-0CEB-A5BF-79DF-DE16E6AB7A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lit la consigne et présente les supports. Il explique ce qui est demandé.</a:t>
            </a:r>
          </a:p>
        </p:txBody>
      </p:sp>
      <p:sp>
        <p:nvSpPr>
          <p:cNvPr id="3" name="Rectangle à coins arrondis 5">
            <a:extLst>
              <a:ext uri="{FF2B5EF4-FFF2-40B4-BE49-F238E27FC236}">
                <a16:creationId xmlns:a16="http://schemas.microsoft.com/office/drawing/2014/main" id="{639F66F0-6C81-0CA0-A11C-612A6B5E14C0}"/>
              </a:ext>
            </a:extLst>
          </p:cNvPr>
          <p:cNvSpPr/>
          <p:nvPr/>
        </p:nvSpPr>
        <p:spPr>
          <a:xfrm>
            <a:off x="382321" y="1132419"/>
            <a:ext cx="1956842" cy="369798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8A82AF-22FB-DDC9-7E75-65BB17F348B3}"/>
              </a:ext>
            </a:extLst>
          </p:cNvPr>
          <p:cNvSpPr/>
          <p:nvPr/>
        </p:nvSpPr>
        <p:spPr>
          <a:xfrm>
            <a:off x="1681316" y="3893574"/>
            <a:ext cx="3028335" cy="373626"/>
          </a:xfrm>
          <a:prstGeom prst="round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BB2F1E-0160-232E-E8FB-267852FB81B3}"/>
              </a:ext>
            </a:extLst>
          </p:cNvPr>
          <p:cNvSpPr/>
          <p:nvPr/>
        </p:nvSpPr>
        <p:spPr>
          <a:xfrm>
            <a:off x="1749228" y="4267200"/>
            <a:ext cx="1839546" cy="373626"/>
          </a:xfrm>
          <a:prstGeom prst="round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738A4-748A-F07A-769E-791B4C7AF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F67D9A6-89F2-37D5-1C1F-3F3DBEE0E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réaliser ma tâche,  je suis les étapes suivantes.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1A6ABB9B-89C3-C38A-8D0E-7215B253015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veille à ce que les élèves soient attentifs.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D803681-CE5E-1E0B-7CF6-726D3C741662}"/>
              </a:ext>
            </a:extLst>
          </p:cNvPr>
          <p:cNvGrpSpPr/>
          <p:nvPr/>
        </p:nvGrpSpPr>
        <p:grpSpPr>
          <a:xfrm>
            <a:off x="552450" y="2201243"/>
            <a:ext cx="11247620" cy="508684"/>
            <a:chOff x="552450" y="2201643"/>
            <a:chExt cx="11247620" cy="508684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B29EA8F6-FE76-D9F8-D3F7-9DA12559C1D1}"/>
                </a:ext>
              </a:extLst>
            </p:cNvPr>
            <p:cNvSpPr txBox="1"/>
            <p:nvPr/>
          </p:nvSpPr>
          <p:spPr>
            <a:xfrm>
              <a:off x="1030246" y="2248661"/>
              <a:ext cx="10769824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dirty="0"/>
                <a:t>Je détermine la fréquence de chaque son.</a:t>
              </a:r>
            </a:p>
          </p:txBody>
        </p: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5F622E8E-6385-D57B-97C8-A9599682DF4B}"/>
                </a:ext>
              </a:extLst>
            </p:cNvPr>
            <p:cNvSpPr/>
            <p:nvPr/>
          </p:nvSpPr>
          <p:spPr>
            <a:xfrm>
              <a:off x="552450" y="2201643"/>
              <a:ext cx="555701" cy="50868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/>
                <a:t>1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3032D48-FAC3-219F-23ED-409D654620D8}"/>
              </a:ext>
            </a:extLst>
          </p:cNvPr>
          <p:cNvGrpSpPr/>
          <p:nvPr/>
        </p:nvGrpSpPr>
        <p:grpSpPr>
          <a:xfrm>
            <a:off x="552450" y="3227934"/>
            <a:ext cx="11247620" cy="508684"/>
            <a:chOff x="552450" y="3227934"/>
            <a:chExt cx="11247620" cy="508684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C537177B-6BE1-1539-A23A-ECA470AD4A7F}"/>
                </a:ext>
              </a:extLst>
            </p:cNvPr>
            <p:cNvSpPr txBox="1"/>
            <p:nvPr/>
          </p:nvSpPr>
          <p:spPr>
            <a:xfrm>
              <a:off x="1030246" y="3256305"/>
              <a:ext cx="10769824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/>
              </a:lvl1pPr>
            </a:lstStyle>
            <a:p>
              <a:r>
                <a:rPr lang="fr-FR" dirty="0"/>
                <a:t>Je compare les deux fréquences. 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6CBBC954-8366-6EF5-1A7D-278FC4D50147}"/>
                </a:ext>
              </a:extLst>
            </p:cNvPr>
            <p:cNvSpPr/>
            <p:nvPr/>
          </p:nvSpPr>
          <p:spPr>
            <a:xfrm>
              <a:off x="552450" y="3227934"/>
              <a:ext cx="555701" cy="50868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/>
                <a:t>2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E2B574D-487A-3D86-4D18-4EE43360B77E}"/>
              </a:ext>
            </a:extLst>
          </p:cNvPr>
          <p:cNvGrpSpPr/>
          <p:nvPr/>
        </p:nvGrpSpPr>
        <p:grpSpPr>
          <a:xfrm>
            <a:off x="552450" y="4226254"/>
            <a:ext cx="11247620" cy="508684"/>
            <a:chOff x="552450" y="4226254"/>
            <a:chExt cx="11247620" cy="508684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A9A5424-3B67-487F-89C1-3F48EEAF014B}"/>
                </a:ext>
              </a:extLst>
            </p:cNvPr>
            <p:cNvSpPr txBox="1"/>
            <p:nvPr/>
          </p:nvSpPr>
          <p:spPr>
            <a:xfrm>
              <a:off x="1030246" y="4263949"/>
              <a:ext cx="10769824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/>
              </a:lvl1pPr>
            </a:lstStyle>
            <a:p>
              <a:r>
                <a:rPr lang="fr-FR" dirty="0"/>
                <a:t>Je compare les deux sons afin d'identifier le plus grave et plus aigu </a:t>
              </a: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54920820-DEF0-B5C5-3291-AFA884B6D0C7}"/>
                </a:ext>
              </a:extLst>
            </p:cNvPr>
            <p:cNvSpPr/>
            <p:nvPr/>
          </p:nvSpPr>
          <p:spPr>
            <a:xfrm>
              <a:off x="552450" y="4226254"/>
              <a:ext cx="555701" cy="50868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165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382321" y="1132419"/>
            <a:ext cx="1956842" cy="369798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0" name="Image 9"/>
          <p:cNvPicPr/>
          <p:nvPr/>
        </p:nvPicPr>
        <p:blipFill>
          <a:blip r:embed="rId2"/>
          <a:srcRect l="12633" t="76397" r="13278" b="18994"/>
          <a:stretch>
            <a:fillRect/>
          </a:stretch>
        </p:blipFill>
        <p:spPr bwMode="auto">
          <a:xfrm>
            <a:off x="382321" y="5906454"/>
            <a:ext cx="10968417" cy="45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198B9F8-3F8B-62C0-3CC5-1800F53A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la première question, on demande de déterminer la fréquence de chaque son.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72DDC9-4A4E-89F3-2193-B80FF106614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rappel comment calculer la fréquence du son (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je détermine  le nombre de vibration n  , je détermine la durée t et je calcul la fréquence par la relation  f =n/t</a:t>
            </a:r>
            <a:r>
              <a:rPr lang="fr-FR" dirty="0"/>
              <a:t>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71BAB89-A970-076A-7B5C-6F7E3A9667F2}"/>
              </a:ext>
            </a:extLst>
          </p:cNvPr>
          <p:cNvPicPr/>
          <p:nvPr/>
        </p:nvPicPr>
        <p:blipFill>
          <a:blip r:embed="rId2"/>
          <a:srcRect l="11767" t="39299" r="11296" b="24714"/>
          <a:stretch>
            <a:fillRect/>
          </a:stretch>
        </p:blipFill>
        <p:spPr bwMode="auto">
          <a:xfrm>
            <a:off x="382321" y="1698012"/>
            <a:ext cx="11480895" cy="390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171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3EC0097-F571-69D7-4C32-6BB4D91E29B9}"/>
                  </a:ext>
                </a:extLst>
              </p:cNvPr>
              <p:cNvSpPr txBox="1"/>
              <p:nvPr/>
            </p:nvSpPr>
            <p:spPr>
              <a:xfrm>
                <a:off x="240129" y="4833056"/>
                <a:ext cx="5583295" cy="70788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sz="2400" b="1" dirty="0"/>
                  <a:t>La fréquence </a:t>
                </a:r>
                <a:r>
                  <a:rPr lang="fr-MA" sz="2400" b="1" i="1" dirty="0" err="1"/>
                  <a:t>f</a:t>
                </a:r>
                <a:r>
                  <a:rPr lang="fr-MA" sz="2400" b="1" baseline="-25000" dirty="0" err="1"/>
                  <a:t>A</a:t>
                </a:r>
                <a:r>
                  <a:rPr lang="fr-MA" sz="2400" b="1" dirty="0"/>
                  <a:t>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……</m:t>
                        </m:r>
                      </m:num>
                      <m:den>
                        <m:r>
                          <a:rPr lang="fr-F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…….</m:t>
                        </m:r>
                      </m:den>
                    </m:f>
                  </m:oMath>
                </a14:m>
                <a:r>
                  <a:rPr lang="fr-MA" sz="4000" dirty="0"/>
                  <a:t>    </a:t>
                </a:r>
                <a:r>
                  <a:rPr lang="fr-MA" sz="2400" dirty="0"/>
                  <a:t>=  …………….. Hz.</a:t>
                </a:r>
                <a:endParaRPr lang="fr-MA" sz="2400" b="1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3EC0097-F571-69D7-4C32-6BB4D91E2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29" y="4833056"/>
                <a:ext cx="5583295" cy="707886"/>
              </a:xfrm>
              <a:prstGeom prst="rect">
                <a:avLst/>
              </a:prstGeom>
              <a:blipFill>
                <a:blip r:embed="rId3"/>
                <a:stretch>
                  <a:fillRect l="-1638" b="-68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225135" y="1671001"/>
            <a:ext cx="5598289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MA" sz="2400" dirty="0"/>
              <a:t>Le nombre de vibrations est</a:t>
            </a:r>
            <a:r>
              <a:rPr lang="fr-MA" sz="2400" b="1" dirty="0"/>
              <a:t>:   n = ……….</a:t>
            </a:r>
          </a:p>
        </p:txBody>
      </p:sp>
      <p:sp>
        <p:nvSpPr>
          <p:cNvPr id="12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2447748" y="3446921"/>
            <a:ext cx="1039732" cy="891357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697418" y="1086674"/>
            <a:ext cx="2189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Pour le son (A):</a:t>
            </a:r>
            <a:endParaRPr lang="fr-FR" sz="2400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4814878" y="1677069"/>
            <a:ext cx="57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i="1" dirty="0">
                <a:solidFill>
                  <a:srgbClr val="0070C0"/>
                </a:solidFill>
              </a:rPr>
              <a:t>3</a:t>
            </a:r>
            <a:r>
              <a:rPr lang="fr-MA" sz="2800" b="1" dirty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2670680" y="2377608"/>
            <a:ext cx="1076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i="1" dirty="0">
                <a:solidFill>
                  <a:srgbClr val="0070C0"/>
                </a:solidFill>
              </a:rPr>
              <a:t>0,02 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28144F7-1533-60C3-2F41-745BE1F41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375569"/>
          </a:xfrm>
        </p:spPr>
        <p:txBody>
          <a:bodyPr/>
          <a:lstStyle/>
          <a:p>
            <a:r>
              <a:rPr lang="fr-FR" dirty="0"/>
              <a:t>Pour chaque son , je compte le nombre n de vibrations et la durée t de chacune des vibrations.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F56F880-C452-5BBF-39E9-6BC93F24A0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verbalise les étapes de calcul (montrer les vibrations , leurs durée 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EDF023-8A1B-91B8-79C0-FA51F0BAE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53482"/>
            <a:ext cx="5706528" cy="397272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4E2BC08-4B1A-323F-6256-94E0111BBDE4}"/>
              </a:ext>
            </a:extLst>
          </p:cNvPr>
          <p:cNvSpPr txBox="1"/>
          <p:nvPr/>
        </p:nvSpPr>
        <p:spPr>
          <a:xfrm>
            <a:off x="3887095" y="4833056"/>
            <a:ext cx="1161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3200" b="1" i="1" dirty="0">
                <a:solidFill>
                  <a:srgbClr val="0070C0"/>
                </a:solidFill>
              </a:rPr>
              <a:t>150</a:t>
            </a:r>
            <a:endParaRPr lang="fr-MA" sz="3600" b="1" i="1" dirty="0">
              <a:solidFill>
                <a:srgbClr val="0070C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E43A0C-CB4D-A70A-EE5D-38359DB63AF7}"/>
              </a:ext>
            </a:extLst>
          </p:cNvPr>
          <p:cNvSpPr txBox="1"/>
          <p:nvPr/>
        </p:nvSpPr>
        <p:spPr>
          <a:xfrm>
            <a:off x="240129" y="2380009"/>
            <a:ext cx="5711188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MA" sz="2400" dirty="0"/>
              <a:t>La durée est </a:t>
            </a:r>
            <a:r>
              <a:rPr lang="fr-MA" sz="2400" b="1" dirty="0"/>
              <a:t>t = …………….. s.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CE4A148-03DA-E5D8-69B1-C81814997B6E}"/>
              </a:ext>
            </a:extLst>
          </p:cNvPr>
          <p:cNvCxnSpPr>
            <a:cxnSpLocks/>
          </p:cNvCxnSpPr>
          <p:nvPr/>
        </p:nvCxnSpPr>
        <p:spPr>
          <a:xfrm>
            <a:off x="6322142" y="3429000"/>
            <a:ext cx="1750142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7B8FF34-550D-A452-D02F-0B13E9B6EE32}"/>
              </a:ext>
            </a:extLst>
          </p:cNvPr>
          <p:cNvCxnSpPr>
            <a:cxnSpLocks/>
          </p:cNvCxnSpPr>
          <p:nvPr/>
        </p:nvCxnSpPr>
        <p:spPr>
          <a:xfrm>
            <a:off x="8114071" y="3429000"/>
            <a:ext cx="1661652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90124DDF-DCC5-89AD-FDA2-05D09139F95C}"/>
              </a:ext>
            </a:extLst>
          </p:cNvPr>
          <p:cNvCxnSpPr>
            <a:cxnSpLocks/>
          </p:cNvCxnSpPr>
          <p:nvPr/>
        </p:nvCxnSpPr>
        <p:spPr>
          <a:xfrm>
            <a:off x="9817510" y="3429000"/>
            <a:ext cx="1661652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18D14A2-A599-E36F-13D8-F549D3BAE697}"/>
              </a:ext>
            </a:extLst>
          </p:cNvPr>
          <p:cNvCxnSpPr>
            <a:cxnSpLocks/>
          </p:cNvCxnSpPr>
          <p:nvPr/>
        </p:nvCxnSpPr>
        <p:spPr>
          <a:xfrm flipH="1">
            <a:off x="6322142" y="4526455"/>
            <a:ext cx="5270090" cy="0"/>
          </a:xfrm>
          <a:prstGeom prst="straightConnector1">
            <a:avLst/>
          </a:prstGeom>
          <a:ln w="7302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26DBD1A-1514-FAFB-47FA-B668AE9AD017}"/>
              </a:ext>
            </a:extLst>
          </p:cNvPr>
          <p:cNvSpPr/>
          <p:nvPr/>
        </p:nvSpPr>
        <p:spPr>
          <a:xfrm>
            <a:off x="8278761" y="4526454"/>
            <a:ext cx="1356852" cy="330679"/>
          </a:xfrm>
          <a:prstGeom prst="round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76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0.178 0.4442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6" y="2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-2.22222E-6 L -0.0276 0.40232 " pathEditMode="relative" rAng="0" ptsTypes="AA">
                                      <p:cBhvr>
                                        <p:cTn id="66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2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25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 animBg="1"/>
      <p:bldP spid="2" grpId="0"/>
      <p:bldP spid="21" grpId="0"/>
      <p:bldP spid="21" grpId="1"/>
      <p:bldP spid="22" grpId="0"/>
      <p:bldP spid="22" grpId="1"/>
      <p:bldP spid="10" grpId="0"/>
      <p:bldP spid="6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artoon of a child holding a flask&#10;&#10;AI-generated content may be incorrect.">
            <a:extLst>
              <a:ext uri="{FF2B5EF4-FFF2-40B4-BE49-F238E27FC236}">
                <a16:creationId xmlns:a16="http://schemas.microsoft.com/office/drawing/2014/main" id="{33B7B794-A0AE-E74E-97E1-8C50EF17F9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" r="454"/>
          <a:stretch>
            <a:fillRect/>
          </a:stretch>
        </p:blipFill>
        <p:spPr/>
      </p:pic>
      <p:pic>
        <p:nvPicPr>
          <p:cNvPr id="11" name="Picture Placeholder 10" descr="A book cover with cartoon characters&#10;&#10;AI-generated content may be incorrect.">
            <a:extLst>
              <a:ext uri="{FF2B5EF4-FFF2-40B4-BE49-F238E27FC236}">
                <a16:creationId xmlns:a16="http://schemas.microsoft.com/office/drawing/2014/main" id="{F1EC498B-FEBC-5313-8C72-90540FA7EE6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6" r="7056"/>
          <a:stretch>
            <a:fillRect/>
          </a:stretch>
        </p:blipFill>
        <p:spPr/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633D4A6-C5FE-14C0-01C3-E12FBC0A19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811" y="3960967"/>
            <a:ext cx="1274108" cy="1239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2" descr="Diapason 440 Hz sur support - EFCMD - Au Service de l'Enseignement et de la  Recherche">
            <a:extLst>
              <a:ext uri="{FF2B5EF4-FFF2-40B4-BE49-F238E27FC236}">
                <a16:creationId xmlns:a16="http://schemas.microsoft.com/office/drawing/2014/main" id="{72203E72-15B1-3234-C791-F1CE28BA5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250" y="4473387"/>
            <a:ext cx="1112453" cy="11124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C932D50-B463-203A-EC21-CD4ED0E6312D}"/>
              </a:ext>
            </a:extLst>
          </p:cNvPr>
          <p:cNvSpPr txBox="1"/>
          <p:nvPr/>
        </p:nvSpPr>
        <p:spPr>
          <a:xfrm>
            <a:off x="1460130" y="5336743"/>
            <a:ext cx="156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Haut-parleur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F2A9C37-7A8A-C521-6759-75BB806B009E}"/>
              </a:ext>
            </a:extLst>
          </p:cNvPr>
          <p:cNvSpPr txBox="1"/>
          <p:nvPr/>
        </p:nvSpPr>
        <p:spPr>
          <a:xfrm>
            <a:off x="4236250" y="5706075"/>
            <a:ext cx="150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prstClr val="black"/>
                </a:solidFill>
                <a:latin typeface="Calibri" panose="020F0502020204030204"/>
              </a:rPr>
              <a:t>Diapason</a:t>
            </a:r>
            <a:endParaRPr lang="fr-FR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36760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2F3124B-D55C-CEF0-7CAD-692713AEF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suis la même procédure pour le son (B).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16C7552-FFA7-FB90-6D59-07B122F0D9A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verbalise chaque étape </a:t>
            </a:r>
          </a:p>
        </p:txBody>
      </p:sp>
      <p:pic>
        <p:nvPicPr>
          <p:cNvPr id="26" name="Image 25" descr="Une image contenant text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2AA0928F-AC83-B918-DEE9-60987879A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524" y="1273394"/>
            <a:ext cx="5706004" cy="38528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0BBD24D-D5A2-6336-77EC-5FA93A6E83DD}"/>
                  </a:ext>
                </a:extLst>
              </p:cNvPr>
              <p:cNvSpPr txBox="1"/>
              <p:nvPr/>
            </p:nvSpPr>
            <p:spPr>
              <a:xfrm>
                <a:off x="240129" y="4833056"/>
                <a:ext cx="5583295" cy="70788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sz="2400" b="1" dirty="0"/>
                  <a:t>La fréquence </a:t>
                </a:r>
                <a:r>
                  <a:rPr lang="fr-MA" sz="2400" b="1" i="1" dirty="0" err="1"/>
                  <a:t>f</a:t>
                </a:r>
                <a:r>
                  <a:rPr lang="fr-MA" sz="2400" b="1" baseline="-25000" dirty="0" err="1"/>
                  <a:t>A</a:t>
                </a:r>
                <a:r>
                  <a:rPr lang="fr-MA" sz="2400" b="1" dirty="0"/>
                  <a:t>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……</m:t>
                        </m:r>
                      </m:num>
                      <m:den>
                        <m:r>
                          <a:rPr lang="fr-F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…….</m:t>
                        </m:r>
                      </m:den>
                    </m:f>
                  </m:oMath>
                </a14:m>
                <a:r>
                  <a:rPr lang="fr-MA" sz="4000" dirty="0"/>
                  <a:t>    </a:t>
                </a:r>
                <a:r>
                  <a:rPr lang="fr-MA" sz="2400" dirty="0"/>
                  <a:t>=  …………….. Hz.</a:t>
                </a:r>
                <a:endParaRPr lang="fr-MA" sz="2400" b="1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0BBD24D-D5A2-6336-77EC-5FA93A6E8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29" y="4833056"/>
                <a:ext cx="5583295" cy="707886"/>
              </a:xfrm>
              <a:prstGeom prst="rect">
                <a:avLst/>
              </a:prstGeom>
              <a:blipFill>
                <a:blip r:embed="rId3"/>
                <a:stretch>
                  <a:fillRect l="-1638" b="-68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07929992-ED65-FA0A-D4B2-95597B445BFE}"/>
              </a:ext>
            </a:extLst>
          </p:cNvPr>
          <p:cNvSpPr txBox="1"/>
          <p:nvPr/>
        </p:nvSpPr>
        <p:spPr>
          <a:xfrm>
            <a:off x="225135" y="1671001"/>
            <a:ext cx="5598289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MA" sz="2400" dirty="0"/>
              <a:t>Le nombre de vibrations est</a:t>
            </a:r>
            <a:r>
              <a:rPr lang="fr-MA" sz="2400" b="1" dirty="0"/>
              <a:t>:   n = ……….</a:t>
            </a:r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7AA618B7-30C6-D19C-4A77-78B40FC5EF54}"/>
              </a:ext>
            </a:extLst>
          </p:cNvPr>
          <p:cNvSpPr/>
          <p:nvPr/>
        </p:nvSpPr>
        <p:spPr>
          <a:xfrm rot="5400000" flipV="1">
            <a:off x="2447748" y="3446921"/>
            <a:ext cx="1039732" cy="891357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5CA3078-6124-F7A8-7178-DC80BE081B11}"/>
              </a:ext>
            </a:extLst>
          </p:cNvPr>
          <p:cNvSpPr txBox="1"/>
          <p:nvPr/>
        </p:nvSpPr>
        <p:spPr>
          <a:xfrm>
            <a:off x="1697418" y="1086674"/>
            <a:ext cx="2189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Pour le son (B):</a:t>
            </a:r>
            <a:endParaRPr lang="fr-FR" sz="2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9F5EC47-5E0D-5A92-103E-F30242D1E0DA}"/>
              </a:ext>
            </a:extLst>
          </p:cNvPr>
          <p:cNvSpPr txBox="1"/>
          <p:nvPr/>
        </p:nvSpPr>
        <p:spPr>
          <a:xfrm>
            <a:off x="4814878" y="1677069"/>
            <a:ext cx="57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i="1" dirty="0">
                <a:solidFill>
                  <a:srgbClr val="0070C0"/>
                </a:solidFill>
              </a:rPr>
              <a:t>6</a:t>
            </a:r>
            <a:r>
              <a:rPr lang="fr-MA" sz="2800" b="1" dirty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977D27D-51E4-60F8-5738-110397C45FC2}"/>
              </a:ext>
            </a:extLst>
          </p:cNvPr>
          <p:cNvSpPr txBox="1"/>
          <p:nvPr/>
        </p:nvSpPr>
        <p:spPr>
          <a:xfrm>
            <a:off x="2670680" y="2377608"/>
            <a:ext cx="1076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i="1" dirty="0">
                <a:solidFill>
                  <a:srgbClr val="0070C0"/>
                </a:solidFill>
              </a:rPr>
              <a:t>0,02 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A068F0-2BC9-C095-5833-FE2FBA94BE2A}"/>
              </a:ext>
            </a:extLst>
          </p:cNvPr>
          <p:cNvSpPr txBox="1"/>
          <p:nvPr/>
        </p:nvSpPr>
        <p:spPr>
          <a:xfrm>
            <a:off x="3887095" y="4833056"/>
            <a:ext cx="1161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3200" b="1" i="1" dirty="0">
                <a:solidFill>
                  <a:srgbClr val="0070C0"/>
                </a:solidFill>
              </a:rPr>
              <a:t>300</a:t>
            </a:r>
            <a:endParaRPr lang="fr-MA" sz="3600" b="1" i="1" dirty="0">
              <a:solidFill>
                <a:srgbClr val="0070C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0AB3C37-62D1-F1BC-8E24-F0431878CCFE}"/>
              </a:ext>
            </a:extLst>
          </p:cNvPr>
          <p:cNvSpPr txBox="1"/>
          <p:nvPr/>
        </p:nvSpPr>
        <p:spPr>
          <a:xfrm>
            <a:off x="240129" y="2380009"/>
            <a:ext cx="5711188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MA" sz="2400" dirty="0"/>
              <a:t>La durée est </a:t>
            </a:r>
            <a:r>
              <a:rPr lang="fr-MA" sz="2400" b="1" dirty="0"/>
              <a:t>t = …………….. s.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ABF5E42F-A8C7-5492-8CF2-88581DEC55F7}"/>
              </a:ext>
            </a:extLst>
          </p:cNvPr>
          <p:cNvCxnSpPr>
            <a:cxnSpLocks/>
          </p:cNvCxnSpPr>
          <p:nvPr/>
        </p:nvCxnSpPr>
        <p:spPr>
          <a:xfrm flipH="1">
            <a:off x="6312309" y="4644442"/>
            <a:ext cx="5270090" cy="0"/>
          </a:xfrm>
          <a:prstGeom prst="straightConnector1">
            <a:avLst/>
          </a:prstGeom>
          <a:ln w="7302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85BB1135-31DC-7DFF-CE56-6B62B5A9B679}"/>
              </a:ext>
            </a:extLst>
          </p:cNvPr>
          <p:cNvSpPr/>
          <p:nvPr/>
        </p:nvSpPr>
        <p:spPr>
          <a:xfrm>
            <a:off x="8337754" y="4667716"/>
            <a:ext cx="1356852" cy="330679"/>
          </a:xfrm>
          <a:prstGeom prst="round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1378E325-9097-6586-FD06-422F6EF17F88}"/>
              </a:ext>
            </a:extLst>
          </p:cNvPr>
          <p:cNvCxnSpPr>
            <a:cxnSpLocks/>
          </p:cNvCxnSpPr>
          <p:nvPr/>
        </p:nvCxnSpPr>
        <p:spPr>
          <a:xfrm>
            <a:off x="6341504" y="3501655"/>
            <a:ext cx="864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1489E119-19E4-6ABF-2992-CE475CAA60DE}"/>
              </a:ext>
            </a:extLst>
          </p:cNvPr>
          <p:cNvCxnSpPr>
            <a:cxnSpLocks/>
          </p:cNvCxnSpPr>
          <p:nvPr/>
        </p:nvCxnSpPr>
        <p:spPr>
          <a:xfrm>
            <a:off x="7218455" y="3501655"/>
            <a:ext cx="864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8856C88E-8C65-97B6-B55B-0A78947847E6}"/>
              </a:ext>
            </a:extLst>
          </p:cNvPr>
          <p:cNvCxnSpPr>
            <a:cxnSpLocks/>
          </p:cNvCxnSpPr>
          <p:nvPr/>
        </p:nvCxnSpPr>
        <p:spPr>
          <a:xfrm>
            <a:off x="8078814" y="3501655"/>
            <a:ext cx="864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F3D92E97-1044-21A6-680C-CA24C4ACD4C5}"/>
              </a:ext>
            </a:extLst>
          </p:cNvPr>
          <p:cNvCxnSpPr>
            <a:cxnSpLocks/>
          </p:cNvCxnSpPr>
          <p:nvPr/>
        </p:nvCxnSpPr>
        <p:spPr>
          <a:xfrm>
            <a:off x="8955765" y="3501655"/>
            <a:ext cx="864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48FDB95-DB97-02C0-02C3-3891A86DFCC2}"/>
              </a:ext>
            </a:extLst>
          </p:cNvPr>
          <p:cNvCxnSpPr>
            <a:cxnSpLocks/>
          </p:cNvCxnSpPr>
          <p:nvPr/>
        </p:nvCxnSpPr>
        <p:spPr>
          <a:xfrm>
            <a:off x="9810957" y="3501655"/>
            <a:ext cx="864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4C068A4B-C563-BD67-F581-92D0BA05E549}"/>
              </a:ext>
            </a:extLst>
          </p:cNvPr>
          <p:cNvCxnSpPr>
            <a:cxnSpLocks/>
          </p:cNvCxnSpPr>
          <p:nvPr/>
        </p:nvCxnSpPr>
        <p:spPr>
          <a:xfrm>
            <a:off x="10687908" y="3501655"/>
            <a:ext cx="864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68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0.178 0.44421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6" y="2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-2.22222E-6 L -0.0276 0.40232 " pathEditMode="relative" rAng="0" ptsTypes="AA">
                                      <p:cBhvr>
                                        <p:cTn id="96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2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25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7" grpId="0"/>
      <p:bldP spid="18" grpId="0"/>
      <p:bldP spid="18" grpId="1"/>
      <p:bldP spid="19" grpId="0"/>
      <p:bldP spid="19" grpId="1"/>
      <p:bldP spid="20" grpId="0"/>
      <p:bldP spid="24" grpId="0"/>
      <p:bldP spid="2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3617185" y="1925804"/>
            <a:ext cx="495763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dirty="0"/>
              <a:t> On a  </a:t>
            </a:r>
            <a:r>
              <a:rPr lang="fr-MA" sz="2400" b="1" i="1" dirty="0" err="1"/>
              <a:t>f</a:t>
            </a:r>
            <a:r>
              <a:rPr lang="fr-MA" sz="2400" b="1" baseline="-25000" dirty="0" err="1"/>
              <a:t>A</a:t>
            </a:r>
            <a:r>
              <a:rPr lang="fr-MA" sz="2400" b="1" dirty="0"/>
              <a:t> =</a:t>
            </a:r>
            <a:r>
              <a:rPr lang="fr-MA" sz="2400" dirty="0"/>
              <a:t> 150 Hz et  </a:t>
            </a:r>
            <a:r>
              <a:rPr lang="fr-MA" sz="2400" b="1" i="1" dirty="0" err="1"/>
              <a:t>f</a:t>
            </a:r>
            <a:r>
              <a:rPr lang="fr-MA" sz="2400" b="1" baseline="-25000" dirty="0" err="1"/>
              <a:t>B</a:t>
            </a:r>
            <a:r>
              <a:rPr lang="fr-MA" sz="2400" b="1" dirty="0"/>
              <a:t> =</a:t>
            </a:r>
            <a:r>
              <a:rPr lang="fr-MA" sz="2400" dirty="0"/>
              <a:t> 300 Hz</a:t>
            </a:r>
            <a:endParaRPr lang="fr-MA" sz="2800" dirty="0"/>
          </a:p>
        </p:txBody>
      </p:sp>
      <p:sp>
        <p:nvSpPr>
          <p:cNvPr id="14" name="Rectangle 13"/>
          <p:cNvSpPr/>
          <p:nvPr/>
        </p:nvSpPr>
        <p:spPr>
          <a:xfrm>
            <a:off x="1492240" y="-1018182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5613748" y="2896949"/>
            <a:ext cx="958630" cy="772581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/>
          <p:cNvPicPr/>
          <p:nvPr/>
        </p:nvPicPr>
        <p:blipFill>
          <a:blip r:embed="rId2"/>
          <a:srcRect l="12790" t="52281" r="12964" b="41899"/>
          <a:stretch>
            <a:fillRect/>
          </a:stretch>
        </p:blipFill>
        <p:spPr bwMode="auto">
          <a:xfrm>
            <a:off x="343466" y="1271437"/>
            <a:ext cx="10726612" cy="52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153F721-58E6-DB80-D3CC-58ECC1150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demande dans la deuxième question de comparer les deux fréquences.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FD4DC2-746D-CF54-F11A-755BE4AD8EE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rappel les deux fréquences </a:t>
            </a:r>
          </a:p>
          <a:p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A3FCAB-0E3D-1CC9-7A5B-F7E6AEEED0EB}"/>
              </a:ext>
            </a:extLst>
          </p:cNvPr>
          <p:cNvSpPr/>
          <p:nvPr/>
        </p:nvSpPr>
        <p:spPr>
          <a:xfrm>
            <a:off x="4457522" y="4051603"/>
            <a:ext cx="9903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MA" sz="4800" b="1" i="1" dirty="0" err="1">
                <a:solidFill>
                  <a:srgbClr val="0070C0"/>
                </a:solidFill>
              </a:rPr>
              <a:t>f</a:t>
            </a:r>
            <a:r>
              <a:rPr lang="fr-MA" sz="4800" b="1" baseline="-25000" dirty="0" err="1">
                <a:solidFill>
                  <a:srgbClr val="0070C0"/>
                </a:solidFill>
              </a:rPr>
              <a:t>A</a:t>
            </a:r>
            <a:endParaRPr lang="fr-MA" sz="4800" b="1" dirty="0">
              <a:solidFill>
                <a:srgbClr val="0070C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D3CEAC-E3BD-3AAE-DB87-6DC3803AD7BB}"/>
              </a:ext>
            </a:extLst>
          </p:cNvPr>
          <p:cNvSpPr/>
          <p:nvPr/>
        </p:nvSpPr>
        <p:spPr>
          <a:xfrm>
            <a:off x="6646155" y="4051603"/>
            <a:ext cx="9903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MA" sz="4800" b="1" i="1" dirty="0" err="1">
                <a:solidFill>
                  <a:srgbClr val="0070C0"/>
                </a:solidFill>
              </a:rPr>
              <a:t>f</a:t>
            </a:r>
            <a:r>
              <a:rPr lang="fr-MA" sz="4800" b="1" baseline="-25000" dirty="0" err="1">
                <a:solidFill>
                  <a:srgbClr val="0070C0"/>
                </a:solidFill>
              </a:rPr>
              <a:t>B</a:t>
            </a:r>
            <a:endParaRPr lang="fr-MA" sz="4800" b="1" dirty="0">
              <a:solidFill>
                <a:srgbClr val="0070C0"/>
              </a:solidFill>
            </a:endParaRPr>
          </a:p>
        </p:txBody>
      </p:sp>
      <p:sp>
        <p:nvSpPr>
          <p:cNvPr id="6" name="Flèche : chevron 5">
            <a:extLst>
              <a:ext uri="{FF2B5EF4-FFF2-40B4-BE49-F238E27FC236}">
                <a16:creationId xmlns:a16="http://schemas.microsoft.com/office/drawing/2014/main" id="{A682E5D7-CF54-92CE-DE30-A04B121D6291}"/>
              </a:ext>
            </a:extLst>
          </p:cNvPr>
          <p:cNvSpPr/>
          <p:nvPr/>
        </p:nvSpPr>
        <p:spPr>
          <a:xfrm flipH="1">
            <a:off x="5830458" y="4120499"/>
            <a:ext cx="433137" cy="693205"/>
          </a:xfrm>
          <a:prstGeom prst="chevron">
            <a:avLst>
              <a:gd name="adj" fmla="val 96154"/>
            </a:avLst>
          </a:prstGeom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40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 animBg="1"/>
      <p:bldP spid="3" grpId="0"/>
      <p:bldP spid="5" grpId="0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2846294" y="1850012"/>
            <a:ext cx="6499412" cy="3626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dirty="0"/>
              <a:t> </a:t>
            </a:r>
            <a:r>
              <a:rPr lang="fr-MA" sz="2800" dirty="0"/>
              <a:t>On a  </a:t>
            </a:r>
            <a:r>
              <a:rPr lang="fr-MA" sz="2800" b="1" i="1" dirty="0" err="1"/>
              <a:t>f</a:t>
            </a:r>
            <a:r>
              <a:rPr lang="fr-MA" sz="2800" b="1" baseline="-25000" dirty="0" err="1"/>
              <a:t>A</a:t>
            </a:r>
            <a:r>
              <a:rPr lang="fr-MA" sz="2800" b="1" dirty="0"/>
              <a:t>  &lt;</a:t>
            </a:r>
            <a:r>
              <a:rPr lang="fr-MA" sz="2800" dirty="0"/>
              <a:t> </a:t>
            </a:r>
            <a:r>
              <a:rPr lang="fr-MA" sz="2800" b="1" i="1" dirty="0" err="1"/>
              <a:t>f</a:t>
            </a:r>
            <a:r>
              <a:rPr lang="fr-MA" sz="2800" b="1" baseline="-25000" dirty="0" err="1"/>
              <a:t>B</a:t>
            </a:r>
            <a:r>
              <a:rPr lang="fr-MA" sz="2800" b="1" dirty="0"/>
              <a:t> </a:t>
            </a:r>
            <a:endParaRPr lang="fr-MA" sz="2800" dirty="0"/>
          </a:p>
          <a:p>
            <a:pPr>
              <a:lnSpc>
                <a:spcPct val="150000"/>
              </a:lnSpc>
            </a:pPr>
            <a:endParaRPr lang="fr-MA" sz="2400" dirty="0"/>
          </a:p>
          <a:p>
            <a:pPr algn="ctr">
              <a:lnSpc>
                <a:spcPct val="150000"/>
              </a:lnSpc>
            </a:pPr>
            <a:endParaRPr lang="fr-MA" sz="2400" b="1" dirty="0"/>
          </a:p>
          <a:p>
            <a:pPr algn="ctr">
              <a:lnSpc>
                <a:spcPct val="150000"/>
              </a:lnSpc>
            </a:pPr>
            <a:endParaRPr lang="fr-MA" sz="2400" b="1" dirty="0"/>
          </a:p>
          <a:p>
            <a:pPr algn="ctr">
              <a:lnSpc>
                <a:spcPct val="150000"/>
              </a:lnSpc>
            </a:pPr>
            <a:r>
              <a:rPr lang="fr-MA" sz="2400" dirty="0"/>
              <a:t>Le son (A) est plus</a:t>
            </a:r>
            <a:r>
              <a:rPr lang="fr-MA" sz="2800" dirty="0"/>
              <a:t> ……………….que le son (B).</a:t>
            </a:r>
          </a:p>
          <a:p>
            <a:pPr algn="ctr">
              <a:lnSpc>
                <a:spcPct val="150000"/>
              </a:lnSpc>
            </a:pPr>
            <a:r>
              <a:rPr lang="fr-MA" sz="2400" dirty="0"/>
              <a:t>Le son (B) est plus</a:t>
            </a:r>
            <a:r>
              <a:rPr lang="fr-MA" sz="2800" dirty="0"/>
              <a:t> ……………….que le son (A).</a:t>
            </a:r>
          </a:p>
        </p:txBody>
      </p:sp>
      <p:sp>
        <p:nvSpPr>
          <p:cNvPr id="12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5607945" y="3011346"/>
            <a:ext cx="1008000" cy="770216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/>
          <p:cNvPicPr/>
          <p:nvPr/>
        </p:nvPicPr>
        <p:blipFill>
          <a:blip r:embed="rId2"/>
          <a:srcRect l="12633" t="66062" r="13109" b="26955"/>
          <a:stretch>
            <a:fillRect/>
          </a:stretch>
        </p:blipFill>
        <p:spPr bwMode="auto">
          <a:xfrm>
            <a:off x="327259" y="1174283"/>
            <a:ext cx="10434515" cy="630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5590747" y="3878715"/>
            <a:ext cx="1156087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3200" b="1" i="1" dirty="0">
                <a:solidFill>
                  <a:srgbClr val="0070C0"/>
                </a:solidFill>
              </a:rPr>
              <a:t>grave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01355" y="4633409"/>
            <a:ext cx="934871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3200" b="1" i="1" dirty="0">
                <a:solidFill>
                  <a:srgbClr val="0070C0"/>
                </a:solidFill>
              </a:rPr>
              <a:t>aigu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7327EDD-3CED-0D96-E3A6-CF3895CCD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demande dans la troisième question d’identifier le son le plus grave et le plus aigu.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973E761-F950-1950-8908-A246F111DBC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se demande quel est le son le plus grave et quel est le son le plus aigu à partir de leurs fréquences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543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 animBg="1"/>
      <p:bldP spid="10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4B84E-4EAF-4551-97B9-109D07FDC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02F01E-EEFF-BEAC-D59C-B3AD31BB1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recapitule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BA8C30-6658-B6FB-5924-4818FEC184F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se demande quel est le son le plus grave et quel est le son le plus aigu à partir de leurs fréquences </a:t>
            </a:r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A1844C-BCDB-C3ED-7A3F-E90062F562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81" b="5969"/>
          <a:stretch>
            <a:fillRect/>
          </a:stretch>
        </p:blipFill>
        <p:spPr>
          <a:xfrm>
            <a:off x="500512" y="1019121"/>
            <a:ext cx="4841509" cy="2561138"/>
          </a:xfrm>
          <a:prstGeom prst="rect">
            <a:avLst/>
          </a:prstGeom>
        </p:spPr>
      </p:pic>
      <p:pic>
        <p:nvPicPr>
          <p:cNvPr id="5" name="Image 4" descr="Une image contenant text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96AEF29E-EA9D-C9EC-1FD5-22E833D6C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979" y="1019121"/>
            <a:ext cx="4841509" cy="256113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EF466AC-4D24-FD8E-9A76-D7224132E479}"/>
              </a:ext>
            </a:extLst>
          </p:cNvPr>
          <p:cNvSpPr txBox="1"/>
          <p:nvPr/>
        </p:nvSpPr>
        <p:spPr>
          <a:xfrm>
            <a:off x="500512" y="3580259"/>
            <a:ext cx="4841509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i="1" dirty="0" err="1"/>
              <a:t>f</a:t>
            </a:r>
            <a:r>
              <a:rPr lang="fr-MA" sz="2400" b="1" baseline="-25000" dirty="0" err="1"/>
              <a:t>A</a:t>
            </a:r>
            <a:r>
              <a:rPr lang="fr-MA" sz="2400" b="1" dirty="0"/>
              <a:t> =</a:t>
            </a:r>
            <a:r>
              <a:rPr lang="fr-MA" sz="2400" dirty="0"/>
              <a:t> 150 Hz</a:t>
            </a:r>
            <a:endParaRPr lang="fr-MA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9A591CE-C38B-3E87-C3D7-68CAEF87E562}"/>
              </a:ext>
            </a:extLst>
          </p:cNvPr>
          <p:cNvSpPr txBox="1"/>
          <p:nvPr/>
        </p:nvSpPr>
        <p:spPr>
          <a:xfrm>
            <a:off x="6687952" y="3580259"/>
            <a:ext cx="4841509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i="1" dirty="0" err="1"/>
              <a:t>f</a:t>
            </a:r>
            <a:r>
              <a:rPr lang="fr-MA" sz="2400" b="1" baseline="-25000" dirty="0" err="1"/>
              <a:t>B</a:t>
            </a:r>
            <a:r>
              <a:rPr lang="fr-MA" sz="2400" b="1" dirty="0"/>
              <a:t> =</a:t>
            </a:r>
            <a:r>
              <a:rPr lang="fr-MA" sz="2400" dirty="0"/>
              <a:t> 300 Hz</a:t>
            </a:r>
            <a:endParaRPr lang="fr-MA" sz="2800" dirty="0"/>
          </a:p>
        </p:txBody>
      </p:sp>
      <p:sp>
        <p:nvSpPr>
          <p:cNvPr id="9" name="Flèche : chevron 8">
            <a:extLst>
              <a:ext uri="{FF2B5EF4-FFF2-40B4-BE49-F238E27FC236}">
                <a16:creationId xmlns:a16="http://schemas.microsoft.com/office/drawing/2014/main" id="{0C7EB925-BCF6-5698-CBB3-90D86452A14F}"/>
              </a:ext>
            </a:extLst>
          </p:cNvPr>
          <p:cNvSpPr/>
          <p:nvPr/>
        </p:nvSpPr>
        <p:spPr>
          <a:xfrm flipH="1">
            <a:off x="5965211" y="3588525"/>
            <a:ext cx="294574" cy="520044"/>
          </a:xfrm>
          <a:prstGeom prst="chevron">
            <a:avLst>
              <a:gd name="adj" fmla="val 96154"/>
            </a:avLst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93AA934-4EB4-673E-8513-42822FA01F3B}"/>
              </a:ext>
            </a:extLst>
          </p:cNvPr>
          <p:cNvSpPr txBox="1"/>
          <p:nvPr/>
        </p:nvSpPr>
        <p:spPr>
          <a:xfrm>
            <a:off x="2846294" y="5809784"/>
            <a:ext cx="649941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MA" sz="2400" dirty="0"/>
              <a:t>Le son (B) est plus</a:t>
            </a:r>
            <a:r>
              <a:rPr lang="fr-MA" sz="2800" dirty="0"/>
              <a:t> </a:t>
            </a:r>
            <a:r>
              <a:rPr lang="fr-MA" dirty="0"/>
              <a:t>……………….</a:t>
            </a:r>
            <a:r>
              <a:rPr lang="fr-MA" sz="2800" dirty="0"/>
              <a:t>que le son (A).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2EB181-D353-7C1C-ECF5-A2AAA1E8EBF2}"/>
              </a:ext>
            </a:extLst>
          </p:cNvPr>
          <p:cNvSpPr/>
          <p:nvPr/>
        </p:nvSpPr>
        <p:spPr>
          <a:xfrm>
            <a:off x="5868230" y="5054867"/>
            <a:ext cx="1034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MA" sz="2800" b="1" i="1" dirty="0">
                <a:solidFill>
                  <a:srgbClr val="0070C0"/>
                </a:solidFill>
              </a:rPr>
              <a:t>grave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ADC7A5B-375C-78C6-4B48-BF31C5D080CF}"/>
              </a:ext>
            </a:extLst>
          </p:cNvPr>
          <p:cNvSpPr/>
          <p:nvPr/>
        </p:nvSpPr>
        <p:spPr>
          <a:xfrm>
            <a:off x="5965211" y="5862746"/>
            <a:ext cx="8402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MA" sz="2800" b="1" i="1" dirty="0">
                <a:solidFill>
                  <a:srgbClr val="0070C0"/>
                </a:solidFill>
              </a:rPr>
              <a:t>aigu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206000-3943-20F0-5095-F9102171F25E}"/>
              </a:ext>
            </a:extLst>
          </p:cNvPr>
          <p:cNvSpPr txBox="1"/>
          <p:nvPr/>
        </p:nvSpPr>
        <p:spPr>
          <a:xfrm>
            <a:off x="2846294" y="4915861"/>
            <a:ext cx="649941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MA" sz="2400" dirty="0"/>
              <a:t>Le son (A) est plus</a:t>
            </a:r>
            <a:r>
              <a:rPr lang="fr-MA" sz="2800" dirty="0"/>
              <a:t> </a:t>
            </a:r>
            <a:r>
              <a:rPr lang="fr-MA" dirty="0"/>
              <a:t>……………….</a:t>
            </a:r>
            <a:r>
              <a:rPr lang="fr-MA" sz="2800" dirty="0"/>
              <a:t>que le son (B).</a:t>
            </a:r>
          </a:p>
        </p:txBody>
      </p:sp>
      <p:sp>
        <p:nvSpPr>
          <p:cNvPr id="19" name="Flèche : droite 14">
            <a:extLst>
              <a:ext uri="{FF2B5EF4-FFF2-40B4-BE49-F238E27FC236}">
                <a16:creationId xmlns:a16="http://schemas.microsoft.com/office/drawing/2014/main" id="{8207EA34-E884-B0AE-40CA-5009EF72AC56}"/>
              </a:ext>
            </a:extLst>
          </p:cNvPr>
          <p:cNvSpPr/>
          <p:nvPr/>
        </p:nvSpPr>
        <p:spPr>
          <a:xfrm rot="5400000" flipV="1">
            <a:off x="5749398" y="4253654"/>
            <a:ext cx="693205" cy="770216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387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  <p:bldP spid="14" grpId="0"/>
      <p:bldP spid="15" grpId="0"/>
      <p:bldP spid="16" grpId="0"/>
      <p:bldP spid="18" grpId="0"/>
      <p:bldP spid="1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8A586E72-0B3F-995F-6F3F-1E2A3358C341}"/>
              </a:ext>
            </a:extLst>
          </p:cNvPr>
          <p:cNvSpPr/>
          <p:nvPr/>
        </p:nvSpPr>
        <p:spPr>
          <a:xfrm>
            <a:off x="1920423" y="3574079"/>
            <a:ext cx="3161997" cy="61818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800" dirty="0">
                <a:latin typeface="Calibri" panose="020F0502020204030204" pitchFamily="34" charset="0"/>
                <a:cs typeface="Arial" panose="020B0604020202020204" pitchFamily="34" charset="0"/>
              </a:rPr>
              <a:t>Son grave </a:t>
            </a:r>
          </a:p>
        </p:txBody>
      </p:sp>
      <p:sp>
        <p:nvSpPr>
          <p:cNvPr id="32" name="Flèche : droite 3">
            <a:extLst>
              <a:ext uri="{FF2B5EF4-FFF2-40B4-BE49-F238E27FC236}">
                <a16:creationId xmlns:a16="http://schemas.microsoft.com/office/drawing/2014/main" id="{19C51263-C314-BC77-1CC5-F3C3F695E575}"/>
              </a:ext>
            </a:extLst>
          </p:cNvPr>
          <p:cNvSpPr/>
          <p:nvPr/>
        </p:nvSpPr>
        <p:spPr>
          <a:xfrm>
            <a:off x="5546279" y="3621560"/>
            <a:ext cx="1116905" cy="52322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C29DF939-D810-3F84-94B2-75A3AD567E28}"/>
              </a:ext>
            </a:extLst>
          </p:cNvPr>
          <p:cNvSpPr/>
          <p:nvPr/>
        </p:nvSpPr>
        <p:spPr>
          <a:xfrm>
            <a:off x="7127044" y="3574079"/>
            <a:ext cx="3161997" cy="61818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800" dirty="0">
                <a:latin typeface="Calibri" panose="020F0502020204030204" pitchFamily="34" charset="0"/>
                <a:cs typeface="Arial" panose="020B0604020202020204" pitchFamily="34" charset="0"/>
              </a:rPr>
              <a:t>Faible fréquence 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66EFA18-A7A0-07FB-27DA-9C61D5FBC367}"/>
              </a:ext>
            </a:extLst>
          </p:cNvPr>
          <p:cNvSpPr/>
          <p:nvPr/>
        </p:nvSpPr>
        <p:spPr>
          <a:xfrm>
            <a:off x="1920423" y="5055295"/>
            <a:ext cx="3161997" cy="61818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800" dirty="0">
                <a:latin typeface="Calibri" panose="020F0502020204030204" pitchFamily="34" charset="0"/>
                <a:cs typeface="Arial" panose="020B0604020202020204" pitchFamily="34" charset="0"/>
              </a:rPr>
              <a:t>Son aigu 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EED271E5-ECE0-83E1-8119-7D4D97BD8EFE}"/>
              </a:ext>
            </a:extLst>
          </p:cNvPr>
          <p:cNvSpPr/>
          <p:nvPr/>
        </p:nvSpPr>
        <p:spPr>
          <a:xfrm>
            <a:off x="7127043" y="5055295"/>
            <a:ext cx="3161997" cy="618183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800" dirty="0">
                <a:latin typeface="Calibri" panose="020F0502020204030204" pitchFamily="34" charset="0"/>
                <a:cs typeface="Arial" panose="020B0604020202020204" pitchFamily="34" charset="0"/>
              </a:rPr>
              <a:t>Grande fréquence </a:t>
            </a:r>
          </a:p>
        </p:txBody>
      </p:sp>
      <p:sp>
        <p:nvSpPr>
          <p:cNvPr id="36" name="Flèche : droite 8">
            <a:extLst>
              <a:ext uri="{FF2B5EF4-FFF2-40B4-BE49-F238E27FC236}">
                <a16:creationId xmlns:a16="http://schemas.microsoft.com/office/drawing/2014/main" id="{45BF7E53-4AA7-CC2E-EC40-9633A73EEAA6}"/>
              </a:ext>
            </a:extLst>
          </p:cNvPr>
          <p:cNvSpPr/>
          <p:nvPr/>
        </p:nvSpPr>
        <p:spPr>
          <a:xfrm>
            <a:off x="5551885" y="5106070"/>
            <a:ext cx="1116905" cy="5166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308423" y="1152575"/>
            <a:ext cx="1160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Pour comparer un son </a:t>
            </a:r>
            <a:r>
              <a:rPr lang="fr-MA" sz="2800" b="1" dirty="0"/>
              <a:t>aigu</a:t>
            </a:r>
            <a:r>
              <a:rPr lang="fr-MA" sz="2800" dirty="0"/>
              <a:t> à un son </a:t>
            </a:r>
            <a:r>
              <a:rPr lang="fr-MA" sz="2800" b="1" dirty="0"/>
              <a:t>grave</a:t>
            </a:r>
            <a:r>
              <a:rPr lang="fr-MA" sz="2800" dirty="0"/>
              <a:t>, il faut </a:t>
            </a:r>
            <a:r>
              <a:rPr lang="fr-MA" sz="2800" b="1" dirty="0"/>
              <a:t>comparer leurs fréquences</a:t>
            </a:r>
            <a:r>
              <a:rPr lang="fr-MA" sz="2800" dirty="0"/>
              <a:t>:</a:t>
            </a:r>
            <a:endParaRPr lang="fr-FR" sz="2800" dirty="0"/>
          </a:p>
        </p:txBody>
      </p:sp>
      <p:sp>
        <p:nvSpPr>
          <p:cNvPr id="37" name="Flèche : droite 3">
            <a:extLst>
              <a:ext uri="{FF2B5EF4-FFF2-40B4-BE49-F238E27FC236}">
                <a16:creationId xmlns:a16="http://schemas.microsoft.com/office/drawing/2014/main" id="{19C51263-C314-BC77-1CC5-F3C3F695E575}"/>
              </a:ext>
            </a:extLst>
          </p:cNvPr>
          <p:cNvSpPr/>
          <p:nvPr/>
        </p:nvSpPr>
        <p:spPr>
          <a:xfrm rot="5400000">
            <a:off x="5570337" y="2038296"/>
            <a:ext cx="1080000" cy="793068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078C6C4-4224-907F-57AD-78F757F6D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fais une synthèse.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34A7DB5-104B-EBE4-7DF3-DB9C6900A29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veille à ce que les élèves soient attentifs.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4" grpId="0"/>
      <p:bldP spid="3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99191" y="5236960"/>
            <a:ext cx="1486341" cy="503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10min</a:t>
            </a:r>
          </a:p>
        </p:txBody>
      </p:sp>
    </p:spTree>
    <p:extLst>
      <p:ext uri="{BB962C8B-B14F-4D97-AF65-F5344CB8AC3E}">
        <p14:creationId xmlns:p14="http://schemas.microsoft.com/office/powerpoint/2010/main" val="34265750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2BF47E4C-5DF3-E406-025D-2149CFBBC4B0}"/>
              </a:ext>
            </a:extLst>
          </p:cNvPr>
          <p:cNvSpPr txBox="1">
            <a:spLocks/>
          </p:cNvSpPr>
          <p:nvPr/>
        </p:nvSpPr>
        <p:spPr>
          <a:xfrm>
            <a:off x="935304" y="318294"/>
            <a:ext cx="10372033" cy="1158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dirty="0"/>
            </a:br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Compléter par les mots suivants:  </a:t>
            </a:r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fréquence - aigu - faible- grande - hertz.</a:t>
            </a:r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60749" y="2643020"/>
            <a:ext cx="11554554" cy="3269272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1.Un son est caractérisé par sa…………………...qui se mesure en…………</a:t>
            </a:r>
          </a:p>
          <a:p>
            <a:pPr>
              <a:lnSpc>
                <a:spcPct val="150000"/>
              </a:lnSpc>
            </a:pPr>
            <a:endParaRPr lang="fr-MA" sz="240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2. Un son grave est  caractérisé par une …………………fréquence alors qu’un</a:t>
            </a:r>
          </a:p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son …………. est caractérisé par une …………….. fréquence.</a:t>
            </a:r>
          </a:p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1641E3-B45D-01B8-36F2-5EE41A2DF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Laissez vos livrets fermés. Prenez vos ardoises pour écrire la bonne réponse .</a:t>
            </a:r>
            <a:br>
              <a:rPr lang="fr-FR" dirty="0"/>
            </a:br>
            <a:r>
              <a:rPr lang="fr-FR" dirty="0"/>
              <a:t>Compléter les phrases suivantes par les mots convenables.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C80B05-BB42-EB1C-A335-F2B48D8F8EC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démarche.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9EFC3F7-C245-9C50-835E-2830AA70871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275F186-22E8-0745-04DF-65656195C6D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6F6F7E-5592-4C67-25FD-69F9DC29DDA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3">
            <a:extLst>
              <a:ext uri="{FF2B5EF4-FFF2-40B4-BE49-F238E27FC236}">
                <a16:creationId xmlns:a16="http://schemas.microsoft.com/office/drawing/2014/main" id="{2AF528CA-5144-C651-0413-9897E5FD5709}"/>
              </a:ext>
            </a:extLst>
          </p:cNvPr>
          <p:cNvSpPr/>
          <p:nvPr/>
        </p:nvSpPr>
        <p:spPr>
          <a:xfrm>
            <a:off x="360749" y="2643020"/>
            <a:ext cx="11554554" cy="3269272"/>
          </a:xfrm>
          <a:prstGeom prst="roundRect">
            <a:avLst>
              <a:gd name="adj" fmla="val 0"/>
            </a:avLst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1.Un son est caractérisé par sa…………………...qui se mesure en…………</a:t>
            </a:r>
          </a:p>
          <a:p>
            <a:pPr>
              <a:lnSpc>
                <a:spcPct val="150000"/>
              </a:lnSpc>
            </a:pPr>
            <a:endParaRPr lang="fr-MA" sz="240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2. Un son grave est  caractérisé par une …………………fréquence alors qu’un</a:t>
            </a:r>
          </a:p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son …………. est caractérisé par une …………….. fréquence.</a:t>
            </a:r>
          </a:p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2BF47E4C-5DF3-E406-025D-2149CFBBC4B0}"/>
              </a:ext>
            </a:extLst>
          </p:cNvPr>
          <p:cNvSpPr txBox="1">
            <a:spLocks/>
          </p:cNvSpPr>
          <p:nvPr/>
        </p:nvSpPr>
        <p:spPr>
          <a:xfrm>
            <a:off x="935304" y="318294"/>
            <a:ext cx="10372033" cy="1158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dirty="0"/>
            </a:br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Compléter par les mots suivants:  </a:t>
            </a:r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fréquence - aigu - faible- grande - hertz.</a:t>
            </a:r>
          </a:p>
        </p:txBody>
      </p:sp>
      <p:sp>
        <p:nvSpPr>
          <p:cNvPr id="9" name="Rectangle 8"/>
          <p:cNvSpPr/>
          <p:nvPr/>
        </p:nvSpPr>
        <p:spPr>
          <a:xfrm>
            <a:off x="4271221" y="2749216"/>
            <a:ext cx="1478033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i="1" dirty="0">
                <a:solidFill>
                  <a:srgbClr val="0070C0"/>
                </a:solidFill>
              </a:rPr>
              <a:t>fréquence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7992785" y="2749216"/>
            <a:ext cx="835485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i="1" dirty="0">
                <a:solidFill>
                  <a:srgbClr val="0070C0"/>
                </a:solidFill>
              </a:rPr>
              <a:t>hertz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02551" y="3853050"/>
            <a:ext cx="905376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i="1" dirty="0">
                <a:solidFill>
                  <a:srgbClr val="0070C0"/>
                </a:solidFill>
              </a:rPr>
              <a:t>faible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87870" y="4404120"/>
            <a:ext cx="745718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i="1" dirty="0">
                <a:solidFill>
                  <a:srgbClr val="0070C0"/>
                </a:solidFill>
              </a:rPr>
              <a:t>aigu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95398" y="4422764"/>
            <a:ext cx="1091967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i="1" dirty="0">
                <a:solidFill>
                  <a:srgbClr val="0070C0"/>
                </a:solidFill>
              </a:rPr>
              <a:t>grande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5893A8-6728-A53D-EEE2-C66BD7A7E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Laissez vos livrets fermés. Prenez vos ardoises pour écrire la bonne réponse .</a:t>
            </a:r>
            <a:br>
              <a:rPr lang="fr-FR" dirty="0"/>
            </a:br>
            <a:r>
              <a:rPr lang="fr-FR" dirty="0"/>
              <a:t>Compléter les phrases suivantes par les mots convenables.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3D2BFF-EC01-2FA0-812A-937C0CFA7C6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L'enseignant.e choisit au hasard deux élèves pour justifier oralement leur démarche.</a:t>
            </a:r>
            <a:endParaRPr lang="fr-FR" dirty="0"/>
          </a:p>
        </p:txBody>
      </p:sp>
      <p:pic>
        <p:nvPicPr>
          <p:cNvPr id="6" name="Image 8">
            <a:extLst>
              <a:ext uri="{FF2B5EF4-FFF2-40B4-BE49-F238E27FC236}">
                <a16:creationId xmlns:a16="http://schemas.microsoft.com/office/drawing/2014/main" id="{09C382EE-34C3-9B84-5443-B49BF9C18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5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on augmente la fréquence d’un son, il devient: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aigu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grave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BBA72AA-C20F-C41B-3286-5DFBA2EDD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bonne réponse 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7509E01-2A31-1AA3-137C-CDF84FACEF8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démarche.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2D2C230-CA79-4C01-7EC2-E83B0F8F598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7BC4F14-34DB-A7DE-62B8-4257A3725B3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2589870-0BE4-11D7-C737-CD2517E1B01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92952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on augmente la fréquence d’un son, il devient: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aigu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grave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5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4934" y="4335431"/>
            <a:ext cx="684830" cy="68483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E3ED9054-B463-2F26-EE12-7F3932E5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son aigu est caractérisé par une grande fréquence.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274CA50-CECC-856C-9EBD-39220F81B1C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7F181197-FABF-078C-3E83-A4CC9597D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49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 6</a:t>
            </a:r>
            <a:endParaRPr lang="fr-FR" sz="3200" i="1" kern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3</a:t>
              </a:r>
            </a:p>
          </p:txBody>
        </p:sp>
      </p:grp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56CD9EBF-2323-60FE-7D1D-9992D468BC8B}"/>
              </a:ext>
            </a:extLst>
          </p:cNvPr>
          <p:cNvSpPr/>
          <p:nvPr/>
        </p:nvSpPr>
        <p:spPr>
          <a:xfrm>
            <a:off x="963450" y="1232005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1</a:t>
            </a:r>
          </a:p>
        </p:txBody>
      </p:sp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31A683D1-1F3A-63C5-04F6-F4F49B649634}"/>
              </a:ext>
            </a:extLst>
          </p:cNvPr>
          <p:cNvSpPr/>
          <p:nvPr/>
        </p:nvSpPr>
        <p:spPr>
          <a:xfrm>
            <a:off x="2471200" y="119910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Identifier l’émetteur, le récepteur et le milieu de propagation du son </a:t>
            </a:r>
            <a:endParaRPr lang="fr-BE" dirty="0">
              <a:solidFill>
                <a:schemeClr val="bg1">
                  <a:lumMod val="65000"/>
                </a:schemeClr>
              </a:solidFill>
              <a:latin typeface="Arial"/>
            </a:endParaRP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4022" y="3236629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006521" y="2266674"/>
            <a:ext cx="10265100" cy="828000"/>
            <a:chOff x="963450" y="3092649"/>
            <a:chExt cx="10265100" cy="828000"/>
          </a:xfrm>
        </p:grpSpPr>
        <p:sp>
          <p:nvSpPr>
            <p:cNvPr id="27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8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86639" y="4304197"/>
            <a:ext cx="10265100" cy="828000"/>
            <a:chOff x="963450" y="3092649"/>
            <a:chExt cx="10265100" cy="828000"/>
          </a:xfrm>
        </p:grpSpPr>
        <p:sp>
          <p:nvSpPr>
            <p:cNvPr id="33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34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Séance4</a:t>
              </a:r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51823" y="2388154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Déterminer la fréquence d’un son à partir d’un graphique</a:t>
            </a:r>
            <a:endParaRPr lang="fr-BE" sz="2000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461262" y="350824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Comparer un son aigu à un son grave à partir des graphiques</a:t>
            </a:r>
            <a:endParaRPr lang="fr-BE" sz="2000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52757" y="448151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Comparer un son faible à un son fort à partir des graphiques</a:t>
            </a: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6614764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fr-FR" sz="2800" dirty="0"/>
              <a:t>Une note musicale de fréquence 330 Hz est plus aigue qu’une autre note de fréquence 82 Hz.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D855311-9965-CC09-13CC-9B1202D02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4AEE27E-0D77-B0FC-EE6E-3747E8FDF0F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EB4508B-F481-FAD4-1C9C-C428232FA3B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4777148-6657-1E00-E7EF-D360208F152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C9C5CF7-DF35-8CD6-4318-CB79BAEFD94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4948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fr-FR" sz="2800" dirty="0"/>
              <a:t>Une note musicale de fréquence 330 Hz est plus aigue qu’une autre note de fréquence 82 Hz.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5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00205" y="4132231"/>
            <a:ext cx="684830" cy="68483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3CA402C-C281-B86B-71E1-2E7B7A1A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son grave a une faible fréquence 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D59D533-A6A3-15BE-9C8C-0290E70AF77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8AEF4BD3-C204-DFCE-F5E6-C4CE02093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06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03228" y="5247593"/>
            <a:ext cx="1486341" cy="503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10min</a:t>
            </a:r>
          </a:p>
        </p:txBody>
      </p:sp>
    </p:spTree>
    <p:extLst>
      <p:ext uri="{BB962C8B-B14F-4D97-AF65-F5344CB8AC3E}">
        <p14:creationId xmlns:p14="http://schemas.microsoft.com/office/powerpoint/2010/main" val="32673019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 78"/>
          <p:cNvPicPr/>
          <p:nvPr/>
        </p:nvPicPr>
        <p:blipFill>
          <a:blip r:embed="rId2"/>
          <a:srcRect l="8549" t="29336" r="8075" b="8221"/>
          <a:stretch>
            <a:fillRect/>
          </a:stretch>
        </p:blipFill>
        <p:spPr bwMode="auto">
          <a:xfrm>
            <a:off x="842805" y="1102659"/>
            <a:ext cx="10506389" cy="5087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23AA406-8A8E-E513-C854-AA95471FE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va passer aux tâches à réaliser sur le livret. On commence par  la tâche p.69 « Je m’entraine en binôme » . Travaillez individuellement, puis discutez de vos réponses en binômes.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801E82-CE66-D1E6-8DB7-13F0E6500E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accorde suffisamment de temps au travail individuel avant la discussion en binôme. Il circule pour contrôler et donner des indications en cas de blocage.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1490"/>
          <p:cNvSpPr/>
          <p:nvPr/>
        </p:nvSpPr>
        <p:spPr>
          <a:xfrm>
            <a:off x="308210" y="1171121"/>
            <a:ext cx="9116704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5342809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1.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</a:rPr>
              <a:t>Déterminer</a:t>
            </a:r>
            <a:r>
              <a:rPr lang="en-US" sz="2400" kern="0" dirty="0">
                <a:solidFill>
                  <a:srgbClr val="231F20"/>
                </a:solidFill>
              </a:rPr>
              <a:t> la </a:t>
            </a:r>
            <a:r>
              <a:rPr lang="en-US" sz="2400" kern="0" dirty="0" err="1">
                <a:solidFill>
                  <a:srgbClr val="231F20"/>
                </a:solidFill>
              </a:rPr>
              <a:t>fréquence</a:t>
            </a:r>
            <a:r>
              <a:rPr lang="en-US" sz="2400" kern="0" dirty="0">
                <a:solidFill>
                  <a:srgbClr val="231F20"/>
                </a:solidFill>
              </a:rPr>
              <a:t> de </a:t>
            </a:r>
            <a:r>
              <a:rPr lang="en-US" sz="2400" kern="0" dirty="0" err="1">
                <a:solidFill>
                  <a:srgbClr val="231F20"/>
                </a:solidFill>
              </a:rPr>
              <a:t>chaque</a:t>
            </a:r>
            <a:r>
              <a:rPr lang="en-US" sz="2400" kern="0" dirty="0">
                <a:solidFill>
                  <a:srgbClr val="231F20"/>
                </a:solidFill>
              </a:rPr>
              <a:t> son.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pic>
        <p:nvPicPr>
          <p:cNvPr id="78" name="Image 77"/>
          <p:cNvPicPr/>
          <p:nvPr/>
        </p:nvPicPr>
        <p:blipFill>
          <a:blip r:embed="rId2"/>
          <a:srcRect l="10576" t="42048" r="48946" b="17580"/>
          <a:stretch>
            <a:fillRect/>
          </a:stretch>
        </p:blipFill>
        <p:spPr bwMode="auto">
          <a:xfrm>
            <a:off x="6831106" y="2083073"/>
            <a:ext cx="4525665" cy="308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4BF27E6-A72F-D2EB-DD42-82924E7B5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détermination de la fréquence de chaque son.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C7DDB6-42C5-DF7A-19BB-4FDDD2F299F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désigne un élève au hasard pour répondre en l’incitant à justifier oralement leur démarche.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ED42668-6C88-6ADE-B462-0839983999DC}"/>
                  </a:ext>
                </a:extLst>
              </p:cNvPr>
              <p:cNvSpPr txBox="1"/>
              <p:nvPr/>
            </p:nvSpPr>
            <p:spPr>
              <a:xfrm>
                <a:off x="417431" y="2520338"/>
                <a:ext cx="5940680" cy="70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MA" sz="2800" b="1" dirty="0"/>
                  <a:t>La</a:t>
                </a:r>
                <a:r>
                  <a:rPr lang="fr-MA" sz="2400" b="1" dirty="0"/>
                  <a:t> </a:t>
                </a:r>
                <a:r>
                  <a:rPr lang="fr-MA" sz="2800" b="1" dirty="0"/>
                  <a:t>fréquence </a:t>
                </a:r>
                <a:r>
                  <a:rPr lang="fr-MA" sz="2400" b="1" dirty="0"/>
                  <a:t> </a:t>
                </a:r>
                <a:r>
                  <a:rPr lang="fr-MA" sz="2400" b="1" i="1" dirty="0"/>
                  <a:t>f</a:t>
                </a:r>
                <a:r>
                  <a:rPr lang="fr-MA" sz="2400" b="1" baseline="-25000" dirty="0"/>
                  <a:t>A</a:t>
                </a:r>
                <a:r>
                  <a:rPr lang="fr-MA" sz="2400" b="1" dirty="0"/>
                  <a:t>=</a:t>
                </a:r>
                <a:r>
                  <a:rPr lang="fr-MA" sz="2400" dirty="0"/>
                  <a:t>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fr-M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……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……</m:t>
                        </m:r>
                      </m:den>
                    </m:f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      </m:t>
                    </m:r>
                  </m:oMath>
                </a14:m>
                <a:r>
                  <a:rPr lang="fr-MA" sz="2400" dirty="0"/>
                  <a:t>=…………….. Hz.</a:t>
                </a:r>
                <a:endParaRPr lang="fr-MA" sz="2400" b="1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ED42668-6C88-6ADE-B462-083998399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31" y="2520338"/>
                <a:ext cx="5940680" cy="707310"/>
              </a:xfrm>
              <a:prstGeom prst="rect">
                <a:avLst/>
              </a:prstGeom>
              <a:blipFill>
                <a:blip r:embed="rId3"/>
                <a:stretch>
                  <a:fillRect l="-2051" b="-17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8">
            <a:extLst>
              <a:ext uri="{FF2B5EF4-FFF2-40B4-BE49-F238E27FC236}">
                <a16:creationId xmlns:a16="http://schemas.microsoft.com/office/drawing/2014/main" id="{19561EAB-EA10-DB8E-BBBA-5C493B797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FC51D47-0F65-AF1C-38F3-34E6529BA4D9}"/>
                  </a:ext>
                </a:extLst>
              </p:cNvPr>
              <p:cNvSpPr txBox="1"/>
              <p:nvPr/>
            </p:nvSpPr>
            <p:spPr>
              <a:xfrm>
                <a:off x="417431" y="4302130"/>
                <a:ext cx="5940680" cy="70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MA" sz="2800" b="1" dirty="0"/>
                  <a:t>La</a:t>
                </a:r>
                <a:r>
                  <a:rPr lang="fr-MA" sz="2400" b="1" dirty="0"/>
                  <a:t> </a:t>
                </a:r>
                <a:r>
                  <a:rPr lang="fr-MA" sz="2800" b="1" dirty="0"/>
                  <a:t>fréquence </a:t>
                </a:r>
                <a:r>
                  <a:rPr lang="fr-MA" sz="2400" b="1" dirty="0"/>
                  <a:t> </a:t>
                </a:r>
                <a:r>
                  <a:rPr lang="fr-MA" sz="2400" b="1" i="1" dirty="0"/>
                  <a:t>f</a:t>
                </a:r>
                <a:r>
                  <a:rPr lang="fr-MA" sz="2400" b="1" baseline="-25000" dirty="0"/>
                  <a:t>B</a:t>
                </a:r>
                <a:r>
                  <a:rPr lang="fr-MA" sz="2400" b="1" dirty="0"/>
                  <a:t>=</a:t>
                </a:r>
                <a:r>
                  <a:rPr lang="fr-MA" sz="2400" dirty="0"/>
                  <a:t>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fr-M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……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……</m:t>
                        </m:r>
                      </m:den>
                    </m:f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      </m:t>
                    </m:r>
                  </m:oMath>
                </a14:m>
                <a:r>
                  <a:rPr lang="fr-MA" sz="2400" dirty="0"/>
                  <a:t>=…………….. Hz.</a:t>
                </a:r>
                <a:endParaRPr lang="fr-MA" sz="2400" b="1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FC51D47-0F65-AF1C-38F3-34E6529BA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31" y="4302130"/>
                <a:ext cx="5940680" cy="707310"/>
              </a:xfrm>
              <a:prstGeom prst="rect">
                <a:avLst/>
              </a:prstGeom>
              <a:blipFill>
                <a:blip r:embed="rId5"/>
                <a:stretch>
                  <a:fillRect l="-2051" b="-17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73771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A355258-BB9E-0886-B901-FBEB6F5FEC68}"/>
                  </a:ext>
                </a:extLst>
              </p:cNvPr>
              <p:cNvSpPr txBox="1"/>
              <p:nvPr/>
            </p:nvSpPr>
            <p:spPr>
              <a:xfrm>
                <a:off x="417431" y="2520338"/>
                <a:ext cx="5940680" cy="70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MA" sz="2800" b="1" dirty="0"/>
                  <a:t>La</a:t>
                </a:r>
                <a:r>
                  <a:rPr lang="fr-MA" sz="2400" b="1" dirty="0"/>
                  <a:t> </a:t>
                </a:r>
                <a:r>
                  <a:rPr lang="fr-MA" sz="2800" b="1" dirty="0"/>
                  <a:t>fréquence </a:t>
                </a:r>
                <a:r>
                  <a:rPr lang="fr-MA" sz="2400" b="1" dirty="0"/>
                  <a:t> </a:t>
                </a:r>
                <a:r>
                  <a:rPr lang="fr-MA" sz="2400" b="1" i="1" dirty="0"/>
                  <a:t>f</a:t>
                </a:r>
                <a:r>
                  <a:rPr lang="fr-MA" sz="2400" b="1" baseline="-25000" dirty="0"/>
                  <a:t>A</a:t>
                </a:r>
                <a:r>
                  <a:rPr lang="fr-MA" sz="2400" b="1" dirty="0"/>
                  <a:t>=</a:t>
                </a:r>
                <a:r>
                  <a:rPr lang="fr-MA" sz="2400" dirty="0"/>
                  <a:t>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fr-M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……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……</m:t>
                        </m:r>
                      </m:den>
                    </m:f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      </m:t>
                    </m:r>
                  </m:oMath>
                </a14:m>
                <a:r>
                  <a:rPr lang="fr-MA" sz="2400" dirty="0"/>
                  <a:t>=…………….. Hz.</a:t>
                </a:r>
                <a:endParaRPr lang="fr-MA" sz="2400" b="1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A355258-BB9E-0886-B901-FBEB6F5FE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31" y="2520338"/>
                <a:ext cx="5940680" cy="707310"/>
              </a:xfrm>
              <a:prstGeom prst="rect">
                <a:avLst/>
              </a:prstGeom>
              <a:blipFill>
                <a:blip r:embed="rId2"/>
                <a:stretch>
                  <a:fillRect l="-2051" b="-17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reeform 11490"/>
          <p:cNvSpPr/>
          <p:nvPr/>
        </p:nvSpPr>
        <p:spPr>
          <a:xfrm>
            <a:off x="308210" y="1171121"/>
            <a:ext cx="9116704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5342809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1.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</a:rPr>
              <a:t>Déterminer</a:t>
            </a:r>
            <a:r>
              <a:rPr lang="en-US" sz="2400" kern="0" dirty="0">
                <a:solidFill>
                  <a:srgbClr val="231F20"/>
                </a:solidFill>
              </a:rPr>
              <a:t> la </a:t>
            </a:r>
            <a:r>
              <a:rPr lang="en-US" sz="2400" kern="0" dirty="0" err="1">
                <a:solidFill>
                  <a:srgbClr val="231F20"/>
                </a:solidFill>
              </a:rPr>
              <a:t>fréquence</a:t>
            </a:r>
            <a:r>
              <a:rPr lang="en-US" sz="2400" kern="0" dirty="0">
                <a:solidFill>
                  <a:srgbClr val="231F20"/>
                </a:solidFill>
              </a:rPr>
              <a:t> de </a:t>
            </a:r>
            <a:r>
              <a:rPr lang="en-US" sz="2400" kern="0" dirty="0" err="1">
                <a:solidFill>
                  <a:srgbClr val="231F20"/>
                </a:solidFill>
              </a:rPr>
              <a:t>chaque</a:t>
            </a:r>
            <a:r>
              <a:rPr lang="en-US" sz="2400" kern="0" dirty="0">
                <a:solidFill>
                  <a:srgbClr val="231F20"/>
                </a:solidFill>
              </a:rPr>
              <a:t> son.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22" name="ZoneTexte 3"/>
          <p:cNvSpPr txBox="1"/>
          <p:nvPr/>
        </p:nvSpPr>
        <p:spPr>
          <a:xfrm>
            <a:off x="3107644" y="2189121"/>
            <a:ext cx="560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0070C0"/>
                </a:solidFill>
                <a:latin typeface="+mj-lt"/>
              </a:rPr>
              <a:t>2</a:t>
            </a:r>
            <a:endParaRPr lang="fr-FR" sz="3600" b="1" dirty="0">
              <a:solidFill>
                <a:srgbClr val="0070C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3B6CD7D-F06A-26F4-E76D-5D69A5435D20}"/>
                  </a:ext>
                </a:extLst>
              </p:cNvPr>
              <p:cNvSpPr txBox="1"/>
              <p:nvPr/>
            </p:nvSpPr>
            <p:spPr>
              <a:xfrm>
                <a:off x="417431" y="4302130"/>
                <a:ext cx="5940680" cy="70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MA" sz="2800" b="1" dirty="0"/>
                  <a:t>La</a:t>
                </a:r>
                <a:r>
                  <a:rPr lang="fr-MA" sz="2400" b="1" dirty="0"/>
                  <a:t> </a:t>
                </a:r>
                <a:r>
                  <a:rPr lang="fr-MA" sz="2800" b="1" dirty="0"/>
                  <a:t>fréquence </a:t>
                </a:r>
                <a:r>
                  <a:rPr lang="fr-MA" sz="2400" b="1" dirty="0"/>
                  <a:t> </a:t>
                </a:r>
                <a:r>
                  <a:rPr lang="fr-MA" sz="2400" b="1" i="1" dirty="0"/>
                  <a:t>f</a:t>
                </a:r>
                <a:r>
                  <a:rPr lang="fr-MA" sz="2400" b="1" baseline="-25000" dirty="0"/>
                  <a:t>B</a:t>
                </a:r>
                <a:r>
                  <a:rPr lang="fr-MA" sz="2400" b="1" dirty="0"/>
                  <a:t>=</a:t>
                </a:r>
                <a:r>
                  <a:rPr lang="fr-MA" sz="2400" dirty="0"/>
                  <a:t>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fr-M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……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……</m:t>
                        </m:r>
                      </m:den>
                    </m:f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      </m:t>
                    </m:r>
                  </m:oMath>
                </a14:m>
                <a:r>
                  <a:rPr lang="fr-MA" sz="2400" dirty="0"/>
                  <a:t>=…………….. Hz.</a:t>
                </a:r>
                <a:endParaRPr lang="fr-MA" sz="2400" b="1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3B6CD7D-F06A-26F4-E76D-5D69A5435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31" y="4302130"/>
                <a:ext cx="5940680" cy="707310"/>
              </a:xfrm>
              <a:prstGeom prst="rect">
                <a:avLst/>
              </a:prstGeom>
              <a:blipFill>
                <a:blip r:embed="rId4"/>
                <a:stretch>
                  <a:fillRect l="-2051" b="-17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3">
            <a:extLst>
              <a:ext uri="{FF2B5EF4-FFF2-40B4-BE49-F238E27FC236}">
                <a16:creationId xmlns:a16="http://schemas.microsoft.com/office/drawing/2014/main" id="{33CC517F-2AAE-733C-91EA-E4A355B81314}"/>
              </a:ext>
            </a:extLst>
          </p:cNvPr>
          <p:cNvSpPr txBox="1"/>
          <p:nvPr/>
        </p:nvSpPr>
        <p:spPr>
          <a:xfrm>
            <a:off x="2896819" y="2873993"/>
            <a:ext cx="113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0070C0"/>
                </a:solidFill>
                <a:latin typeface="+mj-lt"/>
              </a:rPr>
              <a:t>0,04</a:t>
            </a:r>
            <a:endParaRPr lang="fr-FR" sz="3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9" name="ZoneTexte 3">
            <a:extLst>
              <a:ext uri="{FF2B5EF4-FFF2-40B4-BE49-F238E27FC236}">
                <a16:creationId xmlns:a16="http://schemas.microsoft.com/office/drawing/2014/main" id="{306F5230-689C-838F-1D4D-091733265A74}"/>
              </a:ext>
            </a:extLst>
          </p:cNvPr>
          <p:cNvSpPr txBox="1"/>
          <p:nvPr/>
        </p:nvSpPr>
        <p:spPr>
          <a:xfrm>
            <a:off x="4355590" y="2477152"/>
            <a:ext cx="113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0070C0"/>
                </a:solidFill>
                <a:latin typeface="+mj-lt"/>
              </a:rPr>
              <a:t>50</a:t>
            </a:r>
            <a:endParaRPr lang="fr-FR" sz="3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" name="ZoneTexte 3">
            <a:extLst>
              <a:ext uri="{FF2B5EF4-FFF2-40B4-BE49-F238E27FC236}">
                <a16:creationId xmlns:a16="http://schemas.microsoft.com/office/drawing/2014/main" id="{99F292E3-0C35-7EDE-A18C-A2BF68462AD3}"/>
              </a:ext>
            </a:extLst>
          </p:cNvPr>
          <p:cNvSpPr txBox="1"/>
          <p:nvPr/>
        </p:nvSpPr>
        <p:spPr>
          <a:xfrm>
            <a:off x="3035349" y="4207756"/>
            <a:ext cx="560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0070C0"/>
                </a:solidFill>
                <a:latin typeface="+mj-lt"/>
              </a:rPr>
              <a:t>7</a:t>
            </a:r>
            <a:endParaRPr lang="fr-FR" sz="3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4" name="ZoneTexte 3">
            <a:extLst>
              <a:ext uri="{FF2B5EF4-FFF2-40B4-BE49-F238E27FC236}">
                <a16:creationId xmlns:a16="http://schemas.microsoft.com/office/drawing/2014/main" id="{E201B527-AA71-4737-EE61-2BBE9AA68615}"/>
              </a:ext>
            </a:extLst>
          </p:cNvPr>
          <p:cNvSpPr txBox="1"/>
          <p:nvPr/>
        </p:nvSpPr>
        <p:spPr>
          <a:xfrm>
            <a:off x="2684135" y="4701520"/>
            <a:ext cx="1645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0070C0"/>
                </a:solidFill>
                <a:latin typeface="+mj-lt"/>
              </a:rPr>
              <a:t>0,025</a:t>
            </a:r>
            <a:endParaRPr lang="fr-FR" sz="3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EE3ECA2B-5DF2-29AD-501E-FE19F18E9052}"/>
              </a:ext>
            </a:extLst>
          </p:cNvPr>
          <p:cNvSpPr txBox="1"/>
          <p:nvPr/>
        </p:nvSpPr>
        <p:spPr>
          <a:xfrm>
            <a:off x="4355590" y="4332619"/>
            <a:ext cx="113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0070C0"/>
                </a:solidFill>
                <a:latin typeface="+mj-lt"/>
              </a:rPr>
              <a:t>280</a:t>
            </a:r>
            <a:endParaRPr lang="fr-FR" sz="3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E535FA26-E87B-3B09-EE64-BF01E476B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détermination de la fréquence de chaque son.</a:t>
            </a:r>
          </a:p>
        </p:txBody>
      </p:sp>
      <p:sp>
        <p:nvSpPr>
          <p:cNvPr id="18" name="Espace réservé du contenu 17">
            <a:extLst>
              <a:ext uri="{FF2B5EF4-FFF2-40B4-BE49-F238E27FC236}">
                <a16:creationId xmlns:a16="http://schemas.microsoft.com/office/drawing/2014/main" id="{689C330F-BAEE-333E-D588-E8E4280DE3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désigne un élève au hasard pour répondre en l’incitant à justifier oralement leur démarche.</a:t>
            </a:r>
          </a:p>
        </p:txBody>
      </p:sp>
      <p:pic>
        <p:nvPicPr>
          <p:cNvPr id="19" name="Image 8">
            <a:extLst>
              <a:ext uri="{FF2B5EF4-FFF2-40B4-BE49-F238E27FC236}">
                <a16:creationId xmlns:a16="http://schemas.microsoft.com/office/drawing/2014/main" id="{128F8325-2DA9-261B-AAE7-F53D4FB6E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5F9995A-C5AB-D35D-FA92-727BEE20D4FD}"/>
              </a:ext>
            </a:extLst>
          </p:cNvPr>
          <p:cNvPicPr/>
          <p:nvPr/>
        </p:nvPicPr>
        <p:blipFill>
          <a:blip r:embed="rId6"/>
          <a:srcRect l="10576" t="42048" r="48946" b="17580"/>
          <a:stretch>
            <a:fillRect/>
          </a:stretch>
        </p:blipFill>
        <p:spPr bwMode="auto">
          <a:xfrm>
            <a:off x="6831106" y="2083073"/>
            <a:ext cx="4525665" cy="308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39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/>
      <p:bldP spid="9" grpId="0"/>
      <p:bldP spid="11" grpId="0"/>
      <p:bldP spid="14" grpId="0"/>
      <p:bldP spid="1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2055216" y="2287739"/>
            <a:ext cx="8537467" cy="388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3200" dirty="0"/>
              <a:t>        </a:t>
            </a:r>
            <a:r>
              <a:rPr lang="fr-MA" sz="3600" dirty="0"/>
              <a:t>On a  </a:t>
            </a:r>
            <a:r>
              <a:rPr lang="fr-MA" sz="3600" b="1" i="1" dirty="0" err="1"/>
              <a:t>f</a:t>
            </a:r>
            <a:r>
              <a:rPr lang="fr-MA" sz="3600" b="1" baseline="-25000" dirty="0" err="1"/>
              <a:t>A</a:t>
            </a:r>
            <a:r>
              <a:rPr lang="fr-MA" sz="3600" b="1" dirty="0"/>
              <a:t> =</a:t>
            </a:r>
            <a:r>
              <a:rPr lang="fr-MA" sz="3600" dirty="0"/>
              <a:t> 50 Hz et   </a:t>
            </a:r>
            <a:r>
              <a:rPr lang="fr-MA" sz="3600" b="1" i="1" dirty="0" err="1"/>
              <a:t>f</a:t>
            </a:r>
            <a:r>
              <a:rPr lang="fr-MA" sz="3600" b="1" baseline="-25000" dirty="0" err="1"/>
              <a:t>B</a:t>
            </a:r>
            <a:r>
              <a:rPr lang="fr-MA" sz="3600" b="1" dirty="0"/>
              <a:t> =</a:t>
            </a:r>
            <a:r>
              <a:rPr lang="fr-MA" sz="3600" dirty="0"/>
              <a:t> 280 Hz</a:t>
            </a:r>
          </a:p>
          <a:p>
            <a:pPr>
              <a:lnSpc>
                <a:spcPct val="150000"/>
              </a:lnSpc>
            </a:pPr>
            <a:endParaRPr lang="fr-MA" sz="3200" dirty="0"/>
          </a:p>
          <a:p>
            <a:pPr algn="ctr">
              <a:lnSpc>
                <a:spcPct val="150000"/>
              </a:lnSpc>
            </a:pPr>
            <a:endParaRPr lang="fr-MA" sz="3200" b="1" dirty="0"/>
          </a:p>
          <a:p>
            <a:pPr algn="ctr">
              <a:lnSpc>
                <a:spcPct val="150000"/>
              </a:lnSpc>
            </a:pPr>
            <a:endParaRPr lang="fr-MA" sz="3200" b="1" dirty="0"/>
          </a:p>
          <a:p>
            <a:pPr algn="ctr">
              <a:lnSpc>
                <a:spcPct val="150000"/>
              </a:lnSpc>
            </a:pPr>
            <a:r>
              <a:rPr lang="fr-MA" sz="3600" dirty="0"/>
              <a:t>………..  &gt; ………….</a:t>
            </a:r>
          </a:p>
        </p:txBody>
      </p:sp>
      <p:sp>
        <p:nvSpPr>
          <p:cNvPr id="13" name="Freeform 11490"/>
          <p:cNvSpPr/>
          <p:nvPr/>
        </p:nvSpPr>
        <p:spPr>
          <a:xfrm>
            <a:off x="308210" y="1171121"/>
            <a:ext cx="9116704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4188647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lang="en-US" sz="2400" kern="0" dirty="0">
                <a:solidFill>
                  <a:srgbClr val="0FA9B9"/>
                </a:solidFill>
              </a:rPr>
              <a:t>2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lang="en-US" sz="2400" kern="0" noProof="0" dirty="0">
                <a:solidFill>
                  <a:srgbClr val="231F20"/>
                </a:solidFill>
              </a:rPr>
              <a:t>Comparer les </a:t>
            </a:r>
            <a:r>
              <a:rPr lang="en-US" sz="2400" kern="0" noProof="0" dirty="0" err="1">
                <a:solidFill>
                  <a:srgbClr val="231F20"/>
                </a:solidFill>
              </a:rPr>
              <a:t>deux</a:t>
            </a:r>
            <a:r>
              <a:rPr lang="en-US" sz="2400" kern="0" noProof="0" dirty="0">
                <a:solidFill>
                  <a:srgbClr val="231F20"/>
                </a:solidFill>
              </a:rPr>
              <a:t> </a:t>
            </a:r>
            <a:r>
              <a:rPr lang="en-US" sz="2400" kern="0" noProof="0" dirty="0" err="1">
                <a:solidFill>
                  <a:srgbClr val="231F20"/>
                </a:solidFill>
              </a:rPr>
              <a:t>fréquences</a:t>
            </a:r>
            <a:r>
              <a:rPr lang="en-US" sz="2400" kern="0" dirty="0">
                <a:solidFill>
                  <a:srgbClr val="231F20"/>
                </a:solidFill>
              </a:rPr>
              <a:t>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11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4872894" y="3528625"/>
            <a:ext cx="1432332" cy="1013881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7C94EA-1CB6-2D52-D76A-DC932007AB4E}"/>
              </a:ext>
            </a:extLst>
          </p:cNvPr>
          <p:cNvSpPr/>
          <p:nvPr/>
        </p:nvSpPr>
        <p:spPr>
          <a:xfrm>
            <a:off x="3496501" y="4766094"/>
            <a:ext cx="5654895" cy="121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5400" b="1" i="1" dirty="0" err="1">
                <a:solidFill>
                  <a:srgbClr val="0070C0"/>
                </a:solidFill>
              </a:rPr>
              <a:t>f</a:t>
            </a:r>
            <a:r>
              <a:rPr lang="fr-MA" sz="5400" b="1" baseline="-25000" dirty="0" err="1">
                <a:solidFill>
                  <a:srgbClr val="0070C0"/>
                </a:solidFill>
              </a:rPr>
              <a:t>B</a:t>
            </a:r>
            <a:r>
              <a:rPr lang="fr-MA" sz="5400" dirty="0">
                <a:solidFill>
                  <a:srgbClr val="0070C0"/>
                </a:solidFill>
              </a:rPr>
              <a:t>          </a:t>
            </a:r>
            <a:r>
              <a:rPr lang="fr-MA" sz="5400" b="1" i="1" dirty="0" err="1">
                <a:solidFill>
                  <a:srgbClr val="0070C0"/>
                </a:solidFill>
              </a:rPr>
              <a:t>f</a:t>
            </a:r>
            <a:r>
              <a:rPr lang="fr-MA" sz="5400" b="1" baseline="-25000" dirty="0" err="1">
                <a:solidFill>
                  <a:srgbClr val="0070C0"/>
                </a:solidFill>
              </a:rPr>
              <a:t>A</a:t>
            </a:r>
            <a:endParaRPr lang="fr-MA" sz="5400" b="1" dirty="0">
              <a:solidFill>
                <a:srgbClr val="0070C0"/>
              </a:solidFill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D75B6B4-9755-AA00-3326-62856B16F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compare les deux fréquences.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619C6EF-BEF9-CAFA-9EED-9D57439D835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désigne un élève au hasard pour répondre en l’incitant à justifier oralement leur démarche.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BA8A7B6D-D349-5DF2-C598-1F617CC9E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8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1" grpId="0" animBg="1"/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/>
          <p:cNvSpPr txBox="1"/>
          <p:nvPr/>
        </p:nvSpPr>
        <p:spPr>
          <a:xfrm>
            <a:off x="702301" y="1655490"/>
            <a:ext cx="10161940" cy="4142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4400" dirty="0"/>
              <a:t> </a:t>
            </a:r>
            <a:r>
              <a:rPr lang="fr-MA" sz="4800" dirty="0"/>
              <a:t>On a  </a:t>
            </a:r>
            <a:r>
              <a:rPr lang="fr-MA" sz="4800" b="1" i="1" dirty="0" err="1"/>
              <a:t>f</a:t>
            </a:r>
            <a:r>
              <a:rPr lang="fr-MA" sz="4800" b="1" baseline="-25000" dirty="0" err="1"/>
              <a:t>B</a:t>
            </a:r>
            <a:r>
              <a:rPr lang="fr-MA" sz="4800" b="1" dirty="0"/>
              <a:t>  &gt;</a:t>
            </a:r>
            <a:r>
              <a:rPr lang="fr-MA" sz="4800" dirty="0"/>
              <a:t> </a:t>
            </a:r>
            <a:r>
              <a:rPr lang="fr-MA" sz="4800" b="1" i="1" dirty="0" err="1"/>
              <a:t>f</a:t>
            </a:r>
            <a:r>
              <a:rPr lang="fr-MA" sz="4800" b="1" baseline="-25000" dirty="0" err="1"/>
              <a:t>A</a:t>
            </a:r>
            <a:endParaRPr lang="fr-MA" sz="4400" dirty="0"/>
          </a:p>
          <a:p>
            <a:pPr algn="ctr">
              <a:lnSpc>
                <a:spcPct val="150000"/>
              </a:lnSpc>
            </a:pPr>
            <a:endParaRPr lang="fr-MA" sz="4400" dirty="0"/>
          </a:p>
          <a:p>
            <a:pPr algn="ctr">
              <a:lnSpc>
                <a:spcPct val="150000"/>
              </a:lnSpc>
            </a:pPr>
            <a:r>
              <a:rPr lang="fr-MA" sz="4000" dirty="0"/>
              <a:t>Le son (B) est plus</a:t>
            </a:r>
            <a:r>
              <a:rPr lang="fr-MA" sz="4400" dirty="0"/>
              <a:t> ………….que le son (A).</a:t>
            </a:r>
          </a:p>
          <a:p>
            <a:pPr algn="ctr">
              <a:lnSpc>
                <a:spcPct val="150000"/>
              </a:lnSpc>
            </a:pPr>
            <a:r>
              <a:rPr lang="fr-MA" sz="4000" dirty="0"/>
              <a:t>Le son (A) est plus</a:t>
            </a:r>
            <a:r>
              <a:rPr lang="fr-MA" sz="4400" dirty="0"/>
              <a:t> ………….que le son (B).</a:t>
            </a:r>
          </a:p>
        </p:txBody>
      </p:sp>
      <p:sp>
        <p:nvSpPr>
          <p:cNvPr id="13" name="Freeform 11490"/>
          <p:cNvSpPr/>
          <p:nvPr/>
        </p:nvSpPr>
        <p:spPr>
          <a:xfrm>
            <a:off x="308210" y="1171121"/>
            <a:ext cx="9116704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5695470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lang="en-US" sz="2400" kern="0" noProof="0" dirty="0">
                <a:solidFill>
                  <a:srgbClr val="0FA9B9"/>
                </a:solidFill>
              </a:rPr>
              <a:t>3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lang="en-US" sz="2400" kern="0" noProof="0" dirty="0">
                <a:solidFill>
                  <a:srgbClr val="231F20"/>
                </a:solidFill>
              </a:rPr>
              <a:t>Identifier le son le plus </a:t>
            </a:r>
            <a:r>
              <a:rPr lang="en-US" sz="2400" kern="0" noProof="0" dirty="0" err="1">
                <a:solidFill>
                  <a:srgbClr val="231F20"/>
                </a:solidFill>
              </a:rPr>
              <a:t>aigu</a:t>
            </a:r>
            <a:r>
              <a:rPr lang="en-US" sz="2400" kern="0" noProof="0" dirty="0">
                <a:solidFill>
                  <a:srgbClr val="231F20"/>
                </a:solidFill>
              </a:rPr>
              <a:t> et le plus grave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5212396" y="3018975"/>
            <a:ext cx="1141750" cy="740519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A32DAD6-3A1D-62F9-7134-5AEB2442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compare maintenant les deux sons pour identifier le plus aigu et le plus grave.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B678914-7179-8F0D-BD29-C3136993C9E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désigne un élève au hasard pour répondre en l’incitant à justifier oralement leur démarche.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0767410-5F6A-BAE6-4FF6-51648E20FC56}"/>
              </a:ext>
            </a:extLst>
          </p:cNvPr>
          <p:cNvSpPr txBox="1"/>
          <p:nvPr/>
        </p:nvSpPr>
        <p:spPr>
          <a:xfrm>
            <a:off x="5328579" y="4647935"/>
            <a:ext cx="2630569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4000" b="1" dirty="0">
                <a:solidFill>
                  <a:srgbClr val="0070C0"/>
                </a:solidFill>
              </a:rPr>
              <a:t> grave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9DA95AC-4873-53C6-CC59-4C19FF43A1C6}"/>
              </a:ext>
            </a:extLst>
          </p:cNvPr>
          <p:cNvSpPr txBox="1"/>
          <p:nvPr/>
        </p:nvSpPr>
        <p:spPr>
          <a:xfrm>
            <a:off x="5328580" y="3692145"/>
            <a:ext cx="2630569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4000" b="1" dirty="0">
                <a:solidFill>
                  <a:srgbClr val="0070C0"/>
                </a:solidFill>
              </a:rPr>
              <a:t> aigu</a:t>
            </a:r>
          </a:p>
        </p:txBody>
      </p:sp>
      <p:pic>
        <p:nvPicPr>
          <p:cNvPr id="11" name="Image 8">
            <a:extLst>
              <a:ext uri="{FF2B5EF4-FFF2-40B4-BE49-F238E27FC236}">
                <a16:creationId xmlns:a16="http://schemas.microsoft.com/office/drawing/2014/main" id="{A7CF194A-B23E-4955-D59D-9DB54C7CF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9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  <p:bldP spid="15" grpId="0" animBg="1"/>
      <p:bldP spid="8" grpId="0"/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979409" y="5148686"/>
            <a:ext cx="1488776" cy="503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74355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42" name="Image 641"/>
          <p:cNvPicPr/>
          <p:nvPr/>
        </p:nvPicPr>
        <p:blipFill>
          <a:blip r:embed="rId4"/>
          <a:srcRect l="29211" t="32123" r="29077" b="10056"/>
          <a:stretch>
            <a:fillRect/>
          </a:stretch>
        </p:blipFill>
        <p:spPr bwMode="auto">
          <a:xfrm>
            <a:off x="927338" y="985031"/>
            <a:ext cx="9857203" cy="5675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1486588B-BB6B-4852-6EA6-B87178323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Voir le livret p 69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27F837C-09A2-4317-81F3-DA370B8C82D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circule dans la classe pour repérer les élèves en difficulté 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à coins arrondis 9"/>
          <p:cNvSpPr/>
          <p:nvPr/>
        </p:nvSpPr>
        <p:spPr>
          <a:xfrm>
            <a:off x="3528953" y="223737"/>
            <a:ext cx="8299881" cy="583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3638373" y="303041"/>
            <a:ext cx="7811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000" b="1" dirty="0">
                <a:solidFill>
                  <a:schemeClr val="tx1"/>
                </a:solidFill>
              </a:rPr>
              <a:t>Feedback sur les livrets de </a:t>
            </a:r>
            <a:r>
              <a:rPr lang="fr-FR" sz="2000" b="1" u="sng" dirty="0">
                <a:solidFill>
                  <a:schemeClr val="tx1"/>
                </a:solidFill>
              </a:rPr>
              <a:t>l’enseignement explicite</a:t>
            </a:r>
            <a:endParaRPr lang="ar-SA" sz="2000" b="1" u="sng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" y="0"/>
            <a:ext cx="320817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77281" y="1935805"/>
            <a:ext cx="296402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</a:rPr>
              <a:t>Chers enseignants,</a:t>
            </a:r>
          </a:p>
          <a:p>
            <a:endParaRPr lang="fr-FR" sz="1800" b="1" dirty="0">
              <a:solidFill>
                <a:schemeClr val="bg1"/>
              </a:solidFill>
            </a:endParaRPr>
          </a:p>
          <a:p>
            <a:endParaRPr lang="fr-FR" sz="1800" b="1" dirty="0">
              <a:solidFill>
                <a:schemeClr val="bg1"/>
              </a:solidFill>
            </a:endParaRPr>
          </a:p>
          <a:p>
            <a:r>
              <a:rPr lang="fr-FR" sz="1800" b="1" dirty="0">
                <a:solidFill>
                  <a:schemeClr val="bg1"/>
                </a:solidFill>
              </a:rPr>
              <a:t>Votre feedback est important!</a:t>
            </a:r>
          </a:p>
          <a:p>
            <a:endParaRPr lang="fr-FR" sz="1800" b="1" dirty="0">
              <a:solidFill>
                <a:schemeClr val="bg1"/>
              </a:solidFill>
            </a:endParaRPr>
          </a:p>
          <a:p>
            <a:r>
              <a:rPr lang="fr-FR" sz="1800" b="1" dirty="0">
                <a:solidFill>
                  <a:schemeClr val="bg1"/>
                </a:solidFill>
              </a:rPr>
              <a:t>Il nous permet d’améliorer les manuels, les supports PPT ainsi que la programmation.</a:t>
            </a:r>
          </a:p>
          <a:p>
            <a:endParaRPr lang="fr-FR" sz="1800" b="1" dirty="0">
              <a:solidFill>
                <a:schemeClr val="bg1"/>
              </a:solidFill>
            </a:endParaRPr>
          </a:p>
          <a:p>
            <a:r>
              <a:rPr lang="fr-FR" sz="1800" b="1" dirty="0">
                <a:solidFill>
                  <a:schemeClr val="bg1"/>
                </a:solidFill>
              </a:rPr>
              <a:t>Utilisez ces codes QR pour nous partager votre feedback.</a:t>
            </a:r>
          </a:p>
        </p:txBody>
      </p:sp>
      <p:pic>
        <p:nvPicPr>
          <p:cNvPr id="1026" name="Picture 2" descr="Feedback - Free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80" y="303041"/>
            <a:ext cx="1128642" cy="112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à coins arrondis 20"/>
          <p:cNvSpPr/>
          <p:nvPr/>
        </p:nvSpPr>
        <p:spPr>
          <a:xfrm>
            <a:off x="3528953" y="3531945"/>
            <a:ext cx="8299881" cy="583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à coins arrondis 21"/>
          <p:cNvSpPr/>
          <p:nvPr/>
        </p:nvSpPr>
        <p:spPr>
          <a:xfrm>
            <a:off x="3528953" y="3531945"/>
            <a:ext cx="8299881" cy="583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3638373" y="3611249"/>
            <a:ext cx="7811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000" b="1" dirty="0">
                <a:solidFill>
                  <a:schemeClr val="tx1"/>
                </a:solidFill>
              </a:rPr>
              <a:t>Feedback sur la </a:t>
            </a:r>
            <a:r>
              <a:rPr lang="fr-FR" sz="2000" b="1" u="sng" dirty="0">
                <a:solidFill>
                  <a:schemeClr val="tx1"/>
                </a:solidFill>
              </a:rPr>
              <a:t>période de remédiation</a:t>
            </a:r>
            <a:r>
              <a:rPr lang="fr-FR" sz="2000" b="1" dirty="0">
                <a:solidFill>
                  <a:schemeClr val="tx1"/>
                </a:solidFill>
              </a:rPr>
              <a:t>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4" name="Organigramme : Processus 23"/>
          <p:cNvSpPr/>
          <p:nvPr/>
        </p:nvSpPr>
        <p:spPr>
          <a:xfrm>
            <a:off x="5361989" y="925200"/>
            <a:ext cx="1872344" cy="18614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Organigramme : Processus 29"/>
          <p:cNvSpPr/>
          <p:nvPr/>
        </p:nvSpPr>
        <p:spPr>
          <a:xfrm>
            <a:off x="7719524" y="925200"/>
            <a:ext cx="1872344" cy="18614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250" y="1095482"/>
            <a:ext cx="1520891" cy="1520891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374" y="1095481"/>
            <a:ext cx="1520891" cy="1520891"/>
          </a:xfrm>
          <a:prstGeom prst="rect">
            <a:avLst/>
          </a:prstGeom>
        </p:spPr>
      </p:pic>
      <p:sp>
        <p:nvSpPr>
          <p:cNvPr id="33" name="Organigramme : Processus 32"/>
          <p:cNvSpPr/>
          <p:nvPr/>
        </p:nvSpPr>
        <p:spPr>
          <a:xfrm>
            <a:off x="7719525" y="2910285"/>
            <a:ext cx="1872344" cy="503857"/>
          </a:xfrm>
          <a:prstGeom prst="flowChartProcess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accent4">
                    <a:lumMod val="75000"/>
                  </a:schemeClr>
                </a:solidFill>
                <a:hlinkClick r:id="rId6"/>
              </a:rPr>
              <a:t>استمارة التغذية الراجعة باللغة العربية</a:t>
            </a:r>
            <a:endParaRPr lang="fr-F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4" name="Organigramme : Processus 33"/>
          <p:cNvSpPr/>
          <p:nvPr/>
        </p:nvSpPr>
        <p:spPr>
          <a:xfrm>
            <a:off x="5361988" y="2910285"/>
            <a:ext cx="1872345" cy="503857"/>
          </a:xfrm>
          <a:prstGeom prst="flowChartProcess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accent4">
                    <a:lumMod val="75000"/>
                  </a:schemeClr>
                </a:solidFill>
                <a:hlinkClick r:id="rId7"/>
              </a:rPr>
              <a:t>Formulaire de feedback en français</a:t>
            </a:r>
            <a:endParaRPr lang="fr-FR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5" name="Organigramme : Processus 34"/>
          <p:cNvSpPr/>
          <p:nvPr/>
        </p:nvSpPr>
        <p:spPr>
          <a:xfrm>
            <a:off x="5361988" y="4214951"/>
            <a:ext cx="1872344" cy="18614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Organigramme : Processus 35"/>
          <p:cNvSpPr/>
          <p:nvPr/>
        </p:nvSpPr>
        <p:spPr>
          <a:xfrm>
            <a:off x="7719523" y="4214951"/>
            <a:ext cx="1872344" cy="18614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Organigramme : Processus 36"/>
          <p:cNvSpPr/>
          <p:nvPr/>
        </p:nvSpPr>
        <p:spPr>
          <a:xfrm>
            <a:off x="7719524" y="6200036"/>
            <a:ext cx="1872344" cy="503857"/>
          </a:xfrm>
          <a:prstGeom prst="flowChartProcess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accent4">
                    <a:lumMod val="75000"/>
                  </a:schemeClr>
                </a:solidFill>
                <a:hlinkClick r:id="rId8"/>
              </a:rPr>
              <a:t>استمارة التغذية الراجعة باللغة العربية</a:t>
            </a:r>
            <a:endParaRPr lang="fr-F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8" name="Organigramme : Processus 37"/>
          <p:cNvSpPr/>
          <p:nvPr/>
        </p:nvSpPr>
        <p:spPr>
          <a:xfrm>
            <a:off x="5361987" y="6200036"/>
            <a:ext cx="1872345" cy="503857"/>
          </a:xfrm>
          <a:prstGeom prst="flowChartProcess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accent4">
                    <a:lumMod val="75000"/>
                  </a:schemeClr>
                </a:solidFill>
                <a:hlinkClick r:id="rId9"/>
              </a:rPr>
              <a:t>Formulaire de feedback en français</a:t>
            </a:r>
            <a:endParaRPr lang="fr-FR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249" y="4385232"/>
            <a:ext cx="1520891" cy="1520891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38490" y="4385232"/>
            <a:ext cx="1519337" cy="1528687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63C1852C-EA26-D0D0-CC12-F59F0EDF5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Corrigeons ensemble l’exercice.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CE2E9F21-E214-A7C9-78DB-4C339DEA8F3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fait participer les élèves à la correction en leur demandant de présenter leurs réponses et de les justifier.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Image 641"/>
          <p:cNvPicPr/>
          <p:nvPr/>
        </p:nvPicPr>
        <p:blipFill>
          <a:blip r:embed="rId2"/>
          <a:srcRect l="29211" t="32123" r="29077" b="10056"/>
          <a:stretch>
            <a:fillRect/>
          </a:stretch>
        </p:blipFill>
        <p:spPr bwMode="auto">
          <a:xfrm>
            <a:off x="927338" y="985031"/>
            <a:ext cx="9857203" cy="5675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1" name="ZoneTexte 8"/>
          <p:cNvSpPr txBox="1"/>
          <p:nvPr/>
        </p:nvSpPr>
        <p:spPr>
          <a:xfrm>
            <a:off x="2040614" y="3592070"/>
            <a:ext cx="93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50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643" name="ZoneTexte 8"/>
          <p:cNvSpPr txBox="1"/>
          <p:nvPr/>
        </p:nvSpPr>
        <p:spPr>
          <a:xfrm>
            <a:off x="2192489" y="4185862"/>
            <a:ext cx="93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125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644" name="ZoneTexte 8"/>
          <p:cNvSpPr txBox="1"/>
          <p:nvPr/>
        </p:nvSpPr>
        <p:spPr>
          <a:xfrm>
            <a:off x="2192489" y="4895590"/>
            <a:ext cx="93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&lt;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645" name="ZoneTexte 8"/>
          <p:cNvSpPr txBox="1"/>
          <p:nvPr/>
        </p:nvSpPr>
        <p:spPr>
          <a:xfrm>
            <a:off x="3466002" y="5846317"/>
            <a:ext cx="93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aigu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646" name="ZoneTexte 8"/>
          <p:cNvSpPr txBox="1"/>
          <p:nvPr/>
        </p:nvSpPr>
        <p:spPr>
          <a:xfrm>
            <a:off x="3466002" y="5493524"/>
            <a:ext cx="93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grave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23F129-F26A-8548-A277-570E31DA6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ABEE19-37CE-3FDF-7113-FABAC841BAA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Faire passer un élève pour la correction. Associer le reste de la classe au feedback. Identifier les erreurs. Insister sur les étapes à respecter.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6426EE19-CAF2-B034-E393-A891A9382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" grpId="0"/>
      <p:bldP spid="643" grpId="0"/>
      <p:bldP spid="644" grpId="0"/>
      <p:bldP spid="645" grpId="0"/>
      <p:bldP spid="64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860537" y="5229083"/>
            <a:ext cx="1499616" cy="5033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3min</a:t>
            </a:r>
          </a:p>
        </p:txBody>
      </p:sp>
    </p:spTree>
    <p:extLst>
      <p:ext uri="{BB962C8B-B14F-4D97-AF65-F5344CB8AC3E}">
        <p14:creationId xmlns:p14="http://schemas.microsoft.com/office/powerpoint/2010/main" val="13929520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0A32EE6-6B2E-A7E0-B03C-FD5302813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finir, faisons un petit résumé ensemble ! Alors, Qui peut me rappeler ce qu’on a appris lors de cette séance?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54DDA2-37AB-B39F-21B6-EF779978CF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pose quelques questions.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60EFF94A-FD98-6768-ACFD-C089420FC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54;p38"/>
          <p:cNvSpPr/>
          <p:nvPr/>
        </p:nvSpPr>
        <p:spPr>
          <a:xfrm>
            <a:off x="1297574" y="2924745"/>
            <a:ext cx="959685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3" name="ZoneTexte 3"/>
          <p:cNvSpPr txBox="1"/>
          <p:nvPr/>
        </p:nvSpPr>
        <p:spPr>
          <a:xfrm>
            <a:off x="991134" y="3016155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dirty="0">
                <a:solidFill>
                  <a:srgbClr val="FF0000"/>
                </a:solidFill>
              </a:rPr>
              <a:t>Comparer</a:t>
            </a:r>
            <a:r>
              <a:rPr lang="fr-FR" b="1" dirty="0">
                <a:solidFill>
                  <a:schemeClr val="accent4"/>
                </a:solidFill>
              </a:rPr>
              <a:t> </a:t>
            </a:r>
            <a:r>
              <a:rPr lang="fr-FR" b="1" dirty="0"/>
              <a:t>un son aigu à un son grave à partir des graphiques.</a:t>
            </a:r>
            <a:endParaRPr lang="fr-BE" b="1" dirty="0"/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34" y="2641468"/>
            <a:ext cx="805544" cy="805544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8EE12AB0-6938-F737-36ED-94EB9E25D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tâche principale de cette séance est: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6CD4262-5894-8127-53DB-C4A3C1DFDC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12" name="Image 8">
            <a:extLst>
              <a:ext uri="{FF2B5EF4-FFF2-40B4-BE49-F238E27FC236}">
                <a16:creationId xmlns:a16="http://schemas.microsoft.com/office/drawing/2014/main" id="{90B72CE9-E3ED-77AB-ECEF-A5E64FD13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A586E72-0B3F-995F-6F3F-1E2A3358C341}"/>
              </a:ext>
            </a:extLst>
          </p:cNvPr>
          <p:cNvSpPr/>
          <p:nvPr/>
        </p:nvSpPr>
        <p:spPr>
          <a:xfrm>
            <a:off x="1610810" y="3822123"/>
            <a:ext cx="3161997" cy="558743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800" dirty="0">
                <a:latin typeface="Calibri" panose="020F0502020204030204" pitchFamily="34" charset="0"/>
                <a:cs typeface="Arial" panose="020B0604020202020204" pitchFamily="34" charset="0"/>
              </a:rPr>
              <a:t>Son grave </a:t>
            </a:r>
          </a:p>
        </p:txBody>
      </p:sp>
      <p:sp>
        <p:nvSpPr>
          <p:cNvPr id="11" name="Flèche : droite 3">
            <a:extLst>
              <a:ext uri="{FF2B5EF4-FFF2-40B4-BE49-F238E27FC236}">
                <a16:creationId xmlns:a16="http://schemas.microsoft.com/office/drawing/2014/main" id="{19C51263-C314-BC77-1CC5-F3C3F695E575}"/>
              </a:ext>
            </a:extLst>
          </p:cNvPr>
          <p:cNvSpPr/>
          <p:nvPr/>
        </p:nvSpPr>
        <p:spPr>
          <a:xfrm>
            <a:off x="5017912" y="3723724"/>
            <a:ext cx="1632415" cy="71001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DF939-D810-3F84-94B2-75A3AD567E28}"/>
              </a:ext>
            </a:extLst>
          </p:cNvPr>
          <p:cNvSpPr/>
          <p:nvPr/>
        </p:nvSpPr>
        <p:spPr>
          <a:xfrm>
            <a:off x="6817431" y="3811237"/>
            <a:ext cx="3161997" cy="558743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800" dirty="0">
                <a:latin typeface="Calibri" panose="020F0502020204030204" pitchFamily="34" charset="0"/>
                <a:cs typeface="Arial" panose="020B0604020202020204" pitchFamily="34" charset="0"/>
              </a:rPr>
              <a:t>Faible fréquence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6EFA18-A7A0-07FB-27DA-9C61D5FBC367}"/>
              </a:ext>
            </a:extLst>
          </p:cNvPr>
          <p:cNvSpPr/>
          <p:nvPr/>
        </p:nvSpPr>
        <p:spPr>
          <a:xfrm>
            <a:off x="1610810" y="5335996"/>
            <a:ext cx="3161997" cy="558743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800" dirty="0">
                <a:latin typeface="Calibri" panose="020F0502020204030204" pitchFamily="34" charset="0"/>
                <a:cs typeface="Arial" panose="020B0604020202020204" pitchFamily="34" charset="0"/>
              </a:rPr>
              <a:t>Son aigu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D271E5-ECE0-83E1-8119-7D4D97BD8EFE}"/>
              </a:ext>
            </a:extLst>
          </p:cNvPr>
          <p:cNvSpPr/>
          <p:nvPr/>
        </p:nvSpPr>
        <p:spPr>
          <a:xfrm>
            <a:off x="6817429" y="5304723"/>
            <a:ext cx="3161997" cy="558743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2800" dirty="0">
                <a:latin typeface="Calibri" panose="020F0502020204030204" pitchFamily="34" charset="0"/>
                <a:cs typeface="Arial" panose="020B0604020202020204" pitchFamily="34" charset="0"/>
              </a:rPr>
              <a:t>Grande fréquence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36696" y="1523204"/>
            <a:ext cx="1139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Pour comparer un son </a:t>
            </a:r>
            <a:r>
              <a:rPr lang="fr-MA" sz="2800" b="1" dirty="0"/>
              <a:t>aigu</a:t>
            </a:r>
            <a:r>
              <a:rPr lang="fr-MA" sz="2800" dirty="0"/>
              <a:t> à un son </a:t>
            </a:r>
            <a:r>
              <a:rPr lang="fr-MA" sz="2800" b="1" dirty="0"/>
              <a:t>grave</a:t>
            </a:r>
            <a:r>
              <a:rPr lang="fr-MA" sz="2800" dirty="0"/>
              <a:t>, il faut comparer leurs fréquences:</a:t>
            </a:r>
            <a:endParaRPr lang="fr-FR" sz="2800" dirty="0"/>
          </a:p>
        </p:txBody>
      </p:sp>
      <p:sp>
        <p:nvSpPr>
          <p:cNvPr id="17" name="Flèche : droite 3">
            <a:extLst>
              <a:ext uri="{FF2B5EF4-FFF2-40B4-BE49-F238E27FC236}">
                <a16:creationId xmlns:a16="http://schemas.microsoft.com/office/drawing/2014/main" id="{19C51263-C314-BC77-1CC5-F3C3F695E575}"/>
              </a:ext>
            </a:extLst>
          </p:cNvPr>
          <p:cNvSpPr/>
          <p:nvPr/>
        </p:nvSpPr>
        <p:spPr>
          <a:xfrm rot="5400000">
            <a:off x="5214794" y="2430884"/>
            <a:ext cx="1238653" cy="757578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86810D-8C6C-A229-3E79-6D7DF30F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313E0F-0B6F-31D7-D514-1C00A34C87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fait participer les élèves pour rappeler les étapes à suivre pour comparer un son aigu à un son grave..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D95C9B69-890F-A7FE-5497-AFC395292960}"/>
              </a:ext>
            </a:extLst>
          </p:cNvPr>
          <p:cNvSpPr/>
          <p:nvPr/>
        </p:nvSpPr>
        <p:spPr>
          <a:xfrm>
            <a:off x="5017912" y="5260357"/>
            <a:ext cx="1632415" cy="71001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7D4C6226-CD73-8A94-926F-362C6833B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3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6" grpId="0"/>
      <p:bldP spid="17" grpId="0" animBg="1"/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7C4E83E-AFE7-43A9-3968-AA1F333FF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6EEA94-56D4-A5D6-804D-F56EC99187A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477808" y="1162768"/>
            <a:ext cx="11428467" cy="4993178"/>
            <a:chOff x="415600" y="1602971"/>
            <a:chExt cx="11428467" cy="4993178"/>
          </a:xfrm>
        </p:grpSpPr>
        <p:sp>
          <p:nvSpPr>
            <p:cNvPr id="28" name="Rectangle 27"/>
            <p:cNvSpPr/>
            <p:nvPr/>
          </p:nvSpPr>
          <p:spPr>
            <a:xfrm>
              <a:off x="415600" y="2064789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342908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fr-FR" b="1" dirty="0"/>
                <a:t>Comparer un son aigu à un son grave à partir des graphiques</a:t>
              </a:r>
              <a:endParaRPr lang="fr-BE" b="1" dirty="0"/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MA" sz="1400" i="1" kern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MA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8951995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996930" y="2764706"/>
              <a:ext cx="24028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Fréquence</a:t>
              </a: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Son aigu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Son grave</a:t>
              </a: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 </a:t>
              </a: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 </a:t>
              </a: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761199" y="3869203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Identifier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Comparer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Déterminer</a:t>
              </a: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376160" y="3780956"/>
              <a:ext cx="1039599" cy="528515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2" name="ZoneTexte 42"/>
            <p:cNvSpPr txBox="1"/>
            <p:nvPr/>
          </p:nvSpPr>
          <p:spPr>
            <a:xfrm>
              <a:off x="849783" y="5700716"/>
              <a:ext cx="9353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Comme la fréquence f1 est ……………………à la fréquence f2, alors le son(1) est plus……………..….que le son(2).</a:t>
              </a:r>
            </a:p>
          </p:txBody>
        </p: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291285" y="4728194"/>
              <a:ext cx="822546" cy="64464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MA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69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 txBox="1">
            <a:spLocks/>
          </p:cNvSpPr>
          <p:nvPr/>
        </p:nvSpPr>
        <p:spPr>
          <a:xfrm>
            <a:off x="1088239" y="730722"/>
            <a:ext cx="10161104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MA" sz="1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 et faire les exercices suivants.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12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799464" y="5928376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600879-D3A1-5B72-7C75-BC7A10AEBE9C}"/>
              </a:ext>
            </a:extLst>
          </p:cNvPr>
          <p:cNvSpPr txBox="1"/>
          <p:nvPr/>
        </p:nvSpPr>
        <p:spPr>
          <a:xfrm>
            <a:off x="3754645" y="3013501"/>
            <a:ext cx="4387740" cy="754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dirty="0"/>
              <a:t>Exercices 3 de la page 72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745020D-D5D5-472D-1CBE-B8C027CF2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7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292378" y="5286832"/>
            <a:ext cx="9013828" cy="1415526"/>
          </a:xfrm>
          <a:prstGeom prst="roundRect">
            <a:avLst>
              <a:gd name="adj" fmla="val 963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Il y a confusion entre fréquence et célérité (vitesse de propagation dans un milieu). Pour les élèves, un son "plus rapide" est un son aigu . 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Les sons aigus vont plus loin que les graves.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Quand on s'éloigne, le son devient plus grave.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MA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Les élèves confonde l’amplitude et la fréquence</a:t>
            </a:r>
            <a:r>
              <a:rPr lang="fr-MA" sz="1600" b="1" dirty="0">
                <a:solidFill>
                  <a:srgbClr val="000000"/>
                </a:solidFill>
              </a:rPr>
              <a:t>.</a:t>
            </a:r>
            <a:endParaRPr lang="fr-FR" sz="1600" b="1" dirty="0">
              <a:solidFill>
                <a:prstClr val="black"/>
              </a:solidFill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292378" y="1127698"/>
            <a:ext cx="9254354" cy="1034268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La tâche principale de cette séance repose sur le savoir-faire suivant : </a:t>
            </a:r>
            <a:r>
              <a:rPr lang="fr-FR" b="1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Comparer un son aigu à un son grave.</a:t>
            </a:r>
            <a:endParaRPr lang="fr-FR" b="1" i="1" kern="0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L’objectif est d’amener les élèves à comparer un son aigu à un son grave en se basant sur leur fréquence 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61308" y="4444763"/>
            <a:ext cx="88374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400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B1C93C4-4F5C-9787-3720-216AFEDB79BF}"/>
              </a:ext>
            </a:extLst>
          </p:cNvPr>
          <p:cNvSpPr/>
          <p:nvPr/>
        </p:nvSpPr>
        <p:spPr>
          <a:xfrm>
            <a:off x="2316697" y="3546803"/>
            <a:ext cx="8989509" cy="14721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L’enseignant veille à faire le lien avec la vie quotidienne pour les types de son en donnant divers exemples. L’utilisation du matériel didactique ainsi que des logiciels adéquats ont un rôle important à l’enseignement-apprentissage.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60F8359-6D9A-5DC6-15CD-F46155CC631A}"/>
              </a:ext>
            </a:extLst>
          </p:cNvPr>
          <p:cNvSpPr/>
          <p:nvPr/>
        </p:nvSpPr>
        <p:spPr>
          <a:xfrm>
            <a:off x="2177267" y="2438075"/>
            <a:ext cx="8989509" cy="873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Grave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Aigu</a:t>
            </a:r>
          </a:p>
        </p:txBody>
      </p:sp>
    </p:spTree>
    <p:extLst>
      <p:ext uri="{BB962C8B-B14F-4D97-AF65-F5344CB8AC3E}">
        <p14:creationId xmlns:p14="http://schemas.microsoft.com/office/powerpoint/2010/main" val="1839401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593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2178</TotalTime>
  <Words>2801</Words>
  <Application>Microsoft Office PowerPoint</Application>
  <PresentationFormat>Grand écran</PresentationFormat>
  <Paragraphs>407</Paragraphs>
  <Slides>67</Slides>
  <Notes>6</Notes>
  <HiddenSlides>5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67</vt:i4>
      </vt:variant>
    </vt:vector>
  </HeadingPairs>
  <TitlesOfParts>
    <vt:vector size="78" baseType="lpstr">
      <vt:lpstr>Aptos</vt:lpstr>
      <vt:lpstr>Arial</vt:lpstr>
      <vt:lpstr>Calibri</vt:lpstr>
      <vt:lpstr>Cambria Math</vt:lpstr>
      <vt:lpstr>Dosis</vt:lpstr>
      <vt:lpstr>Poppins ExtraBold</vt:lpstr>
      <vt:lpstr>Wingdings</vt:lpstr>
      <vt:lpstr>Office Theme</vt:lpstr>
      <vt:lpstr>Custom Design</vt:lpstr>
      <vt:lpstr>1_Custom Design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Le comportement négatif est l’utilisation du téléphone.</vt:lpstr>
      <vt:lpstr>Voici le bon comportement.</vt:lpstr>
      <vt:lpstr>Présentation PowerPoint</vt:lpstr>
      <vt:lpstr>L’enseignant contrôle les réalisations d’un échantillon d’élèves avant de passer à la correction au tableau</vt:lpstr>
      <vt:lpstr>Présentation PowerPoint</vt:lpstr>
      <vt:lpstr>On va commencer cette séance par un rappel sur la fréquence et sa détermination graphique.  Répondre par vrai ou faux.</vt:lpstr>
      <vt:lpstr>Effectivement la fréquence est le nombre de vibrations par seconde.</vt:lpstr>
      <vt:lpstr>Maintenant on passe à la détermination graphique de la fréquence d’un son.</vt:lpstr>
      <vt:lpstr>On commence par la détermination du nombre de vibrations. Choisir la bonne réponse .</vt:lpstr>
      <vt:lpstr>Effectivement on a 2 vibrations.</vt:lpstr>
      <vt:lpstr>Maintenant on passe à la durée des vibrations. Choisir la bonne réponse.</vt:lpstr>
      <vt:lpstr>Oui 1ms= 0,001 s</vt:lpstr>
      <vt:lpstr>Maintenant on passe au calcul de la fréquence. Choisir la bonne réponse.</vt:lpstr>
      <vt:lpstr>On calcule f par : f = n/t.</vt:lpstr>
      <vt:lpstr>Présentation PowerPoint</vt:lpstr>
      <vt:lpstr>Avant d’aborder notre tâche d’aujourd’hui, je vous présente la situation suivante:</vt:lpstr>
      <vt:lpstr>Regardez bien la vibration de la règle dans chaque cas.</vt:lpstr>
      <vt:lpstr>À la fin de cette séance, vous serez capables de : </vt:lpstr>
      <vt:lpstr>Présentation PowerPoint</vt:lpstr>
      <vt:lpstr>Avant de pouvoir comparer un son grave à un son aigu, je vais vous donner la caractéristique de chaque type de son. </vt:lpstr>
      <vt:lpstr>Avant de pouvoir comparer un son grave à un son aigu, je vais donner la caractéristique de chaque type de son. </vt:lpstr>
      <vt:lpstr>Maintenant je vais vous donner le domaine de fréquence de chaque type de son. </vt:lpstr>
      <vt:lpstr>Présentation PowerPoint</vt:lpstr>
      <vt:lpstr>Présentation PowerPoint</vt:lpstr>
      <vt:lpstr>Voici notre tâche principale. Je vais vous montrer comment comparer un son aigu à un son grave en comparant leurs fréquences.</vt:lpstr>
      <vt:lpstr>Pour réaliser ma tâche,  je suis les étapes suivantes.</vt:lpstr>
      <vt:lpstr>Dans la première question, on demande de déterminer la fréquence de chaque son.</vt:lpstr>
      <vt:lpstr>Pour chaque son , je compte le nombre n de vibrations et la durée t de chacune des vibrations.</vt:lpstr>
      <vt:lpstr>Je suis la même procédure pour le son (B).</vt:lpstr>
      <vt:lpstr>On demande dans la deuxième question de comparer les deux fréquences.</vt:lpstr>
      <vt:lpstr>On demande dans la troisième question d’identifier le son le plus grave et le plus aigu.</vt:lpstr>
      <vt:lpstr>Je recapitule : </vt:lpstr>
      <vt:lpstr>Je fais une synthèse.</vt:lpstr>
      <vt:lpstr>Présentation PowerPoint</vt:lpstr>
      <vt:lpstr>Laissez vos livrets fermés. Prenez vos ardoises pour écrire la bonne réponse . Compléter les phrases suivantes par les mots convenables. </vt:lpstr>
      <vt:lpstr>Laissez vos livrets fermés. Prenez vos ardoises pour écrire la bonne réponse . Compléter les phrases suivantes par les mots convenables. </vt:lpstr>
      <vt:lpstr>Choisir la bonne réponse : </vt:lpstr>
      <vt:lpstr>Un son aigu est caractérisé par une grande fréquence.</vt:lpstr>
      <vt:lpstr>Répondre par vrai ou faux.</vt:lpstr>
      <vt:lpstr>Un son grave a une faible fréquence .</vt:lpstr>
      <vt:lpstr>Présentation PowerPoint</vt:lpstr>
      <vt:lpstr>Maintenant on va passer aux tâches à réaliser sur le livret. On commence par  la tâche p.69 « Je m’entraine en binôme » . Travaillez individuellement, puis discutez de vos réponses en binômes.</vt:lpstr>
      <vt:lpstr>On commence par la détermination de la fréquence de chaque son.</vt:lpstr>
      <vt:lpstr>On commence par la détermination de la fréquence de chaque son.</vt:lpstr>
      <vt:lpstr>On compare les deux fréquences.</vt:lpstr>
      <vt:lpstr>On compare maintenant les deux sons pour identifier le plus aigu et le plus grave.</vt:lpstr>
      <vt:lpstr>Présentation PowerPoint</vt:lpstr>
      <vt:lpstr>Maintenant c’est le moment de travailler tout seul. Voir le livret p 69 «je m’entraîne seul » .</vt:lpstr>
      <vt:lpstr>Le temps est terminé. Corrigeons ensemble l’exercice.</vt:lpstr>
      <vt:lpstr>A vous! Montrez-moi comment vous avez résolu cet exercice.</vt:lpstr>
      <vt:lpstr>Présentation PowerPoint</vt:lpstr>
      <vt:lpstr>Avant de finir, faisons un petit résumé ensemble ! Alors, Qui peut me rappeler ce qu’on a appris lors de cette séance?</vt:lpstr>
      <vt:lpstr>Notre tâche principale de cette séance est:</vt:lpstr>
      <vt:lpstr>Voilà ce qu’il faut bien retenir.</vt:lpstr>
      <vt:lpstr>On termine par la carte lexicale suivante.</vt:lpstr>
      <vt:lpstr> C’est la fin de notre séance. N’oubliez pas de réviser votre leçon et faire les exercices suivants.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1487</cp:revision>
  <cp:lastPrinted>2024-10-05T19:15:00Z</cp:lastPrinted>
  <dcterms:created xsi:type="dcterms:W3CDTF">2024-05-28T10:13:00Z</dcterms:created>
  <dcterms:modified xsi:type="dcterms:W3CDTF">2026-02-10T21:47:53Z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