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6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7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8.xml" ContentType="application/vnd.openxmlformats-officedocument.theme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71" r:id="rId3"/>
    <p:sldMasterId id="2147483709" r:id="rId4"/>
    <p:sldMasterId id="2147483760" r:id="rId5"/>
    <p:sldMasterId id="2147483847" r:id="rId6"/>
    <p:sldMasterId id="2147483876" r:id="rId7"/>
    <p:sldMasterId id="2147483905" r:id="rId8"/>
    <p:sldMasterId id="2147483992" r:id="rId9"/>
  </p:sldMasterIdLst>
  <p:notesMasterIdLst>
    <p:notesMasterId r:id="rId69"/>
  </p:notesMasterIdLst>
  <p:handoutMasterIdLst>
    <p:handoutMasterId r:id="rId70"/>
  </p:handoutMasterIdLst>
  <p:sldIdLst>
    <p:sldId id="16777391" r:id="rId10"/>
    <p:sldId id="16777328" r:id="rId11"/>
    <p:sldId id="16777329" r:id="rId12"/>
    <p:sldId id="16777392" r:id="rId13"/>
    <p:sldId id="16777439" r:id="rId14"/>
    <p:sldId id="16777394" r:id="rId15"/>
    <p:sldId id="16777333" r:id="rId16"/>
    <p:sldId id="16777334" r:id="rId17"/>
    <p:sldId id="16777335" r:id="rId18"/>
    <p:sldId id="16777384" r:id="rId19"/>
    <p:sldId id="16777337" r:id="rId20"/>
    <p:sldId id="2147483647" r:id="rId21"/>
    <p:sldId id="16777338" r:id="rId22"/>
    <p:sldId id="16777383" r:id="rId23"/>
    <p:sldId id="16777416" r:id="rId24"/>
    <p:sldId id="16777417" r:id="rId25"/>
    <p:sldId id="259" r:id="rId26"/>
    <p:sldId id="260" r:id="rId27"/>
    <p:sldId id="258" r:id="rId28"/>
    <p:sldId id="257" r:id="rId29"/>
    <p:sldId id="256" r:id="rId30"/>
    <p:sldId id="261" r:id="rId31"/>
    <p:sldId id="16777385" r:id="rId32"/>
    <p:sldId id="264" r:id="rId33"/>
    <p:sldId id="262" r:id="rId34"/>
    <p:sldId id="16777222" r:id="rId35"/>
    <p:sldId id="16777386" r:id="rId36"/>
    <p:sldId id="295" r:id="rId37"/>
    <p:sldId id="299" r:id="rId38"/>
    <p:sldId id="263" r:id="rId39"/>
    <p:sldId id="2147483643" r:id="rId40"/>
    <p:sldId id="16777277" r:id="rId41"/>
    <p:sldId id="16777353" r:id="rId42"/>
    <p:sldId id="16777387" r:id="rId43"/>
    <p:sldId id="2147483645" r:id="rId44"/>
    <p:sldId id="16777408" r:id="rId45"/>
    <p:sldId id="16777361" r:id="rId46"/>
    <p:sldId id="16777409" r:id="rId47"/>
    <p:sldId id="265" r:id="rId48"/>
    <p:sldId id="266" r:id="rId49"/>
    <p:sldId id="267" r:id="rId50"/>
    <p:sldId id="268" r:id="rId51"/>
    <p:sldId id="269" r:id="rId52"/>
    <p:sldId id="270" r:id="rId53"/>
    <p:sldId id="16777388" r:id="rId54"/>
    <p:sldId id="271" r:id="rId55"/>
    <p:sldId id="272" r:id="rId56"/>
    <p:sldId id="273" r:id="rId57"/>
    <p:sldId id="2147483638" r:id="rId58"/>
    <p:sldId id="279" r:id="rId59"/>
    <p:sldId id="280" r:id="rId60"/>
    <p:sldId id="16777438" r:id="rId61"/>
    <p:sldId id="2147483640" r:id="rId62"/>
    <p:sldId id="2147483641" r:id="rId63"/>
    <p:sldId id="346" r:id="rId64"/>
    <p:sldId id="16777375" r:id="rId65"/>
    <p:sldId id="4100253" r:id="rId66"/>
    <p:sldId id="286" r:id="rId67"/>
    <p:sldId id="16777208" r:id="rId6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D0D2D3"/>
    <a:srgbClr val="1D9A78"/>
    <a:srgbClr val="000000"/>
    <a:srgbClr val="66CCFF"/>
    <a:srgbClr val="99CCFF"/>
    <a:srgbClr val="86CFE2"/>
    <a:srgbClr val="94C8ED"/>
    <a:srgbClr val="33CCFF"/>
    <a:srgbClr val="80C5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269D01E-BC32-4049-B463-5C60D7B0CCD2}" styleName="Style à thème 2 - Accentuation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06" autoAdjust="0"/>
  </p:normalViewPr>
  <p:slideViewPr>
    <p:cSldViewPr snapToGrid="0">
      <p:cViewPr varScale="1">
        <p:scale>
          <a:sx n="103" d="100"/>
          <a:sy n="103" d="100"/>
        </p:scale>
        <p:origin x="2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098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slide" Target="slides/slide57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2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" Type="http://schemas.openxmlformats.org/officeDocument/2006/relationships/slideMaster" Target="slideMasters/slideMaster7.xml"/><Relationship Id="rId7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17/02/2026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17/02/2026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773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F701E9-030C-9268-595D-BAFA661A1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C6B80F56-6885-3930-117C-247E1DDFB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6E249C91-3FA6-4927-90B8-5751AB771F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62308CDD-7E16-EE6C-BD54-091F925D78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>
              <a:defRPr/>
            </a:pPr>
            <a:fld id="{7323401D-AD66-48E8-9BE6-514052742394}" type="slidenum">
              <a:rPr sz="1800">
                <a:solidFill>
                  <a:prstClr val="black"/>
                </a:solidFill>
                <a:latin typeface="Aptos" panose="02110004020202020204"/>
              </a:rPr>
              <a:pPr>
                <a:defRPr/>
              </a:pPr>
              <a:t>6</a:t>
            </a:fld>
            <a:endParaRPr lang="fr-FR" sz="1400" kern="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0401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28851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8944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1869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6.xml"/><Relationship Id="rId4" Type="http://schemas.microsoft.com/office/2007/relationships/hdphoto" Target="../media/hdphoto6.wdp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6.xml"/><Relationship Id="rId4" Type="http://schemas.microsoft.com/office/2007/relationships/hdphoto" Target="../media/hdphoto7.wdp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9.png"/></Relationships>
</file>

<file path=ppt/slideLayouts/_rels/slideLayout1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openxmlformats.org/officeDocument/2006/relationships/image" Target="../media/image31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.png"/><Relationship Id="rId5" Type="http://schemas.openxmlformats.org/officeDocument/2006/relationships/image" Target="../media/image30.svg"/><Relationship Id="rId4" Type="http://schemas.openxmlformats.org/officeDocument/2006/relationships/image" Target="../media/image6.png"/><Relationship Id="rId9" Type="http://schemas.openxmlformats.org/officeDocument/2006/relationships/image" Target="../media/image18.png"/></Relationships>
</file>

<file path=ppt/slideLayouts/_rels/slideLayout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microsoft.com/office/2007/relationships/hdphoto" Target="../media/hdphoto4.wdp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1.svg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.png"/><Relationship Id="rId5" Type="http://schemas.openxmlformats.org/officeDocument/2006/relationships/image" Target="../media/image30.svg"/><Relationship Id="rId4" Type="http://schemas.openxmlformats.org/officeDocument/2006/relationships/image" Target="../media/image6.png"/></Relationships>
</file>

<file path=ppt/slideLayouts/_rels/slideLayout12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7.xml"/><Relationship Id="rId4" Type="http://schemas.microsoft.com/office/2007/relationships/hdphoto" Target="../media/hdphoto6.wdp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7.xml"/><Relationship Id="rId4" Type="http://schemas.microsoft.com/office/2007/relationships/hdphoto" Target="../media/hdphoto7.wdp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29.png"/></Relationships>
</file>

<file path=ppt/slideLayouts/_rels/slideLayout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openxmlformats.org/officeDocument/2006/relationships/image" Target="../media/image31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8.png"/><Relationship Id="rId5" Type="http://schemas.openxmlformats.org/officeDocument/2006/relationships/image" Target="../media/image30.svg"/><Relationship Id="rId4" Type="http://schemas.openxmlformats.org/officeDocument/2006/relationships/image" Target="../media/image6.png"/><Relationship Id="rId9" Type="http://schemas.openxmlformats.org/officeDocument/2006/relationships/image" Target="../media/image18.png"/></Relationships>
</file>

<file path=ppt/slideLayouts/_rels/slideLayout1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microsoft.com/office/2007/relationships/hdphoto" Target="../media/hdphoto4.wdp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1.svg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8.png"/><Relationship Id="rId5" Type="http://schemas.openxmlformats.org/officeDocument/2006/relationships/image" Target="../media/image30.svg"/><Relationship Id="rId4" Type="http://schemas.openxmlformats.org/officeDocument/2006/relationships/image" Target="../media/image6.png"/></Relationships>
</file>

<file path=ppt/slideLayouts/_rels/slideLayout15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8.xml"/><Relationship Id="rId4" Type="http://schemas.microsoft.com/office/2007/relationships/hdphoto" Target="../media/hdphoto6.wdp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8.xml"/><Relationship Id="rId4" Type="http://schemas.microsoft.com/office/2007/relationships/hdphoto" Target="../media/hdphoto7.wdp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29.png"/></Relationships>
</file>

<file path=ppt/slideLayouts/_rels/slideLayout1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openxmlformats.org/officeDocument/2006/relationships/image" Target="../media/image31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8.png"/><Relationship Id="rId5" Type="http://schemas.openxmlformats.org/officeDocument/2006/relationships/image" Target="../media/image30.svg"/><Relationship Id="rId4" Type="http://schemas.openxmlformats.org/officeDocument/2006/relationships/image" Target="../media/image6.png"/><Relationship Id="rId9" Type="http://schemas.openxmlformats.org/officeDocument/2006/relationships/image" Target="../media/image18.png"/></Relationships>
</file>

<file path=ppt/slideLayouts/_rels/slideLayout1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microsoft.com/office/2007/relationships/hdphoto" Target="../media/hdphoto4.wdp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1.svg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8.png"/><Relationship Id="rId5" Type="http://schemas.openxmlformats.org/officeDocument/2006/relationships/image" Target="../media/image30.svg"/><Relationship Id="rId4" Type="http://schemas.openxmlformats.org/officeDocument/2006/relationships/image" Target="../media/image6.png"/></Relationships>
</file>

<file path=ppt/slideLayouts/_rels/slideLayout18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9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9.xml"/><Relationship Id="rId4" Type="http://schemas.microsoft.com/office/2007/relationships/hdphoto" Target="../media/hdphoto6.wdp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9.xml"/><Relationship Id="rId4" Type="http://schemas.microsoft.com/office/2007/relationships/hdphoto" Target="../media/hdphoto7.wdp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openxmlformats.org/officeDocument/2006/relationships/image" Target="../media/image9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8.png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microsoft.com/office/2007/relationships/hdphoto" Target="../media/hdphoto4.wdp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4.xml"/><Relationship Id="rId4" Type="http://schemas.microsoft.com/office/2007/relationships/hdphoto" Target="../media/hdphoto3.wdp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9.png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openxmlformats.org/officeDocument/2006/relationships/image" Target="../media/image31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png"/><Relationship Id="rId5" Type="http://schemas.openxmlformats.org/officeDocument/2006/relationships/image" Target="../media/image30.svg"/><Relationship Id="rId4" Type="http://schemas.openxmlformats.org/officeDocument/2006/relationships/image" Target="../media/image6.png"/><Relationship Id="rId9" Type="http://schemas.openxmlformats.org/officeDocument/2006/relationships/image" Target="../media/image18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microsoft.com/office/2007/relationships/hdphoto" Target="../media/hdphoto4.wdp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1.svg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png"/><Relationship Id="rId5" Type="http://schemas.openxmlformats.org/officeDocument/2006/relationships/image" Target="../media/image30.svg"/><Relationship Id="rId4" Type="http://schemas.openxmlformats.org/officeDocument/2006/relationships/image" Target="../media/image6.png"/></Relationships>
</file>

<file path=ppt/slideLayouts/_rels/slideLayout7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5.xml"/><Relationship Id="rId4" Type="http://schemas.microsoft.com/office/2007/relationships/hdphoto" Target="../media/hdphoto6.wdp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5.xml"/><Relationship Id="rId4" Type="http://schemas.microsoft.com/office/2007/relationships/hdphoto" Target="../media/hdphoto7.wdp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9.png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openxmlformats.org/officeDocument/2006/relationships/image" Target="../media/image31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5" Type="http://schemas.openxmlformats.org/officeDocument/2006/relationships/image" Target="../media/image30.svg"/><Relationship Id="rId4" Type="http://schemas.openxmlformats.org/officeDocument/2006/relationships/image" Target="../media/image6.png"/><Relationship Id="rId9" Type="http://schemas.openxmlformats.org/officeDocument/2006/relationships/image" Target="../media/image18.png"/></Relationships>
</file>

<file path=ppt/slideLayouts/_rels/slideLayout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microsoft.com/office/2007/relationships/hdphoto" Target="../media/hdphoto4.wdp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1.svg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5" Type="http://schemas.openxmlformats.org/officeDocument/2006/relationships/image" Target="../media/image30.sv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C00000"/>
                </a:solidFill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16311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343724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PC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135556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75630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lang="fr-FR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74652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tions de la séance">
  <p:cSld name="Notions de la séance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Google Shape;296;p8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97" name="Google Shape;297;p8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98" name="Google Shape;298;p8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99" name="Google Shape;299;p8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00" name="Google Shape;300;p83"/>
          <p:cNvSpPr txBox="1"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 b="1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83"/>
          <p:cNvSpPr txBox="1">
            <a:spLocks noGrp="1"/>
          </p:cNvSpPr>
          <p:nvPr>
            <p:ph type="body" idx="1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2" name="Google Shape;302;p83"/>
          <p:cNvSpPr txBox="1">
            <a:spLocks noGrp="1"/>
          </p:cNvSpPr>
          <p:nvPr>
            <p:ph type="body" idx="2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 i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303" name="Google Shape;303;p83"/>
          <p:cNvGrpSpPr/>
          <p:nvPr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304" name="Google Shape;304;p83"/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83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6" name="Google Shape;306;p83"/>
          <p:cNvSpPr txBox="1"/>
          <p:nvPr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896153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29997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61479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14120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70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479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16478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20607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28471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40660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23402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23564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88350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25210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209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6626735D-4FB6-771D-88D2-260B2DE18E76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1C8EB82-42F8-495A-D724-1A3F6A94720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F6EB4C6C-F739-DB91-C759-C5CC51FC326F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DD8E189-DB1C-B5D9-0A4E-6E28DC255181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D332DDAA-02E3-9AAD-0318-99E3B7BABD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5F1BE10C-9D55-C894-61C4-AC31A56302B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9960FA9-D6C2-DDEF-5396-06F8A3F369A1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4" name="Picture 3" descr="Image générée">
            <a:extLst>
              <a:ext uri="{FF2B5EF4-FFF2-40B4-BE49-F238E27FC236}">
                <a16:creationId xmlns:a16="http://schemas.microsoft.com/office/drawing/2014/main" id="{60D122E8-4979-EF3E-F0E5-288CDF43600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17874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19504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38129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5393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2208876"/>
      </p:ext>
    </p:extLst>
  </p:cSld>
  <p:clrMapOvr>
    <a:masterClrMapping/>
  </p:clrMapOvr>
  <p:hf sldNum="0" hdr="0" ftr="0" dt="0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>
                <a:solidFill>
                  <a:srgbClr val="FFFFFF"/>
                </a:solidFill>
                <a:ea typeface="Calibri"/>
                <a:cs typeface="Calibri"/>
              </a:rPr>
              <a:t>Niveau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kern="0">
              <a:solidFill>
                <a:srgbClr val="000000"/>
              </a:solidFill>
            </a:endParaRPr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CBF18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kern="0" dirty="0">
                <a:solidFill>
                  <a:srgbClr val="002060"/>
                </a:solidFill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kern="0" dirty="0">
                <a:solidFill>
                  <a:srgbClr val="0070C0"/>
                </a:solidFill>
                <a:cs typeface="Calibri" panose="020F0502020204030204" pitchFamily="34" charset="0"/>
              </a:rPr>
              <a:t>Période</a:t>
            </a:r>
            <a:endParaRPr lang="fr-FR" sz="3000" b="1" kern="0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958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721391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7478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386259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C00000"/>
                </a:solidFill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287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3433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PC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89850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864137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lang="fr-FR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93119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9687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26244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08895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02593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64892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789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0BE1B26-5B39-968F-9665-C2F8C4454609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4E1846D-A8A2-36B2-DF5D-1AC6816CDB8C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0F44F7F7-4C6C-14EF-A74A-14643021DFFC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CD34137-5CCA-7471-954F-5630BE0C9FC0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ACD0ED6D-7E4C-E688-E3D9-03E978CCDE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0329CD36-F0B3-6488-1205-98CF2E10DBB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69752798-0970-4794-1D58-08D553C6F16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976112E-2A19-F110-20B5-68B28B9537B7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5" name="Picture 9">
            <a:extLst>
              <a:ext uri="{FF2B5EF4-FFF2-40B4-BE49-F238E27FC236}">
                <a16:creationId xmlns:a16="http://schemas.microsoft.com/office/drawing/2014/main" id="{3C96AEFE-7E5B-A3AF-4A14-3958C715EB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659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06000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40663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43509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84787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02115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66565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68921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62239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027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59276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36052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5842739"/>
      </p:ext>
    </p:extLst>
  </p:cSld>
  <p:clrMapOvr>
    <a:masterClrMapping/>
  </p:clrMapOvr>
  <p:hf sldNum="0" hdr="0" ftr="0" dt="0"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>
                <a:solidFill>
                  <a:srgbClr val="FFFFFF"/>
                </a:solidFill>
                <a:ea typeface="Calibri"/>
                <a:cs typeface="Calibri"/>
              </a:rPr>
              <a:t>Niveau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kern="0">
              <a:solidFill>
                <a:srgbClr val="000000"/>
              </a:solidFill>
            </a:endParaRPr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CBF18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kern="0" dirty="0">
                <a:solidFill>
                  <a:srgbClr val="002060"/>
                </a:solidFill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kern="0" dirty="0">
                <a:solidFill>
                  <a:srgbClr val="0070C0"/>
                </a:solidFill>
                <a:cs typeface="Calibri" panose="020F0502020204030204" pitchFamily="34" charset="0"/>
              </a:rPr>
              <a:t>Période</a:t>
            </a:r>
            <a:endParaRPr lang="fr-FR" sz="3000" b="1" kern="0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728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476938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5165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35847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C00000"/>
                </a:solidFill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55521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685290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PC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7406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513205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lang="fr-FR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6307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0BE1B26-5B39-968F-9665-C2F8C4454609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4E1846D-A8A2-36B2-DF5D-1AC6816CDB8C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0F44F7F7-4C6C-14EF-A74A-14643021DFFC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CD34137-5CCA-7471-954F-5630BE0C9FC0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ACD0ED6D-7E4C-E688-E3D9-03E978CCDE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0329CD36-F0B3-6488-1205-98CF2E10DBB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69752798-0970-4794-1D58-08D553C6F16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976112E-2A19-F110-20B5-68B28B9537B7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5" name="Picture 9">
            <a:extLst>
              <a:ext uri="{FF2B5EF4-FFF2-40B4-BE49-F238E27FC236}">
                <a16:creationId xmlns:a16="http://schemas.microsoft.com/office/drawing/2014/main" id="{3C96AEFE-7E5B-A3AF-4A14-3958C715EB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820829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62658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6670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53559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09021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80564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15834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0833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67078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80172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44171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53966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93582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34111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49262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87562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38964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1405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41A3EF40-FDA8-68FF-E737-165B2C950728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575AEF0-7A3D-A3E7-3B23-57AC1A933D24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158A40BF-0EE3-E189-7AB0-808D26017211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834744-4601-F37E-0894-6564DB4DBB37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E943B930-5BC5-18EE-42E6-0EA48242AD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DBF02BD7-E327-C9DD-5387-2D3C0DC7409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437D3EC-4A58-391F-37D1-49C4C02FCBE3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96561F41-B90F-2E16-B03C-04A6AF37D5B4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BF76385B-79D2-9243-1087-CF18E1856E4F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3832C1EA-1CB5-B5AC-AFA8-217C79310142}"/>
              </a:ext>
            </a:extLst>
          </p:cNvPr>
          <p:cNvSpPr txBox="1"/>
          <p:nvPr userDrawn="1"/>
        </p:nvSpPr>
        <p:spPr>
          <a:xfrm>
            <a:off x="11748194" y="95600"/>
            <a:ext cx="274643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22827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0156041"/>
      </p:ext>
    </p:extLst>
  </p:cSld>
  <p:clrMapOvr>
    <a:masterClrMapping/>
  </p:clrMapOvr>
  <p:hf sldNum="0" hdr="0" ftr="0" dt="0"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>
                <a:solidFill>
                  <a:srgbClr val="FFFFFF"/>
                </a:solidFill>
                <a:ea typeface="Calibri"/>
                <a:cs typeface="Calibri"/>
              </a:rPr>
              <a:t>Niveau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kern="0">
              <a:solidFill>
                <a:srgbClr val="000000"/>
              </a:solidFill>
            </a:endParaRPr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CBF18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kern="0" dirty="0">
                <a:solidFill>
                  <a:srgbClr val="002060"/>
                </a:solidFill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kern="0" dirty="0">
                <a:solidFill>
                  <a:srgbClr val="0070C0"/>
                </a:solidFill>
                <a:cs typeface="Calibri" panose="020F0502020204030204" pitchFamily="34" charset="0"/>
              </a:rPr>
              <a:t>Période</a:t>
            </a:r>
            <a:endParaRPr lang="fr-FR" sz="3000" b="1" kern="0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693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539400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85830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878750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C00000"/>
                </a:solidFill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568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728621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PC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22020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29824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kern="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lang="fr-FR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31518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6661142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kern="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kern="0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kern="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94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3504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40965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160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8006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6901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8615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3069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8182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90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88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17/02/2026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2623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940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690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4926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D616738-15AB-ABB8-BB57-011C35B52244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E26599A-E013-54F8-5584-3283D4F23DE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FA107343-8AF4-BE0E-DCB6-99C52A077E2F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5EE8073-D4E4-15A0-80C5-9346014708E0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BC79DAB2-9BFC-9FBF-FA57-85BFC6C355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30306E4D-3008-905A-527F-A200D8006D1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DA8B5FCF-E619-D32C-73A6-4140DC06385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8F270F00-FB3E-0EAB-0464-BF4F1AA0985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BF4324B-E7CE-5DA9-E9C6-DA17C34276CE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1123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599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1696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2429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8891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295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17/02/2026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4175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952485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46429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99769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127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00"/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pPr defTabSz="914400"/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38849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639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09552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2142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395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17/02/2026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2029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33643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43043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5117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3001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407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0175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88946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9581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94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17/02/2026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5296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9817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4867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11701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38582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2966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2271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9408299"/>
      </p:ext>
    </p:extLst>
  </p:cSld>
  <p:clrMapOvr>
    <a:masterClrMapping/>
  </p:clrMapOvr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>
                <a:solidFill>
                  <a:srgbClr val="FFFFFF"/>
                </a:solidFill>
                <a:ea typeface="Calibri"/>
                <a:cs typeface="Calibri"/>
              </a:rPr>
              <a:t>Niveau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kern="0">
              <a:solidFill>
                <a:srgbClr val="000000"/>
              </a:solidFill>
            </a:endParaRPr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CBF18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kern="0" dirty="0">
                <a:solidFill>
                  <a:srgbClr val="002060"/>
                </a:solidFill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kern="0" dirty="0">
                <a:solidFill>
                  <a:srgbClr val="0070C0"/>
                </a:solidFill>
                <a:cs typeface="Calibri" panose="020F0502020204030204" pitchFamily="34" charset="0"/>
              </a:rPr>
              <a:t>Période</a:t>
            </a:r>
            <a:endParaRPr lang="fr-FR" sz="3000" b="1" kern="0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736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7555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17/02/2026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05104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84226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C00000"/>
                </a:solidFill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379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579005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PC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24627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404544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lang="fr-FR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1436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4234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11723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633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17/02/2026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33962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97054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64604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5576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19198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71885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87987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33943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09810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104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88505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0806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67417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92090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45449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2408521"/>
      </p:ext>
    </p:extLst>
  </p:cSld>
  <p:clrMapOvr>
    <a:masterClrMapping/>
  </p:clrMapOvr>
  <p:hf sldNum="0" hdr="0" ftr="0" dt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>
                <a:solidFill>
                  <a:srgbClr val="FFFFFF"/>
                </a:solidFill>
                <a:ea typeface="Calibri"/>
                <a:cs typeface="Calibri"/>
              </a:rPr>
              <a:t>Niveau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kern="0">
              <a:solidFill>
                <a:srgbClr val="000000"/>
              </a:solidFill>
            </a:endParaRPr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CBF18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kern="0" dirty="0">
                <a:solidFill>
                  <a:srgbClr val="002060"/>
                </a:solidFill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kern="0" dirty="0">
                <a:solidFill>
                  <a:srgbClr val="0070C0"/>
                </a:solidFill>
                <a:cs typeface="Calibri" panose="020F0502020204030204" pitchFamily="34" charset="0"/>
              </a:rPr>
              <a:t>Période</a:t>
            </a:r>
            <a:endParaRPr lang="fr-FR" sz="3000" b="1" kern="0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183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392923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06814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051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slideLayout" Target="../slideLayouts/slideLayout47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28" Type="http://schemas.openxmlformats.org/officeDocument/2006/relationships/theme" Target="../theme/theme4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26" Type="http://schemas.openxmlformats.org/officeDocument/2006/relationships/slideLayout" Target="../slideLayouts/slideLayout74.xml"/><Relationship Id="rId3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69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5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slideLayout" Target="../slideLayouts/slideLayout68.xml"/><Relationship Id="rId29" Type="http://schemas.openxmlformats.org/officeDocument/2006/relationships/theme" Target="../theme/theme5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24" Type="http://schemas.openxmlformats.org/officeDocument/2006/relationships/slideLayout" Target="../slideLayouts/slideLayout72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slideLayout" Target="../slideLayouts/slideLayout71.xml"/><Relationship Id="rId28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slideLayout" Target="../slideLayouts/slideLayout70.xml"/><Relationship Id="rId27" Type="http://schemas.openxmlformats.org/officeDocument/2006/relationships/slideLayout" Target="../slideLayouts/slideLayout7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18" Type="http://schemas.openxmlformats.org/officeDocument/2006/relationships/slideLayout" Target="../slideLayouts/slideLayout94.xml"/><Relationship Id="rId26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79.xml"/><Relationship Id="rId21" Type="http://schemas.openxmlformats.org/officeDocument/2006/relationships/slideLayout" Target="../slideLayouts/slideLayout97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5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20" Type="http://schemas.openxmlformats.org/officeDocument/2006/relationships/slideLayout" Target="../slideLayouts/slideLayout96.xml"/><Relationship Id="rId29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24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23" Type="http://schemas.openxmlformats.org/officeDocument/2006/relationships/slideLayout" Target="../slideLayouts/slideLayout99.xml"/><Relationship Id="rId28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86.xml"/><Relationship Id="rId19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Relationship Id="rId22" Type="http://schemas.openxmlformats.org/officeDocument/2006/relationships/slideLayout" Target="../slideLayouts/slideLayout98.xml"/><Relationship Id="rId27" Type="http://schemas.openxmlformats.org/officeDocument/2006/relationships/slideLayout" Target="../slideLayouts/slideLayout103.xml"/><Relationship Id="rId30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18" Type="http://schemas.openxmlformats.org/officeDocument/2006/relationships/slideLayout" Target="../slideLayouts/slideLayout123.xml"/><Relationship Id="rId26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08.xml"/><Relationship Id="rId21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17" Type="http://schemas.openxmlformats.org/officeDocument/2006/relationships/slideLayout" Target="../slideLayouts/slideLayout122.xml"/><Relationship Id="rId25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07.xml"/><Relationship Id="rId16" Type="http://schemas.openxmlformats.org/officeDocument/2006/relationships/slideLayout" Target="../slideLayouts/slideLayout121.xml"/><Relationship Id="rId20" Type="http://schemas.openxmlformats.org/officeDocument/2006/relationships/slideLayout" Target="../slideLayouts/slideLayout125.xml"/><Relationship Id="rId29" Type="http://schemas.openxmlformats.org/officeDocument/2006/relationships/theme" Target="../theme/theme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24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10.xml"/><Relationship Id="rId15" Type="http://schemas.openxmlformats.org/officeDocument/2006/relationships/slideLayout" Target="../slideLayouts/slideLayout120.xml"/><Relationship Id="rId23" Type="http://schemas.openxmlformats.org/officeDocument/2006/relationships/slideLayout" Target="../slideLayouts/slideLayout128.xml"/><Relationship Id="rId28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15.xml"/><Relationship Id="rId19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Relationship Id="rId22" Type="http://schemas.openxmlformats.org/officeDocument/2006/relationships/slideLayout" Target="../slideLayouts/slideLayout127.xml"/><Relationship Id="rId27" Type="http://schemas.openxmlformats.org/officeDocument/2006/relationships/slideLayout" Target="../slideLayouts/slideLayout13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slideLayout" Target="../slideLayouts/slideLayout146.xml"/><Relationship Id="rId18" Type="http://schemas.openxmlformats.org/officeDocument/2006/relationships/slideLayout" Target="../slideLayouts/slideLayout151.xml"/><Relationship Id="rId26" Type="http://schemas.openxmlformats.org/officeDocument/2006/relationships/slideLayout" Target="../slideLayouts/slideLayout159.xml"/><Relationship Id="rId3" Type="http://schemas.openxmlformats.org/officeDocument/2006/relationships/slideLayout" Target="../slideLayouts/slideLayout136.xml"/><Relationship Id="rId21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17" Type="http://schemas.openxmlformats.org/officeDocument/2006/relationships/slideLayout" Target="../slideLayouts/slideLayout150.xml"/><Relationship Id="rId25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35.xml"/><Relationship Id="rId16" Type="http://schemas.openxmlformats.org/officeDocument/2006/relationships/slideLayout" Target="../slideLayouts/slideLayout149.xml"/><Relationship Id="rId20" Type="http://schemas.openxmlformats.org/officeDocument/2006/relationships/slideLayout" Target="../slideLayouts/slideLayout153.xml"/><Relationship Id="rId29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24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38.xml"/><Relationship Id="rId15" Type="http://schemas.openxmlformats.org/officeDocument/2006/relationships/slideLayout" Target="../slideLayouts/slideLayout148.xml"/><Relationship Id="rId23" Type="http://schemas.openxmlformats.org/officeDocument/2006/relationships/slideLayout" Target="../slideLayouts/slideLayout156.xml"/><Relationship Id="rId28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43.xml"/><Relationship Id="rId19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slideLayout" Target="../slideLayouts/slideLayout147.xml"/><Relationship Id="rId22" Type="http://schemas.openxmlformats.org/officeDocument/2006/relationships/slideLayout" Target="../slideLayouts/slideLayout155.xml"/><Relationship Id="rId27" Type="http://schemas.openxmlformats.org/officeDocument/2006/relationships/slideLayout" Target="../slideLayouts/slideLayout160.xml"/><Relationship Id="rId30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0.xml"/><Relationship Id="rId13" Type="http://schemas.openxmlformats.org/officeDocument/2006/relationships/slideLayout" Target="../slideLayouts/slideLayout175.xml"/><Relationship Id="rId18" Type="http://schemas.openxmlformats.org/officeDocument/2006/relationships/slideLayout" Target="../slideLayouts/slideLayout180.xml"/><Relationship Id="rId26" Type="http://schemas.openxmlformats.org/officeDocument/2006/relationships/slideLayout" Target="../slideLayouts/slideLayout188.xml"/><Relationship Id="rId3" Type="http://schemas.openxmlformats.org/officeDocument/2006/relationships/slideLayout" Target="../slideLayouts/slideLayout165.xml"/><Relationship Id="rId21" Type="http://schemas.openxmlformats.org/officeDocument/2006/relationships/slideLayout" Target="../slideLayouts/slideLayout183.xml"/><Relationship Id="rId7" Type="http://schemas.openxmlformats.org/officeDocument/2006/relationships/slideLayout" Target="../slideLayouts/slideLayout169.xml"/><Relationship Id="rId12" Type="http://schemas.openxmlformats.org/officeDocument/2006/relationships/slideLayout" Target="../slideLayouts/slideLayout174.xml"/><Relationship Id="rId17" Type="http://schemas.openxmlformats.org/officeDocument/2006/relationships/slideLayout" Target="../slideLayouts/slideLayout179.xml"/><Relationship Id="rId25" Type="http://schemas.openxmlformats.org/officeDocument/2006/relationships/slideLayout" Target="../slideLayouts/slideLayout187.xml"/><Relationship Id="rId2" Type="http://schemas.openxmlformats.org/officeDocument/2006/relationships/slideLayout" Target="../slideLayouts/slideLayout164.xml"/><Relationship Id="rId16" Type="http://schemas.openxmlformats.org/officeDocument/2006/relationships/slideLayout" Target="../slideLayouts/slideLayout178.xml"/><Relationship Id="rId20" Type="http://schemas.openxmlformats.org/officeDocument/2006/relationships/slideLayout" Target="../slideLayouts/slideLayout182.xml"/><Relationship Id="rId29" Type="http://schemas.openxmlformats.org/officeDocument/2006/relationships/slideLayout" Target="../slideLayouts/slideLayout191.xml"/><Relationship Id="rId1" Type="http://schemas.openxmlformats.org/officeDocument/2006/relationships/slideLayout" Target="../slideLayouts/slideLayout163.xml"/><Relationship Id="rId6" Type="http://schemas.openxmlformats.org/officeDocument/2006/relationships/slideLayout" Target="../slideLayouts/slideLayout168.xml"/><Relationship Id="rId11" Type="http://schemas.openxmlformats.org/officeDocument/2006/relationships/slideLayout" Target="../slideLayouts/slideLayout173.xml"/><Relationship Id="rId24" Type="http://schemas.openxmlformats.org/officeDocument/2006/relationships/slideLayout" Target="../slideLayouts/slideLayout186.xml"/><Relationship Id="rId5" Type="http://schemas.openxmlformats.org/officeDocument/2006/relationships/slideLayout" Target="../slideLayouts/slideLayout167.xml"/><Relationship Id="rId15" Type="http://schemas.openxmlformats.org/officeDocument/2006/relationships/slideLayout" Target="../slideLayouts/slideLayout177.xml"/><Relationship Id="rId23" Type="http://schemas.openxmlformats.org/officeDocument/2006/relationships/slideLayout" Target="../slideLayouts/slideLayout185.xml"/><Relationship Id="rId28" Type="http://schemas.openxmlformats.org/officeDocument/2006/relationships/slideLayout" Target="../slideLayouts/slideLayout190.xml"/><Relationship Id="rId10" Type="http://schemas.openxmlformats.org/officeDocument/2006/relationships/slideLayout" Target="../slideLayouts/slideLayout172.xml"/><Relationship Id="rId19" Type="http://schemas.openxmlformats.org/officeDocument/2006/relationships/slideLayout" Target="../slideLayouts/slideLayout181.xml"/><Relationship Id="rId31" Type="http://schemas.openxmlformats.org/officeDocument/2006/relationships/theme" Target="../theme/theme9.xml"/><Relationship Id="rId4" Type="http://schemas.openxmlformats.org/officeDocument/2006/relationships/slideLayout" Target="../slideLayouts/slideLayout166.xml"/><Relationship Id="rId9" Type="http://schemas.openxmlformats.org/officeDocument/2006/relationships/slideLayout" Target="../slideLayouts/slideLayout171.xml"/><Relationship Id="rId14" Type="http://schemas.openxmlformats.org/officeDocument/2006/relationships/slideLayout" Target="../slideLayouts/slideLayout176.xml"/><Relationship Id="rId22" Type="http://schemas.openxmlformats.org/officeDocument/2006/relationships/slideLayout" Target="../slideLayouts/slideLayout184.xml"/><Relationship Id="rId27" Type="http://schemas.openxmlformats.org/officeDocument/2006/relationships/slideLayout" Target="../slideLayouts/slideLayout189.xml"/><Relationship Id="rId30" Type="http://schemas.openxmlformats.org/officeDocument/2006/relationships/slideLayout" Target="../slideLayouts/slideLayout1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17/02/2026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79" r:id="rId20"/>
    <p:sldLayoutId id="2147484023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643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51" r:id="rId19"/>
    <p:sldLayoutId id="2147483753" r:id="rId20"/>
    <p:sldLayoutId id="2147483754" r:id="rId21"/>
    <p:sldLayoutId id="2147483755" r:id="rId22"/>
    <p:sldLayoutId id="2147483756" r:id="rId23"/>
    <p:sldLayoutId id="2147483758" r:id="rId24"/>
    <p:sldLayoutId id="2147483759" r:id="rId25"/>
    <p:sldLayoutId id="2147484024" r:id="rId26"/>
    <p:sldLayoutId id="2147484025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82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  <p:sldLayoutId id="2147483780" r:id="rId20"/>
    <p:sldLayoutId id="2147483781" r:id="rId21"/>
    <p:sldLayoutId id="2147483782" r:id="rId22"/>
    <p:sldLayoutId id="2147483783" r:id="rId23"/>
    <p:sldLayoutId id="2147483784" r:id="rId24"/>
    <p:sldLayoutId id="2147483785" r:id="rId25"/>
    <p:sldLayoutId id="2147483786" r:id="rId26"/>
    <p:sldLayoutId id="2147483787" r:id="rId27"/>
    <p:sldLayoutId id="2147483788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136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4028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865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379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3917" r:id="rId12"/>
    <p:sldLayoutId id="2147483918" r:id="rId13"/>
    <p:sldLayoutId id="2147483919" r:id="rId14"/>
    <p:sldLayoutId id="2147483920" r:id="rId15"/>
    <p:sldLayoutId id="2147483921" r:id="rId16"/>
    <p:sldLayoutId id="2147483922" r:id="rId17"/>
    <p:sldLayoutId id="2147483923" r:id="rId18"/>
    <p:sldLayoutId id="2147483924" r:id="rId19"/>
    <p:sldLayoutId id="2147483925" r:id="rId20"/>
    <p:sldLayoutId id="2147483926" r:id="rId21"/>
    <p:sldLayoutId id="2147483927" r:id="rId22"/>
    <p:sldLayoutId id="2147483928" r:id="rId23"/>
    <p:sldLayoutId id="2147483929" r:id="rId24"/>
    <p:sldLayoutId id="2147483930" r:id="rId25"/>
    <p:sldLayoutId id="2147483931" r:id="rId26"/>
    <p:sldLayoutId id="2147483932" r:id="rId27"/>
    <p:sldLayoutId id="2147483933" r:id="rId28"/>
    <p:sldLayoutId id="2147484026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86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  <p:sldLayoutId id="2147484000" r:id="rId8"/>
    <p:sldLayoutId id="2147484001" r:id="rId9"/>
    <p:sldLayoutId id="2147484002" r:id="rId10"/>
    <p:sldLayoutId id="2147484003" r:id="rId11"/>
    <p:sldLayoutId id="2147484004" r:id="rId12"/>
    <p:sldLayoutId id="2147484005" r:id="rId13"/>
    <p:sldLayoutId id="2147484006" r:id="rId14"/>
    <p:sldLayoutId id="2147484007" r:id="rId15"/>
    <p:sldLayoutId id="2147484008" r:id="rId16"/>
    <p:sldLayoutId id="2147484009" r:id="rId17"/>
    <p:sldLayoutId id="2147484010" r:id="rId18"/>
    <p:sldLayoutId id="2147484011" r:id="rId19"/>
    <p:sldLayoutId id="2147484012" r:id="rId20"/>
    <p:sldLayoutId id="2147484013" r:id="rId21"/>
    <p:sldLayoutId id="2147484014" r:id="rId22"/>
    <p:sldLayoutId id="2147484015" r:id="rId23"/>
    <p:sldLayoutId id="2147484016" r:id="rId24"/>
    <p:sldLayoutId id="2147484017" r:id="rId25"/>
    <p:sldLayoutId id="2147484018" r:id="rId26"/>
    <p:sldLayoutId id="2147484019" r:id="rId27"/>
    <p:sldLayoutId id="2147484020" r:id="rId28"/>
    <p:sldLayoutId id="2147484021" r:id="rId29"/>
    <p:sldLayoutId id="2147484022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55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92.xml"/><Relationship Id="rId4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8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jpeg"/><Relationship Id="rId9" Type="http://schemas.openxmlformats.org/officeDocument/2006/relationships/image" Target="../media/image44.jpeg"/><Relationship Id="rId14" Type="http://schemas.openxmlformats.org/officeDocument/2006/relationships/image" Target="../media/image4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6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70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62.xml"/><Relationship Id="rId4" Type="http://schemas.openxmlformats.org/officeDocument/2006/relationships/image" Target="../media/image7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4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 AC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93120-24B8-A529-EC7F-723BACD5655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3</a:t>
            </a:r>
            <a:endParaRPr lang="fr-FR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24725" y="4591216"/>
            <a:ext cx="4843667" cy="521999"/>
          </a:xfrm>
        </p:spPr>
        <p:txBody>
          <a:bodyPr/>
          <a:lstStyle/>
          <a:p>
            <a:r>
              <a:rPr lang="fr-FR" dirty="0"/>
              <a:t>La lumière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75127" y="4591216"/>
            <a:ext cx="1288409" cy="521999"/>
          </a:xfrm>
        </p:spPr>
        <p:txBody>
          <a:bodyPr/>
          <a:lstStyle/>
          <a:p>
            <a:r>
              <a:rPr lang="fr-FR" dirty="0"/>
              <a:t>Leçon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127" y="5288319"/>
            <a:ext cx="1288409" cy="521999"/>
          </a:xfrm>
        </p:spPr>
        <p:txBody>
          <a:bodyPr/>
          <a:lstStyle/>
          <a:p>
            <a:r>
              <a:rPr lang="fr-FR" dirty="0"/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033575" y="5288319"/>
            <a:ext cx="4972062" cy="521999"/>
          </a:xfrm>
        </p:spPr>
        <p:txBody>
          <a:bodyPr>
            <a:noAutofit/>
          </a:bodyPr>
          <a:lstStyle/>
          <a:p>
            <a:r>
              <a:rPr lang="fr-FR" dirty="0"/>
              <a:t>Identifier la nature du milieu selon la visibilité d’un objet à travers ce milieu.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28477CE7-FA33-40AD-B047-4DD1939E0C0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224724" y="3892643"/>
            <a:ext cx="4843667" cy="521999"/>
          </a:xfrm>
        </p:spPr>
        <p:txBody>
          <a:bodyPr/>
          <a:lstStyle/>
          <a:p>
            <a:r>
              <a:rPr lang="fr-FR" i="1" dirty="0">
                <a:sym typeface="Calibri"/>
              </a:rPr>
              <a:t>Signaux et informations</a:t>
            </a:r>
            <a:endParaRPr lang="fr-FR" dirty="0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573CD0F0-9DAE-72A3-29B0-33AEFB70FB5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75126" y="3892643"/>
            <a:ext cx="1288409" cy="521999"/>
          </a:xfrm>
        </p:spPr>
        <p:txBody>
          <a:bodyPr/>
          <a:lstStyle/>
          <a:p>
            <a:r>
              <a:rPr lang="fr-MA" dirty="0"/>
              <a:t>Thème 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7572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54EC-2CE3-1357-5095-140FD9795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D6702358-9197-D420-08AB-2447C9D30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8A179FF6-4A54-96FF-4D53-2176FE6B22CA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0A013A3-439A-014B-2F1A-62A417BDD4CD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D9911DC-5F51-D2A4-A7F2-E7E4F430C48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1A9CF8A-906F-FD5F-7F05-FF26FDB7B86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3E8B9DFE-C1D5-466B-C3E2-AF03D00FA345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0833B19B-8578-F3F2-13EA-430A8483D030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2CB1207-14C1-4C8E-8D55-4EDADCED4BF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DC68E45-64B1-A52C-0540-DE47FC2E4C9F}"/>
              </a:ext>
            </a:extLst>
          </p:cNvPr>
          <p:cNvSpPr txBox="1"/>
          <p:nvPr/>
        </p:nvSpPr>
        <p:spPr>
          <a:xfrm>
            <a:off x="5147892" y="2280492"/>
            <a:ext cx="5869201" cy="16324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Le rituel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4800" b="1" kern="0" dirty="0">
              <a:solidFill>
                <a:srgbClr val="FFC000"/>
              </a:solidFill>
              <a:latin typeface="Arial"/>
              <a:sym typeface="Arial"/>
            </a:endParaRP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7FC3C4BB-4F26-09DD-4A2F-4C975B933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9DF382C2-4D30-C3DD-2D78-DB5E11C856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9373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3AF29114-9601-8555-CAA8-799D41625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D902DF1D-518A-DA09-E466-B9498641CD7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668338"/>
            <a:ext cx="10529705" cy="268287"/>
          </a:xfrm>
        </p:spPr>
        <p:txBody>
          <a:bodyPr/>
          <a:lstStyle/>
          <a:p>
            <a:r>
              <a:rPr lang="fr-FR" dirty="0"/>
              <a:t>Demander à 3 élèves au hasard en justifiant leurs réponses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5FBD0589-7CEF-4396-8584-8F9CB409D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500" y="1629000"/>
            <a:ext cx="4345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354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3AF29114-9601-8555-CAA8-799D41625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C’est un mauvais comportement. L’élève n’est pas attentif.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D902DF1D-518A-DA09-E466-B9498641CD7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668338"/>
            <a:ext cx="10529705" cy="268287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CB7DD25-DEBD-4A6C-8E45-06774870A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500" y="1629000"/>
            <a:ext cx="4345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11AEFD6-B358-471B-9DE2-19388BE40B10}"/>
              </a:ext>
            </a:extLst>
          </p:cNvPr>
          <p:cNvSpPr/>
          <p:nvPr/>
        </p:nvSpPr>
        <p:spPr>
          <a:xfrm>
            <a:off x="1405720" y="5736708"/>
            <a:ext cx="99016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L'élève est distrait pendant l'explication : il regarde ailleurs et ne prête pas attention à l'enseignant.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8756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ADFF925-96D4-486B-E393-154F856B8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Voici le bon comportement: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18C75A5-91D6-655E-1B7B-20F43B81C45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BADAF909-3FE6-48AF-8677-0BC6FEA7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4547" y="5406179"/>
            <a:ext cx="7202906" cy="64633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  La reconcentration passe aussi par le corps. Changer de posture envoie un signal d'alerte au cerveau pour l'inciter à écouter.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B6A3B80E-BB28-495F-99FD-B1450D30C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410" y="1618910"/>
            <a:ext cx="4344827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95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4234B-F342-87F1-9CD5-6234C9634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E96610E4-FC39-4369-F37C-A37857C90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CB79046D-737D-322B-356A-0AF60D50AAF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DB02709-161F-4050-C472-D5ED998FBC5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17BC7B82-6DA2-7E64-D358-0436D89696E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9161C1F-3A8A-602B-6DC1-ED9E8916872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49960E37-F66C-C73E-7A6A-7C589EF4CAEB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1A2C99BB-7025-455D-013D-B493CE2B5207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726B437-B67A-6D42-AA8E-E089635A01E4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64D9FB-A8B6-B401-F0D7-81226CB12928}"/>
              </a:ext>
            </a:extLst>
          </p:cNvPr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Réactivation des prérequis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(6 min)</a:t>
            </a:r>
            <a:endParaRPr lang="ar-MA" sz="4800" b="1" kern="0" dirty="0">
              <a:solidFill>
                <a:srgbClr val="FFC000"/>
              </a:solidFill>
              <a:latin typeface="Arial"/>
              <a:sym typeface="Arial"/>
            </a:endParaRP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A4F6D695-4680-1DB0-6005-A28095526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34CB5E54-5C58-FE63-7603-AFD9E623B82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733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4DDEE3-A468-5F8C-D8D7-4C067856F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Nous allons faire un rappel de ce que vous avez déjà étudié en primaire. On commence par traduire le mot « </a:t>
            </a:r>
            <a:r>
              <a:rPr lang="ar-MA" dirty="0"/>
              <a:t> الضوء </a:t>
            </a:r>
            <a:r>
              <a:rPr lang="fr-FR" dirty="0"/>
              <a:t> ». Répondez sur vos ardoises.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95FB68-DA31-8851-12C5-CEF40B3BC99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Sur leurs ardoises, les élèves écrivent le terme demandé et l’</a:t>
            </a:r>
            <a:r>
              <a:rPr lang="fr-FR" dirty="0" err="1"/>
              <a:t>enseignant.e</a:t>
            </a:r>
            <a:r>
              <a:rPr lang="fr-FR" dirty="0"/>
              <a:t> désigne quelques -uns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2424633" y="2216373"/>
            <a:ext cx="7342734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ar-MA" sz="2800" b="1" dirty="0"/>
              <a:t>الضوء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2544044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037758-13A7-E27C-6285-6D563CB93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C’est la lumière.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leurs ardoises, les élèves écrivent  vrai ou faux  et l’</a:t>
            </a:r>
            <a:r>
              <a:rPr lang="fr-FR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pic>
        <p:nvPicPr>
          <p:cNvPr id="6" name="Image 8">
            <a:extLst>
              <a:ext uri="{FF2B5EF4-FFF2-40B4-BE49-F238E27FC236}">
                <a16:creationId xmlns:a16="http://schemas.microsoft.com/office/drawing/2014/main" id="{166D4B9A-D365-5247-5C4D-C631E7674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7601" y="451681"/>
            <a:ext cx="433313" cy="433313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C38D0254-2F87-4ECB-9560-52E41BF5B46E}"/>
              </a:ext>
            </a:extLst>
          </p:cNvPr>
          <p:cNvSpPr txBox="1"/>
          <p:nvPr/>
        </p:nvSpPr>
        <p:spPr>
          <a:xfrm>
            <a:off x="3730226" y="4112070"/>
            <a:ext cx="431859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noProof="0" dirty="0"/>
              <a:t>La lumière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E2CDD2-5163-46AB-B4BB-C12CD2F05DED}"/>
              </a:ext>
            </a:extLst>
          </p:cNvPr>
          <p:cNvSpPr/>
          <p:nvPr/>
        </p:nvSpPr>
        <p:spPr>
          <a:xfrm>
            <a:off x="2424633" y="2216373"/>
            <a:ext cx="7342734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ar-MA" sz="2800" b="1" dirty="0"/>
              <a:t>الضوء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953294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4DDEE3-A468-5F8C-D8D7-4C067856F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Traduisez l’expression ‘‘</a:t>
            </a:r>
            <a:r>
              <a:rPr lang="ar-MA" dirty="0"/>
              <a:t>مصدر الضوء</a:t>
            </a:r>
            <a:r>
              <a:rPr lang="fr-FR" dirty="0"/>
              <a:t>’’.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95FB68-DA31-8851-12C5-CEF40B3BC99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Sur leurs ardoises, les élèves écrivent l’expression demandée et l’</a:t>
            </a:r>
            <a:r>
              <a:rPr lang="fr-FR" dirty="0" err="1"/>
              <a:t>enseignant.e</a:t>
            </a:r>
            <a:r>
              <a:rPr lang="fr-FR" dirty="0"/>
              <a:t> désigne quelques -uns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2424633" y="2216373"/>
            <a:ext cx="7342734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ar-MA" sz="2800" b="1" dirty="0"/>
              <a:t>مصدر الضوء</a:t>
            </a:r>
          </a:p>
        </p:txBody>
      </p:sp>
    </p:spTree>
    <p:extLst>
      <p:ext uri="{BB962C8B-B14F-4D97-AF65-F5344CB8AC3E}">
        <p14:creationId xmlns:p14="http://schemas.microsoft.com/office/powerpoint/2010/main" val="1423986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037758-13A7-E27C-6285-6D563CB93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C’est la source de la lumière (ou source lumineuse).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leurs ardoises, les élèves écrivent  l’expression  demandée et l’</a:t>
            </a:r>
            <a:r>
              <a:rPr lang="fr-FR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pic>
        <p:nvPicPr>
          <p:cNvPr id="6" name="Image 8">
            <a:extLst>
              <a:ext uri="{FF2B5EF4-FFF2-40B4-BE49-F238E27FC236}">
                <a16:creationId xmlns:a16="http://schemas.microsoft.com/office/drawing/2014/main" id="{166D4B9A-D365-5247-5C4D-C631E7674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7601" y="451681"/>
            <a:ext cx="433313" cy="433313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C38D0254-2F87-4ECB-9560-52E41BF5B46E}"/>
              </a:ext>
            </a:extLst>
          </p:cNvPr>
          <p:cNvSpPr txBox="1"/>
          <p:nvPr/>
        </p:nvSpPr>
        <p:spPr>
          <a:xfrm>
            <a:off x="3730226" y="4112070"/>
            <a:ext cx="431859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noProof="0" dirty="0"/>
              <a:t>Source de la lumière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FF1CD5-2AE4-4F07-A802-91EDEE23BEF0}"/>
              </a:ext>
            </a:extLst>
          </p:cNvPr>
          <p:cNvSpPr/>
          <p:nvPr/>
        </p:nvSpPr>
        <p:spPr>
          <a:xfrm>
            <a:off x="2424633" y="2216373"/>
            <a:ext cx="7342734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ar-MA" sz="2800" b="1" dirty="0"/>
              <a:t>مصدر الضوء</a:t>
            </a:r>
          </a:p>
        </p:txBody>
      </p:sp>
    </p:spTree>
    <p:extLst>
      <p:ext uri="{BB962C8B-B14F-4D97-AF65-F5344CB8AC3E}">
        <p14:creationId xmlns:p14="http://schemas.microsoft.com/office/powerpoint/2010/main" val="1585921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4DDEE3-A468-5F8C-D8D7-4C067856F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Nous connaissons tous le Soleil. Peut-on le considérer comme une source de lumière ? Répondez par vrai ou faux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95FB68-DA31-8851-12C5-CEF40B3BC99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Sur leurs ardoises, les élèves écrivent  vrai ou faux  et l’</a:t>
            </a:r>
            <a:r>
              <a:rPr lang="fr-FR" dirty="0" err="1"/>
              <a:t>enseignant.e</a:t>
            </a:r>
            <a:r>
              <a:rPr lang="fr-FR" dirty="0"/>
              <a:t> désigne quelques -uns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818147" y="1309994"/>
            <a:ext cx="10675218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dirty="0"/>
              <a:t>Le Soleil est une source de la lumière.</a:t>
            </a:r>
          </a:p>
        </p:txBody>
      </p: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298389" y="5548006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7134054" y="5548006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D1466EB-709A-4ABF-81A3-9E500DF417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21" b="16538"/>
          <a:stretch/>
        </p:blipFill>
        <p:spPr>
          <a:xfrm>
            <a:off x="3173147" y="2206583"/>
            <a:ext cx="4900043" cy="2858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463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03292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037758-13A7-E27C-6285-6D563CB93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C’est vrai. Le Soleil est une source naturelle de lumière extrêmement puissante.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leurs ardoises, les élèves écrivent  vrai ou faux  et l’</a:t>
            </a:r>
            <a:r>
              <a:rPr lang="fr-FR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pic>
        <p:nvPicPr>
          <p:cNvPr id="14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6681" y="5548006"/>
            <a:ext cx="684830" cy="684830"/>
          </a:xfrm>
          <a:prstGeom prst="rect">
            <a:avLst/>
          </a:prstGeom>
        </p:spPr>
      </p:pic>
      <p:pic>
        <p:nvPicPr>
          <p:cNvPr id="6" name="Image 8">
            <a:extLst>
              <a:ext uri="{FF2B5EF4-FFF2-40B4-BE49-F238E27FC236}">
                <a16:creationId xmlns:a16="http://schemas.microsoft.com/office/drawing/2014/main" id="{166D4B9A-D365-5247-5C4D-C631E76745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7601" y="451681"/>
            <a:ext cx="433313" cy="43331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AD492AE-4DEC-489F-A6C3-E1E89950213E}"/>
              </a:ext>
            </a:extLst>
          </p:cNvPr>
          <p:cNvSpPr/>
          <p:nvPr/>
        </p:nvSpPr>
        <p:spPr>
          <a:xfrm>
            <a:off x="818147" y="1309994"/>
            <a:ext cx="10675218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dirty="0"/>
              <a:t>Le Soleil est une source de la lumière.</a:t>
            </a:r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7B4B40AB-5F26-4394-9C58-5547D113F165}"/>
              </a:ext>
            </a:extLst>
          </p:cNvPr>
          <p:cNvSpPr/>
          <p:nvPr/>
        </p:nvSpPr>
        <p:spPr>
          <a:xfrm>
            <a:off x="3298389" y="5548006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5" name="Rectangle : coins arrondis 5">
            <a:extLst>
              <a:ext uri="{FF2B5EF4-FFF2-40B4-BE49-F238E27FC236}">
                <a16:creationId xmlns:a16="http://schemas.microsoft.com/office/drawing/2014/main" id="{3369FC3E-7CE8-4169-A81E-2706A027A85B}"/>
              </a:ext>
            </a:extLst>
          </p:cNvPr>
          <p:cNvSpPr/>
          <p:nvPr/>
        </p:nvSpPr>
        <p:spPr>
          <a:xfrm>
            <a:off x="7134054" y="5548006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pic>
        <p:nvPicPr>
          <p:cNvPr id="16" name="Picture 1">
            <a:extLst>
              <a:ext uri="{FF2B5EF4-FFF2-40B4-BE49-F238E27FC236}">
                <a16:creationId xmlns:a16="http://schemas.microsoft.com/office/drawing/2014/main" id="{36B30543-9E1A-457C-AC38-9C2BDDBC116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121" b="16538"/>
          <a:stretch/>
        </p:blipFill>
        <p:spPr>
          <a:xfrm>
            <a:off x="3173147" y="2206583"/>
            <a:ext cx="4900043" cy="2858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3269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4DDEE3-A468-5F8C-D8D7-4C067856F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Existe - t-il d’autres sources de lumière?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95FB68-DA31-8851-12C5-CEF40B3BC99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Les élèves répondent sur leurs ardoises. L’</a:t>
            </a:r>
            <a:r>
              <a:rPr lang="fr-FR" dirty="0" err="1"/>
              <a:t>enseignant·e</a:t>
            </a:r>
            <a:r>
              <a:rPr lang="fr-FR" dirty="0"/>
              <a:t> reformule ou utilise l’alternance linguistique pour assurer la compréhension.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818147" y="1309994"/>
            <a:ext cx="10675218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dirty="0"/>
              <a:t>Indiquer les objets qui représentent des sources de lumière.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4624D396-66F0-42AB-860C-84680E620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033" y="2208994"/>
            <a:ext cx="8693446" cy="285167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16784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037758-13A7-E27C-6285-6D563CB93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Il existe plusieurs sources de lumière.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leurs ardoises, les élèves écrivent  vrai ou faux  et l’</a:t>
            </a:r>
            <a:r>
              <a:rPr lang="fr-FR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pic>
        <p:nvPicPr>
          <p:cNvPr id="6" name="Image 8">
            <a:extLst>
              <a:ext uri="{FF2B5EF4-FFF2-40B4-BE49-F238E27FC236}">
                <a16:creationId xmlns:a16="http://schemas.microsoft.com/office/drawing/2014/main" id="{166D4B9A-D365-5247-5C4D-C631E7674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7601" y="451681"/>
            <a:ext cx="433313" cy="433313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B3125304-5DB7-410D-A0D5-E50834E02AB2}"/>
              </a:ext>
            </a:extLst>
          </p:cNvPr>
          <p:cNvSpPr/>
          <p:nvPr/>
        </p:nvSpPr>
        <p:spPr>
          <a:xfrm>
            <a:off x="818147" y="1309994"/>
            <a:ext cx="10675218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dirty="0"/>
              <a:t>Indiquer les objets qui représentent des sources de lumière.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7E56C803-678D-4773-8DA0-6DB69D1E7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033" y="2208994"/>
            <a:ext cx="8693446" cy="2851672"/>
          </a:xfrm>
          <a:prstGeom prst="rect">
            <a:avLst/>
          </a:prstGeom>
          <a:ln>
            <a:noFill/>
          </a:ln>
        </p:spPr>
      </p:pic>
      <p:pic>
        <p:nvPicPr>
          <p:cNvPr id="27" name="Graphique 26" descr="Coche avec un remplissage uni">
            <a:extLst>
              <a:ext uri="{FF2B5EF4-FFF2-40B4-BE49-F238E27FC236}">
                <a16:creationId xmlns:a16="http://schemas.microsoft.com/office/drawing/2014/main" id="{84B9FD3F-64C9-4B38-BD27-4C26CDF316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6000" y="4975796"/>
            <a:ext cx="684830" cy="684830"/>
          </a:xfrm>
          <a:prstGeom prst="rect">
            <a:avLst/>
          </a:prstGeom>
        </p:spPr>
      </p:pic>
      <p:pic>
        <p:nvPicPr>
          <p:cNvPr id="28" name="Graphique 27" descr="Coche avec un remplissage uni">
            <a:extLst>
              <a:ext uri="{FF2B5EF4-FFF2-40B4-BE49-F238E27FC236}">
                <a16:creationId xmlns:a16="http://schemas.microsoft.com/office/drawing/2014/main" id="{92A77717-26DA-4866-A5BC-4C43D5F543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59614" y="4975796"/>
            <a:ext cx="684830" cy="684830"/>
          </a:xfrm>
          <a:prstGeom prst="rect">
            <a:avLst/>
          </a:prstGeom>
        </p:spPr>
      </p:pic>
      <p:pic>
        <p:nvPicPr>
          <p:cNvPr id="29" name="Graphique 28" descr="Coche avec un remplissage uni">
            <a:extLst>
              <a:ext uri="{FF2B5EF4-FFF2-40B4-BE49-F238E27FC236}">
                <a16:creationId xmlns:a16="http://schemas.microsoft.com/office/drawing/2014/main" id="{B0B907B2-E3EA-4923-A8F4-1DE21D08B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39715" y="4975796"/>
            <a:ext cx="684830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7114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08BBE-AF5F-50D6-684B-F2D2141F7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7DEB3746-B94B-EFDD-E5FF-8915E3F2869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C62AA66-9135-08C5-4525-110643364F0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BE8E0DB3-C9A4-7BAA-6291-2E52FDB99576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680A3102-5313-D00E-EC63-74A68399A040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756259FB-049D-A9EC-AE16-664235DDF42A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FFFFA1A3-F680-79C6-3F86-1C5CBD391089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9322D99D-1519-4C54-0A93-565DECFE750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680E97D-8935-0D38-3129-ED7259DA1197}"/>
              </a:ext>
            </a:extLst>
          </p:cNvPr>
          <p:cNvSpPr txBox="1"/>
          <p:nvPr/>
        </p:nvSpPr>
        <p:spPr>
          <a:xfrm>
            <a:off x="5103228" y="2212061"/>
            <a:ext cx="5869201" cy="22190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Déclaration de l’objectif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i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3600" i="1" kern="0" dirty="0">
              <a:solidFill>
                <a:srgbClr val="FFC000"/>
              </a:solidFill>
              <a:latin typeface="Arial"/>
              <a:sym typeface="Arial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DE5820C-11FA-472B-954A-C47594D30887}"/>
              </a:ext>
            </a:extLst>
          </p:cNvPr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>
              <a:extLst>
                <a:ext uri="{FF2B5EF4-FFF2-40B4-BE49-F238E27FC236}">
                  <a16:creationId xmlns:a16="http://schemas.microsoft.com/office/drawing/2014/main" id="{E70A956F-DBFD-3149-2198-BBAACCEB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>
              <a:extLst>
                <a:ext uri="{FF2B5EF4-FFF2-40B4-BE49-F238E27FC236}">
                  <a16:creationId xmlns:a16="http://schemas.microsoft.com/office/drawing/2014/main" id="{A23ED508-975E-CD10-451F-1562654FC18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0485F9D7-A9AF-A364-1326-EF403B2CF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756A1882-8DC0-EAB6-AF5D-60813F98CB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75581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178629E5-0B92-83C2-7B01-0D3FB26C2373}"/>
              </a:ext>
            </a:extLst>
          </p:cNvPr>
          <p:cNvGrpSpPr/>
          <p:nvPr/>
        </p:nvGrpSpPr>
        <p:grpSpPr>
          <a:xfrm>
            <a:off x="4490978" y="4307823"/>
            <a:ext cx="7324122" cy="1881839"/>
            <a:chOff x="4795112" y="1345021"/>
            <a:chExt cx="7080496" cy="1881839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95112" y="1716576"/>
              <a:ext cx="1375439" cy="1186188"/>
            </a:xfrm>
            <a:prstGeom prst="rect">
              <a:avLst/>
            </a:prstGeom>
          </p:spPr>
        </p:pic>
        <p:sp>
          <p:nvSpPr>
            <p:cNvPr id="18" name="Rectangle : coins arrondis 17"/>
            <p:cNvSpPr/>
            <p:nvPr/>
          </p:nvSpPr>
          <p:spPr>
            <a:xfrm>
              <a:off x="6081923" y="1345021"/>
              <a:ext cx="5793685" cy="1881839"/>
            </a:xfrm>
            <a:prstGeom prst="roundRect">
              <a:avLst>
                <a:gd name="adj" fmla="val 11131"/>
              </a:avLst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 defTabSz="914400" eaLnBrk="0" fontAlgn="base" hangingPunct="0">
                <a:lnSpc>
                  <a:spcPct val="150000"/>
                </a:lnSpc>
                <a:spcBef>
                  <a:spcPts val="600"/>
                </a:spcBef>
                <a:spcAft>
                  <a:spcPct val="0"/>
                </a:spcAft>
              </a:pPr>
              <a:r>
                <a:rPr lang="fr-FR" sz="2400" dirty="0">
                  <a:solidFill>
                    <a:schemeClr val="tx1"/>
                  </a:solidFill>
                </a:rPr>
                <a:t>Du point de vue optique, quelle différence existe-t-il entre les verres qui composent ces deux fenêtres ?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783D00F7-9E76-C890-C32E-AF6356348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Avant d’aborder notre tâche d’aujourd’hui, je vous présente la situation suivante: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DF58958B-64BA-3D92-5FF6-3A4EC4CA60D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 L’enseignant·e place un objet (une bougie / fun stylo….) devant un miroir plan posé verticalement sur la table. ( adapter avec le matériel disponible.)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481287A-AA8D-7018-1E74-C50928D56D0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0000"/>
          <a:stretch>
            <a:fillRect/>
          </a:stretch>
        </p:blipFill>
        <p:spPr>
          <a:xfrm>
            <a:off x="489667" y="1102863"/>
            <a:ext cx="3723517" cy="272346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F9537C9-872C-B2F3-1C26-8869D9468C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000"/>
          <a:stretch>
            <a:fillRect/>
          </a:stretch>
        </p:blipFill>
        <p:spPr>
          <a:xfrm>
            <a:off x="489667" y="3992566"/>
            <a:ext cx="3823043" cy="2562718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F046C65-7606-FCA6-D4E2-39E9126A6410}"/>
              </a:ext>
            </a:extLst>
          </p:cNvPr>
          <p:cNvSpPr/>
          <p:nvPr/>
        </p:nvSpPr>
        <p:spPr>
          <a:xfrm>
            <a:off x="4707345" y="1404537"/>
            <a:ext cx="7107755" cy="1881840"/>
          </a:xfrm>
          <a:prstGeom prst="roundRect">
            <a:avLst>
              <a:gd name="adj" fmla="val 10516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800" dirty="0">
                <a:solidFill>
                  <a:schemeClr val="tx1"/>
                </a:solidFill>
              </a:rPr>
              <a:t>Les objets sont </a:t>
            </a:r>
            <a:r>
              <a:rPr lang="fr-FR" sz="2800" b="1" dirty="0">
                <a:solidFill>
                  <a:schemeClr val="tx1"/>
                </a:solidFill>
              </a:rPr>
              <a:t>clairement visibles </a:t>
            </a:r>
            <a:r>
              <a:rPr lang="fr-FR" sz="2800" dirty="0">
                <a:solidFill>
                  <a:schemeClr val="tx1"/>
                </a:solidFill>
              </a:rPr>
              <a:t>à travers la fenêtre du dessus, tandis qu’ils apparaissent </a:t>
            </a:r>
            <a:r>
              <a:rPr lang="fr-FR" sz="2800" b="1" dirty="0">
                <a:solidFill>
                  <a:schemeClr val="tx1"/>
                </a:solidFill>
              </a:rPr>
              <a:t>flous</a:t>
            </a:r>
            <a:r>
              <a:rPr lang="fr-FR" sz="2800" dirty="0">
                <a:solidFill>
                  <a:schemeClr val="tx1"/>
                </a:solidFill>
              </a:rPr>
              <a:t> à travers l’autre.</a:t>
            </a:r>
          </a:p>
        </p:txBody>
      </p:sp>
    </p:spTree>
    <p:extLst>
      <p:ext uri="{BB962C8B-B14F-4D97-AF65-F5344CB8AC3E}">
        <p14:creationId xmlns:p14="http://schemas.microsoft.com/office/powerpoint/2010/main" val="282928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31"/>
          <p:cNvSpPr txBox="1"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dirty="0"/>
              <a:t>Dans la nature, il existe trois types de milieux de propagation de la lumière.</a:t>
            </a:r>
            <a:endParaRPr dirty="0"/>
          </a:p>
        </p:txBody>
      </p:sp>
      <p:sp>
        <p:nvSpPr>
          <p:cNvPr id="793" name="Google Shape;793;p31"/>
          <p:cNvSpPr txBox="1">
            <a:spLocks noGrp="1"/>
          </p:cNvSpPr>
          <p:nvPr>
            <p:ph type="body" idx="2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>
              <a:spcBef>
                <a:spcPts val="0"/>
              </a:spcBef>
            </a:pPr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/>
              <a:t> peut expliquer davantage et répondre aux questions des  élèves.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D3C07F-4542-4522-AE12-53BC9D0FA4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232533"/>
              </p:ext>
            </p:extLst>
          </p:nvPr>
        </p:nvGraphicFramePr>
        <p:xfrm>
          <a:off x="393539" y="1413165"/>
          <a:ext cx="11458938" cy="4796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9646">
                  <a:extLst>
                    <a:ext uri="{9D8B030D-6E8A-4147-A177-3AD203B41FA5}">
                      <a16:colId xmlns:a16="http://schemas.microsoft.com/office/drawing/2014/main" val="973746442"/>
                    </a:ext>
                  </a:extLst>
                </a:gridCol>
                <a:gridCol w="3819646">
                  <a:extLst>
                    <a:ext uri="{9D8B030D-6E8A-4147-A177-3AD203B41FA5}">
                      <a16:colId xmlns:a16="http://schemas.microsoft.com/office/drawing/2014/main" val="3984995793"/>
                    </a:ext>
                  </a:extLst>
                </a:gridCol>
                <a:gridCol w="3819646">
                  <a:extLst>
                    <a:ext uri="{9D8B030D-6E8A-4147-A177-3AD203B41FA5}">
                      <a16:colId xmlns:a16="http://schemas.microsoft.com/office/drawing/2014/main" val="3494356068"/>
                    </a:ext>
                  </a:extLst>
                </a:gridCol>
              </a:tblGrid>
              <a:tr h="734279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Milieu transparent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Milieu translucide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Milieu opaque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9015219"/>
                  </a:ext>
                </a:extLst>
              </a:tr>
              <a:tr h="3239468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9474405"/>
                  </a:ext>
                </a:extLst>
              </a:tr>
              <a:tr h="525514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Il laisse passer toute la lumière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Il laisse passer partiellement la lumière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Il ne laisse pas passer la lumière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911272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0C2E9BDB-D07D-4DF4-B233-C68453985B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64" t="14849" r="36113" b="57438"/>
          <a:stretch>
            <a:fillRect/>
          </a:stretch>
        </p:blipFill>
        <p:spPr>
          <a:xfrm>
            <a:off x="520861" y="2867173"/>
            <a:ext cx="3460829" cy="18886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3BA896A-907C-4785-809D-0D12A2586B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64" t="43713" r="36113" b="28574"/>
          <a:stretch>
            <a:fillRect/>
          </a:stretch>
        </p:blipFill>
        <p:spPr>
          <a:xfrm>
            <a:off x="4421529" y="2867173"/>
            <a:ext cx="3460829" cy="188869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CD71457-85A0-4748-98E8-F09C4C67DF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59" t="72473" r="38110" b="64"/>
          <a:stretch>
            <a:fillRect/>
          </a:stretch>
        </p:blipFill>
        <p:spPr>
          <a:xfrm>
            <a:off x="8194876" y="2867172"/>
            <a:ext cx="3603585" cy="188869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054;p38"/>
          <p:cNvSpPr/>
          <p:nvPr/>
        </p:nvSpPr>
        <p:spPr>
          <a:xfrm>
            <a:off x="952499" y="2947275"/>
            <a:ext cx="10457231" cy="786795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1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59" y="2438016"/>
            <a:ext cx="805544" cy="805544"/>
          </a:xfrm>
          <a:prstGeom prst="rect">
            <a:avLst/>
          </a:prstGeom>
        </p:spPr>
      </p:pic>
      <p:pic>
        <p:nvPicPr>
          <p:cNvPr id="7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155017" y="27744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 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2E49DB1-5CAD-DD7B-E47A-13530742D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34317"/>
            <a:ext cx="10529279" cy="536963"/>
          </a:xfrm>
        </p:spPr>
        <p:txBody>
          <a:bodyPr/>
          <a:lstStyle/>
          <a:p>
            <a:r>
              <a:rPr lang="fr-FR" dirty="0"/>
              <a:t>À la fin de cette séance, vous serez capable d’ Identifier la nature du milieu selon la visibilité d’un objet à travers ce milieu en se basant sur l’observation.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ADD638F6-D0FC-80E7-8A59-6145219D95C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02225" y="798415"/>
            <a:ext cx="10529705" cy="268287"/>
          </a:xfrm>
        </p:spPr>
        <p:txBody>
          <a:bodyPr/>
          <a:lstStyle/>
          <a:p>
            <a:r>
              <a:rPr lang="fr-FR" dirty="0"/>
              <a:t>Bien expliquer la tâche en revenant à la situation déclenchante.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6140E5-FD6E-406C-8116-8651AA906FD9}"/>
              </a:ext>
            </a:extLst>
          </p:cNvPr>
          <p:cNvSpPr/>
          <p:nvPr/>
        </p:nvSpPr>
        <p:spPr>
          <a:xfrm>
            <a:off x="1424695" y="3051715"/>
            <a:ext cx="9882642" cy="486076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Identifier</a:t>
            </a:r>
            <a:r>
              <a:rPr lang="fr-FR" sz="2400" dirty="0"/>
              <a:t> la nature du milieu selon la </a:t>
            </a:r>
            <a:r>
              <a:rPr lang="fr-FR" sz="2400" b="1" dirty="0"/>
              <a:t>visibilité</a:t>
            </a:r>
            <a:r>
              <a:rPr lang="fr-FR" sz="2400" dirty="0"/>
              <a:t> d’un objet à travers ce milieu.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46138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>
              <a:solidFill>
                <a:srgbClr val="FF656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w="25402"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M</a:t>
            </a:r>
            <a:endParaRPr lang="fr-FR" sz="2400" b="1" dirty="0">
              <a:solidFill>
                <a:srgbClr val="FFFFFF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5025418" y="2769733"/>
            <a:ext cx="5869201" cy="769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Tâche principale</a:t>
            </a:r>
          </a:p>
        </p:txBody>
      </p:sp>
      <p:pic>
        <p:nvPicPr>
          <p:cNvPr id="11" name="Image 10" descr="Une image contenant texte, Visage humain, habits, garçon&#10;&#10;Le contenu généré par l’IA peut être incorrect."/>
          <p:cNvPicPr>
            <a:picLocks noChangeAspect="1"/>
          </p:cNvPicPr>
          <p:nvPr/>
        </p:nvPicPr>
        <p:blipFill>
          <a:blip r:embed="rId2"/>
          <a:srcRect l="6543" t="22389" r="7874" b="21123"/>
          <a:stretch>
            <a:fillRect/>
          </a:stretch>
        </p:blipFill>
        <p:spPr>
          <a:xfrm>
            <a:off x="465154" y="2567829"/>
            <a:ext cx="3426532" cy="226166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445444" y="5321328"/>
            <a:ext cx="114099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On nous demande de </a:t>
            </a:r>
            <a:r>
              <a:rPr lang="fr-FR" sz="2400" b="1" dirty="0"/>
              <a:t>déterminer la nature optique du verre </a:t>
            </a:r>
            <a:r>
              <a:rPr lang="fr-FR" sz="2400" dirty="0"/>
              <a:t>(du milieu) en s’appuyant sur l’</a:t>
            </a:r>
            <a:r>
              <a:rPr lang="fr-FR" sz="2400" b="1" dirty="0"/>
              <a:t>observation</a:t>
            </a:r>
            <a:r>
              <a:rPr lang="fr-FR" sz="2400" dirty="0"/>
              <a:t> directe ou sur sa représentation schématique.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5E9455A9-6A19-5283-B333-094D9230C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fr-FR" dirty="0"/>
              <a:t>Voici notre tâche principale. Je vais vous montrer comment déterminer la nature optique (c’est-à-dire transparent, translucide ou opaque) en observant la situation expérimentale réalisée ou illustrée.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7AB9E09-9288-912E-E894-4E34C1B3E2F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lit la consigne en précisant les données. Il explique ce qui est demandé.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DC5E0A9-1C10-E077-22FA-867B2796FEC8}"/>
              </a:ext>
            </a:extLst>
          </p:cNvPr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3" name="Freeform 45279">
            <a:extLst>
              <a:ext uri="{FF2B5EF4-FFF2-40B4-BE49-F238E27FC236}">
                <a16:creationId xmlns:a16="http://schemas.microsoft.com/office/drawing/2014/main" id="{40D581D4-426A-4FD7-A9D6-0CE0754F5DF8}"/>
              </a:ext>
            </a:extLst>
          </p:cNvPr>
          <p:cNvSpPr/>
          <p:nvPr/>
        </p:nvSpPr>
        <p:spPr>
          <a:xfrm>
            <a:off x="1282890" y="1590416"/>
            <a:ext cx="10277475" cy="3615945"/>
          </a:xfrm>
          <a:custGeom>
            <a:avLst/>
            <a:gdLst/>
            <a:ahLst/>
            <a:cxnLst/>
            <a:rect l="0" t="0" r="0" b="0"/>
            <a:pathLst>
              <a:path w="6132715" h="2937243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2846171"/>
                </a:lnTo>
                <a:cubicBezTo>
                  <a:pt x="0" y="2896463"/>
                  <a:pt x="40779" y="2937243"/>
                  <a:pt x="91071" y="2937243"/>
                </a:cubicBezTo>
                <a:lnTo>
                  <a:pt x="6041643" y="2937243"/>
                </a:lnTo>
                <a:cubicBezTo>
                  <a:pt x="6091935" y="2937243"/>
                  <a:pt x="6132715" y="2896463"/>
                  <a:pt x="6132715" y="2846171"/>
                </a:cubicBezTo>
                <a:lnTo>
                  <a:pt x="6132715" y="91059"/>
                </a:lnTo>
                <a:cubicBezTo>
                  <a:pt x="6132715" y="40767"/>
                  <a:pt x="6091935" y="0"/>
                  <a:pt x="6041643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FFE9D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dirty="0"/>
          </a:p>
        </p:txBody>
      </p:sp>
      <p:sp>
        <p:nvSpPr>
          <p:cNvPr id="14" name="Freeform 45280">
            <a:extLst>
              <a:ext uri="{FF2B5EF4-FFF2-40B4-BE49-F238E27FC236}">
                <a16:creationId xmlns:a16="http://schemas.microsoft.com/office/drawing/2014/main" id="{37542842-0108-44D0-96FC-B091FF2A7C92}"/>
              </a:ext>
            </a:extLst>
          </p:cNvPr>
          <p:cNvSpPr/>
          <p:nvPr/>
        </p:nvSpPr>
        <p:spPr>
          <a:xfrm>
            <a:off x="1269242" y="1590416"/>
            <a:ext cx="10291123" cy="3615945"/>
          </a:xfrm>
          <a:custGeom>
            <a:avLst/>
            <a:gdLst/>
            <a:ahLst/>
            <a:cxnLst/>
            <a:rect l="0" t="0" r="0" b="0"/>
            <a:pathLst>
              <a:path w="6132715" h="2937243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2846171"/>
                </a:lnTo>
                <a:cubicBezTo>
                  <a:pt x="0" y="2896463"/>
                  <a:pt x="40779" y="2937243"/>
                  <a:pt x="91071" y="2937243"/>
                </a:cubicBezTo>
                <a:lnTo>
                  <a:pt x="6041643" y="2937243"/>
                </a:lnTo>
                <a:cubicBezTo>
                  <a:pt x="6091935" y="2937243"/>
                  <a:pt x="6132715" y="2896463"/>
                  <a:pt x="6132715" y="2846171"/>
                </a:cubicBezTo>
                <a:lnTo>
                  <a:pt x="6132715" y="91059"/>
                </a:lnTo>
                <a:cubicBezTo>
                  <a:pt x="6132715" y="40767"/>
                  <a:pt x="6091935" y="0"/>
                  <a:pt x="6041643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w="6350" cap="flat" cmpd="sng">
            <a:solidFill>
              <a:srgbClr val="F58735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95" name="Rectangle 45144">
            <a:extLst>
              <a:ext uri="{FF2B5EF4-FFF2-40B4-BE49-F238E27FC236}">
                <a16:creationId xmlns:a16="http://schemas.microsoft.com/office/drawing/2014/main" id="{A5DD349B-F703-40A7-8E93-8750A9946520}"/>
              </a:ext>
            </a:extLst>
          </p:cNvPr>
          <p:cNvSpPr/>
          <p:nvPr/>
        </p:nvSpPr>
        <p:spPr>
          <a:xfrm>
            <a:off x="1378424" y="1651639"/>
            <a:ext cx="9838476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Dans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un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environnement</a:t>
            </a:r>
            <a:r>
              <a:rPr kumimoji="0" lang="en-US" sz="2000" b="0" i="0" u="none" strike="noStrike" kern="0" cap="none" spc="143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sombre,</a:t>
            </a:r>
            <a:r>
              <a:rPr kumimoji="0" lang="en-US" sz="2000" b="0" i="0" u="none" strike="noStrike" kern="0" cap="none" spc="14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place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successivement</a:t>
            </a:r>
            <a:r>
              <a:rPr kumimoji="0" lang="en-US" sz="2000" b="0" i="0" u="none" strike="noStrike" kern="0" cap="none" spc="143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un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verre</a:t>
            </a:r>
            <a:r>
              <a:rPr kumimoji="0" lang="en-US" sz="2000" b="0" i="0" u="none" strike="noStrike" kern="0" cap="none" spc="143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entre</a:t>
            </a:r>
            <a:r>
              <a:rPr kumimoji="0" lang="en-US" sz="2000" b="0" i="0" u="none" strike="noStrike" kern="0" cap="none" spc="143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une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lampe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et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l’œil,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comme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illustré sur la figure ci-dessous. </a:t>
            </a:r>
          </a:p>
        </p:txBody>
      </p:sp>
      <p:sp>
        <p:nvSpPr>
          <p:cNvPr id="96" name="Rectangle 45145">
            <a:extLst>
              <a:ext uri="{FF2B5EF4-FFF2-40B4-BE49-F238E27FC236}">
                <a16:creationId xmlns:a16="http://schemas.microsoft.com/office/drawing/2014/main" id="{59B2AECF-9C86-46E9-BBC3-56CE5EFD3425}"/>
              </a:ext>
            </a:extLst>
          </p:cNvPr>
          <p:cNvSpPr/>
          <p:nvPr/>
        </p:nvSpPr>
        <p:spPr>
          <a:xfrm>
            <a:off x="1488696" y="4793733"/>
            <a:ext cx="4767331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 veut identifier la nature optique du verre. </a:t>
            </a:r>
          </a:p>
        </p:txBody>
      </p:sp>
      <p:grpSp>
        <p:nvGrpSpPr>
          <p:cNvPr id="104" name="Groupe 103">
            <a:extLst>
              <a:ext uri="{FF2B5EF4-FFF2-40B4-BE49-F238E27FC236}">
                <a16:creationId xmlns:a16="http://schemas.microsoft.com/office/drawing/2014/main" id="{C49B56F4-FD6F-4FAE-869A-C43CFB6BD4B6}"/>
              </a:ext>
            </a:extLst>
          </p:cNvPr>
          <p:cNvGrpSpPr/>
          <p:nvPr/>
        </p:nvGrpSpPr>
        <p:grpSpPr>
          <a:xfrm>
            <a:off x="3525571" y="2225847"/>
            <a:ext cx="6252609" cy="2627664"/>
            <a:chOff x="4331592" y="2253586"/>
            <a:chExt cx="5664295" cy="2356662"/>
          </a:xfrm>
        </p:grpSpPr>
        <p:pic>
          <p:nvPicPr>
            <p:cNvPr id="85" name="Picture 45046">
              <a:extLst>
                <a:ext uri="{FF2B5EF4-FFF2-40B4-BE49-F238E27FC236}">
                  <a16:creationId xmlns:a16="http://schemas.microsoft.com/office/drawing/2014/main" id="{4AE51167-0A68-4335-9E04-817DC2F69FC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565442" y="2604597"/>
              <a:ext cx="2634035" cy="854281"/>
            </a:xfrm>
            <a:prstGeom prst="rect">
              <a:avLst/>
            </a:prstGeom>
            <a:noFill/>
          </p:spPr>
        </p:pic>
        <p:sp>
          <p:nvSpPr>
            <p:cNvPr id="86" name="Freeform 45047">
              <a:extLst>
                <a:ext uri="{FF2B5EF4-FFF2-40B4-BE49-F238E27FC236}">
                  <a16:creationId xmlns:a16="http://schemas.microsoft.com/office/drawing/2014/main" id="{E337F660-1DBF-456C-B8C7-0F7AF24A976F}"/>
                </a:ext>
              </a:extLst>
            </p:cNvPr>
            <p:cNvSpPr/>
            <p:nvPr/>
          </p:nvSpPr>
          <p:spPr>
            <a:xfrm>
              <a:off x="5899748" y="3380632"/>
              <a:ext cx="0" cy="256654"/>
            </a:xfrm>
            <a:custGeom>
              <a:avLst/>
              <a:gdLst/>
              <a:ahLst/>
              <a:cxnLst/>
              <a:rect l="0" t="0" r="0" b="0"/>
              <a:pathLst>
                <a:path h="256654">
                  <a:moveTo>
                    <a:pt x="0" y="0"/>
                  </a:moveTo>
                  <a:lnTo>
                    <a:pt x="0" y="256654"/>
                  </a:lnTo>
                </a:path>
              </a:pathLst>
            </a:custGeom>
            <a:noFill/>
            <a:ln w="34582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7" name="Freeform 45048">
              <a:extLst>
                <a:ext uri="{FF2B5EF4-FFF2-40B4-BE49-F238E27FC236}">
                  <a16:creationId xmlns:a16="http://schemas.microsoft.com/office/drawing/2014/main" id="{E0C6230E-83F5-49E8-9EA2-AC04B9D7409B}"/>
                </a:ext>
              </a:extLst>
            </p:cNvPr>
            <p:cNvSpPr/>
            <p:nvPr/>
          </p:nvSpPr>
          <p:spPr>
            <a:xfrm>
              <a:off x="5785151" y="3654578"/>
              <a:ext cx="229831" cy="0"/>
            </a:xfrm>
            <a:custGeom>
              <a:avLst/>
              <a:gdLst/>
              <a:ahLst/>
              <a:cxnLst/>
              <a:rect l="0" t="0" r="0" b="0"/>
              <a:pathLst>
                <a:path w="229831">
                  <a:moveTo>
                    <a:pt x="229831" y="0"/>
                  </a:moveTo>
                  <a:lnTo>
                    <a:pt x="0" y="0"/>
                  </a:lnTo>
                </a:path>
              </a:pathLst>
            </a:custGeom>
            <a:noFill/>
            <a:ln w="34582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8" name="Freeform 45049">
              <a:extLst>
                <a:ext uri="{FF2B5EF4-FFF2-40B4-BE49-F238E27FC236}">
                  <a16:creationId xmlns:a16="http://schemas.microsoft.com/office/drawing/2014/main" id="{9081A043-849E-4BF8-B6D5-8116797C5FA6}"/>
                </a:ext>
              </a:extLst>
            </p:cNvPr>
            <p:cNvSpPr/>
            <p:nvPr/>
          </p:nvSpPr>
          <p:spPr>
            <a:xfrm>
              <a:off x="5540977" y="2475634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close/>
                  <a:moveTo>
                    <a:pt x="0" y="262331"/>
                  </a:moveTo>
                </a:path>
              </a:pathLst>
            </a:custGeom>
            <a:solidFill>
              <a:srgbClr val="D0D2D3">
                <a:alpha val="100000"/>
              </a:srgbClr>
            </a:solidFill>
            <a:ln w="34582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89" name="Freeform 45050">
              <a:extLst>
                <a:ext uri="{FF2B5EF4-FFF2-40B4-BE49-F238E27FC236}">
                  <a16:creationId xmlns:a16="http://schemas.microsoft.com/office/drawing/2014/main" id="{78C492F8-E3D5-4DD8-8AF3-691B800263A6}"/>
                </a:ext>
              </a:extLst>
            </p:cNvPr>
            <p:cNvSpPr/>
            <p:nvPr/>
          </p:nvSpPr>
          <p:spPr>
            <a:xfrm>
              <a:off x="5540977" y="2475634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lnTo>
                    <a:pt x="0" y="262331"/>
                  </a:lnTo>
                  <a:close/>
                  <a:moveTo>
                    <a:pt x="0" y="262331"/>
                  </a:moveTo>
                </a:path>
              </a:pathLst>
            </a:custGeom>
            <a:noFill/>
            <a:ln w="4318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pic>
          <p:nvPicPr>
            <p:cNvPr id="90" name="Picture 45051">
              <a:extLst>
                <a:ext uri="{FF2B5EF4-FFF2-40B4-BE49-F238E27FC236}">
                  <a16:creationId xmlns:a16="http://schemas.microsoft.com/office/drawing/2014/main" id="{2507D706-B954-403A-8CC2-ABBB67D84BC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32308" y="3837090"/>
              <a:ext cx="428717" cy="558527"/>
            </a:xfrm>
            <a:prstGeom prst="rect">
              <a:avLst/>
            </a:prstGeom>
            <a:noFill/>
          </p:spPr>
        </p:pic>
        <p:sp>
          <p:nvSpPr>
            <p:cNvPr id="91" name="Freeform 45052">
              <a:extLst>
                <a:ext uri="{FF2B5EF4-FFF2-40B4-BE49-F238E27FC236}">
                  <a16:creationId xmlns:a16="http://schemas.microsoft.com/office/drawing/2014/main" id="{3EED3BF6-1D7A-4A20-B060-F3EE5EEC2909}"/>
                </a:ext>
              </a:extLst>
            </p:cNvPr>
            <p:cNvSpPr/>
            <p:nvPr/>
          </p:nvSpPr>
          <p:spPr>
            <a:xfrm>
              <a:off x="7431443" y="3484800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close/>
                  <a:moveTo>
                    <a:pt x="0" y="262331"/>
                  </a:moveTo>
                </a:path>
              </a:pathLst>
            </a:custGeom>
            <a:solidFill>
              <a:srgbClr val="D0D2D3">
                <a:alpha val="1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92" name="Freeform 45053">
              <a:extLst>
                <a:ext uri="{FF2B5EF4-FFF2-40B4-BE49-F238E27FC236}">
                  <a16:creationId xmlns:a16="http://schemas.microsoft.com/office/drawing/2014/main" id="{C06B4BBB-0FF0-4391-A448-C0D28C68371D}"/>
                </a:ext>
              </a:extLst>
            </p:cNvPr>
            <p:cNvSpPr/>
            <p:nvPr/>
          </p:nvSpPr>
          <p:spPr>
            <a:xfrm>
              <a:off x="7431443" y="3484800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lnTo>
                    <a:pt x="0" y="262331"/>
                  </a:lnTo>
                  <a:close/>
                  <a:moveTo>
                    <a:pt x="0" y="262331"/>
                  </a:moveTo>
                </a:path>
              </a:pathLst>
            </a:custGeom>
            <a:noFill/>
            <a:ln w="4318" cap="flat" cmpd="sng" algn="ctr">
              <a:solidFill>
                <a:srgbClr val="373535">
                  <a:alpha val="14999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93" name="Freeform 45054">
              <a:extLst>
                <a:ext uri="{FF2B5EF4-FFF2-40B4-BE49-F238E27FC236}">
                  <a16:creationId xmlns:a16="http://schemas.microsoft.com/office/drawing/2014/main" id="{4C97C53B-B450-48E0-9CBE-338AD4D59631}"/>
                </a:ext>
              </a:extLst>
            </p:cNvPr>
            <p:cNvSpPr/>
            <p:nvPr/>
          </p:nvSpPr>
          <p:spPr>
            <a:xfrm>
              <a:off x="4896662" y="3358597"/>
              <a:ext cx="2428049" cy="749693"/>
            </a:xfrm>
            <a:custGeom>
              <a:avLst/>
              <a:gdLst/>
              <a:ahLst/>
              <a:cxnLst/>
              <a:rect l="0" t="0" r="0" b="0"/>
              <a:pathLst>
                <a:path w="2428049" h="749693">
                  <a:moveTo>
                    <a:pt x="0" y="0"/>
                  </a:moveTo>
                  <a:lnTo>
                    <a:pt x="0" y="749693"/>
                  </a:lnTo>
                  <a:lnTo>
                    <a:pt x="2428049" y="749693"/>
                  </a:lnTo>
                </a:path>
              </a:pathLst>
            </a:custGeom>
            <a:noFill/>
            <a:ln w="12700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pic>
          <p:nvPicPr>
            <p:cNvPr id="94" name="Picture 45055">
              <a:extLst>
                <a:ext uri="{FF2B5EF4-FFF2-40B4-BE49-F238E27FC236}">
                  <a16:creationId xmlns:a16="http://schemas.microsoft.com/office/drawing/2014/main" id="{9618BB7D-DA87-43BD-A362-F545BB18A59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92334" y="4063196"/>
              <a:ext cx="114452" cy="90246"/>
            </a:xfrm>
            <a:prstGeom prst="rect">
              <a:avLst/>
            </a:prstGeom>
            <a:noFill/>
          </p:spPr>
        </p:pic>
        <p:sp>
          <p:nvSpPr>
            <p:cNvPr id="100" name="Rectangle 45153">
              <a:extLst>
                <a:ext uri="{FF2B5EF4-FFF2-40B4-BE49-F238E27FC236}">
                  <a16:creationId xmlns:a16="http://schemas.microsoft.com/office/drawing/2014/main" id="{611419C0-178F-4884-B3D6-2BB569A7C7B3}"/>
                </a:ext>
              </a:extLst>
            </p:cNvPr>
            <p:cNvSpPr/>
            <p:nvPr/>
          </p:nvSpPr>
          <p:spPr>
            <a:xfrm>
              <a:off x="4331592" y="2943819"/>
              <a:ext cx="341440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Œil</a:t>
              </a:r>
            </a:p>
          </p:txBody>
        </p:sp>
        <p:sp>
          <p:nvSpPr>
            <p:cNvPr id="101" name="Rectangle 45154">
              <a:extLst>
                <a:ext uri="{FF2B5EF4-FFF2-40B4-BE49-F238E27FC236}">
                  <a16:creationId xmlns:a16="http://schemas.microsoft.com/office/drawing/2014/main" id="{ACE9048C-E7CD-48F7-AA49-CCE8473AB208}"/>
                </a:ext>
              </a:extLst>
            </p:cNvPr>
            <p:cNvSpPr/>
            <p:nvPr/>
          </p:nvSpPr>
          <p:spPr>
            <a:xfrm>
              <a:off x="8304718" y="3984178"/>
              <a:ext cx="1691169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Ce que voit l’œil</a:t>
              </a:r>
            </a:p>
          </p:txBody>
        </p:sp>
        <p:sp>
          <p:nvSpPr>
            <p:cNvPr id="102" name="Rectangle 45155">
              <a:extLst>
                <a:ext uri="{FF2B5EF4-FFF2-40B4-BE49-F238E27FC236}">
                  <a16:creationId xmlns:a16="http://schemas.microsoft.com/office/drawing/2014/main" id="{7B25E4FC-FBD3-49DB-B80C-D8D3CC5355C8}"/>
                </a:ext>
              </a:extLst>
            </p:cNvPr>
            <p:cNvSpPr/>
            <p:nvPr/>
          </p:nvSpPr>
          <p:spPr>
            <a:xfrm>
              <a:off x="6805137" y="2386227"/>
              <a:ext cx="698909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Lampe</a:t>
              </a:r>
            </a:p>
          </p:txBody>
        </p:sp>
        <p:sp>
          <p:nvSpPr>
            <p:cNvPr id="103" name="Rectangle 45156">
              <a:extLst>
                <a:ext uri="{FF2B5EF4-FFF2-40B4-BE49-F238E27FC236}">
                  <a16:creationId xmlns:a16="http://schemas.microsoft.com/office/drawing/2014/main" id="{D9F78796-396A-4CC4-8F0A-95B9A26B6FC9}"/>
                </a:ext>
              </a:extLst>
            </p:cNvPr>
            <p:cNvSpPr/>
            <p:nvPr/>
          </p:nvSpPr>
          <p:spPr>
            <a:xfrm>
              <a:off x="5528795" y="2253586"/>
              <a:ext cx="581891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Verre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638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12DD2-17E8-7BC0-A6DF-853F7D299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EF029BB2-EDB6-0DE2-A412-A1220DAFD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A204A6D-45E5-C41E-A754-8C5F696E19AA}"/>
              </a:ext>
            </a:extLst>
          </p:cNvPr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7CD0C74F-5E2D-C962-E151-AF4C62352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10353101" cy="267549"/>
          </a:xfrm>
        </p:spPr>
        <p:txBody>
          <a:bodyPr/>
          <a:lstStyle/>
          <a:p>
            <a:r>
              <a:rPr lang="fr-FR" dirty="0"/>
              <a:t>Pour identifier la nature du milieu selon la visibilité d’un objet à travers ce milieu, je suis les étapes suivantes 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D0AB3D-A775-820F-B447-0196FDCEFEF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Demande aux élèves d’être attentifs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8E5A14C-A08B-F747-4C48-D4F6CB7C174D}"/>
              </a:ext>
            </a:extLst>
          </p:cNvPr>
          <p:cNvSpPr txBox="1"/>
          <p:nvPr/>
        </p:nvSpPr>
        <p:spPr>
          <a:xfrm>
            <a:off x="820221" y="1955974"/>
            <a:ext cx="5515265" cy="1295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631825" lvl="0" indent="-285750" defTabSz="9144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b="1" i="1" dirty="0"/>
              <a:t>Nettement visible</a:t>
            </a:r>
          </a:p>
          <a:p>
            <a:pPr marL="631825" lvl="0" indent="-285750" defTabSz="9144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b="1" i="1" dirty="0"/>
              <a:t>Faiblement visible</a:t>
            </a:r>
          </a:p>
          <a:p>
            <a:pPr marL="631825" lvl="0" indent="-285750" defTabSz="9144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b="1" i="1" dirty="0"/>
              <a:t>Non visible</a:t>
            </a:r>
            <a:endParaRPr lang="fr-FR" b="1" i="1" kern="0" dirty="0">
              <a:solidFill>
                <a:srgbClr val="00206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3A941CF-A1BB-5256-0901-964D62D1D5BB}"/>
              </a:ext>
            </a:extLst>
          </p:cNvPr>
          <p:cNvSpPr txBox="1"/>
          <p:nvPr/>
        </p:nvSpPr>
        <p:spPr>
          <a:xfrm>
            <a:off x="820220" y="4019768"/>
            <a:ext cx="5515265" cy="1295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lvl="0" indent="-285750" defTabSz="9144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b="1" i="1" dirty="0"/>
              <a:t>Transparent</a:t>
            </a:r>
          </a:p>
          <a:p>
            <a:pPr marL="285750" lvl="0" indent="-285750" defTabSz="9144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b="1" i="1" dirty="0"/>
              <a:t>Translucide</a:t>
            </a:r>
          </a:p>
          <a:p>
            <a:pPr marL="285750" lvl="0" indent="-285750" defTabSz="9144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b="1" i="1" dirty="0"/>
              <a:t>Opaque</a:t>
            </a:r>
            <a:endParaRPr lang="fr-FR" b="1" i="1" dirty="0">
              <a:solidFill>
                <a:srgbClr val="002060"/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5A2525A-06E7-F290-CAAF-3D56D6CE2C2A}"/>
              </a:ext>
            </a:extLst>
          </p:cNvPr>
          <p:cNvGrpSpPr/>
          <p:nvPr/>
        </p:nvGrpSpPr>
        <p:grpSpPr>
          <a:xfrm>
            <a:off x="564234" y="1268620"/>
            <a:ext cx="10534797" cy="511975"/>
            <a:chOff x="738328" y="1571270"/>
            <a:chExt cx="10534797" cy="511975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231AFBB3-2D7E-53A4-AA49-07BDB6F48461}"/>
                </a:ext>
              </a:extLst>
            </p:cNvPr>
            <p:cNvSpPr txBox="1"/>
            <p:nvPr/>
          </p:nvSpPr>
          <p:spPr>
            <a:xfrm>
              <a:off x="1188098" y="1642592"/>
              <a:ext cx="10085027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b="1" kern="0" dirty="0"/>
                <a:t>Observer</a:t>
              </a:r>
              <a:r>
                <a:rPr lang="fr-FR" kern="0" dirty="0"/>
                <a:t> si la source de lumière est </a:t>
              </a:r>
              <a:r>
                <a:rPr lang="fr-FR" b="1" kern="0" dirty="0"/>
                <a:t>nettement</a:t>
              </a:r>
              <a:r>
                <a:rPr lang="fr-FR" kern="0" dirty="0"/>
                <a:t> visible ou </a:t>
              </a:r>
              <a:r>
                <a:rPr lang="fr-FR" b="1" kern="0" dirty="0"/>
                <a:t>faiblement</a:t>
              </a:r>
              <a:r>
                <a:rPr lang="fr-FR" kern="0" dirty="0"/>
                <a:t> </a:t>
              </a:r>
              <a:r>
                <a:rPr lang="fr-FR" b="1" kern="0" dirty="0"/>
                <a:t>visible</a:t>
              </a:r>
              <a:r>
                <a:rPr lang="fr-FR" kern="0" dirty="0"/>
                <a:t> à travers le matériau.</a:t>
              </a: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B8E547F7-846F-6795-D982-74C6BAE3EB93}"/>
                </a:ext>
              </a:extLst>
            </p:cNvPr>
            <p:cNvSpPr/>
            <p:nvPr/>
          </p:nvSpPr>
          <p:spPr>
            <a:xfrm>
              <a:off x="738328" y="1571270"/>
              <a:ext cx="511975" cy="51197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/>
                <a:t>1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6644756-F76D-768D-4A18-64830D663BAE}"/>
              </a:ext>
            </a:extLst>
          </p:cNvPr>
          <p:cNvGrpSpPr/>
          <p:nvPr/>
        </p:nvGrpSpPr>
        <p:grpSpPr>
          <a:xfrm>
            <a:off x="564234" y="3428229"/>
            <a:ext cx="10534797" cy="511975"/>
            <a:chOff x="738328" y="1571270"/>
            <a:chExt cx="10534797" cy="511975"/>
          </a:xfrm>
        </p:grpSpPr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987C2725-45D6-8BDE-1540-98E7BE7DEC16}"/>
                </a:ext>
              </a:extLst>
            </p:cNvPr>
            <p:cNvSpPr txBox="1"/>
            <p:nvPr/>
          </p:nvSpPr>
          <p:spPr>
            <a:xfrm>
              <a:off x="1188098" y="1642592"/>
              <a:ext cx="10085027" cy="4025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lvl="0" defTabSz="914400">
                <a:lnSpc>
                  <a:spcPct val="120000"/>
                </a:lnSpc>
                <a:defRPr/>
              </a:pPr>
              <a:r>
                <a:rPr lang="fr-FR" kern="0" dirty="0"/>
                <a:t>Conclure sur la </a:t>
              </a:r>
              <a:r>
                <a:rPr lang="fr-FR" b="1" kern="0" dirty="0"/>
                <a:t>nature optique </a:t>
              </a:r>
              <a:r>
                <a:rPr lang="fr-FR" kern="0" dirty="0"/>
                <a:t>du milieu.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C28CA26D-D430-5D2C-3243-250D6F326821}"/>
                </a:ext>
              </a:extLst>
            </p:cNvPr>
            <p:cNvSpPr/>
            <p:nvPr/>
          </p:nvSpPr>
          <p:spPr>
            <a:xfrm>
              <a:off x="738328" y="1571270"/>
              <a:ext cx="511975" cy="51197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/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104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6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5E9455A9-6A19-5283-B333-094D9230C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9792429" cy="268287"/>
          </a:xfrm>
        </p:spPr>
        <p:txBody>
          <a:bodyPr/>
          <a:lstStyle/>
          <a:p>
            <a:pPr algn="just"/>
            <a:r>
              <a:rPr lang="fr-FR" dirty="0"/>
              <a:t>Dans la première étape de la tâche, je vais décrire ce qui est observé à travers l’objet placé entre la source lumineuse et l’œil.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DC5E0A9-1C10-E077-22FA-867B2796FEC8}"/>
              </a:ext>
            </a:extLst>
          </p:cNvPr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4" name="Rectangle 44874">
            <a:extLst>
              <a:ext uri="{FF2B5EF4-FFF2-40B4-BE49-F238E27FC236}">
                <a16:creationId xmlns:a16="http://schemas.microsoft.com/office/drawing/2014/main" id="{6ACB1309-889B-4137-BE3A-5F80B6EC7C8E}"/>
              </a:ext>
            </a:extLst>
          </p:cNvPr>
          <p:cNvSpPr/>
          <p:nvPr/>
        </p:nvSpPr>
        <p:spPr>
          <a:xfrm>
            <a:off x="382321" y="5278678"/>
            <a:ext cx="8288551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="1" i="0" spc="0" baseline="0" dirty="0">
                <a:solidFill>
                  <a:srgbClr val="F5821F"/>
                </a:solidFill>
                <a:latin typeface="Calibri-Bold"/>
              </a:rPr>
              <a:t>1.</a:t>
            </a:r>
            <a:r>
              <a:rPr lang="en-US" sz="2400" b="0" i="0" spc="0" baseline="0" dirty="0">
                <a:solidFill>
                  <a:srgbClr val="F5821F"/>
                </a:solidFill>
                <a:latin typeface="Calibri"/>
              </a:rPr>
              <a:t> 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Observer si la lampe est nettement visible ou </a:t>
            </a:r>
            <a:r>
              <a:rPr lang="en-US" sz="2400" b="0" i="0" spc="0" baseline="0" dirty="0" err="1">
                <a:solidFill>
                  <a:srgbClr val="231F20"/>
                </a:solidFill>
                <a:latin typeface="Calibri"/>
              </a:rPr>
              <a:t>faiblement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 visible.</a:t>
            </a:r>
          </a:p>
        </p:txBody>
      </p:sp>
      <p:sp>
        <p:nvSpPr>
          <p:cNvPr id="15" name="Rectangle 44876">
            <a:extLst>
              <a:ext uri="{FF2B5EF4-FFF2-40B4-BE49-F238E27FC236}">
                <a16:creationId xmlns:a16="http://schemas.microsoft.com/office/drawing/2014/main" id="{806F3D0E-5DE3-42E8-9A50-F64CB8E42BD1}"/>
              </a:ext>
            </a:extLst>
          </p:cNvPr>
          <p:cNvSpPr/>
          <p:nvPr/>
        </p:nvSpPr>
        <p:spPr>
          <a:xfrm>
            <a:off x="597863" y="5831916"/>
            <a:ext cx="7044493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La lampe </a:t>
            </a:r>
            <a:r>
              <a:rPr lang="en-US" sz="2400" b="0" i="0" spc="0" baseline="0" dirty="0" err="1">
                <a:solidFill>
                  <a:srgbClr val="231F20"/>
                </a:solidFill>
                <a:latin typeface="Calibri"/>
              </a:rPr>
              <a:t>est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en-US" sz="2400" b="0" i="0" spc="0" baseline="0" dirty="0">
                <a:solidFill>
                  <a:srgbClr val="231F20"/>
                </a:solidFill>
                <a:latin typeface="ArialMT-Light"/>
              </a:rPr>
              <a:t>................................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à travers</a:t>
            </a:r>
            <a:r>
              <a:rPr lang="en-US" sz="2400" b="0" i="0" spc="0" baseline="0" dirty="0">
                <a:solidFill>
                  <a:srgbClr val="231F20"/>
                </a:solidFill>
                <a:latin typeface="ArialMT-Light"/>
              </a:rPr>
              <a:t>...................</a:t>
            </a:r>
          </a:p>
        </p:txBody>
      </p:sp>
      <p:sp>
        <p:nvSpPr>
          <p:cNvPr id="16" name="Rectangle 44878">
            <a:extLst>
              <a:ext uri="{FF2B5EF4-FFF2-40B4-BE49-F238E27FC236}">
                <a16:creationId xmlns:a16="http://schemas.microsoft.com/office/drawing/2014/main" id="{FC93F59B-168B-4CCB-8A52-90DD66CD747A}"/>
              </a:ext>
            </a:extLst>
          </p:cNvPr>
          <p:cNvSpPr/>
          <p:nvPr/>
        </p:nvSpPr>
        <p:spPr>
          <a:xfrm>
            <a:off x="2500058" y="5773807"/>
            <a:ext cx="4726166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2041415" algn="l"/>
              </a:tabLst>
            </a:pPr>
            <a:r>
              <a:rPr lang="en-US" sz="2400" b="1" i="1" spc="0" baseline="0" dirty="0" err="1">
                <a:solidFill>
                  <a:srgbClr val="243D98"/>
                </a:solidFill>
                <a:latin typeface="BradleyTypePro-Regular"/>
              </a:rPr>
              <a:t>nettement</a:t>
            </a:r>
            <a:r>
              <a:rPr lang="en-US" sz="2400" b="1" i="1" spc="0" baseline="0" dirty="0">
                <a:solidFill>
                  <a:srgbClr val="243D98"/>
                </a:solidFill>
                <a:latin typeface="BradleyTypePro-Regular"/>
              </a:rPr>
              <a:t> visible                     le verre </a:t>
            </a:r>
          </a:p>
        </p:txBody>
      </p:sp>
      <p:sp>
        <p:nvSpPr>
          <p:cNvPr id="17" name="Rectangle à coins arrondis 13">
            <a:extLst>
              <a:ext uri="{FF2B5EF4-FFF2-40B4-BE49-F238E27FC236}">
                <a16:creationId xmlns:a16="http://schemas.microsoft.com/office/drawing/2014/main" id="{8F355D62-C42A-4251-B5F4-7E0BB0F8B47D}"/>
              </a:ext>
            </a:extLst>
          </p:cNvPr>
          <p:cNvSpPr/>
          <p:nvPr/>
        </p:nvSpPr>
        <p:spPr>
          <a:xfrm>
            <a:off x="8161361" y="5797597"/>
            <a:ext cx="3738693" cy="784129"/>
          </a:xfrm>
          <a:prstGeom prst="roundRect">
            <a:avLst>
              <a:gd name="adj" fmla="val 89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Nettement visible = on voit clairement la lampe </a:t>
            </a:r>
          </a:p>
        </p:txBody>
      </p:sp>
      <p:sp>
        <p:nvSpPr>
          <p:cNvPr id="18" name="Triangle isocèle 6">
            <a:extLst>
              <a:ext uri="{FF2B5EF4-FFF2-40B4-BE49-F238E27FC236}">
                <a16:creationId xmlns:a16="http://schemas.microsoft.com/office/drawing/2014/main" id="{7B13D9BA-D72F-4D46-92B9-3D5916D4EAA0}"/>
              </a:ext>
            </a:extLst>
          </p:cNvPr>
          <p:cNvSpPr/>
          <p:nvPr/>
        </p:nvSpPr>
        <p:spPr>
          <a:xfrm>
            <a:off x="7587237" y="5725280"/>
            <a:ext cx="680879" cy="784129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!</a:t>
            </a:r>
          </a:p>
        </p:txBody>
      </p:sp>
      <p:sp>
        <p:nvSpPr>
          <p:cNvPr id="19" name="Rectangle à coins arrondis 5">
            <a:extLst>
              <a:ext uri="{FF2B5EF4-FFF2-40B4-BE49-F238E27FC236}">
                <a16:creationId xmlns:a16="http://schemas.microsoft.com/office/drawing/2014/main" id="{BECF512E-434F-4F18-BE72-B4A7CD78B9F1}"/>
              </a:ext>
            </a:extLst>
          </p:cNvPr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20" name="Freeform 45279">
            <a:extLst>
              <a:ext uri="{FF2B5EF4-FFF2-40B4-BE49-F238E27FC236}">
                <a16:creationId xmlns:a16="http://schemas.microsoft.com/office/drawing/2014/main" id="{29CFD33D-44CC-459D-A428-8F1D93D53BCB}"/>
              </a:ext>
            </a:extLst>
          </p:cNvPr>
          <p:cNvSpPr/>
          <p:nvPr/>
        </p:nvSpPr>
        <p:spPr>
          <a:xfrm>
            <a:off x="1282890" y="1590416"/>
            <a:ext cx="10277475" cy="3615945"/>
          </a:xfrm>
          <a:custGeom>
            <a:avLst/>
            <a:gdLst/>
            <a:ahLst/>
            <a:cxnLst/>
            <a:rect l="0" t="0" r="0" b="0"/>
            <a:pathLst>
              <a:path w="6132715" h="2937243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2846171"/>
                </a:lnTo>
                <a:cubicBezTo>
                  <a:pt x="0" y="2896463"/>
                  <a:pt x="40779" y="2937243"/>
                  <a:pt x="91071" y="2937243"/>
                </a:cubicBezTo>
                <a:lnTo>
                  <a:pt x="6041643" y="2937243"/>
                </a:lnTo>
                <a:cubicBezTo>
                  <a:pt x="6091935" y="2937243"/>
                  <a:pt x="6132715" y="2896463"/>
                  <a:pt x="6132715" y="2846171"/>
                </a:cubicBezTo>
                <a:lnTo>
                  <a:pt x="6132715" y="91059"/>
                </a:lnTo>
                <a:cubicBezTo>
                  <a:pt x="6132715" y="40767"/>
                  <a:pt x="6091935" y="0"/>
                  <a:pt x="6041643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FFE9D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dirty="0"/>
          </a:p>
        </p:txBody>
      </p:sp>
      <p:sp>
        <p:nvSpPr>
          <p:cNvPr id="21" name="Freeform 45280">
            <a:extLst>
              <a:ext uri="{FF2B5EF4-FFF2-40B4-BE49-F238E27FC236}">
                <a16:creationId xmlns:a16="http://schemas.microsoft.com/office/drawing/2014/main" id="{2CECC2D0-4F88-4A9F-86F6-4F5AF6A116D9}"/>
              </a:ext>
            </a:extLst>
          </p:cNvPr>
          <p:cNvSpPr/>
          <p:nvPr/>
        </p:nvSpPr>
        <p:spPr>
          <a:xfrm>
            <a:off x="1269242" y="1590416"/>
            <a:ext cx="10291123" cy="3615945"/>
          </a:xfrm>
          <a:custGeom>
            <a:avLst/>
            <a:gdLst/>
            <a:ahLst/>
            <a:cxnLst/>
            <a:rect l="0" t="0" r="0" b="0"/>
            <a:pathLst>
              <a:path w="6132715" h="2937243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2846171"/>
                </a:lnTo>
                <a:cubicBezTo>
                  <a:pt x="0" y="2896463"/>
                  <a:pt x="40779" y="2937243"/>
                  <a:pt x="91071" y="2937243"/>
                </a:cubicBezTo>
                <a:lnTo>
                  <a:pt x="6041643" y="2937243"/>
                </a:lnTo>
                <a:cubicBezTo>
                  <a:pt x="6091935" y="2937243"/>
                  <a:pt x="6132715" y="2896463"/>
                  <a:pt x="6132715" y="2846171"/>
                </a:cubicBezTo>
                <a:lnTo>
                  <a:pt x="6132715" y="91059"/>
                </a:lnTo>
                <a:cubicBezTo>
                  <a:pt x="6132715" y="40767"/>
                  <a:pt x="6091935" y="0"/>
                  <a:pt x="6041643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w="6350" cap="flat" cmpd="sng">
            <a:solidFill>
              <a:srgbClr val="F58735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2" name="Rectangle 45144">
            <a:extLst>
              <a:ext uri="{FF2B5EF4-FFF2-40B4-BE49-F238E27FC236}">
                <a16:creationId xmlns:a16="http://schemas.microsoft.com/office/drawing/2014/main" id="{A49B0611-D0A2-4C6A-ADD9-4A13E84C5B56}"/>
              </a:ext>
            </a:extLst>
          </p:cNvPr>
          <p:cNvSpPr/>
          <p:nvPr/>
        </p:nvSpPr>
        <p:spPr>
          <a:xfrm>
            <a:off x="1378424" y="1651639"/>
            <a:ext cx="9838476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Dans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un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environnement</a:t>
            </a:r>
            <a:r>
              <a:rPr kumimoji="0" lang="en-US" sz="2000" b="0" i="0" u="none" strike="noStrike" kern="0" cap="none" spc="143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sombre,</a:t>
            </a:r>
            <a:r>
              <a:rPr kumimoji="0" lang="en-US" sz="2000" b="0" i="0" u="none" strike="noStrike" kern="0" cap="none" spc="14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place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successivement</a:t>
            </a:r>
            <a:r>
              <a:rPr kumimoji="0" lang="en-US" sz="2000" b="0" i="0" u="none" strike="noStrike" kern="0" cap="none" spc="143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un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verre</a:t>
            </a:r>
            <a:r>
              <a:rPr kumimoji="0" lang="en-US" sz="2000" b="0" i="0" u="none" strike="noStrike" kern="0" cap="none" spc="143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entre</a:t>
            </a:r>
            <a:r>
              <a:rPr kumimoji="0" lang="en-US" sz="2000" b="0" i="0" u="none" strike="noStrike" kern="0" cap="none" spc="143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une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lampe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et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l’œil,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comme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illustré sur la figure ci-dessous. </a:t>
            </a:r>
          </a:p>
        </p:txBody>
      </p:sp>
      <p:sp>
        <p:nvSpPr>
          <p:cNvPr id="23" name="Rectangle 45145">
            <a:extLst>
              <a:ext uri="{FF2B5EF4-FFF2-40B4-BE49-F238E27FC236}">
                <a16:creationId xmlns:a16="http://schemas.microsoft.com/office/drawing/2014/main" id="{C6CDAC1C-8D16-450E-86F2-E55EF4C9A7C7}"/>
              </a:ext>
            </a:extLst>
          </p:cNvPr>
          <p:cNvSpPr/>
          <p:nvPr/>
        </p:nvSpPr>
        <p:spPr>
          <a:xfrm>
            <a:off x="1488696" y="4793733"/>
            <a:ext cx="4767331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 veut identifier la nature optique du verre. 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3585C997-610C-480C-8199-14CEB03DF1AC}"/>
              </a:ext>
            </a:extLst>
          </p:cNvPr>
          <p:cNvGrpSpPr/>
          <p:nvPr/>
        </p:nvGrpSpPr>
        <p:grpSpPr>
          <a:xfrm>
            <a:off x="3525571" y="2225847"/>
            <a:ext cx="6252609" cy="2627664"/>
            <a:chOff x="4331592" y="2253586"/>
            <a:chExt cx="5664295" cy="2356662"/>
          </a:xfrm>
        </p:grpSpPr>
        <p:pic>
          <p:nvPicPr>
            <p:cNvPr id="25" name="Picture 45046">
              <a:extLst>
                <a:ext uri="{FF2B5EF4-FFF2-40B4-BE49-F238E27FC236}">
                  <a16:creationId xmlns:a16="http://schemas.microsoft.com/office/drawing/2014/main" id="{F7171D1F-EB49-4F4A-8BAF-57368AE4332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565442" y="2604597"/>
              <a:ext cx="2634035" cy="854281"/>
            </a:xfrm>
            <a:prstGeom prst="rect">
              <a:avLst/>
            </a:prstGeom>
            <a:noFill/>
          </p:spPr>
        </p:pic>
        <p:sp>
          <p:nvSpPr>
            <p:cNvPr id="26" name="Freeform 45047">
              <a:extLst>
                <a:ext uri="{FF2B5EF4-FFF2-40B4-BE49-F238E27FC236}">
                  <a16:creationId xmlns:a16="http://schemas.microsoft.com/office/drawing/2014/main" id="{18471BF4-0423-49BE-A163-76DA8A1C8213}"/>
                </a:ext>
              </a:extLst>
            </p:cNvPr>
            <p:cNvSpPr/>
            <p:nvPr/>
          </p:nvSpPr>
          <p:spPr>
            <a:xfrm>
              <a:off x="5899748" y="3380632"/>
              <a:ext cx="0" cy="256654"/>
            </a:xfrm>
            <a:custGeom>
              <a:avLst/>
              <a:gdLst/>
              <a:ahLst/>
              <a:cxnLst/>
              <a:rect l="0" t="0" r="0" b="0"/>
              <a:pathLst>
                <a:path h="256654">
                  <a:moveTo>
                    <a:pt x="0" y="0"/>
                  </a:moveTo>
                  <a:lnTo>
                    <a:pt x="0" y="256654"/>
                  </a:lnTo>
                </a:path>
              </a:pathLst>
            </a:custGeom>
            <a:noFill/>
            <a:ln w="34582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Freeform 45048">
              <a:extLst>
                <a:ext uri="{FF2B5EF4-FFF2-40B4-BE49-F238E27FC236}">
                  <a16:creationId xmlns:a16="http://schemas.microsoft.com/office/drawing/2014/main" id="{F5F0F7D7-6EE8-425C-918B-39F1B4C1A65E}"/>
                </a:ext>
              </a:extLst>
            </p:cNvPr>
            <p:cNvSpPr/>
            <p:nvPr/>
          </p:nvSpPr>
          <p:spPr>
            <a:xfrm>
              <a:off x="5785151" y="3654578"/>
              <a:ext cx="229831" cy="0"/>
            </a:xfrm>
            <a:custGeom>
              <a:avLst/>
              <a:gdLst/>
              <a:ahLst/>
              <a:cxnLst/>
              <a:rect l="0" t="0" r="0" b="0"/>
              <a:pathLst>
                <a:path w="229831">
                  <a:moveTo>
                    <a:pt x="229831" y="0"/>
                  </a:moveTo>
                  <a:lnTo>
                    <a:pt x="0" y="0"/>
                  </a:lnTo>
                </a:path>
              </a:pathLst>
            </a:custGeom>
            <a:noFill/>
            <a:ln w="34582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Freeform 45049">
              <a:extLst>
                <a:ext uri="{FF2B5EF4-FFF2-40B4-BE49-F238E27FC236}">
                  <a16:creationId xmlns:a16="http://schemas.microsoft.com/office/drawing/2014/main" id="{EBB9BAB8-871E-4341-B93B-99C46BFE5AFE}"/>
                </a:ext>
              </a:extLst>
            </p:cNvPr>
            <p:cNvSpPr/>
            <p:nvPr/>
          </p:nvSpPr>
          <p:spPr>
            <a:xfrm>
              <a:off x="5540977" y="2475634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close/>
                  <a:moveTo>
                    <a:pt x="0" y="262331"/>
                  </a:moveTo>
                </a:path>
              </a:pathLst>
            </a:custGeom>
            <a:solidFill>
              <a:srgbClr val="D0D2D3">
                <a:alpha val="100000"/>
              </a:srgbClr>
            </a:solidFill>
            <a:ln w="34582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Freeform 45050">
              <a:extLst>
                <a:ext uri="{FF2B5EF4-FFF2-40B4-BE49-F238E27FC236}">
                  <a16:creationId xmlns:a16="http://schemas.microsoft.com/office/drawing/2014/main" id="{E07A181A-F458-4DD1-9367-C6203D258D41}"/>
                </a:ext>
              </a:extLst>
            </p:cNvPr>
            <p:cNvSpPr/>
            <p:nvPr/>
          </p:nvSpPr>
          <p:spPr>
            <a:xfrm>
              <a:off x="5540977" y="2475634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lnTo>
                    <a:pt x="0" y="262331"/>
                  </a:lnTo>
                  <a:close/>
                  <a:moveTo>
                    <a:pt x="0" y="262331"/>
                  </a:moveTo>
                </a:path>
              </a:pathLst>
            </a:custGeom>
            <a:noFill/>
            <a:ln w="4318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pic>
          <p:nvPicPr>
            <p:cNvPr id="30" name="Picture 45051">
              <a:extLst>
                <a:ext uri="{FF2B5EF4-FFF2-40B4-BE49-F238E27FC236}">
                  <a16:creationId xmlns:a16="http://schemas.microsoft.com/office/drawing/2014/main" id="{DBE87EA9-8B23-47DB-B9B5-7DBE626D095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32308" y="3837090"/>
              <a:ext cx="428717" cy="558527"/>
            </a:xfrm>
            <a:prstGeom prst="rect">
              <a:avLst/>
            </a:prstGeom>
            <a:noFill/>
          </p:spPr>
        </p:pic>
        <p:sp>
          <p:nvSpPr>
            <p:cNvPr id="31" name="Freeform 45052">
              <a:extLst>
                <a:ext uri="{FF2B5EF4-FFF2-40B4-BE49-F238E27FC236}">
                  <a16:creationId xmlns:a16="http://schemas.microsoft.com/office/drawing/2014/main" id="{C526E3E7-5416-4DC5-A6FC-C6DC82DBB404}"/>
                </a:ext>
              </a:extLst>
            </p:cNvPr>
            <p:cNvSpPr/>
            <p:nvPr/>
          </p:nvSpPr>
          <p:spPr>
            <a:xfrm>
              <a:off x="7431443" y="3484800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close/>
                  <a:moveTo>
                    <a:pt x="0" y="262331"/>
                  </a:moveTo>
                </a:path>
              </a:pathLst>
            </a:custGeom>
            <a:solidFill>
              <a:srgbClr val="D0D2D3">
                <a:alpha val="1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Freeform 45053">
              <a:extLst>
                <a:ext uri="{FF2B5EF4-FFF2-40B4-BE49-F238E27FC236}">
                  <a16:creationId xmlns:a16="http://schemas.microsoft.com/office/drawing/2014/main" id="{8C602BF2-169C-461F-AA5E-FC46BF1CF5E0}"/>
                </a:ext>
              </a:extLst>
            </p:cNvPr>
            <p:cNvSpPr/>
            <p:nvPr/>
          </p:nvSpPr>
          <p:spPr>
            <a:xfrm>
              <a:off x="7431443" y="3484800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lnTo>
                    <a:pt x="0" y="262331"/>
                  </a:lnTo>
                  <a:close/>
                  <a:moveTo>
                    <a:pt x="0" y="262331"/>
                  </a:moveTo>
                </a:path>
              </a:pathLst>
            </a:custGeom>
            <a:noFill/>
            <a:ln w="4318" cap="flat" cmpd="sng" algn="ctr">
              <a:solidFill>
                <a:srgbClr val="373535">
                  <a:alpha val="14999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33" name="Freeform 45054">
              <a:extLst>
                <a:ext uri="{FF2B5EF4-FFF2-40B4-BE49-F238E27FC236}">
                  <a16:creationId xmlns:a16="http://schemas.microsoft.com/office/drawing/2014/main" id="{6AD3ECE9-602C-4327-82A1-E7273912E3D5}"/>
                </a:ext>
              </a:extLst>
            </p:cNvPr>
            <p:cNvSpPr/>
            <p:nvPr/>
          </p:nvSpPr>
          <p:spPr>
            <a:xfrm>
              <a:off x="4896662" y="3358597"/>
              <a:ext cx="2428049" cy="749693"/>
            </a:xfrm>
            <a:custGeom>
              <a:avLst/>
              <a:gdLst/>
              <a:ahLst/>
              <a:cxnLst/>
              <a:rect l="0" t="0" r="0" b="0"/>
              <a:pathLst>
                <a:path w="2428049" h="749693">
                  <a:moveTo>
                    <a:pt x="0" y="0"/>
                  </a:moveTo>
                  <a:lnTo>
                    <a:pt x="0" y="749693"/>
                  </a:lnTo>
                  <a:lnTo>
                    <a:pt x="2428049" y="749693"/>
                  </a:lnTo>
                </a:path>
              </a:pathLst>
            </a:custGeom>
            <a:noFill/>
            <a:ln w="12700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pic>
          <p:nvPicPr>
            <p:cNvPr id="34" name="Picture 45055">
              <a:extLst>
                <a:ext uri="{FF2B5EF4-FFF2-40B4-BE49-F238E27FC236}">
                  <a16:creationId xmlns:a16="http://schemas.microsoft.com/office/drawing/2014/main" id="{450C7C87-78B6-4373-BFC5-0CF2DF99929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92334" y="4063196"/>
              <a:ext cx="114452" cy="90246"/>
            </a:xfrm>
            <a:prstGeom prst="rect">
              <a:avLst/>
            </a:prstGeom>
            <a:noFill/>
          </p:spPr>
        </p:pic>
        <p:sp>
          <p:nvSpPr>
            <p:cNvPr id="35" name="Rectangle 45153">
              <a:extLst>
                <a:ext uri="{FF2B5EF4-FFF2-40B4-BE49-F238E27FC236}">
                  <a16:creationId xmlns:a16="http://schemas.microsoft.com/office/drawing/2014/main" id="{DBB68E8E-EF29-48E9-A474-9591DB3126C7}"/>
                </a:ext>
              </a:extLst>
            </p:cNvPr>
            <p:cNvSpPr/>
            <p:nvPr/>
          </p:nvSpPr>
          <p:spPr>
            <a:xfrm>
              <a:off x="4331592" y="2943819"/>
              <a:ext cx="341440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Œil</a:t>
              </a:r>
            </a:p>
          </p:txBody>
        </p:sp>
        <p:sp>
          <p:nvSpPr>
            <p:cNvPr id="36" name="Rectangle 45154">
              <a:extLst>
                <a:ext uri="{FF2B5EF4-FFF2-40B4-BE49-F238E27FC236}">
                  <a16:creationId xmlns:a16="http://schemas.microsoft.com/office/drawing/2014/main" id="{41A298FD-735D-43E1-A0CF-8A6908C1E367}"/>
                </a:ext>
              </a:extLst>
            </p:cNvPr>
            <p:cNvSpPr/>
            <p:nvPr/>
          </p:nvSpPr>
          <p:spPr>
            <a:xfrm>
              <a:off x="8304718" y="3984178"/>
              <a:ext cx="1691169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Ce que voit l’œil</a:t>
              </a:r>
            </a:p>
          </p:txBody>
        </p:sp>
        <p:sp>
          <p:nvSpPr>
            <p:cNvPr id="37" name="Rectangle 45155">
              <a:extLst>
                <a:ext uri="{FF2B5EF4-FFF2-40B4-BE49-F238E27FC236}">
                  <a16:creationId xmlns:a16="http://schemas.microsoft.com/office/drawing/2014/main" id="{35870DE1-B0EC-44B6-ABBD-E49366952488}"/>
                </a:ext>
              </a:extLst>
            </p:cNvPr>
            <p:cNvSpPr/>
            <p:nvPr/>
          </p:nvSpPr>
          <p:spPr>
            <a:xfrm>
              <a:off x="6805137" y="2386227"/>
              <a:ext cx="698909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Lampe</a:t>
              </a:r>
            </a:p>
          </p:txBody>
        </p:sp>
        <p:sp>
          <p:nvSpPr>
            <p:cNvPr id="38" name="Rectangle 45156">
              <a:extLst>
                <a:ext uri="{FF2B5EF4-FFF2-40B4-BE49-F238E27FC236}">
                  <a16:creationId xmlns:a16="http://schemas.microsoft.com/office/drawing/2014/main" id="{8E309F53-485B-4C23-8F5B-82C841A6CD4F}"/>
                </a:ext>
              </a:extLst>
            </p:cNvPr>
            <p:cNvSpPr/>
            <p:nvPr/>
          </p:nvSpPr>
          <p:spPr>
            <a:xfrm>
              <a:off x="5528795" y="2253586"/>
              <a:ext cx="581891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Verre</a:t>
              </a:r>
            </a:p>
          </p:txBody>
        </p:sp>
      </p:grp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107CA8-8F18-468B-8C7D-19A247591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Demande aux élèves d’être attentifs </a:t>
            </a:r>
            <a:endParaRPr lang="fr-FR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C69FA65-40F5-4C38-7B15-B2CD6DB0F88F}"/>
              </a:ext>
            </a:extLst>
          </p:cNvPr>
          <p:cNvSpPr/>
          <p:nvPr/>
        </p:nvSpPr>
        <p:spPr>
          <a:xfrm>
            <a:off x="1378424" y="4721290"/>
            <a:ext cx="4947731" cy="38967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007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0495BEE-5034-8BC6-7B47-F68DD1551D34}"/>
              </a:ext>
            </a:extLst>
          </p:cNvPr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4BFDCAC9-FD08-DEE8-77DF-3D69E050D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la deuxième étape, je conclue : le milieu transparent (ou translucide ou opaque selon la situation illustrée).</a:t>
            </a:r>
          </a:p>
        </p:txBody>
      </p:sp>
      <p:sp>
        <p:nvSpPr>
          <p:cNvPr id="141" name="Freeform 44374">
            <a:extLst>
              <a:ext uri="{FF2B5EF4-FFF2-40B4-BE49-F238E27FC236}">
                <a16:creationId xmlns:a16="http://schemas.microsoft.com/office/drawing/2014/main" id="{99FEE1C9-5069-41B0-9C39-59FE5BF6B8C5}"/>
              </a:ext>
            </a:extLst>
          </p:cNvPr>
          <p:cNvSpPr/>
          <p:nvPr/>
        </p:nvSpPr>
        <p:spPr>
          <a:xfrm>
            <a:off x="1089555" y="5398312"/>
            <a:ext cx="10797309" cy="371157"/>
          </a:xfrm>
          <a:custGeom>
            <a:avLst/>
            <a:gdLst/>
            <a:ahLst/>
            <a:cxnLst/>
            <a:rect l="0" t="0" r="0" b="0"/>
            <a:pathLst>
              <a:path w="5896800" h="187223">
                <a:moveTo>
                  <a:pt x="0" y="0"/>
                </a:moveTo>
                <a:lnTo>
                  <a:pt x="0" y="187223"/>
                </a:lnTo>
                <a:lnTo>
                  <a:pt x="5860796" y="187223"/>
                </a:lnTo>
                <a:cubicBezTo>
                  <a:pt x="5880684" y="187223"/>
                  <a:pt x="5896800" y="171107"/>
                  <a:pt x="5896800" y="151206"/>
                </a:cubicBezTo>
                <a:lnTo>
                  <a:pt x="5896800" y="36017"/>
                </a:lnTo>
                <a:cubicBezTo>
                  <a:pt x="5896800" y="16128"/>
                  <a:pt x="5880684" y="0"/>
                  <a:pt x="5860796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2" name="Rectangle 44875">
            <a:extLst>
              <a:ext uri="{FF2B5EF4-FFF2-40B4-BE49-F238E27FC236}">
                <a16:creationId xmlns:a16="http://schemas.microsoft.com/office/drawing/2014/main" id="{F4B4681F-82A4-4F2B-8C06-0BA221439711}"/>
              </a:ext>
            </a:extLst>
          </p:cNvPr>
          <p:cNvSpPr/>
          <p:nvPr/>
        </p:nvSpPr>
        <p:spPr>
          <a:xfrm>
            <a:off x="1177626" y="5387570"/>
            <a:ext cx="5441170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  <a:latin typeface="Calibri-Bold"/>
              </a:rPr>
              <a:t>2.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Conclure sur la nature optiqu</a:t>
            </a:r>
            <a:r>
              <a:rPr kumimoji="0" lang="en-US" sz="2400" b="0" i="0" u="none" strike="noStrike" kern="0" cap="none" spc="54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du milieu.</a:t>
            </a:r>
          </a:p>
        </p:txBody>
      </p:sp>
      <p:grpSp>
        <p:nvGrpSpPr>
          <p:cNvPr id="143" name="Group 19">
            <a:extLst>
              <a:ext uri="{FF2B5EF4-FFF2-40B4-BE49-F238E27FC236}">
                <a16:creationId xmlns:a16="http://schemas.microsoft.com/office/drawing/2014/main" id="{65490B94-B902-4B78-B378-9F234AFE0787}"/>
              </a:ext>
            </a:extLst>
          </p:cNvPr>
          <p:cNvGrpSpPr/>
          <p:nvPr/>
        </p:nvGrpSpPr>
        <p:grpSpPr>
          <a:xfrm>
            <a:off x="1424890" y="5887105"/>
            <a:ext cx="4717638" cy="422211"/>
            <a:chOff x="889517" y="1728507"/>
            <a:chExt cx="4717638" cy="422211"/>
          </a:xfrm>
        </p:grpSpPr>
        <p:sp>
          <p:nvSpPr>
            <p:cNvPr id="144" name="Rectangle 44877">
              <a:extLst>
                <a:ext uri="{FF2B5EF4-FFF2-40B4-BE49-F238E27FC236}">
                  <a16:creationId xmlns:a16="http://schemas.microsoft.com/office/drawing/2014/main" id="{FD39BAAA-5D95-460B-8111-9FABB260FD72}"/>
                </a:ext>
              </a:extLst>
            </p:cNvPr>
            <p:cNvSpPr/>
            <p:nvPr/>
          </p:nvSpPr>
          <p:spPr>
            <a:xfrm>
              <a:off x="889517" y="1781386"/>
              <a:ext cx="4717638" cy="36933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Le verre est un milieu 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MT-Light"/>
                </a:rPr>
                <a:t>......................</a:t>
              </a:r>
            </a:p>
          </p:txBody>
        </p:sp>
        <p:sp>
          <p:nvSpPr>
            <p:cNvPr id="145" name="Rectangle 44879">
              <a:extLst>
                <a:ext uri="{FF2B5EF4-FFF2-40B4-BE49-F238E27FC236}">
                  <a16:creationId xmlns:a16="http://schemas.microsoft.com/office/drawing/2014/main" id="{E33AAC79-DC89-4819-A523-488C43A58E22}"/>
                </a:ext>
              </a:extLst>
            </p:cNvPr>
            <p:cNvSpPr/>
            <p:nvPr/>
          </p:nvSpPr>
          <p:spPr>
            <a:xfrm>
              <a:off x="3816696" y="1728507"/>
              <a:ext cx="65" cy="36933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defTabSz="914400"/>
              <a:endParaRPr lang="en-US" sz="2400" b="1" i="1" kern="0" dirty="0">
                <a:solidFill>
                  <a:srgbClr val="243D98"/>
                </a:solidFill>
                <a:latin typeface="BradleyTypePro-Regular"/>
              </a:endParaRPr>
            </a:p>
          </p:txBody>
        </p:sp>
      </p:grpSp>
      <p:sp>
        <p:nvSpPr>
          <p:cNvPr id="146" name="ZoneTexte 145">
            <a:extLst>
              <a:ext uri="{FF2B5EF4-FFF2-40B4-BE49-F238E27FC236}">
                <a16:creationId xmlns:a16="http://schemas.microsoft.com/office/drawing/2014/main" id="{5705E1EB-2100-4BDE-B919-9F757DB93B0A}"/>
              </a:ext>
            </a:extLst>
          </p:cNvPr>
          <p:cNvSpPr txBox="1"/>
          <p:nvPr/>
        </p:nvSpPr>
        <p:spPr>
          <a:xfrm>
            <a:off x="4298182" y="5848214"/>
            <a:ext cx="18876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en-US" sz="2400" b="1" i="1" kern="0" dirty="0">
                <a:solidFill>
                  <a:srgbClr val="243D98"/>
                </a:solidFill>
                <a:latin typeface="BradleyTypePro-Regular"/>
              </a:rPr>
              <a:t>transparent</a:t>
            </a:r>
          </a:p>
        </p:txBody>
      </p:sp>
      <p:sp>
        <p:nvSpPr>
          <p:cNvPr id="147" name="Rectangle à coins arrondis 13">
            <a:extLst>
              <a:ext uri="{FF2B5EF4-FFF2-40B4-BE49-F238E27FC236}">
                <a16:creationId xmlns:a16="http://schemas.microsoft.com/office/drawing/2014/main" id="{81DBDE75-74F1-46C8-911D-1AA758F1347C}"/>
              </a:ext>
            </a:extLst>
          </p:cNvPr>
          <p:cNvSpPr/>
          <p:nvPr/>
        </p:nvSpPr>
        <p:spPr>
          <a:xfrm>
            <a:off x="8110920" y="5499061"/>
            <a:ext cx="3691426" cy="949691"/>
          </a:xfrm>
          <a:prstGeom prst="roundRect">
            <a:avLst>
              <a:gd name="adj" fmla="val 89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TRANSPARENT= laisse passer toute la lumière</a:t>
            </a:r>
          </a:p>
        </p:txBody>
      </p:sp>
      <p:sp>
        <p:nvSpPr>
          <p:cNvPr id="148" name="Triangle isocèle 6">
            <a:extLst>
              <a:ext uri="{FF2B5EF4-FFF2-40B4-BE49-F238E27FC236}">
                <a16:creationId xmlns:a16="http://schemas.microsoft.com/office/drawing/2014/main" id="{4CBE8348-097C-4437-80F9-E8857DE57AF1}"/>
              </a:ext>
            </a:extLst>
          </p:cNvPr>
          <p:cNvSpPr/>
          <p:nvPr/>
        </p:nvSpPr>
        <p:spPr>
          <a:xfrm>
            <a:off x="7770481" y="5475100"/>
            <a:ext cx="680879" cy="784129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09C11E-F9D9-47AE-B072-07A47A96807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Demande aux élèves d’être attentifs </a:t>
            </a:r>
          </a:p>
        </p:txBody>
      </p:sp>
      <p:sp>
        <p:nvSpPr>
          <p:cNvPr id="38" name="Rectangle à coins arrondis 5">
            <a:extLst>
              <a:ext uri="{FF2B5EF4-FFF2-40B4-BE49-F238E27FC236}">
                <a16:creationId xmlns:a16="http://schemas.microsoft.com/office/drawing/2014/main" id="{27BE7634-85C1-41AB-B8C7-2BC5461282D1}"/>
              </a:ext>
            </a:extLst>
          </p:cNvPr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39" name="Freeform 45279">
            <a:extLst>
              <a:ext uri="{FF2B5EF4-FFF2-40B4-BE49-F238E27FC236}">
                <a16:creationId xmlns:a16="http://schemas.microsoft.com/office/drawing/2014/main" id="{DE99F443-EF94-4C30-9017-55E711ACF9C5}"/>
              </a:ext>
            </a:extLst>
          </p:cNvPr>
          <p:cNvSpPr/>
          <p:nvPr/>
        </p:nvSpPr>
        <p:spPr>
          <a:xfrm>
            <a:off x="1282890" y="1590416"/>
            <a:ext cx="10277475" cy="3615945"/>
          </a:xfrm>
          <a:custGeom>
            <a:avLst/>
            <a:gdLst/>
            <a:ahLst/>
            <a:cxnLst/>
            <a:rect l="0" t="0" r="0" b="0"/>
            <a:pathLst>
              <a:path w="6132715" h="2937243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2846171"/>
                </a:lnTo>
                <a:cubicBezTo>
                  <a:pt x="0" y="2896463"/>
                  <a:pt x="40779" y="2937243"/>
                  <a:pt x="91071" y="2937243"/>
                </a:cubicBezTo>
                <a:lnTo>
                  <a:pt x="6041643" y="2937243"/>
                </a:lnTo>
                <a:cubicBezTo>
                  <a:pt x="6091935" y="2937243"/>
                  <a:pt x="6132715" y="2896463"/>
                  <a:pt x="6132715" y="2846171"/>
                </a:cubicBezTo>
                <a:lnTo>
                  <a:pt x="6132715" y="91059"/>
                </a:lnTo>
                <a:cubicBezTo>
                  <a:pt x="6132715" y="40767"/>
                  <a:pt x="6091935" y="0"/>
                  <a:pt x="6041643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FFE9D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dirty="0"/>
          </a:p>
        </p:txBody>
      </p:sp>
      <p:sp>
        <p:nvSpPr>
          <p:cNvPr id="40" name="Freeform 45280">
            <a:extLst>
              <a:ext uri="{FF2B5EF4-FFF2-40B4-BE49-F238E27FC236}">
                <a16:creationId xmlns:a16="http://schemas.microsoft.com/office/drawing/2014/main" id="{9496364B-A656-4ADA-AB01-5214450000AD}"/>
              </a:ext>
            </a:extLst>
          </p:cNvPr>
          <p:cNvSpPr/>
          <p:nvPr/>
        </p:nvSpPr>
        <p:spPr>
          <a:xfrm>
            <a:off x="1269242" y="1590416"/>
            <a:ext cx="10291123" cy="3615945"/>
          </a:xfrm>
          <a:custGeom>
            <a:avLst/>
            <a:gdLst/>
            <a:ahLst/>
            <a:cxnLst/>
            <a:rect l="0" t="0" r="0" b="0"/>
            <a:pathLst>
              <a:path w="6132715" h="2937243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2846171"/>
                </a:lnTo>
                <a:cubicBezTo>
                  <a:pt x="0" y="2896463"/>
                  <a:pt x="40779" y="2937243"/>
                  <a:pt x="91071" y="2937243"/>
                </a:cubicBezTo>
                <a:lnTo>
                  <a:pt x="6041643" y="2937243"/>
                </a:lnTo>
                <a:cubicBezTo>
                  <a:pt x="6091935" y="2937243"/>
                  <a:pt x="6132715" y="2896463"/>
                  <a:pt x="6132715" y="2846171"/>
                </a:cubicBezTo>
                <a:lnTo>
                  <a:pt x="6132715" y="91059"/>
                </a:lnTo>
                <a:cubicBezTo>
                  <a:pt x="6132715" y="40767"/>
                  <a:pt x="6091935" y="0"/>
                  <a:pt x="6041643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w="6350" cap="flat" cmpd="sng">
            <a:solidFill>
              <a:srgbClr val="F58735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1" name="Rectangle 45144">
            <a:extLst>
              <a:ext uri="{FF2B5EF4-FFF2-40B4-BE49-F238E27FC236}">
                <a16:creationId xmlns:a16="http://schemas.microsoft.com/office/drawing/2014/main" id="{FDF3DE80-D391-4015-8CC7-CC7C67846AE1}"/>
              </a:ext>
            </a:extLst>
          </p:cNvPr>
          <p:cNvSpPr/>
          <p:nvPr/>
        </p:nvSpPr>
        <p:spPr>
          <a:xfrm>
            <a:off x="1378424" y="1651639"/>
            <a:ext cx="9838476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Dans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un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environnement</a:t>
            </a:r>
            <a:r>
              <a:rPr kumimoji="0" lang="en-US" sz="2000" b="0" i="0" u="none" strike="noStrike" kern="0" cap="none" spc="143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sombre,</a:t>
            </a:r>
            <a:r>
              <a:rPr kumimoji="0" lang="en-US" sz="2000" b="0" i="0" u="none" strike="noStrike" kern="0" cap="none" spc="14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place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successivement</a:t>
            </a:r>
            <a:r>
              <a:rPr kumimoji="0" lang="en-US" sz="2000" b="0" i="0" u="none" strike="noStrike" kern="0" cap="none" spc="143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un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verre</a:t>
            </a:r>
            <a:r>
              <a:rPr kumimoji="0" lang="en-US" sz="2000" b="0" i="0" u="none" strike="noStrike" kern="0" cap="none" spc="143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entre</a:t>
            </a:r>
            <a:r>
              <a:rPr kumimoji="0" lang="en-US" sz="2000" b="0" i="0" u="none" strike="noStrike" kern="0" cap="none" spc="143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une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lampe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et</a:t>
            </a:r>
            <a:r>
              <a:rPr kumimoji="0" lang="en-US" sz="2000" b="0" i="0" u="none" strike="noStrike" kern="0" cap="none" spc="14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l’œil,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comme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illustré sur la figure ci-dessous. </a:t>
            </a:r>
          </a:p>
        </p:txBody>
      </p:sp>
      <p:sp>
        <p:nvSpPr>
          <p:cNvPr id="42" name="Rectangle 45145">
            <a:extLst>
              <a:ext uri="{FF2B5EF4-FFF2-40B4-BE49-F238E27FC236}">
                <a16:creationId xmlns:a16="http://schemas.microsoft.com/office/drawing/2014/main" id="{1CD5226A-3D6B-4129-9F34-B5E1E0CBD2BE}"/>
              </a:ext>
            </a:extLst>
          </p:cNvPr>
          <p:cNvSpPr/>
          <p:nvPr/>
        </p:nvSpPr>
        <p:spPr>
          <a:xfrm>
            <a:off x="1632325" y="4823974"/>
            <a:ext cx="4767331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 veut identifier la nature optique du verre. </a:t>
            </a:r>
          </a:p>
        </p:txBody>
      </p: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23F30D0D-1515-48F9-98A0-8BB207577634}"/>
              </a:ext>
            </a:extLst>
          </p:cNvPr>
          <p:cNvGrpSpPr/>
          <p:nvPr/>
        </p:nvGrpSpPr>
        <p:grpSpPr>
          <a:xfrm>
            <a:off x="3525571" y="2225847"/>
            <a:ext cx="6252609" cy="2627664"/>
            <a:chOff x="4331592" y="2253586"/>
            <a:chExt cx="5664295" cy="2356662"/>
          </a:xfrm>
        </p:grpSpPr>
        <p:pic>
          <p:nvPicPr>
            <p:cNvPr id="44" name="Picture 45046">
              <a:extLst>
                <a:ext uri="{FF2B5EF4-FFF2-40B4-BE49-F238E27FC236}">
                  <a16:creationId xmlns:a16="http://schemas.microsoft.com/office/drawing/2014/main" id="{54FF6DAF-3C72-4B2B-B8F7-63E8F335B95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565442" y="2604597"/>
              <a:ext cx="2634035" cy="854281"/>
            </a:xfrm>
            <a:prstGeom prst="rect">
              <a:avLst/>
            </a:prstGeom>
            <a:noFill/>
          </p:spPr>
        </p:pic>
        <p:sp>
          <p:nvSpPr>
            <p:cNvPr id="45" name="Freeform 45047">
              <a:extLst>
                <a:ext uri="{FF2B5EF4-FFF2-40B4-BE49-F238E27FC236}">
                  <a16:creationId xmlns:a16="http://schemas.microsoft.com/office/drawing/2014/main" id="{CE246564-C48F-4D19-92A7-F50B971B376E}"/>
                </a:ext>
              </a:extLst>
            </p:cNvPr>
            <p:cNvSpPr/>
            <p:nvPr/>
          </p:nvSpPr>
          <p:spPr>
            <a:xfrm>
              <a:off x="5899748" y="3380632"/>
              <a:ext cx="0" cy="256654"/>
            </a:xfrm>
            <a:custGeom>
              <a:avLst/>
              <a:gdLst/>
              <a:ahLst/>
              <a:cxnLst/>
              <a:rect l="0" t="0" r="0" b="0"/>
              <a:pathLst>
                <a:path h="256654">
                  <a:moveTo>
                    <a:pt x="0" y="0"/>
                  </a:moveTo>
                  <a:lnTo>
                    <a:pt x="0" y="256654"/>
                  </a:lnTo>
                </a:path>
              </a:pathLst>
            </a:custGeom>
            <a:noFill/>
            <a:ln w="34582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46" name="Freeform 45048">
              <a:extLst>
                <a:ext uri="{FF2B5EF4-FFF2-40B4-BE49-F238E27FC236}">
                  <a16:creationId xmlns:a16="http://schemas.microsoft.com/office/drawing/2014/main" id="{3618196F-04A2-4F8E-B163-2415BE5910CC}"/>
                </a:ext>
              </a:extLst>
            </p:cNvPr>
            <p:cNvSpPr/>
            <p:nvPr/>
          </p:nvSpPr>
          <p:spPr>
            <a:xfrm>
              <a:off x="5785151" y="3654578"/>
              <a:ext cx="229831" cy="0"/>
            </a:xfrm>
            <a:custGeom>
              <a:avLst/>
              <a:gdLst/>
              <a:ahLst/>
              <a:cxnLst/>
              <a:rect l="0" t="0" r="0" b="0"/>
              <a:pathLst>
                <a:path w="229831">
                  <a:moveTo>
                    <a:pt x="229831" y="0"/>
                  </a:moveTo>
                  <a:lnTo>
                    <a:pt x="0" y="0"/>
                  </a:lnTo>
                </a:path>
              </a:pathLst>
            </a:custGeom>
            <a:noFill/>
            <a:ln w="34582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47" name="Freeform 45049">
              <a:extLst>
                <a:ext uri="{FF2B5EF4-FFF2-40B4-BE49-F238E27FC236}">
                  <a16:creationId xmlns:a16="http://schemas.microsoft.com/office/drawing/2014/main" id="{6C326E41-6554-4F36-A109-86E7B1B84704}"/>
                </a:ext>
              </a:extLst>
            </p:cNvPr>
            <p:cNvSpPr/>
            <p:nvPr/>
          </p:nvSpPr>
          <p:spPr>
            <a:xfrm>
              <a:off x="5540977" y="2475634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close/>
                  <a:moveTo>
                    <a:pt x="0" y="262331"/>
                  </a:moveTo>
                </a:path>
              </a:pathLst>
            </a:custGeom>
            <a:solidFill>
              <a:srgbClr val="D0D2D3">
                <a:alpha val="100000"/>
              </a:srgbClr>
            </a:solidFill>
            <a:ln w="34582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48" name="Freeform 45050">
              <a:extLst>
                <a:ext uri="{FF2B5EF4-FFF2-40B4-BE49-F238E27FC236}">
                  <a16:creationId xmlns:a16="http://schemas.microsoft.com/office/drawing/2014/main" id="{FE9DA56B-CA2D-4DC3-B1B1-BE4DC286CAD4}"/>
                </a:ext>
              </a:extLst>
            </p:cNvPr>
            <p:cNvSpPr/>
            <p:nvPr/>
          </p:nvSpPr>
          <p:spPr>
            <a:xfrm>
              <a:off x="5540977" y="2475634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lnTo>
                    <a:pt x="0" y="262331"/>
                  </a:lnTo>
                  <a:close/>
                  <a:moveTo>
                    <a:pt x="0" y="262331"/>
                  </a:moveTo>
                </a:path>
              </a:pathLst>
            </a:custGeom>
            <a:noFill/>
            <a:ln w="4318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pic>
          <p:nvPicPr>
            <p:cNvPr id="49" name="Picture 45051">
              <a:extLst>
                <a:ext uri="{FF2B5EF4-FFF2-40B4-BE49-F238E27FC236}">
                  <a16:creationId xmlns:a16="http://schemas.microsoft.com/office/drawing/2014/main" id="{1CA1E393-69E5-46C0-99A5-421B60A36D8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32308" y="3837090"/>
              <a:ext cx="428717" cy="558527"/>
            </a:xfrm>
            <a:prstGeom prst="rect">
              <a:avLst/>
            </a:prstGeom>
            <a:noFill/>
          </p:spPr>
        </p:pic>
        <p:sp>
          <p:nvSpPr>
            <p:cNvPr id="50" name="Freeform 45052">
              <a:extLst>
                <a:ext uri="{FF2B5EF4-FFF2-40B4-BE49-F238E27FC236}">
                  <a16:creationId xmlns:a16="http://schemas.microsoft.com/office/drawing/2014/main" id="{C9BE467F-C18F-4390-92A4-E8A723948F81}"/>
                </a:ext>
              </a:extLst>
            </p:cNvPr>
            <p:cNvSpPr/>
            <p:nvPr/>
          </p:nvSpPr>
          <p:spPr>
            <a:xfrm>
              <a:off x="7431443" y="3484800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close/>
                  <a:moveTo>
                    <a:pt x="0" y="262331"/>
                  </a:moveTo>
                </a:path>
              </a:pathLst>
            </a:custGeom>
            <a:solidFill>
              <a:srgbClr val="D0D2D3">
                <a:alpha val="1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51" name="Freeform 45053">
              <a:extLst>
                <a:ext uri="{FF2B5EF4-FFF2-40B4-BE49-F238E27FC236}">
                  <a16:creationId xmlns:a16="http://schemas.microsoft.com/office/drawing/2014/main" id="{7DABFF57-FBDC-4A77-9F27-3D02034224BF}"/>
                </a:ext>
              </a:extLst>
            </p:cNvPr>
            <p:cNvSpPr/>
            <p:nvPr/>
          </p:nvSpPr>
          <p:spPr>
            <a:xfrm>
              <a:off x="7431443" y="3484800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lnTo>
                    <a:pt x="0" y="262331"/>
                  </a:lnTo>
                  <a:close/>
                  <a:moveTo>
                    <a:pt x="0" y="262331"/>
                  </a:moveTo>
                </a:path>
              </a:pathLst>
            </a:custGeom>
            <a:noFill/>
            <a:ln w="4318" cap="flat" cmpd="sng" algn="ctr">
              <a:solidFill>
                <a:srgbClr val="373535">
                  <a:alpha val="14999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52" name="Freeform 45054">
              <a:extLst>
                <a:ext uri="{FF2B5EF4-FFF2-40B4-BE49-F238E27FC236}">
                  <a16:creationId xmlns:a16="http://schemas.microsoft.com/office/drawing/2014/main" id="{0D13B42F-63CF-479D-9B3B-98368C26BE47}"/>
                </a:ext>
              </a:extLst>
            </p:cNvPr>
            <p:cNvSpPr/>
            <p:nvPr/>
          </p:nvSpPr>
          <p:spPr>
            <a:xfrm>
              <a:off x="4896662" y="3358597"/>
              <a:ext cx="2428049" cy="749693"/>
            </a:xfrm>
            <a:custGeom>
              <a:avLst/>
              <a:gdLst/>
              <a:ahLst/>
              <a:cxnLst/>
              <a:rect l="0" t="0" r="0" b="0"/>
              <a:pathLst>
                <a:path w="2428049" h="749693">
                  <a:moveTo>
                    <a:pt x="0" y="0"/>
                  </a:moveTo>
                  <a:lnTo>
                    <a:pt x="0" y="749693"/>
                  </a:lnTo>
                  <a:lnTo>
                    <a:pt x="2428049" y="749693"/>
                  </a:lnTo>
                </a:path>
              </a:pathLst>
            </a:custGeom>
            <a:noFill/>
            <a:ln w="12700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pic>
          <p:nvPicPr>
            <p:cNvPr id="53" name="Picture 45055">
              <a:extLst>
                <a:ext uri="{FF2B5EF4-FFF2-40B4-BE49-F238E27FC236}">
                  <a16:creationId xmlns:a16="http://schemas.microsoft.com/office/drawing/2014/main" id="{FB744767-EC10-4EEB-8235-D687EEBE002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92334" y="4063196"/>
              <a:ext cx="114452" cy="90246"/>
            </a:xfrm>
            <a:prstGeom prst="rect">
              <a:avLst/>
            </a:prstGeom>
            <a:noFill/>
          </p:spPr>
        </p:pic>
        <p:sp>
          <p:nvSpPr>
            <p:cNvPr id="54" name="Rectangle 45153">
              <a:extLst>
                <a:ext uri="{FF2B5EF4-FFF2-40B4-BE49-F238E27FC236}">
                  <a16:creationId xmlns:a16="http://schemas.microsoft.com/office/drawing/2014/main" id="{4C073FC3-3016-48F8-BCE0-9B85E52E4598}"/>
                </a:ext>
              </a:extLst>
            </p:cNvPr>
            <p:cNvSpPr/>
            <p:nvPr/>
          </p:nvSpPr>
          <p:spPr>
            <a:xfrm>
              <a:off x="4331592" y="2943819"/>
              <a:ext cx="341440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Œil</a:t>
              </a:r>
            </a:p>
          </p:txBody>
        </p:sp>
        <p:sp>
          <p:nvSpPr>
            <p:cNvPr id="55" name="Rectangle 45154">
              <a:extLst>
                <a:ext uri="{FF2B5EF4-FFF2-40B4-BE49-F238E27FC236}">
                  <a16:creationId xmlns:a16="http://schemas.microsoft.com/office/drawing/2014/main" id="{510893E8-8ED5-4581-AB4C-3A6BBBD9B976}"/>
                </a:ext>
              </a:extLst>
            </p:cNvPr>
            <p:cNvSpPr/>
            <p:nvPr/>
          </p:nvSpPr>
          <p:spPr>
            <a:xfrm>
              <a:off x="8304718" y="3984178"/>
              <a:ext cx="1691169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Ce que voit l’œil</a:t>
              </a:r>
            </a:p>
          </p:txBody>
        </p:sp>
        <p:sp>
          <p:nvSpPr>
            <p:cNvPr id="56" name="Rectangle 45155">
              <a:extLst>
                <a:ext uri="{FF2B5EF4-FFF2-40B4-BE49-F238E27FC236}">
                  <a16:creationId xmlns:a16="http://schemas.microsoft.com/office/drawing/2014/main" id="{47BE033C-AF48-4612-B579-40E582AB2CB4}"/>
                </a:ext>
              </a:extLst>
            </p:cNvPr>
            <p:cNvSpPr/>
            <p:nvPr/>
          </p:nvSpPr>
          <p:spPr>
            <a:xfrm>
              <a:off x="6805137" y="2386227"/>
              <a:ext cx="698909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Lampe</a:t>
              </a:r>
            </a:p>
          </p:txBody>
        </p:sp>
        <p:sp>
          <p:nvSpPr>
            <p:cNvPr id="57" name="Rectangle 45156">
              <a:extLst>
                <a:ext uri="{FF2B5EF4-FFF2-40B4-BE49-F238E27FC236}">
                  <a16:creationId xmlns:a16="http://schemas.microsoft.com/office/drawing/2014/main" id="{A1648FAD-0F48-4F26-85A5-FAB7BB54CC29}"/>
                </a:ext>
              </a:extLst>
            </p:cNvPr>
            <p:cNvSpPr/>
            <p:nvPr/>
          </p:nvSpPr>
          <p:spPr>
            <a:xfrm>
              <a:off x="5528795" y="2253586"/>
              <a:ext cx="581891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Verre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41716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A4F22B8-BA94-641E-2CE1-C02D3F0FE53F}"/>
              </a:ext>
            </a:extLst>
          </p:cNvPr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94C349FE-7BAE-AC2F-FDF9-48C3261CC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 bilan, pour identifier la nature du milieu selon la visibilité d’un objet à travers ce milieu, se fait en suivant les étapes suivantes 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8B20A5-8F8A-4CBA-8FC0-F52A17B2C8C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Demande aux élèves d’être attentifs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E28F3B8-B74A-D697-C618-DF835B14A06E}"/>
              </a:ext>
            </a:extLst>
          </p:cNvPr>
          <p:cNvSpPr txBox="1"/>
          <p:nvPr/>
        </p:nvSpPr>
        <p:spPr>
          <a:xfrm>
            <a:off x="820221" y="1955974"/>
            <a:ext cx="5515265" cy="1295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631825" lvl="0" indent="-285750" defTabSz="9144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b="1" i="1" dirty="0"/>
              <a:t>Nettement visible</a:t>
            </a:r>
          </a:p>
          <a:p>
            <a:pPr marL="631825" lvl="0" indent="-285750" defTabSz="9144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b="1" i="1" dirty="0"/>
              <a:t>Faiblement visible</a:t>
            </a:r>
          </a:p>
          <a:p>
            <a:pPr marL="631825" lvl="0" indent="-285750" defTabSz="9144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b="1" i="1" dirty="0"/>
              <a:t>Non visible</a:t>
            </a:r>
            <a:endParaRPr lang="fr-FR" b="1" i="1" kern="0" dirty="0">
              <a:solidFill>
                <a:srgbClr val="00206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3C1DA18-6947-513D-64D1-53E18CA05F52}"/>
              </a:ext>
            </a:extLst>
          </p:cNvPr>
          <p:cNvSpPr txBox="1"/>
          <p:nvPr/>
        </p:nvSpPr>
        <p:spPr>
          <a:xfrm>
            <a:off x="820220" y="4019768"/>
            <a:ext cx="5515265" cy="1295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lvl="0" indent="-285750" defTabSz="9144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b="1" i="1" dirty="0"/>
              <a:t>Transparent</a:t>
            </a:r>
          </a:p>
          <a:p>
            <a:pPr marL="285750" lvl="0" indent="-285750" defTabSz="9144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b="1" i="1" dirty="0"/>
              <a:t>Translucide</a:t>
            </a:r>
          </a:p>
          <a:p>
            <a:pPr marL="285750" lvl="0" indent="-285750" defTabSz="9144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b="1" i="1" dirty="0"/>
              <a:t>Opaque</a:t>
            </a:r>
            <a:endParaRPr lang="fr-FR" b="1" i="1" dirty="0">
              <a:solidFill>
                <a:srgbClr val="002060"/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BAED92B9-8EC7-9481-E955-5F379FE49490}"/>
              </a:ext>
            </a:extLst>
          </p:cNvPr>
          <p:cNvGrpSpPr/>
          <p:nvPr/>
        </p:nvGrpSpPr>
        <p:grpSpPr>
          <a:xfrm>
            <a:off x="564234" y="1268620"/>
            <a:ext cx="10534797" cy="511975"/>
            <a:chOff x="738328" y="1571270"/>
            <a:chExt cx="10534797" cy="511975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08350BA4-C0E0-F831-5282-33B91CDBD41B}"/>
                </a:ext>
              </a:extLst>
            </p:cNvPr>
            <p:cNvSpPr txBox="1"/>
            <p:nvPr/>
          </p:nvSpPr>
          <p:spPr>
            <a:xfrm>
              <a:off x="1188098" y="1642592"/>
              <a:ext cx="10085027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b="1" kern="0" dirty="0"/>
                <a:t>Observer</a:t>
              </a:r>
              <a:r>
                <a:rPr lang="fr-FR" kern="0" dirty="0"/>
                <a:t> si la source de lumière est </a:t>
              </a:r>
              <a:r>
                <a:rPr lang="fr-FR" b="1" kern="0" dirty="0"/>
                <a:t>nettement</a:t>
              </a:r>
              <a:r>
                <a:rPr lang="fr-FR" kern="0" dirty="0"/>
                <a:t> visible ou </a:t>
              </a:r>
              <a:r>
                <a:rPr lang="fr-FR" b="1" kern="0" dirty="0"/>
                <a:t>faiblement</a:t>
              </a:r>
              <a:r>
                <a:rPr lang="fr-FR" kern="0" dirty="0"/>
                <a:t> </a:t>
              </a:r>
              <a:r>
                <a:rPr lang="fr-FR" b="1" kern="0" dirty="0"/>
                <a:t>visible</a:t>
              </a:r>
              <a:r>
                <a:rPr lang="fr-FR" kern="0" dirty="0"/>
                <a:t> à travers le matériau.</a:t>
              </a:r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F84A5AC3-626B-B280-BE77-4E143C173983}"/>
                </a:ext>
              </a:extLst>
            </p:cNvPr>
            <p:cNvSpPr/>
            <p:nvPr/>
          </p:nvSpPr>
          <p:spPr>
            <a:xfrm>
              <a:off x="738328" y="1571270"/>
              <a:ext cx="511975" cy="51197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/>
                <a:t>1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B4275C1A-F34C-E39C-BFA7-4CF17F151351}"/>
              </a:ext>
            </a:extLst>
          </p:cNvPr>
          <p:cNvGrpSpPr/>
          <p:nvPr/>
        </p:nvGrpSpPr>
        <p:grpSpPr>
          <a:xfrm>
            <a:off x="564234" y="3428229"/>
            <a:ext cx="10534797" cy="511975"/>
            <a:chOff x="738328" y="1571270"/>
            <a:chExt cx="10534797" cy="511975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42487041-BA04-590C-8E73-75736BBF7F72}"/>
                </a:ext>
              </a:extLst>
            </p:cNvPr>
            <p:cNvSpPr txBox="1"/>
            <p:nvPr/>
          </p:nvSpPr>
          <p:spPr>
            <a:xfrm>
              <a:off x="1188098" y="1642592"/>
              <a:ext cx="10085027" cy="4025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lvl="0" defTabSz="914400">
                <a:lnSpc>
                  <a:spcPct val="120000"/>
                </a:lnSpc>
                <a:defRPr/>
              </a:pPr>
              <a:r>
                <a:rPr lang="fr-FR" kern="0" dirty="0"/>
                <a:t>Conclure sur la </a:t>
              </a:r>
              <a:r>
                <a:rPr lang="fr-FR" b="1" kern="0" dirty="0"/>
                <a:t>nature optique </a:t>
              </a:r>
              <a:r>
                <a:rPr lang="fr-FR" kern="0" dirty="0"/>
                <a:t>du milieu.</a:t>
              </a:r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2ECD4B3A-28D2-6BD8-5713-E237124F0CAE}"/>
                </a:ext>
              </a:extLst>
            </p:cNvPr>
            <p:cNvSpPr/>
            <p:nvPr/>
          </p:nvSpPr>
          <p:spPr>
            <a:xfrm>
              <a:off x="738328" y="1571270"/>
              <a:ext cx="511975" cy="51197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/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475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 animBg="1"/>
      <p:bldP spid="15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42080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B98F540-F520-2CE2-DFE1-234991485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Choisissez la bonne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AE80671-5FE4-68BB-EDA5-8EDC3D11333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répondre oralement 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0F985FA-D277-42DA-A045-405615554F11}"/>
              </a:ext>
            </a:extLst>
          </p:cNvPr>
          <p:cNvSpPr txBox="1"/>
          <p:nvPr/>
        </p:nvSpPr>
        <p:spPr>
          <a:xfrm>
            <a:off x="539518" y="1841599"/>
            <a:ext cx="9846427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Un milieu transparent: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C536D55-0A14-35DA-B00D-779604FC97D5}"/>
              </a:ext>
            </a:extLst>
          </p:cNvPr>
          <p:cNvGrpSpPr/>
          <p:nvPr/>
        </p:nvGrpSpPr>
        <p:grpSpPr>
          <a:xfrm>
            <a:off x="1401834" y="3066640"/>
            <a:ext cx="5462569" cy="432000"/>
            <a:chOff x="869989" y="3066640"/>
            <a:chExt cx="5462569" cy="432000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242663C-7C67-3A5D-EB92-0E4241EB21AD}"/>
                </a:ext>
              </a:extLst>
            </p:cNvPr>
            <p:cNvSpPr/>
            <p:nvPr/>
          </p:nvSpPr>
          <p:spPr>
            <a:xfrm>
              <a:off x="1230669" y="3066640"/>
              <a:ext cx="5101889" cy="430924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algn="just"/>
              <a:r>
                <a:rPr lang="fr-FR" sz="2400" dirty="0">
                  <a:solidFill>
                    <a:schemeClr val="tx1"/>
                  </a:solidFill>
                </a:rPr>
                <a:t>laisse passer toute la lumière.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01B8854-EEAF-91A8-B700-B8CBABB2BAA4}"/>
                </a:ext>
              </a:extLst>
            </p:cNvPr>
            <p:cNvSpPr/>
            <p:nvPr/>
          </p:nvSpPr>
          <p:spPr>
            <a:xfrm>
              <a:off x="869989" y="3067716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A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7B64E-4572-DEA7-F026-4541CC7FBD05}"/>
              </a:ext>
            </a:extLst>
          </p:cNvPr>
          <p:cNvGrpSpPr/>
          <p:nvPr/>
        </p:nvGrpSpPr>
        <p:grpSpPr>
          <a:xfrm>
            <a:off x="1401834" y="4199385"/>
            <a:ext cx="5397257" cy="430924"/>
            <a:chOff x="935304" y="4199385"/>
            <a:chExt cx="5397257" cy="430924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8D44B56-6DB8-4052-F855-0D649D045B0C}"/>
                </a:ext>
              </a:extLst>
            </p:cNvPr>
            <p:cNvSpPr/>
            <p:nvPr/>
          </p:nvSpPr>
          <p:spPr>
            <a:xfrm>
              <a:off x="1230671" y="4199385"/>
              <a:ext cx="5101890" cy="430924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algn="just"/>
              <a:r>
                <a:rPr lang="fr-FR" sz="2400" dirty="0">
                  <a:solidFill>
                    <a:schemeClr val="tx1"/>
                  </a:solidFill>
                </a:rPr>
                <a:t>laisse passer partiellement la lumière. 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7C93355-4084-E7E6-704F-2CD03051F74E}"/>
                </a:ext>
              </a:extLst>
            </p:cNvPr>
            <p:cNvSpPr/>
            <p:nvPr/>
          </p:nvSpPr>
          <p:spPr>
            <a:xfrm>
              <a:off x="935304" y="4199385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89AFFE8-BB37-89E7-15CA-8FD7E7A82DAA}"/>
              </a:ext>
            </a:extLst>
          </p:cNvPr>
          <p:cNvGrpSpPr/>
          <p:nvPr/>
        </p:nvGrpSpPr>
        <p:grpSpPr>
          <a:xfrm>
            <a:off x="1401834" y="5331054"/>
            <a:ext cx="5397254" cy="432000"/>
            <a:chOff x="935304" y="5331054"/>
            <a:chExt cx="5397254" cy="432000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8307A8F-5198-E11A-7B20-02963626FBD8}"/>
                </a:ext>
              </a:extLst>
            </p:cNvPr>
            <p:cNvSpPr/>
            <p:nvPr/>
          </p:nvSpPr>
          <p:spPr>
            <a:xfrm>
              <a:off x="1230670" y="5331054"/>
              <a:ext cx="5101888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6213" lvl="0" defTabSz="914400">
                <a:defRPr/>
              </a:pPr>
              <a:r>
                <a:rPr lang="fr-FR" sz="2400" kern="0" dirty="0">
                  <a:solidFill>
                    <a:prstClr val="black"/>
                  </a:solidFill>
                  <a:latin typeface="Aptos"/>
                  <a:cs typeface="Calibri" panose="020F0502020204030204" pitchFamily="34" charset="0"/>
                </a:rPr>
                <a:t>ne laisse pas passer la lumière.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3FE3ACBD-6658-8E67-5029-81C5C179CAD3}"/>
                </a:ext>
              </a:extLst>
            </p:cNvPr>
            <p:cNvSpPr/>
            <p:nvPr/>
          </p:nvSpPr>
          <p:spPr>
            <a:xfrm>
              <a:off x="935304" y="5331054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BD1373BE-133C-33E0-DE04-ACB5B305342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F13D175-8EAD-3A6D-01B3-94645AD4B6FB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E5DF456-4D2C-FC53-160F-CCA14027EC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6499869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518" y="2976225"/>
            <a:ext cx="684830" cy="68483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936438C1-18F9-3EA4-27AA-3E52D394B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 effet, un milieu transparent transmet toute la lumière qu’il reçoit et permet de voir nettement les objets à travers lui.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92A82B4-E862-0E2A-88CF-D70E867E953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DC284B8-F675-4421-BAF4-9C71E9B1D5C2}"/>
              </a:ext>
            </a:extLst>
          </p:cNvPr>
          <p:cNvSpPr txBox="1"/>
          <p:nvPr/>
        </p:nvSpPr>
        <p:spPr>
          <a:xfrm>
            <a:off x="539518" y="1841599"/>
            <a:ext cx="9846427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Un milieu transparent: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C6D90CD-DB3D-80F7-DC67-04634C96B9BA}"/>
              </a:ext>
            </a:extLst>
          </p:cNvPr>
          <p:cNvGrpSpPr/>
          <p:nvPr/>
        </p:nvGrpSpPr>
        <p:grpSpPr>
          <a:xfrm>
            <a:off x="1401834" y="3066640"/>
            <a:ext cx="5462569" cy="432000"/>
            <a:chOff x="869989" y="3066640"/>
            <a:chExt cx="5462569" cy="43200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C0A98A8-F053-412D-A200-7A97B2925E4B}"/>
                </a:ext>
              </a:extLst>
            </p:cNvPr>
            <p:cNvSpPr/>
            <p:nvPr/>
          </p:nvSpPr>
          <p:spPr>
            <a:xfrm>
              <a:off x="1230669" y="3066640"/>
              <a:ext cx="5101889" cy="430924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algn="just"/>
              <a:r>
                <a:rPr lang="fr-FR" sz="2400" dirty="0">
                  <a:solidFill>
                    <a:schemeClr val="tx1"/>
                  </a:solidFill>
                </a:rPr>
                <a:t>laisse passer toute la lumière. </a:t>
              </a: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2CD02DC-C883-4D88-AD23-AF7027852BC7}"/>
                </a:ext>
              </a:extLst>
            </p:cNvPr>
            <p:cNvSpPr/>
            <p:nvPr/>
          </p:nvSpPr>
          <p:spPr>
            <a:xfrm>
              <a:off x="869989" y="3067716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A</a:t>
              </a: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D8C96C8E-0833-B3A1-B1A0-80A9962231DC}"/>
              </a:ext>
            </a:extLst>
          </p:cNvPr>
          <p:cNvGrpSpPr/>
          <p:nvPr/>
        </p:nvGrpSpPr>
        <p:grpSpPr>
          <a:xfrm>
            <a:off x="1401834" y="4199385"/>
            <a:ext cx="5397257" cy="430924"/>
            <a:chOff x="935304" y="4199385"/>
            <a:chExt cx="5397257" cy="430924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11EC4885-EED2-4669-8B09-E198770F7F7E}"/>
                </a:ext>
              </a:extLst>
            </p:cNvPr>
            <p:cNvSpPr/>
            <p:nvPr/>
          </p:nvSpPr>
          <p:spPr>
            <a:xfrm>
              <a:off x="1230671" y="4199385"/>
              <a:ext cx="5101890" cy="430924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algn="just"/>
              <a:r>
                <a:rPr lang="fr-FR" sz="2400" dirty="0">
                  <a:solidFill>
                    <a:schemeClr val="tx1"/>
                  </a:solidFill>
                </a:rPr>
                <a:t>laisse passer partiellement la lumière. </a:t>
              </a: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667A5EB9-455D-40E4-9F78-2AA0007CEAD3}"/>
                </a:ext>
              </a:extLst>
            </p:cNvPr>
            <p:cNvSpPr/>
            <p:nvPr/>
          </p:nvSpPr>
          <p:spPr>
            <a:xfrm>
              <a:off x="935304" y="4199385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842589A4-DD3F-E5B2-5FD1-791666F02CE6}"/>
              </a:ext>
            </a:extLst>
          </p:cNvPr>
          <p:cNvGrpSpPr/>
          <p:nvPr/>
        </p:nvGrpSpPr>
        <p:grpSpPr>
          <a:xfrm>
            <a:off x="1401834" y="5331054"/>
            <a:ext cx="5397254" cy="432000"/>
            <a:chOff x="935304" y="5331054"/>
            <a:chExt cx="5397254" cy="432000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079A8AE-F05F-40AA-9A3F-75E4325415CD}"/>
                </a:ext>
              </a:extLst>
            </p:cNvPr>
            <p:cNvSpPr/>
            <p:nvPr/>
          </p:nvSpPr>
          <p:spPr>
            <a:xfrm>
              <a:off x="1230670" y="5331054"/>
              <a:ext cx="5101888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6213" lvl="0" defTabSz="914400">
                <a:defRPr/>
              </a:pPr>
              <a:r>
                <a:rPr lang="fr-FR" sz="2400" kern="0" dirty="0">
                  <a:solidFill>
                    <a:prstClr val="black"/>
                  </a:solidFill>
                  <a:latin typeface="Aptos"/>
                  <a:cs typeface="Calibri" panose="020F0502020204030204" pitchFamily="34" charset="0"/>
                </a:rPr>
                <a:t>ne laisse pas passer la lumière.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EEA8BFB-3164-4B1E-8FD8-13AB6978A44C}"/>
                </a:ext>
              </a:extLst>
            </p:cNvPr>
            <p:cNvSpPr/>
            <p:nvPr/>
          </p:nvSpPr>
          <p:spPr>
            <a:xfrm>
              <a:off x="935304" y="5331054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C</a:t>
              </a:r>
            </a:p>
          </p:txBody>
        </p:sp>
      </p:grpSp>
      <p:pic>
        <p:nvPicPr>
          <p:cNvPr id="13" name="Image 8">
            <a:extLst>
              <a:ext uri="{FF2B5EF4-FFF2-40B4-BE49-F238E27FC236}">
                <a16:creationId xmlns:a16="http://schemas.microsoft.com/office/drawing/2014/main" id="{92CEE698-7187-42E3-A863-962F259896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7601" y="451681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2210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935305" y="1909665"/>
            <a:ext cx="995560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77800"/>
            <a:r>
              <a:rPr lang="fr-FR" sz="2800" dirty="0"/>
              <a:t>Un objet placé derrière un milieu translucide. Cet objet :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1C33DEE-C7BA-D773-587A-F76FD41FD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Choisissez la bonne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91368F-9B7C-E77D-42CF-9933E3F1DB1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répondre oralement .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F3F22E8C-8015-46C9-82A6-095F04B82D88}"/>
              </a:ext>
            </a:extLst>
          </p:cNvPr>
          <p:cNvSpPr/>
          <p:nvPr/>
        </p:nvSpPr>
        <p:spPr>
          <a:xfrm>
            <a:off x="2195641" y="4344110"/>
            <a:ext cx="442287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1938" algn="just"/>
            <a:r>
              <a:rPr lang="fr-FR" sz="2400" dirty="0">
                <a:solidFill>
                  <a:schemeClr val="tx1"/>
                </a:solidFill>
              </a:rPr>
              <a:t>apparaît flou.</a:t>
            </a: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A00DD98C-CE89-41DF-8FC2-49FE9A75D4DB}"/>
              </a:ext>
            </a:extLst>
          </p:cNvPr>
          <p:cNvSpPr/>
          <p:nvPr/>
        </p:nvSpPr>
        <p:spPr>
          <a:xfrm>
            <a:off x="1900274" y="434411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8A002B90-6348-43A2-A7F9-CD8971DB0290}"/>
              </a:ext>
            </a:extLst>
          </p:cNvPr>
          <p:cNvSpPr/>
          <p:nvPr/>
        </p:nvSpPr>
        <p:spPr>
          <a:xfrm>
            <a:off x="2234867" y="5312259"/>
            <a:ext cx="438364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 algn="just"/>
            <a:r>
              <a:rPr lang="fr-FR" sz="2400" dirty="0">
                <a:solidFill>
                  <a:schemeClr val="tx1"/>
                </a:solidFill>
              </a:rPr>
              <a:t>n’est pas vu par l’œil.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79AFA7DC-6214-4E1E-A39A-4F1D13107756}"/>
              </a:ext>
            </a:extLst>
          </p:cNvPr>
          <p:cNvSpPr/>
          <p:nvPr/>
        </p:nvSpPr>
        <p:spPr>
          <a:xfrm>
            <a:off x="1939501" y="5312259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04D6A95-238B-2C44-F7CB-399437FB4A11}"/>
              </a:ext>
            </a:extLst>
          </p:cNvPr>
          <p:cNvSpPr/>
          <p:nvPr/>
        </p:nvSpPr>
        <p:spPr>
          <a:xfrm>
            <a:off x="2195640" y="3374885"/>
            <a:ext cx="4422873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est perçu clairement par l’œil.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182FA4E-92F1-18BE-A674-2FB8AEC11263}"/>
              </a:ext>
            </a:extLst>
          </p:cNvPr>
          <p:cNvSpPr/>
          <p:nvPr/>
        </p:nvSpPr>
        <p:spPr>
          <a:xfrm>
            <a:off x="1900274" y="337488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DD17706-BA89-1038-B231-36358F47BDE1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8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8947C32-FEDA-9F4C-BFC4-DE63E99B2514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16AA128-A874-5046-9815-B581E5FB4F8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0194669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713" y="4217157"/>
            <a:ext cx="684830" cy="68483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A870409-AAF8-FCDA-D7BC-BA8C946ED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réponse correcte est B: le milieu translucide ne permet pas une visibilité nette des objets.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BD9900-92D8-2CAE-F139-1E9F72892DA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B3290F27-5A3A-46C9-8845-E84DCB9DF08A}"/>
              </a:ext>
            </a:extLst>
          </p:cNvPr>
          <p:cNvSpPr txBox="1"/>
          <p:nvPr/>
        </p:nvSpPr>
        <p:spPr>
          <a:xfrm>
            <a:off x="935305" y="1909665"/>
            <a:ext cx="995560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77800"/>
            <a:r>
              <a:rPr lang="fr-FR" sz="2800" dirty="0"/>
              <a:t>Un objet placé derrière un milieu translucide. Cet objet :</a:t>
            </a:r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F0B10C80-C2B2-4165-B7A3-4EF140193A5E}"/>
              </a:ext>
            </a:extLst>
          </p:cNvPr>
          <p:cNvSpPr/>
          <p:nvPr/>
        </p:nvSpPr>
        <p:spPr>
          <a:xfrm>
            <a:off x="2195640" y="3374885"/>
            <a:ext cx="4422873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est perçu clairement par l’œil.</a:t>
            </a: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A12C3110-2F79-412A-B815-770895379E1E}"/>
              </a:ext>
            </a:extLst>
          </p:cNvPr>
          <p:cNvSpPr/>
          <p:nvPr/>
        </p:nvSpPr>
        <p:spPr>
          <a:xfrm>
            <a:off x="1900274" y="337488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179854CB-AA7F-4A3A-8FCD-8A5BAA47BBD3}"/>
              </a:ext>
            </a:extLst>
          </p:cNvPr>
          <p:cNvSpPr/>
          <p:nvPr/>
        </p:nvSpPr>
        <p:spPr>
          <a:xfrm>
            <a:off x="2195641" y="4344110"/>
            <a:ext cx="442287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1938" algn="just"/>
            <a:r>
              <a:rPr lang="fr-FR" sz="2400" dirty="0">
                <a:solidFill>
                  <a:schemeClr val="tx1"/>
                </a:solidFill>
              </a:rPr>
              <a:t>apparaît flou.</a:t>
            </a:r>
          </a:p>
        </p:txBody>
      </p:sp>
      <p:sp>
        <p:nvSpPr>
          <p:cNvPr id="47" name="Rectangle : coins arrondis 46">
            <a:extLst>
              <a:ext uri="{FF2B5EF4-FFF2-40B4-BE49-F238E27FC236}">
                <a16:creationId xmlns:a16="http://schemas.microsoft.com/office/drawing/2014/main" id="{EDD1E369-8000-4423-9F90-EEC4BE66A616}"/>
              </a:ext>
            </a:extLst>
          </p:cNvPr>
          <p:cNvSpPr/>
          <p:nvPr/>
        </p:nvSpPr>
        <p:spPr>
          <a:xfrm>
            <a:off x="1900274" y="434411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0F3F4C71-4DF6-4330-821D-F0FFFA0ECCDB}"/>
              </a:ext>
            </a:extLst>
          </p:cNvPr>
          <p:cNvSpPr/>
          <p:nvPr/>
        </p:nvSpPr>
        <p:spPr>
          <a:xfrm>
            <a:off x="2234867" y="5312259"/>
            <a:ext cx="438364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 algn="just"/>
            <a:r>
              <a:rPr lang="fr-FR" sz="2400" dirty="0">
                <a:solidFill>
                  <a:schemeClr val="tx1"/>
                </a:solidFill>
              </a:rPr>
              <a:t>n’est pas vu par l’œil.</a:t>
            </a: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4DFFE557-0083-4782-A6F4-7C66C45F83D6}"/>
              </a:ext>
            </a:extLst>
          </p:cNvPr>
          <p:cNvSpPr/>
          <p:nvPr/>
        </p:nvSpPr>
        <p:spPr>
          <a:xfrm>
            <a:off x="1939501" y="5312259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13" name="Image 8">
            <a:extLst>
              <a:ext uri="{FF2B5EF4-FFF2-40B4-BE49-F238E27FC236}">
                <a16:creationId xmlns:a16="http://schemas.microsoft.com/office/drawing/2014/main" id="{51F5B866-D265-4B4A-980F-2715D54308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7601" y="451681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4260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935305" y="1909665"/>
            <a:ext cx="995560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77800"/>
            <a:r>
              <a:rPr lang="fr-FR" sz="2800" dirty="0"/>
              <a:t>Pour déterminer la nature optique d’un matériau, on place :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1C33DEE-C7BA-D773-587A-F76FD41FD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Choisissez la bonne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91368F-9B7C-E77D-42CF-9933E3F1DB1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répondre oralement .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64A153D-D612-8E6A-881E-9E76E37D2FF4}"/>
              </a:ext>
            </a:extLst>
          </p:cNvPr>
          <p:cNvSpPr/>
          <p:nvPr/>
        </p:nvSpPr>
        <p:spPr>
          <a:xfrm>
            <a:off x="2195640" y="3374885"/>
            <a:ext cx="642584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l’œil entre ce matériau et la source lumineuse.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CB21EED-B57B-599B-C812-FDE33C68FB70}"/>
              </a:ext>
            </a:extLst>
          </p:cNvPr>
          <p:cNvSpPr/>
          <p:nvPr/>
        </p:nvSpPr>
        <p:spPr>
          <a:xfrm>
            <a:off x="1900274" y="337488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B6283F3-3E95-6EAA-8EA5-F471A75C9C26}"/>
              </a:ext>
            </a:extLst>
          </p:cNvPr>
          <p:cNvSpPr/>
          <p:nvPr/>
        </p:nvSpPr>
        <p:spPr>
          <a:xfrm>
            <a:off x="2195640" y="4344110"/>
            <a:ext cx="6425845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1938" algn="just"/>
            <a:r>
              <a:rPr lang="fr-FR" sz="2400" dirty="0">
                <a:solidFill>
                  <a:schemeClr val="tx1"/>
                </a:solidFill>
              </a:rPr>
              <a:t>le matériau entre l’œil et la source lumineuse.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59F4F55-B112-0365-B867-D5AA6B75FA06}"/>
              </a:ext>
            </a:extLst>
          </p:cNvPr>
          <p:cNvSpPr/>
          <p:nvPr/>
        </p:nvSpPr>
        <p:spPr>
          <a:xfrm>
            <a:off x="1900274" y="434411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575FD894-DB6E-C9B4-9E82-F58344AE4303}"/>
              </a:ext>
            </a:extLst>
          </p:cNvPr>
          <p:cNvSpPr/>
          <p:nvPr/>
        </p:nvSpPr>
        <p:spPr>
          <a:xfrm>
            <a:off x="2234867" y="5312259"/>
            <a:ext cx="6386618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 algn="just"/>
            <a:r>
              <a:rPr lang="fr-FR" sz="2400" dirty="0">
                <a:solidFill>
                  <a:schemeClr val="tx1"/>
                </a:solidFill>
              </a:rPr>
              <a:t>la source lumineuse entre l’œil et le matériau.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E83F6D0D-4688-03F8-78F5-DBDB4E2F013B}"/>
              </a:ext>
            </a:extLst>
          </p:cNvPr>
          <p:cNvSpPr/>
          <p:nvPr/>
        </p:nvSpPr>
        <p:spPr>
          <a:xfrm>
            <a:off x="1939501" y="5312259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A674680-3DE8-994F-1869-E20DAA0BDDC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6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A6E39F6-C63E-B7C6-2FF3-6CB40F0E9E21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A66901C-F673-2EB9-AC6C-E9AB82F44CF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141522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324216" y="955834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chemeClr val="bg1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281704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Matériel de l’enseignant 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281705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7628996" y="3087426"/>
            <a:ext cx="1207308" cy="192558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602203" y="2210521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21959" y="3179588"/>
            <a:ext cx="593846" cy="570969"/>
          </a:xfrm>
          <a:prstGeom prst="rect">
            <a:avLst/>
          </a:prstGeom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C9C3D581-0BA9-E0A5-EB9D-7CEF96EE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989" y="2210521"/>
            <a:ext cx="1272102" cy="9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Image 32"/>
          <p:cNvPicPr/>
          <p:nvPr/>
        </p:nvPicPr>
        <p:blipFill>
          <a:blip r:embed="rId7"/>
          <a:srcRect l="36221" t="23463" r="35717" b="8101"/>
          <a:stretch>
            <a:fillRect/>
          </a:stretch>
        </p:blipFill>
        <p:spPr bwMode="auto">
          <a:xfrm>
            <a:off x="8735354" y="3553317"/>
            <a:ext cx="1617087" cy="2218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Image 33" descr="Polygom Equerre 15cm 60°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14889" y="4796105"/>
            <a:ext cx="964522" cy="964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Image 34" descr="Rapporteur - rapporteur pour ecole ecolier liste palette fourniture  scolaire achat acheter affaire de - Val d'eure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513943" y="4771328"/>
            <a:ext cx="945003" cy="982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Image 35" descr="Règles réelles personnalisées - Précision pour l'école et le bureau"/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080667" y="3657352"/>
            <a:ext cx="1089578" cy="847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5">
            <a:extLst>
              <a:ext uri="{FF2B5EF4-FFF2-40B4-BE49-F238E27FC236}">
                <a16:creationId xmlns:a16="http://schemas.microsoft.com/office/drawing/2014/main" id="{467E37DB-32C1-4584-A42E-32392A31392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5541" t="13009" r="30032" b="14085"/>
          <a:stretch/>
        </p:blipFill>
        <p:spPr>
          <a:xfrm>
            <a:off x="1920909" y="2361853"/>
            <a:ext cx="1668606" cy="1540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Picture 6">
            <a:extLst>
              <a:ext uri="{FF2B5EF4-FFF2-40B4-BE49-F238E27FC236}">
                <a16:creationId xmlns:a16="http://schemas.microsoft.com/office/drawing/2014/main" id="{07F45B2D-869D-4867-8C72-DC1DB2890B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96598" y="4389318"/>
            <a:ext cx="2029885" cy="1364169"/>
          </a:xfrm>
          <a:prstGeom prst="rect">
            <a:avLst/>
          </a:prstGeom>
        </p:spPr>
      </p:pic>
      <p:pic>
        <p:nvPicPr>
          <p:cNvPr id="31" name="Picture 7">
            <a:extLst>
              <a:ext uri="{FF2B5EF4-FFF2-40B4-BE49-F238E27FC236}">
                <a16:creationId xmlns:a16="http://schemas.microsoft.com/office/drawing/2014/main" id="{94B3472A-750E-419A-842F-C8CEFE2324B4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22572" b="24095"/>
          <a:stretch>
            <a:fillRect/>
          </a:stretch>
        </p:blipFill>
        <p:spPr>
          <a:xfrm>
            <a:off x="3697818" y="3603760"/>
            <a:ext cx="2085268" cy="111214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47A079E-BF54-4FB2-9EC8-E4388D4E239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74159" y="4832645"/>
            <a:ext cx="1778758" cy="1180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72818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712" y="4217157"/>
            <a:ext cx="684830" cy="68483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A870409-AAF8-FCDA-D7BC-BA8C946ED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301223"/>
            <a:ext cx="10657903" cy="299327"/>
          </a:xfrm>
        </p:spPr>
        <p:txBody>
          <a:bodyPr/>
          <a:lstStyle/>
          <a:p>
            <a:r>
              <a:rPr lang="fr-FR" dirty="0"/>
              <a:t>La réponse correcte est B : pour vérifier si l’on peut voir à travers un objet, il faut le placer entre la source lumineuse et l’œil.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BD9900-92D8-2CAE-F139-1E9F72892DA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4425145-8619-4F37-98F4-5252D1EA4E61}"/>
              </a:ext>
            </a:extLst>
          </p:cNvPr>
          <p:cNvSpPr txBox="1"/>
          <p:nvPr/>
        </p:nvSpPr>
        <p:spPr>
          <a:xfrm>
            <a:off x="935305" y="1909665"/>
            <a:ext cx="995560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77800"/>
            <a:r>
              <a:rPr lang="fr-FR" sz="2800" dirty="0"/>
              <a:t>Pour déterminer la nature optique d’un matériau, on place :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35D875C-44BC-4779-99A9-56779D276147}"/>
              </a:ext>
            </a:extLst>
          </p:cNvPr>
          <p:cNvSpPr/>
          <p:nvPr/>
        </p:nvSpPr>
        <p:spPr>
          <a:xfrm>
            <a:off x="2195640" y="3374885"/>
            <a:ext cx="642584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l’œil entre ce matériau et la source lumineuse.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BC762EE-318F-4FDC-9C3A-BB78E2BE9276}"/>
              </a:ext>
            </a:extLst>
          </p:cNvPr>
          <p:cNvSpPr/>
          <p:nvPr/>
        </p:nvSpPr>
        <p:spPr>
          <a:xfrm>
            <a:off x="1900274" y="337488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28A7F16F-978A-4EFA-B858-98CEAC6B848E}"/>
              </a:ext>
            </a:extLst>
          </p:cNvPr>
          <p:cNvSpPr/>
          <p:nvPr/>
        </p:nvSpPr>
        <p:spPr>
          <a:xfrm>
            <a:off x="2195640" y="4344110"/>
            <a:ext cx="6425845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1938" algn="just"/>
            <a:r>
              <a:rPr lang="fr-FR" sz="2400" dirty="0">
                <a:solidFill>
                  <a:schemeClr val="tx1"/>
                </a:solidFill>
              </a:rPr>
              <a:t>le matériau entre l’œil et la source lumineuse.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8083F38-8D9C-467C-9775-7273A41D0286}"/>
              </a:ext>
            </a:extLst>
          </p:cNvPr>
          <p:cNvSpPr/>
          <p:nvPr/>
        </p:nvSpPr>
        <p:spPr>
          <a:xfrm>
            <a:off x="1900274" y="434411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0BEDAD94-ECA8-4B7D-B2BD-9829F361DFA7}"/>
              </a:ext>
            </a:extLst>
          </p:cNvPr>
          <p:cNvSpPr/>
          <p:nvPr/>
        </p:nvSpPr>
        <p:spPr>
          <a:xfrm>
            <a:off x="2234867" y="5312259"/>
            <a:ext cx="6386618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 algn="just"/>
            <a:r>
              <a:rPr lang="fr-FR" sz="2400" dirty="0">
                <a:solidFill>
                  <a:schemeClr val="tx1"/>
                </a:solidFill>
              </a:rPr>
              <a:t>la source lumineuse entre l’œil et le matériau.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846D2F3-ADF4-405D-A5D6-58F6BE1A4A2F}"/>
              </a:ext>
            </a:extLst>
          </p:cNvPr>
          <p:cNvSpPr/>
          <p:nvPr/>
        </p:nvSpPr>
        <p:spPr>
          <a:xfrm>
            <a:off x="1939501" y="5312259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21" name="Image 8">
            <a:extLst>
              <a:ext uri="{FF2B5EF4-FFF2-40B4-BE49-F238E27FC236}">
                <a16:creationId xmlns:a16="http://schemas.microsoft.com/office/drawing/2014/main" id="{40B4E501-029E-4BE2-B576-20E49BB51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7601" y="451681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2382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935305" y="1909665"/>
            <a:ext cx="995560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77800"/>
            <a:r>
              <a:rPr lang="fr-FR" sz="2800" dirty="0"/>
              <a:t>À travers le verre, la lampe est: 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1C33DEE-C7BA-D773-587A-F76FD41FD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Choisissez la bonne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91368F-9B7C-E77D-42CF-9933E3F1DB1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répondre oralement .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ACDE6ABE-5BED-43A4-A737-B7A4FF3FE8C0}"/>
              </a:ext>
            </a:extLst>
          </p:cNvPr>
          <p:cNvSpPr/>
          <p:nvPr/>
        </p:nvSpPr>
        <p:spPr>
          <a:xfrm>
            <a:off x="1650209" y="3230506"/>
            <a:ext cx="3114297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nettement visible.</a:t>
            </a: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6421FCB7-8B75-42E6-9283-496EA2C9BBA5}"/>
              </a:ext>
            </a:extLst>
          </p:cNvPr>
          <p:cNvSpPr/>
          <p:nvPr/>
        </p:nvSpPr>
        <p:spPr>
          <a:xfrm>
            <a:off x="1354843" y="323050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F3F22E8C-8015-46C9-82A6-095F04B82D88}"/>
              </a:ext>
            </a:extLst>
          </p:cNvPr>
          <p:cNvSpPr/>
          <p:nvPr/>
        </p:nvSpPr>
        <p:spPr>
          <a:xfrm>
            <a:off x="1650209" y="4199731"/>
            <a:ext cx="311429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faiblement visible.</a:t>
            </a: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A00DD98C-CE89-41DF-8FC2-49FE9A75D4DB}"/>
              </a:ext>
            </a:extLst>
          </p:cNvPr>
          <p:cNvSpPr/>
          <p:nvPr/>
        </p:nvSpPr>
        <p:spPr>
          <a:xfrm>
            <a:off x="1354843" y="419973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8A002B90-6348-43A2-A7F9-CD8971DB0290}"/>
              </a:ext>
            </a:extLst>
          </p:cNvPr>
          <p:cNvSpPr/>
          <p:nvPr/>
        </p:nvSpPr>
        <p:spPr>
          <a:xfrm>
            <a:off x="1689436" y="5167880"/>
            <a:ext cx="3095286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non visible.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79AFA7DC-6214-4E1E-A39A-4F1D13107756}"/>
              </a:ext>
            </a:extLst>
          </p:cNvPr>
          <p:cNvSpPr/>
          <p:nvPr/>
        </p:nvSpPr>
        <p:spPr>
          <a:xfrm>
            <a:off x="1394070" y="516788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5" name="Image 4" descr="Une image contenant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E9B7AB37-DFAC-5A10-F710-73FD8035D9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229" b="14846"/>
          <a:stretch>
            <a:fillRect/>
          </a:stretch>
        </p:blipFill>
        <p:spPr>
          <a:xfrm>
            <a:off x="6356937" y="2432885"/>
            <a:ext cx="4268335" cy="304300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5815498-0C40-86E8-D2C0-899264EB35E1}"/>
              </a:ext>
            </a:extLst>
          </p:cNvPr>
          <p:cNvSpPr txBox="1"/>
          <p:nvPr/>
        </p:nvSpPr>
        <p:spPr>
          <a:xfrm>
            <a:off x="6663559" y="5738648"/>
            <a:ext cx="1555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/>
              <a:t>Papier calque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CCE0C5C-AC4D-D4BA-8980-A42B6756CCCC}"/>
              </a:ext>
            </a:extLst>
          </p:cNvPr>
          <p:cNvSpPr txBox="1"/>
          <p:nvPr/>
        </p:nvSpPr>
        <p:spPr>
          <a:xfrm>
            <a:off x="9069741" y="5738648"/>
            <a:ext cx="1555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/>
              <a:t>Verre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9D2BB87-4755-8C73-5094-0601357C6A7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CE96F09-5EFD-3567-41BA-0053DD5D273E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EFA18CA-A137-C879-DF0C-8745292D50F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2906172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687" y="3086585"/>
            <a:ext cx="684830" cy="68483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A870409-AAF8-FCDA-D7BC-BA8C946ED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301223"/>
            <a:ext cx="10657903" cy="299327"/>
          </a:xfrm>
        </p:spPr>
        <p:txBody>
          <a:bodyPr/>
          <a:lstStyle/>
          <a:p>
            <a:r>
              <a:rPr lang="fr-FR" dirty="0"/>
              <a:t>La réponse correcte est A.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BD9900-92D8-2CAE-F139-1E9F72892DA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A20515F-BF77-4D0E-B095-DC7AD97E3464}"/>
              </a:ext>
            </a:extLst>
          </p:cNvPr>
          <p:cNvSpPr txBox="1"/>
          <p:nvPr/>
        </p:nvSpPr>
        <p:spPr>
          <a:xfrm>
            <a:off x="935305" y="1909665"/>
            <a:ext cx="995560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77800"/>
            <a:r>
              <a:rPr lang="fr-FR" sz="2800" dirty="0"/>
              <a:t>À travers le verre, la lampe est: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9FCCE1C-83F6-43EC-8ABF-43EF2A2E62BF}"/>
              </a:ext>
            </a:extLst>
          </p:cNvPr>
          <p:cNvSpPr/>
          <p:nvPr/>
        </p:nvSpPr>
        <p:spPr>
          <a:xfrm>
            <a:off x="1650209" y="4199731"/>
            <a:ext cx="311429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faiblement visible.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DE7DC56E-F2B1-45C9-8518-4CC8F227F265}"/>
              </a:ext>
            </a:extLst>
          </p:cNvPr>
          <p:cNvSpPr/>
          <p:nvPr/>
        </p:nvSpPr>
        <p:spPr>
          <a:xfrm>
            <a:off x="1354843" y="419973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BF6049B-2196-49B3-BE3C-466AECC37A23}"/>
              </a:ext>
            </a:extLst>
          </p:cNvPr>
          <p:cNvSpPr/>
          <p:nvPr/>
        </p:nvSpPr>
        <p:spPr>
          <a:xfrm>
            <a:off x="1689436" y="5167880"/>
            <a:ext cx="3095286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non visible.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BB1F80FD-9041-442A-89AB-62C55EEBF31A}"/>
              </a:ext>
            </a:extLst>
          </p:cNvPr>
          <p:cNvSpPr/>
          <p:nvPr/>
        </p:nvSpPr>
        <p:spPr>
          <a:xfrm>
            <a:off x="1394070" y="516788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27" name="Image 26" descr="Une image contenant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F7324B7C-462E-4AAC-89B5-804841001D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229" b="14846"/>
          <a:stretch>
            <a:fillRect/>
          </a:stretch>
        </p:blipFill>
        <p:spPr>
          <a:xfrm>
            <a:off x="6356937" y="2432885"/>
            <a:ext cx="4268335" cy="3043005"/>
          </a:xfrm>
          <a:prstGeom prst="rect">
            <a:avLst/>
          </a:prstGeom>
        </p:spPr>
      </p:pic>
      <p:pic>
        <p:nvPicPr>
          <p:cNvPr id="15" name="Image 8">
            <a:extLst>
              <a:ext uri="{FF2B5EF4-FFF2-40B4-BE49-F238E27FC236}">
                <a16:creationId xmlns:a16="http://schemas.microsoft.com/office/drawing/2014/main" id="{290A8742-50FB-40A9-9208-ED05C1D34D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57601" y="451681"/>
            <a:ext cx="433313" cy="433313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5978FC6-4516-76D5-6F15-F3821393A8E6}"/>
              </a:ext>
            </a:extLst>
          </p:cNvPr>
          <p:cNvSpPr/>
          <p:nvPr/>
        </p:nvSpPr>
        <p:spPr>
          <a:xfrm>
            <a:off x="1650209" y="3230506"/>
            <a:ext cx="3114297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nettement visible.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4327B04-10CA-14A3-F051-08F7514DA3A1}"/>
              </a:ext>
            </a:extLst>
          </p:cNvPr>
          <p:cNvSpPr/>
          <p:nvPr/>
        </p:nvSpPr>
        <p:spPr>
          <a:xfrm>
            <a:off x="1354843" y="323050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32065C-3335-2F37-7423-995D350CAEC8}"/>
              </a:ext>
            </a:extLst>
          </p:cNvPr>
          <p:cNvSpPr txBox="1"/>
          <p:nvPr/>
        </p:nvSpPr>
        <p:spPr>
          <a:xfrm>
            <a:off x="6663559" y="5738648"/>
            <a:ext cx="1555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/>
              <a:t>Papier calque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E033F5F-B48F-75FA-73E7-4F685CFC80FF}"/>
              </a:ext>
            </a:extLst>
          </p:cNvPr>
          <p:cNvSpPr txBox="1"/>
          <p:nvPr/>
        </p:nvSpPr>
        <p:spPr>
          <a:xfrm>
            <a:off x="9069741" y="5738648"/>
            <a:ext cx="1555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/>
              <a:t>Verre</a:t>
            </a:r>
          </a:p>
        </p:txBody>
      </p:sp>
    </p:spTree>
    <p:extLst>
      <p:ext uri="{BB962C8B-B14F-4D97-AF65-F5344CB8AC3E}">
        <p14:creationId xmlns:p14="http://schemas.microsoft.com/office/powerpoint/2010/main" val="23686312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935305" y="1909665"/>
            <a:ext cx="995560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77800"/>
            <a:r>
              <a:rPr lang="fr-FR" sz="2800" dirty="0"/>
              <a:t>L’eau de ce lac est: 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1C33DEE-C7BA-D773-587A-F76FD41FD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Choisissez la bonne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91368F-9B7C-E77D-42CF-9933E3F1DB1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répondre oralement .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ACDE6ABE-5BED-43A4-A737-B7A4FF3FE8C0}"/>
              </a:ext>
            </a:extLst>
          </p:cNvPr>
          <p:cNvSpPr/>
          <p:nvPr/>
        </p:nvSpPr>
        <p:spPr>
          <a:xfrm>
            <a:off x="1689437" y="3429000"/>
            <a:ext cx="2676580" cy="47215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opaque.</a:t>
            </a: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6421FCB7-8B75-42E6-9283-496EA2C9BBA5}"/>
              </a:ext>
            </a:extLst>
          </p:cNvPr>
          <p:cNvSpPr/>
          <p:nvPr/>
        </p:nvSpPr>
        <p:spPr>
          <a:xfrm>
            <a:off x="1394070" y="34290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F3F22E8C-8015-46C9-82A6-095F04B82D88}"/>
              </a:ext>
            </a:extLst>
          </p:cNvPr>
          <p:cNvSpPr/>
          <p:nvPr/>
        </p:nvSpPr>
        <p:spPr>
          <a:xfrm>
            <a:off x="1689437" y="4398225"/>
            <a:ext cx="267658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translucide.</a:t>
            </a: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A00DD98C-CE89-41DF-8FC2-49FE9A75D4DB}"/>
              </a:ext>
            </a:extLst>
          </p:cNvPr>
          <p:cNvSpPr/>
          <p:nvPr/>
        </p:nvSpPr>
        <p:spPr>
          <a:xfrm>
            <a:off x="1394070" y="439822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8A002B90-6348-43A2-A7F9-CD8971DB0290}"/>
              </a:ext>
            </a:extLst>
          </p:cNvPr>
          <p:cNvSpPr/>
          <p:nvPr/>
        </p:nvSpPr>
        <p:spPr>
          <a:xfrm>
            <a:off x="1728663" y="5366374"/>
            <a:ext cx="2660241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transparente.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79AFA7DC-6214-4E1E-A39A-4F1D13107756}"/>
              </a:ext>
            </a:extLst>
          </p:cNvPr>
          <p:cNvSpPr/>
          <p:nvPr/>
        </p:nvSpPr>
        <p:spPr>
          <a:xfrm>
            <a:off x="1433297" y="536637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BAC9856D-DC18-4E47-B479-F16C71219D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989" b="-1"/>
          <a:stretch/>
        </p:blipFill>
        <p:spPr>
          <a:xfrm>
            <a:off x="6318263" y="2506907"/>
            <a:ext cx="4479667" cy="3836418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560AF5B9-2D48-AC55-2BEA-15A30912C19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6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341B75C-13E7-9946-E05D-2B07E89B8BCB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CEF8D6A-1F1B-70F4-6241-B8AED710082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3966540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13764" y="5239421"/>
            <a:ext cx="684830" cy="68483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A870409-AAF8-FCDA-D7BC-BA8C946ED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301223"/>
            <a:ext cx="10657903" cy="299327"/>
          </a:xfrm>
        </p:spPr>
        <p:txBody>
          <a:bodyPr/>
          <a:lstStyle/>
          <a:p>
            <a:r>
              <a:rPr lang="fr-FR" dirty="0"/>
              <a:t>La réponse correcte est B: le fond de l’eau est nettement visible.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BD9900-92D8-2CAE-F139-1E9F72892DA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répondre oralement 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7448DB7-9E0A-4371-B007-B1AB32B0DE75}"/>
              </a:ext>
            </a:extLst>
          </p:cNvPr>
          <p:cNvSpPr txBox="1"/>
          <p:nvPr/>
        </p:nvSpPr>
        <p:spPr>
          <a:xfrm>
            <a:off x="935305" y="1909665"/>
            <a:ext cx="995560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77800"/>
            <a:r>
              <a:rPr lang="fr-FR" sz="2800" dirty="0"/>
              <a:t>L’eau de ce lac est: 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58067330-0C13-49C3-942C-615892C63BA9}"/>
              </a:ext>
            </a:extLst>
          </p:cNvPr>
          <p:cNvSpPr/>
          <p:nvPr/>
        </p:nvSpPr>
        <p:spPr>
          <a:xfrm>
            <a:off x="1689437" y="3429000"/>
            <a:ext cx="2676580" cy="47215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opaque.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C859D19-8A81-43AD-B7AE-D3399277D128}"/>
              </a:ext>
            </a:extLst>
          </p:cNvPr>
          <p:cNvSpPr/>
          <p:nvPr/>
        </p:nvSpPr>
        <p:spPr>
          <a:xfrm>
            <a:off x="1394070" y="34290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397403A-3CD3-43E5-91E4-23170430829D}"/>
              </a:ext>
            </a:extLst>
          </p:cNvPr>
          <p:cNvSpPr/>
          <p:nvPr/>
        </p:nvSpPr>
        <p:spPr>
          <a:xfrm>
            <a:off x="1689437" y="4398225"/>
            <a:ext cx="267658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translucide.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6F7B9393-2057-4512-9432-D0FA2121603B}"/>
              </a:ext>
            </a:extLst>
          </p:cNvPr>
          <p:cNvSpPr/>
          <p:nvPr/>
        </p:nvSpPr>
        <p:spPr>
          <a:xfrm>
            <a:off x="1394070" y="439822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29FABCED-E165-4EF1-88F6-FDCEF9D39B92}"/>
              </a:ext>
            </a:extLst>
          </p:cNvPr>
          <p:cNvSpPr/>
          <p:nvPr/>
        </p:nvSpPr>
        <p:spPr>
          <a:xfrm>
            <a:off x="1728663" y="5366374"/>
            <a:ext cx="2660241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transparente.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CC5F7E96-9975-467D-9560-08A9FAB7C78E}"/>
              </a:ext>
            </a:extLst>
          </p:cNvPr>
          <p:cNvSpPr/>
          <p:nvPr/>
        </p:nvSpPr>
        <p:spPr>
          <a:xfrm>
            <a:off x="1433297" y="536637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>
                <a:solidFill>
                  <a:schemeClr val="tx1"/>
                </a:solidFill>
              </a:rPr>
              <a:t>C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29" name="Picture 1">
            <a:extLst>
              <a:ext uri="{FF2B5EF4-FFF2-40B4-BE49-F238E27FC236}">
                <a16:creationId xmlns:a16="http://schemas.microsoft.com/office/drawing/2014/main" id="{089FC929-823E-4089-B616-FB1E8AB2C3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2989" b="-1"/>
          <a:stretch/>
        </p:blipFill>
        <p:spPr>
          <a:xfrm>
            <a:off x="6318263" y="2506907"/>
            <a:ext cx="4479667" cy="3836418"/>
          </a:xfrm>
          <a:prstGeom prst="rect">
            <a:avLst/>
          </a:prstGeom>
        </p:spPr>
      </p:pic>
      <p:pic>
        <p:nvPicPr>
          <p:cNvPr id="21" name="Image 8">
            <a:extLst>
              <a:ext uri="{FF2B5EF4-FFF2-40B4-BE49-F238E27FC236}">
                <a16:creationId xmlns:a16="http://schemas.microsoft.com/office/drawing/2014/main" id="{01D6B68F-662B-4ED3-9397-D6AF4360F3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57601" y="451681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2045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79385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6CF766-F7A0-2B99-94A6-DE80C1F6C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on va passer aux tâches à réaliser sur le livret. On commence par  la tâche p.77 « Je m’entraine en binôme » . Travaillez individuellement, puis discutez de vos réponses en binômes.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3552EC-BC7C-CC68-CE2E-7115633DE2D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accorde suffisamment de temps au travail individuel avant la discussion en binôme. Il circule pour contrôler et donner des indications en cas de blocage.</a:t>
            </a:r>
          </a:p>
        </p:txBody>
      </p:sp>
      <p:sp>
        <p:nvSpPr>
          <p:cNvPr id="41" name="Freeform 12428">
            <a:extLst>
              <a:ext uri="{FF2B5EF4-FFF2-40B4-BE49-F238E27FC236}">
                <a16:creationId xmlns:a16="http://schemas.microsoft.com/office/drawing/2014/main" id="{B5B985EB-343A-44ED-B8ED-81FB5E589C4B}"/>
              </a:ext>
            </a:extLst>
          </p:cNvPr>
          <p:cNvSpPr/>
          <p:nvPr/>
        </p:nvSpPr>
        <p:spPr>
          <a:xfrm>
            <a:off x="635478" y="1220280"/>
            <a:ext cx="10888098" cy="3399933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Freeform 12429">
            <a:extLst>
              <a:ext uri="{FF2B5EF4-FFF2-40B4-BE49-F238E27FC236}">
                <a16:creationId xmlns:a16="http://schemas.microsoft.com/office/drawing/2014/main" id="{7980DF37-D5CD-49DC-B8A6-22897B9848BB}"/>
              </a:ext>
            </a:extLst>
          </p:cNvPr>
          <p:cNvSpPr/>
          <p:nvPr/>
        </p:nvSpPr>
        <p:spPr>
          <a:xfrm>
            <a:off x="635478" y="1220280"/>
            <a:ext cx="10877007" cy="3399933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w="6350" cap="flat" cmpd="sng" algn="ctr">
            <a:solidFill>
              <a:srgbClr val="AE6EAD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Freeform 12437">
            <a:extLst>
              <a:ext uri="{FF2B5EF4-FFF2-40B4-BE49-F238E27FC236}">
                <a16:creationId xmlns:a16="http://schemas.microsoft.com/office/drawing/2014/main" id="{E7355E30-1FBB-417B-AFE7-0FE2E929E649}"/>
              </a:ext>
            </a:extLst>
          </p:cNvPr>
          <p:cNvSpPr/>
          <p:nvPr/>
        </p:nvSpPr>
        <p:spPr>
          <a:xfrm>
            <a:off x="286207" y="1197202"/>
            <a:ext cx="339892" cy="258687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D4B6D7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Freeform 12438">
            <a:extLst>
              <a:ext uri="{FF2B5EF4-FFF2-40B4-BE49-F238E27FC236}">
                <a16:creationId xmlns:a16="http://schemas.microsoft.com/office/drawing/2014/main" id="{0EFD44B3-2894-42A3-BA82-DB8A264517CC}"/>
              </a:ext>
            </a:extLst>
          </p:cNvPr>
          <p:cNvSpPr/>
          <p:nvPr/>
        </p:nvSpPr>
        <p:spPr>
          <a:xfrm>
            <a:off x="267286" y="1174325"/>
            <a:ext cx="382868" cy="386510"/>
          </a:xfrm>
          <a:custGeom>
            <a:avLst/>
            <a:gdLst/>
            <a:ahLst/>
            <a:cxnLst/>
            <a:rect l="0" t="0" r="0" b="0"/>
            <a:pathLst>
              <a:path w="26132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AE6EAD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12467">
            <a:extLst>
              <a:ext uri="{FF2B5EF4-FFF2-40B4-BE49-F238E27FC236}">
                <a16:creationId xmlns:a16="http://schemas.microsoft.com/office/drawing/2014/main" id="{645C3330-AB0C-434A-BE7D-D349BCF5F0F7}"/>
              </a:ext>
            </a:extLst>
          </p:cNvPr>
          <p:cNvSpPr/>
          <p:nvPr/>
        </p:nvSpPr>
        <p:spPr>
          <a:xfrm>
            <a:off x="399172" y="1182914"/>
            <a:ext cx="13248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en-US" sz="2400" b="1" kern="0" dirty="0">
                <a:solidFill>
                  <a:srgbClr val="FFFFFF"/>
                </a:solidFill>
                <a:latin typeface="Calibri-Bold"/>
              </a:rPr>
              <a:t>2</a:t>
            </a:r>
          </a:p>
        </p:txBody>
      </p:sp>
      <p:sp>
        <p:nvSpPr>
          <p:cNvPr id="46" name="Rectangle 45144">
            <a:extLst>
              <a:ext uri="{FF2B5EF4-FFF2-40B4-BE49-F238E27FC236}">
                <a16:creationId xmlns:a16="http://schemas.microsoft.com/office/drawing/2014/main" id="{5867C5CB-E3A1-404C-BCEE-0E961BC44ED6}"/>
              </a:ext>
            </a:extLst>
          </p:cNvPr>
          <p:cNvSpPr/>
          <p:nvPr/>
        </p:nvSpPr>
        <p:spPr>
          <a:xfrm>
            <a:off x="829188" y="1095437"/>
            <a:ext cx="10434844" cy="105073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>
                <a:solidFill>
                  <a:srgbClr val="231F20"/>
                </a:solidFill>
              </a:rPr>
              <a:t>Dans un environnement sombre, on place un papier calque entre une lampe et l’œil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rgbClr val="231F20"/>
                </a:solidFill>
              </a:rPr>
              <a:t>(Voir la figure ci-dessous).</a:t>
            </a:r>
          </a:p>
        </p:txBody>
      </p:sp>
      <p:sp>
        <p:nvSpPr>
          <p:cNvPr id="47" name="Rectangle 45145">
            <a:extLst>
              <a:ext uri="{FF2B5EF4-FFF2-40B4-BE49-F238E27FC236}">
                <a16:creationId xmlns:a16="http://schemas.microsoft.com/office/drawing/2014/main" id="{75712D6E-B2F2-41CE-B3DA-E84B200AA3D6}"/>
              </a:ext>
            </a:extLst>
          </p:cNvPr>
          <p:cNvSpPr/>
          <p:nvPr/>
        </p:nvSpPr>
        <p:spPr>
          <a:xfrm>
            <a:off x="709087" y="4127908"/>
            <a:ext cx="1024604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/>
            <a:r>
              <a:rPr lang="fr-FR" sz="2400" dirty="0">
                <a:solidFill>
                  <a:srgbClr val="231F20"/>
                </a:solidFill>
              </a:rPr>
              <a:t>On veut identifier la nature optique du papier calque. </a:t>
            </a:r>
          </a:p>
        </p:txBody>
      </p:sp>
      <p:grpSp>
        <p:nvGrpSpPr>
          <p:cNvPr id="48" name="Group 1">
            <a:extLst>
              <a:ext uri="{FF2B5EF4-FFF2-40B4-BE49-F238E27FC236}">
                <a16:creationId xmlns:a16="http://schemas.microsoft.com/office/drawing/2014/main" id="{59AA47E9-3C21-4D29-9C4A-AD74755317DF}"/>
              </a:ext>
            </a:extLst>
          </p:cNvPr>
          <p:cNvGrpSpPr/>
          <p:nvPr/>
        </p:nvGrpSpPr>
        <p:grpSpPr>
          <a:xfrm>
            <a:off x="4184986" y="1918519"/>
            <a:ext cx="6045104" cy="2584125"/>
            <a:chOff x="2725881" y="4406671"/>
            <a:chExt cx="4937475" cy="2037919"/>
          </a:xfrm>
        </p:grpSpPr>
        <p:pic>
          <p:nvPicPr>
            <p:cNvPr id="49" name="Picture 45180">
              <a:extLst>
                <a:ext uri="{FF2B5EF4-FFF2-40B4-BE49-F238E27FC236}">
                  <a16:creationId xmlns:a16="http://schemas.microsoft.com/office/drawing/2014/main" id="{30E1209B-FA5B-445F-AD0F-6ADD4119036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46949" y="4816856"/>
              <a:ext cx="2124128" cy="691032"/>
            </a:xfrm>
            <a:prstGeom prst="rect">
              <a:avLst/>
            </a:prstGeom>
            <a:noFill/>
          </p:spPr>
        </p:pic>
        <p:sp>
          <p:nvSpPr>
            <p:cNvPr id="50" name="Freeform 45184">
              <a:extLst>
                <a:ext uri="{FF2B5EF4-FFF2-40B4-BE49-F238E27FC236}">
                  <a16:creationId xmlns:a16="http://schemas.microsoft.com/office/drawing/2014/main" id="{53FA1EE9-61C4-444A-9257-07AFF71D4D20}"/>
                </a:ext>
              </a:extLst>
            </p:cNvPr>
            <p:cNvSpPr/>
            <p:nvPr/>
          </p:nvSpPr>
          <p:spPr>
            <a:xfrm>
              <a:off x="4022956" y="5466575"/>
              <a:ext cx="0" cy="206971"/>
            </a:xfrm>
            <a:custGeom>
              <a:avLst/>
              <a:gdLst/>
              <a:ahLst/>
              <a:cxnLst/>
              <a:rect l="0" t="0" r="0" b="0"/>
              <a:pathLst>
                <a:path h="206971">
                  <a:moveTo>
                    <a:pt x="0" y="0"/>
                  </a:moveTo>
                  <a:lnTo>
                    <a:pt x="0" y="206971"/>
                  </a:lnTo>
                </a:path>
              </a:pathLst>
            </a:custGeom>
            <a:noFill/>
            <a:ln w="2788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51" name="Freeform 45185">
              <a:extLst>
                <a:ext uri="{FF2B5EF4-FFF2-40B4-BE49-F238E27FC236}">
                  <a16:creationId xmlns:a16="http://schemas.microsoft.com/office/drawing/2014/main" id="{073E0F06-DA51-4AF6-96FD-68EC0AED3703}"/>
                </a:ext>
              </a:extLst>
            </p:cNvPr>
            <p:cNvSpPr/>
            <p:nvPr/>
          </p:nvSpPr>
          <p:spPr>
            <a:xfrm>
              <a:off x="3930539" y="5687484"/>
              <a:ext cx="185343" cy="0"/>
            </a:xfrm>
            <a:custGeom>
              <a:avLst/>
              <a:gdLst/>
              <a:ahLst/>
              <a:cxnLst/>
              <a:rect l="0" t="0" r="0" b="0"/>
              <a:pathLst>
                <a:path w="185343">
                  <a:moveTo>
                    <a:pt x="185343" y="0"/>
                  </a:moveTo>
                  <a:lnTo>
                    <a:pt x="0" y="0"/>
                  </a:lnTo>
                </a:path>
              </a:pathLst>
            </a:custGeom>
            <a:noFill/>
            <a:ln w="27889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52" name="Freeform 45186">
              <a:extLst>
                <a:ext uri="{FF2B5EF4-FFF2-40B4-BE49-F238E27FC236}">
                  <a16:creationId xmlns:a16="http://schemas.microsoft.com/office/drawing/2014/main" id="{0A94CD92-C8BB-4077-9F55-9B0185978564}"/>
                </a:ext>
              </a:extLst>
            </p:cNvPr>
            <p:cNvSpPr/>
            <p:nvPr/>
          </p:nvSpPr>
          <p:spPr>
            <a:xfrm>
              <a:off x="3733637" y="4714989"/>
              <a:ext cx="628586" cy="907579"/>
            </a:xfrm>
            <a:custGeom>
              <a:avLst/>
              <a:gdLst/>
              <a:ahLst/>
              <a:cxnLst/>
              <a:rect l="0" t="0" r="0" b="0"/>
              <a:pathLst>
                <a:path w="628586" h="907579">
                  <a:moveTo>
                    <a:pt x="0" y="211543"/>
                  </a:moveTo>
                  <a:lnTo>
                    <a:pt x="0" y="701115"/>
                  </a:lnTo>
                  <a:lnTo>
                    <a:pt x="628586" y="907579"/>
                  </a:lnTo>
                  <a:lnTo>
                    <a:pt x="628586" y="0"/>
                  </a:lnTo>
                  <a:close/>
                  <a:moveTo>
                    <a:pt x="0" y="211543"/>
                  </a:moveTo>
                </a:path>
              </a:pathLst>
            </a:custGeom>
            <a:solidFill>
              <a:srgbClr val="D0D2D3">
                <a:alpha val="100000"/>
              </a:srgbClr>
            </a:solidFill>
            <a:ln w="27889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53" name="Freeform 45187">
              <a:extLst>
                <a:ext uri="{FF2B5EF4-FFF2-40B4-BE49-F238E27FC236}">
                  <a16:creationId xmlns:a16="http://schemas.microsoft.com/office/drawing/2014/main" id="{DBD71786-70BD-4950-81C0-20EC3FE58E5B}"/>
                </a:ext>
              </a:extLst>
            </p:cNvPr>
            <p:cNvSpPr/>
            <p:nvPr/>
          </p:nvSpPr>
          <p:spPr>
            <a:xfrm>
              <a:off x="3733637" y="4714989"/>
              <a:ext cx="628586" cy="907579"/>
            </a:xfrm>
            <a:custGeom>
              <a:avLst/>
              <a:gdLst/>
              <a:ahLst/>
              <a:cxnLst/>
              <a:rect l="0" t="0" r="0" b="0"/>
              <a:pathLst>
                <a:path w="628586" h="907579">
                  <a:moveTo>
                    <a:pt x="0" y="211543"/>
                  </a:moveTo>
                  <a:lnTo>
                    <a:pt x="0" y="701115"/>
                  </a:lnTo>
                  <a:lnTo>
                    <a:pt x="628586" y="907579"/>
                  </a:lnTo>
                  <a:lnTo>
                    <a:pt x="628586" y="0"/>
                  </a:lnTo>
                  <a:lnTo>
                    <a:pt x="0" y="211543"/>
                  </a:lnTo>
                  <a:close/>
                  <a:moveTo>
                    <a:pt x="0" y="211543"/>
                  </a:moveTo>
                </a:path>
              </a:pathLst>
            </a:custGeom>
            <a:noFill/>
            <a:ln w="347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54" name="Freeform 45190">
              <a:extLst>
                <a:ext uri="{FF2B5EF4-FFF2-40B4-BE49-F238E27FC236}">
                  <a16:creationId xmlns:a16="http://schemas.microsoft.com/office/drawing/2014/main" id="{AE661676-F544-4787-A9B1-002ADABD6B29}"/>
                </a:ext>
              </a:extLst>
            </p:cNvPr>
            <p:cNvSpPr/>
            <p:nvPr/>
          </p:nvSpPr>
          <p:spPr>
            <a:xfrm>
              <a:off x="3214051" y="5427039"/>
              <a:ext cx="1844306" cy="516851"/>
            </a:xfrm>
            <a:custGeom>
              <a:avLst/>
              <a:gdLst/>
              <a:ahLst/>
              <a:cxnLst/>
              <a:rect l="0" t="0" r="0" b="0"/>
              <a:pathLst>
                <a:path w="1844306" h="516851">
                  <a:moveTo>
                    <a:pt x="0" y="0"/>
                  </a:moveTo>
                  <a:lnTo>
                    <a:pt x="0" y="516851"/>
                  </a:lnTo>
                  <a:lnTo>
                    <a:pt x="1844306" y="516851"/>
                  </a:lnTo>
                </a:path>
              </a:pathLst>
            </a:custGeom>
            <a:noFill/>
            <a:ln w="10236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pic>
          <p:nvPicPr>
            <p:cNvPr id="55" name="Picture 45191">
              <a:extLst>
                <a:ext uri="{FF2B5EF4-FFF2-40B4-BE49-F238E27FC236}">
                  <a16:creationId xmlns:a16="http://schemas.microsoft.com/office/drawing/2014/main" id="{CE4190E9-2D3D-4BFA-BEB3-FFAE25B1E50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025763" y="5900016"/>
              <a:ext cx="111074" cy="87757"/>
            </a:xfrm>
            <a:prstGeom prst="rect">
              <a:avLst/>
            </a:prstGeom>
            <a:noFill/>
          </p:spPr>
        </p:pic>
        <p:pic>
          <p:nvPicPr>
            <p:cNvPr id="56" name="Picture 45051">
              <a:extLst>
                <a:ext uri="{FF2B5EF4-FFF2-40B4-BE49-F238E27FC236}">
                  <a16:creationId xmlns:a16="http://schemas.microsoft.com/office/drawing/2014/main" id="{1769701D-17F6-4791-97B5-BA05B64FCD8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435503" y="5671434"/>
              <a:ext cx="428717" cy="558527"/>
            </a:xfrm>
            <a:prstGeom prst="rect">
              <a:avLst/>
            </a:prstGeom>
            <a:noFill/>
          </p:spPr>
        </p:pic>
        <p:sp>
          <p:nvSpPr>
            <p:cNvPr id="57" name="Freeform 45201">
              <a:extLst>
                <a:ext uri="{FF2B5EF4-FFF2-40B4-BE49-F238E27FC236}">
                  <a16:creationId xmlns:a16="http://schemas.microsoft.com/office/drawing/2014/main" id="{FEA79A6A-E618-4E70-B829-1F4257B917D1}"/>
                </a:ext>
              </a:extLst>
            </p:cNvPr>
            <p:cNvSpPr/>
            <p:nvPr/>
          </p:nvSpPr>
          <p:spPr>
            <a:xfrm>
              <a:off x="5234637" y="5319142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close/>
                  <a:moveTo>
                    <a:pt x="0" y="262331"/>
                  </a:moveTo>
                </a:path>
              </a:pathLst>
            </a:custGeom>
            <a:solidFill>
              <a:srgbClr val="D0D2D3">
                <a:alpha val="76078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r-FR" sz="2200" dirty="0"/>
            </a:p>
          </p:txBody>
        </p:sp>
        <p:sp>
          <p:nvSpPr>
            <p:cNvPr id="58" name="Freeform 45202">
              <a:extLst>
                <a:ext uri="{FF2B5EF4-FFF2-40B4-BE49-F238E27FC236}">
                  <a16:creationId xmlns:a16="http://schemas.microsoft.com/office/drawing/2014/main" id="{0A90E19B-DF6D-446D-B807-2581023EF172}"/>
                </a:ext>
              </a:extLst>
            </p:cNvPr>
            <p:cNvSpPr/>
            <p:nvPr/>
          </p:nvSpPr>
          <p:spPr>
            <a:xfrm>
              <a:off x="5234637" y="5319142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lnTo>
                    <a:pt x="0" y="262331"/>
                  </a:lnTo>
                  <a:close/>
                  <a:moveTo>
                    <a:pt x="0" y="262331"/>
                  </a:moveTo>
                </a:path>
              </a:pathLst>
            </a:custGeom>
            <a:noFill/>
            <a:ln w="4318" cap="flat" cmpd="sng" algn="ctr">
              <a:solidFill>
                <a:srgbClr val="373535">
                  <a:alpha val="91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59" name="Rectangle 45254">
              <a:extLst>
                <a:ext uri="{FF2B5EF4-FFF2-40B4-BE49-F238E27FC236}">
                  <a16:creationId xmlns:a16="http://schemas.microsoft.com/office/drawing/2014/main" id="{E41DBBD7-B5EA-4AA0-BBCD-1A7AF3F604A0}"/>
                </a:ext>
              </a:extLst>
            </p:cNvPr>
            <p:cNvSpPr/>
            <p:nvPr/>
          </p:nvSpPr>
          <p:spPr>
            <a:xfrm>
              <a:off x="2725881" y="5116522"/>
              <a:ext cx="305065" cy="26699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Œil</a:t>
              </a:r>
            </a:p>
          </p:txBody>
        </p:sp>
        <p:sp>
          <p:nvSpPr>
            <p:cNvPr id="60" name="Rectangle 45256">
              <a:extLst>
                <a:ext uri="{FF2B5EF4-FFF2-40B4-BE49-F238E27FC236}">
                  <a16:creationId xmlns:a16="http://schemas.microsoft.com/office/drawing/2014/main" id="{D69FF2C0-AC3B-422A-984D-C29325A3CC8C}"/>
                </a:ext>
              </a:extLst>
            </p:cNvPr>
            <p:cNvSpPr/>
            <p:nvPr/>
          </p:nvSpPr>
          <p:spPr>
            <a:xfrm>
              <a:off x="6088281" y="5806522"/>
              <a:ext cx="1575075" cy="26699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Ce que voit l’œil.</a:t>
              </a:r>
            </a:p>
          </p:txBody>
        </p:sp>
        <p:sp>
          <p:nvSpPr>
            <p:cNvPr id="61" name="Rectangle 45258">
              <a:extLst>
                <a:ext uri="{FF2B5EF4-FFF2-40B4-BE49-F238E27FC236}">
                  <a16:creationId xmlns:a16="http://schemas.microsoft.com/office/drawing/2014/main" id="{A8664A38-54A7-49EA-A83D-C43A5FB7C558}"/>
                </a:ext>
              </a:extLst>
            </p:cNvPr>
            <p:cNvSpPr/>
            <p:nvPr/>
          </p:nvSpPr>
          <p:spPr>
            <a:xfrm>
              <a:off x="4655963" y="4701584"/>
              <a:ext cx="627150" cy="26699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Lampe</a:t>
              </a:r>
            </a:p>
          </p:txBody>
        </p:sp>
        <p:sp>
          <p:nvSpPr>
            <p:cNvPr id="62" name="Rectangle 45270">
              <a:extLst>
                <a:ext uri="{FF2B5EF4-FFF2-40B4-BE49-F238E27FC236}">
                  <a16:creationId xmlns:a16="http://schemas.microsoft.com/office/drawing/2014/main" id="{9F57AC29-38B3-49C0-AD02-7AEF0B303DCF}"/>
                </a:ext>
              </a:extLst>
            </p:cNvPr>
            <p:cNvSpPr/>
            <p:nvPr/>
          </p:nvSpPr>
          <p:spPr>
            <a:xfrm>
              <a:off x="3475770" y="4406671"/>
              <a:ext cx="1264773" cy="26699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Papier calque</a:t>
              </a:r>
            </a:p>
          </p:txBody>
        </p:sp>
      </p:grpSp>
      <p:sp>
        <p:nvSpPr>
          <p:cNvPr id="63" name="ZoneTexte 2">
            <a:extLst>
              <a:ext uri="{FF2B5EF4-FFF2-40B4-BE49-F238E27FC236}">
                <a16:creationId xmlns:a16="http://schemas.microsoft.com/office/drawing/2014/main" id="{BB60F753-19F5-464E-91FB-8CACB256F1AF}"/>
              </a:ext>
            </a:extLst>
          </p:cNvPr>
          <p:cNvSpPr txBox="1"/>
          <p:nvPr/>
        </p:nvSpPr>
        <p:spPr>
          <a:xfrm>
            <a:off x="683096" y="4808397"/>
            <a:ext cx="10803868" cy="4308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 defTabSz="457200">
              <a:defRPr sz="2400">
                <a:solidFill>
                  <a:schemeClr val="tx1"/>
                </a:solidFill>
              </a:defRPr>
            </a:lvl1pPr>
            <a:lvl2pPr defTabSz="457200">
              <a:defRPr>
                <a:solidFill>
                  <a:schemeClr val="tx1"/>
                </a:solidFill>
              </a:defRPr>
            </a:lvl2pPr>
            <a:lvl3pPr defTabSz="457200">
              <a:defRPr>
                <a:solidFill>
                  <a:schemeClr val="tx1"/>
                </a:solidFill>
              </a:defRPr>
            </a:lvl3pPr>
            <a:lvl4pPr defTabSz="457200">
              <a:defRPr>
                <a:solidFill>
                  <a:schemeClr val="tx1"/>
                </a:solidFill>
              </a:defRPr>
            </a:lvl4pPr>
            <a:lvl5pPr defTabSz="457200">
              <a:defRPr>
                <a:solidFill>
                  <a:schemeClr val="tx1"/>
                </a:solidFill>
              </a:defRPr>
            </a:lvl5pPr>
            <a:lvl6pPr defTabSz="457200">
              <a:defRPr>
                <a:solidFill>
                  <a:schemeClr val="tx1"/>
                </a:solidFill>
              </a:defRPr>
            </a:lvl6pPr>
            <a:lvl7pPr defTabSz="457200">
              <a:defRPr>
                <a:solidFill>
                  <a:schemeClr val="tx1"/>
                </a:solidFill>
              </a:defRPr>
            </a:lvl7pPr>
            <a:lvl8pPr defTabSz="457200">
              <a:defRPr>
                <a:solidFill>
                  <a:schemeClr val="tx1"/>
                </a:solidFill>
              </a:defRPr>
            </a:lvl8pPr>
            <a:lvl9pPr defTabSz="457200">
              <a:defRPr>
                <a:solidFill>
                  <a:schemeClr val="tx1"/>
                </a:solidFill>
              </a:defRPr>
            </a:lvl9pPr>
          </a:lstStyle>
          <a:p>
            <a:pPr lvl="0" defTabSz="914400">
              <a:defRPr/>
            </a:pPr>
            <a:r>
              <a:rPr lang="fr-FR" sz="2200" b="1" kern="0" dirty="0">
                <a:solidFill>
                  <a:srgbClr val="0FA9B9"/>
                </a:solidFill>
                <a:latin typeface="Calibri-Bold"/>
              </a:rPr>
              <a:t>1.</a:t>
            </a:r>
            <a:r>
              <a:rPr lang="fr-FR" sz="2200" kern="0" dirty="0">
                <a:solidFill>
                  <a:srgbClr val="F5821F"/>
                </a:solidFill>
              </a:rPr>
              <a:t> </a:t>
            </a:r>
            <a:r>
              <a:rPr lang="fr-FR" sz="2200" kern="0" dirty="0">
                <a:solidFill>
                  <a:srgbClr val="231F20"/>
                </a:solidFill>
              </a:rPr>
              <a:t>Observer si la lampe est nettement visible ou faiblement visible à travers le papier calque.</a:t>
            </a:r>
          </a:p>
        </p:txBody>
      </p:sp>
      <p:sp>
        <p:nvSpPr>
          <p:cNvPr id="64" name="Rectangle 45264">
            <a:extLst>
              <a:ext uri="{FF2B5EF4-FFF2-40B4-BE49-F238E27FC236}">
                <a16:creationId xmlns:a16="http://schemas.microsoft.com/office/drawing/2014/main" id="{C992CAE9-DADC-475E-A7E3-682B9D0F378C}"/>
              </a:ext>
            </a:extLst>
          </p:cNvPr>
          <p:cNvSpPr/>
          <p:nvPr/>
        </p:nvSpPr>
        <p:spPr>
          <a:xfrm>
            <a:off x="761739" y="5330807"/>
            <a:ext cx="1025627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5022" algn="l"/>
              </a:tabLst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 	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La lampe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est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MT-Light"/>
              </a:rPr>
              <a:t>...................................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à travers le papier calque.</a:t>
            </a:r>
          </a:p>
        </p:txBody>
      </p:sp>
      <p:sp>
        <p:nvSpPr>
          <p:cNvPr id="65" name="Rectangle 45267">
            <a:extLst>
              <a:ext uri="{FF2B5EF4-FFF2-40B4-BE49-F238E27FC236}">
                <a16:creationId xmlns:a16="http://schemas.microsoft.com/office/drawing/2014/main" id="{8CFCE844-A214-40D4-94C2-BA6344A41D19}"/>
              </a:ext>
            </a:extLst>
          </p:cNvPr>
          <p:cNvSpPr/>
          <p:nvPr/>
        </p:nvSpPr>
        <p:spPr>
          <a:xfrm>
            <a:off x="668701" y="6287364"/>
            <a:ext cx="1112748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0" cap="none" spc="70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Le papier calque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est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MT-Light"/>
              </a:rPr>
              <a:t>..................................</a:t>
            </a:r>
          </a:p>
        </p:txBody>
      </p:sp>
      <p:sp>
        <p:nvSpPr>
          <p:cNvPr id="66" name="ZoneTexte 2">
            <a:extLst>
              <a:ext uri="{FF2B5EF4-FFF2-40B4-BE49-F238E27FC236}">
                <a16:creationId xmlns:a16="http://schemas.microsoft.com/office/drawing/2014/main" id="{B1F1EBB0-7A31-465E-8DCB-919103EFCD58}"/>
              </a:ext>
            </a:extLst>
          </p:cNvPr>
          <p:cNvSpPr txBox="1"/>
          <p:nvPr/>
        </p:nvSpPr>
        <p:spPr>
          <a:xfrm>
            <a:off x="718113" y="5794740"/>
            <a:ext cx="10768852" cy="4308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 defTabSz="457200">
              <a:defRPr sz="2400">
                <a:solidFill>
                  <a:schemeClr val="tx1"/>
                </a:solidFill>
              </a:defRPr>
            </a:lvl1pPr>
            <a:lvl2pPr defTabSz="457200">
              <a:defRPr>
                <a:solidFill>
                  <a:schemeClr val="tx1"/>
                </a:solidFill>
              </a:defRPr>
            </a:lvl2pPr>
            <a:lvl3pPr defTabSz="457200">
              <a:defRPr>
                <a:solidFill>
                  <a:schemeClr val="tx1"/>
                </a:solidFill>
              </a:defRPr>
            </a:lvl3pPr>
            <a:lvl4pPr defTabSz="457200">
              <a:defRPr>
                <a:solidFill>
                  <a:schemeClr val="tx1"/>
                </a:solidFill>
              </a:defRPr>
            </a:lvl4pPr>
            <a:lvl5pPr defTabSz="457200">
              <a:defRPr>
                <a:solidFill>
                  <a:schemeClr val="tx1"/>
                </a:solidFill>
              </a:defRPr>
            </a:lvl5pPr>
            <a:lvl6pPr defTabSz="457200">
              <a:defRPr>
                <a:solidFill>
                  <a:schemeClr val="tx1"/>
                </a:solidFill>
              </a:defRPr>
            </a:lvl6pPr>
            <a:lvl7pPr defTabSz="457200">
              <a:defRPr>
                <a:solidFill>
                  <a:schemeClr val="tx1"/>
                </a:solidFill>
              </a:defRPr>
            </a:lvl7pPr>
            <a:lvl8pPr defTabSz="457200">
              <a:defRPr>
                <a:solidFill>
                  <a:schemeClr val="tx1"/>
                </a:solidFill>
              </a:defRPr>
            </a:lvl8pPr>
            <a:lvl9pPr defTabSz="457200">
              <a:defRPr>
                <a:solidFill>
                  <a:schemeClr val="tx1"/>
                </a:solidFill>
              </a:defRPr>
            </a:lvl9pPr>
          </a:lstStyle>
          <a:p>
            <a:pPr lvl="0" defTabSz="914400">
              <a:defRPr/>
            </a:pPr>
            <a:r>
              <a:rPr lang="fr-FR" sz="2200" b="1" kern="0" dirty="0">
                <a:solidFill>
                  <a:srgbClr val="0FA9B9"/>
                </a:solidFill>
                <a:latin typeface="Calibri-Bold"/>
              </a:rPr>
              <a:t>2.</a:t>
            </a:r>
            <a:r>
              <a:rPr lang="fr-FR" sz="2200" kern="0" dirty="0">
                <a:solidFill>
                  <a:srgbClr val="F5821F"/>
                </a:solidFill>
              </a:rPr>
              <a:t> </a:t>
            </a:r>
            <a:r>
              <a:rPr lang="en-US" sz="2200" kern="0" dirty="0">
                <a:solidFill>
                  <a:srgbClr val="231F20"/>
                </a:solidFill>
              </a:rPr>
              <a:t>Conclure sur la nature </a:t>
            </a:r>
            <a:r>
              <a:rPr lang="en-US" sz="2200" kern="0" dirty="0" err="1">
                <a:solidFill>
                  <a:srgbClr val="231F20"/>
                </a:solidFill>
              </a:rPr>
              <a:t>optiqu</a:t>
            </a:r>
            <a:r>
              <a:rPr lang="en-US" sz="2200" kern="0" spc="542" dirty="0" err="1">
                <a:solidFill>
                  <a:srgbClr val="231F20"/>
                </a:solidFill>
              </a:rPr>
              <a:t>e</a:t>
            </a:r>
            <a:r>
              <a:rPr lang="en-US" sz="2200" kern="0" dirty="0" err="1">
                <a:solidFill>
                  <a:srgbClr val="231F20"/>
                </a:solidFill>
              </a:rPr>
              <a:t>du</a:t>
            </a:r>
            <a:r>
              <a:rPr lang="en-US" sz="2200" kern="0" dirty="0">
                <a:solidFill>
                  <a:srgbClr val="231F20"/>
                </a:solidFill>
              </a:rPr>
              <a:t> milieu</a:t>
            </a:r>
            <a:r>
              <a:rPr lang="fr-FR" sz="2200" kern="0" dirty="0">
                <a:solidFill>
                  <a:srgbClr val="231F2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16622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45264">
            <a:extLst>
              <a:ext uri="{FF2B5EF4-FFF2-40B4-BE49-F238E27FC236}">
                <a16:creationId xmlns:a16="http://schemas.microsoft.com/office/drawing/2014/main" id="{717FBC17-BAE3-4CE8-9C75-D9D27A007839}"/>
              </a:ext>
            </a:extLst>
          </p:cNvPr>
          <p:cNvSpPr/>
          <p:nvPr/>
        </p:nvSpPr>
        <p:spPr>
          <a:xfrm>
            <a:off x="761739" y="5330807"/>
            <a:ext cx="1025627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5022" algn="l"/>
              </a:tabLst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 	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La lampe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est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MT-Light"/>
              </a:rPr>
              <a:t>...................................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à travers le papier calque.</a:t>
            </a:r>
          </a:p>
        </p:txBody>
      </p:sp>
      <p:pic>
        <p:nvPicPr>
          <p:cNvPr id="10" name="Google Shape;228;p39"/>
          <p:cNvPicPr preferRelativeResize="0">
            <a:picLocks noChangeAspect="1"/>
          </p:cNvPicPr>
          <p:nvPr/>
        </p:nvPicPr>
        <p:blipFill rotWithShape="1">
          <a:blip r:embed="rId3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B1BA013-1267-F44D-15CC-7A7182AF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9807177" cy="350045"/>
          </a:xfrm>
        </p:spPr>
        <p:txBody>
          <a:bodyPr/>
          <a:lstStyle/>
          <a:p>
            <a:r>
              <a:rPr lang="fr-FR" dirty="0"/>
              <a:t>On commence par la première question qui consiste à </a:t>
            </a:r>
            <a:r>
              <a:rPr lang="fr-FR" dirty="0">
                <a:solidFill>
                  <a:srgbClr val="231F20"/>
                </a:solidFill>
              </a:rPr>
              <a:t>observer si la source lumineuse est visible ou non visible à travers le papier calque</a:t>
            </a:r>
            <a:r>
              <a:rPr lang="fr-FR" dirty="0"/>
              <a:t>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9055A4-8006-B09A-4E1C-F74CEC23F47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des représentants de quelques binômes pour répondre et verbaliser le raisonnement avant d’afficher la réponse correcte.</a:t>
            </a:r>
          </a:p>
        </p:txBody>
      </p:sp>
      <p:sp>
        <p:nvSpPr>
          <p:cNvPr id="85" name="Freeform 12428">
            <a:extLst>
              <a:ext uri="{FF2B5EF4-FFF2-40B4-BE49-F238E27FC236}">
                <a16:creationId xmlns:a16="http://schemas.microsoft.com/office/drawing/2014/main" id="{798EBB36-AA1E-47D1-BBC9-6B0507DAEDCC}"/>
              </a:ext>
            </a:extLst>
          </p:cNvPr>
          <p:cNvSpPr/>
          <p:nvPr/>
        </p:nvSpPr>
        <p:spPr>
          <a:xfrm>
            <a:off x="635478" y="1220280"/>
            <a:ext cx="10888098" cy="3399933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Freeform 12429">
            <a:extLst>
              <a:ext uri="{FF2B5EF4-FFF2-40B4-BE49-F238E27FC236}">
                <a16:creationId xmlns:a16="http://schemas.microsoft.com/office/drawing/2014/main" id="{78890AAB-6490-4DFA-BD1F-D554E5002C0C}"/>
              </a:ext>
            </a:extLst>
          </p:cNvPr>
          <p:cNvSpPr/>
          <p:nvPr/>
        </p:nvSpPr>
        <p:spPr>
          <a:xfrm>
            <a:off x="635478" y="1220280"/>
            <a:ext cx="10877007" cy="3399933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w="6350" cap="flat" cmpd="sng" algn="ctr">
            <a:solidFill>
              <a:srgbClr val="AE6EAD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reeform 12437">
            <a:extLst>
              <a:ext uri="{FF2B5EF4-FFF2-40B4-BE49-F238E27FC236}">
                <a16:creationId xmlns:a16="http://schemas.microsoft.com/office/drawing/2014/main" id="{5F84C55F-1ACD-481A-98B6-6DCE3A458BEE}"/>
              </a:ext>
            </a:extLst>
          </p:cNvPr>
          <p:cNvSpPr/>
          <p:nvPr/>
        </p:nvSpPr>
        <p:spPr>
          <a:xfrm>
            <a:off x="286207" y="1197202"/>
            <a:ext cx="339892" cy="258687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D4B6D7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Freeform 12438">
            <a:extLst>
              <a:ext uri="{FF2B5EF4-FFF2-40B4-BE49-F238E27FC236}">
                <a16:creationId xmlns:a16="http://schemas.microsoft.com/office/drawing/2014/main" id="{DBF15581-0C0B-47AC-B079-D2A74F8C1452}"/>
              </a:ext>
            </a:extLst>
          </p:cNvPr>
          <p:cNvSpPr/>
          <p:nvPr/>
        </p:nvSpPr>
        <p:spPr>
          <a:xfrm>
            <a:off x="267286" y="1174325"/>
            <a:ext cx="382868" cy="386510"/>
          </a:xfrm>
          <a:custGeom>
            <a:avLst/>
            <a:gdLst/>
            <a:ahLst/>
            <a:cxnLst/>
            <a:rect l="0" t="0" r="0" b="0"/>
            <a:pathLst>
              <a:path w="26132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AE6EAD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Rectangle 12467">
            <a:extLst>
              <a:ext uri="{FF2B5EF4-FFF2-40B4-BE49-F238E27FC236}">
                <a16:creationId xmlns:a16="http://schemas.microsoft.com/office/drawing/2014/main" id="{C2D321E5-543F-4284-A4F4-104705F6A66B}"/>
              </a:ext>
            </a:extLst>
          </p:cNvPr>
          <p:cNvSpPr/>
          <p:nvPr/>
        </p:nvSpPr>
        <p:spPr>
          <a:xfrm>
            <a:off x="399172" y="1182914"/>
            <a:ext cx="13248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en-US" sz="2400" b="1" kern="0" dirty="0">
                <a:solidFill>
                  <a:srgbClr val="FFFFFF"/>
                </a:solidFill>
                <a:latin typeface="Calibri-Bold"/>
              </a:rPr>
              <a:t>2</a:t>
            </a:r>
          </a:p>
        </p:txBody>
      </p:sp>
      <p:sp>
        <p:nvSpPr>
          <p:cNvPr id="90" name="Rectangle 45144">
            <a:extLst>
              <a:ext uri="{FF2B5EF4-FFF2-40B4-BE49-F238E27FC236}">
                <a16:creationId xmlns:a16="http://schemas.microsoft.com/office/drawing/2014/main" id="{3CA22CD4-E741-4B71-AB99-AB6FFD22CC14}"/>
              </a:ext>
            </a:extLst>
          </p:cNvPr>
          <p:cNvSpPr/>
          <p:nvPr/>
        </p:nvSpPr>
        <p:spPr>
          <a:xfrm>
            <a:off x="829188" y="1095437"/>
            <a:ext cx="10434844" cy="105073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>
                <a:solidFill>
                  <a:srgbClr val="231F20"/>
                </a:solidFill>
              </a:rPr>
              <a:t>Dans un environnement sombre, on place un papier calque entre une lampe et l’œil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rgbClr val="231F20"/>
                </a:solidFill>
              </a:rPr>
              <a:t>(Voir la figure ci-dessous).</a:t>
            </a:r>
          </a:p>
        </p:txBody>
      </p:sp>
      <p:sp>
        <p:nvSpPr>
          <p:cNvPr id="91" name="Rectangle 45145">
            <a:extLst>
              <a:ext uri="{FF2B5EF4-FFF2-40B4-BE49-F238E27FC236}">
                <a16:creationId xmlns:a16="http://schemas.microsoft.com/office/drawing/2014/main" id="{AEF2102E-E8E5-466D-B01A-1AC1A069720E}"/>
              </a:ext>
            </a:extLst>
          </p:cNvPr>
          <p:cNvSpPr/>
          <p:nvPr/>
        </p:nvSpPr>
        <p:spPr>
          <a:xfrm>
            <a:off x="709087" y="4127908"/>
            <a:ext cx="1024604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/>
            <a:r>
              <a:rPr lang="fr-FR" sz="2400" dirty="0">
                <a:solidFill>
                  <a:srgbClr val="231F20"/>
                </a:solidFill>
              </a:rPr>
              <a:t>On veut identifier la nature optique du papier calque. </a:t>
            </a:r>
          </a:p>
        </p:txBody>
      </p:sp>
      <p:grpSp>
        <p:nvGrpSpPr>
          <p:cNvPr id="92" name="Group 1">
            <a:extLst>
              <a:ext uri="{FF2B5EF4-FFF2-40B4-BE49-F238E27FC236}">
                <a16:creationId xmlns:a16="http://schemas.microsoft.com/office/drawing/2014/main" id="{493C84F4-DD89-4F2F-AD26-5A910E9F1576}"/>
              </a:ext>
            </a:extLst>
          </p:cNvPr>
          <p:cNvGrpSpPr/>
          <p:nvPr/>
        </p:nvGrpSpPr>
        <p:grpSpPr>
          <a:xfrm>
            <a:off x="4184986" y="1918519"/>
            <a:ext cx="6045104" cy="2584125"/>
            <a:chOff x="2725881" y="4406671"/>
            <a:chExt cx="4937475" cy="2037919"/>
          </a:xfrm>
        </p:grpSpPr>
        <p:pic>
          <p:nvPicPr>
            <p:cNvPr id="93" name="Picture 45180">
              <a:extLst>
                <a:ext uri="{FF2B5EF4-FFF2-40B4-BE49-F238E27FC236}">
                  <a16:creationId xmlns:a16="http://schemas.microsoft.com/office/drawing/2014/main" id="{553708AF-C88A-418F-9EDF-9C0F03A7064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46949" y="4816856"/>
              <a:ext cx="2124128" cy="691032"/>
            </a:xfrm>
            <a:prstGeom prst="rect">
              <a:avLst/>
            </a:prstGeom>
            <a:noFill/>
          </p:spPr>
        </p:pic>
        <p:sp>
          <p:nvSpPr>
            <p:cNvPr id="94" name="Freeform 45184">
              <a:extLst>
                <a:ext uri="{FF2B5EF4-FFF2-40B4-BE49-F238E27FC236}">
                  <a16:creationId xmlns:a16="http://schemas.microsoft.com/office/drawing/2014/main" id="{796B4FF4-234F-4C8F-B746-371E79A7AE87}"/>
                </a:ext>
              </a:extLst>
            </p:cNvPr>
            <p:cNvSpPr/>
            <p:nvPr/>
          </p:nvSpPr>
          <p:spPr>
            <a:xfrm>
              <a:off x="4022956" y="5466575"/>
              <a:ext cx="0" cy="206971"/>
            </a:xfrm>
            <a:custGeom>
              <a:avLst/>
              <a:gdLst/>
              <a:ahLst/>
              <a:cxnLst/>
              <a:rect l="0" t="0" r="0" b="0"/>
              <a:pathLst>
                <a:path h="206971">
                  <a:moveTo>
                    <a:pt x="0" y="0"/>
                  </a:moveTo>
                  <a:lnTo>
                    <a:pt x="0" y="206971"/>
                  </a:lnTo>
                </a:path>
              </a:pathLst>
            </a:custGeom>
            <a:noFill/>
            <a:ln w="2788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95" name="Freeform 45185">
              <a:extLst>
                <a:ext uri="{FF2B5EF4-FFF2-40B4-BE49-F238E27FC236}">
                  <a16:creationId xmlns:a16="http://schemas.microsoft.com/office/drawing/2014/main" id="{F7758AA9-B8DB-4671-BE56-97675BEF9D04}"/>
                </a:ext>
              </a:extLst>
            </p:cNvPr>
            <p:cNvSpPr/>
            <p:nvPr/>
          </p:nvSpPr>
          <p:spPr>
            <a:xfrm>
              <a:off x="3930539" y="5687484"/>
              <a:ext cx="185343" cy="0"/>
            </a:xfrm>
            <a:custGeom>
              <a:avLst/>
              <a:gdLst/>
              <a:ahLst/>
              <a:cxnLst/>
              <a:rect l="0" t="0" r="0" b="0"/>
              <a:pathLst>
                <a:path w="185343">
                  <a:moveTo>
                    <a:pt x="185343" y="0"/>
                  </a:moveTo>
                  <a:lnTo>
                    <a:pt x="0" y="0"/>
                  </a:lnTo>
                </a:path>
              </a:pathLst>
            </a:custGeom>
            <a:noFill/>
            <a:ln w="27889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96" name="Freeform 45186">
              <a:extLst>
                <a:ext uri="{FF2B5EF4-FFF2-40B4-BE49-F238E27FC236}">
                  <a16:creationId xmlns:a16="http://schemas.microsoft.com/office/drawing/2014/main" id="{E3F3CD5E-F888-46A2-9AE0-B3B6ACCD3DAA}"/>
                </a:ext>
              </a:extLst>
            </p:cNvPr>
            <p:cNvSpPr/>
            <p:nvPr/>
          </p:nvSpPr>
          <p:spPr>
            <a:xfrm>
              <a:off x="3733637" y="4714989"/>
              <a:ext cx="628586" cy="907579"/>
            </a:xfrm>
            <a:custGeom>
              <a:avLst/>
              <a:gdLst/>
              <a:ahLst/>
              <a:cxnLst/>
              <a:rect l="0" t="0" r="0" b="0"/>
              <a:pathLst>
                <a:path w="628586" h="907579">
                  <a:moveTo>
                    <a:pt x="0" y="211543"/>
                  </a:moveTo>
                  <a:lnTo>
                    <a:pt x="0" y="701115"/>
                  </a:lnTo>
                  <a:lnTo>
                    <a:pt x="628586" y="907579"/>
                  </a:lnTo>
                  <a:lnTo>
                    <a:pt x="628586" y="0"/>
                  </a:lnTo>
                  <a:close/>
                  <a:moveTo>
                    <a:pt x="0" y="211543"/>
                  </a:moveTo>
                </a:path>
              </a:pathLst>
            </a:custGeom>
            <a:solidFill>
              <a:srgbClr val="D0D2D3">
                <a:alpha val="100000"/>
              </a:srgbClr>
            </a:solidFill>
            <a:ln w="27889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97" name="Freeform 45187">
              <a:extLst>
                <a:ext uri="{FF2B5EF4-FFF2-40B4-BE49-F238E27FC236}">
                  <a16:creationId xmlns:a16="http://schemas.microsoft.com/office/drawing/2014/main" id="{1F056FF1-149A-446F-BC2F-F12C2F5CA378}"/>
                </a:ext>
              </a:extLst>
            </p:cNvPr>
            <p:cNvSpPr/>
            <p:nvPr/>
          </p:nvSpPr>
          <p:spPr>
            <a:xfrm>
              <a:off x="3733637" y="4714989"/>
              <a:ext cx="628586" cy="907579"/>
            </a:xfrm>
            <a:custGeom>
              <a:avLst/>
              <a:gdLst/>
              <a:ahLst/>
              <a:cxnLst/>
              <a:rect l="0" t="0" r="0" b="0"/>
              <a:pathLst>
                <a:path w="628586" h="907579">
                  <a:moveTo>
                    <a:pt x="0" y="211543"/>
                  </a:moveTo>
                  <a:lnTo>
                    <a:pt x="0" y="701115"/>
                  </a:lnTo>
                  <a:lnTo>
                    <a:pt x="628586" y="907579"/>
                  </a:lnTo>
                  <a:lnTo>
                    <a:pt x="628586" y="0"/>
                  </a:lnTo>
                  <a:lnTo>
                    <a:pt x="0" y="211543"/>
                  </a:lnTo>
                  <a:close/>
                  <a:moveTo>
                    <a:pt x="0" y="211543"/>
                  </a:moveTo>
                </a:path>
              </a:pathLst>
            </a:custGeom>
            <a:noFill/>
            <a:ln w="347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98" name="Freeform 45190">
              <a:extLst>
                <a:ext uri="{FF2B5EF4-FFF2-40B4-BE49-F238E27FC236}">
                  <a16:creationId xmlns:a16="http://schemas.microsoft.com/office/drawing/2014/main" id="{D923498E-FA6A-483F-B4DD-A42A161B3C94}"/>
                </a:ext>
              </a:extLst>
            </p:cNvPr>
            <p:cNvSpPr/>
            <p:nvPr/>
          </p:nvSpPr>
          <p:spPr>
            <a:xfrm>
              <a:off x="3214051" y="5427039"/>
              <a:ext cx="1844306" cy="516851"/>
            </a:xfrm>
            <a:custGeom>
              <a:avLst/>
              <a:gdLst/>
              <a:ahLst/>
              <a:cxnLst/>
              <a:rect l="0" t="0" r="0" b="0"/>
              <a:pathLst>
                <a:path w="1844306" h="516851">
                  <a:moveTo>
                    <a:pt x="0" y="0"/>
                  </a:moveTo>
                  <a:lnTo>
                    <a:pt x="0" y="516851"/>
                  </a:lnTo>
                  <a:lnTo>
                    <a:pt x="1844306" y="516851"/>
                  </a:lnTo>
                </a:path>
              </a:pathLst>
            </a:custGeom>
            <a:noFill/>
            <a:ln w="10236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pic>
          <p:nvPicPr>
            <p:cNvPr id="99" name="Picture 45191">
              <a:extLst>
                <a:ext uri="{FF2B5EF4-FFF2-40B4-BE49-F238E27FC236}">
                  <a16:creationId xmlns:a16="http://schemas.microsoft.com/office/drawing/2014/main" id="{4A4CA920-1AC9-4B8E-9EB0-4C75F0A462C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025763" y="5900016"/>
              <a:ext cx="111074" cy="87757"/>
            </a:xfrm>
            <a:prstGeom prst="rect">
              <a:avLst/>
            </a:prstGeom>
            <a:noFill/>
          </p:spPr>
        </p:pic>
        <p:pic>
          <p:nvPicPr>
            <p:cNvPr id="100" name="Picture 45051">
              <a:extLst>
                <a:ext uri="{FF2B5EF4-FFF2-40B4-BE49-F238E27FC236}">
                  <a16:creationId xmlns:a16="http://schemas.microsoft.com/office/drawing/2014/main" id="{6A79C988-C429-42EC-A031-D1FBF1CCA62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435503" y="5671434"/>
              <a:ext cx="428717" cy="558527"/>
            </a:xfrm>
            <a:prstGeom prst="rect">
              <a:avLst/>
            </a:prstGeom>
            <a:noFill/>
          </p:spPr>
        </p:pic>
        <p:sp>
          <p:nvSpPr>
            <p:cNvPr id="101" name="Freeform 45201">
              <a:extLst>
                <a:ext uri="{FF2B5EF4-FFF2-40B4-BE49-F238E27FC236}">
                  <a16:creationId xmlns:a16="http://schemas.microsoft.com/office/drawing/2014/main" id="{59D3C308-8C0E-4742-8A1B-39A4E968531F}"/>
                </a:ext>
              </a:extLst>
            </p:cNvPr>
            <p:cNvSpPr/>
            <p:nvPr/>
          </p:nvSpPr>
          <p:spPr>
            <a:xfrm>
              <a:off x="5234637" y="5319142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close/>
                  <a:moveTo>
                    <a:pt x="0" y="262331"/>
                  </a:moveTo>
                </a:path>
              </a:pathLst>
            </a:custGeom>
            <a:solidFill>
              <a:srgbClr val="D0D2D3">
                <a:alpha val="76078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r-FR" sz="2200" dirty="0"/>
            </a:p>
          </p:txBody>
        </p:sp>
        <p:sp>
          <p:nvSpPr>
            <p:cNvPr id="102" name="Freeform 45202">
              <a:extLst>
                <a:ext uri="{FF2B5EF4-FFF2-40B4-BE49-F238E27FC236}">
                  <a16:creationId xmlns:a16="http://schemas.microsoft.com/office/drawing/2014/main" id="{7E1101FD-0D4B-4FE4-9CD0-35A0766B48D1}"/>
                </a:ext>
              </a:extLst>
            </p:cNvPr>
            <p:cNvSpPr/>
            <p:nvPr/>
          </p:nvSpPr>
          <p:spPr>
            <a:xfrm>
              <a:off x="5234637" y="5319142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lnTo>
                    <a:pt x="0" y="262331"/>
                  </a:lnTo>
                  <a:close/>
                  <a:moveTo>
                    <a:pt x="0" y="262331"/>
                  </a:moveTo>
                </a:path>
              </a:pathLst>
            </a:custGeom>
            <a:noFill/>
            <a:ln w="4318" cap="flat" cmpd="sng" algn="ctr">
              <a:solidFill>
                <a:srgbClr val="373535">
                  <a:alpha val="91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03" name="Rectangle 45254">
              <a:extLst>
                <a:ext uri="{FF2B5EF4-FFF2-40B4-BE49-F238E27FC236}">
                  <a16:creationId xmlns:a16="http://schemas.microsoft.com/office/drawing/2014/main" id="{853E35EF-C141-4BE0-8D11-3D043CFFD43B}"/>
                </a:ext>
              </a:extLst>
            </p:cNvPr>
            <p:cNvSpPr/>
            <p:nvPr/>
          </p:nvSpPr>
          <p:spPr>
            <a:xfrm>
              <a:off x="2725881" y="5116522"/>
              <a:ext cx="305065" cy="26699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Œil</a:t>
              </a:r>
            </a:p>
          </p:txBody>
        </p:sp>
        <p:sp>
          <p:nvSpPr>
            <p:cNvPr id="104" name="Rectangle 45256">
              <a:extLst>
                <a:ext uri="{FF2B5EF4-FFF2-40B4-BE49-F238E27FC236}">
                  <a16:creationId xmlns:a16="http://schemas.microsoft.com/office/drawing/2014/main" id="{D71B0A47-5FDE-42F5-BAB5-4FA8A3E110F9}"/>
                </a:ext>
              </a:extLst>
            </p:cNvPr>
            <p:cNvSpPr/>
            <p:nvPr/>
          </p:nvSpPr>
          <p:spPr>
            <a:xfrm>
              <a:off x="6088281" y="5806522"/>
              <a:ext cx="1575075" cy="26699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Ce que voit l’œil.</a:t>
              </a:r>
            </a:p>
          </p:txBody>
        </p:sp>
        <p:sp>
          <p:nvSpPr>
            <p:cNvPr id="105" name="Rectangle 45258">
              <a:extLst>
                <a:ext uri="{FF2B5EF4-FFF2-40B4-BE49-F238E27FC236}">
                  <a16:creationId xmlns:a16="http://schemas.microsoft.com/office/drawing/2014/main" id="{93AAAE08-53D3-4F27-AF42-71527BF2689B}"/>
                </a:ext>
              </a:extLst>
            </p:cNvPr>
            <p:cNvSpPr/>
            <p:nvPr/>
          </p:nvSpPr>
          <p:spPr>
            <a:xfrm>
              <a:off x="4655963" y="4701584"/>
              <a:ext cx="627150" cy="26699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Lampe</a:t>
              </a:r>
            </a:p>
          </p:txBody>
        </p:sp>
        <p:sp>
          <p:nvSpPr>
            <p:cNvPr id="106" name="Rectangle 45270">
              <a:extLst>
                <a:ext uri="{FF2B5EF4-FFF2-40B4-BE49-F238E27FC236}">
                  <a16:creationId xmlns:a16="http://schemas.microsoft.com/office/drawing/2014/main" id="{6BC0E6BA-0224-407B-A608-EDB56700810B}"/>
                </a:ext>
              </a:extLst>
            </p:cNvPr>
            <p:cNvSpPr/>
            <p:nvPr/>
          </p:nvSpPr>
          <p:spPr>
            <a:xfrm>
              <a:off x="3475770" y="4406671"/>
              <a:ext cx="1264773" cy="26699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Papier calque</a:t>
              </a:r>
            </a:p>
          </p:txBody>
        </p:sp>
      </p:grpSp>
      <p:sp>
        <p:nvSpPr>
          <p:cNvPr id="111" name="TextBox 1">
            <a:extLst>
              <a:ext uri="{FF2B5EF4-FFF2-40B4-BE49-F238E27FC236}">
                <a16:creationId xmlns:a16="http://schemas.microsoft.com/office/drawing/2014/main" id="{738F8AE3-ED9A-4E20-9C01-067CC097C01F}"/>
              </a:ext>
            </a:extLst>
          </p:cNvPr>
          <p:cNvSpPr txBox="1"/>
          <p:nvPr/>
        </p:nvSpPr>
        <p:spPr>
          <a:xfrm>
            <a:off x="2718183" y="5267528"/>
            <a:ext cx="233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faiblement visible </a:t>
            </a:r>
          </a:p>
        </p:txBody>
      </p:sp>
      <p:sp>
        <p:nvSpPr>
          <p:cNvPr id="113" name="ZoneTexte 2">
            <a:extLst>
              <a:ext uri="{FF2B5EF4-FFF2-40B4-BE49-F238E27FC236}">
                <a16:creationId xmlns:a16="http://schemas.microsoft.com/office/drawing/2014/main" id="{61490C32-4EB9-4068-AAE2-5C40AF246F40}"/>
              </a:ext>
            </a:extLst>
          </p:cNvPr>
          <p:cNvSpPr txBox="1"/>
          <p:nvPr/>
        </p:nvSpPr>
        <p:spPr>
          <a:xfrm>
            <a:off x="683096" y="4808397"/>
            <a:ext cx="10803868" cy="4308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 defTabSz="457200">
              <a:defRPr sz="2400">
                <a:solidFill>
                  <a:schemeClr val="tx1"/>
                </a:solidFill>
              </a:defRPr>
            </a:lvl1pPr>
            <a:lvl2pPr defTabSz="457200">
              <a:defRPr>
                <a:solidFill>
                  <a:schemeClr val="tx1"/>
                </a:solidFill>
              </a:defRPr>
            </a:lvl2pPr>
            <a:lvl3pPr defTabSz="457200">
              <a:defRPr>
                <a:solidFill>
                  <a:schemeClr val="tx1"/>
                </a:solidFill>
              </a:defRPr>
            </a:lvl3pPr>
            <a:lvl4pPr defTabSz="457200">
              <a:defRPr>
                <a:solidFill>
                  <a:schemeClr val="tx1"/>
                </a:solidFill>
              </a:defRPr>
            </a:lvl4pPr>
            <a:lvl5pPr defTabSz="457200">
              <a:defRPr>
                <a:solidFill>
                  <a:schemeClr val="tx1"/>
                </a:solidFill>
              </a:defRPr>
            </a:lvl5pPr>
            <a:lvl6pPr defTabSz="457200">
              <a:defRPr>
                <a:solidFill>
                  <a:schemeClr val="tx1"/>
                </a:solidFill>
              </a:defRPr>
            </a:lvl6pPr>
            <a:lvl7pPr defTabSz="457200">
              <a:defRPr>
                <a:solidFill>
                  <a:schemeClr val="tx1"/>
                </a:solidFill>
              </a:defRPr>
            </a:lvl7pPr>
            <a:lvl8pPr defTabSz="457200">
              <a:defRPr>
                <a:solidFill>
                  <a:schemeClr val="tx1"/>
                </a:solidFill>
              </a:defRPr>
            </a:lvl8pPr>
            <a:lvl9pPr defTabSz="457200">
              <a:defRPr>
                <a:solidFill>
                  <a:schemeClr val="tx1"/>
                </a:solidFill>
              </a:defRPr>
            </a:lvl9pPr>
          </a:lstStyle>
          <a:p>
            <a:pPr lvl="0" defTabSz="914400">
              <a:defRPr/>
            </a:pPr>
            <a:r>
              <a:rPr lang="fr-FR" sz="2200" b="1" kern="0" dirty="0">
                <a:solidFill>
                  <a:srgbClr val="0FA9B9"/>
                </a:solidFill>
                <a:latin typeface="Calibri-Bold"/>
              </a:rPr>
              <a:t>1.</a:t>
            </a:r>
            <a:r>
              <a:rPr lang="fr-FR" sz="2200" kern="0" dirty="0">
                <a:solidFill>
                  <a:srgbClr val="F5821F"/>
                </a:solidFill>
              </a:rPr>
              <a:t> </a:t>
            </a:r>
            <a:r>
              <a:rPr lang="fr-FR" sz="2200" kern="0" dirty="0">
                <a:solidFill>
                  <a:srgbClr val="231F20"/>
                </a:solidFill>
              </a:rPr>
              <a:t>Observer si la lampe est nettement visible ou faiblement visible à travers le papier calque.</a:t>
            </a:r>
          </a:p>
        </p:txBody>
      </p:sp>
    </p:spTree>
    <p:extLst>
      <p:ext uri="{BB962C8B-B14F-4D97-AF65-F5344CB8AC3E}">
        <p14:creationId xmlns:p14="http://schemas.microsoft.com/office/powerpoint/2010/main" val="229689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DA6595-B379-ECAA-6EE9-1CEAEE779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À présent, nous pouvons conclure quant à la nature optique du milieu testé, à savoir le papier calque.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EE5697-90E5-69E8-7541-6377FD37247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des représentants de quelques binômes pour répondre et verbaliser le raisonnement avant d’afficher la réponse correcte.</a:t>
            </a:r>
          </a:p>
        </p:txBody>
      </p:sp>
      <p:sp>
        <p:nvSpPr>
          <p:cNvPr id="51" name="Freeform 12428">
            <a:extLst>
              <a:ext uri="{FF2B5EF4-FFF2-40B4-BE49-F238E27FC236}">
                <a16:creationId xmlns:a16="http://schemas.microsoft.com/office/drawing/2014/main" id="{B83D60F8-8CB0-483E-8EF4-2C6B40970822}"/>
              </a:ext>
            </a:extLst>
          </p:cNvPr>
          <p:cNvSpPr/>
          <p:nvPr/>
        </p:nvSpPr>
        <p:spPr>
          <a:xfrm>
            <a:off x="635478" y="1220280"/>
            <a:ext cx="10888098" cy="3399933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Freeform 12429">
            <a:extLst>
              <a:ext uri="{FF2B5EF4-FFF2-40B4-BE49-F238E27FC236}">
                <a16:creationId xmlns:a16="http://schemas.microsoft.com/office/drawing/2014/main" id="{905C8349-765E-40EA-86D1-30E07F420D4A}"/>
              </a:ext>
            </a:extLst>
          </p:cNvPr>
          <p:cNvSpPr/>
          <p:nvPr/>
        </p:nvSpPr>
        <p:spPr>
          <a:xfrm>
            <a:off x="635478" y="1220280"/>
            <a:ext cx="10877007" cy="3399933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w="6350" cap="flat" cmpd="sng" algn="ctr">
            <a:solidFill>
              <a:srgbClr val="AE6EAD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Freeform 12437">
            <a:extLst>
              <a:ext uri="{FF2B5EF4-FFF2-40B4-BE49-F238E27FC236}">
                <a16:creationId xmlns:a16="http://schemas.microsoft.com/office/drawing/2014/main" id="{F17BB6BC-180F-4C3F-B939-5B5CDAD2CD00}"/>
              </a:ext>
            </a:extLst>
          </p:cNvPr>
          <p:cNvSpPr/>
          <p:nvPr/>
        </p:nvSpPr>
        <p:spPr>
          <a:xfrm>
            <a:off x="286207" y="1197202"/>
            <a:ext cx="339892" cy="258687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D4B6D7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Freeform 12438">
            <a:extLst>
              <a:ext uri="{FF2B5EF4-FFF2-40B4-BE49-F238E27FC236}">
                <a16:creationId xmlns:a16="http://schemas.microsoft.com/office/drawing/2014/main" id="{87BC9FE8-A073-4891-8A77-A5171A8D291A}"/>
              </a:ext>
            </a:extLst>
          </p:cNvPr>
          <p:cNvSpPr/>
          <p:nvPr/>
        </p:nvSpPr>
        <p:spPr>
          <a:xfrm>
            <a:off x="267286" y="1174325"/>
            <a:ext cx="382868" cy="386510"/>
          </a:xfrm>
          <a:custGeom>
            <a:avLst/>
            <a:gdLst/>
            <a:ahLst/>
            <a:cxnLst/>
            <a:rect l="0" t="0" r="0" b="0"/>
            <a:pathLst>
              <a:path w="26132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AE6EAD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 12467">
            <a:extLst>
              <a:ext uri="{FF2B5EF4-FFF2-40B4-BE49-F238E27FC236}">
                <a16:creationId xmlns:a16="http://schemas.microsoft.com/office/drawing/2014/main" id="{524AF12D-E6C6-492F-A1A2-BB8909CD406A}"/>
              </a:ext>
            </a:extLst>
          </p:cNvPr>
          <p:cNvSpPr/>
          <p:nvPr/>
        </p:nvSpPr>
        <p:spPr>
          <a:xfrm>
            <a:off x="399172" y="1182914"/>
            <a:ext cx="13248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en-US" sz="2400" b="1" kern="0" dirty="0">
                <a:solidFill>
                  <a:srgbClr val="FFFFFF"/>
                </a:solidFill>
                <a:latin typeface="Calibri-Bold"/>
              </a:rPr>
              <a:t>2</a:t>
            </a:r>
          </a:p>
        </p:txBody>
      </p:sp>
      <p:sp>
        <p:nvSpPr>
          <p:cNvPr id="56" name="Rectangle 45144">
            <a:extLst>
              <a:ext uri="{FF2B5EF4-FFF2-40B4-BE49-F238E27FC236}">
                <a16:creationId xmlns:a16="http://schemas.microsoft.com/office/drawing/2014/main" id="{71629835-B8CD-4EFA-97BD-2626A88BF12B}"/>
              </a:ext>
            </a:extLst>
          </p:cNvPr>
          <p:cNvSpPr/>
          <p:nvPr/>
        </p:nvSpPr>
        <p:spPr>
          <a:xfrm>
            <a:off x="829188" y="1095437"/>
            <a:ext cx="10434844" cy="105073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>
                <a:solidFill>
                  <a:srgbClr val="231F20"/>
                </a:solidFill>
              </a:rPr>
              <a:t>Dans un environnement sombre, on place un papier calque entre une lampe et l’œil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rgbClr val="231F20"/>
                </a:solidFill>
              </a:rPr>
              <a:t>(Voir la figure ci-dessous).</a:t>
            </a:r>
          </a:p>
        </p:txBody>
      </p:sp>
      <p:sp>
        <p:nvSpPr>
          <p:cNvPr id="57" name="Rectangle 45145">
            <a:extLst>
              <a:ext uri="{FF2B5EF4-FFF2-40B4-BE49-F238E27FC236}">
                <a16:creationId xmlns:a16="http://schemas.microsoft.com/office/drawing/2014/main" id="{85A299C1-14E0-4032-B4AE-45F454AE283E}"/>
              </a:ext>
            </a:extLst>
          </p:cNvPr>
          <p:cNvSpPr/>
          <p:nvPr/>
        </p:nvSpPr>
        <p:spPr>
          <a:xfrm>
            <a:off x="709087" y="4127908"/>
            <a:ext cx="1024604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/>
            <a:r>
              <a:rPr lang="fr-FR" sz="2400" dirty="0">
                <a:solidFill>
                  <a:srgbClr val="231F20"/>
                </a:solidFill>
              </a:rPr>
              <a:t>On veut identifier la nature optique du papier calque. </a:t>
            </a:r>
          </a:p>
        </p:txBody>
      </p:sp>
      <p:grpSp>
        <p:nvGrpSpPr>
          <p:cNvPr id="58" name="Group 1">
            <a:extLst>
              <a:ext uri="{FF2B5EF4-FFF2-40B4-BE49-F238E27FC236}">
                <a16:creationId xmlns:a16="http://schemas.microsoft.com/office/drawing/2014/main" id="{66F169DE-F23A-40F5-9C92-E6BDEE0FA7E3}"/>
              </a:ext>
            </a:extLst>
          </p:cNvPr>
          <p:cNvGrpSpPr/>
          <p:nvPr/>
        </p:nvGrpSpPr>
        <p:grpSpPr>
          <a:xfrm>
            <a:off x="4184986" y="1918519"/>
            <a:ext cx="6045104" cy="2584125"/>
            <a:chOff x="2725881" y="4406671"/>
            <a:chExt cx="4937475" cy="2037919"/>
          </a:xfrm>
        </p:grpSpPr>
        <p:pic>
          <p:nvPicPr>
            <p:cNvPr id="59" name="Picture 45180">
              <a:extLst>
                <a:ext uri="{FF2B5EF4-FFF2-40B4-BE49-F238E27FC236}">
                  <a16:creationId xmlns:a16="http://schemas.microsoft.com/office/drawing/2014/main" id="{3C3B2028-6FA1-4C6C-96CE-92E0F984523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46949" y="4816856"/>
              <a:ext cx="2124128" cy="691032"/>
            </a:xfrm>
            <a:prstGeom prst="rect">
              <a:avLst/>
            </a:prstGeom>
            <a:noFill/>
          </p:spPr>
        </p:pic>
        <p:sp>
          <p:nvSpPr>
            <p:cNvPr id="60" name="Freeform 45184">
              <a:extLst>
                <a:ext uri="{FF2B5EF4-FFF2-40B4-BE49-F238E27FC236}">
                  <a16:creationId xmlns:a16="http://schemas.microsoft.com/office/drawing/2014/main" id="{BFC3D37D-A856-4B20-8153-A0E483851D4E}"/>
                </a:ext>
              </a:extLst>
            </p:cNvPr>
            <p:cNvSpPr/>
            <p:nvPr/>
          </p:nvSpPr>
          <p:spPr>
            <a:xfrm>
              <a:off x="4022956" y="5466575"/>
              <a:ext cx="0" cy="206971"/>
            </a:xfrm>
            <a:custGeom>
              <a:avLst/>
              <a:gdLst/>
              <a:ahLst/>
              <a:cxnLst/>
              <a:rect l="0" t="0" r="0" b="0"/>
              <a:pathLst>
                <a:path h="206971">
                  <a:moveTo>
                    <a:pt x="0" y="0"/>
                  </a:moveTo>
                  <a:lnTo>
                    <a:pt x="0" y="206971"/>
                  </a:lnTo>
                </a:path>
              </a:pathLst>
            </a:custGeom>
            <a:noFill/>
            <a:ln w="2788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61" name="Freeform 45185">
              <a:extLst>
                <a:ext uri="{FF2B5EF4-FFF2-40B4-BE49-F238E27FC236}">
                  <a16:creationId xmlns:a16="http://schemas.microsoft.com/office/drawing/2014/main" id="{F5E9223C-3895-4B8A-96C8-B58926D3D12B}"/>
                </a:ext>
              </a:extLst>
            </p:cNvPr>
            <p:cNvSpPr/>
            <p:nvPr/>
          </p:nvSpPr>
          <p:spPr>
            <a:xfrm>
              <a:off x="3930539" y="5687484"/>
              <a:ext cx="185343" cy="0"/>
            </a:xfrm>
            <a:custGeom>
              <a:avLst/>
              <a:gdLst/>
              <a:ahLst/>
              <a:cxnLst/>
              <a:rect l="0" t="0" r="0" b="0"/>
              <a:pathLst>
                <a:path w="185343">
                  <a:moveTo>
                    <a:pt x="185343" y="0"/>
                  </a:moveTo>
                  <a:lnTo>
                    <a:pt x="0" y="0"/>
                  </a:lnTo>
                </a:path>
              </a:pathLst>
            </a:custGeom>
            <a:noFill/>
            <a:ln w="27889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62" name="Freeform 45186">
              <a:extLst>
                <a:ext uri="{FF2B5EF4-FFF2-40B4-BE49-F238E27FC236}">
                  <a16:creationId xmlns:a16="http://schemas.microsoft.com/office/drawing/2014/main" id="{FBAAC288-A916-460E-868D-9FDF63C8710B}"/>
                </a:ext>
              </a:extLst>
            </p:cNvPr>
            <p:cNvSpPr/>
            <p:nvPr/>
          </p:nvSpPr>
          <p:spPr>
            <a:xfrm>
              <a:off x="3733637" y="4714989"/>
              <a:ext cx="628586" cy="907579"/>
            </a:xfrm>
            <a:custGeom>
              <a:avLst/>
              <a:gdLst/>
              <a:ahLst/>
              <a:cxnLst/>
              <a:rect l="0" t="0" r="0" b="0"/>
              <a:pathLst>
                <a:path w="628586" h="907579">
                  <a:moveTo>
                    <a:pt x="0" y="211543"/>
                  </a:moveTo>
                  <a:lnTo>
                    <a:pt x="0" y="701115"/>
                  </a:lnTo>
                  <a:lnTo>
                    <a:pt x="628586" y="907579"/>
                  </a:lnTo>
                  <a:lnTo>
                    <a:pt x="628586" y="0"/>
                  </a:lnTo>
                  <a:close/>
                  <a:moveTo>
                    <a:pt x="0" y="211543"/>
                  </a:moveTo>
                </a:path>
              </a:pathLst>
            </a:custGeom>
            <a:solidFill>
              <a:srgbClr val="D0D2D3">
                <a:alpha val="100000"/>
              </a:srgbClr>
            </a:solidFill>
            <a:ln w="27889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63" name="Freeform 45187">
              <a:extLst>
                <a:ext uri="{FF2B5EF4-FFF2-40B4-BE49-F238E27FC236}">
                  <a16:creationId xmlns:a16="http://schemas.microsoft.com/office/drawing/2014/main" id="{98550EF2-449C-4445-A93D-ACD76F7105B1}"/>
                </a:ext>
              </a:extLst>
            </p:cNvPr>
            <p:cNvSpPr/>
            <p:nvPr/>
          </p:nvSpPr>
          <p:spPr>
            <a:xfrm>
              <a:off x="3733637" y="4714989"/>
              <a:ext cx="628586" cy="907579"/>
            </a:xfrm>
            <a:custGeom>
              <a:avLst/>
              <a:gdLst/>
              <a:ahLst/>
              <a:cxnLst/>
              <a:rect l="0" t="0" r="0" b="0"/>
              <a:pathLst>
                <a:path w="628586" h="907579">
                  <a:moveTo>
                    <a:pt x="0" y="211543"/>
                  </a:moveTo>
                  <a:lnTo>
                    <a:pt x="0" y="701115"/>
                  </a:lnTo>
                  <a:lnTo>
                    <a:pt x="628586" y="907579"/>
                  </a:lnTo>
                  <a:lnTo>
                    <a:pt x="628586" y="0"/>
                  </a:lnTo>
                  <a:lnTo>
                    <a:pt x="0" y="211543"/>
                  </a:lnTo>
                  <a:close/>
                  <a:moveTo>
                    <a:pt x="0" y="211543"/>
                  </a:moveTo>
                </a:path>
              </a:pathLst>
            </a:custGeom>
            <a:noFill/>
            <a:ln w="347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64" name="Freeform 45190">
              <a:extLst>
                <a:ext uri="{FF2B5EF4-FFF2-40B4-BE49-F238E27FC236}">
                  <a16:creationId xmlns:a16="http://schemas.microsoft.com/office/drawing/2014/main" id="{5BA9583B-9FCD-4429-A439-CB15D423E646}"/>
                </a:ext>
              </a:extLst>
            </p:cNvPr>
            <p:cNvSpPr/>
            <p:nvPr/>
          </p:nvSpPr>
          <p:spPr>
            <a:xfrm>
              <a:off x="3214051" y="5427039"/>
              <a:ext cx="1844306" cy="516851"/>
            </a:xfrm>
            <a:custGeom>
              <a:avLst/>
              <a:gdLst/>
              <a:ahLst/>
              <a:cxnLst/>
              <a:rect l="0" t="0" r="0" b="0"/>
              <a:pathLst>
                <a:path w="1844306" h="516851">
                  <a:moveTo>
                    <a:pt x="0" y="0"/>
                  </a:moveTo>
                  <a:lnTo>
                    <a:pt x="0" y="516851"/>
                  </a:lnTo>
                  <a:lnTo>
                    <a:pt x="1844306" y="516851"/>
                  </a:lnTo>
                </a:path>
              </a:pathLst>
            </a:custGeom>
            <a:noFill/>
            <a:ln w="10236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pic>
          <p:nvPicPr>
            <p:cNvPr id="65" name="Picture 45191">
              <a:extLst>
                <a:ext uri="{FF2B5EF4-FFF2-40B4-BE49-F238E27FC236}">
                  <a16:creationId xmlns:a16="http://schemas.microsoft.com/office/drawing/2014/main" id="{CFB4CE1A-945D-4032-8AB0-EBD27623AA4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025763" y="5900016"/>
              <a:ext cx="111074" cy="87757"/>
            </a:xfrm>
            <a:prstGeom prst="rect">
              <a:avLst/>
            </a:prstGeom>
            <a:noFill/>
          </p:spPr>
        </p:pic>
        <p:pic>
          <p:nvPicPr>
            <p:cNvPr id="66" name="Picture 45051">
              <a:extLst>
                <a:ext uri="{FF2B5EF4-FFF2-40B4-BE49-F238E27FC236}">
                  <a16:creationId xmlns:a16="http://schemas.microsoft.com/office/drawing/2014/main" id="{4DA10543-2581-4299-9414-E9BA5B1F50F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435503" y="5671434"/>
              <a:ext cx="428717" cy="558527"/>
            </a:xfrm>
            <a:prstGeom prst="rect">
              <a:avLst/>
            </a:prstGeom>
            <a:noFill/>
          </p:spPr>
        </p:pic>
        <p:sp>
          <p:nvSpPr>
            <p:cNvPr id="67" name="Freeform 45201">
              <a:extLst>
                <a:ext uri="{FF2B5EF4-FFF2-40B4-BE49-F238E27FC236}">
                  <a16:creationId xmlns:a16="http://schemas.microsoft.com/office/drawing/2014/main" id="{5E264EE8-35F7-401A-BC46-6B4DBC88CED5}"/>
                </a:ext>
              </a:extLst>
            </p:cNvPr>
            <p:cNvSpPr/>
            <p:nvPr/>
          </p:nvSpPr>
          <p:spPr>
            <a:xfrm>
              <a:off x="5234637" y="5319142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close/>
                  <a:moveTo>
                    <a:pt x="0" y="262331"/>
                  </a:moveTo>
                </a:path>
              </a:pathLst>
            </a:custGeom>
            <a:solidFill>
              <a:srgbClr val="D0D2D3">
                <a:alpha val="76078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r-FR" sz="2200" dirty="0"/>
            </a:p>
          </p:txBody>
        </p:sp>
        <p:sp>
          <p:nvSpPr>
            <p:cNvPr id="68" name="Freeform 45202">
              <a:extLst>
                <a:ext uri="{FF2B5EF4-FFF2-40B4-BE49-F238E27FC236}">
                  <a16:creationId xmlns:a16="http://schemas.microsoft.com/office/drawing/2014/main" id="{9D0850EF-42FA-4C58-B222-2700EB9DB3A4}"/>
                </a:ext>
              </a:extLst>
            </p:cNvPr>
            <p:cNvSpPr/>
            <p:nvPr/>
          </p:nvSpPr>
          <p:spPr>
            <a:xfrm>
              <a:off x="5234637" y="5319142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lnTo>
                    <a:pt x="0" y="262331"/>
                  </a:lnTo>
                  <a:close/>
                  <a:moveTo>
                    <a:pt x="0" y="262331"/>
                  </a:moveTo>
                </a:path>
              </a:pathLst>
            </a:custGeom>
            <a:noFill/>
            <a:ln w="4318" cap="flat" cmpd="sng" algn="ctr">
              <a:solidFill>
                <a:srgbClr val="373535">
                  <a:alpha val="91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69" name="Rectangle 45254">
              <a:extLst>
                <a:ext uri="{FF2B5EF4-FFF2-40B4-BE49-F238E27FC236}">
                  <a16:creationId xmlns:a16="http://schemas.microsoft.com/office/drawing/2014/main" id="{BD8545DE-222D-4286-9A56-3BA64940D9B6}"/>
                </a:ext>
              </a:extLst>
            </p:cNvPr>
            <p:cNvSpPr/>
            <p:nvPr/>
          </p:nvSpPr>
          <p:spPr>
            <a:xfrm>
              <a:off x="2725881" y="5116522"/>
              <a:ext cx="305065" cy="26699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Œil</a:t>
              </a:r>
            </a:p>
          </p:txBody>
        </p:sp>
        <p:sp>
          <p:nvSpPr>
            <p:cNvPr id="70" name="Rectangle 45256">
              <a:extLst>
                <a:ext uri="{FF2B5EF4-FFF2-40B4-BE49-F238E27FC236}">
                  <a16:creationId xmlns:a16="http://schemas.microsoft.com/office/drawing/2014/main" id="{649286DD-1A92-4EAE-BB30-2662C3E0A473}"/>
                </a:ext>
              </a:extLst>
            </p:cNvPr>
            <p:cNvSpPr/>
            <p:nvPr/>
          </p:nvSpPr>
          <p:spPr>
            <a:xfrm>
              <a:off x="6088281" y="5806522"/>
              <a:ext cx="1575075" cy="26699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Ce que voit l’œil.</a:t>
              </a:r>
            </a:p>
          </p:txBody>
        </p:sp>
        <p:sp>
          <p:nvSpPr>
            <p:cNvPr id="71" name="Rectangle 45258">
              <a:extLst>
                <a:ext uri="{FF2B5EF4-FFF2-40B4-BE49-F238E27FC236}">
                  <a16:creationId xmlns:a16="http://schemas.microsoft.com/office/drawing/2014/main" id="{251D90AD-340A-4312-A222-41316A5D5192}"/>
                </a:ext>
              </a:extLst>
            </p:cNvPr>
            <p:cNvSpPr/>
            <p:nvPr/>
          </p:nvSpPr>
          <p:spPr>
            <a:xfrm>
              <a:off x="4655963" y="4701584"/>
              <a:ext cx="627150" cy="26699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Lampe</a:t>
              </a:r>
            </a:p>
          </p:txBody>
        </p:sp>
        <p:sp>
          <p:nvSpPr>
            <p:cNvPr id="72" name="Rectangle 45270">
              <a:extLst>
                <a:ext uri="{FF2B5EF4-FFF2-40B4-BE49-F238E27FC236}">
                  <a16:creationId xmlns:a16="http://schemas.microsoft.com/office/drawing/2014/main" id="{3F3F7D7B-33EF-4B43-92A4-37CCAFE61C10}"/>
                </a:ext>
              </a:extLst>
            </p:cNvPr>
            <p:cNvSpPr/>
            <p:nvPr/>
          </p:nvSpPr>
          <p:spPr>
            <a:xfrm>
              <a:off x="3475770" y="4406671"/>
              <a:ext cx="1264773" cy="26699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Papier calque</a:t>
              </a:r>
            </a:p>
          </p:txBody>
        </p:sp>
      </p:grpSp>
      <p:sp>
        <p:nvSpPr>
          <p:cNvPr id="75" name="Rectangle 45267">
            <a:extLst>
              <a:ext uri="{FF2B5EF4-FFF2-40B4-BE49-F238E27FC236}">
                <a16:creationId xmlns:a16="http://schemas.microsoft.com/office/drawing/2014/main" id="{51AB9774-A2F8-4697-AF0C-73A904DED099}"/>
              </a:ext>
            </a:extLst>
          </p:cNvPr>
          <p:cNvSpPr/>
          <p:nvPr/>
        </p:nvSpPr>
        <p:spPr>
          <a:xfrm>
            <a:off x="668701" y="5291070"/>
            <a:ext cx="956138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70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Le papier calque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est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MT-Light"/>
              </a:rPr>
              <a:t>..................................</a:t>
            </a:r>
          </a:p>
        </p:txBody>
      </p:sp>
      <p:sp>
        <p:nvSpPr>
          <p:cNvPr id="76" name="ZoneTexte 2">
            <a:extLst>
              <a:ext uri="{FF2B5EF4-FFF2-40B4-BE49-F238E27FC236}">
                <a16:creationId xmlns:a16="http://schemas.microsoft.com/office/drawing/2014/main" id="{5B4B497A-9FB4-4F35-8441-B10B4CD74FB5}"/>
              </a:ext>
            </a:extLst>
          </p:cNvPr>
          <p:cNvSpPr txBox="1"/>
          <p:nvPr/>
        </p:nvSpPr>
        <p:spPr>
          <a:xfrm>
            <a:off x="718113" y="4798446"/>
            <a:ext cx="10768852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 defTabSz="457200">
              <a:defRPr sz="2400">
                <a:solidFill>
                  <a:schemeClr val="tx1"/>
                </a:solidFill>
              </a:defRPr>
            </a:lvl1pPr>
            <a:lvl2pPr defTabSz="457200">
              <a:defRPr>
                <a:solidFill>
                  <a:schemeClr val="tx1"/>
                </a:solidFill>
              </a:defRPr>
            </a:lvl2pPr>
            <a:lvl3pPr defTabSz="457200">
              <a:defRPr>
                <a:solidFill>
                  <a:schemeClr val="tx1"/>
                </a:solidFill>
              </a:defRPr>
            </a:lvl3pPr>
            <a:lvl4pPr defTabSz="457200">
              <a:defRPr>
                <a:solidFill>
                  <a:schemeClr val="tx1"/>
                </a:solidFill>
              </a:defRPr>
            </a:lvl4pPr>
            <a:lvl5pPr defTabSz="457200">
              <a:defRPr>
                <a:solidFill>
                  <a:schemeClr val="tx1"/>
                </a:solidFill>
              </a:defRPr>
            </a:lvl5pPr>
            <a:lvl6pPr defTabSz="457200">
              <a:defRPr>
                <a:solidFill>
                  <a:schemeClr val="tx1"/>
                </a:solidFill>
              </a:defRPr>
            </a:lvl6pPr>
            <a:lvl7pPr defTabSz="457200">
              <a:defRPr>
                <a:solidFill>
                  <a:schemeClr val="tx1"/>
                </a:solidFill>
              </a:defRPr>
            </a:lvl7pPr>
            <a:lvl8pPr defTabSz="457200">
              <a:defRPr>
                <a:solidFill>
                  <a:schemeClr val="tx1"/>
                </a:solidFill>
              </a:defRPr>
            </a:lvl8pPr>
            <a:lvl9pPr defTabSz="457200">
              <a:defRPr>
                <a:solidFill>
                  <a:schemeClr val="tx1"/>
                </a:solidFill>
              </a:defRPr>
            </a:lvl9pPr>
          </a:lstStyle>
          <a:p>
            <a:pPr lvl="0" defTabSz="914400">
              <a:defRPr/>
            </a:pPr>
            <a:r>
              <a:rPr lang="fr-FR" sz="2000" b="1" kern="0" dirty="0">
                <a:solidFill>
                  <a:srgbClr val="0FA9B9"/>
                </a:solidFill>
                <a:latin typeface="Calibri-Bold"/>
              </a:rPr>
              <a:t>2.</a:t>
            </a:r>
            <a:r>
              <a:rPr lang="fr-FR" sz="2000" kern="0" dirty="0">
                <a:solidFill>
                  <a:srgbClr val="F5821F"/>
                </a:solidFill>
              </a:rPr>
              <a:t> </a:t>
            </a:r>
            <a:r>
              <a:rPr lang="en-US" sz="2000" kern="0" dirty="0">
                <a:solidFill>
                  <a:srgbClr val="231F20"/>
                </a:solidFill>
              </a:rPr>
              <a:t>Conclure sur la nature </a:t>
            </a:r>
            <a:r>
              <a:rPr lang="en-US" sz="2000" kern="0" dirty="0" err="1">
                <a:solidFill>
                  <a:srgbClr val="231F20"/>
                </a:solidFill>
              </a:rPr>
              <a:t>optiqu</a:t>
            </a:r>
            <a:r>
              <a:rPr lang="en-US" sz="2000" kern="0" spc="542" dirty="0" err="1">
                <a:solidFill>
                  <a:srgbClr val="231F20"/>
                </a:solidFill>
              </a:rPr>
              <a:t>e</a:t>
            </a:r>
            <a:r>
              <a:rPr lang="en-US" sz="2000" kern="0" dirty="0" err="1">
                <a:solidFill>
                  <a:srgbClr val="231F20"/>
                </a:solidFill>
              </a:rPr>
              <a:t>du</a:t>
            </a:r>
            <a:r>
              <a:rPr lang="en-US" sz="2000" kern="0" dirty="0">
                <a:solidFill>
                  <a:srgbClr val="231F20"/>
                </a:solidFill>
              </a:rPr>
              <a:t> milieu</a:t>
            </a:r>
            <a:r>
              <a:rPr lang="fr-FR" sz="2000" kern="0" dirty="0">
                <a:solidFill>
                  <a:srgbClr val="231F20"/>
                </a:solidFill>
              </a:rPr>
              <a:t>.</a:t>
            </a:r>
          </a:p>
        </p:txBody>
      </p:sp>
      <p:sp>
        <p:nvSpPr>
          <p:cNvPr id="78" name="TextBox 63">
            <a:extLst>
              <a:ext uri="{FF2B5EF4-FFF2-40B4-BE49-F238E27FC236}">
                <a16:creationId xmlns:a16="http://schemas.microsoft.com/office/drawing/2014/main" id="{0388D00C-EFD1-4BA4-96C0-B05AE657E48A}"/>
              </a:ext>
            </a:extLst>
          </p:cNvPr>
          <p:cNvSpPr txBox="1"/>
          <p:nvPr/>
        </p:nvSpPr>
        <p:spPr>
          <a:xfrm>
            <a:off x="3447699" y="5176734"/>
            <a:ext cx="1474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translucide</a:t>
            </a:r>
          </a:p>
        </p:txBody>
      </p:sp>
    </p:spTree>
    <p:extLst>
      <p:ext uri="{BB962C8B-B14F-4D97-AF65-F5344CB8AC3E}">
        <p14:creationId xmlns:p14="http://schemas.microsoft.com/office/powerpoint/2010/main" val="57314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/>
              </a:rPr>
              <a:t>Repérage dans </a:t>
            </a:r>
            <a:r>
              <a:rPr lang="fr-FR" sz="3200" b="1" kern="0" dirty="0">
                <a:solidFill>
                  <a:schemeClr val="accent1"/>
                </a:solidFill>
                <a:ea typeface="Calibri"/>
                <a:cs typeface="Calibri"/>
              </a:rPr>
              <a:t>le chapitre</a:t>
            </a:r>
            <a:endParaRPr lang="fr-FR" sz="3200" i="1" kern="0" dirty="0">
              <a:solidFill>
                <a:schemeClr val="accent1"/>
              </a:solidFill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37FC2B10-1A96-4C03-9134-C8450CE6EA5F}"/>
              </a:ext>
            </a:extLst>
          </p:cNvPr>
          <p:cNvGrpSpPr/>
          <p:nvPr/>
        </p:nvGrpSpPr>
        <p:grpSpPr>
          <a:xfrm>
            <a:off x="1231101" y="1525080"/>
            <a:ext cx="10083157" cy="828000"/>
            <a:chOff x="963450" y="3092649"/>
            <a:chExt cx="9837787" cy="828000"/>
          </a:xfrm>
        </p:grpSpPr>
        <p:sp>
          <p:nvSpPr>
            <p:cNvPr id="22" name="Google Shape;292;p29">
              <a:extLst>
                <a:ext uri="{FF2B5EF4-FFF2-40B4-BE49-F238E27FC236}">
                  <a16:creationId xmlns:a16="http://schemas.microsoft.com/office/drawing/2014/main" id="{7622E0A2-5AC1-47D0-8FB8-FBC0169F8753}"/>
                </a:ext>
              </a:extLst>
            </p:cNvPr>
            <p:cNvSpPr/>
            <p:nvPr/>
          </p:nvSpPr>
          <p:spPr>
            <a:xfrm>
              <a:off x="2428129" y="3092649"/>
              <a:ext cx="8373108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endParaRPr lang="fr-FR" sz="2000" b="1" kern="0" dirty="0">
                <a:ea typeface="Calibri"/>
                <a:cs typeface="Calibri"/>
              </a:endParaRPr>
            </a:p>
          </p:txBody>
        </p:sp>
        <p:sp>
          <p:nvSpPr>
            <p:cNvPr id="23" name="Google Shape;293;p29">
              <a:extLst>
                <a:ext uri="{FF2B5EF4-FFF2-40B4-BE49-F238E27FC236}">
                  <a16:creationId xmlns:a16="http://schemas.microsoft.com/office/drawing/2014/main" id="{DD988E2E-9756-4422-8467-7F273D3C1B1B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sz="2000" b="1" kern="0" dirty="0"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4" name="Rectangle: Rounded Corners 11">
            <a:extLst>
              <a:ext uri="{FF2B5EF4-FFF2-40B4-BE49-F238E27FC236}">
                <a16:creationId xmlns:a16="http://schemas.microsoft.com/office/drawing/2014/main" id="{18C4089F-555F-43A9-81EB-A32B164A3AFD}"/>
              </a:ext>
            </a:extLst>
          </p:cNvPr>
          <p:cNvSpPr/>
          <p:nvPr/>
        </p:nvSpPr>
        <p:spPr>
          <a:xfrm>
            <a:off x="1148746" y="1445940"/>
            <a:ext cx="10268313" cy="1038438"/>
          </a:xfrm>
          <a:prstGeom prst="roundRect">
            <a:avLst/>
          </a:prstGeom>
          <a:noFill/>
          <a:ln w="38100" cap="flat" cmpd="sng" algn="ctr">
            <a:solidFill>
              <a:srgbClr val="1D9A78">
                <a:shade val="15000"/>
              </a:srgbClr>
            </a:solidFill>
            <a:prstDash val="lgDash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fr-MA" kern="0" dirty="0">
              <a:solidFill>
                <a:prstClr val="white"/>
              </a:solidFill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C4E6A7D0-1282-47E7-8AAA-2D7F41DCA85B}"/>
              </a:ext>
            </a:extLst>
          </p:cNvPr>
          <p:cNvGrpSpPr/>
          <p:nvPr/>
        </p:nvGrpSpPr>
        <p:grpSpPr>
          <a:xfrm>
            <a:off x="1249014" y="3861676"/>
            <a:ext cx="10065244" cy="839723"/>
            <a:chOff x="963450" y="3080926"/>
            <a:chExt cx="10065244" cy="839723"/>
          </a:xfrm>
        </p:grpSpPr>
        <p:sp>
          <p:nvSpPr>
            <p:cNvPr id="27" name="Google Shape;292;p29">
              <a:extLst>
                <a:ext uri="{FF2B5EF4-FFF2-40B4-BE49-F238E27FC236}">
                  <a16:creationId xmlns:a16="http://schemas.microsoft.com/office/drawing/2014/main" id="{3D1FF0C0-7011-45E1-9AAE-0E0AD7E6D0B8}"/>
                </a:ext>
              </a:extLst>
            </p:cNvPr>
            <p:cNvSpPr/>
            <p:nvPr/>
          </p:nvSpPr>
          <p:spPr>
            <a:xfrm>
              <a:off x="2428129" y="3092649"/>
              <a:ext cx="8600565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kern="0" dirty="0">
                <a:solidFill>
                  <a:prstClr val="white">
                    <a:lumMod val="65000"/>
                  </a:prstClr>
                </a:solidFill>
                <a:latin typeface="Arial"/>
              </a:endParaRPr>
            </a:p>
          </p:txBody>
        </p:sp>
        <p:sp>
          <p:nvSpPr>
            <p:cNvPr id="28" name="Google Shape;293;p29">
              <a:extLst>
                <a:ext uri="{FF2B5EF4-FFF2-40B4-BE49-F238E27FC236}">
                  <a16:creationId xmlns:a16="http://schemas.microsoft.com/office/drawing/2014/main" id="{2E5B1827-2493-440E-A541-E21A7B1C5C8D}"/>
                </a:ext>
              </a:extLst>
            </p:cNvPr>
            <p:cNvSpPr/>
            <p:nvPr/>
          </p:nvSpPr>
          <p:spPr>
            <a:xfrm>
              <a:off x="963450" y="308092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kern="0" dirty="0">
                  <a:solidFill>
                    <a:prstClr val="white">
                      <a:lumMod val="75000"/>
                    </a:prstClr>
                  </a:solidFill>
                  <a:latin typeface="Arial"/>
                </a:rPr>
                <a:t>Séance 3</a:t>
              </a:r>
            </a:p>
          </p:txBody>
        </p:sp>
      </p:grpSp>
      <p:sp>
        <p:nvSpPr>
          <p:cNvPr id="30" name="ZoneTexte 29">
            <a:extLst>
              <a:ext uri="{FF2B5EF4-FFF2-40B4-BE49-F238E27FC236}">
                <a16:creationId xmlns:a16="http://schemas.microsoft.com/office/drawing/2014/main" id="{E455A6B8-05FF-4B59-BBA2-3F71AE4A7D06}"/>
              </a:ext>
            </a:extLst>
          </p:cNvPr>
          <p:cNvSpPr txBox="1"/>
          <p:nvPr/>
        </p:nvSpPr>
        <p:spPr>
          <a:xfrm>
            <a:off x="2696828" y="1739025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b="1" kern="0" dirty="0"/>
              <a:t>Identifier la nature du milieu selon la visibilité d’un objet à travers ce milieu.</a:t>
            </a: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34349E2A-9422-4BF0-9BFF-1326C413164A}"/>
              </a:ext>
            </a:extLst>
          </p:cNvPr>
          <p:cNvGrpSpPr/>
          <p:nvPr/>
        </p:nvGrpSpPr>
        <p:grpSpPr>
          <a:xfrm>
            <a:off x="1231102" y="2661036"/>
            <a:ext cx="10120644" cy="993852"/>
            <a:chOff x="713295" y="1459810"/>
            <a:chExt cx="10414038" cy="993852"/>
          </a:xfrm>
          <a:solidFill>
            <a:schemeClr val="bg1"/>
          </a:solidFill>
        </p:grpSpPr>
        <p:sp>
          <p:nvSpPr>
            <p:cNvPr id="32" name="Google Shape;288;p29">
              <a:extLst>
                <a:ext uri="{FF2B5EF4-FFF2-40B4-BE49-F238E27FC236}">
                  <a16:creationId xmlns:a16="http://schemas.microsoft.com/office/drawing/2014/main" id="{036BD233-D417-4FF0-BD0A-35153DF3B57A}"/>
                </a:ext>
              </a:extLst>
            </p:cNvPr>
            <p:cNvSpPr/>
            <p:nvPr/>
          </p:nvSpPr>
          <p:spPr>
            <a:xfrm>
              <a:off x="2199333" y="1459810"/>
              <a:ext cx="8928000" cy="972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kern="0" dirty="0">
                <a:solidFill>
                  <a:prstClr val="white">
                    <a:lumMod val="75000"/>
                  </a:prstClr>
                </a:solidFill>
                <a:latin typeface="Arial"/>
              </a:endParaRPr>
            </a:p>
          </p:txBody>
        </p:sp>
        <p:sp>
          <p:nvSpPr>
            <p:cNvPr id="33" name="Google Shape;289;p29">
              <a:extLst>
                <a:ext uri="{FF2B5EF4-FFF2-40B4-BE49-F238E27FC236}">
                  <a16:creationId xmlns:a16="http://schemas.microsoft.com/office/drawing/2014/main" id="{407E8AFC-AABD-44E9-BC78-9E5E05CFBFB9}"/>
                </a:ext>
              </a:extLst>
            </p:cNvPr>
            <p:cNvSpPr/>
            <p:nvPr/>
          </p:nvSpPr>
          <p:spPr>
            <a:xfrm>
              <a:off x="713295" y="1462622"/>
              <a:ext cx="1372905" cy="99104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kern="0" dirty="0">
                  <a:solidFill>
                    <a:prstClr val="white">
                      <a:lumMod val="75000"/>
                    </a:prstClr>
                  </a:solidFill>
                  <a:latin typeface="Arial"/>
                </a:rPr>
                <a:t>Séance 2</a:t>
              </a:r>
            </a:p>
          </p:txBody>
        </p:sp>
      </p:grpSp>
      <p:sp>
        <p:nvSpPr>
          <p:cNvPr id="34" name="ZoneTexte 33">
            <a:extLst>
              <a:ext uri="{FF2B5EF4-FFF2-40B4-BE49-F238E27FC236}">
                <a16:creationId xmlns:a16="http://schemas.microsoft.com/office/drawing/2014/main" id="{7F2C6082-73ED-4C80-B6A8-DC8562D2E47F}"/>
              </a:ext>
            </a:extLst>
          </p:cNvPr>
          <p:cNvSpPr txBox="1"/>
          <p:nvPr/>
        </p:nvSpPr>
        <p:spPr>
          <a:xfrm>
            <a:off x="2826384" y="4075621"/>
            <a:ext cx="83200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7313" indent="174625" algn="just" defTabSz="342908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fr-FR" sz="2000" b="1" kern="0" dirty="0"/>
              <a:t>Représenter les ombres à l’aide des rayons limites.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78173D3-1FE6-4975-A18B-95830048B77B}"/>
              </a:ext>
            </a:extLst>
          </p:cNvPr>
          <p:cNvSpPr txBox="1"/>
          <p:nvPr/>
        </p:nvSpPr>
        <p:spPr>
          <a:xfrm>
            <a:off x="2847581" y="2726721"/>
            <a:ext cx="82776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038" indent="-173038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b="1" kern="0" dirty="0"/>
              <a:t>Appliquer le principe de la propagation rectiligne de la lumière pour vérifier l’alignement des objets.</a:t>
            </a:r>
          </a:p>
        </p:txBody>
      </p: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54F6EB09-7A16-4486-8557-846B103C42AC}"/>
              </a:ext>
            </a:extLst>
          </p:cNvPr>
          <p:cNvGrpSpPr/>
          <p:nvPr/>
        </p:nvGrpSpPr>
        <p:grpSpPr>
          <a:xfrm>
            <a:off x="1286502" y="4941762"/>
            <a:ext cx="10065244" cy="839723"/>
            <a:chOff x="963450" y="3080926"/>
            <a:chExt cx="10065244" cy="839723"/>
          </a:xfrm>
        </p:grpSpPr>
        <p:sp>
          <p:nvSpPr>
            <p:cNvPr id="38" name="Google Shape;292;p29">
              <a:extLst>
                <a:ext uri="{FF2B5EF4-FFF2-40B4-BE49-F238E27FC236}">
                  <a16:creationId xmlns:a16="http://schemas.microsoft.com/office/drawing/2014/main" id="{229A4881-B6B0-454F-BA81-5BBB14A62DED}"/>
                </a:ext>
              </a:extLst>
            </p:cNvPr>
            <p:cNvSpPr/>
            <p:nvPr/>
          </p:nvSpPr>
          <p:spPr>
            <a:xfrm>
              <a:off x="2428129" y="3092649"/>
              <a:ext cx="8600565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kern="0" dirty="0">
                <a:solidFill>
                  <a:prstClr val="white">
                    <a:lumMod val="65000"/>
                  </a:prstClr>
                </a:solidFill>
                <a:latin typeface="Arial"/>
              </a:endParaRPr>
            </a:p>
          </p:txBody>
        </p:sp>
        <p:sp>
          <p:nvSpPr>
            <p:cNvPr id="39" name="Google Shape;293;p29">
              <a:extLst>
                <a:ext uri="{FF2B5EF4-FFF2-40B4-BE49-F238E27FC236}">
                  <a16:creationId xmlns:a16="http://schemas.microsoft.com/office/drawing/2014/main" id="{6EDE1643-D345-43BC-BC74-6B64BC406ED1}"/>
                </a:ext>
              </a:extLst>
            </p:cNvPr>
            <p:cNvSpPr/>
            <p:nvPr/>
          </p:nvSpPr>
          <p:spPr>
            <a:xfrm>
              <a:off x="963450" y="308092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kern="0" dirty="0">
                  <a:solidFill>
                    <a:prstClr val="white">
                      <a:lumMod val="75000"/>
                    </a:prstClr>
                  </a:solidFill>
                  <a:latin typeface="Arial"/>
                </a:rPr>
                <a:t>Séance 4</a:t>
              </a: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03D4935B-B34F-4FF5-BBB9-20D46F6ECEE6}"/>
              </a:ext>
            </a:extLst>
          </p:cNvPr>
          <p:cNvSpPr txBox="1"/>
          <p:nvPr/>
        </p:nvSpPr>
        <p:spPr>
          <a:xfrm>
            <a:off x="2842676" y="4996655"/>
            <a:ext cx="83200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7313" indent="174625" algn="just" defTabSz="342908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fr-FR" sz="2000" b="1" kern="0" dirty="0"/>
              <a:t>Expliquer les phénomènes d’éclipse par la formation de l’ombre.</a:t>
            </a:r>
            <a:endParaRPr lang="fr-BE" sz="2000" b="1" kern="0" dirty="0"/>
          </a:p>
        </p:txBody>
      </p:sp>
    </p:spTree>
    <p:extLst>
      <p:ext uri="{BB962C8B-B14F-4D97-AF65-F5344CB8AC3E}">
        <p14:creationId xmlns:p14="http://schemas.microsoft.com/office/powerpoint/2010/main" val="40183438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3" name="Picture 7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5" name="Titre 4">
            <a:extLst>
              <a:ext uri="{FF2B5EF4-FFF2-40B4-BE49-F238E27FC236}">
                <a16:creationId xmlns:a16="http://schemas.microsoft.com/office/drawing/2014/main" id="{2FEEE5DB-23D3-1318-5F41-A363F0C7D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c’est le moment de travailler tout seul. Prenez vos livrets page 77 et répondez individuellement aux questions de l’exercice 2.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25EF655-6EE7-E9A8-C216-707DCC41048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circule dans la classe pour repérer les élèves en difficulté . </a:t>
            </a:r>
          </a:p>
        </p:txBody>
      </p:sp>
      <p:sp>
        <p:nvSpPr>
          <p:cNvPr id="33" name="Freeform 12428">
            <a:extLst>
              <a:ext uri="{FF2B5EF4-FFF2-40B4-BE49-F238E27FC236}">
                <a16:creationId xmlns:a16="http://schemas.microsoft.com/office/drawing/2014/main" id="{892AC91A-62CA-42FA-8246-03F7614E79AE}"/>
              </a:ext>
            </a:extLst>
          </p:cNvPr>
          <p:cNvSpPr/>
          <p:nvPr/>
        </p:nvSpPr>
        <p:spPr>
          <a:xfrm>
            <a:off x="697545" y="1138365"/>
            <a:ext cx="10888098" cy="3800043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reeform 12429">
            <a:extLst>
              <a:ext uri="{FF2B5EF4-FFF2-40B4-BE49-F238E27FC236}">
                <a16:creationId xmlns:a16="http://schemas.microsoft.com/office/drawing/2014/main" id="{6E99B921-0D6D-46CE-8CA2-60F46EAB12F0}"/>
              </a:ext>
            </a:extLst>
          </p:cNvPr>
          <p:cNvSpPr/>
          <p:nvPr/>
        </p:nvSpPr>
        <p:spPr>
          <a:xfrm>
            <a:off x="697545" y="1138365"/>
            <a:ext cx="10877007" cy="3800043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w="6350" cap="flat" cmpd="sng" algn="ctr">
            <a:solidFill>
              <a:srgbClr val="AE6EAD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reeform 12437">
            <a:extLst>
              <a:ext uri="{FF2B5EF4-FFF2-40B4-BE49-F238E27FC236}">
                <a16:creationId xmlns:a16="http://schemas.microsoft.com/office/drawing/2014/main" id="{4B4719C6-72C4-46B2-8812-40F07F581CBC}"/>
              </a:ext>
            </a:extLst>
          </p:cNvPr>
          <p:cNvSpPr/>
          <p:nvPr/>
        </p:nvSpPr>
        <p:spPr>
          <a:xfrm>
            <a:off x="348274" y="1115287"/>
            <a:ext cx="339892" cy="258687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D4B6D7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reeform 12438">
            <a:extLst>
              <a:ext uri="{FF2B5EF4-FFF2-40B4-BE49-F238E27FC236}">
                <a16:creationId xmlns:a16="http://schemas.microsoft.com/office/drawing/2014/main" id="{3D9EDDA9-03BB-4036-A398-4A2AAB282390}"/>
              </a:ext>
            </a:extLst>
          </p:cNvPr>
          <p:cNvSpPr/>
          <p:nvPr/>
        </p:nvSpPr>
        <p:spPr>
          <a:xfrm>
            <a:off x="329353" y="1092410"/>
            <a:ext cx="382868" cy="386510"/>
          </a:xfrm>
          <a:custGeom>
            <a:avLst/>
            <a:gdLst/>
            <a:ahLst/>
            <a:cxnLst/>
            <a:rect l="0" t="0" r="0" b="0"/>
            <a:pathLst>
              <a:path w="26132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AE6EAD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12467">
            <a:extLst>
              <a:ext uri="{FF2B5EF4-FFF2-40B4-BE49-F238E27FC236}">
                <a16:creationId xmlns:a16="http://schemas.microsoft.com/office/drawing/2014/main" id="{658EE393-3144-4D81-9E0B-BDC8089E2E68}"/>
              </a:ext>
            </a:extLst>
          </p:cNvPr>
          <p:cNvSpPr/>
          <p:nvPr/>
        </p:nvSpPr>
        <p:spPr>
          <a:xfrm>
            <a:off x="461239" y="1100999"/>
            <a:ext cx="13248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en-US" sz="2400" b="1" kern="0" dirty="0">
                <a:solidFill>
                  <a:srgbClr val="FFFFFF"/>
                </a:solidFill>
                <a:latin typeface="Calibri-Bold"/>
              </a:rPr>
              <a:t>2</a:t>
            </a:r>
          </a:p>
        </p:txBody>
      </p:sp>
      <p:sp>
        <p:nvSpPr>
          <p:cNvPr id="38" name="Rectangle 12469">
            <a:extLst>
              <a:ext uri="{FF2B5EF4-FFF2-40B4-BE49-F238E27FC236}">
                <a16:creationId xmlns:a16="http://schemas.microsoft.com/office/drawing/2014/main" id="{2EA90949-153B-40D3-8248-DBBFD2F5E6F4}"/>
              </a:ext>
            </a:extLst>
          </p:cNvPr>
          <p:cNvSpPr/>
          <p:nvPr/>
        </p:nvSpPr>
        <p:spPr>
          <a:xfrm>
            <a:off x="964015" y="1138365"/>
            <a:ext cx="10045451" cy="3713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lang="fr-FR" sz="2400" kern="0" dirty="0">
                <a:solidFill>
                  <a:srgbClr val="231F20"/>
                </a:solidFill>
              </a:rPr>
              <a:t>Dans un environnement sombre, on place un papier cartonné entre une lampe et l’œil (Voir la figure ci-dessous).</a:t>
            </a:r>
          </a:p>
          <a:p>
            <a:pPr lvl="0" defTabSz="914400">
              <a:lnSpc>
                <a:spcPct val="200000"/>
              </a:lnSpc>
              <a:defRPr/>
            </a:pPr>
            <a:endParaRPr lang="fr-FR" sz="1600" kern="0" dirty="0">
              <a:solidFill>
                <a:srgbClr val="231F20"/>
              </a:solidFill>
            </a:endParaRPr>
          </a:p>
          <a:p>
            <a:pPr lvl="0" defTabSz="914400">
              <a:lnSpc>
                <a:spcPct val="200000"/>
              </a:lnSpc>
              <a:defRPr/>
            </a:pPr>
            <a:endParaRPr lang="fr-FR" sz="2000" kern="0" dirty="0">
              <a:solidFill>
                <a:srgbClr val="231F20"/>
              </a:solidFill>
            </a:endParaRPr>
          </a:p>
          <a:p>
            <a:pPr lvl="0" defTabSz="914400">
              <a:lnSpc>
                <a:spcPct val="200000"/>
              </a:lnSpc>
              <a:defRPr/>
            </a:pPr>
            <a:endParaRPr lang="fr-FR" sz="2000" kern="0" dirty="0">
              <a:solidFill>
                <a:srgbClr val="231F20"/>
              </a:solidFill>
            </a:endParaRPr>
          </a:p>
          <a:p>
            <a:pPr lvl="0" defTabSz="914400">
              <a:lnSpc>
                <a:spcPct val="200000"/>
              </a:lnSpc>
              <a:defRPr/>
            </a:pPr>
            <a:endParaRPr lang="fr-FR" sz="2000" kern="0" dirty="0">
              <a:solidFill>
                <a:srgbClr val="231F20"/>
              </a:solidFill>
            </a:endParaRPr>
          </a:p>
          <a:p>
            <a:pPr defTabSz="914400">
              <a:lnSpc>
                <a:spcPct val="200000"/>
              </a:lnSpc>
              <a:defRPr/>
            </a:pPr>
            <a:r>
              <a:rPr lang="en-US" sz="2400" kern="0" dirty="0">
                <a:solidFill>
                  <a:srgbClr val="231F20"/>
                </a:solidFill>
              </a:rPr>
              <a:t>On </a:t>
            </a:r>
            <a:r>
              <a:rPr lang="en-US" sz="2400" kern="0" dirty="0" err="1">
                <a:solidFill>
                  <a:srgbClr val="231F20"/>
                </a:solidFill>
              </a:rPr>
              <a:t>veut</a:t>
            </a:r>
            <a:r>
              <a:rPr lang="en-US" sz="2400" kern="0" dirty="0">
                <a:solidFill>
                  <a:srgbClr val="231F20"/>
                </a:solidFill>
              </a:rPr>
              <a:t> identifier la nature </a:t>
            </a:r>
            <a:r>
              <a:rPr lang="en-US" sz="2400" kern="0" dirty="0" err="1">
                <a:solidFill>
                  <a:srgbClr val="231F20"/>
                </a:solidFill>
              </a:rPr>
              <a:t>optique</a:t>
            </a:r>
            <a:r>
              <a:rPr lang="en-US" sz="2400" kern="0" dirty="0">
                <a:solidFill>
                  <a:srgbClr val="231F20"/>
                </a:solidFill>
              </a:rPr>
              <a:t> du papier </a:t>
            </a:r>
            <a:r>
              <a:rPr lang="en-US" sz="2400" kern="0" dirty="0" err="1">
                <a:solidFill>
                  <a:srgbClr val="231F20"/>
                </a:solidFill>
              </a:rPr>
              <a:t>cartonné</a:t>
            </a:r>
            <a:r>
              <a:rPr lang="en-US" sz="2400" kern="0" dirty="0">
                <a:solidFill>
                  <a:srgbClr val="231F20"/>
                </a:solidFill>
              </a:rPr>
              <a:t>. </a:t>
            </a:r>
          </a:p>
        </p:txBody>
      </p:sp>
      <p:grpSp>
        <p:nvGrpSpPr>
          <p:cNvPr id="39" name="Group 5">
            <a:extLst>
              <a:ext uri="{FF2B5EF4-FFF2-40B4-BE49-F238E27FC236}">
                <a16:creationId xmlns:a16="http://schemas.microsoft.com/office/drawing/2014/main" id="{5D2D1D11-06CD-4231-9508-A7AF78A6C0A4}"/>
              </a:ext>
            </a:extLst>
          </p:cNvPr>
          <p:cNvGrpSpPr/>
          <p:nvPr/>
        </p:nvGrpSpPr>
        <p:grpSpPr>
          <a:xfrm>
            <a:off x="4874567" y="1799527"/>
            <a:ext cx="6612533" cy="2928732"/>
            <a:chOff x="3198873" y="3917948"/>
            <a:chExt cx="4429016" cy="1718996"/>
          </a:xfrm>
        </p:grpSpPr>
        <p:pic>
          <p:nvPicPr>
            <p:cNvPr id="40" name="Picture 24">
              <a:extLst>
                <a:ext uri="{FF2B5EF4-FFF2-40B4-BE49-F238E27FC236}">
                  <a16:creationId xmlns:a16="http://schemas.microsoft.com/office/drawing/2014/main" id="{2FF0560D-B372-41F9-80E9-B0FDC52AA78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51541" y="4127792"/>
              <a:ext cx="2124128" cy="691032"/>
            </a:xfrm>
            <a:prstGeom prst="rect">
              <a:avLst/>
            </a:prstGeom>
            <a:noFill/>
          </p:spPr>
        </p:pic>
        <p:sp>
          <p:nvSpPr>
            <p:cNvPr id="41" name="Freeform 45182">
              <a:extLst>
                <a:ext uri="{FF2B5EF4-FFF2-40B4-BE49-F238E27FC236}">
                  <a16:creationId xmlns:a16="http://schemas.microsoft.com/office/drawing/2014/main" id="{93930266-8C0D-452C-A2F7-373851C7E03B}"/>
                </a:ext>
              </a:extLst>
            </p:cNvPr>
            <p:cNvSpPr/>
            <p:nvPr/>
          </p:nvSpPr>
          <p:spPr>
            <a:xfrm>
              <a:off x="4427547" y="4755730"/>
              <a:ext cx="0" cy="206971"/>
            </a:xfrm>
            <a:custGeom>
              <a:avLst/>
              <a:gdLst/>
              <a:ahLst/>
              <a:cxnLst/>
              <a:rect l="0" t="0" r="0" b="0"/>
              <a:pathLst>
                <a:path h="206971">
                  <a:moveTo>
                    <a:pt x="0" y="0"/>
                  </a:moveTo>
                  <a:lnTo>
                    <a:pt x="0" y="206971"/>
                  </a:lnTo>
                </a:path>
              </a:pathLst>
            </a:custGeom>
            <a:noFill/>
            <a:ln w="2788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42" name="Freeform 45183">
              <a:extLst>
                <a:ext uri="{FF2B5EF4-FFF2-40B4-BE49-F238E27FC236}">
                  <a16:creationId xmlns:a16="http://schemas.microsoft.com/office/drawing/2014/main" id="{DF4BCF4B-9DEE-4802-A3E8-286B29CBCA82}"/>
                </a:ext>
              </a:extLst>
            </p:cNvPr>
            <p:cNvSpPr/>
            <p:nvPr/>
          </p:nvSpPr>
          <p:spPr>
            <a:xfrm>
              <a:off x="4335131" y="4976639"/>
              <a:ext cx="185343" cy="0"/>
            </a:xfrm>
            <a:custGeom>
              <a:avLst/>
              <a:gdLst/>
              <a:ahLst/>
              <a:cxnLst/>
              <a:rect l="0" t="0" r="0" b="0"/>
              <a:pathLst>
                <a:path w="185343">
                  <a:moveTo>
                    <a:pt x="185343" y="0"/>
                  </a:moveTo>
                  <a:lnTo>
                    <a:pt x="0" y="0"/>
                  </a:lnTo>
                </a:path>
              </a:pathLst>
            </a:custGeom>
            <a:noFill/>
            <a:ln w="27889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43" name="Freeform 45188">
              <a:extLst>
                <a:ext uri="{FF2B5EF4-FFF2-40B4-BE49-F238E27FC236}">
                  <a16:creationId xmlns:a16="http://schemas.microsoft.com/office/drawing/2014/main" id="{49CDE476-A84A-4DC4-9A4E-7062CDF24F9A}"/>
                </a:ext>
              </a:extLst>
            </p:cNvPr>
            <p:cNvSpPr/>
            <p:nvPr/>
          </p:nvSpPr>
          <p:spPr>
            <a:xfrm>
              <a:off x="4138229" y="4025926"/>
              <a:ext cx="628586" cy="907579"/>
            </a:xfrm>
            <a:custGeom>
              <a:avLst/>
              <a:gdLst/>
              <a:ahLst/>
              <a:cxnLst/>
              <a:rect l="0" t="0" r="0" b="0"/>
              <a:pathLst>
                <a:path w="628586" h="907579">
                  <a:moveTo>
                    <a:pt x="0" y="211543"/>
                  </a:moveTo>
                  <a:lnTo>
                    <a:pt x="0" y="701115"/>
                  </a:lnTo>
                  <a:lnTo>
                    <a:pt x="628586" y="907579"/>
                  </a:lnTo>
                  <a:lnTo>
                    <a:pt x="628586" y="0"/>
                  </a:lnTo>
                  <a:close/>
                  <a:moveTo>
                    <a:pt x="0" y="211543"/>
                  </a:moveTo>
                </a:path>
              </a:pathLst>
            </a:custGeom>
            <a:solidFill>
              <a:srgbClr val="D0D2D3">
                <a:alpha val="100000"/>
              </a:srgbClr>
            </a:solidFill>
            <a:ln w="3479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44" name="Freeform 45189">
              <a:extLst>
                <a:ext uri="{FF2B5EF4-FFF2-40B4-BE49-F238E27FC236}">
                  <a16:creationId xmlns:a16="http://schemas.microsoft.com/office/drawing/2014/main" id="{6B2D0670-8257-44F4-8A6C-FDD906E2E373}"/>
                </a:ext>
              </a:extLst>
            </p:cNvPr>
            <p:cNvSpPr/>
            <p:nvPr/>
          </p:nvSpPr>
          <p:spPr>
            <a:xfrm>
              <a:off x="4138229" y="4025926"/>
              <a:ext cx="628586" cy="907579"/>
            </a:xfrm>
            <a:custGeom>
              <a:avLst/>
              <a:gdLst/>
              <a:ahLst/>
              <a:cxnLst/>
              <a:rect l="0" t="0" r="0" b="0"/>
              <a:pathLst>
                <a:path w="628586" h="907579">
                  <a:moveTo>
                    <a:pt x="0" y="211543"/>
                  </a:moveTo>
                  <a:lnTo>
                    <a:pt x="0" y="701115"/>
                  </a:lnTo>
                  <a:lnTo>
                    <a:pt x="628586" y="907579"/>
                  </a:lnTo>
                  <a:lnTo>
                    <a:pt x="628586" y="0"/>
                  </a:lnTo>
                  <a:lnTo>
                    <a:pt x="0" y="211543"/>
                  </a:lnTo>
                  <a:close/>
                  <a:moveTo>
                    <a:pt x="0" y="211543"/>
                  </a:moveTo>
                </a:path>
              </a:pathLst>
            </a:custGeom>
            <a:noFill/>
            <a:ln w="347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45" name="Freeform 45192">
              <a:extLst>
                <a:ext uri="{FF2B5EF4-FFF2-40B4-BE49-F238E27FC236}">
                  <a16:creationId xmlns:a16="http://schemas.microsoft.com/office/drawing/2014/main" id="{40D1F1F6-1D24-434A-9540-43A775698D83}"/>
                </a:ext>
              </a:extLst>
            </p:cNvPr>
            <p:cNvSpPr/>
            <p:nvPr/>
          </p:nvSpPr>
          <p:spPr>
            <a:xfrm>
              <a:off x="3618642" y="4737960"/>
              <a:ext cx="1898307" cy="427850"/>
            </a:xfrm>
            <a:custGeom>
              <a:avLst/>
              <a:gdLst/>
              <a:ahLst/>
              <a:cxnLst/>
              <a:rect l="0" t="0" r="0" b="0"/>
              <a:pathLst>
                <a:path w="1898307" h="427850">
                  <a:moveTo>
                    <a:pt x="0" y="0"/>
                  </a:moveTo>
                  <a:lnTo>
                    <a:pt x="0" y="427850"/>
                  </a:lnTo>
                  <a:lnTo>
                    <a:pt x="1898307" y="427850"/>
                  </a:lnTo>
                </a:path>
              </a:pathLst>
            </a:custGeom>
            <a:noFill/>
            <a:ln w="10236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pic>
          <p:nvPicPr>
            <p:cNvPr id="46" name="Picture 45193">
              <a:extLst>
                <a:ext uri="{FF2B5EF4-FFF2-40B4-BE49-F238E27FC236}">
                  <a16:creationId xmlns:a16="http://schemas.microsoft.com/office/drawing/2014/main" id="{1E260B1A-5A1F-4D9F-BDB8-57831B02C27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484355" y="5121937"/>
              <a:ext cx="111074" cy="87757"/>
            </a:xfrm>
            <a:prstGeom prst="rect">
              <a:avLst/>
            </a:prstGeom>
            <a:noFill/>
          </p:spPr>
        </p:pic>
        <p:sp>
          <p:nvSpPr>
            <p:cNvPr id="47" name="Freeform 45203">
              <a:extLst>
                <a:ext uri="{FF2B5EF4-FFF2-40B4-BE49-F238E27FC236}">
                  <a16:creationId xmlns:a16="http://schemas.microsoft.com/office/drawing/2014/main" id="{28891976-6541-4C7B-8980-A4EEDB58062A}"/>
                </a:ext>
              </a:extLst>
            </p:cNvPr>
            <p:cNvSpPr/>
            <p:nvPr/>
          </p:nvSpPr>
          <p:spPr>
            <a:xfrm>
              <a:off x="5622033" y="4511496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close/>
                  <a:moveTo>
                    <a:pt x="0" y="262331"/>
                  </a:moveTo>
                </a:path>
              </a:pathLst>
            </a:custGeom>
            <a:solidFill>
              <a:srgbClr val="646567">
                <a:alpha val="91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48" name="Freeform 45204">
              <a:extLst>
                <a:ext uri="{FF2B5EF4-FFF2-40B4-BE49-F238E27FC236}">
                  <a16:creationId xmlns:a16="http://schemas.microsoft.com/office/drawing/2014/main" id="{3F302C40-DC63-4FC5-91D4-103556DC4BE8}"/>
                </a:ext>
              </a:extLst>
            </p:cNvPr>
            <p:cNvSpPr/>
            <p:nvPr/>
          </p:nvSpPr>
          <p:spPr>
            <a:xfrm>
              <a:off x="5622033" y="4511496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lnTo>
                    <a:pt x="0" y="262331"/>
                  </a:lnTo>
                  <a:close/>
                  <a:moveTo>
                    <a:pt x="0" y="262331"/>
                  </a:moveTo>
                </a:path>
              </a:pathLst>
            </a:custGeom>
            <a:noFill/>
            <a:ln w="4318" cap="flat" cmpd="sng" algn="ctr">
              <a:solidFill>
                <a:srgbClr val="373535">
                  <a:alpha val="91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49" name="Rectangle 45255">
              <a:extLst>
                <a:ext uri="{FF2B5EF4-FFF2-40B4-BE49-F238E27FC236}">
                  <a16:creationId xmlns:a16="http://schemas.microsoft.com/office/drawing/2014/main" id="{2F58CB87-C886-4678-B2E1-1234B3DEB998}"/>
                </a:ext>
              </a:extLst>
            </p:cNvPr>
            <p:cNvSpPr/>
            <p:nvPr/>
          </p:nvSpPr>
          <p:spPr>
            <a:xfrm>
              <a:off x="3198873" y="4410445"/>
              <a:ext cx="272714" cy="18064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Œil</a:t>
              </a:r>
            </a:p>
          </p:txBody>
        </p:sp>
        <p:sp>
          <p:nvSpPr>
            <p:cNvPr id="50" name="Rectangle 45257">
              <a:extLst>
                <a:ext uri="{FF2B5EF4-FFF2-40B4-BE49-F238E27FC236}">
                  <a16:creationId xmlns:a16="http://schemas.microsoft.com/office/drawing/2014/main" id="{A01F80E7-DD97-4946-BD70-0135D318F3AA}"/>
                </a:ext>
              </a:extLst>
            </p:cNvPr>
            <p:cNvSpPr/>
            <p:nvPr/>
          </p:nvSpPr>
          <p:spPr>
            <a:xfrm>
              <a:off x="6452212" y="5081183"/>
              <a:ext cx="1175677" cy="18064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Ce que voit l’œil.</a:t>
              </a:r>
            </a:p>
          </p:txBody>
        </p:sp>
        <p:sp>
          <p:nvSpPr>
            <p:cNvPr id="51" name="Rectangle 45259">
              <a:extLst>
                <a:ext uri="{FF2B5EF4-FFF2-40B4-BE49-F238E27FC236}">
                  <a16:creationId xmlns:a16="http://schemas.microsoft.com/office/drawing/2014/main" id="{55A7FCBD-36E7-4AA9-8105-25B5C41F6E14}"/>
                </a:ext>
              </a:extLst>
            </p:cNvPr>
            <p:cNvSpPr/>
            <p:nvPr/>
          </p:nvSpPr>
          <p:spPr>
            <a:xfrm>
              <a:off x="5023532" y="4021663"/>
              <a:ext cx="468123" cy="18064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Lampe</a:t>
              </a:r>
            </a:p>
          </p:txBody>
        </p:sp>
        <p:sp>
          <p:nvSpPr>
            <p:cNvPr id="52" name="Rectangle 45271">
              <a:extLst>
                <a:ext uri="{FF2B5EF4-FFF2-40B4-BE49-F238E27FC236}">
                  <a16:creationId xmlns:a16="http://schemas.microsoft.com/office/drawing/2014/main" id="{7EDDE2FA-FEF1-4983-AC43-58519F96904C}"/>
                </a:ext>
              </a:extLst>
            </p:cNvPr>
            <p:cNvSpPr/>
            <p:nvPr/>
          </p:nvSpPr>
          <p:spPr>
            <a:xfrm>
              <a:off x="3542582" y="3917948"/>
              <a:ext cx="1116624" cy="18064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Papier cartonné</a:t>
              </a:r>
            </a:p>
          </p:txBody>
        </p:sp>
      </p:grpSp>
      <p:sp>
        <p:nvSpPr>
          <p:cNvPr id="53" name="Rectangle 998">
            <a:extLst>
              <a:ext uri="{FF2B5EF4-FFF2-40B4-BE49-F238E27FC236}">
                <a16:creationId xmlns:a16="http://schemas.microsoft.com/office/drawing/2014/main" id="{131C3264-7247-48EC-B20C-FDE50741D71C}"/>
              </a:ext>
            </a:extLst>
          </p:cNvPr>
          <p:cNvSpPr/>
          <p:nvPr/>
        </p:nvSpPr>
        <p:spPr>
          <a:xfrm>
            <a:off x="593237" y="5081060"/>
            <a:ext cx="10714099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>
            <a:spAutoFit/>
          </a:bodyPr>
          <a:lstStyle/>
          <a:p>
            <a:r>
              <a:rPr lang="fr-FR" sz="2400" b="1" i="0" spc="0" baseline="0" noProof="0" dirty="0">
                <a:solidFill>
                  <a:srgbClr val="0FA9B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fr-FR" sz="2400" b="1" i="0" spc="0" baseline="0" noProof="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Observer si la lampe est visible ou non visible à travers le papier cartonné.</a:t>
            </a:r>
            <a:endParaRPr lang="fr-FR" sz="2400" b="0" i="0" spc="0" baseline="0" noProof="0" dirty="0">
              <a:solidFill>
                <a:srgbClr val="231F2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Rectangle 45265">
            <a:extLst>
              <a:ext uri="{FF2B5EF4-FFF2-40B4-BE49-F238E27FC236}">
                <a16:creationId xmlns:a16="http://schemas.microsoft.com/office/drawing/2014/main" id="{C2B20E70-2D8F-4D64-8B09-77AAE086F1AF}"/>
              </a:ext>
            </a:extLst>
          </p:cNvPr>
          <p:cNvSpPr/>
          <p:nvPr/>
        </p:nvSpPr>
        <p:spPr>
          <a:xfrm>
            <a:off x="796965" y="5457240"/>
            <a:ext cx="7637475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115022" algn="l"/>
              </a:tabLst>
            </a:pPr>
            <a:r>
              <a:rPr lang="en-US" sz="2400" b="0" i="0" spc="0" baseline="0" dirty="0">
                <a:solidFill>
                  <a:srgbClr val="F5821F"/>
                </a:solidFill>
              </a:rPr>
              <a:t> 	</a:t>
            </a:r>
            <a:r>
              <a:rPr lang="en-US" sz="2400" b="0" i="0" spc="0" baseline="0" dirty="0">
                <a:solidFill>
                  <a:srgbClr val="231F20"/>
                </a:solidFill>
              </a:rPr>
              <a:t>La lampe </a:t>
            </a:r>
            <a:r>
              <a:rPr lang="en-US" sz="2400" b="0" i="0" spc="0" baseline="0" dirty="0" err="1">
                <a:solidFill>
                  <a:srgbClr val="231F20"/>
                </a:solidFill>
              </a:rPr>
              <a:t>est</a:t>
            </a:r>
            <a:r>
              <a:rPr lang="en-US" sz="2400" b="0" i="0" spc="0" baseline="0" dirty="0">
                <a:solidFill>
                  <a:srgbClr val="231F20"/>
                </a:solidFill>
              </a:rPr>
              <a:t> .............................. à travers le papier cartonné.</a:t>
            </a:r>
          </a:p>
        </p:txBody>
      </p:sp>
      <p:sp>
        <p:nvSpPr>
          <p:cNvPr id="56" name="Rectangle 998">
            <a:extLst>
              <a:ext uri="{FF2B5EF4-FFF2-40B4-BE49-F238E27FC236}">
                <a16:creationId xmlns:a16="http://schemas.microsoft.com/office/drawing/2014/main" id="{227FDB6C-FFF4-4A4C-9D41-93354C69AB46}"/>
              </a:ext>
            </a:extLst>
          </p:cNvPr>
          <p:cNvSpPr/>
          <p:nvPr/>
        </p:nvSpPr>
        <p:spPr>
          <a:xfrm>
            <a:off x="593236" y="5854414"/>
            <a:ext cx="10714099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>
            <a:spAutoFit/>
          </a:bodyPr>
          <a:lstStyle/>
          <a:p>
            <a:r>
              <a:rPr lang="fr-FR" sz="2400" b="1" i="0" spc="0" baseline="0" noProof="0" dirty="0">
                <a:solidFill>
                  <a:srgbClr val="0FA9B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fr-FR" sz="2400" b="1" i="0" spc="0" baseline="0" noProof="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Conclure sur la nature optique du milieu.</a:t>
            </a:r>
          </a:p>
        </p:txBody>
      </p:sp>
      <p:sp>
        <p:nvSpPr>
          <p:cNvPr id="57" name="Rectangle 45266">
            <a:extLst>
              <a:ext uri="{FF2B5EF4-FFF2-40B4-BE49-F238E27FC236}">
                <a16:creationId xmlns:a16="http://schemas.microsoft.com/office/drawing/2014/main" id="{B11E502F-BBAD-4D45-9C81-2151A2822228}"/>
              </a:ext>
            </a:extLst>
          </p:cNvPr>
          <p:cNvSpPr/>
          <p:nvPr/>
        </p:nvSpPr>
        <p:spPr>
          <a:xfrm>
            <a:off x="809671" y="6234706"/>
            <a:ext cx="5623078" cy="33855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115012" algn="l"/>
              </a:tabLst>
            </a:pPr>
            <a:r>
              <a:rPr lang="en-US" sz="2200" b="0" i="0" spc="0" baseline="0" dirty="0">
                <a:solidFill>
                  <a:srgbClr val="F5821F"/>
                </a:solidFill>
              </a:rPr>
              <a:t> 	</a:t>
            </a:r>
            <a:r>
              <a:rPr lang="en-US" sz="2200" b="0" i="0" spc="0" baseline="0" dirty="0">
                <a:solidFill>
                  <a:srgbClr val="231F20"/>
                </a:solidFill>
              </a:rPr>
              <a:t>Le papier cartonné est un milie</a:t>
            </a:r>
            <a:r>
              <a:rPr lang="en-US" sz="2200" b="0" i="0" spc="595" baseline="0" dirty="0">
                <a:solidFill>
                  <a:srgbClr val="231F20"/>
                </a:solidFill>
              </a:rPr>
              <a:t>u</a:t>
            </a:r>
            <a:r>
              <a:rPr lang="en-US" sz="2200" dirty="0">
                <a:solidFill>
                  <a:srgbClr val="231F20"/>
                </a:solidFill>
              </a:rPr>
              <a:t>….</a:t>
            </a:r>
            <a:r>
              <a:rPr lang="en-US" sz="2200" b="0" i="0" spc="0" baseline="0" dirty="0">
                <a:solidFill>
                  <a:srgbClr val="231F20"/>
                </a:solidFill>
              </a:rPr>
              <a:t>.....................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grpSp>
        <p:nvGrpSpPr>
          <p:cNvPr id="2" name="Groupe 1"/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6" name="Picture 7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0F79757D-78CC-9831-AC1B-67AEFC21F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 temps est terminé. Corrigeons ensemble l’exercice.</a:t>
            </a:r>
            <a:endParaRPr lang="fr-FR" dirty="0"/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97801EE2-CC13-C240-38CD-E13A5E61B7D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fait participer les élèves à la correction en leur demandant de présenter leurs réponses et de les justifier.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3" name="Picture 7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9" name="ZoneTexte 38"/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F84E0902-9C44-F576-424A-F5EE4168A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vous! Montrez-moi comment vous avez résolu cet exercice…</a:t>
            </a:r>
            <a:endParaRPr lang="fr-FR" dirty="0"/>
          </a:p>
        </p:txBody>
      </p:sp>
      <p:sp>
        <p:nvSpPr>
          <p:cNvPr id="19" name="Espace réservé du contenu 18">
            <a:extLst>
              <a:ext uri="{FF2B5EF4-FFF2-40B4-BE49-F238E27FC236}">
                <a16:creationId xmlns:a16="http://schemas.microsoft.com/office/drawing/2014/main" id="{2E699321-71C7-8000-49EE-4490FC1B87E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circule dans la classe pour repérer les élèves en difficulté . </a:t>
            </a:r>
          </a:p>
        </p:txBody>
      </p:sp>
      <p:sp>
        <p:nvSpPr>
          <p:cNvPr id="33" name="Freeform 12428">
            <a:extLst>
              <a:ext uri="{FF2B5EF4-FFF2-40B4-BE49-F238E27FC236}">
                <a16:creationId xmlns:a16="http://schemas.microsoft.com/office/drawing/2014/main" id="{12B74FF8-37E7-4349-95DA-95C9676C29CE}"/>
              </a:ext>
            </a:extLst>
          </p:cNvPr>
          <p:cNvSpPr/>
          <p:nvPr/>
        </p:nvSpPr>
        <p:spPr>
          <a:xfrm>
            <a:off x="697545" y="1138365"/>
            <a:ext cx="10888098" cy="3800043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reeform 12429">
            <a:extLst>
              <a:ext uri="{FF2B5EF4-FFF2-40B4-BE49-F238E27FC236}">
                <a16:creationId xmlns:a16="http://schemas.microsoft.com/office/drawing/2014/main" id="{67D601FE-4053-4015-85F3-B6330DFBAA34}"/>
              </a:ext>
            </a:extLst>
          </p:cNvPr>
          <p:cNvSpPr/>
          <p:nvPr/>
        </p:nvSpPr>
        <p:spPr>
          <a:xfrm>
            <a:off x="697545" y="1138365"/>
            <a:ext cx="10877007" cy="3800043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w="6350" cap="flat" cmpd="sng" algn="ctr">
            <a:solidFill>
              <a:srgbClr val="AE6EAD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reeform 12437">
            <a:extLst>
              <a:ext uri="{FF2B5EF4-FFF2-40B4-BE49-F238E27FC236}">
                <a16:creationId xmlns:a16="http://schemas.microsoft.com/office/drawing/2014/main" id="{9B2AE9F3-CEE0-4170-AADC-34FAD93AECBB}"/>
              </a:ext>
            </a:extLst>
          </p:cNvPr>
          <p:cNvSpPr/>
          <p:nvPr/>
        </p:nvSpPr>
        <p:spPr>
          <a:xfrm>
            <a:off x="348274" y="1115287"/>
            <a:ext cx="339892" cy="258687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D4B6D7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reeform 12438">
            <a:extLst>
              <a:ext uri="{FF2B5EF4-FFF2-40B4-BE49-F238E27FC236}">
                <a16:creationId xmlns:a16="http://schemas.microsoft.com/office/drawing/2014/main" id="{E7A408F1-2DBB-4A9C-9299-D40014320F84}"/>
              </a:ext>
            </a:extLst>
          </p:cNvPr>
          <p:cNvSpPr/>
          <p:nvPr/>
        </p:nvSpPr>
        <p:spPr>
          <a:xfrm>
            <a:off x="329353" y="1092410"/>
            <a:ext cx="382868" cy="386510"/>
          </a:xfrm>
          <a:custGeom>
            <a:avLst/>
            <a:gdLst/>
            <a:ahLst/>
            <a:cxnLst/>
            <a:rect l="0" t="0" r="0" b="0"/>
            <a:pathLst>
              <a:path w="26132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AE6EAD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12467">
            <a:extLst>
              <a:ext uri="{FF2B5EF4-FFF2-40B4-BE49-F238E27FC236}">
                <a16:creationId xmlns:a16="http://schemas.microsoft.com/office/drawing/2014/main" id="{F0668F11-A9FA-413C-99A2-41694EE40142}"/>
              </a:ext>
            </a:extLst>
          </p:cNvPr>
          <p:cNvSpPr/>
          <p:nvPr/>
        </p:nvSpPr>
        <p:spPr>
          <a:xfrm>
            <a:off x="461239" y="1100999"/>
            <a:ext cx="13248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en-US" sz="2400" b="1" kern="0" dirty="0">
                <a:solidFill>
                  <a:srgbClr val="FFFFFF"/>
                </a:solidFill>
                <a:latin typeface="Calibri-Bold"/>
              </a:rPr>
              <a:t>2</a:t>
            </a:r>
          </a:p>
        </p:txBody>
      </p:sp>
      <p:sp>
        <p:nvSpPr>
          <p:cNvPr id="38" name="Rectangle 12469">
            <a:extLst>
              <a:ext uri="{FF2B5EF4-FFF2-40B4-BE49-F238E27FC236}">
                <a16:creationId xmlns:a16="http://schemas.microsoft.com/office/drawing/2014/main" id="{0F48F4F8-F3E5-4A37-AD18-76A74DCEB9A7}"/>
              </a:ext>
            </a:extLst>
          </p:cNvPr>
          <p:cNvSpPr/>
          <p:nvPr/>
        </p:nvSpPr>
        <p:spPr>
          <a:xfrm>
            <a:off x="964015" y="1138365"/>
            <a:ext cx="10045451" cy="3713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lang="fr-FR" sz="2400" kern="0" dirty="0">
                <a:solidFill>
                  <a:srgbClr val="231F20"/>
                </a:solidFill>
              </a:rPr>
              <a:t>Dans un environnement sombre, on place un papier cartonné entre une lampe et l’œil (Voir la figure ci-dessous).</a:t>
            </a:r>
          </a:p>
          <a:p>
            <a:pPr lvl="0" defTabSz="914400">
              <a:lnSpc>
                <a:spcPct val="200000"/>
              </a:lnSpc>
              <a:defRPr/>
            </a:pPr>
            <a:endParaRPr lang="fr-FR" sz="1600" kern="0" dirty="0">
              <a:solidFill>
                <a:srgbClr val="231F20"/>
              </a:solidFill>
            </a:endParaRPr>
          </a:p>
          <a:p>
            <a:pPr lvl="0" defTabSz="914400">
              <a:lnSpc>
                <a:spcPct val="200000"/>
              </a:lnSpc>
              <a:defRPr/>
            </a:pPr>
            <a:endParaRPr lang="fr-FR" sz="2000" kern="0" dirty="0">
              <a:solidFill>
                <a:srgbClr val="231F20"/>
              </a:solidFill>
            </a:endParaRPr>
          </a:p>
          <a:p>
            <a:pPr lvl="0" defTabSz="914400">
              <a:lnSpc>
                <a:spcPct val="200000"/>
              </a:lnSpc>
              <a:defRPr/>
            </a:pPr>
            <a:endParaRPr lang="fr-FR" sz="2000" kern="0" dirty="0">
              <a:solidFill>
                <a:srgbClr val="231F20"/>
              </a:solidFill>
            </a:endParaRPr>
          </a:p>
          <a:p>
            <a:pPr lvl="0" defTabSz="914400">
              <a:lnSpc>
                <a:spcPct val="200000"/>
              </a:lnSpc>
              <a:defRPr/>
            </a:pPr>
            <a:endParaRPr lang="fr-FR" sz="2000" kern="0" dirty="0">
              <a:solidFill>
                <a:srgbClr val="231F20"/>
              </a:solidFill>
            </a:endParaRPr>
          </a:p>
          <a:p>
            <a:pPr defTabSz="914400">
              <a:lnSpc>
                <a:spcPct val="200000"/>
              </a:lnSpc>
              <a:defRPr/>
            </a:pPr>
            <a:r>
              <a:rPr lang="en-US" sz="2400" kern="0" dirty="0">
                <a:solidFill>
                  <a:srgbClr val="231F20"/>
                </a:solidFill>
              </a:rPr>
              <a:t>On </a:t>
            </a:r>
            <a:r>
              <a:rPr lang="en-US" sz="2400" kern="0" dirty="0" err="1">
                <a:solidFill>
                  <a:srgbClr val="231F20"/>
                </a:solidFill>
              </a:rPr>
              <a:t>veut</a:t>
            </a:r>
            <a:r>
              <a:rPr lang="en-US" sz="2400" kern="0" dirty="0">
                <a:solidFill>
                  <a:srgbClr val="231F20"/>
                </a:solidFill>
              </a:rPr>
              <a:t> identifier la nature </a:t>
            </a:r>
            <a:r>
              <a:rPr lang="en-US" sz="2400" kern="0" dirty="0" err="1">
                <a:solidFill>
                  <a:srgbClr val="231F20"/>
                </a:solidFill>
              </a:rPr>
              <a:t>optique</a:t>
            </a:r>
            <a:r>
              <a:rPr lang="en-US" sz="2400" kern="0" dirty="0">
                <a:solidFill>
                  <a:srgbClr val="231F20"/>
                </a:solidFill>
              </a:rPr>
              <a:t> du papier </a:t>
            </a:r>
            <a:r>
              <a:rPr lang="en-US" sz="2400" kern="0" dirty="0" err="1">
                <a:solidFill>
                  <a:srgbClr val="231F20"/>
                </a:solidFill>
              </a:rPr>
              <a:t>cartonné</a:t>
            </a:r>
            <a:r>
              <a:rPr lang="en-US" sz="2400" kern="0" dirty="0">
                <a:solidFill>
                  <a:srgbClr val="231F20"/>
                </a:solidFill>
              </a:rPr>
              <a:t>. </a:t>
            </a:r>
          </a:p>
        </p:txBody>
      </p:sp>
      <p:grpSp>
        <p:nvGrpSpPr>
          <p:cNvPr id="40" name="Group 5">
            <a:extLst>
              <a:ext uri="{FF2B5EF4-FFF2-40B4-BE49-F238E27FC236}">
                <a16:creationId xmlns:a16="http://schemas.microsoft.com/office/drawing/2014/main" id="{44FD5DA2-31B7-4C03-B84A-3820E3F2ED28}"/>
              </a:ext>
            </a:extLst>
          </p:cNvPr>
          <p:cNvGrpSpPr/>
          <p:nvPr/>
        </p:nvGrpSpPr>
        <p:grpSpPr>
          <a:xfrm>
            <a:off x="4874567" y="1799527"/>
            <a:ext cx="6612533" cy="2928732"/>
            <a:chOff x="3198873" y="3917948"/>
            <a:chExt cx="4429016" cy="1718996"/>
          </a:xfrm>
        </p:grpSpPr>
        <p:pic>
          <p:nvPicPr>
            <p:cNvPr id="41" name="Picture 24">
              <a:extLst>
                <a:ext uri="{FF2B5EF4-FFF2-40B4-BE49-F238E27FC236}">
                  <a16:creationId xmlns:a16="http://schemas.microsoft.com/office/drawing/2014/main" id="{4EBEB428-5B61-4A24-BCBF-EC93E3E97B0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51541" y="4127792"/>
              <a:ext cx="2124128" cy="691032"/>
            </a:xfrm>
            <a:prstGeom prst="rect">
              <a:avLst/>
            </a:prstGeom>
            <a:noFill/>
          </p:spPr>
        </p:pic>
        <p:sp>
          <p:nvSpPr>
            <p:cNvPr id="42" name="Freeform 45182">
              <a:extLst>
                <a:ext uri="{FF2B5EF4-FFF2-40B4-BE49-F238E27FC236}">
                  <a16:creationId xmlns:a16="http://schemas.microsoft.com/office/drawing/2014/main" id="{CC3C3E18-E8DE-407C-A5D7-9F88EBF2DF76}"/>
                </a:ext>
              </a:extLst>
            </p:cNvPr>
            <p:cNvSpPr/>
            <p:nvPr/>
          </p:nvSpPr>
          <p:spPr>
            <a:xfrm>
              <a:off x="4427547" y="4755730"/>
              <a:ext cx="0" cy="206971"/>
            </a:xfrm>
            <a:custGeom>
              <a:avLst/>
              <a:gdLst/>
              <a:ahLst/>
              <a:cxnLst/>
              <a:rect l="0" t="0" r="0" b="0"/>
              <a:pathLst>
                <a:path h="206971">
                  <a:moveTo>
                    <a:pt x="0" y="0"/>
                  </a:moveTo>
                  <a:lnTo>
                    <a:pt x="0" y="206971"/>
                  </a:lnTo>
                </a:path>
              </a:pathLst>
            </a:custGeom>
            <a:noFill/>
            <a:ln w="2788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43" name="Freeform 45183">
              <a:extLst>
                <a:ext uri="{FF2B5EF4-FFF2-40B4-BE49-F238E27FC236}">
                  <a16:creationId xmlns:a16="http://schemas.microsoft.com/office/drawing/2014/main" id="{366FAD83-19F5-49AF-8E83-950B795B5F2C}"/>
                </a:ext>
              </a:extLst>
            </p:cNvPr>
            <p:cNvSpPr/>
            <p:nvPr/>
          </p:nvSpPr>
          <p:spPr>
            <a:xfrm>
              <a:off x="4335131" y="4976639"/>
              <a:ext cx="185343" cy="0"/>
            </a:xfrm>
            <a:custGeom>
              <a:avLst/>
              <a:gdLst/>
              <a:ahLst/>
              <a:cxnLst/>
              <a:rect l="0" t="0" r="0" b="0"/>
              <a:pathLst>
                <a:path w="185343">
                  <a:moveTo>
                    <a:pt x="185343" y="0"/>
                  </a:moveTo>
                  <a:lnTo>
                    <a:pt x="0" y="0"/>
                  </a:lnTo>
                </a:path>
              </a:pathLst>
            </a:custGeom>
            <a:noFill/>
            <a:ln w="27889" cap="rnd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44" name="Freeform 45188">
              <a:extLst>
                <a:ext uri="{FF2B5EF4-FFF2-40B4-BE49-F238E27FC236}">
                  <a16:creationId xmlns:a16="http://schemas.microsoft.com/office/drawing/2014/main" id="{6D1989C1-974B-4521-8A83-669F53CB72B3}"/>
                </a:ext>
              </a:extLst>
            </p:cNvPr>
            <p:cNvSpPr/>
            <p:nvPr/>
          </p:nvSpPr>
          <p:spPr>
            <a:xfrm>
              <a:off x="4138229" y="4025926"/>
              <a:ext cx="628586" cy="907579"/>
            </a:xfrm>
            <a:custGeom>
              <a:avLst/>
              <a:gdLst/>
              <a:ahLst/>
              <a:cxnLst/>
              <a:rect l="0" t="0" r="0" b="0"/>
              <a:pathLst>
                <a:path w="628586" h="907579">
                  <a:moveTo>
                    <a:pt x="0" y="211543"/>
                  </a:moveTo>
                  <a:lnTo>
                    <a:pt x="0" y="701115"/>
                  </a:lnTo>
                  <a:lnTo>
                    <a:pt x="628586" y="907579"/>
                  </a:lnTo>
                  <a:lnTo>
                    <a:pt x="628586" y="0"/>
                  </a:lnTo>
                  <a:close/>
                  <a:moveTo>
                    <a:pt x="0" y="211543"/>
                  </a:moveTo>
                </a:path>
              </a:pathLst>
            </a:custGeom>
            <a:solidFill>
              <a:srgbClr val="D0D2D3">
                <a:alpha val="100000"/>
              </a:srgbClr>
            </a:solidFill>
            <a:ln w="3479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45" name="Freeform 45189">
              <a:extLst>
                <a:ext uri="{FF2B5EF4-FFF2-40B4-BE49-F238E27FC236}">
                  <a16:creationId xmlns:a16="http://schemas.microsoft.com/office/drawing/2014/main" id="{140B80E9-38FF-4036-846A-160DF29224E1}"/>
                </a:ext>
              </a:extLst>
            </p:cNvPr>
            <p:cNvSpPr/>
            <p:nvPr/>
          </p:nvSpPr>
          <p:spPr>
            <a:xfrm>
              <a:off x="4138229" y="4025926"/>
              <a:ext cx="628586" cy="907579"/>
            </a:xfrm>
            <a:custGeom>
              <a:avLst/>
              <a:gdLst/>
              <a:ahLst/>
              <a:cxnLst/>
              <a:rect l="0" t="0" r="0" b="0"/>
              <a:pathLst>
                <a:path w="628586" h="907579">
                  <a:moveTo>
                    <a:pt x="0" y="211543"/>
                  </a:moveTo>
                  <a:lnTo>
                    <a:pt x="0" y="701115"/>
                  </a:lnTo>
                  <a:lnTo>
                    <a:pt x="628586" y="907579"/>
                  </a:lnTo>
                  <a:lnTo>
                    <a:pt x="628586" y="0"/>
                  </a:lnTo>
                  <a:lnTo>
                    <a:pt x="0" y="211543"/>
                  </a:lnTo>
                  <a:close/>
                  <a:moveTo>
                    <a:pt x="0" y="211543"/>
                  </a:moveTo>
                </a:path>
              </a:pathLst>
            </a:custGeom>
            <a:noFill/>
            <a:ln w="3479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46" name="Freeform 45192">
              <a:extLst>
                <a:ext uri="{FF2B5EF4-FFF2-40B4-BE49-F238E27FC236}">
                  <a16:creationId xmlns:a16="http://schemas.microsoft.com/office/drawing/2014/main" id="{945D01FF-6421-4D55-B2ED-257ACC484B50}"/>
                </a:ext>
              </a:extLst>
            </p:cNvPr>
            <p:cNvSpPr/>
            <p:nvPr/>
          </p:nvSpPr>
          <p:spPr>
            <a:xfrm>
              <a:off x="3618642" y="4737960"/>
              <a:ext cx="1898307" cy="427850"/>
            </a:xfrm>
            <a:custGeom>
              <a:avLst/>
              <a:gdLst/>
              <a:ahLst/>
              <a:cxnLst/>
              <a:rect l="0" t="0" r="0" b="0"/>
              <a:pathLst>
                <a:path w="1898307" h="427850">
                  <a:moveTo>
                    <a:pt x="0" y="0"/>
                  </a:moveTo>
                  <a:lnTo>
                    <a:pt x="0" y="427850"/>
                  </a:lnTo>
                  <a:lnTo>
                    <a:pt x="1898307" y="427850"/>
                  </a:lnTo>
                </a:path>
              </a:pathLst>
            </a:custGeom>
            <a:noFill/>
            <a:ln w="10236" cap="flat" cmpd="sng" algn="ctr">
              <a:solidFill>
                <a:srgbClr val="384C92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pic>
          <p:nvPicPr>
            <p:cNvPr id="47" name="Picture 45193">
              <a:extLst>
                <a:ext uri="{FF2B5EF4-FFF2-40B4-BE49-F238E27FC236}">
                  <a16:creationId xmlns:a16="http://schemas.microsoft.com/office/drawing/2014/main" id="{26F05B27-A4BA-404D-8C29-CEA5300E407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484355" y="5121937"/>
              <a:ext cx="111074" cy="87757"/>
            </a:xfrm>
            <a:prstGeom prst="rect">
              <a:avLst/>
            </a:prstGeom>
            <a:noFill/>
          </p:spPr>
        </p:pic>
        <p:sp>
          <p:nvSpPr>
            <p:cNvPr id="48" name="Freeform 45203">
              <a:extLst>
                <a:ext uri="{FF2B5EF4-FFF2-40B4-BE49-F238E27FC236}">
                  <a16:creationId xmlns:a16="http://schemas.microsoft.com/office/drawing/2014/main" id="{84666D8F-2AC2-4C52-8CD4-51A1F3D88BF0}"/>
                </a:ext>
              </a:extLst>
            </p:cNvPr>
            <p:cNvSpPr/>
            <p:nvPr/>
          </p:nvSpPr>
          <p:spPr>
            <a:xfrm>
              <a:off x="5622033" y="4511496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close/>
                  <a:moveTo>
                    <a:pt x="0" y="262331"/>
                  </a:moveTo>
                </a:path>
              </a:pathLst>
            </a:custGeom>
            <a:solidFill>
              <a:srgbClr val="646567">
                <a:alpha val="91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49" name="Freeform 45204">
              <a:extLst>
                <a:ext uri="{FF2B5EF4-FFF2-40B4-BE49-F238E27FC236}">
                  <a16:creationId xmlns:a16="http://schemas.microsoft.com/office/drawing/2014/main" id="{53360DD0-4EF5-48A7-A309-38CFC558BD80}"/>
                </a:ext>
              </a:extLst>
            </p:cNvPr>
            <p:cNvSpPr/>
            <p:nvPr/>
          </p:nvSpPr>
          <p:spPr>
            <a:xfrm>
              <a:off x="5622033" y="4511496"/>
              <a:ext cx="779487" cy="1125448"/>
            </a:xfrm>
            <a:custGeom>
              <a:avLst/>
              <a:gdLst/>
              <a:ahLst/>
              <a:cxnLst/>
              <a:rect l="0" t="0" r="0" b="0"/>
              <a:pathLst>
                <a:path w="779487" h="1125448">
                  <a:moveTo>
                    <a:pt x="0" y="262331"/>
                  </a:moveTo>
                  <a:lnTo>
                    <a:pt x="0" y="869429"/>
                  </a:lnTo>
                  <a:lnTo>
                    <a:pt x="779487" y="1125448"/>
                  </a:lnTo>
                  <a:lnTo>
                    <a:pt x="779487" y="0"/>
                  </a:lnTo>
                  <a:lnTo>
                    <a:pt x="0" y="262331"/>
                  </a:lnTo>
                  <a:close/>
                  <a:moveTo>
                    <a:pt x="0" y="262331"/>
                  </a:moveTo>
                </a:path>
              </a:pathLst>
            </a:custGeom>
            <a:noFill/>
            <a:ln w="4318" cap="flat" cmpd="sng" algn="ctr">
              <a:solidFill>
                <a:srgbClr val="373535">
                  <a:alpha val="91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50" name="Rectangle 45255">
              <a:extLst>
                <a:ext uri="{FF2B5EF4-FFF2-40B4-BE49-F238E27FC236}">
                  <a16:creationId xmlns:a16="http://schemas.microsoft.com/office/drawing/2014/main" id="{9B1AB2C2-1411-4428-BD37-425B50E5D392}"/>
                </a:ext>
              </a:extLst>
            </p:cNvPr>
            <p:cNvSpPr/>
            <p:nvPr/>
          </p:nvSpPr>
          <p:spPr>
            <a:xfrm>
              <a:off x="3198873" y="4410445"/>
              <a:ext cx="272714" cy="18064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Œil</a:t>
              </a:r>
            </a:p>
          </p:txBody>
        </p:sp>
        <p:sp>
          <p:nvSpPr>
            <p:cNvPr id="51" name="Rectangle 45257">
              <a:extLst>
                <a:ext uri="{FF2B5EF4-FFF2-40B4-BE49-F238E27FC236}">
                  <a16:creationId xmlns:a16="http://schemas.microsoft.com/office/drawing/2014/main" id="{2A88E6B6-F3AE-40D8-8300-E5E6C93FA22A}"/>
                </a:ext>
              </a:extLst>
            </p:cNvPr>
            <p:cNvSpPr/>
            <p:nvPr/>
          </p:nvSpPr>
          <p:spPr>
            <a:xfrm>
              <a:off x="6452212" y="5081183"/>
              <a:ext cx="1175677" cy="18064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Ce que voit l’œil.</a:t>
              </a:r>
            </a:p>
          </p:txBody>
        </p:sp>
        <p:sp>
          <p:nvSpPr>
            <p:cNvPr id="52" name="Rectangle 45259">
              <a:extLst>
                <a:ext uri="{FF2B5EF4-FFF2-40B4-BE49-F238E27FC236}">
                  <a16:creationId xmlns:a16="http://schemas.microsoft.com/office/drawing/2014/main" id="{6AE56E71-1FC5-4658-B3B2-7F2E732C7777}"/>
                </a:ext>
              </a:extLst>
            </p:cNvPr>
            <p:cNvSpPr/>
            <p:nvPr/>
          </p:nvSpPr>
          <p:spPr>
            <a:xfrm>
              <a:off x="5023532" y="4021663"/>
              <a:ext cx="468123" cy="18064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Lampe</a:t>
              </a:r>
            </a:p>
          </p:txBody>
        </p:sp>
        <p:sp>
          <p:nvSpPr>
            <p:cNvPr id="53" name="Rectangle 45271">
              <a:extLst>
                <a:ext uri="{FF2B5EF4-FFF2-40B4-BE49-F238E27FC236}">
                  <a16:creationId xmlns:a16="http://schemas.microsoft.com/office/drawing/2014/main" id="{85D4D59C-D27F-4C42-A477-02621904F3C0}"/>
                </a:ext>
              </a:extLst>
            </p:cNvPr>
            <p:cNvSpPr/>
            <p:nvPr/>
          </p:nvSpPr>
          <p:spPr>
            <a:xfrm>
              <a:off x="3542582" y="3917948"/>
              <a:ext cx="1116624" cy="18064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Papier cartonné</a:t>
              </a:r>
            </a:p>
          </p:txBody>
        </p:sp>
      </p:grpSp>
      <p:sp>
        <p:nvSpPr>
          <p:cNvPr id="54" name="Rectangle 998">
            <a:extLst>
              <a:ext uri="{FF2B5EF4-FFF2-40B4-BE49-F238E27FC236}">
                <a16:creationId xmlns:a16="http://schemas.microsoft.com/office/drawing/2014/main" id="{EA120F22-19E4-4B86-A547-03FD6D6D33B6}"/>
              </a:ext>
            </a:extLst>
          </p:cNvPr>
          <p:cNvSpPr/>
          <p:nvPr/>
        </p:nvSpPr>
        <p:spPr>
          <a:xfrm>
            <a:off x="593237" y="5081060"/>
            <a:ext cx="10714099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>
            <a:spAutoFit/>
          </a:bodyPr>
          <a:lstStyle/>
          <a:p>
            <a:r>
              <a:rPr lang="fr-FR" sz="2400" b="1" i="0" spc="0" baseline="0" noProof="0" dirty="0">
                <a:solidFill>
                  <a:srgbClr val="0FA9B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fr-FR" sz="2400" b="1" i="0" spc="0" baseline="0" noProof="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Observer si la lampe est visible ou non visible à travers le papier cartonné.</a:t>
            </a:r>
            <a:endParaRPr lang="fr-FR" sz="2400" b="0" i="0" spc="0" baseline="0" noProof="0" dirty="0">
              <a:solidFill>
                <a:srgbClr val="231F2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Rectangle 45265">
            <a:extLst>
              <a:ext uri="{FF2B5EF4-FFF2-40B4-BE49-F238E27FC236}">
                <a16:creationId xmlns:a16="http://schemas.microsoft.com/office/drawing/2014/main" id="{5AE827DB-5201-4E5F-A752-CFF61A9CA603}"/>
              </a:ext>
            </a:extLst>
          </p:cNvPr>
          <p:cNvSpPr/>
          <p:nvPr/>
        </p:nvSpPr>
        <p:spPr>
          <a:xfrm>
            <a:off x="796965" y="5457240"/>
            <a:ext cx="7637475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115022" algn="l"/>
              </a:tabLst>
            </a:pPr>
            <a:r>
              <a:rPr lang="en-US" sz="2400" b="0" i="0" spc="0" baseline="0" dirty="0">
                <a:solidFill>
                  <a:srgbClr val="F5821F"/>
                </a:solidFill>
              </a:rPr>
              <a:t> 	</a:t>
            </a:r>
            <a:r>
              <a:rPr lang="en-US" sz="2400" b="0" i="0" spc="0" baseline="0" dirty="0">
                <a:solidFill>
                  <a:srgbClr val="231F20"/>
                </a:solidFill>
              </a:rPr>
              <a:t>La lampe </a:t>
            </a:r>
            <a:r>
              <a:rPr lang="en-US" sz="2400" b="0" i="0" spc="0" baseline="0" dirty="0" err="1">
                <a:solidFill>
                  <a:srgbClr val="231F20"/>
                </a:solidFill>
              </a:rPr>
              <a:t>est</a:t>
            </a:r>
            <a:r>
              <a:rPr lang="en-US" sz="2400" b="0" i="0" spc="0" baseline="0" dirty="0">
                <a:solidFill>
                  <a:srgbClr val="231F20"/>
                </a:solidFill>
              </a:rPr>
              <a:t> .............................. à travers le papier cartonné.</a:t>
            </a:r>
          </a:p>
        </p:txBody>
      </p:sp>
      <p:sp>
        <p:nvSpPr>
          <p:cNvPr id="56" name="ZoneTexte 8">
            <a:extLst>
              <a:ext uri="{FF2B5EF4-FFF2-40B4-BE49-F238E27FC236}">
                <a16:creationId xmlns:a16="http://schemas.microsoft.com/office/drawing/2014/main" id="{98524D08-2982-4225-B2D7-EA42E6DFC19A}"/>
              </a:ext>
            </a:extLst>
          </p:cNvPr>
          <p:cNvSpPr txBox="1"/>
          <p:nvPr/>
        </p:nvSpPr>
        <p:spPr>
          <a:xfrm>
            <a:off x="2542077" y="5350976"/>
            <a:ext cx="1854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non visible</a:t>
            </a:r>
          </a:p>
        </p:txBody>
      </p:sp>
      <p:sp>
        <p:nvSpPr>
          <p:cNvPr id="57" name="Rectangle 998">
            <a:extLst>
              <a:ext uri="{FF2B5EF4-FFF2-40B4-BE49-F238E27FC236}">
                <a16:creationId xmlns:a16="http://schemas.microsoft.com/office/drawing/2014/main" id="{BFA7046F-F159-4FED-9AFF-D76E53394E10}"/>
              </a:ext>
            </a:extLst>
          </p:cNvPr>
          <p:cNvSpPr/>
          <p:nvPr/>
        </p:nvSpPr>
        <p:spPr>
          <a:xfrm>
            <a:off x="593236" y="5854414"/>
            <a:ext cx="10714099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>
            <a:spAutoFit/>
          </a:bodyPr>
          <a:lstStyle/>
          <a:p>
            <a:r>
              <a:rPr lang="fr-FR" sz="2400" b="1" i="0" spc="0" baseline="0" noProof="0" dirty="0">
                <a:solidFill>
                  <a:srgbClr val="0FA9B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fr-FR" sz="2400" b="1" i="0" spc="0" baseline="0" noProof="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Conclure sur la nature optique du milieu.</a:t>
            </a:r>
          </a:p>
        </p:txBody>
      </p:sp>
      <p:sp>
        <p:nvSpPr>
          <p:cNvPr id="80" name="Rectangle 45266">
            <a:extLst>
              <a:ext uri="{FF2B5EF4-FFF2-40B4-BE49-F238E27FC236}">
                <a16:creationId xmlns:a16="http://schemas.microsoft.com/office/drawing/2014/main" id="{97456B8D-059E-4BA3-AF6A-2213237E54F0}"/>
              </a:ext>
            </a:extLst>
          </p:cNvPr>
          <p:cNvSpPr/>
          <p:nvPr/>
        </p:nvSpPr>
        <p:spPr>
          <a:xfrm>
            <a:off x="809671" y="6234706"/>
            <a:ext cx="5623078" cy="33855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115012" algn="l"/>
              </a:tabLst>
            </a:pPr>
            <a:r>
              <a:rPr lang="en-US" sz="2200" b="0" i="0" spc="0" baseline="0" dirty="0">
                <a:solidFill>
                  <a:srgbClr val="F5821F"/>
                </a:solidFill>
              </a:rPr>
              <a:t> 	</a:t>
            </a:r>
            <a:r>
              <a:rPr lang="en-US" sz="2200" b="0" i="0" spc="0" baseline="0" dirty="0">
                <a:solidFill>
                  <a:srgbClr val="231F20"/>
                </a:solidFill>
              </a:rPr>
              <a:t>Le papier cartonné est un milie</a:t>
            </a:r>
            <a:r>
              <a:rPr lang="en-US" sz="2200" b="0" i="0" spc="595" baseline="0" dirty="0">
                <a:solidFill>
                  <a:srgbClr val="231F20"/>
                </a:solidFill>
              </a:rPr>
              <a:t>u</a:t>
            </a:r>
            <a:r>
              <a:rPr lang="en-US" sz="2200" dirty="0">
                <a:solidFill>
                  <a:srgbClr val="231F20"/>
                </a:solidFill>
              </a:rPr>
              <a:t>….</a:t>
            </a:r>
            <a:r>
              <a:rPr lang="en-US" sz="2200" b="0" i="0" spc="0" baseline="0" dirty="0">
                <a:solidFill>
                  <a:srgbClr val="231F20"/>
                </a:solidFill>
              </a:rPr>
              <a:t>.....................</a:t>
            </a:r>
          </a:p>
        </p:txBody>
      </p:sp>
      <p:sp>
        <p:nvSpPr>
          <p:cNvPr id="81" name="ZoneTexte 8">
            <a:extLst>
              <a:ext uri="{FF2B5EF4-FFF2-40B4-BE49-F238E27FC236}">
                <a16:creationId xmlns:a16="http://schemas.microsoft.com/office/drawing/2014/main" id="{DC0D0ACC-A658-4374-8927-A15D7B0E7B61}"/>
              </a:ext>
            </a:extLst>
          </p:cNvPr>
          <p:cNvSpPr txBox="1"/>
          <p:nvPr/>
        </p:nvSpPr>
        <p:spPr>
          <a:xfrm>
            <a:off x="4658549" y="6162529"/>
            <a:ext cx="13568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>
                <a:solidFill>
                  <a:srgbClr val="FF0000"/>
                </a:solidFill>
              </a:rPr>
              <a:t>opaque</a:t>
            </a:r>
          </a:p>
        </p:txBody>
      </p:sp>
    </p:spTree>
    <p:extLst>
      <p:ext uri="{BB962C8B-B14F-4D97-AF65-F5344CB8AC3E}">
        <p14:creationId xmlns:p14="http://schemas.microsoft.com/office/powerpoint/2010/main" val="167962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8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Avant de finir cette séance, c’était quoi notre tâche?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sp>
        <p:nvSpPr>
          <p:cNvPr id="6" name="Google Shape;2054;p38">
            <a:extLst>
              <a:ext uri="{FF2B5EF4-FFF2-40B4-BE49-F238E27FC236}">
                <a16:creationId xmlns:a16="http://schemas.microsoft.com/office/drawing/2014/main" id="{AF875269-D7C5-A17D-6810-C1ECC6932A81}"/>
              </a:ext>
            </a:extLst>
          </p:cNvPr>
          <p:cNvSpPr/>
          <p:nvPr/>
        </p:nvSpPr>
        <p:spPr>
          <a:xfrm>
            <a:off x="774699" y="3191192"/>
            <a:ext cx="10143498" cy="83099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lang="fr-FR" sz="2400" dirty="0">
              <a:solidFill>
                <a:prstClr val="black"/>
              </a:solidFill>
            </a:endParaRPr>
          </a:p>
        </p:txBody>
      </p:sp>
      <p:pic>
        <p:nvPicPr>
          <p:cNvPr id="8" name="Image 23">
            <a:extLst>
              <a:ext uri="{FF2B5EF4-FFF2-40B4-BE49-F238E27FC236}">
                <a16:creationId xmlns:a16="http://schemas.microsoft.com/office/drawing/2014/main" id="{3458ACDA-96B0-972A-1193-B73E0EFC1B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9" name="ZoneTexte 3">
            <a:extLst>
              <a:ext uri="{FF2B5EF4-FFF2-40B4-BE49-F238E27FC236}">
                <a16:creationId xmlns:a16="http://schemas.microsoft.com/office/drawing/2014/main" id="{6888CC28-5549-C20C-B4DB-CFA0E96A0BC7}"/>
              </a:ext>
            </a:extLst>
          </p:cNvPr>
          <p:cNvSpPr txBox="1"/>
          <p:nvPr/>
        </p:nvSpPr>
        <p:spPr>
          <a:xfrm>
            <a:off x="1273803" y="3283655"/>
            <a:ext cx="995299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 defTabSz="457200"/>
            <a:endParaRPr lang="fr-FR" b="1" i="1" dirty="0">
              <a:ea typeface="Calibri"/>
              <a:cs typeface="Calibri"/>
              <a:sym typeface="Calibri"/>
            </a:endParaRPr>
          </a:p>
        </p:txBody>
      </p:sp>
      <p:pic>
        <p:nvPicPr>
          <p:cNvPr id="10" name="Image 8">
            <a:extLst>
              <a:ext uri="{FF2B5EF4-FFF2-40B4-BE49-F238E27FC236}">
                <a16:creationId xmlns:a16="http://schemas.microsoft.com/office/drawing/2014/main" id="{1DE72E31-5D5B-0492-5C4B-5863A4AB1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5233AA6-8F7B-4EEA-BD25-F1680FF9524A}"/>
              </a:ext>
            </a:extLst>
          </p:cNvPr>
          <p:cNvSpPr/>
          <p:nvPr/>
        </p:nvSpPr>
        <p:spPr>
          <a:xfrm>
            <a:off x="1237011" y="3375857"/>
            <a:ext cx="98354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400" dirty="0">
                <a:solidFill>
                  <a:srgbClr val="FF0000"/>
                </a:solidFill>
              </a:rPr>
              <a:t>Identifier</a:t>
            </a:r>
            <a:r>
              <a:rPr lang="fr-FR" sz="2400" dirty="0"/>
              <a:t> la nature du milieu selon </a:t>
            </a:r>
            <a:r>
              <a:rPr lang="fr-FR" sz="2400" b="1" dirty="0"/>
              <a:t>la visibilité </a:t>
            </a:r>
            <a:r>
              <a:rPr lang="fr-FR" sz="2400" dirty="0"/>
              <a:t>d’un objet à travers ce milieu.</a:t>
            </a:r>
          </a:p>
        </p:txBody>
      </p:sp>
    </p:spTree>
    <p:extLst>
      <p:ext uri="{BB962C8B-B14F-4D97-AF65-F5344CB8AC3E}">
        <p14:creationId xmlns:p14="http://schemas.microsoft.com/office/powerpoint/2010/main" val="203340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B4758A64-D0CE-5D23-EF19-C927F837E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BF36A7F-49D5-927B-8821-3192D13E2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À présent, faisons un récapitulatif de ce que nous avons appris. Qui peut rappeler les étapes à suivre pour réaliser la tâche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23CE60-4489-F361-C200-D25ACD9E069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fait participer les élèves pour rappeler les étapes de la construction de l’image ainsi que ses caractéristiques.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F614E431-F58F-42D1-80DA-A0AD7C9B0784}"/>
              </a:ext>
            </a:extLst>
          </p:cNvPr>
          <p:cNvSpPr txBox="1"/>
          <p:nvPr/>
        </p:nvSpPr>
        <p:spPr>
          <a:xfrm>
            <a:off x="1016000" y="4632960"/>
            <a:ext cx="3795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Visibilité à travers le milieu 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1C7CB1B0-D14F-4FBB-86D9-32FD5A0E1B41}"/>
              </a:ext>
            </a:extLst>
          </p:cNvPr>
          <p:cNvSpPr txBox="1"/>
          <p:nvPr/>
        </p:nvSpPr>
        <p:spPr>
          <a:xfrm>
            <a:off x="8039795" y="4540627"/>
            <a:ext cx="27785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Transparent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Translucide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Opaque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657CE87-38A3-4A1D-8A4C-81F4BE63F020}"/>
              </a:ext>
            </a:extLst>
          </p:cNvPr>
          <p:cNvSpPr/>
          <p:nvPr/>
        </p:nvSpPr>
        <p:spPr>
          <a:xfrm>
            <a:off x="878589" y="1859280"/>
            <a:ext cx="10348211" cy="650240"/>
          </a:xfrm>
          <a:prstGeom prst="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Identifier la nature du milieu selon la visibilité d’un objet à travers ce milieu.</a:t>
            </a:r>
          </a:p>
        </p:txBody>
      </p:sp>
      <p:sp>
        <p:nvSpPr>
          <p:cNvPr id="67" name="Rounded Rectangle 4">
            <a:extLst>
              <a:ext uri="{FF2B5EF4-FFF2-40B4-BE49-F238E27FC236}">
                <a16:creationId xmlns:a16="http://schemas.microsoft.com/office/drawing/2014/main" id="{CD531830-8A93-4C07-9D08-E6BA617CAE65}"/>
              </a:ext>
            </a:extLst>
          </p:cNvPr>
          <p:cNvSpPr/>
          <p:nvPr/>
        </p:nvSpPr>
        <p:spPr>
          <a:xfrm>
            <a:off x="1016000" y="2784793"/>
            <a:ext cx="3795754" cy="154081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>
                <a:solidFill>
                  <a:sysClr val="windowText" lastClr="000000"/>
                </a:solidFill>
              </a:rPr>
              <a:t>Étape 1</a:t>
            </a:r>
          </a:p>
          <a:p>
            <a:r>
              <a:rPr lang="fr-FR" dirty="0">
                <a:solidFill>
                  <a:sysClr val="windowText" lastClr="000000"/>
                </a:solidFill>
              </a:rPr>
              <a:t>J’observe si je vois nettement, faiblement ou pas du tout à travers le matériau.</a:t>
            </a:r>
          </a:p>
        </p:txBody>
      </p:sp>
      <p:sp>
        <p:nvSpPr>
          <p:cNvPr id="68" name="Rounded Rectangle 8">
            <a:extLst>
              <a:ext uri="{FF2B5EF4-FFF2-40B4-BE49-F238E27FC236}">
                <a16:creationId xmlns:a16="http://schemas.microsoft.com/office/drawing/2014/main" id="{AD0ED51C-5677-427C-9FA1-37BD09944F7C}"/>
              </a:ext>
            </a:extLst>
          </p:cNvPr>
          <p:cNvSpPr/>
          <p:nvPr/>
        </p:nvSpPr>
        <p:spPr>
          <a:xfrm>
            <a:off x="7121752" y="2752707"/>
            <a:ext cx="3795754" cy="1572895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>
                <a:solidFill>
                  <a:sysClr val="windowText" lastClr="000000"/>
                </a:solidFill>
              </a:rPr>
              <a:t>Étape 2</a:t>
            </a:r>
          </a:p>
          <a:p>
            <a:r>
              <a:rPr lang="fr-FR" dirty="0">
                <a:solidFill>
                  <a:sysClr val="windowText" lastClr="000000"/>
                </a:solidFill>
              </a:rPr>
              <a:t>Je conclus sur la nature optique du milieu, en le classant comme transparent, translucide ou opaque.</a:t>
            </a:r>
          </a:p>
        </p:txBody>
      </p:sp>
      <p:cxnSp>
        <p:nvCxnSpPr>
          <p:cNvPr id="70" name="Straight Arrow Connector 12">
            <a:extLst>
              <a:ext uri="{FF2B5EF4-FFF2-40B4-BE49-F238E27FC236}">
                <a16:creationId xmlns:a16="http://schemas.microsoft.com/office/drawing/2014/main" id="{5C80310F-5D94-4E1F-B524-C9366ED8826C}"/>
              </a:ext>
            </a:extLst>
          </p:cNvPr>
          <p:cNvCxnSpPr/>
          <p:nvPr/>
        </p:nvCxnSpPr>
        <p:spPr>
          <a:xfrm flipV="1">
            <a:off x="5463300" y="3507069"/>
            <a:ext cx="1006906" cy="32085"/>
          </a:xfrm>
          <a:prstGeom prst="straightConnector1">
            <a:avLst/>
          </a:prstGeom>
          <a:ln w="165100">
            <a:solidFill>
              <a:schemeClr val="bg1">
                <a:lumMod val="65000"/>
              </a:schemeClr>
            </a:solidFill>
            <a:headEnd type="none" w="med" len="med"/>
            <a:tailEnd type="stealth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91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4" grpId="0" build="p"/>
      <p:bldP spid="67" grpId="0" animBg="1"/>
      <p:bldP spid="68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7FB88389-E704-07E7-8A66-0A726FAF9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termine par la carte lexicale suivante.</a:t>
            </a:r>
            <a:endParaRPr lang="fr-FR" dirty="0"/>
          </a:p>
        </p:txBody>
      </p:sp>
      <p:sp>
        <p:nvSpPr>
          <p:cNvPr id="5" name="Espace réservé du texte 2"/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fr-FR" sz="1400" i="1" noProof="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grpSp>
        <p:nvGrpSpPr>
          <p:cNvPr id="25" name="Groupe 71">
            <a:extLst>
              <a:ext uri="{FF2B5EF4-FFF2-40B4-BE49-F238E27FC236}">
                <a16:creationId xmlns:a16="http://schemas.microsoft.com/office/drawing/2014/main" id="{41E403FA-7A40-47AD-9E36-81B136A2BACF}"/>
              </a:ext>
            </a:extLst>
          </p:cNvPr>
          <p:cNvGrpSpPr/>
          <p:nvPr/>
        </p:nvGrpSpPr>
        <p:grpSpPr>
          <a:xfrm>
            <a:off x="292305" y="1272481"/>
            <a:ext cx="11437717" cy="5012257"/>
            <a:chOff x="415600" y="1645615"/>
            <a:chExt cx="11437717" cy="497985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929B4A1-368A-4107-858F-5221BEAFDEBD}"/>
                </a:ext>
              </a:extLst>
            </p:cNvPr>
            <p:cNvSpPr/>
            <p:nvPr/>
          </p:nvSpPr>
          <p:spPr>
            <a:xfrm>
              <a:off x="424850" y="2094106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177C415-49F9-4301-BFCE-528C6EFB33D3}"/>
                </a:ext>
              </a:extLst>
            </p:cNvPr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MA CARTE LEXICALE</a:t>
              </a:r>
              <a:endPara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0" name="Rectangle à coins arrondis 2">
            <a:extLst>
              <a:ext uri="{FF2B5EF4-FFF2-40B4-BE49-F238E27FC236}">
                <a16:creationId xmlns:a16="http://schemas.microsoft.com/office/drawing/2014/main" id="{A4FFA843-B759-47A9-B9FE-B41AA8576BF3}"/>
              </a:ext>
            </a:extLst>
          </p:cNvPr>
          <p:cNvSpPr/>
          <p:nvPr/>
        </p:nvSpPr>
        <p:spPr>
          <a:xfrm>
            <a:off x="4578230" y="2433658"/>
            <a:ext cx="2702560" cy="1727745"/>
          </a:xfrm>
          <a:prstGeom prst="roundRect">
            <a:avLst/>
          </a:prstGeom>
          <a:solidFill>
            <a:srgbClr val="FFAB40">
              <a:lumMod val="20000"/>
              <a:lumOff val="80000"/>
            </a:srgbClr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fr-FR" b="1" dirty="0">
                <a:solidFill>
                  <a:prstClr val="black"/>
                </a:solidFill>
              </a:rPr>
              <a:t>Identifier la nature du milieu selon la visibilité d’un objet à travers ce milieu.</a:t>
            </a:r>
          </a:p>
        </p:txBody>
      </p:sp>
      <p:sp>
        <p:nvSpPr>
          <p:cNvPr id="71" name="Rectangle à coins arrondis 17">
            <a:extLst>
              <a:ext uri="{FF2B5EF4-FFF2-40B4-BE49-F238E27FC236}">
                <a16:creationId xmlns:a16="http://schemas.microsoft.com/office/drawing/2014/main" id="{47FA0924-7FD6-4842-984F-E7A6126403CD}"/>
              </a:ext>
            </a:extLst>
          </p:cNvPr>
          <p:cNvSpPr/>
          <p:nvPr/>
        </p:nvSpPr>
        <p:spPr>
          <a:xfrm>
            <a:off x="908035" y="2364121"/>
            <a:ext cx="2216165" cy="2040615"/>
          </a:xfrm>
          <a:prstGeom prst="roundRect">
            <a:avLst>
              <a:gd name="adj" fmla="val 8096"/>
            </a:avLst>
          </a:prstGeom>
          <a:solidFill>
            <a:srgbClr val="FFAB40">
              <a:lumMod val="20000"/>
              <a:lumOff val="80000"/>
            </a:srgbClr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ZoneTexte 3">
            <a:extLst>
              <a:ext uri="{FF2B5EF4-FFF2-40B4-BE49-F238E27FC236}">
                <a16:creationId xmlns:a16="http://schemas.microsoft.com/office/drawing/2014/main" id="{C4083A6F-BA37-4A6D-8C52-11638448A1A5}"/>
              </a:ext>
            </a:extLst>
          </p:cNvPr>
          <p:cNvSpPr txBox="1"/>
          <p:nvPr/>
        </p:nvSpPr>
        <p:spPr>
          <a:xfrm>
            <a:off x="4786510" y="2119779"/>
            <a:ext cx="2286000" cy="309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 tâche</a:t>
            </a:r>
          </a:p>
        </p:txBody>
      </p:sp>
      <p:sp>
        <p:nvSpPr>
          <p:cNvPr id="73" name="Rectangle à coins arrondis 24">
            <a:extLst>
              <a:ext uri="{FF2B5EF4-FFF2-40B4-BE49-F238E27FC236}">
                <a16:creationId xmlns:a16="http://schemas.microsoft.com/office/drawing/2014/main" id="{08BFD0D0-1C74-4914-B080-BF48D37EA4B0}"/>
              </a:ext>
            </a:extLst>
          </p:cNvPr>
          <p:cNvSpPr/>
          <p:nvPr/>
        </p:nvSpPr>
        <p:spPr>
          <a:xfrm>
            <a:off x="8337239" y="2204857"/>
            <a:ext cx="2153950" cy="1921573"/>
          </a:xfrm>
          <a:prstGeom prst="roundRect">
            <a:avLst/>
          </a:prstGeom>
          <a:solidFill>
            <a:srgbClr val="0097A7">
              <a:alpha val="30000"/>
            </a:srgbClr>
          </a:solidFill>
          <a:ln w="25400" cap="flat" cmpd="sng" algn="ctr">
            <a:solidFill>
              <a:srgbClr val="0097A7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ZoneTexte 27">
            <a:extLst>
              <a:ext uri="{FF2B5EF4-FFF2-40B4-BE49-F238E27FC236}">
                <a16:creationId xmlns:a16="http://schemas.microsoft.com/office/drawing/2014/main" id="{B3F4F126-163B-4D5B-A971-976CD5920C2A}"/>
              </a:ext>
            </a:extLst>
          </p:cNvPr>
          <p:cNvSpPr txBox="1"/>
          <p:nvPr/>
        </p:nvSpPr>
        <p:spPr>
          <a:xfrm>
            <a:off x="8481975" y="1797515"/>
            <a:ext cx="2286000" cy="309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Verbes de consigne</a:t>
            </a:r>
          </a:p>
        </p:txBody>
      </p:sp>
      <p:sp>
        <p:nvSpPr>
          <p:cNvPr id="75" name="Rectangle à coins arrondis 28">
            <a:extLst>
              <a:ext uri="{FF2B5EF4-FFF2-40B4-BE49-F238E27FC236}">
                <a16:creationId xmlns:a16="http://schemas.microsoft.com/office/drawing/2014/main" id="{7D9A4375-E59F-4E1A-9DB1-48795ACF057B}"/>
              </a:ext>
            </a:extLst>
          </p:cNvPr>
          <p:cNvSpPr/>
          <p:nvPr/>
        </p:nvSpPr>
        <p:spPr>
          <a:xfrm>
            <a:off x="1331494" y="5203524"/>
            <a:ext cx="8366688" cy="809349"/>
          </a:xfrm>
          <a:prstGeom prst="roundRect">
            <a:avLst/>
          </a:prstGeom>
          <a:solidFill>
            <a:srgbClr val="4285F4">
              <a:lumMod val="20000"/>
              <a:lumOff val="80000"/>
            </a:srgbClr>
          </a:solidFill>
          <a:ln w="25400" cap="flat" cmpd="sng" algn="ctr">
            <a:solidFill>
              <a:srgbClr val="4285F4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ZoneTexte 29">
            <a:extLst>
              <a:ext uri="{FF2B5EF4-FFF2-40B4-BE49-F238E27FC236}">
                <a16:creationId xmlns:a16="http://schemas.microsoft.com/office/drawing/2014/main" id="{E735CB23-38C7-4D03-BA6C-3B1E438A0036}"/>
              </a:ext>
            </a:extLst>
          </p:cNvPr>
          <p:cNvSpPr txBox="1"/>
          <p:nvPr/>
        </p:nvSpPr>
        <p:spPr>
          <a:xfrm>
            <a:off x="3582999" y="4811298"/>
            <a:ext cx="24070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 pour répondre</a:t>
            </a:r>
          </a:p>
        </p:txBody>
      </p:sp>
      <p:cxnSp>
        <p:nvCxnSpPr>
          <p:cNvPr id="77" name="Connecteur en angle 5">
            <a:extLst>
              <a:ext uri="{FF2B5EF4-FFF2-40B4-BE49-F238E27FC236}">
                <a16:creationId xmlns:a16="http://schemas.microsoft.com/office/drawing/2014/main" id="{671D2C16-1A7B-4398-9D75-AB8034EDD8C0}"/>
              </a:ext>
            </a:extLst>
          </p:cNvPr>
          <p:cNvCxnSpPr>
            <a:cxnSpLocks/>
            <a:stCxn id="71" idx="3"/>
            <a:endCxn id="70" idx="1"/>
          </p:cNvCxnSpPr>
          <p:nvPr/>
        </p:nvCxnSpPr>
        <p:spPr>
          <a:xfrm flipV="1">
            <a:off x="3124200" y="3297531"/>
            <a:ext cx="1454030" cy="86898"/>
          </a:xfrm>
          <a:prstGeom prst="bentConnector3">
            <a:avLst/>
          </a:prstGeom>
          <a:noFill/>
          <a:ln w="9525" cap="flat" cmpd="sng" algn="ctr">
            <a:solidFill>
              <a:srgbClr val="FFAB40"/>
            </a:solidFill>
            <a:prstDash val="solid"/>
          </a:ln>
          <a:effectLst/>
        </p:spPr>
      </p:cxnSp>
      <p:sp>
        <p:nvSpPr>
          <p:cNvPr id="78" name="ZoneTexte 9">
            <a:extLst>
              <a:ext uri="{FF2B5EF4-FFF2-40B4-BE49-F238E27FC236}">
                <a16:creationId xmlns:a16="http://schemas.microsoft.com/office/drawing/2014/main" id="{4D33AB9B-AEDE-40F0-B63A-D59272F93F43}"/>
              </a:ext>
            </a:extLst>
          </p:cNvPr>
          <p:cNvSpPr txBox="1"/>
          <p:nvPr/>
        </p:nvSpPr>
        <p:spPr>
          <a:xfrm>
            <a:off x="919576" y="2327697"/>
            <a:ext cx="228774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marR="0" lvl="0" indent="-176213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 lumière</a:t>
            </a:r>
          </a:p>
          <a:p>
            <a:pPr marL="176213" marR="0" lvl="0" indent="-176213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 source de la lumière</a:t>
            </a:r>
          </a:p>
          <a:p>
            <a:pPr marL="176213" marR="0" lvl="0" indent="-176213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 nature optique</a:t>
            </a:r>
          </a:p>
          <a:p>
            <a:pPr marL="176213" marR="0" lvl="0" indent="-176213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kern="0" noProof="0" dirty="0">
                <a:solidFill>
                  <a:srgbClr val="000000"/>
                </a:solidFill>
                <a:latin typeface="Arial"/>
              </a:rPr>
              <a:t>Milieu transparent</a:t>
            </a:r>
          </a:p>
          <a:p>
            <a:pPr marL="176213" indent="-176213" defTabSz="9144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fr-FR" sz="1400" kern="0" dirty="0">
                <a:solidFill>
                  <a:srgbClr val="000000"/>
                </a:solidFill>
                <a:latin typeface="Arial"/>
              </a:rPr>
              <a:t>Milieu translucide</a:t>
            </a:r>
          </a:p>
          <a:p>
            <a:pPr marL="176213" indent="-176213" defTabSz="9144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fr-FR" sz="1400" kern="0" dirty="0">
                <a:solidFill>
                  <a:srgbClr val="000000"/>
                </a:solidFill>
                <a:latin typeface="Arial"/>
              </a:rPr>
              <a:t>Milieu opaque</a:t>
            </a:r>
          </a:p>
        </p:txBody>
      </p:sp>
      <p:sp>
        <p:nvSpPr>
          <p:cNvPr id="79" name="ZoneTexte 32">
            <a:extLst>
              <a:ext uri="{FF2B5EF4-FFF2-40B4-BE49-F238E27FC236}">
                <a16:creationId xmlns:a16="http://schemas.microsoft.com/office/drawing/2014/main" id="{83DA51E3-94D4-48A3-97CC-3DD01B80BE4F}"/>
              </a:ext>
            </a:extLst>
          </p:cNvPr>
          <p:cNvSpPr txBox="1"/>
          <p:nvPr/>
        </p:nvSpPr>
        <p:spPr>
          <a:xfrm>
            <a:off x="8651697" y="2328056"/>
            <a:ext cx="146676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Identifier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Observer 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kern="0" dirty="0">
                <a:solidFill>
                  <a:srgbClr val="000000"/>
                </a:solidFill>
                <a:latin typeface="Arial"/>
              </a:rPr>
              <a:t>Conclure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kern="0" dirty="0">
                <a:solidFill>
                  <a:srgbClr val="000000"/>
                </a:solidFill>
                <a:latin typeface="Arial"/>
              </a:rPr>
              <a:t>Voir 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kern="0" dirty="0">
                <a:solidFill>
                  <a:srgbClr val="000000"/>
                </a:solidFill>
                <a:latin typeface="Arial"/>
              </a:rPr>
              <a:t>Classer   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80" name="Connecteur en angle 39">
            <a:extLst>
              <a:ext uri="{FF2B5EF4-FFF2-40B4-BE49-F238E27FC236}">
                <a16:creationId xmlns:a16="http://schemas.microsoft.com/office/drawing/2014/main" id="{18009817-B066-45B3-A6BB-EAF8F9292FB5}"/>
              </a:ext>
            </a:extLst>
          </p:cNvPr>
          <p:cNvCxnSpPr>
            <a:cxnSpLocks/>
            <a:stCxn id="70" idx="3"/>
          </p:cNvCxnSpPr>
          <p:nvPr/>
        </p:nvCxnSpPr>
        <p:spPr>
          <a:xfrm flipV="1">
            <a:off x="7280790" y="2851075"/>
            <a:ext cx="1056448" cy="446456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FFAB40"/>
            </a:solidFill>
            <a:prstDash val="solid"/>
          </a:ln>
          <a:effectLst/>
        </p:spPr>
      </p:cxnSp>
      <p:cxnSp>
        <p:nvCxnSpPr>
          <p:cNvPr id="81" name="Connecteur en angle 44">
            <a:extLst>
              <a:ext uri="{FF2B5EF4-FFF2-40B4-BE49-F238E27FC236}">
                <a16:creationId xmlns:a16="http://schemas.microsoft.com/office/drawing/2014/main" id="{42FBE537-5C62-4771-85B5-E10100DB3DA0}"/>
              </a:ext>
            </a:extLst>
          </p:cNvPr>
          <p:cNvCxnSpPr>
            <a:cxnSpLocks/>
          </p:cNvCxnSpPr>
          <p:nvPr/>
        </p:nvCxnSpPr>
        <p:spPr>
          <a:xfrm rot="5400000">
            <a:off x="5390961" y="4664981"/>
            <a:ext cx="1077103" cy="4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FFAB40"/>
            </a:solidFill>
            <a:prstDash val="solid"/>
          </a:ln>
          <a:effectLst/>
        </p:spPr>
      </p:cxnSp>
      <p:sp>
        <p:nvSpPr>
          <p:cNvPr id="82" name="ZoneTexte 20">
            <a:extLst>
              <a:ext uri="{FF2B5EF4-FFF2-40B4-BE49-F238E27FC236}">
                <a16:creationId xmlns:a16="http://schemas.microsoft.com/office/drawing/2014/main" id="{C7C311D3-1A2D-4880-B854-09BBBAF9050C}"/>
              </a:ext>
            </a:extLst>
          </p:cNvPr>
          <p:cNvSpPr txBox="1"/>
          <p:nvPr/>
        </p:nvSpPr>
        <p:spPr>
          <a:xfrm>
            <a:off x="725146" y="1978524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Termes thématiques</a:t>
            </a: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DE852C14-84BC-4FDB-AEC4-36A64F3B3545}"/>
              </a:ext>
            </a:extLst>
          </p:cNvPr>
          <p:cNvSpPr txBox="1"/>
          <p:nvPr/>
        </p:nvSpPr>
        <p:spPr>
          <a:xfrm>
            <a:off x="1528236" y="5265106"/>
            <a:ext cx="85987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dirty="0">
                <a:solidFill>
                  <a:prstClr val="black"/>
                </a:solidFill>
                <a:latin typeface="ArialMT-Light"/>
              </a:rPr>
              <a:t>La source de lumière est .............................. à travers ………………………. .</a:t>
            </a:r>
          </a:p>
          <a:p>
            <a:pPr lvl="0"/>
            <a:r>
              <a:rPr lang="fr-FR" dirty="0">
                <a:solidFill>
                  <a:prstClr val="black"/>
                </a:solidFill>
                <a:latin typeface="ArialMT-Light"/>
              </a:rPr>
              <a:t>Le matériau ……………………….. est un milieu…......................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3603118" y="2850204"/>
            <a:ext cx="4387740" cy="7546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b="1" i="1" dirty="0"/>
              <a:t>Exercices 1 de la page 84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A3D43E-85F8-C4C5-F402-23070D55B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Bravo à tous ! Révisez dans le livret  ce qu’on a vu aujourd'hui  et faire l’exercice suivant: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1B598EDF-F938-A735-6FAF-4D97D5D915B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incite les élèves à faire l’exercice à la maison et clore la séance.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grpSp>
        <p:nvGrpSpPr>
          <p:cNvPr id="6" name="Group 3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highlight>
                  <a:srgbClr val="FFFF00"/>
                </a:highlight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4800" i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r>
                <a:rPr lang="fr-FR" sz="4800" i="1" dirty="0">
                  <a:solidFill>
                    <a:prstClr val="black"/>
                  </a:solidFill>
                  <a:latin typeface="Calibri" panose="020F0502020204030204"/>
                  <a:sym typeface="Arial" panose="020B0604020202020204"/>
                </a:rPr>
                <a:t>A la prochaine séance!</a:t>
              </a:r>
            </a:p>
          </p:txBody>
        </p:sp>
      </p:grpSp>
      <p:pic>
        <p:nvPicPr>
          <p:cNvPr id="10" name="Google Shape;1141;p7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32837" y="1903731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AC1921E-E09C-D5E3-4E3F-433C5BFE2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AA34E849-24D6-A067-7095-42A09419F9EC}"/>
              </a:ext>
            </a:extLst>
          </p:cNvPr>
          <p:cNvSpPr txBox="1"/>
          <p:nvPr/>
        </p:nvSpPr>
        <p:spPr>
          <a:xfrm>
            <a:off x="730894" y="39806"/>
            <a:ext cx="5728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040C0"/>
                </a:solidFill>
              </a:rPr>
              <a:t>Orientations didactiques </a:t>
            </a: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76AE7F41-2559-F89A-497C-4430507C17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3079" y="-42256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6AF76-2D60-46EC-BFDF-3C0146B4AFFB}"/>
              </a:ext>
            </a:extLst>
          </p:cNvPr>
          <p:cNvSpPr/>
          <p:nvPr/>
        </p:nvSpPr>
        <p:spPr>
          <a:xfrm>
            <a:off x="584200" y="5205046"/>
            <a:ext cx="2063752" cy="130548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>
                <a:solidFill>
                  <a:prstClr val="white"/>
                </a:solidFill>
              </a:rPr>
              <a:t>Conceptions erronées</a:t>
            </a:r>
          </a:p>
          <a:p>
            <a:pPr algn="ctr" defTabSz="914400"/>
            <a:r>
              <a:rPr lang="fr-FR" b="1">
                <a:solidFill>
                  <a:prstClr val="white"/>
                </a:solidFill>
              </a:rPr>
              <a:t> des élèves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1EDFAF-A759-4189-9C1A-42A475F645D5}"/>
              </a:ext>
            </a:extLst>
          </p:cNvPr>
          <p:cNvSpPr/>
          <p:nvPr/>
        </p:nvSpPr>
        <p:spPr>
          <a:xfrm>
            <a:off x="2798269" y="5205046"/>
            <a:ext cx="9130022" cy="1305480"/>
          </a:xfrm>
          <a:prstGeom prst="roundRect">
            <a:avLst>
              <a:gd name="adj" fmla="val 783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indent="-176213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Attribuer la visibilité uniquement à l’objet.</a:t>
            </a:r>
          </a:p>
          <a:p>
            <a:pPr marL="176213" indent="-176213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Confondre milieux transparents et translucides, </a:t>
            </a:r>
          </a:p>
          <a:p>
            <a:pPr marL="176213" indent="-176213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Croire qu’un milieu opaque est nécessairement sombre ou noir.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A432F11-45D8-44CB-8EBB-D5DE7AD46D74}"/>
              </a:ext>
            </a:extLst>
          </p:cNvPr>
          <p:cNvSpPr/>
          <p:nvPr/>
        </p:nvSpPr>
        <p:spPr>
          <a:xfrm>
            <a:off x="584200" y="792358"/>
            <a:ext cx="2063752" cy="242482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>
                <a:solidFill>
                  <a:prstClr val="white"/>
                </a:solidFill>
              </a:rPr>
              <a:t>Tâche à réussir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031D1847-B56A-47C3-AF11-9CF521BE794D}"/>
              </a:ext>
            </a:extLst>
          </p:cNvPr>
          <p:cNvSpPr/>
          <p:nvPr/>
        </p:nvSpPr>
        <p:spPr>
          <a:xfrm>
            <a:off x="2761487" y="812103"/>
            <a:ext cx="9209795" cy="2405080"/>
          </a:xfrm>
          <a:prstGeom prst="roundRect">
            <a:avLst>
              <a:gd name="adj" fmla="val 7861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b="1" kern="0" dirty="0">
                <a:solidFill>
                  <a:schemeClr val="tx1"/>
                </a:solidFill>
                <a:ea typeface="Calibri"/>
                <a:cs typeface="Calibri" panose="020F0502020204030204" pitchFamily="34" charset="0"/>
                <a:sym typeface="Calibri"/>
              </a:rPr>
              <a:t>La tâche principale </a:t>
            </a:r>
            <a:r>
              <a:rPr lang="fr-FR" kern="0" dirty="0">
                <a:solidFill>
                  <a:schemeClr val="tx1"/>
                </a:solidFill>
                <a:ea typeface="Calibri"/>
                <a:cs typeface="Calibri" panose="020F0502020204030204" pitchFamily="34" charset="0"/>
                <a:sym typeface="Calibri"/>
              </a:rPr>
              <a:t>de cette séance repose  sur: </a:t>
            </a:r>
          </a:p>
          <a:p>
            <a:pPr marL="285750" indent="-28575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b="1" kern="0" dirty="0">
                <a:solidFill>
                  <a:schemeClr val="tx1"/>
                </a:solidFill>
                <a:ea typeface="Calibri"/>
                <a:cs typeface="Calibri" panose="020F0502020204030204" pitchFamily="34" charset="0"/>
                <a:sym typeface="Calibri"/>
              </a:rPr>
              <a:t>L’identification la nature du milieu selon la visibilité d’un objet à travers ce milieu.</a:t>
            </a:r>
          </a:p>
          <a:p>
            <a:pPr marL="285750" indent="-285750" algn="just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L'objectif est de découvrir que, par rapport à la</a:t>
            </a:r>
            <a:r>
              <a:rPr lang="fr-FR" b="1" dirty="0">
                <a:solidFill>
                  <a:schemeClr val="tx1"/>
                </a:solidFill>
              </a:rPr>
              <a:t> lumière utilisée, le milieu </a:t>
            </a:r>
            <a:r>
              <a:rPr lang="fr-FR" dirty="0">
                <a:solidFill>
                  <a:schemeClr val="tx1"/>
                </a:solidFill>
              </a:rPr>
              <a:t>peut être </a:t>
            </a:r>
            <a:r>
              <a:rPr lang="fr-FR" b="1" dirty="0">
                <a:solidFill>
                  <a:schemeClr val="tx1"/>
                </a:solidFill>
              </a:rPr>
              <a:t>transparent, translucide ou opaque en se basant sur l’observation.</a:t>
            </a:r>
            <a:endParaRPr lang="fr-FR" dirty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 </a:t>
            </a:r>
            <a:r>
              <a:rPr lang="fr-FR" kern="0" dirty="0">
                <a:solidFill>
                  <a:schemeClr val="tx1"/>
                </a:solidFill>
                <a:ea typeface="Calibri"/>
                <a:cs typeface="Calibri" panose="020F0502020204030204" pitchFamily="34" charset="0"/>
                <a:sym typeface="Calibri"/>
              </a:rPr>
              <a:t>L’élève doit savoir la nature optique d’un milieu en lien avec la lumière utilisée.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6CB4585-B97C-4851-99B8-7D6C9AC675AB}"/>
              </a:ext>
            </a:extLst>
          </p:cNvPr>
          <p:cNvSpPr/>
          <p:nvPr/>
        </p:nvSpPr>
        <p:spPr>
          <a:xfrm>
            <a:off x="2798270" y="3356441"/>
            <a:ext cx="9130022" cy="1522293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Tout au long de la séance, veiller à ce que les élèves observent si la source est clairement visible ou faiblement visible ou non visible à travers le milieu étudié, puis les amener à conclure sur la nature optique de ce milieu. 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Les élèves peuvent observer la visibilité des objets expérimentalement.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B6735ED-EC7B-4572-901B-220BBC403147}"/>
              </a:ext>
            </a:extLst>
          </p:cNvPr>
          <p:cNvSpPr/>
          <p:nvPr/>
        </p:nvSpPr>
        <p:spPr>
          <a:xfrm>
            <a:off x="610236" y="3356441"/>
            <a:ext cx="2011680" cy="1522293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dirty="0">
                <a:solidFill>
                  <a:prstClr val="white"/>
                </a:solidFill>
              </a:rPr>
              <a:t>Stratégie</a:t>
            </a:r>
          </a:p>
        </p:txBody>
      </p:sp>
    </p:spTree>
    <p:extLst>
      <p:ext uri="{BB962C8B-B14F-4D97-AF65-F5344CB8AC3E}">
        <p14:creationId xmlns:p14="http://schemas.microsoft.com/office/powerpoint/2010/main" val="3061665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12 min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10 min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03 min</a:t>
            </a:r>
          </a:p>
        </p:txBody>
      </p:sp>
    </p:spTree>
    <p:extLst>
      <p:ext uri="{BB962C8B-B14F-4D97-AF65-F5344CB8AC3E}">
        <p14:creationId xmlns:p14="http://schemas.microsoft.com/office/powerpoint/2010/main" val="1937842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733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748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5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6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7.xml><?xml version="1.0" encoding="utf-8"?>
<a:theme xmlns:a="http://schemas.openxmlformats.org/drawingml/2006/main" name="7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8.xml><?xml version="1.0" encoding="utf-8"?>
<a:theme xmlns:a="http://schemas.openxmlformats.org/drawingml/2006/main" name="8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9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7782</TotalTime>
  <Words>2734</Words>
  <Application>Microsoft Office PowerPoint</Application>
  <PresentationFormat>Grand écran</PresentationFormat>
  <Paragraphs>394</Paragraphs>
  <Slides>59</Slides>
  <Notes>5</Notes>
  <HiddenSlides>4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9</vt:i4>
      </vt:variant>
      <vt:variant>
        <vt:lpstr>Titres des diapositives</vt:lpstr>
      </vt:variant>
      <vt:variant>
        <vt:i4>59</vt:i4>
      </vt:variant>
    </vt:vector>
  </HeadingPairs>
  <TitlesOfParts>
    <vt:vector size="76" baseType="lpstr">
      <vt:lpstr>Aptos</vt:lpstr>
      <vt:lpstr>Arial</vt:lpstr>
      <vt:lpstr>ArialMT-Light</vt:lpstr>
      <vt:lpstr>BradleyTypePro-Regular</vt:lpstr>
      <vt:lpstr>Calibri</vt:lpstr>
      <vt:lpstr>Calibri-Bold</vt:lpstr>
      <vt:lpstr>Dosis</vt:lpstr>
      <vt:lpstr>Wingdings</vt:lpstr>
      <vt:lpstr>Office Theme</vt:lpstr>
      <vt:lpstr>Custom Design</vt:lpstr>
      <vt:lpstr>1_Custom Design</vt:lpstr>
      <vt:lpstr>1_Office Theme</vt:lpstr>
      <vt:lpstr>3_Office Theme</vt:lpstr>
      <vt:lpstr>6_Office Theme</vt:lpstr>
      <vt:lpstr>7_Office Theme</vt:lpstr>
      <vt:lpstr>8_Office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bon comportement:</vt:lpstr>
      <vt:lpstr>Présentation PowerPoint</vt:lpstr>
      <vt:lpstr>Nous allons faire un rappel de ce que vous avez déjà étudié en primaire. On commence par traduire le mot «  الضوء  ». Répondez sur vos ardoises.</vt:lpstr>
      <vt:lpstr>C’est la lumière.</vt:lpstr>
      <vt:lpstr>Traduisez l’expression ‘‘مصدر الضوء’’.</vt:lpstr>
      <vt:lpstr>C’est la source de la lumière (ou source lumineuse).</vt:lpstr>
      <vt:lpstr>Nous connaissons tous le Soleil. Peut-on le considérer comme une source de lumière ? Répondez par vrai ou faux</vt:lpstr>
      <vt:lpstr>C’est vrai. Le Soleil est une source naturelle de lumière extrêmement puissante.</vt:lpstr>
      <vt:lpstr>Existe - t-il d’autres sources de lumière? </vt:lpstr>
      <vt:lpstr>Il existe plusieurs sources de lumière. </vt:lpstr>
      <vt:lpstr>Présentation PowerPoint</vt:lpstr>
      <vt:lpstr>Avant d’aborder notre tâche d’aujourd’hui, je vous présente la situation suivante:</vt:lpstr>
      <vt:lpstr>Dans la nature, il existe trois types de milieux de propagation de la lumière.</vt:lpstr>
      <vt:lpstr>À la fin de cette séance, vous serez capable d’ Identifier la nature du milieu selon la visibilité d’un objet à travers ce milieu en se basant sur l’observation.</vt:lpstr>
      <vt:lpstr>Présentation PowerPoint</vt:lpstr>
      <vt:lpstr>Présentation PowerPoint</vt:lpstr>
      <vt:lpstr>Voici notre tâche principale. Je vais vous montrer comment déterminer la nature optique (c’est-à-dire transparent, translucide ou opaque) en observant la situation expérimentale réalisée ou illustrée.</vt:lpstr>
      <vt:lpstr>Pour identifier la nature du milieu selon la visibilité d’un objet à travers ce milieu, je suis les étapes suivantes :</vt:lpstr>
      <vt:lpstr>Dans la première étape de la tâche, je vais décrire ce qui est observé à travers l’objet placé entre la source lumineuse et l’œil.</vt:lpstr>
      <vt:lpstr>Dans la deuxième étape, je conclue : le milieu transparent (ou translucide ou opaque selon la situation illustrée).</vt:lpstr>
      <vt:lpstr>En bilan, pour identifier la nature du milieu selon la visibilité d’un objet à travers ce milieu, se fait en suivant les étapes suivantes :</vt:lpstr>
      <vt:lpstr>Présentation PowerPoint</vt:lpstr>
      <vt:lpstr>Choisissez la bonne réponse.</vt:lpstr>
      <vt:lpstr>En effet, un milieu transparent transmet toute la lumière qu’il reçoit et permet de voir nettement les objets à travers lui.</vt:lpstr>
      <vt:lpstr>Choisissez la bonne réponse.</vt:lpstr>
      <vt:lpstr>La réponse correcte est B: le milieu translucide ne permet pas une visibilité nette des objets.</vt:lpstr>
      <vt:lpstr>Choisissez la bonne réponse.</vt:lpstr>
      <vt:lpstr>La réponse correcte est B : pour vérifier si l’on peut voir à travers un objet, il faut le placer entre la source lumineuse et l’œil.</vt:lpstr>
      <vt:lpstr>Choisissez la bonne réponse.</vt:lpstr>
      <vt:lpstr>La réponse correcte est A.</vt:lpstr>
      <vt:lpstr>Choisissez la bonne réponse.</vt:lpstr>
      <vt:lpstr>La réponse correcte est B: le fond de l’eau est nettement visible.</vt:lpstr>
      <vt:lpstr>Présentation PowerPoint</vt:lpstr>
      <vt:lpstr>Maintenant on va passer aux tâches à réaliser sur le livret. On commence par  la tâche p.77 « Je m’entraine en binôme » . Travaillez individuellement, puis discutez de vos réponses en binômes. </vt:lpstr>
      <vt:lpstr>On commence par la première question qui consiste à observer si la source lumineuse est visible ou non visible à travers le papier calque.</vt:lpstr>
      <vt:lpstr>À présent, nous pouvons conclure quant à la nature optique du milieu testé, à savoir le papier calque.</vt:lpstr>
      <vt:lpstr>Présentation PowerPoint</vt:lpstr>
      <vt:lpstr>Maintenant c’est le moment de travailler tout seul. Prenez vos livrets page 77 et répondez individuellement aux questions de l’exercice 2. </vt:lpstr>
      <vt:lpstr>Le temps est terminé. Corrigeons ensemble l’exercice.</vt:lpstr>
      <vt:lpstr>A vous! Montrez-moi comment vous avez résolu cet exercice…</vt:lpstr>
      <vt:lpstr>Présentation PowerPoint</vt:lpstr>
      <vt:lpstr>Qui peut me dire ce que nous avons appris aujourd’hui?  </vt:lpstr>
      <vt:lpstr>Avant de finir cette séance, c’était quoi notre tâche? </vt:lpstr>
      <vt:lpstr>À présent, faisons un récapitulatif de ce que nous avons appris. Qui peut rappeler les étapes à suivre pour réaliser la tâche ?</vt:lpstr>
      <vt:lpstr>On termine par la carte lexicale suivante.</vt:lpstr>
      <vt:lpstr>Bravo à tous ! Révisez dans le livret  ce qu’on a vu aujourd'hui  et faire l’exercice suivant: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SALIM EL MOKHTAR</cp:lastModifiedBy>
  <cp:revision>2146</cp:revision>
  <cp:lastPrinted>2024-10-05T19:15:00Z</cp:lastPrinted>
  <dcterms:created xsi:type="dcterms:W3CDTF">2024-05-28T10:13:00Z</dcterms:created>
  <dcterms:modified xsi:type="dcterms:W3CDTF">2026-02-17T13:17:46Z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07BCFC6302C549B0B0C2BCAF22236F3C_12</vt:lpwstr>
  </property>
  <property fmtid="{D5CDD505-2E9C-101B-9397-08002B2CF9AE}" pid="3" name="KSOProductBuildVer">
    <vt:lpwstr>1036-12.9.0.21549</vt:lpwstr>
  </property>
</Properties>
</file>