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75" r:id="rId3"/>
    <p:sldId id="276" r:id="rId4"/>
    <p:sldId id="277" r:id="rId5"/>
    <p:sldId id="278" r:id="rId6"/>
    <p:sldId id="288" r:id="rId7"/>
    <p:sldId id="303" r:id="rId8"/>
    <p:sldId id="304" r:id="rId9"/>
    <p:sldId id="279" r:id="rId10"/>
    <p:sldId id="280" r:id="rId11"/>
    <p:sldId id="281" r:id="rId12"/>
    <p:sldId id="297" r:id="rId13"/>
    <p:sldId id="307" r:id="rId14"/>
    <p:sldId id="283" r:id="rId15"/>
    <p:sldId id="305" r:id="rId16"/>
    <p:sldId id="257" r:id="rId17"/>
    <p:sldId id="258" r:id="rId18"/>
    <p:sldId id="306" r:id="rId19"/>
    <p:sldId id="259" r:id="rId20"/>
    <p:sldId id="308" r:id="rId21"/>
    <p:sldId id="262" r:id="rId22"/>
    <p:sldId id="264" r:id="rId23"/>
    <p:sldId id="265" r:id="rId24"/>
    <p:sldId id="295" r:id="rId25"/>
    <p:sldId id="309" r:id="rId26"/>
    <p:sldId id="268" r:id="rId27"/>
    <p:sldId id="300" r:id="rId28"/>
    <p:sldId id="301" r:id="rId29"/>
    <p:sldId id="311" r:id="rId30"/>
    <p:sldId id="312" r:id="rId31"/>
    <p:sldId id="313" r:id="rId32"/>
    <p:sldId id="317" r:id="rId33"/>
    <p:sldId id="314" r:id="rId34"/>
    <p:sldId id="316" r:id="rId35"/>
    <p:sldId id="270" r:id="rId36"/>
    <p:sldId id="271" r:id="rId37"/>
    <p:sldId id="272" r:id="rId38"/>
    <p:sldId id="274" r:id="rId39"/>
    <p:sldId id="273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93" autoAdjust="0"/>
    <p:restoredTop sz="94660"/>
  </p:normalViewPr>
  <p:slideViewPr>
    <p:cSldViewPr snapToGrid="0">
      <p:cViewPr>
        <p:scale>
          <a:sx n="90" d="100"/>
          <a:sy n="90" d="100"/>
        </p:scale>
        <p:origin x="7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33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600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192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35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7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36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73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37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8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281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22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1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5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939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86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89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39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28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1678B4A7-03D5-EEA4-3997-F58A5148EE45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7A37CCA-D8A5-DB94-0994-934F37AD2145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DF34E0B-4EEF-FDE1-B7CB-F3DBC2F4B7B7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BA2503AC-F873-7F34-34A6-440F272B267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C9E9B694-3AEC-7332-311A-4D5E3120ED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D97A09F6-047B-B7E7-1107-879CF36F37F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5309F6B1-4CBB-F0E0-7A04-1CEBC483F49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30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08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32D45D7-D3F6-7D62-2819-AFEA1511A34E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B91B48-BAB4-1CAB-4283-41D566D01C31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FE9E6E1-777E-F9A7-238B-868F38F9C5CE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8C6B8DB-C76C-029C-2537-CE34BB4EE78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D54968E-2EC1-E59F-93C4-CCE911594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1BC3B5BB-753D-ADD3-6FAA-9593E7E0E96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AD86B693-8F6E-67DF-24E4-847D5F7BB4E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27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7319B5CD-BD51-1339-F666-B7B946D5E972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65F2BC1-6D14-3CBF-E5DA-2CEDADCA7FDF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9DF2289C-0270-1BEF-1299-2089999FDF7E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B57A791-045E-A2EE-7324-7937D3A6E6D9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B903C4BC-2A18-3F4A-1DD1-B934E79625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C2901CB6-3940-0A63-5A16-71E45E85B4F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A4F5F36B-53D2-26A4-10A5-6A76EBFD611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1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43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56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2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9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7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973-F66C-43F1-94CB-8C73CA6CECC2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5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  <p:sldLayoutId id="214748372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25/02/2026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27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293531" y="2376817"/>
            <a:ext cx="114953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1135371" y="2742246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3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253512" y="4503650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847360" y="3882234"/>
            <a:ext cx="39730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lumière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20608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5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5FA101-608F-8034-C381-0446C62E6896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0F705-0E1C-D364-1392-D2348C03F21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840C60-DF1D-0D1A-7546-DD389999E93C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847360" y="5451633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8835" y="33832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367881" y="5003783"/>
            <a:ext cx="93082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 Un milieu </a:t>
            </a:r>
            <a:r>
              <a:rPr lang="fr-FR" sz="2400" b="1" dirty="0">
                <a:solidFill>
                  <a:srgbClr val="FF0000"/>
                </a:solidFill>
              </a:rPr>
              <a:t>transparent </a:t>
            </a:r>
            <a:r>
              <a:rPr lang="fr-FR" sz="2400" dirty="0"/>
              <a:t>permet ……………………………. des objets à travers.</a:t>
            </a:r>
          </a:p>
        </p:txBody>
      </p:sp>
      <p:sp>
        <p:nvSpPr>
          <p:cNvPr id="20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5527056" y="5003783"/>
            <a:ext cx="21735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la visibilité nette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1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4080224" y="3799960"/>
            <a:ext cx="544654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dirty="0"/>
              <a:t>Ce verre est un milieu </a:t>
            </a:r>
            <a:r>
              <a:rPr lang="fr-MA" dirty="0"/>
              <a:t>……………………………</a:t>
            </a:r>
            <a:r>
              <a:rPr lang="fr-MA" sz="2400" b="1" dirty="0"/>
              <a:t> .</a:t>
            </a:r>
            <a:r>
              <a:rPr lang="fr-MA" sz="2400" b="1" dirty="0">
                <a:solidFill>
                  <a:srgbClr val="FF0000"/>
                </a:solidFill>
              </a:rPr>
              <a:t>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38D27E-59FA-5ED5-04F0-D2B2A4C0B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les types des milieux du point de vue optique.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02DD6E-1D19-DBCE-7E12-270F86C8D4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132" y="1475935"/>
            <a:ext cx="2296633" cy="22966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21520" y="3745176"/>
            <a:ext cx="1683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transparent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8473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660" y="16668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7E9A2ED-7B8F-CEE8-AB99-69FE8348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89862E-C0E1-2C52-BEA6-E26F0A6967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520" y="1379831"/>
            <a:ext cx="2724140" cy="18112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477" y="4024855"/>
            <a:ext cx="2258716" cy="2258716"/>
          </a:xfrm>
          <a:prstGeom prst="rect">
            <a:avLst/>
          </a:prstGeom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428758" y="1831814"/>
            <a:ext cx="78930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Un milieu </a:t>
            </a:r>
            <a:r>
              <a:rPr lang="fr-FR" sz="2400" b="1" dirty="0">
                <a:solidFill>
                  <a:srgbClr val="FF0000"/>
                </a:solidFill>
              </a:rPr>
              <a:t>translucide </a:t>
            </a:r>
            <a:r>
              <a:rPr lang="fr-FR" sz="2400" dirty="0"/>
              <a:t>permet la …………………………. des objets à travers ce milieu.</a:t>
            </a:r>
          </a:p>
        </p:txBody>
      </p:sp>
      <p:sp>
        <p:nvSpPr>
          <p:cNvPr id="15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4620446" y="1877980"/>
            <a:ext cx="21735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visibilité floue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8465" y="5423733"/>
            <a:ext cx="78433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dirty="0"/>
              <a:t>Un milieu </a:t>
            </a:r>
            <a:r>
              <a:rPr lang="fr-FR" sz="2400" b="1" dirty="0">
                <a:solidFill>
                  <a:srgbClr val="FF0000"/>
                </a:solidFill>
              </a:rPr>
              <a:t>opaque</a:t>
            </a:r>
            <a:r>
              <a:rPr lang="fr-FR" sz="2400" b="1" dirty="0"/>
              <a:t> </a:t>
            </a:r>
            <a:r>
              <a:rPr lang="fr-FR" sz="2400" dirty="0"/>
              <a:t>ne permet pas</a:t>
            </a:r>
            <a:r>
              <a:rPr lang="fr-FR" sz="1200" dirty="0"/>
              <a:t>………..………………………..……….</a:t>
            </a:r>
            <a:r>
              <a:rPr lang="fr-FR" sz="2400" dirty="0"/>
              <a:t>de la lumière à travers ce milieu.</a:t>
            </a:r>
          </a:p>
        </p:txBody>
      </p:sp>
      <p:sp>
        <p:nvSpPr>
          <p:cNvPr id="16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4885660" y="5469899"/>
            <a:ext cx="148324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le passage 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2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660" y="16668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7E9A2ED-7B8F-CEE8-AB99-69FE8348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Rappelez également comment déterminer expérimentalement la nature optique d’un matériau (milieu).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89862E-C0E1-2C52-BEA6-E26F0A6967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15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2070747" y="2661399"/>
            <a:ext cx="172528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MA" sz="2400" b="1" dirty="0">
                <a:solidFill>
                  <a:srgbClr val="FF0000"/>
                </a:solidFill>
              </a:rPr>
              <a:t>la visibilité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8168" y="2636782"/>
            <a:ext cx="1139810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</a:pPr>
            <a:r>
              <a:rPr lang="fr-FR" sz="2400" dirty="0"/>
              <a:t>Pour tester </a:t>
            </a:r>
            <a:r>
              <a:rPr lang="fr-FR" dirty="0"/>
              <a:t>………………………….</a:t>
            </a:r>
            <a:r>
              <a:rPr lang="fr-FR" sz="2400" dirty="0"/>
              <a:t> à travers un matériau, on le place entre </a:t>
            </a:r>
            <a:r>
              <a:rPr lang="fr-FR" dirty="0"/>
              <a:t>………………………………………………….</a:t>
            </a:r>
            <a:r>
              <a:rPr lang="fr-FR" sz="2400" dirty="0"/>
              <a:t> et  </a:t>
            </a:r>
            <a:r>
              <a:rPr lang="fr-FR" dirty="0"/>
              <a:t>…………………….</a:t>
            </a:r>
            <a:r>
              <a:rPr lang="fr-FR" sz="2400" dirty="0"/>
              <a:t> de l’observateur.</a:t>
            </a:r>
          </a:p>
        </p:txBody>
      </p:sp>
      <p:sp>
        <p:nvSpPr>
          <p:cNvPr id="8" name="Rectangle 7"/>
          <p:cNvSpPr/>
          <p:nvPr/>
        </p:nvSpPr>
        <p:spPr>
          <a:xfrm>
            <a:off x="8695526" y="2661275"/>
            <a:ext cx="304968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400" b="1" dirty="0">
                <a:solidFill>
                  <a:srgbClr val="FF0000"/>
                </a:solidFill>
              </a:rPr>
              <a:t>une source lumineuse </a:t>
            </a:r>
          </a:p>
        </p:txBody>
      </p:sp>
      <p:sp>
        <p:nvSpPr>
          <p:cNvPr id="9" name="Rectangle 8"/>
          <p:cNvSpPr/>
          <p:nvPr/>
        </p:nvSpPr>
        <p:spPr>
          <a:xfrm>
            <a:off x="1342021" y="3215273"/>
            <a:ext cx="72872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2400" b="1" dirty="0">
                <a:solidFill>
                  <a:srgbClr val="FF0000"/>
                </a:solidFill>
              </a:rPr>
              <a:t>l’œil</a:t>
            </a:r>
          </a:p>
        </p:txBody>
      </p:sp>
    </p:spTree>
    <p:extLst>
      <p:ext uri="{BB962C8B-B14F-4D97-AF65-F5344CB8AC3E}">
        <p14:creationId xmlns:p14="http://schemas.microsoft.com/office/powerpoint/2010/main" val="321843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671" y="28955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B315EB-B963-D508-775F-E4689926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Commençons par exercice 1  page 84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970282-FA8D-ECD1-4EC5-5FDA0E3752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11" name="Freeform 46851"/>
          <p:cNvSpPr/>
          <p:nvPr/>
        </p:nvSpPr>
        <p:spPr>
          <a:xfrm>
            <a:off x="6426275" y="1966812"/>
            <a:ext cx="5081483" cy="576787"/>
          </a:xfrm>
          <a:custGeom>
            <a:avLst/>
            <a:gdLst/>
            <a:ahLst/>
            <a:cxnLst/>
            <a:rect l="0" t="0" r="0" b="0"/>
            <a:pathLst>
              <a:path w="3067202" h="359968">
                <a:moveTo>
                  <a:pt x="0" y="0"/>
                </a:moveTo>
                <a:lnTo>
                  <a:pt x="0" y="359968"/>
                </a:lnTo>
                <a:lnTo>
                  <a:pt x="3031197" y="359968"/>
                </a:lnTo>
                <a:cubicBezTo>
                  <a:pt x="3051086" y="359968"/>
                  <a:pt x="3067202" y="343839"/>
                  <a:pt x="3067202" y="324002"/>
                </a:cubicBezTo>
                <a:lnTo>
                  <a:pt x="3067202" y="35966"/>
                </a:lnTo>
                <a:cubicBezTo>
                  <a:pt x="3067202" y="16078"/>
                  <a:pt x="3051086" y="0"/>
                  <a:pt x="303119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Freeform 46857"/>
          <p:cNvSpPr/>
          <p:nvPr/>
        </p:nvSpPr>
        <p:spPr>
          <a:xfrm>
            <a:off x="6426275" y="3436818"/>
            <a:ext cx="5164970" cy="384061"/>
          </a:xfrm>
          <a:custGeom>
            <a:avLst/>
            <a:gdLst/>
            <a:ahLst/>
            <a:cxnLst/>
            <a:rect l="0" t="0" r="0" b="0"/>
            <a:pathLst>
              <a:path w="3117595" h="208800">
                <a:moveTo>
                  <a:pt x="0" y="0"/>
                </a:moveTo>
                <a:lnTo>
                  <a:pt x="0" y="208800"/>
                </a:lnTo>
                <a:lnTo>
                  <a:pt x="3100412" y="208800"/>
                </a:lnTo>
                <a:cubicBezTo>
                  <a:pt x="3104934" y="208800"/>
                  <a:pt x="3117595" y="192531"/>
                  <a:pt x="3117595" y="172465"/>
                </a:cubicBezTo>
                <a:lnTo>
                  <a:pt x="3117595" y="36334"/>
                </a:lnTo>
                <a:cubicBezTo>
                  <a:pt x="3117595" y="16268"/>
                  <a:pt x="3104934" y="0"/>
                  <a:pt x="310041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Freeform 46858"/>
          <p:cNvSpPr/>
          <p:nvPr/>
        </p:nvSpPr>
        <p:spPr>
          <a:xfrm>
            <a:off x="837132" y="1820354"/>
            <a:ext cx="5273749" cy="3888533"/>
          </a:xfrm>
          <a:custGeom>
            <a:avLst/>
            <a:gdLst/>
            <a:ahLst/>
            <a:cxnLst/>
            <a:rect l="0" t="0" r="0" b="0"/>
            <a:pathLst>
              <a:path w="3183254" h="2114054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006053"/>
                </a:lnTo>
                <a:cubicBezTo>
                  <a:pt x="0" y="2065680"/>
                  <a:pt x="48349" y="2114054"/>
                  <a:pt x="108000" y="2114054"/>
                </a:cubicBezTo>
                <a:lnTo>
                  <a:pt x="3075253" y="2114054"/>
                </a:lnTo>
                <a:cubicBezTo>
                  <a:pt x="3134892" y="2114054"/>
                  <a:pt x="3183254" y="2065680"/>
                  <a:pt x="3183254" y="2006053"/>
                </a:cubicBezTo>
                <a:lnTo>
                  <a:pt x="3183254" y="108000"/>
                </a:lnTo>
                <a:cubicBezTo>
                  <a:pt x="3183254" y="48348"/>
                  <a:pt x="3134892" y="0"/>
                  <a:pt x="3075253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46859"/>
          <p:cNvSpPr/>
          <p:nvPr/>
        </p:nvSpPr>
        <p:spPr>
          <a:xfrm>
            <a:off x="837132" y="1820354"/>
            <a:ext cx="5273749" cy="3888533"/>
          </a:xfrm>
          <a:custGeom>
            <a:avLst/>
            <a:gdLst/>
            <a:ahLst/>
            <a:cxnLst/>
            <a:rect l="0" t="0" r="0" b="0"/>
            <a:pathLst>
              <a:path w="3183254" h="2114054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006053"/>
                </a:lnTo>
                <a:cubicBezTo>
                  <a:pt x="0" y="2065680"/>
                  <a:pt x="48349" y="2114054"/>
                  <a:pt x="108000" y="2114054"/>
                </a:cubicBezTo>
                <a:lnTo>
                  <a:pt x="3075253" y="2114054"/>
                </a:lnTo>
                <a:cubicBezTo>
                  <a:pt x="3134892" y="2114054"/>
                  <a:pt x="3183254" y="2065680"/>
                  <a:pt x="3183254" y="2006053"/>
                </a:cubicBezTo>
                <a:lnTo>
                  <a:pt x="3183254" y="108000"/>
                </a:lnTo>
                <a:cubicBezTo>
                  <a:pt x="3183254" y="48348"/>
                  <a:pt x="3134892" y="0"/>
                  <a:pt x="3075253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w="6350" cap="flat" cmpd="sng">
            <a:solidFill>
              <a:srgbClr val="6C509E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 46877"/>
          <p:cNvSpPr/>
          <p:nvPr/>
        </p:nvSpPr>
        <p:spPr>
          <a:xfrm>
            <a:off x="10557795" y="1566835"/>
            <a:ext cx="278994" cy="309754"/>
          </a:xfrm>
          <a:custGeom>
            <a:avLst/>
            <a:gdLst/>
            <a:ahLst/>
            <a:cxnLst/>
            <a:rect l="0" t="0" r="0" b="0"/>
            <a:pathLst>
              <a:path w="168402" h="168402">
                <a:moveTo>
                  <a:pt x="0" y="84201"/>
                </a:moveTo>
                <a:cubicBezTo>
                  <a:pt x="0" y="130708"/>
                  <a:pt x="37693" y="168402"/>
                  <a:pt x="84201" y="168402"/>
                </a:cubicBezTo>
                <a:cubicBezTo>
                  <a:pt x="130695" y="168402"/>
                  <a:pt x="168402" y="130708"/>
                  <a:pt x="168402" y="84201"/>
                </a:cubicBezTo>
                <a:cubicBezTo>
                  <a:pt x="168402" y="37694"/>
                  <a:pt x="130695" y="0"/>
                  <a:pt x="84201" y="0"/>
                </a:cubicBezTo>
                <a:cubicBezTo>
                  <a:pt x="37693" y="0"/>
                  <a:pt x="0" y="37694"/>
                  <a:pt x="0" y="84201"/>
                </a:cubicBezTo>
              </a:path>
            </a:pathLst>
          </a:custGeom>
          <a:solidFill>
            <a:srgbClr val="DC393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Picture 4687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33302" y="1561293"/>
            <a:ext cx="205116" cy="227736"/>
          </a:xfrm>
          <a:prstGeom prst="rect">
            <a:avLst/>
          </a:prstGeom>
          <a:noFill/>
        </p:spPr>
      </p:pic>
      <p:sp>
        <p:nvSpPr>
          <p:cNvPr id="17" name="Freeform 46879"/>
          <p:cNvSpPr/>
          <p:nvPr/>
        </p:nvSpPr>
        <p:spPr>
          <a:xfrm>
            <a:off x="10716451" y="1611544"/>
            <a:ext cx="83424" cy="82016"/>
          </a:xfrm>
          <a:custGeom>
            <a:avLst/>
            <a:gdLst/>
            <a:ahLst/>
            <a:cxnLst/>
            <a:rect l="0" t="0" r="0" b="0"/>
            <a:pathLst>
              <a:path w="50355" h="44589">
                <a:moveTo>
                  <a:pt x="30886" y="44589"/>
                </a:moveTo>
                <a:cubicBezTo>
                  <a:pt x="35483" y="44589"/>
                  <a:pt x="39712" y="43078"/>
                  <a:pt x="42836" y="39954"/>
                </a:cubicBezTo>
                <a:cubicBezTo>
                  <a:pt x="50355" y="32448"/>
                  <a:pt x="48538" y="18440"/>
                  <a:pt x="38785" y="8687"/>
                </a:cubicBezTo>
                <a:cubicBezTo>
                  <a:pt x="33083" y="2984"/>
                  <a:pt x="25921" y="0"/>
                  <a:pt x="19469" y="0"/>
                </a:cubicBezTo>
                <a:cubicBezTo>
                  <a:pt x="14872" y="0"/>
                  <a:pt x="10630" y="1511"/>
                  <a:pt x="7518" y="4635"/>
                </a:cubicBezTo>
                <a:cubicBezTo>
                  <a:pt x="0" y="12141"/>
                  <a:pt x="1816" y="26136"/>
                  <a:pt x="11570" y="35903"/>
                </a:cubicBezTo>
                <a:cubicBezTo>
                  <a:pt x="17272" y="41605"/>
                  <a:pt x="24422" y="44589"/>
                  <a:pt x="30886" y="44589"/>
                </a:cubicBezTo>
              </a:path>
            </a:pathLst>
          </a:custGeom>
          <a:solidFill>
            <a:srgbClr val="ED786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Freeform 46880"/>
          <p:cNvSpPr/>
          <p:nvPr/>
        </p:nvSpPr>
        <p:spPr>
          <a:xfrm>
            <a:off x="10562820" y="1596826"/>
            <a:ext cx="246948" cy="274175"/>
          </a:xfrm>
          <a:custGeom>
            <a:avLst/>
            <a:gdLst/>
            <a:ahLst/>
            <a:cxnLst/>
            <a:rect l="0" t="0" r="0" b="0"/>
            <a:pathLst>
              <a:path w="149059" h="149059">
                <a:moveTo>
                  <a:pt x="81165" y="149059"/>
                </a:moveTo>
                <a:cubicBezTo>
                  <a:pt x="108736" y="149059"/>
                  <a:pt x="134250" y="134823"/>
                  <a:pt x="149059" y="112331"/>
                </a:cubicBezTo>
                <a:cubicBezTo>
                  <a:pt x="135216" y="122936"/>
                  <a:pt x="118210" y="128803"/>
                  <a:pt x="100380" y="128803"/>
                </a:cubicBezTo>
                <a:cubicBezTo>
                  <a:pt x="56197" y="128803"/>
                  <a:pt x="20256" y="92862"/>
                  <a:pt x="20256" y="48679"/>
                </a:cubicBezTo>
                <a:cubicBezTo>
                  <a:pt x="20256" y="30848"/>
                  <a:pt x="26124" y="13843"/>
                  <a:pt x="36728" y="0"/>
                </a:cubicBezTo>
                <a:cubicBezTo>
                  <a:pt x="14237" y="14808"/>
                  <a:pt x="0" y="40322"/>
                  <a:pt x="0" y="67894"/>
                </a:cubicBezTo>
                <a:cubicBezTo>
                  <a:pt x="0" y="112649"/>
                  <a:pt x="36411" y="149059"/>
                  <a:pt x="81165" y="149059"/>
                </a:cubicBezTo>
              </a:path>
            </a:pathLst>
          </a:custGeom>
          <a:solidFill>
            <a:srgbClr val="D6373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9" name="Picture 4688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36750" y="1553424"/>
            <a:ext cx="312112" cy="346521"/>
          </a:xfrm>
          <a:prstGeom prst="rect">
            <a:avLst/>
          </a:prstGeom>
          <a:noFill/>
        </p:spPr>
      </p:pic>
      <p:sp>
        <p:nvSpPr>
          <p:cNvPr id="20" name="Freeform 46882"/>
          <p:cNvSpPr/>
          <p:nvPr/>
        </p:nvSpPr>
        <p:spPr>
          <a:xfrm>
            <a:off x="10733175" y="1699332"/>
            <a:ext cx="28320" cy="52838"/>
          </a:xfrm>
          <a:custGeom>
            <a:avLst/>
            <a:gdLst/>
            <a:ahLst/>
            <a:cxnLst/>
            <a:rect l="0" t="0" r="0" b="0"/>
            <a:pathLst>
              <a:path w="17094" h="28726">
                <a:moveTo>
                  <a:pt x="0" y="14363"/>
                </a:moveTo>
                <a:cubicBezTo>
                  <a:pt x="0" y="6426"/>
                  <a:pt x="3822" y="0"/>
                  <a:pt x="8547" y="0"/>
                </a:cubicBezTo>
                <a:cubicBezTo>
                  <a:pt x="13271" y="0"/>
                  <a:pt x="17094" y="6426"/>
                  <a:pt x="17094" y="14363"/>
                </a:cubicBezTo>
                <a:cubicBezTo>
                  <a:pt x="17094" y="22300"/>
                  <a:pt x="13271" y="28726"/>
                  <a:pt x="8547" y="28726"/>
                </a:cubicBezTo>
                <a:cubicBezTo>
                  <a:pt x="3822" y="28726"/>
                  <a:pt x="0" y="22300"/>
                  <a:pt x="0" y="14363"/>
                </a:cubicBezTo>
              </a:path>
            </a:pathLst>
          </a:custGeom>
          <a:solidFill>
            <a:srgbClr val="2E3031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Freeform 46883"/>
          <p:cNvSpPr/>
          <p:nvPr/>
        </p:nvSpPr>
        <p:spPr>
          <a:xfrm>
            <a:off x="10633077" y="1699332"/>
            <a:ext cx="28320" cy="52838"/>
          </a:xfrm>
          <a:custGeom>
            <a:avLst/>
            <a:gdLst/>
            <a:ahLst/>
            <a:cxnLst/>
            <a:rect l="0" t="0" r="0" b="0"/>
            <a:pathLst>
              <a:path w="17094" h="28726">
                <a:moveTo>
                  <a:pt x="0" y="14363"/>
                </a:moveTo>
                <a:cubicBezTo>
                  <a:pt x="0" y="6426"/>
                  <a:pt x="3822" y="0"/>
                  <a:pt x="8547" y="0"/>
                </a:cubicBezTo>
                <a:cubicBezTo>
                  <a:pt x="13271" y="0"/>
                  <a:pt x="17094" y="6426"/>
                  <a:pt x="17094" y="14363"/>
                </a:cubicBezTo>
                <a:cubicBezTo>
                  <a:pt x="17094" y="22300"/>
                  <a:pt x="13271" y="28726"/>
                  <a:pt x="8547" y="28726"/>
                </a:cubicBezTo>
                <a:cubicBezTo>
                  <a:pt x="3822" y="28726"/>
                  <a:pt x="0" y="22300"/>
                  <a:pt x="0" y="14363"/>
                </a:cubicBezTo>
              </a:path>
            </a:pathLst>
          </a:custGeom>
          <a:solidFill>
            <a:srgbClr val="2E3031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Freeform 46884"/>
          <p:cNvSpPr/>
          <p:nvPr/>
        </p:nvSpPr>
        <p:spPr>
          <a:xfrm>
            <a:off x="9753526" y="1566835"/>
            <a:ext cx="278994" cy="309754"/>
          </a:xfrm>
          <a:custGeom>
            <a:avLst/>
            <a:gdLst/>
            <a:ahLst/>
            <a:cxnLst/>
            <a:rect l="0" t="0" r="0" b="0"/>
            <a:pathLst>
              <a:path w="168402" h="168402">
                <a:moveTo>
                  <a:pt x="0" y="84201"/>
                </a:moveTo>
                <a:cubicBezTo>
                  <a:pt x="0" y="130708"/>
                  <a:pt x="37693" y="168402"/>
                  <a:pt x="84201" y="168402"/>
                </a:cubicBezTo>
                <a:cubicBezTo>
                  <a:pt x="130695" y="168402"/>
                  <a:pt x="168402" y="130708"/>
                  <a:pt x="168402" y="84201"/>
                </a:cubicBezTo>
                <a:cubicBezTo>
                  <a:pt x="168402" y="37694"/>
                  <a:pt x="130695" y="0"/>
                  <a:pt x="84201" y="0"/>
                </a:cubicBezTo>
                <a:cubicBezTo>
                  <a:pt x="37693" y="0"/>
                  <a:pt x="0" y="37694"/>
                  <a:pt x="0" y="84201"/>
                </a:cubicBezTo>
              </a:path>
            </a:pathLst>
          </a:custGeom>
          <a:solidFill>
            <a:srgbClr val="1D984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3" name="Picture 4688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29032" y="1561293"/>
            <a:ext cx="205116" cy="227736"/>
          </a:xfrm>
          <a:prstGeom prst="rect">
            <a:avLst/>
          </a:prstGeom>
          <a:noFill/>
        </p:spPr>
      </p:pic>
      <p:sp>
        <p:nvSpPr>
          <p:cNvPr id="24" name="Freeform 46886"/>
          <p:cNvSpPr/>
          <p:nvPr/>
        </p:nvSpPr>
        <p:spPr>
          <a:xfrm>
            <a:off x="9912185" y="1611544"/>
            <a:ext cx="83424" cy="82016"/>
          </a:xfrm>
          <a:custGeom>
            <a:avLst/>
            <a:gdLst/>
            <a:ahLst/>
            <a:cxnLst/>
            <a:rect l="0" t="0" r="0" b="0"/>
            <a:pathLst>
              <a:path w="50355" h="44589">
                <a:moveTo>
                  <a:pt x="30886" y="44589"/>
                </a:moveTo>
                <a:cubicBezTo>
                  <a:pt x="35483" y="44589"/>
                  <a:pt x="39712" y="43078"/>
                  <a:pt x="42836" y="39954"/>
                </a:cubicBezTo>
                <a:cubicBezTo>
                  <a:pt x="50355" y="32448"/>
                  <a:pt x="48538" y="18440"/>
                  <a:pt x="38785" y="8687"/>
                </a:cubicBezTo>
                <a:cubicBezTo>
                  <a:pt x="33083" y="2984"/>
                  <a:pt x="25921" y="0"/>
                  <a:pt x="19469" y="0"/>
                </a:cubicBezTo>
                <a:cubicBezTo>
                  <a:pt x="14872" y="0"/>
                  <a:pt x="10630" y="1511"/>
                  <a:pt x="7518" y="4635"/>
                </a:cubicBezTo>
                <a:cubicBezTo>
                  <a:pt x="0" y="12141"/>
                  <a:pt x="1816" y="26136"/>
                  <a:pt x="11570" y="35903"/>
                </a:cubicBezTo>
                <a:cubicBezTo>
                  <a:pt x="17272" y="41605"/>
                  <a:pt x="24422" y="44589"/>
                  <a:pt x="30886" y="44589"/>
                </a:cubicBezTo>
              </a:path>
            </a:pathLst>
          </a:custGeom>
          <a:solidFill>
            <a:srgbClr val="7BB97A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Freeform 46887"/>
          <p:cNvSpPr/>
          <p:nvPr/>
        </p:nvSpPr>
        <p:spPr>
          <a:xfrm>
            <a:off x="9758547" y="1596826"/>
            <a:ext cx="246948" cy="274175"/>
          </a:xfrm>
          <a:custGeom>
            <a:avLst/>
            <a:gdLst/>
            <a:ahLst/>
            <a:cxnLst/>
            <a:rect l="0" t="0" r="0" b="0"/>
            <a:pathLst>
              <a:path w="149059" h="149059">
                <a:moveTo>
                  <a:pt x="81165" y="149059"/>
                </a:moveTo>
                <a:cubicBezTo>
                  <a:pt x="108736" y="149059"/>
                  <a:pt x="134250" y="134823"/>
                  <a:pt x="149059" y="112331"/>
                </a:cubicBezTo>
                <a:cubicBezTo>
                  <a:pt x="135216" y="122936"/>
                  <a:pt x="118210" y="128803"/>
                  <a:pt x="100380" y="128803"/>
                </a:cubicBezTo>
                <a:cubicBezTo>
                  <a:pt x="56197" y="128803"/>
                  <a:pt x="20256" y="92862"/>
                  <a:pt x="20256" y="48679"/>
                </a:cubicBezTo>
                <a:cubicBezTo>
                  <a:pt x="20256" y="30848"/>
                  <a:pt x="26124" y="13843"/>
                  <a:pt x="36728" y="0"/>
                </a:cubicBezTo>
                <a:cubicBezTo>
                  <a:pt x="14237" y="14808"/>
                  <a:pt x="0" y="40322"/>
                  <a:pt x="0" y="67894"/>
                </a:cubicBezTo>
                <a:cubicBezTo>
                  <a:pt x="0" y="112649"/>
                  <a:pt x="36411" y="149059"/>
                  <a:pt x="81165" y="149059"/>
                </a:cubicBezTo>
              </a:path>
            </a:pathLst>
          </a:custGeom>
          <a:solidFill>
            <a:srgbClr val="0A955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7" name="Picture 4688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32481" y="1553424"/>
            <a:ext cx="312110" cy="346521"/>
          </a:xfrm>
          <a:prstGeom prst="rect">
            <a:avLst/>
          </a:prstGeom>
          <a:noFill/>
        </p:spPr>
      </p:pic>
      <p:sp>
        <p:nvSpPr>
          <p:cNvPr id="28" name="Freeform 46889"/>
          <p:cNvSpPr/>
          <p:nvPr/>
        </p:nvSpPr>
        <p:spPr>
          <a:xfrm>
            <a:off x="9928904" y="1699332"/>
            <a:ext cx="28320" cy="52838"/>
          </a:xfrm>
          <a:custGeom>
            <a:avLst/>
            <a:gdLst/>
            <a:ahLst/>
            <a:cxnLst/>
            <a:rect l="0" t="0" r="0" b="0"/>
            <a:pathLst>
              <a:path w="17094" h="28726">
                <a:moveTo>
                  <a:pt x="0" y="14363"/>
                </a:moveTo>
                <a:cubicBezTo>
                  <a:pt x="0" y="6426"/>
                  <a:pt x="3822" y="0"/>
                  <a:pt x="8547" y="0"/>
                </a:cubicBezTo>
                <a:cubicBezTo>
                  <a:pt x="13271" y="0"/>
                  <a:pt x="17094" y="6426"/>
                  <a:pt x="17094" y="14363"/>
                </a:cubicBezTo>
                <a:cubicBezTo>
                  <a:pt x="17094" y="22300"/>
                  <a:pt x="13271" y="28726"/>
                  <a:pt x="8547" y="28726"/>
                </a:cubicBezTo>
                <a:cubicBezTo>
                  <a:pt x="3822" y="28726"/>
                  <a:pt x="0" y="22300"/>
                  <a:pt x="0" y="14363"/>
                </a:cubicBezTo>
              </a:path>
            </a:pathLst>
          </a:custGeom>
          <a:solidFill>
            <a:srgbClr val="2E3031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Freeform 46890"/>
          <p:cNvSpPr/>
          <p:nvPr/>
        </p:nvSpPr>
        <p:spPr>
          <a:xfrm>
            <a:off x="9828810" y="1699332"/>
            <a:ext cx="28320" cy="52838"/>
          </a:xfrm>
          <a:custGeom>
            <a:avLst/>
            <a:gdLst/>
            <a:ahLst/>
            <a:cxnLst/>
            <a:rect l="0" t="0" r="0" b="0"/>
            <a:pathLst>
              <a:path w="17094" h="28726">
                <a:moveTo>
                  <a:pt x="0" y="14363"/>
                </a:moveTo>
                <a:cubicBezTo>
                  <a:pt x="0" y="6426"/>
                  <a:pt x="3822" y="0"/>
                  <a:pt x="8547" y="0"/>
                </a:cubicBezTo>
                <a:cubicBezTo>
                  <a:pt x="13271" y="0"/>
                  <a:pt x="17094" y="6426"/>
                  <a:pt x="17094" y="14363"/>
                </a:cubicBezTo>
                <a:cubicBezTo>
                  <a:pt x="17094" y="22300"/>
                  <a:pt x="13271" y="28726"/>
                  <a:pt x="8547" y="28726"/>
                </a:cubicBezTo>
                <a:cubicBezTo>
                  <a:pt x="3822" y="28726"/>
                  <a:pt x="0" y="22300"/>
                  <a:pt x="0" y="14363"/>
                </a:cubicBezTo>
              </a:path>
            </a:pathLst>
          </a:custGeom>
          <a:solidFill>
            <a:srgbClr val="2E3031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Freeform 46891"/>
          <p:cNvSpPr/>
          <p:nvPr/>
        </p:nvSpPr>
        <p:spPr>
          <a:xfrm>
            <a:off x="10655253" y="1773669"/>
            <a:ext cx="103517" cy="41206"/>
          </a:xfrm>
          <a:custGeom>
            <a:avLst/>
            <a:gdLst/>
            <a:ahLst/>
            <a:cxnLst/>
            <a:rect l="0" t="0" r="0" b="0"/>
            <a:pathLst>
              <a:path w="62483" h="22402">
                <a:moveTo>
                  <a:pt x="3200" y="22034"/>
                </a:moveTo>
                <a:cubicBezTo>
                  <a:pt x="4050" y="22034"/>
                  <a:pt x="4889" y="21654"/>
                  <a:pt x="5447" y="20930"/>
                </a:cubicBezTo>
                <a:lnTo>
                  <a:pt x="8597" y="16828"/>
                </a:lnTo>
                <a:cubicBezTo>
                  <a:pt x="14045" y="9741"/>
                  <a:pt x="22300" y="5677"/>
                  <a:pt x="31241" y="5677"/>
                </a:cubicBezTo>
                <a:cubicBezTo>
                  <a:pt x="40182" y="5677"/>
                  <a:pt x="48437" y="9741"/>
                  <a:pt x="53885" y="16828"/>
                </a:cubicBezTo>
                <a:lnTo>
                  <a:pt x="57035" y="20930"/>
                </a:lnTo>
                <a:cubicBezTo>
                  <a:pt x="57987" y="22160"/>
                  <a:pt x="59765" y="22402"/>
                  <a:pt x="61010" y="21450"/>
                </a:cubicBezTo>
                <a:cubicBezTo>
                  <a:pt x="62255" y="20498"/>
                  <a:pt x="62483" y="18720"/>
                  <a:pt x="61531" y="17475"/>
                </a:cubicBezTo>
                <a:lnTo>
                  <a:pt x="58381" y="13373"/>
                </a:lnTo>
                <a:cubicBezTo>
                  <a:pt x="51853" y="4877"/>
                  <a:pt x="41960" y="0"/>
                  <a:pt x="31241" y="0"/>
                </a:cubicBezTo>
                <a:cubicBezTo>
                  <a:pt x="20522" y="0"/>
                  <a:pt x="10629" y="4877"/>
                  <a:pt x="4101" y="13373"/>
                </a:cubicBezTo>
                <a:lnTo>
                  <a:pt x="953" y="17475"/>
                </a:lnTo>
                <a:cubicBezTo>
                  <a:pt x="0" y="18720"/>
                  <a:pt x="241" y="20498"/>
                  <a:pt x="1473" y="21450"/>
                </a:cubicBezTo>
                <a:cubicBezTo>
                  <a:pt x="1994" y="21844"/>
                  <a:pt x="2604" y="22034"/>
                  <a:pt x="3200" y="22034"/>
                </a:cubicBezTo>
              </a:path>
            </a:pathLst>
          </a:custGeom>
          <a:solidFill>
            <a:srgbClr val="222224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Freeform 46892"/>
          <p:cNvSpPr/>
          <p:nvPr/>
        </p:nvSpPr>
        <p:spPr>
          <a:xfrm>
            <a:off x="9836779" y="1780645"/>
            <a:ext cx="103517" cy="41206"/>
          </a:xfrm>
          <a:custGeom>
            <a:avLst/>
            <a:gdLst/>
            <a:ahLst/>
            <a:cxnLst/>
            <a:rect l="0" t="0" r="0" b="0"/>
            <a:pathLst>
              <a:path w="62483" h="22402">
                <a:moveTo>
                  <a:pt x="59283" y="368"/>
                </a:moveTo>
                <a:cubicBezTo>
                  <a:pt x="58433" y="368"/>
                  <a:pt x="57594" y="748"/>
                  <a:pt x="57036" y="1472"/>
                </a:cubicBezTo>
                <a:lnTo>
                  <a:pt x="53886" y="5574"/>
                </a:lnTo>
                <a:cubicBezTo>
                  <a:pt x="48438" y="12661"/>
                  <a:pt x="40183" y="16725"/>
                  <a:pt x="31242" y="16725"/>
                </a:cubicBezTo>
                <a:cubicBezTo>
                  <a:pt x="22301" y="16725"/>
                  <a:pt x="14046" y="12661"/>
                  <a:pt x="8598" y="5574"/>
                </a:cubicBezTo>
                <a:lnTo>
                  <a:pt x="5448" y="1472"/>
                </a:lnTo>
                <a:cubicBezTo>
                  <a:pt x="4496" y="242"/>
                  <a:pt x="2730" y="0"/>
                  <a:pt x="1473" y="952"/>
                </a:cubicBezTo>
                <a:cubicBezTo>
                  <a:pt x="228" y="1904"/>
                  <a:pt x="0" y="3682"/>
                  <a:pt x="952" y="4927"/>
                </a:cubicBezTo>
                <a:lnTo>
                  <a:pt x="4102" y="9029"/>
                </a:lnTo>
                <a:cubicBezTo>
                  <a:pt x="10630" y="17525"/>
                  <a:pt x="20523" y="22402"/>
                  <a:pt x="31242" y="22402"/>
                </a:cubicBezTo>
                <a:cubicBezTo>
                  <a:pt x="41961" y="22402"/>
                  <a:pt x="51854" y="17525"/>
                  <a:pt x="58382" y="9029"/>
                </a:cubicBezTo>
                <a:lnTo>
                  <a:pt x="61530" y="4927"/>
                </a:lnTo>
                <a:cubicBezTo>
                  <a:pt x="62483" y="3682"/>
                  <a:pt x="62242" y="1904"/>
                  <a:pt x="61010" y="952"/>
                </a:cubicBezTo>
                <a:cubicBezTo>
                  <a:pt x="60489" y="558"/>
                  <a:pt x="59879" y="368"/>
                  <a:pt x="59283" y="368"/>
                </a:cubicBezTo>
              </a:path>
            </a:pathLst>
          </a:custGeom>
          <a:solidFill>
            <a:srgbClr val="222224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7" name="Freeform 46893"/>
          <p:cNvSpPr/>
          <p:nvPr/>
        </p:nvSpPr>
        <p:spPr>
          <a:xfrm>
            <a:off x="10165053" y="1566835"/>
            <a:ext cx="278994" cy="309754"/>
          </a:xfrm>
          <a:custGeom>
            <a:avLst/>
            <a:gdLst/>
            <a:ahLst/>
            <a:cxnLst/>
            <a:rect l="0" t="0" r="0" b="0"/>
            <a:pathLst>
              <a:path w="168402" h="168402">
                <a:moveTo>
                  <a:pt x="0" y="84201"/>
                </a:moveTo>
                <a:cubicBezTo>
                  <a:pt x="0" y="130708"/>
                  <a:pt x="37693" y="168402"/>
                  <a:pt x="84201" y="168402"/>
                </a:cubicBezTo>
                <a:cubicBezTo>
                  <a:pt x="130695" y="168402"/>
                  <a:pt x="168402" y="130708"/>
                  <a:pt x="168402" y="84201"/>
                </a:cubicBezTo>
                <a:cubicBezTo>
                  <a:pt x="168402" y="37694"/>
                  <a:pt x="130695" y="0"/>
                  <a:pt x="84201" y="0"/>
                </a:cubicBezTo>
                <a:cubicBezTo>
                  <a:pt x="37693" y="0"/>
                  <a:pt x="0" y="37694"/>
                  <a:pt x="0" y="84201"/>
                </a:cubicBezTo>
              </a:path>
            </a:pathLst>
          </a:custGeom>
          <a:solidFill>
            <a:srgbClr val="FBDD3D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8" name="Picture 46894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40561" y="1561293"/>
            <a:ext cx="205116" cy="227736"/>
          </a:xfrm>
          <a:prstGeom prst="rect">
            <a:avLst/>
          </a:prstGeom>
          <a:noFill/>
        </p:spPr>
      </p:pic>
      <p:sp>
        <p:nvSpPr>
          <p:cNvPr id="39" name="Freeform 46895"/>
          <p:cNvSpPr/>
          <p:nvPr/>
        </p:nvSpPr>
        <p:spPr>
          <a:xfrm>
            <a:off x="10323711" y="1611544"/>
            <a:ext cx="83424" cy="82016"/>
          </a:xfrm>
          <a:custGeom>
            <a:avLst/>
            <a:gdLst/>
            <a:ahLst/>
            <a:cxnLst/>
            <a:rect l="0" t="0" r="0" b="0"/>
            <a:pathLst>
              <a:path w="50355" h="44589">
                <a:moveTo>
                  <a:pt x="30886" y="44589"/>
                </a:moveTo>
                <a:cubicBezTo>
                  <a:pt x="35483" y="44589"/>
                  <a:pt x="39712" y="43078"/>
                  <a:pt x="42836" y="39954"/>
                </a:cubicBezTo>
                <a:cubicBezTo>
                  <a:pt x="50355" y="32448"/>
                  <a:pt x="48538" y="18440"/>
                  <a:pt x="38785" y="8687"/>
                </a:cubicBezTo>
                <a:cubicBezTo>
                  <a:pt x="33083" y="2984"/>
                  <a:pt x="25921" y="0"/>
                  <a:pt x="19469" y="0"/>
                </a:cubicBezTo>
                <a:cubicBezTo>
                  <a:pt x="14872" y="0"/>
                  <a:pt x="10630" y="1511"/>
                  <a:pt x="7506" y="4635"/>
                </a:cubicBezTo>
                <a:cubicBezTo>
                  <a:pt x="0" y="12141"/>
                  <a:pt x="1816" y="26136"/>
                  <a:pt x="11570" y="35903"/>
                </a:cubicBezTo>
                <a:cubicBezTo>
                  <a:pt x="17272" y="41605"/>
                  <a:pt x="24422" y="44589"/>
                  <a:pt x="30886" y="44589"/>
                </a:cubicBezTo>
              </a:path>
            </a:pathLst>
          </a:custGeom>
          <a:solidFill>
            <a:srgbClr val="FDED8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Freeform 46896"/>
          <p:cNvSpPr/>
          <p:nvPr/>
        </p:nvSpPr>
        <p:spPr>
          <a:xfrm>
            <a:off x="10170079" y="1596826"/>
            <a:ext cx="246948" cy="274175"/>
          </a:xfrm>
          <a:custGeom>
            <a:avLst/>
            <a:gdLst/>
            <a:ahLst/>
            <a:cxnLst/>
            <a:rect l="0" t="0" r="0" b="0"/>
            <a:pathLst>
              <a:path w="149059" h="149059">
                <a:moveTo>
                  <a:pt x="81165" y="149059"/>
                </a:moveTo>
                <a:cubicBezTo>
                  <a:pt x="108736" y="149059"/>
                  <a:pt x="134250" y="134823"/>
                  <a:pt x="149059" y="112331"/>
                </a:cubicBezTo>
                <a:cubicBezTo>
                  <a:pt x="135216" y="122936"/>
                  <a:pt x="118210" y="128803"/>
                  <a:pt x="100380" y="128803"/>
                </a:cubicBezTo>
                <a:cubicBezTo>
                  <a:pt x="56197" y="128803"/>
                  <a:pt x="20256" y="92862"/>
                  <a:pt x="20256" y="48679"/>
                </a:cubicBezTo>
                <a:cubicBezTo>
                  <a:pt x="20256" y="30848"/>
                  <a:pt x="26124" y="13843"/>
                  <a:pt x="36728" y="0"/>
                </a:cubicBezTo>
                <a:cubicBezTo>
                  <a:pt x="14237" y="14808"/>
                  <a:pt x="0" y="40322"/>
                  <a:pt x="0" y="67894"/>
                </a:cubicBezTo>
                <a:cubicBezTo>
                  <a:pt x="0" y="112649"/>
                  <a:pt x="36411" y="149059"/>
                  <a:pt x="81165" y="149059"/>
                </a:cubicBezTo>
              </a:path>
            </a:pathLst>
          </a:custGeom>
          <a:solidFill>
            <a:srgbClr val="F9D637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1" name="Picture 4689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44009" y="1553424"/>
            <a:ext cx="312110" cy="346521"/>
          </a:xfrm>
          <a:prstGeom prst="rect">
            <a:avLst/>
          </a:prstGeom>
          <a:noFill/>
        </p:spPr>
      </p:pic>
      <p:sp>
        <p:nvSpPr>
          <p:cNvPr id="42" name="Freeform 46898"/>
          <p:cNvSpPr/>
          <p:nvPr/>
        </p:nvSpPr>
        <p:spPr>
          <a:xfrm>
            <a:off x="10332378" y="1686714"/>
            <a:ext cx="28320" cy="52838"/>
          </a:xfrm>
          <a:custGeom>
            <a:avLst/>
            <a:gdLst/>
            <a:ahLst/>
            <a:cxnLst/>
            <a:rect l="0" t="0" r="0" b="0"/>
            <a:pathLst>
              <a:path w="17094" h="28726">
                <a:moveTo>
                  <a:pt x="0" y="14363"/>
                </a:moveTo>
                <a:cubicBezTo>
                  <a:pt x="0" y="6426"/>
                  <a:pt x="3822" y="0"/>
                  <a:pt x="8547" y="0"/>
                </a:cubicBezTo>
                <a:cubicBezTo>
                  <a:pt x="13271" y="0"/>
                  <a:pt x="17094" y="6426"/>
                  <a:pt x="17094" y="14363"/>
                </a:cubicBezTo>
                <a:cubicBezTo>
                  <a:pt x="17094" y="22300"/>
                  <a:pt x="13271" y="28726"/>
                  <a:pt x="8547" y="28726"/>
                </a:cubicBezTo>
                <a:cubicBezTo>
                  <a:pt x="3822" y="28726"/>
                  <a:pt x="0" y="22300"/>
                  <a:pt x="0" y="14363"/>
                </a:cubicBezTo>
              </a:path>
            </a:pathLst>
          </a:custGeom>
          <a:solidFill>
            <a:srgbClr val="2E3031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Freeform 46899"/>
          <p:cNvSpPr/>
          <p:nvPr/>
        </p:nvSpPr>
        <p:spPr>
          <a:xfrm>
            <a:off x="10232282" y="1686714"/>
            <a:ext cx="28320" cy="52838"/>
          </a:xfrm>
          <a:custGeom>
            <a:avLst/>
            <a:gdLst/>
            <a:ahLst/>
            <a:cxnLst/>
            <a:rect l="0" t="0" r="0" b="0"/>
            <a:pathLst>
              <a:path w="17094" h="28726">
                <a:moveTo>
                  <a:pt x="0" y="14363"/>
                </a:moveTo>
                <a:cubicBezTo>
                  <a:pt x="0" y="6426"/>
                  <a:pt x="3822" y="0"/>
                  <a:pt x="8547" y="0"/>
                </a:cubicBezTo>
                <a:cubicBezTo>
                  <a:pt x="13271" y="0"/>
                  <a:pt x="17094" y="6426"/>
                  <a:pt x="17094" y="14363"/>
                </a:cubicBezTo>
                <a:cubicBezTo>
                  <a:pt x="17094" y="22300"/>
                  <a:pt x="13271" y="28726"/>
                  <a:pt x="8547" y="28726"/>
                </a:cubicBezTo>
                <a:cubicBezTo>
                  <a:pt x="3822" y="28726"/>
                  <a:pt x="0" y="22300"/>
                  <a:pt x="0" y="14363"/>
                </a:cubicBezTo>
              </a:path>
            </a:pathLst>
          </a:custGeom>
          <a:solidFill>
            <a:srgbClr val="2E3031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" name="Freeform 46900"/>
          <p:cNvSpPr/>
          <p:nvPr/>
        </p:nvSpPr>
        <p:spPr>
          <a:xfrm>
            <a:off x="10239891" y="1776766"/>
            <a:ext cx="113195" cy="9109"/>
          </a:xfrm>
          <a:custGeom>
            <a:avLst/>
            <a:gdLst/>
            <a:ahLst/>
            <a:cxnLst/>
            <a:rect l="0" t="0" r="0" b="0"/>
            <a:pathLst>
              <a:path w="68325" h="4952">
                <a:moveTo>
                  <a:pt x="2476" y="4952"/>
                </a:moveTo>
                <a:lnTo>
                  <a:pt x="65848" y="4952"/>
                </a:lnTo>
                <a:cubicBezTo>
                  <a:pt x="67220" y="4952"/>
                  <a:pt x="68325" y="3835"/>
                  <a:pt x="68325" y="2476"/>
                </a:cubicBezTo>
                <a:cubicBezTo>
                  <a:pt x="68325" y="1117"/>
                  <a:pt x="67220" y="0"/>
                  <a:pt x="65848" y="0"/>
                </a:cubicBezTo>
                <a:lnTo>
                  <a:pt x="2476" y="0"/>
                </a:lnTo>
                <a:cubicBezTo>
                  <a:pt x="1118" y="0"/>
                  <a:pt x="0" y="1117"/>
                  <a:pt x="0" y="2476"/>
                </a:cubicBezTo>
                <a:cubicBezTo>
                  <a:pt x="0" y="3835"/>
                  <a:pt x="1118" y="4952"/>
                  <a:pt x="2476" y="4952"/>
                </a:cubicBezTo>
              </a:path>
            </a:pathLst>
          </a:custGeom>
          <a:solidFill>
            <a:srgbClr val="222224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5" name="Freeform 46901"/>
          <p:cNvSpPr/>
          <p:nvPr/>
        </p:nvSpPr>
        <p:spPr>
          <a:xfrm>
            <a:off x="9729886" y="1747860"/>
            <a:ext cx="87441" cy="110281"/>
          </a:xfrm>
          <a:custGeom>
            <a:avLst/>
            <a:gdLst/>
            <a:ahLst/>
            <a:cxnLst/>
            <a:rect l="0" t="0" r="0" b="0"/>
            <a:pathLst>
              <a:path w="52780" h="59956">
                <a:moveTo>
                  <a:pt x="6032" y="34925"/>
                </a:moveTo>
                <a:lnTo>
                  <a:pt x="5855" y="34151"/>
                </a:lnTo>
                <a:cubicBezTo>
                  <a:pt x="991" y="33376"/>
                  <a:pt x="0" y="25858"/>
                  <a:pt x="5207" y="25858"/>
                </a:cubicBezTo>
                <a:lnTo>
                  <a:pt x="26313" y="25858"/>
                </a:lnTo>
                <a:cubicBezTo>
                  <a:pt x="25640" y="23127"/>
                  <a:pt x="24497" y="15469"/>
                  <a:pt x="24116" y="12954"/>
                </a:cubicBezTo>
                <a:cubicBezTo>
                  <a:pt x="24015" y="12332"/>
                  <a:pt x="24015" y="11697"/>
                  <a:pt x="24104" y="11075"/>
                </a:cubicBezTo>
                <a:cubicBezTo>
                  <a:pt x="24612" y="7443"/>
                  <a:pt x="26364" y="3442"/>
                  <a:pt x="27215" y="1652"/>
                </a:cubicBezTo>
                <a:cubicBezTo>
                  <a:pt x="27545" y="978"/>
                  <a:pt x="28117" y="483"/>
                  <a:pt x="28828" y="293"/>
                </a:cubicBezTo>
                <a:cubicBezTo>
                  <a:pt x="29882" y="0"/>
                  <a:pt x="30746" y="13"/>
                  <a:pt x="31432" y="166"/>
                </a:cubicBezTo>
                <a:cubicBezTo>
                  <a:pt x="32625" y="432"/>
                  <a:pt x="33451" y="1512"/>
                  <a:pt x="33413" y="2731"/>
                </a:cubicBezTo>
                <a:cubicBezTo>
                  <a:pt x="33362" y="5144"/>
                  <a:pt x="33260" y="9868"/>
                  <a:pt x="33260" y="11240"/>
                </a:cubicBezTo>
                <a:cubicBezTo>
                  <a:pt x="33260" y="13107"/>
                  <a:pt x="42366" y="27991"/>
                  <a:pt x="44576" y="29922"/>
                </a:cubicBezTo>
                <a:cubicBezTo>
                  <a:pt x="45757" y="30925"/>
                  <a:pt x="51066" y="32335"/>
                  <a:pt x="52780" y="33427"/>
                </a:cubicBezTo>
                <a:lnTo>
                  <a:pt x="52780" y="57454"/>
                </a:lnTo>
                <a:lnTo>
                  <a:pt x="52463" y="57454"/>
                </a:lnTo>
                <a:cubicBezTo>
                  <a:pt x="50875" y="57454"/>
                  <a:pt x="44665" y="59956"/>
                  <a:pt x="42519" y="59956"/>
                </a:cubicBezTo>
                <a:lnTo>
                  <a:pt x="12039" y="59931"/>
                </a:lnTo>
                <a:cubicBezTo>
                  <a:pt x="5918" y="59931"/>
                  <a:pt x="4940" y="52946"/>
                  <a:pt x="8978" y="52273"/>
                </a:cubicBezTo>
                <a:lnTo>
                  <a:pt x="8800" y="51498"/>
                </a:lnTo>
                <a:cubicBezTo>
                  <a:pt x="4928" y="51079"/>
                  <a:pt x="2565" y="44869"/>
                  <a:pt x="7517" y="43599"/>
                </a:cubicBezTo>
                <a:lnTo>
                  <a:pt x="7327" y="42824"/>
                </a:lnTo>
                <a:cubicBezTo>
                  <a:pt x="3632" y="42430"/>
                  <a:pt x="876" y="36410"/>
                  <a:pt x="6032" y="34925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6" name="Picture 46902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0466" y="1723233"/>
            <a:ext cx="129144" cy="159641"/>
          </a:xfrm>
          <a:prstGeom prst="rect">
            <a:avLst/>
          </a:prstGeom>
          <a:noFill/>
        </p:spPr>
      </p:pic>
      <p:sp>
        <p:nvSpPr>
          <p:cNvPr id="47" name="Freeform 46903"/>
          <p:cNvSpPr/>
          <p:nvPr/>
        </p:nvSpPr>
        <p:spPr>
          <a:xfrm>
            <a:off x="10533725" y="1766754"/>
            <a:ext cx="87441" cy="110281"/>
          </a:xfrm>
          <a:custGeom>
            <a:avLst/>
            <a:gdLst/>
            <a:ahLst/>
            <a:cxnLst/>
            <a:rect l="0" t="0" r="0" b="0"/>
            <a:pathLst>
              <a:path w="52780" h="59956">
                <a:moveTo>
                  <a:pt x="6032" y="25031"/>
                </a:moveTo>
                <a:lnTo>
                  <a:pt x="5855" y="25805"/>
                </a:lnTo>
                <a:cubicBezTo>
                  <a:pt x="991" y="26580"/>
                  <a:pt x="0" y="34098"/>
                  <a:pt x="5207" y="34098"/>
                </a:cubicBezTo>
                <a:lnTo>
                  <a:pt x="26313" y="34098"/>
                </a:lnTo>
                <a:cubicBezTo>
                  <a:pt x="25640" y="36829"/>
                  <a:pt x="24485" y="44487"/>
                  <a:pt x="24116" y="47014"/>
                </a:cubicBezTo>
                <a:cubicBezTo>
                  <a:pt x="24015" y="47624"/>
                  <a:pt x="24015" y="48259"/>
                  <a:pt x="24104" y="48881"/>
                </a:cubicBezTo>
                <a:cubicBezTo>
                  <a:pt x="24612" y="52513"/>
                  <a:pt x="26364" y="56514"/>
                  <a:pt x="27215" y="58304"/>
                </a:cubicBezTo>
                <a:cubicBezTo>
                  <a:pt x="27533" y="58978"/>
                  <a:pt x="28117" y="59473"/>
                  <a:pt x="28828" y="59663"/>
                </a:cubicBezTo>
                <a:cubicBezTo>
                  <a:pt x="29882" y="59956"/>
                  <a:pt x="30746" y="59943"/>
                  <a:pt x="31432" y="59790"/>
                </a:cubicBezTo>
                <a:cubicBezTo>
                  <a:pt x="32625" y="59524"/>
                  <a:pt x="33451" y="58444"/>
                  <a:pt x="33413" y="57225"/>
                </a:cubicBezTo>
                <a:cubicBezTo>
                  <a:pt x="33362" y="54812"/>
                  <a:pt x="33260" y="50088"/>
                  <a:pt x="33260" y="48716"/>
                </a:cubicBezTo>
                <a:cubicBezTo>
                  <a:pt x="33260" y="46849"/>
                  <a:pt x="42366" y="31965"/>
                  <a:pt x="44576" y="30034"/>
                </a:cubicBezTo>
                <a:cubicBezTo>
                  <a:pt x="45757" y="29031"/>
                  <a:pt x="51066" y="27621"/>
                  <a:pt x="52780" y="26529"/>
                </a:cubicBezTo>
                <a:lnTo>
                  <a:pt x="52780" y="2502"/>
                </a:lnTo>
                <a:lnTo>
                  <a:pt x="52450" y="2502"/>
                </a:lnTo>
                <a:cubicBezTo>
                  <a:pt x="50862" y="2502"/>
                  <a:pt x="44665" y="0"/>
                  <a:pt x="42519" y="0"/>
                </a:cubicBezTo>
                <a:lnTo>
                  <a:pt x="12039" y="25"/>
                </a:lnTo>
                <a:cubicBezTo>
                  <a:pt x="5918" y="25"/>
                  <a:pt x="4940" y="7010"/>
                  <a:pt x="8978" y="7683"/>
                </a:cubicBezTo>
                <a:lnTo>
                  <a:pt x="8800" y="8458"/>
                </a:lnTo>
                <a:cubicBezTo>
                  <a:pt x="4928" y="8877"/>
                  <a:pt x="2565" y="15087"/>
                  <a:pt x="7517" y="16357"/>
                </a:cubicBezTo>
                <a:lnTo>
                  <a:pt x="7327" y="17132"/>
                </a:lnTo>
                <a:cubicBezTo>
                  <a:pt x="3632" y="17526"/>
                  <a:pt x="876" y="23546"/>
                  <a:pt x="6032" y="25031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8" name="Picture 46904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14303" y="1742015"/>
            <a:ext cx="129126" cy="159665"/>
          </a:xfrm>
          <a:prstGeom prst="rect">
            <a:avLst/>
          </a:prstGeom>
          <a:noFill/>
        </p:spPr>
      </p:pic>
      <p:sp>
        <p:nvSpPr>
          <p:cNvPr id="49" name="Freeform 46905"/>
          <p:cNvSpPr/>
          <p:nvPr/>
        </p:nvSpPr>
        <p:spPr>
          <a:xfrm>
            <a:off x="10131709" y="1761054"/>
            <a:ext cx="99330" cy="97082"/>
          </a:xfrm>
          <a:custGeom>
            <a:avLst/>
            <a:gdLst/>
            <a:ahLst/>
            <a:cxnLst/>
            <a:rect l="0" t="0" r="0" b="0"/>
            <a:pathLst>
              <a:path w="59956" h="52780">
                <a:moveTo>
                  <a:pt x="34925" y="6032"/>
                </a:moveTo>
                <a:lnTo>
                  <a:pt x="34151" y="5855"/>
                </a:lnTo>
                <a:cubicBezTo>
                  <a:pt x="33376" y="991"/>
                  <a:pt x="25858" y="0"/>
                  <a:pt x="25858" y="5207"/>
                </a:cubicBezTo>
                <a:lnTo>
                  <a:pt x="25858" y="26313"/>
                </a:lnTo>
                <a:cubicBezTo>
                  <a:pt x="23127" y="25640"/>
                  <a:pt x="15469" y="24485"/>
                  <a:pt x="12954" y="24116"/>
                </a:cubicBezTo>
                <a:cubicBezTo>
                  <a:pt x="12332" y="24015"/>
                  <a:pt x="11697" y="24015"/>
                  <a:pt x="11075" y="24104"/>
                </a:cubicBezTo>
                <a:cubicBezTo>
                  <a:pt x="7443" y="24612"/>
                  <a:pt x="3442" y="26364"/>
                  <a:pt x="1652" y="27215"/>
                </a:cubicBezTo>
                <a:cubicBezTo>
                  <a:pt x="978" y="27533"/>
                  <a:pt x="483" y="28117"/>
                  <a:pt x="293" y="28828"/>
                </a:cubicBezTo>
                <a:cubicBezTo>
                  <a:pt x="0" y="29882"/>
                  <a:pt x="13" y="30746"/>
                  <a:pt x="166" y="31432"/>
                </a:cubicBezTo>
                <a:cubicBezTo>
                  <a:pt x="432" y="32625"/>
                  <a:pt x="1512" y="33451"/>
                  <a:pt x="2744" y="33413"/>
                </a:cubicBezTo>
                <a:cubicBezTo>
                  <a:pt x="5144" y="33362"/>
                  <a:pt x="9868" y="33260"/>
                  <a:pt x="11240" y="33260"/>
                </a:cubicBezTo>
                <a:cubicBezTo>
                  <a:pt x="13107" y="33260"/>
                  <a:pt x="27991" y="42366"/>
                  <a:pt x="29922" y="44576"/>
                </a:cubicBezTo>
                <a:cubicBezTo>
                  <a:pt x="30925" y="45757"/>
                  <a:pt x="32335" y="51066"/>
                  <a:pt x="33427" y="52780"/>
                </a:cubicBezTo>
                <a:lnTo>
                  <a:pt x="57454" y="52780"/>
                </a:lnTo>
                <a:lnTo>
                  <a:pt x="57454" y="52450"/>
                </a:lnTo>
                <a:cubicBezTo>
                  <a:pt x="57454" y="50862"/>
                  <a:pt x="59956" y="44665"/>
                  <a:pt x="59956" y="42519"/>
                </a:cubicBezTo>
                <a:lnTo>
                  <a:pt x="59931" y="12039"/>
                </a:lnTo>
                <a:cubicBezTo>
                  <a:pt x="59931" y="5918"/>
                  <a:pt x="52946" y="4940"/>
                  <a:pt x="52273" y="8978"/>
                </a:cubicBezTo>
                <a:lnTo>
                  <a:pt x="51498" y="8800"/>
                </a:lnTo>
                <a:cubicBezTo>
                  <a:pt x="51079" y="4928"/>
                  <a:pt x="44869" y="2565"/>
                  <a:pt x="43599" y="7517"/>
                </a:cubicBezTo>
                <a:lnTo>
                  <a:pt x="42824" y="7327"/>
                </a:lnTo>
                <a:cubicBezTo>
                  <a:pt x="42430" y="3632"/>
                  <a:pt x="36410" y="876"/>
                  <a:pt x="34925" y="6032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0" name="Picture 46906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09534" y="1739493"/>
            <a:ext cx="143788" cy="143381"/>
          </a:xfrm>
          <a:prstGeom prst="rect">
            <a:avLst/>
          </a:prstGeom>
          <a:noFill/>
        </p:spPr>
      </p:pic>
      <p:sp>
        <p:nvSpPr>
          <p:cNvPr id="51" name="Freeform 46967"/>
          <p:cNvSpPr/>
          <p:nvPr/>
        </p:nvSpPr>
        <p:spPr>
          <a:xfrm>
            <a:off x="742558" y="1609223"/>
            <a:ext cx="10953051" cy="4173268"/>
          </a:xfrm>
          <a:custGeom>
            <a:avLst/>
            <a:gdLst/>
            <a:ahLst/>
            <a:cxnLst/>
            <a:rect l="0" t="0" r="0" b="0"/>
            <a:pathLst>
              <a:path w="6611302" h="2268854">
                <a:moveTo>
                  <a:pt x="0" y="0"/>
                </a:moveTo>
                <a:lnTo>
                  <a:pt x="0" y="2160854"/>
                </a:lnTo>
                <a:cubicBezTo>
                  <a:pt x="0" y="2220493"/>
                  <a:pt x="48348" y="2268854"/>
                  <a:pt x="108000" y="2268854"/>
                </a:cubicBezTo>
                <a:lnTo>
                  <a:pt x="6503301" y="2268854"/>
                </a:lnTo>
                <a:cubicBezTo>
                  <a:pt x="6562941" y="2268854"/>
                  <a:pt x="6611302" y="2220493"/>
                  <a:pt x="6611302" y="2160854"/>
                </a:cubicBezTo>
                <a:lnTo>
                  <a:pt x="6611302" y="171272"/>
                </a:lnTo>
                <a:cubicBezTo>
                  <a:pt x="6611302" y="111632"/>
                  <a:pt x="6562941" y="63271"/>
                  <a:pt x="6503301" y="63271"/>
                </a:cubicBezTo>
                <a:lnTo>
                  <a:pt x="6174866" y="63271"/>
                </a:lnTo>
              </a:path>
            </a:pathLst>
          </a:custGeom>
          <a:noFill/>
          <a:ln w="12700" cap="flat" cmpd="sng">
            <a:solidFill>
              <a:srgbClr val="A68FC2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" name="Freeform 46968"/>
          <p:cNvSpPr/>
          <p:nvPr/>
        </p:nvSpPr>
        <p:spPr>
          <a:xfrm>
            <a:off x="10930475" y="1678895"/>
            <a:ext cx="84161" cy="9344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34"/>
                  <a:pt x="50800" y="25400"/>
                </a:cubicBezTo>
                <a:cubicBezTo>
                  <a:pt x="50800" y="11380"/>
                  <a:pt x="39433" y="0"/>
                  <a:pt x="25400" y="0"/>
                </a:cubicBezTo>
                <a:cubicBezTo>
                  <a:pt x="11367" y="0"/>
                  <a:pt x="0" y="11380"/>
                  <a:pt x="0" y="25400"/>
                </a:cubicBezTo>
                <a:cubicBezTo>
                  <a:pt x="0" y="39434"/>
                  <a:pt x="11367" y="50800"/>
                  <a:pt x="25400" y="50800"/>
                </a:cubicBezTo>
              </a:path>
            </a:pathLst>
          </a:custGeom>
          <a:solidFill>
            <a:srgbClr val="A68FC2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" name="Freeform 46969"/>
          <p:cNvSpPr/>
          <p:nvPr/>
        </p:nvSpPr>
        <p:spPr>
          <a:xfrm>
            <a:off x="732035" y="1222955"/>
            <a:ext cx="1923439" cy="465472"/>
          </a:xfrm>
          <a:custGeom>
            <a:avLst/>
            <a:gdLst/>
            <a:ahLst/>
            <a:cxnLst/>
            <a:rect l="0" t="0" r="0" b="0"/>
            <a:pathLst>
              <a:path w="1160995" h="253060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53060"/>
                </a:lnTo>
                <a:lnTo>
                  <a:pt x="1160995" y="253060"/>
                </a:lnTo>
                <a:lnTo>
                  <a:pt x="1160995" y="108000"/>
                </a:lnTo>
                <a:cubicBezTo>
                  <a:pt x="1160995" y="48348"/>
                  <a:pt x="1112646" y="0"/>
                  <a:pt x="1052994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D2CAE4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4" name="Picture 46970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8256" y="1199617"/>
            <a:ext cx="548267" cy="524011"/>
          </a:xfrm>
          <a:prstGeom prst="rect">
            <a:avLst/>
          </a:prstGeom>
          <a:noFill/>
        </p:spPr>
      </p:pic>
      <p:sp>
        <p:nvSpPr>
          <p:cNvPr id="55" name="Freeform 46979"/>
          <p:cNvSpPr/>
          <p:nvPr/>
        </p:nvSpPr>
        <p:spPr>
          <a:xfrm>
            <a:off x="6836524" y="2972980"/>
            <a:ext cx="305187" cy="213627"/>
          </a:xfrm>
          <a:custGeom>
            <a:avLst/>
            <a:gdLst/>
            <a:ahLst/>
            <a:cxnLst/>
            <a:rect l="0" t="0" r="0" b="0"/>
            <a:pathLst>
              <a:path w="184212" h="116141">
                <a:moveTo>
                  <a:pt x="21424" y="0"/>
                </a:moveTo>
                <a:cubicBezTo>
                  <a:pt x="9601" y="0"/>
                  <a:pt x="0" y="9575"/>
                  <a:pt x="0" y="21412"/>
                </a:cubicBezTo>
                <a:lnTo>
                  <a:pt x="0" y="94703"/>
                </a:lnTo>
                <a:cubicBezTo>
                  <a:pt x="0" y="106540"/>
                  <a:pt x="9601" y="116141"/>
                  <a:pt x="21424" y="116141"/>
                </a:cubicBezTo>
                <a:lnTo>
                  <a:pt x="162800" y="116141"/>
                </a:lnTo>
                <a:cubicBezTo>
                  <a:pt x="174624" y="116141"/>
                  <a:pt x="184212" y="106540"/>
                  <a:pt x="184212" y="94703"/>
                </a:cubicBezTo>
                <a:lnTo>
                  <a:pt x="184212" y="21412"/>
                </a:lnTo>
                <a:cubicBezTo>
                  <a:pt x="184212" y="9575"/>
                  <a:pt x="174624" y="0"/>
                  <a:pt x="162800" y="0"/>
                </a:cubicBezTo>
                <a:lnTo>
                  <a:pt x="21424" y="0"/>
                </a:lnTo>
                <a:close/>
                <a:moveTo>
                  <a:pt x="21424" y="0"/>
                </a:moveTo>
              </a:path>
            </a:pathLst>
          </a:custGeom>
          <a:noFill/>
          <a:ln w="5664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" name="Freeform 46980"/>
          <p:cNvSpPr/>
          <p:nvPr/>
        </p:nvSpPr>
        <p:spPr>
          <a:xfrm>
            <a:off x="8451393" y="4077698"/>
            <a:ext cx="305187" cy="213627"/>
          </a:xfrm>
          <a:custGeom>
            <a:avLst/>
            <a:gdLst/>
            <a:ahLst/>
            <a:cxnLst/>
            <a:rect l="0" t="0" r="0" b="0"/>
            <a:pathLst>
              <a:path w="184212" h="116141">
                <a:moveTo>
                  <a:pt x="21424" y="0"/>
                </a:moveTo>
                <a:cubicBezTo>
                  <a:pt x="9601" y="0"/>
                  <a:pt x="0" y="9575"/>
                  <a:pt x="0" y="21412"/>
                </a:cubicBezTo>
                <a:lnTo>
                  <a:pt x="0" y="94703"/>
                </a:lnTo>
                <a:cubicBezTo>
                  <a:pt x="0" y="106540"/>
                  <a:pt x="9601" y="116141"/>
                  <a:pt x="21424" y="116141"/>
                </a:cubicBezTo>
                <a:lnTo>
                  <a:pt x="162800" y="116141"/>
                </a:lnTo>
                <a:cubicBezTo>
                  <a:pt x="174624" y="116141"/>
                  <a:pt x="184212" y="106540"/>
                  <a:pt x="184212" y="94703"/>
                </a:cubicBezTo>
                <a:lnTo>
                  <a:pt x="184212" y="21412"/>
                </a:lnTo>
                <a:cubicBezTo>
                  <a:pt x="184212" y="9575"/>
                  <a:pt x="174624" y="0"/>
                  <a:pt x="162800" y="0"/>
                </a:cubicBezTo>
                <a:lnTo>
                  <a:pt x="21424" y="0"/>
                </a:lnTo>
                <a:close/>
                <a:moveTo>
                  <a:pt x="21424" y="0"/>
                </a:moveTo>
              </a:path>
            </a:pathLst>
          </a:custGeom>
          <a:noFill/>
          <a:ln w="5664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" name="Freeform 46981"/>
          <p:cNvSpPr/>
          <p:nvPr/>
        </p:nvSpPr>
        <p:spPr>
          <a:xfrm>
            <a:off x="10862042" y="4071090"/>
            <a:ext cx="305187" cy="213627"/>
          </a:xfrm>
          <a:custGeom>
            <a:avLst/>
            <a:gdLst/>
            <a:ahLst/>
            <a:cxnLst/>
            <a:rect l="0" t="0" r="0" b="0"/>
            <a:pathLst>
              <a:path w="184212" h="116141">
                <a:moveTo>
                  <a:pt x="21424" y="0"/>
                </a:moveTo>
                <a:cubicBezTo>
                  <a:pt x="9601" y="0"/>
                  <a:pt x="0" y="9575"/>
                  <a:pt x="0" y="21412"/>
                </a:cubicBezTo>
                <a:lnTo>
                  <a:pt x="0" y="94703"/>
                </a:lnTo>
                <a:cubicBezTo>
                  <a:pt x="0" y="106540"/>
                  <a:pt x="9601" y="116141"/>
                  <a:pt x="21424" y="116141"/>
                </a:cubicBezTo>
                <a:lnTo>
                  <a:pt x="162800" y="116141"/>
                </a:lnTo>
                <a:cubicBezTo>
                  <a:pt x="174624" y="116141"/>
                  <a:pt x="184212" y="106540"/>
                  <a:pt x="184212" y="94703"/>
                </a:cubicBezTo>
                <a:lnTo>
                  <a:pt x="184212" y="21412"/>
                </a:lnTo>
                <a:cubicBezTo>
                  <a:pt x="184212" y="9575"/>
                  <a:pt x="174624" y="0"/>
                  <a:pt x="162800" y="0"/>
                </a:cubicBezTo>
                <a:lnTo>
                  <a:pt x="21424" y="0"/>
                </a:lnTo>
                <a:close/>
                <a:moveTo>
                  <a:pt x="21424" y="0"/>
                </a:moveTo>
              </a:path>
            </a:pathLst>
          </a:custGeom>
          <a:noFill/>
          <a:ln w="5664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46982"/>
          <p:cNvSpPr/>
          <p:nvPr/>
        </p:nvSpPr>
        <p:spPr>
          <a:xfrm>
            <a:off x="8018628" y="4396481"/>
            <a:ext cx="305187" cy="213627"/>
          </a:xfrm>
          <a:custGeom>
            <a:avLst/>
            <a:gdLst/>
            <a:ahLst/>
            <a:cxnLst/>
            <a:rect l="0" t="0" r="0" b="0"/>
            <a:pathLst>
              <a:path w="184212" h="116141">
                <a:moveTo>
                  <a:pt x="21424" y="0"/>
                </a:moveTo>
                <a:cubicBezTo>
                  <a:pt x="9601" y="0"/>
                  <a:pt x="0" y="9575"/>
                  <a:pt x="0" y="21412"/>
                </a:cubicBezTo>
                <a:lnTo>
                  <a:pt x="0" y="94703"/>
                </a:lnTo>
                <a:cubicBezTo>
                  <a:pt x="0" y="106540"/>
                  <a:pt x="9601" y="116141"/>
                  <a:pt x="21424" y="116141"/>
                </a:cubicBezTo>
                <a:lnTo>
                  <a:pt x="162800" y="116141"/>
                </a:lnTo>
                <a:cubicBezTo>
                  <a:pt x="174624" y="116141"/>
                  <a:pt x="184212" y="106540"/>
                  <a:pt x="184212" y="94703"/>
                </a:cubicBezTo>
                <a:lnTo>
                  <a:pt x="184212" y="21412"/>
                </a:lnTo>
                <a:cubicBezTo>
                  <a:pt x="184212" y="9575"/>
                  <a:pt x="174624" y="0"/>
                  <a:pt x="162800" y="0"/>
                </a:cubicBezTo>
                <a:lnTo>
                  <a:pt x="21424" y="0"/>
                </a:lnTo>
                <a:close/>
                <a:moveTo>
                  <a:pt x="21424" y="0"/>
                </a:moveTo>
              </a:path>
            </a:pathLst>
          </a:custGeom>
          <a:noFill/>
          <a:ln w="5664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" name="Freeform 46983"/>
          <p:cNvSpPr/>
          <p:nvPr/>
        </p:nvSpPr>
        <p:spPr>
          <a:xfrm>
            <a:off x="8434924" y="2972980"/>
            <a:ext cx="305187" cy="213627"/>
          </a:xfrm>
          <a:custGeom>
            <a:avLst/>
            <a:gdLst/>
            <a:ahLst/>
            <a:cxnLst/>
            <a:rect l="0" t="0" r="0" b="0"/>
            <a:pathLst>
              <a:path w="184212" h="116141">
                <a:moveTo>
                  <a:pt x="21424" y="0"/>
                </a:moveTo>
                <a:cubicBezTo>
                  <a:pt x="9601" y="0"/>
                  <a:pt x="0" y="9575"/>
                  <a:pt x="0" y="21412"/>
                </a:cubicBezTo>
                <a:lnTo>
                  <a:pt x="0" y="94703"/>
                </a:lnTo>
                <a:cubicBezTo>
                  <a:pt x="0" y="106540"/>
                  <a:pt x="9601" y="116141"/>
                  <a:pt x="21424" y="116141"/>
                </a:cubicBezTo>
                <a:lnTo>
                  <a:pt x="162800" y="116141"/>
                </a:lnTo>
                <a:cubicBezTo>
                  <a:pt x="174624" y="116141"/>
                  <a:pt x="184212" y="106540"/>
                  <a:pt x="184212" y="94703"/>
                </a:cubicBezTo>
                <a:lnTo>
                  <a:pt x="184212" y="21412"/>
                </a:lnTo>
                <a:cubicBezTo>
                  <a:pt x="184212" y="9575"/>
                  <a:pt x="174624" y="0"/>
                  <a:pt x="162800" y="0"/>
                </a:cubicBezTo>
                <a:lnTo>
                  <a:pt x="21424" y="0"/>
                </a:lnTo>
                <a:close/>
                <a:moveTo>
                  <a:pt x="21424" y="0"/>
                </a:moveTo>
              </a:path>
            </a:pathLst>
          </a:custGeom>
          <a:noFill/>
          <a:ln w="5664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" name="Freeform 46984"/>
          <p:cNvSpPr/>
          <p:nvPr/>
        </p:nvSpPr>
        <p:spPr>
          <a:xfrm>
            <a:off x="10927950" y="2972980"/>
            <a:ext cx="305187" cy="213627"/>
          </a:xfrm>
          <a:custGeom>
            <a:avLst/>
            <a:gdLst/>
            <a:ahLst/>
            <a:cxnLst/>
            <a:rect l="0" t="0" r="0" b="0"/>
            <a:pathLst>
              <a:path w="184212" h="116141">
                <a:moveTo>
                  <a:pt x="21424" y="0"/>
                </a:moveTo>
                <a:cubicBezTo>
                  <a:pt x="9601" y="0"/>
                  <a:pt x="0" y="9575"/>
                  <a:pt x="0" y="21412"/>
                </a:cubicBezTo>
                <a:lnTo>
                  <a:pt x="0" y="94703"/>
                </a:lnTo>
                <a:cubicBezTo>
                  <a:pt x="0" y="106540"/>
                  <a:pt x="9601" y="116141"/>
                  <a:pt x="21424" y="116141"/>
                </a:cubicBezTo>
                <a:lnTo>
                  <a:pt x="162800" y="116141"/>
                </a:lnTo>
                <a:cubicBezTo>
                  <a:pt x="174624" y="116141"/>
                  <a:pt x="184212" y="106540"/>
                  <a:pt x="184212" y="94703"/>
                </a:cubicBezTo>
                <a:lnTo>
                  <a:pt x="184212" y="21412"/>
                </a:lnTo>
                <a:cubicBezTo>
                  <a:pt x="184212" y="9575"/>
                  <a:pt x="174624" y="0"/>
                  <a:pt x="162800" y="0"/>
                </a:cubicBezTo>
                <a:lnTo>
                  <a:pt x="21424" y="0"/>
                </a:lnTo>
                <a:close/>
                <a:moveTo>
                  <a:pt x="21424" y="0"/>
                </a:moveTo>
              </a:path>
            </a:pathLst>
          </a:custGeom>
          <a:noFill/>
          <a:ln w="5664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" name="Picture 46985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7446" y="3140041"/>
            <a:ext cx="1806941" cy="2418230"/>
          </a:xfrm>
          <a:prstGeom prst="rect">
            <a:avLst/>
          </a:prstGeom>
          <a:noFill/>
        </p:spPr>
      </p:pic>
      <p:pic>
        <p:nvPicPr>
          <p:cNvPr id="62" name="Picture 46986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06964" y="3313944"/>
            <a:ext cx="1599063" cy="2195843"/>
          </a:xfrm>
          <a:prstGeom prst="rect">
            <a:avLst/>
          </a:prstGeom>
          <a:noFill/>
        </p:spPr>
      </p:pic>
      <p:pic>
        <p:nvPicPr>
          <p:cNvPr id="63" name="Picture 46987"/>
          <p:cNvPicPr>
            <a:picLocks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66124" y="4233770"/>
            <a:ext cx="915240" cy="1008361"/>
          </a:xfrm>
          <a:prstGeom prst="rect">
            <a:avLst/>
          </a:prstGeom>
          <a:noFill/>
        </p:spPr>
      </p:pic>
      <p:pic>
        <p:nvPicPr>
          <p:cNvPr id="64" name="Picture 46988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90878" y="3750146"/>
            <a:ext cx="922216" cy="1359460"/>
          </a:xfrm>
          <a:prstGeom prst="rect">
            <a:avLst/>
          </a:prstGeom>
          <a:noFill/>
        </p:spPr>
      </p:pic>
      <p:sp>
        <p:nvSpPr>
          <p:cNvPr id="65" name="Freeform 46989"/>
          <p:cNvSpPr/>
          <p:nvPr/>
        </p:nvSpPr>
        <p:spPr>
          <a:xfrm>
            <a:off x="2946599" y="4991303"/>
            <a:ext cx="553716" cy="355702"/>
          </a:xfrm>
          <a:custGeom>
            <a:avLst/>
            <a:gdLst/>
            <a:ahLst/>
            <a:cxnLst/>
            <a:rect l="0" t="0" r="0" b="0"/>
            <a:pathLst>
              <a:path w="334225" h="193382">
                <a:moveTo>
                  <a:pt x="0" y="193382"/>
                </a:moveTo>
                <a:lnTo>
                  <a:pt x="334225" y="0"/>
                </a:lnTo>
              </a:path>
            </a:pathLst>
          </a:custGeom>
          <a:noFill/>
          <a:ln w="12700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" name="Freeform 46990"/>
          <p:cNvSpPr/>
          <p:nvPr/>
        </p:nvSpPr>
        <p:spPr>
          <a:xfrm>
            <a:off x="3445204" y="4927346"/>
            <a:ext cx="154582" cy="133689"/>
          </a:xfrm>
          <a:custGeom>
            <a:avLst/>
            <a:gdLst/>
            <a:ahLst/>
            <a:cxnLst/>
            <a:rect l="0" t="0" r="0" b="0"/>
            <a:pathLst>
              <a:path w="93306" h="72682">
                <a:moveTo>
                  <a:pt x="93306" y="0"/>
                </a:moveTo>
                <a:lnTo>
                  <a:pt x="0" y="16573"/>
                </a:lnTo>
                <a:lnTo>
                  <a:pt x="33261" y="34772"/>
                </a:lnTo>
                <a:lnTo>
                  <a:pt x="32461" y="72682"/>
                </a:lnTo>
                <a:close/>
                <a:moveTo>
                  <a:pt x="93306" y="0"/>
                </a:moveTo>
              </a:path>
            </a:pathLst>
          </a:custGeom>
          <a:solidFill>
            <a:srgbClr val="F5873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" name="Freeform 46991"/>
          <p:cNvSpPr/>
          <p:nvPr/>
        </p:nvSpPr>
        <p:spPr>
          <a:xfrm>
            <a:off x="4002928" y="4429851"/>
            <a:ext cx="446579" cy="0"/>
          </a:xfrm>
          <a:custGeom>
            <a:avLst/>
            <a:gdLst/>
            <a:ahLst/>
            <a:cxnLst/>
            <a:rect l="0" t="0" r="0" b="0"/>
            <a:pathLst>
              <a:path w="269557">
                <a:moveTo>
                  <a:pt x="269557" y="0"/>
                </a:move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F587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" name="Freeform 46992"/>
          <p:cNvSpPr/>
          <p:nvPr/>
        </p:nvSpPr>
        <p:spPr>
          <a:xfrm>
            <a:off x="3887997" y="4370259"/>
            <a:ext cx="147534" cy="119274"/>
          </a:xfrm>
          <a:custGeom>
            <a:avLst/>
            <a:gdLst/>
            <a:ahLst/>
            <a:cxnLst/>
            <a:rect l="0" t="0" r="0" b="0"/>
            <a:pathLst>
              <a:path w="89052" h="64845">
                <a:moveTo>
                  <a:pt x="0" y="32397"/>
                </a:moveTo>
                <a:lnTo>
                  <a:pt x="89052" y="64845"/>
                </a:lnTo>
                <a:lnTo>
                  <a:pt x="69367" y="32397"/>
                </a:lnTo>
                <a:lnTo>
                  <a:pt x="89052" y="0"/>
                </a:lnTo>
                <a:close/>
                <a:moveTo>
                  <a:pt x="0" y="32397"/>
                </a:moveTo>
              </a:path>
            </a:pathLst>
          </a:custGeom>
          <a:solidFill>
            <a:srgbClr val="F5873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" name="Rectangle 47079"/>
          <p:cNvSpPr/>
          <p:nvPr/>
        </p:nvSpPr>
        <p:spPr>
          <a:xfrm>
            <a:off x="6347641" y="2918643"/>
            <a:ext cx="4645631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914400" algn="l"/>
                <a:tab pos="1828800" algn="l"/>
              </a:tabLst>
            </a:pP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Oui	            Non	       Partiellement </a:t>
            </a:r>
          </a:p>
        </p:txBody>
      </p:sp>
      <p:sp>
        <p:nvSpPr>
          <p:cNvPr id="70" name="Rectangle 47080"/>
          <p:cNvSpPr/>
          <p:nvPr/>
        </p:nvSpPr>
        <p:spPr>
          <a:xfrm>
            <a:off x="6436798" y="4041379"/>
            <a:ext cx="526933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tabLst>
                <a:tab pos="1493459" algn="l"/>
                <a:tab pos="3050728" algn="l"/>
                <a:tab pos="3050728" algn="l"/>
              </a:tabLst>
            </a:pP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Milieu transparent          Milieu </a:t>
            </a:r>
            <a:r>
              <a:rPr lang="fr-FR" sz="2000" b="0" i="0" spc="0" baseline="0" dirty="0">
                <a:solidFill>
                  <a:srgbClr val="231F20"/>
                </a:solidFill>
                <a:latin typeface="Calibri"/>
              </a:rPr>
              <a:t>translucide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	 Milieu opaque</a:t>
            </a:r>
          </a:p>
        </p:txBody>
      </p:sp>
      <p:sp>
        <p:nvSpPr>
          <p:cNvPr id="71" name="Rectangle 47082"/>
          <p:cNvSpPr/>
          <p:nvPr/>
        </p:nvSpPr>
        <p:spPr>
          <a:xfrm>
            <a:off x="948177" y="1790100"/>
            <a:ext cx="5108975" cy="18466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algn="just"/>
            <a:r>
              <a:rPr lang="fr-FR" sz="2000" b="0" i="0" spc="-29" baseline="0" dirty="0">
                <a:solidFill>
                  <a:srgbClr val="231F20"/>
                </a:solidFill>
                <a:latin typeface="Calibri"/>
              </a:rPr>
              <a:t>D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un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21" baseline="0" dirty="0">
                <a:solidFill>
                  <a:srgbClr val="231F20"/>
                </a:solidFill>
                <a:latin typeface="Calibri"/>
              </a:rPr>
              <a:t>v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i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onn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38" baseline="0" dirty="0">
                <a:solidFill>
                  <a:srgbClr val="231F20"/>
                </a:solidFill>
                <a:latin typeface="Calibri"/>
              </a:rPr>
              <a:t>m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ob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20" baseline="0" dirty="0">
                <a:solidFill>
                  <a:srgbClr val="231F20"/>
                </a:solidFill>
                <a:latin typeface="Calibri"/>
              </a:rPr>
              <a:t>c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1" baseline="0" dirty="0">
                <a:solidFill>
                  <a:srgbClr val="231F20"/>
                </a:solidFill>
                <a:latin typeface="Calibri"/>
              </a:rPr>
              <a:t>,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on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20" baseline="0" dirty="0">
                <a:solidFill>
                  <a:srgbClr val="231F20"/>
                </a:solidFill>
                <a:latin typeface="Calibri"/>
              </a:rPr>
              <a:t>c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l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un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12" baseline="0" dirty="0">
                <a:solidFill>
                  <a:srgbClr val="231F20"/>
                </a:solidFill>
                <a:latin typeface="Calibri"/>
              </a:rPr>
              <a:t>fi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l</a:t>
            </a:r>
            <a:r>
              <a:rPr lang="fr-FR" sz="2000" b="0" i="0" spc="-38" baseline="0" dirty="0">
                <a:solidFill>
                  <a:srgbClr val="231F20"/>
                </a:solidFill>
                <a:latin typeface="Calibri"/>
              </a:rPr>
              <a:t>m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p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l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13" baseline="0" dirty="0">
                <a:solidFill>
                  <a:srgbClr val="231F20"/>
                </a:solidFill>
                <a:latin typeface="Calibri"/>
              </a:rPr>
              <a:t>ti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qu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tr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un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l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38" baseline="0" dirty="0">
                <a:solidFill>
                  <a:srgbClr val="231F20"/>
                </a:solidFill>
                <a:latin typeface="Calibri"/>
              </a:rPr>
              <a:t>m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p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l</a:t>
            </a:r>
            <a:r>
              <a:rPr lang="fr-FR" sz="2000" b="0" i="0" spc="-11" baseline="0" dirty="0">
                <a:solidFill>
                  <a:srgbClr val="231F20"/>
                </a:solidFill>
                <a:latin typeface="Calibri"/>
              </a:rPr>
              <a:t>’</a:t>
            </a:r>
            <a:r>
              <a:rPr lang="fr-FR" sz="2000" b="0" i="0" spc="-40" baseline="0" dirty="0">
                <a:solidFill>
                  <a:srgbClr val="231F20"/>
                </a:solidFill>
                <a:latin typeface="Calibri"/>
              </a:rPr>
              <a:t>œ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il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d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l</a:t>
            </a:r>
            <a:r>
              <a:rPr lang="fr-FR" sz="2000" b="0" i="0" spc="-11" baseline="0" dirty="0">
                <a:solidFill>
                  <a:srgbClr val="231F20"/>
                </a:solidFill>
                <a:latin typeface="Calibri"/>
              </a:rPr>
              <a:t>’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ob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21" baseline="0" dirty="0">
                <a:solidFill>
                  <a:srgbClr val="231F20"/>
                </a:solidFill>
                <a:latin typeface="Calibri"/>
              </a:rPr>
              <a:t>v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11" baseline="0" dirty="0">
                <a:solidFill>
                  <a:srgbClr val="231F20"/>
                </a:solidFill>
                <a:latin typeface="Calibri"/>
              </a:rPr>
              <a:t>, </a:t>
            </a:r>
            <a:r>
              <a:rPr lang="fr-FR" sz="2000" b="0" i="0" spc="-20" baseline="0" dirty="0">
                <a:solidFill>
                  <a:srgbClr val="231F20"/>
                </a:solidFill>
                <a:latin typeface="Calibri"/>
              </a:rPr>
              <a:t>c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</a:t>
            </a:r>
            <a:r>
              <a:rPr lang="fr-FR" sz="2000" b="0" i="0" spc="-38" baseline="0" dirty="0">
                <a:solidFill>
                  <a:srgbClr val="231F20"/>
                </a:solidFill>
                <a:latin typeface="Calibri"/>
              </a:rPr>
              <a:t>mm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nd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qu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é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l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20" baseline="0" dirty="0">
                <a:solidFill>
                  <a:srgbClr val="231F20"/>
                </a:solidFill>
                <a:latin typeface="Calibri"/>
              </a:rPr>
              <a:t>c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h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é</a:t>
            </a:r>
            <a:r>
              <a:rPr lang="fr-FR" sz="2000" b="0" i="0" spc="-38" baseline="0" dirty="0">
                <a:solidFill>
                  <a:srgbClr val="231F20"/>
                </a:solidFill>
                <a:latin typeface="Calibri"/>
              </a:rPr>
              <a:t>m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0" baseline="0" dirty="0">
                <a:solidFill>
                  <a:srgbClr val="231F20"/>
                </a:solidFill>
                <a:latin typeface="Calibri"/>
              </a:rPr>
              <a:t>c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i</a:t>
            </a:r>
            <a:r>
              <a:rPr lang="fr-FR" sz="2000" b="0" i="0" spc="-14" baseline="0" dirty="0">
                <a:solidFill>
                  <a:srgbClr val="231F20"/>
                </a:solidFill>
                <a:latin typeface="Calibri"/>
              </a:rPr>
              <a:t>-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d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ss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ou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s.</a:t>
            </a:r>
          </a:p>
          <a:p>
            <a:pPr marL="0" algn="just"/>
            <a:r>
              <a:rPr lang="fr-FR" sz="2000" b="0" i="0" spc="-31" baseline="0" dirty="0">
                <a:solidFill>
                  <a:srgbClr val="231F20"/>
                </a:solidFill>
                <a:latin typeface="Calibri"/>
              </a:rPr>
              <a:t>O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1" baseline="0" dirty="0">
                <a:solidFill>
                  <a:srgbClr val="231F20"/>
                </a:solidFill>
                <a:latin typeface="Calibri"/>
              </a:rPr>
              <a:t>v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d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13" baseline="0" dirty="0">
                <a:solidFill>
                  <a:srgbClr val="231F20"/>
                </a:solidFill>
                <a:latin typeface="Calibri"/>
              </a:rPr>
              <a:t>ti</a:t>
            </a:r>
            <a:r>
              <a:rPr lang="fr-FR" sz="2000" b="0" i="0" spc="-12" baseline="0" dirty="0">
                <a:solidFill>
                  <a:srgbClr val="231F20"/>
                </a:solidFill>
                <a:latin typeface="Calibri"/>
              </a:rPr>
              <a:t>fi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l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u</a:t>
            </a:r>
            <a:r>
              <a:rPr lang="fr-FR" sz="2000" b="0" i="0" spc="-16" baseline="0" dirty="0">
                <a:solidFill>
                  <a:srgbClr val="231F20"/>
                </a:solidFill>
                <a:latin typeface="Calibri"/>
              </a:rPr>
              <a:t>r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op</a:t>
            </a:r>
            <a:r>
              <a:rPr lang="fr-FR" sz="2000" b="0" i="0" spc="-13" baseline="0" dirty="0">
                <a:solidFill>
                  <a:srgbClr val="231F20"/>
                </a:solidFill>
                <a:latin typeface="Calibri"/>
              </a:rPr>
              <a:t>ti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qu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du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12" baseline="0" dirty="0">
                <a:solidFill>
                  <a:srgbClr val="231F20"/>
                </a:solidFill>
                <a:latin typeface="Calibri"/>
              </a:rPr>
              <a:t>fi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l</a:t>
            </a:r>
            <a:r>
              <a:rPr lang="fr-FR" sz="2000" b="0" i="0" spc="-38" baseline="0" dirty="0">
                <a:solidFill>
                  <a:srgbClr val="231F20"/>
                </a:solidFill>
                <a:latin typeface="Calibri"/>
              </a:rPr>
              <a:t>m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 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p</a:t>
            </a:r>
            <a:r>
              <a:rPr lang="fr-FR" sz="2000" b="0" i="0" spc="-10" baseline="0" dirty="0">
                <a:solidFill>
                  <a:srgbClr val="231F20"/>
                </a:solidFill>
                <a:latin typeface="Calibri"/>
              </a:rPr>
              <a:t>l</a:t>
            </a:r>
            <a:r>
              <a:rPr lang="fr-FR" sz="2000" b="0" i="0" spc="-22" baseline="0" dirty="0">
                <a:solidFill>
                  <a:srgbClr val="231F20"/>
                </a:solidFill>
                <a:latin typeface="Calibri"/>
              </a:rPr>
              <a:t>a</a:t>
            </a:r>
            <a:r>
              <a:rPr lang="fr-FR" sz="2000" b="0" i="0" spc="-18" baseline="0" dirty="0">
                <a:solidFill>
                  <a:srgbClr val="231F20"/>
                </a:solidFill>
                <a:latin typeface="Calibri"/>
              </a:rPr>
              <a:t>s</a:t>
            </a:r>
            <a:r>
              <a:rPr lang="fr-FR" sz="2000" b="0" i="0" spc="-13" baseline="0" dirty="0">
                <a:solidFill>
                  <a:srgbClr val="231F20"/>
                </a:solidFill>
                <a:latin typeface="Calibri"/>
              </a:rPr>
              <a:t>ti</a:t>
            </a:r>
            <a:r>
              <a:rPr lang="fr-FR" sz="2000" b="0" i="0" spc="-25" baseline="0" dirty="0">
                <a:solidFill>
                  <a:srgbClr val="231F20"/>
                </a:solidFill>
                <a:latin typeface="Calibri"/>
              </a:rPr>
              <a:t>qu</a:t>
            </a:r>
            <a:r>
              <a:rPr lang="fr-FR" sz="2000" b="0" i="0" spc="-23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fr-FR" sz="2000" b="0" i="0" spc="-12" baseline="0" dirty="0">
                <a:solidFill>
                  <a:srgbClr val="231F20"/>
                </a:solidFill>
                <a:latin typeface="Calibri"/>
              </a:rPr>
              <a:t>. </a:t>
            </a:r>
          </a:p>
        </p:txBody>
      </p:sp>
      <p:sp>
        <p:nvSpPr>
          <p:cNvPr id="72" name="Rectangle 47090"/>
          <p:cNvSpPr/>
          <p:nvPr/>
        </p:nvSpPr>
        <p:spPr>
          <a:xfrm>
            <a:off x="982469" y="1294582"/>
            <a:ext cx="1479572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tabLst>
                <a:tab pos="818833" algn="l"/>
                <a:tab pos="818833" algn="l"/>
              </a:tabLst>
            </a:pPr>
            <a:r>
              <a:rPr lang="fr-FR" sz="2000" b="1" i="0" spc="0" baseline="0" dirty="0">
                <a:solidFill>
                  <a:srgbClr val="6E3F98"/>
                </a:solidFill>
                <a:latin typeface="ArialMT-ExtraBold"/>
              </a:rPr>
              <a:t>Exercice</a:t>
            </a:r>
            <a:r>
              <a:rPr lang="en-US" sz="2000" b="1" i="0" spc="0" baseline="0" dirty="0">
                <a:solidFill>
                  <a:srgbClr val="6E3F98"/>
                </a:solidFill>
                <a:latin typeface="ArialMT-ExtraBold"/>
              </a:rPr>
              <a:t>    </a:t>
            </a:r>
            <a:r>
              <a:rPr lang="en-US" sz="2000" b="1" i="0" spc="0" baseline="0" dirty="0">
                <a:solidFill>
                  <a:srgbClr val="FFFFFF"/>
                </a:solidFill>
                <a:latin typeface="ArialMT-ExtraBold"/>
              </a:rPr>
              <a:t>1</a:t>
            </a:r>
          </a:p>
        </p:txBody>
      </p:sp>
      <p:sp>
        <p:nvSpPr>
          <p:cNvPr id="73" name="Rectangle 47092"/>
          <p:cNvSpPr/>
          <p:nvPr/>
        </p:nvSpPr>
        <p:spPr>
          <a:xfrm>
            <a:off x="1754905" y="3977534"/>
            <a:ext cx="34143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Œil</a:t>
            </a:r>
          </a:p>
        </p:txBody>
      </p:sp>
      <p:sp>
        <p:nvSpPr>
          <p:cNvPr id="74" name="Rectangle 47093"/>
          <p:cNvSpPr/>
          <p:nvPr/>
        </p:nvSpPr>
        <p:spPr>
          <a:xfrm>
            <a:off x="2381270" y="5404404"/>
            <a:ext cx="1516762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Film plastique </a:t>
            </a:r>
          </a:p>
        </p:txBody>
      </p:sp>
      <p:sp>
        <p:nvSpPr>
          <p:cNvPr id="75" name="Rectangle 47094"/>
          <p:cNvSpPr/>
          <p:nvPr/>
        </p:nvSpPr>
        <p:spPr>
          <a:xfrm>
            <a:off x="4471585" y="4247385"/>
            <a:ext cx="698909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Lampe</a:t>
            </a:r>
          </a:p>
        </p:txBody>
      </p:sp>
      <p:sp>
        <p:nvSpPr>
          <p:cNvPr id="76" name="Rectangle 47099"/>
          <p:cNvSpPr/>
          <p:nvPr/>
        </p:nvSpPr>
        <p:spPr>
          <a:xfrm>
            <a:off x="6038549" y="1928477"/>
            <a:ext cx="526878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44500" indent="-261938" algn="just"/>
            <a:r>
              <a:rPr lang="en-US" sz="2000" b="0" i="0" spc="0" baseline="0" dirty="0">
                <a:solidFill>
                  <a:srgbClr val="F5821F"/>
                </a:solidFill>
                <a:latin typeface="Calibri"/>
              </a:rPr>
              <a:t>1.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Observer si la lampe est visible ou non visible à travers le film plastique.</a:t>
            </a:r>
          </a:p>
        </p:txBody>
      </p:sp>
      <p:sp>
        <p:nvSpPr>
          <p:cNvPr id="77" name="Rectangle 47100"/>
          <p:cNvSpPr/>
          <p:nvPr/>
        </p:nvSpPr>
        <p:spPr>
          <a:xfrm>
            <a:off x="6234617" y="3482091"/>
            <a:ext cx="452354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000" b="0" i="0" spc="0" baseline="0" dirty="0">
                <a:solidFill>
                  <a:srgbClr val="F5821F"/>
                </a:solidFill>
                <a:latin typeface="Calibri"/>
              </a:rPr>
              <a:t>2.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 Conclure sur la nature optiqu</a:t>
            </a:r>
            <a:r>
              <a:rPr lang="en-US" sz="2000" b="0" i="0" spc="542" baseline="0" dirty="0">
                <a:solidFill>
                  <a:srgbClr val="231F20"/>
                </a:solidFill>
                <a:latin typeface="Calibri"/>
              </a:rPr>
              <a:t>e</a:t>
            </a:r>
            <a:r>
              <a:rPr lang="en-US" sz="2000" b="0" i="0" spc="0" baseline="0" dirty="0">
                <a:solidFill>
                  <a:srgbClr val="231F20"/>
                </a:solidFill>
                <a:latin typeface="Calibri"/>
              </a:rPr>
              <a:t>du milieu.</a:t>
            </a:r>
          </a:p>
        </p:txBody>
      </p:sp>
      <p:sp>
        <p:nvSpPr>
          <p:cNvPr id="79" name="ZoneTexte 29"/>
          <p:cNvSpPr txBox="1"/>
          <p:nvPr/>
        </p:nvSpPr>
        <p:spPr>
          <a:xfrm>
            <a:off x="6819601" y="2718428"/>
            <a:ext cx="46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0" name="ZoneTexte 29"/>
          <p:cNvSpPr txBox="1"/>
          <p:nvPr/>
        </p:nvSpPr>
        <p:spPr>
          <a:xfrm>
            <a:off x="8415415" y="3828025"/>
            <a:ext cx="468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MA" sz="24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1951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085" y="20184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B315EB-B963-D508-775F-E4689926C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à l’exercice 5 page 85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970282-FA8D-ECD1-4EC5-5FDA0E3752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11" name="Freeform 47119"/>
          <p:cNvSpPr/>
          <p:nvPr/>
        </p:nvSpPr>
        <p:spPr>
          <a:xfrm>
            <a:off x="534215" y="2208215"/>
            <a:ext cx="6134513" cy="2146072"/>
          </a:xfrm>
          <a:custGeom>
            <a:avLst/>
            <a:gdLst/>
            <a:ahLst/>
            <a:cxnLst/>
            <a:rect l="0" t="0" r="0" b="0"/>
            <a:pathLst>
              <a:path w="3428046" h="1440853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332852"/>
                </a:lnTo>
                <a:cubicBezTo>
                  <a:pt x="0" y="1392491"/>
                  <a:pt x="48349" y="1440853"/>
                  <a:pt x="108000" y="1440853"/>
                </a:cubicBezTo>
                <a:lnTo>
                  <a:pt x="3320045" y="1440853"/>
                </a:lnTo>
                <a:cubicBezTo>
                  <a:pt x="3379697" y="1440853"/>
                  <a:pt x="3428046" y="1392491"/>
                  <a:pt x="3428046" y="1332852"/>
                </a:cubicBezTo>
                <a:lnTo>
                  <a:pt x="3428046" y="108000"/>
                </a:lnTo>
                <a:cubicBezTo>
                  <a:pt x="3428046" y="48348"/>
                  <a:pt x="3379697" y="0"/>
                  <a:pt x="3320045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</p:sp>
      <p:sp>
        <p:nvSpPr>
          <p:cNvPr id="12" name="Freeform 47120"/>
          <p:cNvSpPr/>
          <p:nvPr/>
        </p:nvSpPr>
        <p:spPr>
          <a:xfrm>
            <a:off x="534215" y="2208215"/>
            <a:ext cx="6125512" cy="2146071"/>
          </a:xfrm>
          <a:custGeom>
            <a:avLst/>
            <a:gdLst/>
            <a:ahLst/>
            <a:cxnLst/>
            <a:rect l="0" t="0" r="0" b="0"/>
            <a:pathLst>
              <a:path w="3428046" h="1440853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1332852"/>
                </a:lnTo>
                <a:cubicBezTo>
                  <a:pt x="0" y="1392491"/>
                  <a:pt x="48349" y="1440853"/>
                  <a:pt x="108000" y="1440853"/>
                </a:cubicBezTo>
                <a:lnTo>
                  <a:pt x="3320045" y="1440853"/>
                </a:lnTo>
                <a:cubicBezTo>
                  <a:pt x="3379697" y="1440853"/>
                  <a:pt x="3428046" y="1392491"/>
                  <a:pt x="3428046" y="1332852"/>
                </a:cubicBezTo>
                <a:lnTo>
                  <a:pt x="3428046" y="108000"/>
                </a:lnTo>
                <a:cubicBezTo>
                  <a:pt x="3428046" y="48348"/>
                  <a:pt x="3379697" y="0"/>
                  <a:pt x="3320045" y="0"/>
                </a:cubicBezTo>
                <a:lnTo>
                  <a:pt x="108000" y="0"/>
                </a:lnTo>
                <a:close/>
                <a:moveTo>
                  <a:pt x="108000" y="0"/>
                </a:moveTo>
              </a:path>
            </a:pathLst>
          </a:custGeom>
          <a:noFill/>
          <a:ln w="6350" cap="flat" cmpd="sng" algn="ctr">
            <a:solidFill>
              <a:srgbClr val="6C509E">
                <a:alpha val="100000"/>
              </a:srgbClr>
            </a:solidFill>
            <a:prstDash val="solid"/>
            <a:miter lim="50800"/>
          </a:ln>
          <a:effectLst/>
        </p:spPr>
      </p:sp>
      <p:sp>
        <p:nvSpPr>
          <p:cNvPr id="49" name="Freeform 47270"/>
          <p:cNvSpPr/>
          <p:nvPr/>
        </p:nvSpPr>
        <p:spPr>
          <a:xfrm>
            <a:off x="479779" y="2022224"/>
            <a:ext cx="11093911" cy="2401731"/>
          </a:xfrm>
          <a:custGeom>
            <a:avLst/>
            <a:gdLst/>
            <a:ahLst/>
            <a:cxnLst/>
            <a:rect l="0" t="0" r="0" b="0"/>
            <a:pathLst>
              <a:path w="6608648" h="1722424">
                <a:moveTo>
                  <a:pt x="0" y="34963"/>
                </a:moveTo>
                <a:lnTo>
                  <a:pt x="0" y="1614423"/>
                </a:lnTo>
                <a:cubicBezTo>
                  <a:pt x="0" y="1674075"/>
                  <a:pt x="48348" y="1722424"/>
                  <a:pt x="108000" y="1722424"/>
                </a:cubicBezTo>
                <a:lnTo>
                  <a:pt x="6500647" y="1722424"/>
                </a:lnTo>
                <a:cubicBezTo>
                  <a:pt x="6560299" y="1722424"/>
                  <a:pt x="6608648" y="1674075"/>
                  <a:pt x="6608648" y="1614423"/>
                </a:cubicBezTo>
                <a:lnTo>
                  <a:pt x="6608648" y="108000"/>
                </a:lnTo>
                <a:cubicBezTo>
                  <a:pt x="6608648" y="48361"/>
                  <a:pt x="6560299" y="0"/>
                  <a:pt x="6500647" y="0"/>
                </a:cubicBezTo>
                <a:lnTo>
                  <a:pt x="6163398" y="0"/>
                </a:lnTo>
              </a:path>
            </a:pathLst>
          </a:custGeom>
          <a:noFill/>
          <a:ln w="12700" cap="flat" cmpd="sng" algn="ctr">
            <a:solidFill>
              <a:srgbClr val="A68FC2">
                <a:alpha val="100000"/>
              </a:srgbClr>
            </a:solidFill>
            <a:prstDash val="solid"/>
            <a:miter lim="50800"/>
          </a:ln>
          <a:effectLst/>
        </p:spPr>
      </p:sp>
      <p:grpSp>
        <p:nvGrpSpPr>
          <p:cNvPr id="5" name="Group 4"/>
          <p:cNvGrpSpPr/>
          <p:nvPr/>
        </p:nvGrpSpPr>
        <p:grpSpPr>
          <a:xfrm>
            <a:off x="9892938" y="1889761"/>
            <a:ext cx="855596" cy="248575"/>
            <a:chOff x="8606785" y="1383179"/>
            <a:chExt cx="818045" cy="277931"/>
          </a:xfrm>
        </p:grpSpPr>
        <p:sp>
          <p:nvSpPr>
            <p:cNvPr id="13" name="Freeform 47236"/>
            <p:cNvSpPr/>
            <p:nvPr/>
          </p:nvSpPr>
          <p:spPr>
            <a:xfrm>
              <a:off x="9118235" y="1390470"/>
              <a:ext cx="282696" cy="248441"/>
            </a:xfrm>
            <a:custGeom>
              <a:avLst/>
              <a:gdLst/>
              <a:ahLst/>
              <a:cxnLst/>
              <a:rect l="0" t="0" r="0" b="0"/>
              <a:pathLst>
                <a:path w="168402" h="168402">
                  <a:moveTo>
                    <a:pt x="0" y="84201"/>
                  </a:moveTo>
                  <a:cubicBezTo>
                    <a:pt x="0" y="130708"/>
                    <a:pt x="37693" y="168402"/>
                    <a:pt x="84201" y="168402"/>
                  </a:cubicBezTo>
                  <a:cubicBezTo>
                    <a:pt x="130695" y="168402"/>
                    <a:pt x="168402" y="130708"/>
                    <a:pt x="168402" y="84201"/>
                  </a:cubicBezTo>
                  <a:cubicBezTo>
                    <a:pt x="168402" y="37694"/>
                    <a:pt x="130695" y="0"/>
                    <a:pt x="84201" y="0"/>
                  </a:cubicBezTo>
                  <a:cubicBezTo>
                    <a:pt x="37693" y="0"/>
                    <a:pt x="0" y="37694"/>
                    <a:pt x="0" y="84201"/>
                  </a:cubicBezTo>
                </a:path>
              </a:pathLst>
            </a:custGeom>
            <a:solidFill>
              <a:srgbClr val="DC393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14" name="Picture 4723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63812" y="1387458"/>
              <a:ext cx="207838" cy="182658"/>
            </a:xfrm>
            <a:prstGeom prst="rect">
              <a:avLst/>
            </a:prstGeom>
            <a:noFill/>
          </p:spPr>
        </p:pic>
        <p:sp>
          <p:nvSpPr>
            <p:cNvPr id="15" name="Freeform 47238"/>
            <p:cNvSpPr/>
            <p:nvPr/>
          </p:nvSpPr>
          <p:spPr>
            <a:xfrm>
              <a:off x="9214001" y="1414777"/>
              <a:ext cx="84531" cy="65782"/>
            </a:xfrm>
            <a:custGeom>
              <a:avLst/>
              <a:gdLst/>
              <a:ahLst/>
              <a:cxnLst/>
              <a:rect l="0" t="0" r="0" b="0"/>
              <a:pathLst>
                <a:path w="50355" h="44589">
                  <a:moveTo>
                    <a:pt x="30886" y="44589"/>
                  </a:moveTo>
                  <a:cubicBezTo>
                    <a:pt x="35483" y="44589"/>
                    <a:pt x="39712" y="43078"/>
                    <a:pt x="42836" y="39954"/>
                  </a:cubicBezTo>
                  <a:cubicBezTo>
                    <a:pt x="50355" y="32448"/>
                    <a:pt x="48538" y="18440"/>
                    <a:pt x="38785" y="8687"/>
                  </a:cubicBezTo>
                  <a:cubicBezTo>
                    <a:pt x="33083" y="2984"/>
                    <a:pt x="25921" y="0"/>
                    <a:pt x="19469" y="0"/>
                  </a:cubicBezTo>
                  <a:cubicBezTo>
                    <a:pt x="14872" y="0"/>
                    <a:pt x="10630" y="1511"/>
                    <a:pt x="7518" y="4635"/>
                  </a:cubicBezTo>
                  <a:cubicBezTo>
                    <a:pt x="0" y="12141"/>
                    <a:pt x="1816" y="26136"/>
                    <a:pt x="11570" y="35903"/>
                  </a:cubicBezTo>
                  <a:cubicBezTo>
                    <a:pt x="17272" y="41605"/>
                    <a:pt x="24422" y="44589"/>
                    <a:pt x="30886" y="44589"/>
                  </a:cubicBezTo>
                </a:path>
              </a:pathLst>
            </a:custGeom>
            <a:solidFill>
              <a:srgbClr val="ED786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16" name="Freeform 47239"/>
            <p:cNvSpPr/>
            <p:nvPr/>
          </p:nvSpPr>
          <p:spPr>
            <a:xfrm>
              <a:off x="9121268" y="1406777"/>
              <a:ext cx="250225" cy="219905"/>
            </a:xfrm>
            <a:custGeom>
              <a:avLst/>
              <a:gdLst/>
              <a:ahLst/>
              <a:cxnLst/>
              <a:rect l="0" t="0" r="0" b="0"/>
              <a:pathLst>
                <a:path w="149059" h="149059">
                  <a:moveTo>
                    <a:pt x="81165" y="149059"/>
                  </a:moveTo>
                  <a:cubicBezTo>
                    <a:pt x="108736" y="149059"/>
                    <a:pt x="134250" y="134823"/>
                    <a:pt x="149059" y="112331"/>
                  </a:cubicBezTo>
                  <a:cubicBezTo>
                    <a:pt x="135216" y="122936"/>
                    <a:pt x="118210" y="128803"/>
                    <a:pt x="100380" y="128803"/>
                  </a:cubicBezTo>
                  <a:cubicBezTo>
                    <a:pt x="56197" y="128803"/>
                    <a:pt x="20256" y="92862"/>
                    <a:pt x="20256" y="48679"/>
                  </a:cubicBezTo>
                  <a:cubicBezTo>
                    <a:pt x="20256" y="30848"/>
                    <a:pt x="26124" y="13843"/>
                    <a:pt x="36728" y="0"/>
                  </a:cubicBezTo>
                  <a:cubicBezTo>
                    <a:pt x="14237" y="14808"/>
                    <a:pt x="0" y="40322"/>
                    <a:pt x="0" y="67894"/>
                  </a:cubicBezTo>
                  <a:cubicBezTo>
                    <a:pt x="0" y="112649"/>
                    <a:pt x="36411" y="149059"/>
                    <a:pt x="81165" y="149059"/>
                  </a:cubicBezTo>
                </a:path>
              </a:pathLst>
            </a:custGeom>
            <a:solidFill>
              <a:srgbClr val="D6373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17" name="Picture 47240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05532" y="1383179"/>
              <a:ext cx="316253" cy="277931"/>
            </a:xfrm>
            <a:prstGeom prst="rect">
              <a:avLst/>
            </a:prstGeom>
            <a:noFill/>
          </p:spPr>
        </p:pic>
        <p:sp>
          <p:nvSpPr>
            <p:cNvPr id="18" name="Freeform 47241"/>
            <p:cNvSpPr/>
            <p:nvPr/>
          </p:nvSpPr>
          <p:spPr>
            <a:xfrm>
              <a:off x="9224094" y="146250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94" h="28726">
                  <a:moveTo>
                    <a:pt x="0" y="14363"/>
                  </a:moveTo>
                  <a:cubicBezTo>
                    <a:pt x="0" y="6426"/>
                    <a:pt x="3822" y="0"/>
                    <a:pt x="8547" y="0"/>
                  </a:cubicBezTo>
                  <a:cubicBezTo>
                    <a:pt x="13271" y="0"/>
                    <a:pt x="17094" y="6426"/>
                    <a:pt x="17094" y="14363"/>
                  </a:cubicBezTo>
                  <a:cubicBezTo>
                    <a:pt x="17094" y="22300"/>
                    <a:pt x="13271" y="28726"/>
                    <a:pt x="8547" y="28726"/>
                  </a:cubicBezTo>
                  <a:cubicBezTo>
                    <a:pt x="3822" y="28726"/>
                    <a:pt x="0" y="22300"/>
                    <a:pt x="0" y="14363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19" name="Freeform 47242"/>
            <p:cNvSpPr/>
            <p:nvPr/>
          </p:nvSpPr>
          <p:spPr>
            <a:xfrm>
              <a:off x="9163675" y="146250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94" h="28726">
                  <a:moveTo>
                    <a:pt x="0" y="14363"/>
                  </a:moveTo>
                  <a:cubicBezTo>
                    <a:pt x="0" y="6426"/>
                    <a:pt x="3822" y="0"/>
                    <a:pt x="8547" y="0"/>
                  </a:cubicBezTo>
                  <a:cubicBezTo>
                    <a:pt x="13271" y="0"/>
                    <a:pt x="17094" y="6426"/>
                    <a:pt x="17094" y="14363"/>
                  </a:cubicBezTo>
                  <a:cubicBezTo>
                    <a:pt x="17094" y="22300"/>
                    <a:pt x="13271" y="28726"/>
                    <a:pt x="8547" y="28726"/>
                  </a:cubicBezTo>
                  <a:cubicBezTo>
                    <a:pt x="3822" y="28726"/>
                    <a:pt x="0" y="22300"/>
                    <a:pt x="0" y="14363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20" name="Freeform 47243"/>
            <p:cNvSpPr/>
            <p:nvPr/>
          </p:nvSpPr>
          <p:spPr>
            <a:xfrm>
              <a:off x="8632775" y="1390470"/>
              <a:ext cx="282696" cy="248441"/>
            </a:xfrm>
            <a:custGeom>
              <a:avLst/>
              <a:gdLst/>
              <a:ahLst/>
              <a:cxnLst/>
              <a:rect l="0" t="0" r="0" b="0"/>
              <a:pathLst>
                <a:path w="168402" h="168402">
                  <a:moveTo>
                    <a:pt x="0" y="84201"/>
                  </a:moveTo>
                  <a:cubicBezTo>
                    <a:pt x="0" y="130708"/>
                    <a:pt x="37693" y="168402"/>
                    <a:pt x="84201" y="168402"/>
                  </a:cubicBezTo>
                  <a:cubicBezTo>
                    <a:pt x="130695" y="168402"/>
                    <a:pt x="168402" y="130708"/>
                    <a:pt x="168402" y="84201"/>
                  </a:cubicBezTo>
                  <a:cubicBezTo>
                    <a:pt x="168402" y="37694"/>
                    <a:pt x="130695" y="0"/>
                    <a:pt x="84201" y="0"/>
                  </a:cubicBezTo>
                  <a:cubicBezTo>
                    <a:pt x="37693" y="0"/>
                    <a:pt x="0" y="37694"/>
                    <a:pt x="0" y="84201"/>
                  </a:cubicBezTo>
                </a:path>
              </a:pathLst>
            </a:custGeom>
            <a:solidFill>
              <a:srgbClr val="1D984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21" name="Picture 47244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78352" y="1387458"/>
              <a:ext cx="207838" cy="182658"/>
            </a:xfrm>
            <a:prstGeom prst="rect">
              <a:avLst/>
            </a:prstGeom>
            <a:noFill/>
          </p:spPr>
        </p:pic>
        <p:sp>
          <p:nvSpPr>
            <p:cNvPr id="22" name="Freeform 47245"/>
            <p:cNvSpPr/>
            <p:nvPr/>
          </p:nvSpPr>
          <p:spPr>
            <a:xfrm>
              <a:off x="8728542" y="1414777"/>
              <a:ext cx="84531" cy="65782"/>
            </a:xfrm>
            <a:custGeom>
              <a:avLst/>
              <a:gdLst/>
              <a:ahLst/>
              <a:cxnLst/>
              <a:rect l="0" t="0" r="0" b="0"/>
              <a:pathLst>
                <a:path w="50355" h="44589">
                  <a:moveTo>
                    <a:pt x="30886" y="44589"/>
                  </a:moveTo>
                  <a:cubicBezTo>
                    <a:pt x="35483" y="44589"/>
                    <a:pt x="39712" y="43078"/>
                    <a:pt x="42836" y="39954"/>
                  </a:cubicBezTo>
                  <a:cubicBezTo>
                    <a:pt x="50355" y="32448"/>
                    <a:pt x="48538" y="18440"/>
                    <a:pt x="38785" y="8687"/>
                  </a:cubicBezTo>
                  <a:cubicBezTo>
                    <a:pt x="33083" y="2984"/>
                    <a:pt x="25921" y="0"/>
                    <a:pt x="19469" y="0"/>
                  </a:cubicBezTo>
                  <a:cubicBezTo>
                    <a:pt x="14872" y="0"/>
                    <a:pt x="10630" y="1511"/>
                    <a:pt x="7518" y="4635"/>
                  </a:cubicBezTo>
                  <a:cubicBezTo>
                    <a:pt x="0" y="12141"/>
                    <a:pt x="1816" y="26136"/>
                    <a:pt x="11570" y="35903"/>
                  </a:cubicBezTo>
                  <a:cubicBezTo>
                    <a:pt x="17272" y="41605"/>
                    <a:pt x="24422" y="44589"/>
                    <a:pt x="30886" y="44589"/>
                  </a:cubicBezTo>
                </a:path>
              </a:pathLst>
            </a:custGeom>
            <a:solidFill>
              <a:srgbClr val="7BB97A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23" name="Freeform 47246"/>
            <p:cNvSpPr/>
            <p:nvPr/>
          </p:nvSpPr>
          <p:spPr>
            <a:xfrm>
              <a:off x="8635808" y="1406777"/>
              <a:ext cx="250225" cy="219905"/>
            </a:xfrm>
            <a:custGeom>
              <a:avLst/>
              <a:gdLst/>
              <a:ahLst/>
              <a:cxnLst/>
              <a:rect l="0" t="0" r="0" b="0"/>
              <a:pathLst>
                <a:path w="149059" h="149059">
                  <a:moveTo>
                    <a:pt x="81165" y="149059"/>
                  </a:moveTo>
                  <a:cubicBezTo>
                    <a:pt x="108736" y="149059"/>
                    <a:pt x="134250" y="134823"/>
                    <a:pt x="149059" y="112331"/>
                  </a:cubicBezTo>
                  <a:cubicBezTo>
                    <a:pt x="135216" y="122936"/>
                    <a:pt x="118210" y="128803"/>
                    <a:pt x="100380" y="128803"/>
                  </a:cubicBezTo>
                  <a:cubicBezTo>
                    <a:pt x="56197" y="128803"/>
                    <a:pt x="20256" y="92862"/>
                    <a:pt x="20256" y="48679"/>
                  </a:cubicBezTo>
                  <a:cubicBezTo>
                    <a:pt x="20256" y="30848"/>
                    <a:pt x="26124" y="13843"/>
                    <a:pt x="36728" y="0"/>
                  </a:cubicBezTo>
                  <a:cubicBezTo>
                    <a:pt x="14237" y="14808"/>
                    <a:pt x="0" y="40322"/>
                    <a:pt x="0" y="67894"/>
                  </a:cubicBezTo>
                  <a:cubicBezTo>
                    <a:pt x="0" y="112649"/>
                    <a:pt x="36411" y="149059"/>
                    <a:pt x="81165" y="149059"/>
                  </a:cubicBezTo>
                </a:path>
              </a:pathLst>
            </a:custGeom>
            <a:solidFill>
              <a:srgbClr val="0A955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24" name="Picture 47247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20073" y="1383179"/>
              <a:ext cx="316251" cy="277931"/>
            </a:xfrm>
            <a:prstGeom prst="rect">
              <a:avLst/>
            </a:prstGeom>
            <a:noFill/>
          </p:spPr>
        </p:pic>
        <p:sp>
          <p:nvSpPr>
            <p:cNvPr id="25" name="Freeform 47248"/>
            <p:cNvSpPr/>
            <p:nvPr/>
          </p:nvSpPr>
          <p:spPr>
            <a:xfrm>
              <a:off x="8738634" y="146250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94" h="28726">
                  <a:moveTo>
                    <a:pt x="0" y="14363"/>
                  </a:moveTo>
                  <a:cubicBezTo>
                    <a:pt x="0" y="6426"/>
                    <a:pt x="3822" y="0"/>
                    <a:pt x="8547" y="0"/>
                  </a:cubicBezTo>
                  <a:cubicBezTo>
                    <a:pt x="13271" y="0"/>
                    <a:pt x="17094" y="6426"/>
                    <a:pt x="17094" y="14363"/>
                  </a:cubicBezTo>
                  <a:cubicBezTo>
                    <a:pt x="17094" y="22300"/>
                    <a:pt x="13271" y="28726"/>
                    <a:pt x="8547" y="28726"/>
                  </a:cubicBezTo>
                  <a:cubicBezTo>
                    <a:pt x="3822" y="28726"/>
                    <a:pt x="0" y="22300"/>
                    <a:pt x="0" y="14363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27" name="Freeform 47249"/>
            <p:cNvSpPr/>
            <p:nvPr/>
          </p:nvSpPr>
          <p:spPr>
            <a:xfrm>
              <a:off x="8678216" y="146250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94" h="28726">
                  <a:moveTo>
                    <a:pt x="0" y="14363"/>
                  </a:moveTo>
                  <a:cubicBezTo>
                    <a:pt x="0" y="6426"/>
                    <a:pt x="3822" y="0"/>
                    <a:pt x="8547" y="0"/>
                  </a:cubicBezTo>
                  <a:cubicBezTo>
                    <a:pt x="13271" y="0"/>
                    <a:pt x="17094" y="6426"/>
                    <a:pt x="17094" y="14363"/>
                  </a:cubicBezTo>
                  <a:cubicBezTo>
                    <a:pt x="17094" y="22300"/>
                    <a:pt x="13271" y="28726"/>
                    <a:pt x="8547" y="28726"/>
                  </a:cubicBezTo>
                  <a:cubicBezTo>
                    <a:pt x="3822" y="28726"/>
                    <a:pt x="0" y="22300"/>
                    <a:pt x="0" y="14363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28" name="Freeform 47250"/>
            <p:cNvSpPr/>
            <p:nvPr/>
          </p:nvSpPr>
          <p:spPr>
            <a:xfrm>
              <a:off x="9177062" y="1502919"/>
              <a:ext cx="104890" cy="45719"/>
            </a:xfrm>
            <a:custGeom>
              <a:avLst/>
              <a:gdLst/>
              <a:ahLst/>
              <a:cxnLst/>
              <a:rect l="0" t="0" r="0" b="0"/>
              <a:pathLst>
                <a:path w="62483" h="22402">
                  <a:moveTo>
                    <a:pt x="3200" y="22034"/>
                  </a:moveTo>
                  <a:cubicBezTo>
                    <a:pt x="4050" y="22034"/>
                    <a:pt x="4889" y="21654"/>
                    <a:pt x="5447" y="20930"/>
                  </a:cubicBezTo>
                  <a:lnTo>
                    <a:pt x="8597" y="16828"/>
                  </a:lnTo>
                  <a:cubicBezTo>
                    <a:pt x="14045" y="9741"/>
                    <a:pt x="22300" y="5677"/>
                    <a:pt x="31241" y="5677"/>
                  </a:cubicBezTo>
                  <a:cubicBezTo>
                    <a:pt x="40182" y="5677"/>
                    <a:pt x="48437" y="9741"/>
                    <a:pt x="53885" y="16828"/>
                  </a:cubicBezTo>
                  <a:lnTo>
                    <a:pt x="57035" y="20930"/>
                  </a:lnTo>
                  <a:cubicBezTo>
                    <a:pt x="57987" y="22160"/>
                    <a:pt x="59765" y="22402"/>
                    <a:pt x="61010" y="21450"/>
                  </a:cubicBezTo>
                  <a:cubicBezTo>
                    <a:pt x="62255" y="20498"/>
                    <a:pt x="62483" y="18720"/>
                    <a:pt x="61531" y="17475"/>
                  </a:cubicBezTo>
                  <a:lnTo>
                    <a:pt x="58381" y="13373"/>
                  </a:lnTo>
                  <a:cubicBezTo>
                    <a:pt x="51853" y="4877"/>
                    <a:pt x="41960" y="0"/>
                    <a:pt x="31241" y="0"/>
                  </a:cubicBezTo>
                  <a:cubicBezTo>
                    <a:pt x="20522" y="0"/>
                    <a:pt x="10629" y="4877"/>
                    <a:pt x="4101" y="13373"/>
                  </a:cubicBezTo>
                  <a:lnTo>
                    <a:pt x="953" y="17475"/>
                  </a:lnTo>
                  <a:cubicBezTo>
                    <a:pt x="0" y="18720"/>
                    <a:pt x="241" y="20498"/>
                    <a:pt x="1473" y="21450"/>
                  </a:cubicBezTo>
                  <a:cubicBezTo>
                    <a:pt x="1994" y="21844"/>
                    <a:pt x="2604" y="22034"/>
                    <a:pt x="3200" y="22034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34" name="Freeform 47251"/>
            <p:cNvSpPr/>
            <p:nvPr/>
          </p:nvSpPr>
          <p:spPr>
            <a:xfrm>
              <a:off x="8683028" y="1506710"/>
              <a:ext cx="104890" cy="45719"/>
            </a:xfrm>
            <a:custGeom>
              <a:avLst/>
              <a:gdLst/>
              <a:ahLst/>
              <a:cxnLst/>
              <a:rect l="0" t="0" r="0" b="0"/>
              <a:pathLst>
                <a:path w="62483" h="22402">
                  <a:moveTo>
                    <a:pt x="59283" y="368"/>
                  </a:moveTo>
                  <a:cubicBezTo>
                    <a:pt x="58433" y="368"/>
                    <a:pt x="57594" y="748"/>
                    <a:pt x="57036" y="1472"/>
                  </a:cubicBezTo>
                  <a:lnTo>
                    <a:pt x="53886" y="5574"/>
                  </a:lnTo>
                  <a:cubicBezTo>
                    <a:pt x="48438" y="12661"/>
                    <a:pt x="40183" y="16725"/>
                    <a:pt x="31242" y="16725"/>
                  </a:cubicBezTo>
                  <a:cubicBezTo>
                    <a:pt x="22301" y="16725"/>
                    <a:pt x="14046" y="12661"/>
                    <a:pt x="8598" y="5574"/>
                  </a:cubicBezTo>
                  <a:lnTo>
                    <a:pt x="5448" y="1472"/>
                  </a:lnTo>
                  <a:cubicBezTo>
                    <a:pt x="4496" y="242"/>
                    <a:pt x="2730" y="0"/>
                    <a:pt x="1473" y="952"/>
                  </a:cubicBezTo>
                  <a:cubicBezTo>
                    <a:pt x="228" y="1904"/>
                    <a:pt x="0" y="3682"/>
                    <a:pt x="952" y="4927"/>
                  </a:cubicBezTo>
                  <a:lnTo>
                    <a:pt x="4102" y="9029"/>
                  </a:lnTo>
                  <a:cubicBezTo>
                    <a:pt x="10630" y="17525"/>
                    <a:pt x="20523" y="22402"/>
                    <a:pt x="31242" y="22402"/>
                  </a:cubicBezTo>
                  <a:cubicBezTo>
                    <a:pt x="41961" y="22402"/>
                    <a:pt x="51854" y="17525"/>
                    <a:pt x="58382" y="9029"/>
                  </a:cubicBezTo>
                  <a:lnTo>
                    <a:pt x="61530" y="4927"/>
                  </a:lnTo>
                  <a:cubicBezTo>
                    <a:pt x="62483" y="3682"/>
                    <a:pt x="62242" y="1904"/>
                    <a:pt x="61010" y="952"/>
                  </a:cubicBezTo>
                  <a:cubicBezTo>
                    <a:pt x="60489" y="558"/>
                    <a:pt x="59879" y="368"/>
                    <a:pt x="59283" y="368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35" name="Freeform 47252"/>
            <p:cNvSpPr/>
            <p:nvPr/>
          </p:nvSpPr>
          <p:spPr>
            <a:xfrm>
              <a:off x="8881175" y="1390470"/>
              <a:ext cx="282696" cy="248441"/>
            </a:xfrm>
            <a:custGeom>
              <a:avLst/>
              <a:gdLst/>
              <a:ahLst/>
              <a:cxnLst/>
              <a:rect l="0" t="0" r="0" b="0"/>
              <a:pathLst>
                <a:path w="168402" h="168402">
                  <a:moveTo>
                    <a:pt x="0" y="84201"/>
                  </a:moveTo>
                  <a:cubicBezTo>
                    <a:pt x="0" y="130708"/>
                    <a:pt x="37693" y="168402"/>
                    <a:pt x="84201" y="168402"/>
                  </a:cubicBezTo>
                  <a:cubicBezTo>
                    <a:pt x="130695" y="168402"/>
                    <a:pt x="168402" y="130708"/>
                    <a:pt x="168402" y="84201"/>
                  </a:cubicBezTo>
                  <a:cubicBezTo>
                    <a:pt x="168402" y="37694"/>
                    <a:pt x="130695" y="0"/>
                    <a:pt x="84201" y="0"/>
                  </a:cubicBezTo>
                  <a:cubicBezTo>
                    <a:pt x="37693" y="0"/>
                    <a:pt x="0" y="37694"/>
                    <a:pt x="0" y="84201"/>
                  </a:cubicBezTo>
                </a:path>
              </a:pathLst>
            </a:custGeom>
            <a:solidFill>
              <a:srgbClr val="FBDD3D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36" name="Picture 47253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926751" y="1387458"/>
              <a:ext cx="207838" cy="182658"/>
            </a:xfrm>
            <a:prstGeom prst="rect">
              <a:avLst/>
            </a:prstGeom>
            <a:noFill/>
          </p:spPr>
        </p:pic>
        <p:sp>
          <p:nvSpPr>
            <p:cNvPr id="37" name="Freeform 47254"/>
            <p:cNvSpPr/>
            <p:nvPr/>
          </p:nvSpPr>
          <p:spPr>
            <a:xfrm>
              <a:off x="8976942" y="1414777"/>
              <a:ext cx="84531" cy="65782"/>
            </a:xfrm>
            <a:custGeom>
              <a:avLst/>
              <a:gdLst/>
              <a:ahLst/>
              <a:cxnLst/>
              <a:rect l="0" t="0" r="0" b="0"/>
              <a:pathLst>
                <a:path w="50355" h="44589">
                  <a:moveTo>
                    <a:pt x="30886" y="44589"/>
                  </a:moveTo>
                  <a:cubicBezTo>
                    <a:pt x="35483" y="44589"/>
                    <a:pt x="39712" y="43078"/>
                    <a:pt x="42836" y="39954"/>
                  </a:cubicBezTo>
                  <a:cubicBezTo>
                    <a:pt x="50355" y="32448"/>
                    <a:pt x="48538" y="18440"/>
                    <a:pt x="38785" y="8687"/>
                  </a:cubicBezTo>
                  <a:cubicBezTo>
                    <a:pt x="33083" y="2984"/>
                    <a:pt x="25921" y="0"/>
                    <a:pt x="19469" y="0"/>
                  </a:cubicBezTo>
                  <a:cubicBezTo>
                    <a:pt x="14872" y="0"/>
                    <a:pt x="10630" y="1511"/>
                    <a:pt x="7506" y="4635"/>
                  </a:cubicBezTo>
                  <a:cubicBezTo>
                    <a:pt x="0" y="12141"/>
                    <a:pt x="1816" y="26136"/>
                    <a:pt x="11570" y="35903"/>
                  </a:cubicBezTo>
                  <a:cubicBezTo>
                    <a:pt x="17272" y="41605"/>
                    <a:pt x="24422" y="44589"/>
                    <a:pt x="30886" y="44589"/>
                  </a:cubicBezTo>
                </a:path>
              </a:pathLst>
            </a:custGeom>
            <a:solidFill>
              <a:srgbClr val="FDED8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38" name="Freeform 47255"/>
            <p:cNvSpPr/>
            <p:nvPr/>
          </p:nvSpPr>
          <p:spPr>
            <a:xfrm>
              <a:off x="8884209" y="1406777"/>
              <a:ext cx="250225" cy="219905"/>
            </a:xfrm>
            <a:custGeom>
              <a:avLst/>
              <a:gdLst/>
              <a:ahLst/>
              <a:cxnLst/>
              <a:rect l="0" t="0" r="0" b="0"/>
              <a:pathLst>
                <a:path w="149059" h="149059">
                  <a:moveTo>
                    <a:pt x="81165" y="149059"/>
                  </a:moveTo>
                  <a:cubicBezTo>
                    <a:pt x="108736" y="149059"/>
                    <a:pt x="134250" y="134823"/>
                    <a:pt x="149059" y="112331"/>
                  </a:cubicBezTo>
                  <a:cubicBezTo>
                    <a:pt x="135216" y="122936"/>
                    <a:pt x="118210" y="128803"/>
                    <a:pt x="100380" y="128803"/>
                  </a:cubicBezTo>
                  <a:cubicBezTo>
                    <a:pt x="56197" y="128803"/>
                    <a:pt x="20256" y="92862"/>
                    <a:pt x="20256" y="48679"/>
                  </a:cubicBezTo>
                  <a:cubicBezTo>
                    <a:pt x="20256" y="30848"/>
                    <a:pt x="26124" y="13843"/>
                    <a:pt x="36728" y="0"/>
                  </a:cubicBezTo>
                  <a:cubicBezTo>
                    <a:pt x="14237" y="14808"/>
                    <a:pt x="0" y="40322"/>
                    <a:pt x="0" y="67894"/>
                  </a:cubicBezTo>
                  <a:cubicBezTo>
                    <a:pt x="0" y="112649"/>
                    <a:pt x="36411" y="149059"/>
                    <a:pt x="81165" y="149059"/>
                  </a:cubicBezTo>
                </a:path>
              </a:pathLst>
            </a:custGeom>
            <a:solidFill>
              <a:srgbClr val="F9D637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39" name="Picture 47256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68473" y="1383179"/>
              <a:ext cx="316251" cy="277931"/>
            </a:xfrm>
            <a:prstGeom prst="rect">
              <a:avLst/>
            </a:prstGeom>
            <a:noFill/>
          </p:spPr>
        </p:pic>
        <p:sp>
          <p:nvSpPr>
            <p:cNvPr id="40" name="Freeform 47257"/>
            <p:cNvSpPr/>
            <p:nvPr/>
          </p:nvSpPr>
          <p:spPr>
            <a:xfrm>
              <a:off x="8982172" y="145564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94" h="28726">
                  <a:moveTo>
                    <a:pt x="0" y="14363"/>
                  </a:moveTo>
                  <a:cubicBezTo>
                    <a:pt x="0" y="6426"/>
                    <a:pt x="3822" y="0"/>
                    <a:pt x="8547" y="0"/>
                  </a:cubicBezTo>
                  <a:cubicBezTo>
                    <a:pt x="13271" y="0"/>
                    <a:pt x="17094" y="6426"/>
                    <a:pt x="17094" y="14363"/>
                  </a:cubicBezTo>
                  <a:cubicBezTo>
                    <a:pt x="17094" y="22300"/>
                    <a:pt x="13271" y="28726"/>
                    <a:pt x="8547" y="28726"/>
                  </a:cubicBezTo>
                  <a:cubicBezTo>
                    <a:pt x="3822" y="28726"/>
                    <a:pt x="0" y="22300"/>
                    <a:pt x="0" y="14363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41" name="Freeform 47258"/>
            <p:cNvSpPr/>
            <p:nvPr/>
          </p:nvSpPr>
          <p:spPr>
            <a:xfrm>
              <a:off x="8921754" y="145564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94" h="28726">
                  <a:moveTo>
                    <a:pt x="0" y="14363"/>
                  </a:moveTo>
                  <a:cubicBezTo>
                    <a:pt x="0" y="6426"/>
                    <a:pt x="3822" y="0"/>
                    <a:pt x="8547" y="0"/>
                  </a:cubicBezTo>
                  <a:cubicBezTo>
                    <a:pt x="13271" y="0"/>
                    <a:pt x="17094" y="6426"/>
                    <a:pt x="17094" y="14363"/>
                  </a:cubicBezTo>
                  <a:cubicBezTo>
                    <a:pt x="17094" y="22300"/>
                    <a:pt x="13271" y="28726"/>
                    <a:pt x="8547" y="28726"/>
                  </a:cubicBezTo>
                  <a:cubicBezTo>
                    <a:pt x="3822" y="28726"/>
                    <a:pt x="0" y="22300"/>
                    <a:pt x="0" y="14363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42" name="Freeform 47259"/>
            <p:cNvSpPr/>
            <p:nvPr/>
          </p:nvSpPr>
          <p:spPr>
            <a:xfrm>
              <a:off x="8926347" y="1504602"/>
              <a:ext cx="114697" cy="45719"/>
            </a:xfrm>
            <a:custGeom>
              <a:avLst/>
              <a:gdLst/>
              <a:ahLst/>
              <a:cxnLst/>
              <a:rect l="0" t="0" r="0" b="0"/>
              <a:pathLst>
                <a:path w="68325" h="4952">
                  <a:moveTo>
                    <a:pt x="2476" y="4952"/>
                  </a:moveTo>
                  <a:lnTo>
                    <a:pt x="65848" y="4952"/>
                  </a:lnTo>
                  <a:cubicBezTo>
                    <a:pt x="67220" y="4952"/>
                    <a:pt x="68325" y="3835"/>
                    <a:pt x="68325" y="2476"/>
                  </a:cubicBezTo>
                  <a:cubicBezTo>
                    <a:pt x="68325" y="1117"/>
                    <a:pt x="67220" y="0"/>
                    <a:pt x="65848" y="0"/>
                  </a:cubicBezTo>
                  <a:lnTo>
                    <a:pt x="2476" y="0"/>
                  </a:lnTo>
                  <a:cubicBezTo>
                    <a:pt x="1118" y="0"/>
                    <a:pt x="0" y="1117"/>
                    <a:pt x="0" y="2476"/>
                  </a:cubicBezTo>
                  <a:cubicBezTo>
                    <a:pt x="0" y="3835"/>
                    <a:pt x="1118" y="4952"/>
                    <a:pt x="2476" y="4952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sp>
          <p:nvSpPr>
            <p:cNvPr id="43" name="Freeform 47260"/>
            <p:cNvSpPr/>
            <p:nvPr/>
          </p:nvSpPr>
          <p:spPr>
            <a:xfrm>
              <a:off x="8618507" y="1488888"/>
              <a:ext cx="88602" cy="88452"/>
            </a:xfrm>
            <a:custGeom>
              <a:avLst/>
              <a:gdLst/>
              <a:ahLst/>
              <a:cxnLst/>
              <a:rect l="0" t="0" r="0" b="0"/>
              <a:pathLst>
                <a:path w="52780" h="59956">
                  <a:moveTo>
                    <a:pt x="6032" y="34925"/>
                  </a:moveTo>
                  <a:lnTo>
                    <a:pt x="5855" y="34151"/>
                  </a:lnTo>
                  <a:cubicBezTo>
                    <a:pt x="991" y="33376"/>
                    <a:pt x="0" y="25870"/>
                    <a:pt x="5207" y="25858"/>
                  </a:cubicBezTo>
                  <a:lnTo>
                    <a:pt x="26313" y="25858"/>
                  </a:lnTo>
                  <a:cubicBezTo>
                    <a:pt x="25640" y="23127"/>
                    <a:pt x="24497" y="15469"/>
                    <a:pt x="24116" y="12954"/>
                  </a:cubicBezTo>
                  <a:cubicBezTo>
                    <a:pt x="24015" y="12332"/>
                    <a:pt x="24015" y="11697"/>
                    <a:pt x="24104" y="11075"/>
                  </a:cubicBezTo>
                  <a:cubicBezTo>
                    <a:pt x="24612" y="7443"/>
                    <a:pt x="26364" y="3442"/>
                    <a:pt x="27215" y="1652"/>
                  </a:cubicBezTo>
                  <a:cubicBezTo>
                    <a:pt x="27545" y="978"/>
                    <a:pt x="28117" y="483"/>
                    <a:pt x="28828" y="293"/>
                  </a:cubicBezTo>
                  <a:cubicBezTo>
                    <a:pt x="29882" y="0"/>
                    <a:pt x="30746" y="13"/>
                    <a:pt x="31432" y="166"/>
                  </a:cubicBezTo>
                  <a:cubicBezTo>
                    <a:pt x="32625" y="432"/>
                    <a:pt x="33451" y="1512"/>
                    <a:pt x="33413" y="2731"/>
                  </a:cubicBezTo>
                  <a:cubicBezTo>
                    <a:pt x="33362" y="5144"/>
                    <a:pt x="33260" y="9868"/>
                    <a:pt x="33260" y="11240"/>
                  </a:cubicBezTo>
                  <a:cubicBezTo>
                    <a:pt x="33260" y="13107"/>
                    <a:pt x="42366" y="27991"/>
                    <a:pt x="44576" y="29922"/>
                  </a:cubicBezTo>
                  <a:cubicBezTo>
                    <a:pt x="45757" y="30925"/>
                    <a:pt x="51066" y="32335"/>
                    <a:pt x="52780" y="33427"/>
                  </a:cubicBezTo>
                  <a:lnTo>
                    <a:pt x="52780" y="57454"/>
                  </a:lnTo>
                  <a:lnTo>
                    <a:pt x="52463" y="57454"/>
                  </a:lnTo>
                  <a:cubicBezTo>
                    <a:pt x="50875" y="57454"/>
                    <a:pt x="44665" y="59956"/>
                    <a:pt x="42519" y="59956"/>
                  </a:cubicBezTo>
                  <a:lnTo>
                    <a:pt x="12039" y="59931"/>
                  </a:lnTo>
                  <a:cubicBezTo>
                    <a:pt x="5918" y="59931"/>
                    <a:pt x="4940" y="52946"/>
                    <a:pt x="8978" y="52273"/>
                  </a:cubicBezTo>
                  <a:lnTo>
                    <a:pt x="8800" y="51498"/>
                  </a:lnTo>
                  <a:cubicBezTo>
                    <a:pt x="4928" y="51079"/>
                    <a:pt x="2565" y="44869"/>
                    <a:pt x="7517" y="43599"/>
                  </a:cubicBezTo>
                  <a:lnTo>
                    <a:pt x="7327" y="42824"/>
                  </a:lnTo>
                  <a:cubicBezTo>
                    <a:pt x="3632" y="42430"/>
                    <a:pt x="876" y="36410"/>
                    <a:pt x="6032" y="34925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44" name="Picture 47261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606785" y="1475490"/>
              <a:ext cx="130853" cy="128058"/>
            </a:xfrm>
            <a:prstGeom prst="rect">
              <a:avLst/>
            </a:prstGeom>
            <a:noFill/>
          </p:spPr>
        </p:pic>
        <p:sp>
          <p:nvSpPr>
            <p:cNvPr id="45" name="Freeform 47262"/>
            <p:cNvSpPr/>
            <p:nvPr/>
          </p:nvSpPr>
          <p:spPr>
            <a:xfrm>
              <a:off x="9103706" y="1499160"/>
              <a:ext cx="88602" cy="88452"/>
            </a:xfrm>
            <a:custGeom>
              <a:avLst/>
              <a:gdLst/>
              <a:ahLst/>
              <a:cxnLst/>
              <a:rect l="0" t="0" r="0" b="0"/>
              <a:pathLst>
                <a:path w="52780" h="59956">
                  <a:moveTo>
                    <a:pt x="6032" y="25031"/>
                  </a:moveTo>
                  <a:lnTo>
                    <a:pt x="5855" y="25805"/>
                  </a:lnTo>
                  <a:cubicBezTo>
                    <a:pt x="991" y="26580"/>
                    <a:pt x="0" y="34098"/>
                    <a:pt x="5207" y="34098"/>
                  </a:cubicBezTo>
                  <a:lnTo>
                    <a:pt x="26313" y="34098"/>
                  </a:lnTo>
                  <a:cubicBezTo>
                    <a:pt x="25640" y="36829"/>
                    <a:pt x="24485" y="44487"/>
                    <a:pt x="24116" y="47002"/>
                  </a:cubicBezTo>
                  <a:cubicBezTo>
                    <a:pt x="24015" y="47624"/>
                    <a:pt x="24015" y="48259"/>
                    <a:pt x="24104" y="48881"/>
                  </a:cubicBezTo>
                  <a:cubicBezTo>
                    <a:pt x="24612" y="52513"/>
                    <a:pt x="26364" y="56514"/>
                    <a:pt x="27215" y="58304"/>
                  </a:cubicBezTo>
                  <a:cubicBezTo>
                    <a:pt x="27533" y="58978"/>
                    <a:pt x="28117" y="59473"/>
                    <a:pt x="28828" y="59663"/>
                  </a:cubicBezTo>
                  <a:cubicBezTo>
                    <a:pt x="29882" y="59956"/>
                    <a:pt x="30746" y="59943"/>
                    <a:pt x="31432" y="59790"/>
                  </a:cubicBezTo>
                  <a:cubicBezTo>
                    <a:pt x="32625" y="59524"/>
                    <a:pt x="33451" y="58444"/>
                    <a:pt x="33413" y="57225"/>
                  </a:cubicBezTo>
                  <a:cubicBezTo>
                    <a:pt x="33362" y="54812"/>
                    <a:pt x="33260" y="50088"/>
                    <a:pt x="33260" y="48716"/>
                  </a:cubicBezTo>
                  <a:cubicBezTo>
                    <a:pt x="33260" y="46849"/>
                    <a:pt x="42366" y="31965"/>
                    <a:pt x="44576" y="30034"/>
                  </a:cubicBezTo>
                  <a:cubicBezTo>
                    <a:pt x="45757" y="29031"/>
                    <a:pt x="51066" y="27621"/>
                    <a:pt x="52780" y="26529"/>
                  </a:cubicBezTo>
                  <a:lnTo>
                    <a:pt x="52780" y="2502"/>
                  </a:lnTo>
                  <a:lnTo>
                    <a:pt x="52450" y="2502"/>
                  </a:lnTo>
                  <a:cubicBezTo>
                    <a:pt x="50862" y="2502"/>
                    <a:pt x="44665" y="0"/>
                    <a:pt x="42519" y="0"/>
                  </a:cubicBezTo>
                  <a:lnTo>
                    <a:pt x="12039" y="25"/>
                  </a:lnTo>
                  <a:cubicBezTo>
                    <a:pt x="5918" y="25"/>
                    <a:pt x="4940" y="7010"/>
                    <a:pt x="8978" y="7683"/>
                  </a:cubicBezTo>
                  <a:lnTo>
                    <a:pt x="8800" y="8458"/>
                  </a:lnTo>
                  <a:cubicBezTo>
                    <a:pt x="4928" y="8877"/>
                    <a:pt x="2565" y="15087"/>
                    <a:pt x="7517" y="16357"/>
                  </a:cubicBezTo>
                  <a:lnTo>
                    <a:pt x="7327" y="17132"/>
                  </a:lnTo>
                  <a:cubicBezTo>
                    <a:pt x="3632" y="17526"/>
                    <a:pt x="876" y="23546"/>
                    <a:pt x="6032" y="25031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46" name="Picture 47263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091985" y="1485712"/>
              <a:ext cx="130856" cy="128058"/>
            </a:xfrm>
            <a:prstGeom prst="rect">
              <a:avLst/>
            </a:prstGeom>
            <a:noFill/>
          </p:spPr>
        </p:pic>
        <p:sp>
          <p:nvSpPr>
            <p:cNvPr id="47" name="Freeform 47264"/>
            <p:cNvSpPr/>
            <p:nvPr/>
          </p:nvSpPr>
          <p:spPr>
            <a:xfrm>
              <a:off x="8861049" y="1496062"/>
              <a:ext cx="100648" cy="77866"/>
            </a:xfrm>
            <a:custGeom>
              <a:avLst/>
              <a:gdLst/>
              <a:ahLst/>
              <a:cxnLst/>
              <a:rect l="0" t="0" r="0" b="0"/>
              <a:pathLst>
                <a:path w="59956" h="52780">
                  <a:moveTo>
                    <a:pt x="34925" y="6032"/>
                  </a:moveTo>
                  <a:lnTo>
                    <a:pt x="34151" y="5855"/>
                  </a:lnTo>
                  <a:cubicBezTo>
                    <a:pt x="33376" y="991"/>
                    <a:pt x="25858" y="0"/>
                    <a:pt x="25858" y="5207"/>
                  </a:cubicBezTo>
                  <a:lnTo>
                    <a:pt x="25858" y="26313"/>
                  </a:lnTo>
                  <a:cubicBezTo>
                    <a:pt x="23127" y="25640"/>
                    <a:pt x="15469" y="24485"/>
                    <a:pt x="12954" y="24116"/>
                  </a:cubicBezTo>
                  <a:cubicBezTo>
                    <a:pt x="12332" y="24015"/>
                    <a:pt x="11697" y="24015"/>
                    <a:pt x="11075" y="24104"/>
                  </a:cubicBezTo>
                  <a:cubicBezTo>
                    <a:pt x="7443" y="24612"/>
                    <a:pt x="3442" y="26364"/>
                    <a:pt x="1652" y="27215"/>
                  </a:cubicBezTo>
                  <a:cubicBezTo>
                    <a:pt x="978" y="27533"/>
                    <a:pt x="483" y="28117"/>
                    <a:pt x="293" y="28828"/>
                  </a:cubicBezTo>
                  <a:cubicBezTo>
                    <a:pt x="0" y="29882"/>
                    <a:pt x="13" y="30746"/>
                    <a:pt x="166" y="31432"/>
                  </a:cubicBezTo>
                  <a:cubicBezTo>
                    <a:pt x="432" y="32625"/>
                    <a:pt x="1512" y="33451"/>
                    <a:pt x="2744" y="33413"/>
                  </a:cubicBezTo>
                  <a:cubicBezTo>
                    <a:pt x="5144" y="33362"/>
                    <a:pt x="9868" y="33260"/>
                    <a:pt x="11240" y="33260"/>
                  </a:cubicBezTo>
                  <a:cubicBezTo>
                    <a:pt x="13107" y="33260"/>
                    <a:pt x="27991" y="42366"/>
                    <a:pt x="29922" y="44576"/>
                  </a:cubicBezTo>
                  <a:cubicBezTo>
                    <a:pt x="30925" y="45757"/>
                    <a:pt x="32335" y="51066"/>
                    <a:pt x="33427" y="52780"/>
                  </a:cubicBezTo>
                  <a:lnTo>
                    <a:pt x="57454" y="52780"/>
                  </a:lnTo>
                  <a:lnTo>
                    <a:pt x="57454" y="52450"/>
                  </a:lnTo>
                  <a:cubicBezTo>
                    <a:pt x="57454" y="50862"/>
                    <a:pt x="59956" y="44665"/>
                    <a:pt x="59956" y="42519"/>
                  </a:cubicBezTo>
                  <a:lnTo>
                    <a:pt x="59931" y="12039"/>
                  </a:lnTo>
                  <a:cubicBezTo>
                    <a:pt x="59931" y="5918"/>
                    <a:pt x="52946" y="4940"/>
                    <a:pt x="52273" y="8978"/>
                  </a:cubicBezTo>
                  <a:lnTo>
                    <a:pt x="51498" y="8800"/>
                  </a:lnTo>
                  <a:cubicBezTo>
                    <a:pt x="51079" y="4928"/>
                    <a:pt x="44869" y="2565"/>
                    <a:pt x="43599" y="7517"/>
                  </a:cubicBezTo>
                  <a:lnTo>
                    <a:pt x="42824" y="7327"/>
                  </a:lnTo>
                  <a:cubicBezTo>
                    <a:pt x="42430" y="3632"/>
                    <a:pt x="36410" y="876"/>
                    <a:pt x="34925" y="6032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  <p:pic>
          <p:nvPicPr>
            <p:cNvPr id="48" name="Picture 47265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47651" y="1484339"/>
              <a:ext cx="145716" cy="115001"/>
            </a:xfrm>
            <a:prstGeom prst="rect">
              <a:avLst/>
            </a:prstGeom>
            <a:noFill/>
          </p:spPr>
        </p:pic>
        <p:sp>
          <p:nvSpPr>
            <p:cNvPr id="50" name="Freeform 47271"/>
            <p:cNvSpPr/>
            <p:nvPr/>
          </p:nvSpPr>
          <p:spPr>
            <a:xfrm>
              <a:off x="9339552" y="1445908"/>
              <a:ext cx="85278" cy="74945"/>
            </a:xfrm>
            <a:custGeom>
              <a:avLst/>
              <a:gdLst/>
              <a:ahLst/>
              <a:cxnLst/>
              <a:rect l="0" t="0" r="0" b="0"/>
              <a:pathLst>
                <a:path w="50800" h="50800">
                  <a:moveTo>
                    <a:pt x="25400" y="50800"/>
                  </a:moveTo>
                  <a:cubicBezTo>
                    <a:pt x="39433" y="50800"/>
                    <a:pt x="50800" y="39421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21"/>
                    <a:pt x="11367" y="50800"/>
                    <a:pt x="25400" y="50800"/>
                  </a:cubicBezTo>
                </a:path>
              </a:pathLst>
            </a:custGeom>
            <a:solidFill>
              <a:srgbClr val="A68FC2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</p:sp>
      </p:grpSp>
      <p:sp>
        <p:nvSpPr>
          <p:cNvPr id="51" name="Freeform 47272"/>
          <p:cNvSpPr/>
          <p:nvPr/>
        </p:nvSpPr>
        <p:spPr>
          <a:xfrm>
            <a:off x="470778" y="1997854"/>
            <a:ext cx="1532193" cy="277432"/>
          </a:xfrm>
          <a:custGeom>
            <a:avLst/>
            <a:gdLst/>
            <a:ahLst/>
            <a:cxnLst/>
            <a:rect l="0" t="0" r="0" b="0"/>
            <a:pathLst>
              <a:path w="1233004" h="253060">
                <a:moveTo>
                  <a:pt x="108000" y="0"/>
                </a:moveTo>
                <a:cubicBezTo>
                  <a:pt x="48349" y="0"/>
                  <a:pt x="0" y="48348"/>
                  <a:pt x="0" y="108000"/>
                </a:cubicBezTo>
                <a:lnTo>
                  <a:pt x="0" y="253060"/>
                </a:lnTo>
                <a:lnTo>
                  <a:pt x="1233004" y="253060"/>
                </a:lnTo>
                <a:lnTo>
                  <a:pt x="1233004" y="108000"/>
                </a:lnTo>
                <a:cubicBezTo>
                  <a:pt x="1233004" y="48348"/>
                  <a:pt x="1184642" y="0"/>
                  <a:pt x="1125003" y="0"/>
                </a:cubicBezTo>
                <a:close/>
                <a:moveTo>
                  <a:pt x="108000" y="0"/>
                </a:moveTo>
              </a:path>
            </a:pathLst>
          </a:custGeom>
          <a:solidFill>
            <a:srgbClr val="D2CAE4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</p:sp>
      <p:pic>
        <p:nvPicPr>
          <p:cNvPr id="52" name="Picture 47273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56543" y="1998078"/>
            <a:ext cx="476759" cy="314091"/>
          </a:xfrm>
          <a:prstGeom prst="rect">
            <a:avLst/>
          </a:prstGeom>
          <a:noFill/>
        </p:spPr>
      </p:pic>
      <p:sp>
        <p:nvSpPr>
          <p:cNvPr id="53" name="Freeform 47278"/>
          <p:cNvSpPr/>
          <p:nvPr/>
        </p:nvSpPr>
        <p:spPr>
          <a:xfrm>
            <a:off x="6798000" y="3408580"/>
            <a:ext cx="287811" cy="252938"/>
          </a:xfrm>
          <a:custGeom>
            <a:avLst/>
            <a:gdLst/>
            <a:ahLst/>
            <a:cxnLst/>
            <a:rect l="0" t="0" r="0" b="0"/>
            <a:pathLst>
              <a:path w="171449" h="171450">
                <a:moveTo>
                  <a:pt x="36004" y="0"/>
                </a:moveTo>
                <a:cubicBezTo>
                  <a:pt x="16116" y="0"/>
                  <a:pt x="0" y="16128"/>
                  <a:pt x="0" y="36004"/>
                </a:cubicBezTo>
                <a:lnTo>
                  <a:pt x="0" y="135445"/>
                </a:lnTo>
                <a:cubicBezTo>
                  <a:pt x="0" y="155333"/>
                  <a:pt x="16116" y="171450"/>
                  <a:pt x="36004" y="171450"/>
                </a:cubicBezTo>
                <a:lnTo>
                  <a:pt x="135457" y="171450"/>
                </a:lnTo>
                <a:cubicBezTo>
                  <a:pt x="155333" y="171450"/>
                  <a:pt x="171449" y="155333"/>
                  <a:pt x="171449" y="135445"/>
                </a:cubicBezTo>
                <a:lnTo>
                  <a:pt x="171449" y="36004"/>
                </a:lnTo>
                <a:cubicBezTo>
                  <a:pt x="171449" y="16128"/>
                  <a:pt x="155333" y="0"/>
                  <a:pt x="135457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</p:sp>
      <p:sp>
        <p:nvSpPr>
          <p:cNvPr id="54" name="Freeform 47279"/>
          <p:cNvSpPr/>
          <p:nvPr/>
        </p:nvSpPr>
        <p:spPr>
          <a:xfrm>
            <a:off x="6790776" y="3048704"/>
            <a:ext cx="287811" cy="252938"/>
          </a:xfrm>
          <a:custGeom>
            <a:avLst/>
            <a:gdLst/>
            <a:ahLst/>
            <a:cxnLst/>
            <a:rect l="0" t="0" r="0" b="0"/>
            <a:pathLst>
              <a:path w="171449" h="171450">
                <a:moveTo>
                  <a:pt x="36004" y="0"/>
                </a:moveTo>
                <a:cubicBezTo>
                  <a:pt x="16116" y="0"/>
                  <a:pt x="0" y="16128"/>
                  <a:pt x="0" y="36004"/>
                </a:cubicBezTo>
                <a:lnTo>
                  <a:pt x="0" y="135445"/>
                </a:lnTo>
                <a:cubicBezTo>
                  <a:pt x="0" y="155333"/>
                  <a:pt x="16116" y="171450"/>
                  <a:pt x="36004" y="171450"/>
                </a:cubicBezTo>
                <a:lnTo>
                  <a:pt x="135457" y="171450"/>
                </a:lnTo>
                <a:cubicBezTo>
                  <a:pt x="155333" y="171450"/>
                  <a:pt x="171449" y="155333"/>
                  <a:pt x="171449" y="135445"/>
                </a:cubicBezTo>
                <a:lnTo>
                  <a:pt x="171449" y="36004"/>
                </a:lnTo>
                <a:cubicBezTo>
                  <a:pt x="171449" y="16128"/>
                  <a:pt x="155333" y="0"/>
                  <a:pt x="135457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</p:sp>
      <p:sp>
        <p:nvSpPr>
          <p:cNvPr id="55" name="Freeform 47280"/>
          <p:cNvSpPr/>
          <p:nvPr/>
        </p:nvSpPr>
        <p:spPr>
          <a:xfrm>
            <a:off x="6790776" y="2687539"/>
            <a:ext cx="287811" cy="252938"/>
          </a:xfrm>
          <a:custGeom>
            <a:avLst/>
            <a:gdLst/>
            <a:ahLst/>
            <a:cxnLst/>
            <a:rect l="0" t="0" r="0" b="0"/>
            <a:pathLst>
              <a:path w="171449" h="171450">
                <a:moveTo>
                  <a:pt x="36004" y="0"/>
                </a:moveTo>
                <a:cubicBezTo>
                  <a:pt x="16116" y="0"/>
                  <a:pt x="0" y="16128"/>
                  <a:pt x="0" y="36004"/>
                </a:cubicBezTo>
                <a:lnTo>
                  <a:pt x="0" y="135445"/>
                </a:lnTo>
                <a:cubicBezTo>
                  <a:pt x="0" y="155333"/>
                  <a:pt x="16116" y="171450"/>
                  <a:pt x="36004" y="171450"/>
                </a:cubicBezTo>
                <a:lnTo>
                  <a:pt x="135457" y="171450"/>
                </a:lnTo>
                <a:cubicBezTo>
                  <a:pt x="155333" y="171450"/>
                  <a:pt x="171449" y="155333"/>
                  <a:pt x="171449" y="135445"/>
                </a:cubicBezTo>
                <a:lnTo>
                  <a:pt x="171449" y="36004"/>
                </a:lnTo>
                <a:cubicBezTo>
                  <a:pt x="171449" y="16128"/>
                  <a:pt x="155333" y="0"/>
                  <a:pt x="135457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</p:sp>
      <p:sp>
        <p:nvSpPr>
          <p:cNvPr id="56" name="Freeform 47281"/>
          <p:cNvSpPr/>
          <p:nvPr/>
        </p:nvSpPr>
        <p:spPr>
          <a:xfrm>
            <a:off x="6797527" y="2339991"/>
            <a:ext cx="287811" cy="252938"/>
          </a:xfrm>
          <a:custGeom>
            <a:avLst/>
            <a:gdLst/>
            <a:ahLst/>
            <a:cxnLst/>
            <a:rect l="0" t="0" r="0" b="0"/>
            <a:pathLst>
              <a:path w="171449" h="171450">
                <a:moveTo>
                  <a:pt x="36004" y="0"/>
                </a:moveTo>
                <a:cubicBezTo>
                  <a:pt x="16116" y="0"/>
                  <a:pt x="0" y="16128"/>
                  <a:pt x="0" y="36004"/>
                </a:cubicBezTo>
                <a:lnTo>
                  <a:pt x="0" y="135445"/>
                </a:lnTo>
                <a:cubicBezTo>
                  <a:pt x="0" y="155333"/>
                  <a:pt x="16116" y="171450"/>
                  <a:pt x="36004" y="171450"/>
                </a:cubicBezTo>
                <a:lnTo>
                  <a:pt x="135457" y="171450"/>
                </a:lnTo>
                <a:cubicBezTo>
                  <a:pt x="155333" y="171450"/>
                  <a:pt x="171449" y="155333"/>
                  <a:pt x="171449" y="135445"/>
                </a:cubicBezTo>
                <a:lnTo>
                  <a:pt x="171449" y="36004"/>
                </a:lnTo>
                <a:cubicBezTo>
                  <a:pt x="171449" y="16128"/>
                  <a:pt x="155333" y="0"/>
                  <a:pt x="135457" y="0"/>
                </a:cubicBezTo>
                <a:lnTo>
                  <a:pt x="36004" y="0"/>
                </a:lnTo>
                <a:close/>
                <a:moveTo>
                  <a:pt x="36004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</p:sp>
      <p:pic>
        <p:nvPicPr>
          <p:cNvPr id="57" name="Picture 4729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91109" y="2304563"/>
            <a:ext cx="2382120" cy="1816492"/>
          </a:xfrm>
          <a:prstGeom prst="rect">
            <a:avLst/>
          </a:prstGeom>
          <a:noFill/>
        </p:spPr>
      </p:pic>
      <p:sp>
        <p:nvSpPr>
          <p:cNvPr id="58" name="Rectangle 47307"/>
          <p:cNvSpPr/>
          <p:nvPr/>
        </p:nvSpPr>
        <p:spPr>
          <a:xfrm>
            <a:off x="7209636" y="2252579"/>
            <a:ext cx="4045449" cy="15234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A.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plaque est un milieu transparent.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B.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plaque est un milieu translucide.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C.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plaque est un milieu opaque.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D.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plaque est une source lumineuse.</a:t>
            </a:r>
          </a:p>
        </p:txBody>
      </p:sp>
      <p:sp>
        <p:nvSpPr>
          <p:cNvPr id="59" name="Rectangle 47310"/>
          <p:cNvSpPr/>
          <p:nvPr/>
        </p:nvSpPr>
        <p:spPr>
          <a:xfrm>
            <a:off x="607757" y="2258486"/>
            <a:ext cx="3545522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photo ci-contre montre une plaque en verre dissimulant partiellement un vase.</a:t>
            </a: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600" kern="0" dirty="0">
              <a:solidFill>
                <a:srgbClr val="231F20"/>
              </a:solidFill>
            </a:endParaRP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kern="0" dirty="0">
              <a:solidFill>
                <a:srgbClr val="231F20"/>
              </a:solidFill>
            </a:endParaRP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Cocher la ou les bonne(s)</a:t>
            </a:r>
            <a:r>
              <a:rPr kumimoji="0" lang="fr-FR" sz="1600" b="0" i="0" u="none" strike="noStrike" kern="0" cap="none" spc="0" normalizeH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16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proposition(s).</a:t>
            </a:r>
          </a:p>
        </p:txBody>
      </p:sp>
      <p:sp>
        <p:nvSpPr>
          <p:cNvPr id="60" name="Rectangle 47320"/>
          <p:cNvSpPr/>
          <p:nvPr/>
        </p:nvSpPr>
        <p:spPr>
          <a:xfrm>
            <a:off x="598756" y="2025864"/>
            <a:ext cx="179811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tabLst>
                <a:tab pos="865772" algn="l"/>
                <a:tab pos="865772" algn="l"/>
              </a:tabLst>
            </a:pPr>
            <a:r>
              <a:rPr lang="en-US" sz="1600" b="1" kern="0" dirty="0" err="1">
                <a:solidFill>
                  <a:srgbClr val="6E3F98"/>
                </a:solidFill>
                <a:latin typeface="ArialMT-ExtraBold"/>
              </a:rPr>
              <a:t>Exercice</a:t>
            </a:r>
            <a:r>
              <a:rPr lang="en-US" sz="1600" b="1" kern="0" dirty="0">
                <a:solidFill>
                  <a:srgbClr val="6E3F98"/>
                </a:solidFill>
                <a:latin typeface="ArialMT-ExtraBold"/>
              </a:rPr>
              <a:t> 	  </a:t>
            </a:r>
            <a:r>
              <a:rPr lang="en-US" sz="1600" b="1" kern="0" dirty="0">
                <a:solidFill>
                  <a:srgbClr val="FFFFFF"/>
                </a:solidFill>
                <a:latin typeface="ArialMT-ExtraBold"/>
              </a:rPr>
              <a:t>5	</a:t>
            </a:r>
          </a:p>
        </p:txBody>
      </p:sp>
      <p:sp>
        <p:nvSpPr>
          <p:cNvPr id="61" name="ZoneTexte 29"/>
          <p:cNvSpPr txBox="1"/>
          <p:nvPr/>
        </p:nvSpPr>
        <p:spPr>
          <a:xfrm>
            <a:off x="6777217" y="2587039"/>
            <a:ext cx="314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29709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2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2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910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6870A22A-8BCA-623F-B4AD-6CE349E7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850" y="284772"/>
            <a:ext cx="615513" cy="61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975006" y="3191192"/>
            <a:ext cx="10532638" cy="77120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5" y="2907915"/>
            <a:ext cx="877601" cy="8776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E647B0B-B900-9757-78A7-9BF69D5A7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Passons maintenant à la correction des exercices correspondant à la deuxième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A98FF5-1284-14F1-DCD3-5C6AB9CA04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546258" y="3075663"/>
            <a:ext cx="10026899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</a:pPr>
            <a:r>
              <a:rPr lang="fr-FR" sz="2400" b="1" kern="0" dirty="0">
                <a:solidFill>
                  <a:srgbClr val="FF0000"/>
                </a:solidFill>
              </a:rPr>
              <a:t>Appliquer </a:t>
            </a:r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le principe de la propagation rectiligne de la lumière pour vérifier l’alignement des objets.</a:t>
            </a:r>
          </a:p>
        </p:txBody>
      </p:sp>
    </p:spTree>
    <p:extLst>
      <p:ext uri="{BB962C8B-B14F-4D97-AF65-F5344CB8AC3E}">
        <p14:creationId xmlns:p14="http://schemas.microsoft.com/office/powerpoint/2010/main" val="4016216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337" y="259765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3BAD97E-4255-EC14-7D85-B3D4022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le principe de la propagation rectiligne de la lumière.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EF6785-8834-6110-95DE-9099A0CB20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69263" y="2917809"/>
            <a:ext cx="1009263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2400" kern="0" dirty="0">
                <a:solidFill>
                  <a:srgbClr val="231F20"/>
                </a:solidFill>
                <a:cs typeface="Calibri" panose="020F0502020204030204" pitchFamily="34" charset="0"/>
              </a:rPr>
              <a:t>À partir d’une </a:t>
            </a:r>
            <a:r>
              <a:rPr lang="fr-FR" kern="0" dirty="0">
                <a:solidFill>
                  <a:srgbClr val="231F20"/>
                </a:solidFill>
                <a:cs typeface="Calibri" panose="020F0502020204030204" pitchFamily="34" charset="0"/>
              </a:rPr>
              <a:t>…………………………………………..</a:t>
            </a:r>
            <a:r>
              <a:rPr lang="fr-FR" sz="2400" kern="0" dirty="0">
                <a:solidFill>
                  <a:srgbClr val="231F20"/>
                </a:solidFill>
                <a:cs typeface="Calibri" panose="020F0502020204030204" pitchFamily="34" charset="0"/>
              </a:rPr>
              <a:t>, la lumière se propage en </a:t>
            </a:r>
            <a:r>
              <a:rPr lang="fr-FR" sz="2400" kern="0" dirty="0">
                <a:cs typeface="Calibri" panose="020F0502020204030204" pitchFamily="34" charset="0"/>
              </a:rPr>
              <a:t>………………….....</a:t>
            </a:r>
            <a:r>
              <a:rPr lang="fr-FR" sz="2400" kern="0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fr-FR" sz="2400" kern="0" dirty="0">
                <a:cs typeface="Calibri" panose="020F0502020204030204" pitchFamily="34" charset="0"/>
              </a:rPr>
              <a:t>dans un milieu …………………………………………..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80823" y="3550007"/>
            <a:ext cx="3496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400" b="1" i="1" kern="0" dirty="0">
                <a:solidFill>
                  <a:srgbClr val="7030A0"/>
                </a:solidFill>
                <a:cs typeface="Calibri" panose="020F0502020204030204" pitchFamily="34" charset="0"/>
              </a:rPr>
              <a:t>transparent et homogène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01326" y="3011499"/>
            <a:ext cx="1632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i="1" kern="0" dirty="0">
                <a:solidFill>
                  <a:srgbClr val="7030A0"/>
                </a:solidFill>
                <a:cs typeface="Calibri" panose="020F0502020204030204" pitchFamily="34" charset="0"/>
              </a:rPr>
              <a:t>ligne droite</a:t>
            </a:r>
          </a:p>
        </p:txBody>
      </p:sp>
      <p:sp>
        <p:nvSpPr>
          <p:cNvPr id="9" name="Rectangle 8"/>
          <p:cNvSpPr/>
          <p:nvPr/>
        </p:nvSpPr>
        <p:spPr>
          <a:xfrm>
            <a:off x="3363543" y="2978737"/>
            <a:ext cx="2430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kern="0" dirty="0">
                <a:solidFill>
                  <a:srgbClr val="FF0000"/>
                </a:solidFill>
                <a:cs typeface="Calibri" panose="020F0502020204030204" pitchFamily="34" charset="0"/>
              </a:rPr>
              <a:t>source lumineuse</a:t>
            </a:r>
            <a:endParaRPr lang="fr-F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9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337" y="259765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3BAD97E-4255-EC14-7D85-B3D4022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le modèle de rayon lumineux.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EF6785-8834-6110-95DE-9099A0CB20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95706" y="4240666"/>
            <a:ext cx="4717475" cy="301657"/>
            <a:chOff x="3436711" y="1723296"/>
            <a:chExt cx="997425" cy="20075"/>
          </a:xfrm>
        </p:grpSpPr>
        <p:sp>
          <p:nvSpPr>
            <p:cNvPr id="15" name="Freeform 45305"/>
            <p:cNvSpPr/>
            <p:nvPr/>
          </p:nvSpPr>
          <p:spPr>
            <a:xfrm>
              <a:off x="3436711" y="1733334"/>
              <a:ext cx="627875" cy="0"/>
            </a:xfrm>
            <a:custGeom>
              <a:avLst/>
              <a:gdLst/>
              <a:ahLst/>
              <a:cxnLst/>
              <a:rect l="0" t="0" r="0" b="0"/>
              <a:pathLst>
                <a:path w="627875">
                  <a:moveTo>
                    <a:pt x="0" y="0"/>
                  </a:moveTo>
                  <a:lnTo>
                    <a:pt x="627875" y="0"/>
                  </a:lnTo>
                </a:path>
              </a:pathLst>
            </a:custGeom>
            <a:noFill/>
            <a:ln w="36830" cap="rnd" cmpd="sng" algn="ctr">
              <a:solidFill>
                <a:srgbClr val="FDB73A">
                  <a:alpha val="100000"/>
                </a:srgbClr>
              </a:solidFill>
              <a:prstDash val="solid"/>
              <a:miter lim="50800"/>
            </a:ln>
            <a:effectLst/>
          </p:spPr>
        </p:sp>
        <p:sp>
          <p:nvSpPr>
            <p:cNvPr id="16" name="Freeform 45306"/>
            <p:cNvSpPr/>
            <p:nvPr/>
          </p:nvSpPr>
          <p:spPr>
            <a:xfrm>
              <a:off x="3918007" y="1723296"/>
              <a:ext cx="41028" cy="20075"/>
            </a:xfrm>
            <a:custGeom>
              <a:avLst/>
              <a:gdLst/>
              <a:ahLst/>
              <a:cxnLst/>
              <a:rect l="0" t="0" r="0" b="0"/>
              <a:pathLst>
                <a:path w="76822" h="142849">
                  <a:moveTo>
                    <a:pt x="0" y="0"/>
                  </a:moveTo>
                  <a:lnTo>
                    <a:pt x="76822" y="71424"/>
                  </a:lnTo>
                  <a:lnTo>
                    <a:pt x="0" y="142849"/>
                  </a:lnTo>
                </a:path>
              </a:pathLst>
            </a:custGeom>
            <a:noFill/>
            <a:ln w="36830" cap="rnd" cmpd="sng" algn="ctr">
              <a:solidFill>
                <a:srgbClr val="FDB73A">
                  <a:alpha val="100000"/>
                </a:srgbClr>
              </a:solidFill>
              <a:prstDash val="solid"/>
              <a:miter lim="50800"/>
            </a:ln>
            <a:effectLst/>
          </p:spPr>
        </p:sp>
        <p:sp>
          <p:nvSpPr>
            <p:cNvPr id="17" name="Freeform 45311"/>
            <p:cNvSpPr/>
            <p:nvPr/>
          </p:nvSpPr>
          <p:spPr>
            <a:xfrm>
              <a:off x="3796190" y="1733334"/>
              <a:ext cx="637946" cy="0"/>
            </a:xfrm>
            <a:custGeom>
              <a:avLst/>
              <a:gdLst/>
              <a:ahLst/>
              <a:cxnLst/>
              <a:rect l="0" t="0" r="0" b="0"/>
              <a:pathLst>
                <a:path w="637946">
                  <a:moveTo>
                    <a:pt x="0" y="0"/>
                  </a:moveTo>
                  <a:lnTo>
                    <a:pt x="637946" y="0"/>
                  </a:lnTo>
                </a:path>
              </a:pathLst>
            </a:custGeom>
            <a:noFill/>
            <a:ln w="36830" cap="rnd" cmpd="sng" algn="ctr">
              <a:solidFill>
                <a:srgbClr val="FDB73A">
                  <a:alpha val="100000"/>
                </a:srgbClr>
              </a:solidFill>
              <a:prstDash val="solid"/>
              <a:miter lim="50800"/>
            </a:ln>
            <a:effectLst/>
          </p:spPr>
        </p:sp>
      </p:grpSp>
      <p:sp>
        <p:nvSpPr>
          <p:cNvPr id="18" name="Rectangle 45443"/>
          <p:cNvSpPr/>
          <p:nvPr/>
        </p:nvSpPr>
        <p:spPr>
          <a:xfrm>
            <a:off x="507212" y="4240666"/>
            <a:ext cx="5514330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600" kern="0" dirty="0">
                <a:solidFill>
                  <a:srgbClr val="231F20"/>
                </a:solidFill>
                <a:latin typeface="Calibri" panose="020F0502020204030204"/>
              </a:rPr>
              <a:t>………………………………………………………………………………………………………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2140" y="2384173"/>
            <a:ext cx="6005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2400" kern="0" dirty="0">
                <a:solidFill>
                  <a:srgbClr val="231F20"/>
                </a:solidFill>
              </a:rPr>
              <a:t>La ligne droite représente un </a:t>
            </a:r>
            <a:r>
              <a:rPr lang="fr-FR" sz="1600" kern="0" dirty="0">
                <a:solidFill>
                  <a:srgbClr val="F5821F"/>
                </a:solidFill>
              </a:rPr>
              <a:t>……………………..………………</a:t>
            </a:r>
            <a:r>
              <a:rPr lang="fr-FR" sz="2400" b="1" kern="0" dirty="0">
                <a:solidFill>
                  <a:srgbClr val="F5821F"/>
                </a:solidFill>
              </a:rPr>
              <a:t> </a:t>
            </a:r>
            <a:r>
              <a:rPr lang="fr-FR" sz="2400" kern="0" dirty="0">
                <a:solidFill>
                  <a:srgbClr val="231F20"/>
                </a:solidFill>
              </a:rPr>
              <a:t>modélisé par une </a:t>
            </a:r>
            <a:r>
              <a:rPr lang="fr-FR" sz="1400" kern="0" dirty="0">
                <a:solidFill>
                  <a:srgbClr val="231F20"/>
                </a:solidFill>
              </a:rPr>
              <a:t>…………………………………………………….</a:t>
            </a:r>
            <a:r>
              <a:rPr lang="fr-FR" sz="2400" kern="0" dirty="0">
                <a:solidFill>
                  <a:srgbClr val="231F20"/>
                </a:solidFill>
              </a:rPr>
              <a:t> 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163" y="1478817"/>
            <a:ext cx="5697344" cy="427300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6836734" y="2838893"/>
            <a:ext cx="1499192" cy="140349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481137" y="3150855"/>
            <a:ext cx="843077" cy="1091536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8070112" y="2707832"/>
            <a:ext cx="725190" cy="1655945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004549" y="2504123"/>
            <a:ext cx="22525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kern="0" dirty="0">
                <a:solidFill>
                  <a:srgbClr val="F5821F"/>
                </a:solidFill>
              </a:rPr>
              <a:t>rayon lumineux</a:t>
            </a:r>
            <a:r>
              <a:rPr lang="fr-FR" sz="2400" b="1" kern="0" dirty="0">
                <a:solidFill>
                  <a:srgbClr val="231F20"/>
                </a:solidFill>
              </a:rPr>
              <a:t> </a:t>
            </a:r>
            <a:endParaRPr lang="fr-FR" dirty="0"/>
          </a:p>
        </p:txBody>
      </p:sp>
      <p:sp>
        <p:nvSpPr>
          <p:cNvPr id="28" name="Rectangle 27"/>
          <p:cNvSpPr/>
          <p:nvPr/>
        </p:nvSpPr>
        <p:spPr>
          <a:xfrm>
            <a:off x="2911298" y="3044312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kern="0" dirty="0">
                <a:solidFill>
                  <a:srgbClr val="231F20"/>
                </a:solidFill>
              </a:rPr>
              <a:t>droite fléchée</a:t>
            </a:r>
            <a:endParaRPr lang="fr-FR" dirty="0"/>
          </a:p>
        </p:txBody>
      </p:sp>
      <p:sp>
        <p:nvSpPr>
          <p:cNvPr id="29" name="Rectangle 28"/>
          <p:cNvSpPr/>
          <p:nvPr/>
        </p:nvSpPr>
        <p:spPr>
          <a:xfrm>
            <a:off x="6132224" y="5751825"/>
            <a:ext cx="58192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kern="0" dirty="0">
                <a:solidFill>
                  <a:srgbClr val="231F20"/>
                </a:solidFill>
              </a:rPr>
              <a:t>Les </a:t>
            </a:r>
            <a:r>
              <a:rPr lang="fr-FR" sz="1600" kern="0" dirty="0">
                <a:solidFill>
                  <a:srgbClr val="231F20"/>
                </a:solidFill>
              </a:rPr>
              <a:t>……………..…….……………..</a:t>
            </a:r>
            <a:r>
              <a:rPr lang="fr-FR" sz="2000" kern="0" dirty="0">
                <a:solidFill>
                  <a:srgbClr val="231F20"/>
                </a:solidFill>
              </a:rPr>
              <a:t> du Soleil traversant les nuages.</a:t>
            </a:r>
            <a:endParaRPr lang="fr-FR" sz="1600" dirty="0"/>
          </a:p>
        </p:txBody>
      </p:sp>
      <p:sp>
        <p:nvSpPr>
          <p:cNvPr id="30" name="Rectangle 29"/>
          <p:cNvSpPr/>
          <p:nvPr/>
        </p:nvSpPr>
        <p:spPr>
          <a:xfrm>
            <a:off x="6579483" y="5723853"/>
            <a:ext cx="20136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kern="0" dirty="0">
                <a:solidFill>
                  <a:srgbClr val="F5821F"/>
                </a:solidFill>
              </a:rPr>
              <a:t>rayons lumineux </a:t>
            </a:r>
          </a:p>
        </p:txBody>
      </p:sp>
    </p:spTree>
    <p:extLst>
      <p:ext uri="{BB962C8B-B14F-4D97-AF65-F5344CB8AC3E}">
        <p14:creationId xmlns:p14="http://schemas.microsoft.com/office/powerpoint/2010/main" val="31809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337" y="259765"/>
            <a:ext cx="583170" cy="5831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3BAD97E-4255-EC14-7D85-B3D4022B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éventuellement comment appliquer le principe de la propagation rectiligne de la lumière pour vérifier l’alignement des objets.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EF6785-8834-6110-95DE-9099A0CB204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274567" y="5655317"/>
            <a:ext cx="10032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2400" kern="0" dirty="0">
                <a:solidFill>
                  <a:srgbClr val="231F20"/>
                </a:solidFill>
              </a:rPr>
              <a:t>On peut </a:t>
            </a:r>
            <a:r>
              <a:rPr lang="fr-FR" kern="0" dirty="0">
                <a:solidFill>
                  <a:srgbClr val="231F20"/>
                </a:solidFill>
              </a:rPr>
              <a:t>………………….</a:t>
            </a:r>
            <a:r>
              <a:rPr lang="fr-FR" sz="2400" kern="0" dirty="0">
                <a:solidFill>
                  <a:srgbClr val="231F20"/>
                </a:solidFill>
              </a:rPr>
              <a:t> à travers ces plaques percées, si les </a:t>
            </a:r>
            <a:r>
              <a:rPr lang="fr-FR" sz="2400" b="1" kern="0" dirty="0">
                <a:solidFill>
                  <a:srgbClr val="231F20"/>
                </a:solidFill>
              </a:rPr>
              <a:t>trous</a:t>
            </a:r>
            <a:r>
              <a:rPr lang="fr-FR" sz="2400" kern="0" dirty="0">
                <a:solidFill>
                  <a:srgbClr val="231F20"/>
                </a:solidFill>
              </a:rPr>
              <a:t> sont  </a:t>
            </a:r>
            <a:r>
              <a:rPr lang="fr-FR" sz="1400" kern="0" dirty="0">
                <a:solidFill>
                  <a:srgbClr val="231F20"/>
                </a:solidFill>
              </a:rPr>
              <a:t>……………………………….</a:t>
            </a:r>
            <a:r>
              <a:rPr lang="fr-FR" sz="2400" kern="0" dirty="0">
                <a:solidFill>
                  <a:srgbClr val="231F20"/>
                </a:solidFill>
              </a:rPr>
              <a:t> .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707593" y="5747649"/>
            <a:ext cx="12533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kern="0" dirty="0">
                <a:solidFill>
                  <a:srgbClr val="F5821F"/>
                </a:solidFill>
              </a:rPr>
              <a:t>alignés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614037" y="5747648"/>
            <a:ext cx="6799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kern="0" dirty="0">
                <a:solidFill>
                  <a:srgbClr val="F5821F"/>
                </a:solidFill>
              </a:rPr>
              <a:t>voir</a:t>
            </a:r>
          </a:p>
        </p:txBody>
      </p:sp>
      <p:sp>
        <p:nvSpPr>
          <p:cNvPr id="6" name="AutoShape 2" descr="Image généré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173" y="1435688"/>
            <a:ext cx="5847725" cy="38984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18232" t="11771" r="20010" b="17378"/>
          <a:stretch/>
        </p:blipFill>
        <p:spPr>
          <a:xfrm rot="1897754">
            <a:off x="8394392" y="4840754"/>
            <a:ext cx="687630" cy="804220"/>
          </a:xfrm>
          <a:prstGeom prst="rect">
            <a:avLst/>
          </a:prstGeom>
        </p:spPr>
      </p:pic>
      <p:sp>
        <p:nvSpPr>
          <p:cNvPr id="11" name="Can 10"/>
          <p:cNvSpPr/>
          <p:nvPr/>
        </p:nvSpPr>
        <p:spPr>
          <a:xfrm rot="7175409">
            <a:off x="2530686" y="1720789"/>
            <a:ext cx="535604" cy="834427"/>
          </a:xfrm>
          <a:prstGeom prst="can">
            <a:avLst/>
          </a:prstGeom>
          <a:gradFill>
            <a:gsLst>
              <a:gs pos="19000">
                <a:schemeClr val="tx1">
                  <a:lumMod val="65000"/>
                  <a:lumOff val="35000"/>
                </a:schemeClr>
              </a:gs>
              <a:gs pos="0">
                <a:srgbClr val="FFFF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905036" y="4585268"/>
            <a:ext cx="673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Œil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1434" y="1345198"/>
            <a:ext cx="2805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Source de la lumière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24369" y="1314176"/>
            <a:ext cx="2297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</a:rPr>
              <a:t>Plaques opaques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5252100" y="1727985"/>
            <a:ext cx="2532005" cy="156499"/>
          </a:xfrm>
          <a:prstGeom prst="straightConnector1">
            <a:avLst/>
          </a:prstGeom>
          <a:ln w="1905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290952" y="1727985"/>
            <a:ext cx="1493153" cy="545203"/>
          </a:xfrm>
          <a:prstGeom prst="straightConnector1">
            <a:avLst/>
          </a:prstGeom>
          <a:ln w="1905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7315201" y="1727985"/>
            <a:ext cx="465085" cy="1014016"/>
          </a:xfrm>
          <a:prstGeom prst="straightConnector1">
            <a:avLst/>
          </a:prstGeom>
          <a:ln w="1905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780286" y="1711195"/>
            <a:ext cx="454301" cy="1384690"/>
          </a:xfrm>
          <a:prstGeom prst="straightConnector1">
            <a:avLst/>
          </a:prstGeom>
          <a:ln w="1905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C12BCF4-1ADC-55A1-768E-E61B2C93AD13}"/>
              </a:ext>
            </a:extLst>
          </p:cNvPr>
          <p:cNvCxnSpPr/>
          <p:nvPr/>
        </p:nvCxnSpPr>
        <p:spPr>
          <a:xfrm>
            <a:off x="3219061" y="2403540"/>
            <a:ext cx="615821" cy="33846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081DEAB2-A81B-0FF4-6FF4-810CB2741270}"/>
              </a:ext>
            </a:extLst>
          </p:cNvPr>
          <p:cNvCxnSpPr/>
          <p:nvPr/>
        </p:nvCxnSpPr>
        <p:spPr>
          <a:xfrm>
            <a:off x="4217438" y="2879999"/>
            <a:ext cx="615821" cy="33846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8EEED43-8ABE-040C-AF65-DC133CD35F30}"/>
              </a:ext>
            </a:extLst>
          </p:cNvPr>
          <p:cNvCxnSpPr/>
          <p:nvPr/>
        </p:nvCxnSpPr>
        <p:spPr>
          <a:xfrm>
            <a:off x="5252100" y="3401710"/>
            <a:ext cx="615821" cy="33846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E920E44-320B-F3EA-0ACA-A3033256635E}"/>
              </a:ext>
            </a:extLst>
          </p:cNvPr>
          <p:cNvCxnSpPr/>
          <p:nvPr/>
        </p:nvCxnSpPr>
        <p:spPr>
          <a:xfrm>
            <a:off x="6290952" y="3934861"/>
            <a:ext cx="615821" cy="33846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F72B9E4-102C-E0B2-06AF-870D1263382E}"/>
              </a:ext>
            </a:extLst>
          </p:cNvPr>
          <p:cNvCxnSpPr>
            <a:cxnSpLocks/>
          </p:cNvCxnSpPr>
          <p:nvPr/>
        </p:nvCxnSpPr>
        <p:spPr>
          <a:xfrm>
            <a:off x="7239832" y="4515802"/>
            <a:ext cx="1177216" cy="56194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56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947" y="1037485"/>
            <a:ext cx="8627995" cy="5540332"/>
          </a:xfrm>
          <a:prstGeom prst="rect">
            <a:avLst/>
          </a:prstGeom>
        </p:spPr>
      </p:pic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EEC0D334-7121-CD69-9287-38DCA798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37" y="262896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ZoneTexte 33"/>
          <p:cNvSpPr txBox="1"/>
          <p:nvPr/>
        </p:nvSpPr>
        <p:spPr>
          <a:xfrm>
            <a:off x="8145100" y="1949607"/>
            <a:ext cx="681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clou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54FD1ED-B3A2-6738-A1B0-FFB42561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2 page 83.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67B93E-B077-A765-0063-10B51B6F36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10" name="ZoneTexte 33"/>
          <p:cNvSpPr txBox="1"/>
          <p:nvPr/>
        </p:nvSpPr>
        <p:spPr>
          <a:xfrm>
            <a:off x="5827906" y="2223927"/>
            <a:ext cx="93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le trou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1" name="ZoneTexte 33"/>
          <p:cNvSpPr txBox="1"/>
          <p:nvPr/>
        </p:nvSpPr>
        <p:spPr>
          <a:xfrm>
            <a:off x="7197736" y="3131210"/>
            <a:ext cx="1763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i="1" dirty="0">
                <a:solidFill>
                  <a:srgbClr val="FF0000"/>
                </a:solidFill>
              </a:rPr>
              <a:t>Voir la figure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B6FED44-A708-B400-560B-4C09D8A01787}"/>
              </a:ext>
            </a:extLst>
          </p:cNvPr>
          <p:cNvGrpSpPr/>
          <p:nvPr/>
        </p:nvGrpSpPr>
        <p:grpSpPr>
          <a:xfrm>
            <a:off x="2107474" y="4127863"/>
            <a:ext cx="3265715" cy="844732"/>
            <a:chOff x="2107474" y="4127863"/>
            <a:chExt cx="3265715" cy="844732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2107474" y="4127863"/>
              <a:ext cx="3161212" cy="8447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2389893" y="4310743"/>
              <a:ext cx="2983296" cy="66185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2638697" y="4702630"/>
              <a:ext cx="478972" cy="121919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V="1">
              <a:off x="2638697" y="4815840"/>
              <a:ext cx="478972" cy="100861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ZoneTexte 33"/>
          <p:cNvSpPr txBox="1"/>
          <p:nvPr/>
        </p:nvSpPr>
        <p:spPr>
          <a:xfrm>
            <a:off x="5921931" y="4200817"/>
            <a:ext cx="940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i="1" dirty="0" err="1">
                <a:solidFill>
                  <a:srgbClr val="FF0000"/>
                </a:solidFill>
              </a:rPr>
              <a:t>Hiba</a:t>
            </a:r>
            <a:endParaRPr lang="fr-FR" sz="2000" b="1" i="1" dirty="0">
              <a:solidFill>
                <a:srgbClr val="FF0000"/>
              </a:solidFill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F0A5F4-4E0D-ED64-EC2F-0D2D0CF6384E}"/>
              </a:ext>
            </a:extLst>
          </p:cNvPr>
          <p:cNvGrpSpPr/>
          <p:nvPr/>
        </p:nvGrpSpPr>
        <p:grpSpPr>
          <a:xfrm>
            <a:off x="2244228" y="3165410"/>
            <a:ext cx="2689076" cy="2952518"/>
            <a:chOff x="2300935" y="3196046"/>
            <a:chExt cx="2689076" cy="2952518"/>
          </a:xfrm>
        </p:grpSpPr>
        <p:cxnSp>
          <p:nvCxnSpPr>
            <p:cNvPr id="33" name="Straight Connector 32"/>
            <p:cNvCxnSpPr/>
            <p:nvPr/>
          </p:nvCxnSpPr>
          <p:spPr>
            <a:xfrm flipV="1">
              <a:off x="2300935" y="3196046"/>
              <a:ext cx="2689076" cy="2952518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2638697" y="5373191"/>
              <a:ext cx="365760" cy="410724"/>
            </a:xfrm>
            <a:prstGeom prst="straightConnector1">
              <a:avLst/>
            </a:prstGeom>
            <a:ln w="1905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95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0" grpId="0"/>
      <p:bldP spid="11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3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816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271" y="18694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2208622" y="3309929"/>
            <a:ext cx="7884614" cy="60022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181" y="3026652"/>
            <a:ext cx="736699" cy="7366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6C1AE39-2AE6-96A8-9EB7-E3D6DF3B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arrivons à la correction des exercices correspondant à la troisième tâche de ce chapitre.</a:t>
            </a:r>
            <a:br>
              <a:rPr lang="fr-FR"/>
            </a:br>
            <a:r>
              <a:rPr lang="fr-FR"/>
              <a:t>Je vous rappelle la tâche principale.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18C284-EA1D-5FD3-042C-E70DD91F56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834385" y="3379206"/>
            <a:ext cx="66688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kern="0" dirty="0">
                <a:solidFill>
                  <a:srgbClr val="FF0000"/>
                </a:solidFill>
              </a:rPr>
              <a:t>Représenter </a:t>
            </a:r>
            <a:r>
              <a:rPr lang="fr-FR" sz="2400" b="1" kern="0" dirty="0"/>
              <a:t>les ombres à l’aide des rayons limites.</a:t>
            </a:r>
          </a:p>
        </p:txBody>
      </p:sp>
    </p:spTree>
    <p:extLst>
      <p:ext uri="{BB962C8B-B14F-4D97-AF65-F5344CB8AC3E}">
        <p14:creationId xmlns:p14="http://schemas.microsoft.com/office/powerpoint/2010/main" val="801566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415" y="186940"/>
            <a:ext cx="583170" cy="58317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A27EA0A-B3DD-DA54-CE6C-2AF823F5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9687373" cy="267549"/>
          </a:xfrm>
        </p:spPr>
        <p:txBody>
          <a:bodyPr/>
          <a:lstStyle/>
          <a:p>
            <a:r>
              <a:rPr lang="fr-FR" dirty="0"/>
              <a:t>Pour réussir cette tâche, vous devez vous rappeler des rayons limites issus de la source lumineuse ainsi que des différentes ombres formées par un objet.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F821C022-513B-2FCD-6211-EDB0D138E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fait participer les élèves pour compléter les espaces en pointillés.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04537" y="1019121"/>
            <a:ext cx="11771048" cy="563434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50" name="Group 49"/>
          <p:cNvGrpSpPr/>
          <p:nvPr/>
        </p:nvGrpSpPr>
        <p:grpSpPr>
          <a:xfrm>
            <a:off x="8271186" y="2231734"/>
            <a:ext cx="2285999" cy="3349254"/>
            <a:chOff x="8439634" y="1509824"/>
            <a:chExt cx="2285999" cy="3349254"/>
          </a:xfrm>
        </p:grpSpPr>
        <p:sp>
          <p:nvSpPr>
            <p:cNvPr id="13" name="Flowchart: Manual Input 10"/>
            <p:cNvSpPr/>
            <p:nvPr/>
          </p:nvSpPr>
          <p:spPr>
            <a:xfrm flipH="1">
              <a:off x="8439634" y="1509824"/>
              <a:ext cx="2285999" cy="3349254"/>
            </a:xfrm>
            <a:custGeom>
              <a:avLst/>
              <a:gdLst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8186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  <a:gd name="connsiteX0" fmla="*/ 0 w 10000"/>
                <a:gd name="connsiteY0" fmla="*/ 2000 h 10000"/>
                <a:gd name="connsiteX1" fmla="*/ 10000 w 10000"/>
                <a:gd name="connsiteY1" fmla="*/ 0 h 10000"/>
                <a:gd name="connsiteX2" fmla="*/ 10000 w 10000"/>
                <a:gd name="connsiteY2" fmla="*/ 8017 h 10000"/>
                <a:gd name="connsiteX3" fmla="*/ 0 w 10000"/>
                <a:gd name="connsiteY3" fmla="*/ 10000 h 10000"/>
                <a:gd name="connsiteX4" fmla="*/ 0 w 10000"/>
                <a:gd name="connsiteY4" fmla="*/ 2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2000"/>
                  </a:moveTo>
                  <a:lnTo>
                    <a:pt x="10000" y="0"/>
                  </a:lnTo>
                  <a:lnTo>
                    <a:pt x="10000" y="8017"/>
                  </a:lnTo>
                  <a:lnTo>
                    <a:pt x="0" y="10000"/>
                  </a:lnTo>
                  <a:lnTo>
                    <a:pt x="0" y="2000"/>
                  </a:lnTo>
                  <a:close/>
                </a:path>
              </a:pathLst>
            </a:custGeom>
            <a:solidFill>
              <a:srgbClr val="FFFF66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531271" y="1569614"/>
              <a:ext cx="8137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Écran</a:t>
              </a:r>
            </a:p>
          </p:txBody>
        </p:sp>
      </p:grpSp>
      <p:sp>
        <p:nvSpPr>
          <p:cNvPr id="16" name="Oval 15"/>
          <p:cNvSpPr/>
          <p:nvPr/>
        </p:nvSpPr>
        <p:spPr>
          <a:xfrm>
            <a:off x="8845307" y="3061072"/>
            <a:ext cx="1015410" cy="150982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1" name="Group 50"/>
          <p:cNvGrpSpPr/>
          <p:nvPr/>
        </p:nvGrpSpPr>
        <p:grpSpPr>
          <a:xfrm>
            <a:off x="2354131" y="3061072"/>
            <a:ext cx="7060054" cy="1509825"/>
            <a:chOff x="2522579" y="2339162"/>
            <a:chExt cx="7060054" cy="1509825"/>
          </a:xfrm>
        </p:grpSpPr>
        <p:grpSp>
          <p:nvGrpSpPr>
            <p:cNvPr id="46" name="Group 45"/>
            <p:cNvGrpSpPr/>
            <p:nvPr/>
          </p:nvGrpSpPr>
          <p:grpSpPr>
            <a:xfrm>
              <a:off x="2522579" y="2339162"/>
              <a:ext cx="6921795" cy="297713"/>
              <a:chOff x="2522579" y="2339162"/>
              <a:chExt cx="6921795" cy="297713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 flipV="1">
                <a:off x="2522579" y="2339162"/>
                <a:ext cx="6921795" cy="297713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V="1">
                <a:off x="3504298" y="2562449"/>
                <a:ext cx="634429" cy="36000"/>
              </a:xfrm>
              <a:prstGeom prst="line">
                <a:avLst/>
              </a:prstGeom>
              <a:ln>
                <a:solidFill>
                  <a:srgbClr val="FFC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6"/>
            <p:cNvGrpSpPr/>
            <p:nvPr/>
          </p:nvGrpSpPr>
          <p:grpSpPr>
            <a:xfrm>
              <a:off x="2522579" y="3556592"/>
              <a:ext cx="7060054" cy="292395"/>
              <a:chOff x="2522579" y="3556592"/>
              <a:chExt cx="7060054" cy="292395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2522579" y="3556592"/>
                <a:ext cx="7060054" cy="292395"/>
              </a:xfrm>
              <a:prstGeom prst="line">
                <a:avLst/>
              </a:prstGeom>
              <a:ln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3504298" y="3604439"/>
                <a:ext cx="612000" cy="36000"/>
              </a:xfrm>
              <a:prstGeom prst="line">
                <a:avLst/>
              </a:prstGeom>
              <a:ln>
                <a:solidFill>
                  <a:srgbClr val="FFC000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Group 47"/>
          <p:cNvGrpSpPr/>
          <p:nvPr/>
        </p:nvGrpSpPr>
        <p:grpSpPr>
          <a:xfrm>
            <a:off x="805337" y="2933026"/>
            <a:ext cx="1938650" cy="1340158"/>
            <a:chOff x="973785" y="2211116"/>
            <a:chExt cx="1938650" cy="1340158"/>
          </a:xfrm>
        </p:grpSpPr>
        <p:sp>
          <p:nvSpPr>
            <p:cNvPr id="11" name="Can 10"/>
            <p:cNvSpPr/>
            <p:nvPr/>
          </p:nvSpPr>
          <p:spPr>
            <a:xfrm rot="5400000">
              <a:off x="1677291" y="2525233"/>
              <a:ext cx="914398" cy="1137683"/>
            </a:xfrm>
            <a:prstGeom prst="can">
              <a:avLst/>
            </a:prstGeom>
            <a:gradFill>
              <a:gsLst>
                <a:gs pos="22000">
                  <a:schemeClr val="accent5">
                    <a:lumMod val="75000"/>
                  </a:schemeClr>
                </a:gs>
                <a:gs pos="13000">
                  <a:srgbClr val="FFFF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73785" y="2211116"/>
              <a:ext cx="19386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</a:rPr>
                <a:t>Source de lumière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246545" y="3261339"/>
            <a:ext cx="204685" cy="1686456"/>
            <a:chOff x="4390294" y="3211277"/>
            <a:chExt cx="204685" cy="1686456"/>
          </a:xfrm>
        </p:grpSpPr>
        <p:cxnSp>
          <p:nvCxnSpPr>
            <p:cNvPr id="26" name="Straight Arrow Connector 25"/>
            <p:cNvCxnSpPr>
              <a:stCxn id="34" idx="0"/>
            </p:cNvCxnSpPr>
            <p:nvPr/>
          </p:nvCxnSpPr>
          <p:spPr>
            <a:xfrm flipV="1">
              <a:off x="4390294" y="4333619"/>
              <a:ext cx="204685" cy="564114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34" idx="0"/>
            </p:cNvCxnSpPr>
            <p:nvPr/>
          </p:nvCxnSpPr>
          <p:spPr>
            <a:xfrm flipV="1">
              <a:off x="4390294" y="3211277"/>
              <a:ext cx="119625" cy="1686456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3590643" y="4897733"/>
            <a:ext cx="1599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Rayons limites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363320" y="2748360"/>
            <a:ext cx="0" cy="801808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94932" y="2436356"/>
            <a:ext cx="1599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Zone d’ombre</a:t>
            </a:r>
          </a:p>
        </p:txBody>
      </p:sp>
      <p:cxnSp>
        <p:nvCxnSpPr>
          <p:cNvPr id="23" name="Straight Arrow Connector 22"/>
          <p:cNvCxnSpPr>
            <a:stCxn id="37" idx="0"/>
          </p:cNvCxnSpPr>
          <p:nvPr/>
        </p:nvCxnSpPr>
        <p:spPr>
          <a:xfrm flipV="1">
            <a:off x="8550996" y="3958723"/>
            <a:ext cx="799651" cy="1289840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751345" y="5248563"/>
            <a:ext cx="1599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Ombre portée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5251501" y="2832622"/>
            <a:ext cx="1095153" cy="1578786"/>
            <a:chOff x="5419949" y="2110712"/>
            <a:chExt cx="1095153" cy="1578786"/>
          </a:xfrm>
        </p:grpSpPr>
        <p:sp>
          <p:nvSpPr>
            <p:cNvPr id="12" name="Teardrop 11"/>
            <p:cNvSpPr/>
            <p:nvPr/>
          </p:nvSpPr>
          <p:spPr>
            <a:xfrm rot="5400000" flipH="1">
              <a:off x="5372102" y="2546498"/>
              <a:ext cx="1190847" cy="1095153"/>
            </a:xfrm>
            <a:prstGeom prst="teardrop">
              <a:avLst/>
            </a:prstGeom>
            <a:gradFill>
              <a:gsLst>
                <a:gs pos="49000">
                  <a:schemeClr val="tx1">
                    <a:lumMod val="65000"/>
                    <a:lumOff val="35000"/>
                  </a:schemeClr>
                </a:gs>
                <a:gs pos="77000">
                  <a:srgbClr val="FFFF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619555" y="2110712"/>
              <a:ext cx="8661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Objet</a:t>
              </a:r>
            </a:p>
          </p:txBody>
        </p:sp>
      </p:grpSp>
      <p:cxnSp>
        <p:nvCxnSpPr>
          <p:cNvPr id="21" name="Straight Arrow Connector 20"/>
          <p:cNvCxnSpPr/>
          <p:nvPr/>
        </p:nvCxnSpPr>
        <p:spPr>
          <a:xfrm flipH="1" flipV="1">
            <a:off x="6090590" y="3810669"/>
            <a:ext cx="0" cy="1137066"/>
          </a:xfrm>
          <a:prstGeom prst="straightConnector1">
            <a:avLst/>
          </a:prstGeom>
          <a:ln w="28575"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612038" y="4927543"/>
            <a:ext cx="1599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Ombre propre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519133" y="2531503"/>
            <a:ext cx="1736183" cy="28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……………………………………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468541" y="5009794"/>
            <a:ext cx="1736183" cy="28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……………………………………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667121" y="5331879"/>
            <a:ext cx="1736183" cy="28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……………………………………</a:t>
            </a:r>
          </a:p>
        </p:txBody>
      </p:sp>
      <p:sp>
        <p:nvSpPr>
          <p:cNvPr id="63" name="Rectangle 62"/>
          <p:cNvSpPr/>
          <p:nvPr/>
        </p:nvSpPr>
        <p:spPr>
          <a:xfrm>
            <a:off x="-854242" y="5331879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TextBox 63"/>
          <p:cNvSpPr txBox="1"/>
          <p:nvPr/>
        </p:nvSpPr>
        <p:spPr>
          <a:xfrm>
            <a:off x="3480795" y="5009794"/>
            <a:ext cx="1736183" cy="28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27998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8" grpId="0"/>
      <p:bldP spid="59" grpId="0"/>
      <p:bldP spid="60" grpId="0"/>
      <p:bldP spid="6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415" y="186940"/>
            <a:ext cx="583170" cy="58317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A27EA0A-B3DD-DA54-CE6C-2AF823F5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rappeler chaque type d’ombre: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F821C022-513B-2FCD-6211-EDB0D138E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030246" y="1637437"/>
            <a:ext cx="104674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800" dirty="0"/>
              <a:t>Lorsqu’un </a:t>
            </a:r>
            <a:r>
              <a:rPr lang="fr-FR" sz="2800" b="1" dirty="0"/>
              <a:t>objet</a:t>
            </a:r>
            <a:r>
              <a:rPr lang="fr-FR" sz="2800" dirty="0"/>
              <a:t> est éclairé par une </a:t>
            </a:r>
            <a:r>
              <a:rPr lang="fr-FR" sz="2800" b="1" dirty="0"/>
              <a:t>source lumineuse</a:t>
            </a:r>
            <a:r>
              <a:rPr lang="fr-FR" sz="2800" dirty="0"/>
              <a:t>, on distingue :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…………………………………………..………….</a:t>
            </a:r>
            <a:r>
              <a:rPr lang="fr-FR" sz="2800" dirty="0"/>
              <a:t>: la partie de l’objet qui ne reçoit pas de lumière.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…………………………………………..………….</a:t>
            </a:r>
            <a:r>
              <a:rPr lang="fr-FR" sz="2800" dirty="0"/>
              <a:t>:</a:t>
            </a:r>
            <a:r>
              <a:rPr lang="fr-FR" sz="4400" dirty="0"/>
              <a:t> </a:t>
            </a:r>
            <a:r>
              <a:rPr lang="fr-FR" sz="2800" dirty="0"/>
              <a:t>la région sombre située derrière l’objet.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 dirty="0"/>
              <a:t>…………………………………………..………….</a:t>
            </a:r>
            <a:r>
              <a:rPr lang="fr-FR" sz="2800" dirty="0"/>
              <a:t>: l’ombre de l’objet projetée sur l’écran.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46742" y="2763699"/>
            <a:ext cx="24899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L’ombre propre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46742" y="3982179"/>
            <a:ext cx="2919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La zone d’ombre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46742" y="4976188"/>
            <a:ext cx="26068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L’ombre portée</a:t>
            </a:r>
          </a:p>
        </p:txBody>
      </p:sp>
    </p:spTree>
    <p:extLst>
      <p:ext uri="{BB962C8B-B14F-4D97-AF65-F5344CB8AC3E}">
        <p14:creationId xmlns:p14="http://schemas.microsoft.com/office/powerpoint/2010/main" val="375185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9718767" y="2670687"/>
            <a:ext cx="1227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une droite fléchée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9CA8EC-3B87-EA61-3155-CF2E2421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Corrigeons ensemble l’exercice 3 page 84.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417CE8-F7D9-9698-7471-3F6FE83B64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46" y="1857000"/>
            <a:ext cx="10261425" cy="3681652"/>
          </a:xfrm>
          <a:prstGeom prst="rect">
            <a:avLst/>
          </a:prstGeom>
        </p:spPr>
      </p:pic>
      <p:sp>
        <p:nvSpPr>
          <p:cNvPr id="3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7633063" y="3954862"/>
            <a:ext cx="1502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Voir la figure</a:t>
            </a:r>
            <a:endParaRPr lang="fr-FR" b="1" dirty="0">
              <a:solidFill>
                <a:prstClr val="black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767840" y="3225024"/>
            <a:ext cx="2737213" cy="2224229"/>
            <a:chOff x="1767840" y="3225024"/>
            <a:chExt cx="2737213" cy="2224229"/>
          </a:xfrm>
        </p:grpSpPr>
        <p:sp>
          <p:nvSpPr>
            <p:cNvPr id="13" name="Flowchart: Data 12"/>
            <p:cNvSpPr/>
            <p:nvPr/>
          </p:nvSpPr>
          <p:spPr>
            <a:xfrm rot="16200000">
              <a:off x="3052674" y="3990701"/>
              <a:ext cx="378190" cy="291739"/>
            </a:xfrm>
            <a:prstGeom prst="flowChartInputOutpu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" name="Straight Connector 13"/>
            <p:cNvCxnSpPr>
              <a:endCxn id="13" idx="2"/>
            </p:cNvCxnSpPr>
            <p:nvPr/>
          </p:nvCxnSpPr>
          <p:spPr>
            <a:xfrm>
              <a:off x="1790925" y="4108583"/>
              <a:ext cx="1450845" cy="179264"/>
            </a:xfrm>
            <a:prstGeom prst="line">
              <a:avLst/>
            </a:prstGeom>
            <a:ln w="28575">
              <a:solidFill>
                <a:srgbClr val="FF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Flowchart: Data 19"/>
            <p:cNvSpPr/>
            <p:nvPr/>
          </p:nvSpPr>
          <p:spPr>
            <a:xfrm rot="16200000">
              <a:off x="4002430" y="4080652"/>
              <a:ext cx="462045" cy="304797"/>
            </a:xfrm>
            <a:prstGeom prst="flowChartInputOutpu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387639" y="4308192"/>
              <a:ext cx="845814" cy="89632"/>
            </a:xfrm>
            <a:prstGeom prst="line">
              <a:avLst/>
            </a:prstGeom>
            <a:ln w="28575">
              <a:solidFill>
                <a:srgbClr val="FF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767840" y="3875317"/>
              <a:ext cx="2465613" cy="178729"/>
            </a:xfrm>
            <a:prstGeom prst="line">
              <a:avLst/>
            </a:prstGeom>
            <a:ln w="28575">
              <a:solidFill>
                <a:srgbClr val="FF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402484" y="3918862"/>
              <a:ext cx="292820" cy="36000"/>
            </a:xfrm>
            <a:prstGeom prst="line">
              <a:avLst/>
            </a:prstGeom>
            <a:ln w="28575">
              <a:solidFill>
                <a:srgbClr val="FFFF6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369937" y="4177769"/>
              <a:ext cx="292820" cy="50400"/>
            </a:xfrm>
            <a:prstGeom prst="line">
              <a:avLst/>
            </a:prstGeom>
            <a:ln w="28575">
              <a:solidFill>
                <a:srgbClr val="FFFF6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ZoneTexte 2">
              <a:extLst>
                <a:ext uri="{FF2B5EF4-FFF2-40B4-BE49-F238E27FC236}">
                  <a16:creationId xmlns:a16="http://schemas.microsoft.com/office/drawing/2014/main" id="{37D0DC3B-F408-1283-B0A0-579408CEC173}"/>
                </a:ext>
              </a:extLst>
            </p:cNvPr>
            <p:cNvSpPr txBox="1"/>
            <p:nvPr/>
          </p:nvSpPr>
          <p:spPr>
            <a:xfrm>
              <a:off x="3459483" y="3225024"/>
              <a:ext cx="8479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MA" sz="1400" b="1" dirty="0">
                  <a:solidFill>
                    <a:srgbClr val="FF0000"/>
                  </a:solidFill>
                </a:rPr>
                <a:t>Ombre propre</a:t>
              </a:r>
              <a:endParaRPr lang="fr-FR" sz="1400" b="1" dirty="0">
                <a:solidFill>
                  <a:prstClr val="black"/>
                </a:solidFill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3387639" y="3697826"/>
              <a:ext cx="349933" cy="408155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3400245" y="4177769"/>
              <a:ext cx="185007" cy="62936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988550" y="4228169"/>
              <a:ext cx="228599" cy="73848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ZoneTexte 2">
              <a:extLst>
                <a:ext uri="{FF2B5EF4-FFF2-40B4-BE49-F238E27FC236}">
                  <a16:creationId xmlns:a16="http://schemas.microsoft.com/office/drawing/2014/main" id="{37D0DC3B-F408-1283-B0A0-579408CEC173}"/>
                </a:ext>
              </a:extLst>
            </p:cNvPr>
            <p:cNvSpPr txBox="1"/>
            <p:nvPr/>
          </p:nvSpPr>
          <p:spPr>
            <a:xfrm>
              <a:off x="2882537" y="4786947"/>
              <a:ext cx="8181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fr-MA" sz="1400" b="1" dirty="0">
                  <a:solidFill>
                    <a:srgbClr val="FF0000"/>
                  </a:solidFill>
                </a:rPr>
                <a:t>Zone d’ombre</a:t>
              </a:r>
              <a:endParaRPr lang="fr-FR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46" name="ZoneTexte 2">
              <a:extLst>
                <a:ext uri="{FF2B5EF4-FFF2-40B4-BE49-F238E27FC236}">
                  <a16:creationId xmlns:a16="http://schemas.microsoft.com/office/drawing/2014/main" id="{37D0DC3B-F408-1283-B0A0-579408CEC173}"/>
                </a:ext>
              </a:extLst>
            </p:cNvPr>
            <p:cNvSpPr txBox="1"/>
            <p:nvPr/>
          </p:nvSpPr>
          <p:spPr>
            <a:xfrm>
              <a:off x="3657055" y="4926033"/>
              <a:ext cx="8479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MA" sz="1400" b="1" dirty="0">
                  <a:solidFill>
                    <a:srgbClr val="FF0000"/>
                  </a:solidFill>
                </a:rPr>
                <a:t>Ombre portée</a:t>
              </a:r>
              <a:endParaRPr lang="fr-FR" sz="14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57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8DB9D45-72BE-15E2-3E24-8C0DEA41B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Corrigeons ensemble l’exercice 6 page 85.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52CB62-4B6E-B5B3-30F2-E7ADDC9855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17" y="2228014"/>
            <a:ext cx="11095456" cy="279683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92982" y="3204754"/>
            <a:ext cx="722811" cy="4702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326777" y="4005426"/>
            <a:ext cx="3618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La ligne B, la fille et le projecteur sont alignés.</a:t>
            </a:r>
            <a:endParaRPr lang="fr-F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19BF83A-B9CB-E875-58C6-CBB7115CB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Corrigeons ensemble l’exercice 7 page 85.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51648E-D769-9126-9538-B280DD0AB18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46" y="2097807"/>
            <a:ext cx="10317682" cy="3136045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168791" y="3214634"/>
            <a:ext cx="36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C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9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8036779" y="3214634"/>
            <a:ext cx="36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B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10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9724064" y="3214634"/>
            <a:ext cx="36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A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14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222882" y="3714917"/>
            <a:ext cx="81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MA" sz="1400" b="1" dirty="0">
                <a:solidFill>
                  <a:srgbClr val="FF0000"/>
                </a:solidFill>
              </a:rPr>
              <a:t>Zone d’ombre</a:t>
            </a:r>
            <a:endParaRPr lang="fr-FR" sz="1400" b="1" dirty="0">
              <a:solidFill>
                <a:prstClr val="black"/>
              </a:solidFill>
            </a:endParaRPr>
          </a:p>
        </p:txBody>
      </p:sp>
      <p:sp>
        <p:nvSpPr>
          <p:cNvPr id="16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388030" y="4127510"/>
            <a:ext cx="847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1400" b="1" dirty="0">
                <a:solidFill>
                  <a:srgbClr val="FF0000"/>
                </a:solidFill>
              </a:rPr>
              <a:t>Ombre portée</a:t>
            </a:r>
            <a:endParaRPr lang="fr-FR" sz="1400" b="1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342606" y="3744686"/>
            <a:ext cx="949234" cy="906044"/>
          </a:xfrm>
          <a:prstGeom prst="line">
            <a:avLst/>
          </a:prstGeom>
          <a:ln w="28575">
            <a:solidFill>
              <a:srgbClr val="FF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473209" y="3646541"/>
            <a:ext cx="339660" cy="228773"/>
          </a:xfrm>
          <a:prstGeom prst="line">
            <a:avLst/>
          </a:prstGeom>
          <a:ln w="28575">
            <a:solidFill>
              <a:srgbClr val="FF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291840" y="4238137"/>
            <a:ext cx="583178" cy="412593"/>
          </a:xfrm>
          <a:prstGeom prst="line">
            <a:avLst/>
          </a:prstGeom>
          <a:ln w="28575">
            <a:solidFill>
              <a:srgbClr val="FF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4" idx="1"/>
          </p:cNvCxnSpPr>
          <p:nvPr/>
        </p:nvCxnSpPr>
        <p:spPr>
          <a:xfrm flipH="1">
            <a:off x="3451616" y="3976527"/>
            <a:ext cx="771266" cy="525111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700053" y="4389120"/>
            <a:ext cx="715193" cy="32693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891457" y="4466064"/>
            <a:ext cx="1502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Voir la figure</a:t>
            </a:r>
            <a:endParaRPr lang="fr-F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4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4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9194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271" y="18694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836482" y="3426888"/>
            <a:ext cx="9015649" cy="60022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42" y="3143611"/>
            <a:ext cx="736699" cy="73669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6C1AE39-2AE6-96A8-9EB7-E3D6DF3B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arrivons à la correction des exercices correspondant à la troisième tâche de ce chapitre.</a:t>
            </a:r>
            <a:br>
              <a:rPr lang="fr-FR"/>
            </a:br>
            <a:r>
              <a:rPr lang="fr-FR"/>
              <a:t>Je vous rappelle la tâche principale.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18C284-EA1D-5FD3-042C-E70DD91F56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266741" y="3470515"/>
            <a:ext cx="8425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kern="0" dirty="0">
                <a:solidFill>
                  <a:srgbClr val="FF0000"/>
                </a:solidFill>
              </a:rPr>
              <a:t>Expliquer </a:t>
            </a:r>
            <a:r>
              <a:rPr lang="fr-FR" sz="2400" b="1" kern="0" dirty="0"/>
              <a:t>les phénomènes d’éclipse par la formation de l’ombre.</a:t>
            </a:r>
          </a:p>
        </p:txBody>
      </p:sp>
    </p:spTree>
    <p:extLst>
      <p:ext uri="{BB962C8B-B14F-4D97-AF65-F5344CB8AC3E}">
        <p14:creationId xmlns:p14="http://schemas.microsoft.com/office/powerpoint/2010/main" val="295392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913009" y="191802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870" y="127173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6479" y="2438594"/>
            <a:ext cx="894928" cy="860453"/>
          </a:xfrm>
          <a:prstGeom prst="rect">
            <a:avLst/>
          </a:prstGeom>
        </p:spPr>
      </p:pic>
      <p:pic>
        <p:nvPicPr>
          <p:cNvPr id="15" name="Image 14" descr="Polygom Equerre 15cm 60°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11268" y="4811344"/>
            <a:ext cx="964522" cy="9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15" descr="Rapporteur - rapporteur pour ecole ecolier liste palette fourniture  scolaire achat acheter affaire de - Val d'eure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87817" y="4877321"/>
            <a:ext cx="945003" cy="9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6" descr="Règles réelles personnalisées - Précision pour l'école et le bureau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96080" y="3459777"/>
            <a:ext cx="1089578" cy="84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230028-243C-E2B3-8DD7-6F74C17644F5}"/>
              </a:ext>
            </a:extLst>
          </p:cNvPr>
          <p:cNvPicPr/>
          <p:nvPr/>
        </p:nvPicPr>
        <p:blipFill>
          <a:blip r:embed="rId11"/>
          <a:srcRect l="36221" t="23463" r="35717" b="8101"/>
          <a:stretch>
            <a:fillRect/>
          </a:stretch>
        </p:blipFill>
        <p:spPr bwMode="auto">
          <a:xfrm>
            <a:off x="8056090" y="1287144"/>
            <a:ext cx="2070560" cy="2755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415" y="186940"/>
            <a:ext cx="583170" cy="58317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A27EA0A-B3DD-DA54-CE6C-2AF823F5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517" cy="267549"/>
          </a:xfrm>
        </p:spPr>
        <p:txBody>
          <a:bodyPr/>
          <a:lstStyle/>
          <a:p>
            <a:r>
              <a:rPr lang="fr-FR" dirty="0"/>
              <a:t>Pour réussir cette tâche, vous devez vous rappeler des éclipses et des conditions de leur apparition.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F821C022-513B-2FCD-6211-EDB0D138E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119218" y="5520770"/>
            <a:ext cx="1018854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Les phénomènes </a:t>
            </a:r>
            <a:r>
              <a:rPr lang="fr-FR" sz="2000" dirty="0"/>
              <a:t>……………………</a:t>
            </a:r>
            <a:r>
              <a:rPr lang="fr-FR" sz="2400" dirty="0"/>
              <a:t> se produisent lorsque les trois astres sont </a:t>
            </a:r>
            <a:r>
              <a:rPr lang="fr-FR" sz="2000" dirty="0"/>
              <a:t>……………………</a:t>
            </a:r>
            <a:r>
              <a:rPr lang="fr-FR" sz="2400" dirty="0"/>
              <a:t>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/>
          <a:srcRect b="12074"/>
          <a:stretch/>
        </p:blipFill>
        <p:spPr>
          <a:xfrm>
            <a:off x="1941908" y="1019121"/>
            <a:ext cx="7538976" cy="4419153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035625" y="1689503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Le Soleil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979951" y="2373306"/>
            <a:ext cx="14400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La Terre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19645" y="4026387"/>
            <a:ext cx="13724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chemeClr val="bg1"/>
                </a:solidFill>
              </a:rPr>
              <a:t>La Lune</a:t>
            </a:r>
            <a:r>
              <a:rPr lang="fr-FR" dirty="0"/>
              <a:t>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343827" y="5847046"/>
            <a:ext cx="1225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alignés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41595" y="5446813"/>
            <a:ext cx="1438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d’éclipse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339163" y="1000622"/>
            <a:ext cx="6581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En général, les trois astres Soleil – Terre – Lune ne sont pas alignés.</a:t>
            </a:r>
          </a:p>
        </p:txBody>
      </p:sp>
    </p:spTree>
    <p:extLst>
      <p:ext uri="{BB962C8B-B14F-4D97-AF65-F5344CB8AC3E}">
        <p14:creationId xmlns:p14="http://schemas.microsoft.com/office/powerpoint/2010/main" val="616843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415" y="186940"/>
            <a:ext cx="583170" cy="58317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A27EA0A-B3DD-DA54-CE6C-2AF823F5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517" cy="267549"/>
          </a:xfrm>
        </p:spPr>
        <p:txBody>
          <a:bodyPr/>
          <a:lstStyle/>
          <a:p>
            <a:r>
              <a:rPr lang="fr-FR" dirty="0"/>
              <a:t>Rappelez l’éclipse du Soleil et les conditions de son apparition.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F821C022-513B-2FCD-6211-EDB0D138E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3192" y="1077670"/>
            <a:ext cx="2630254" cy="1972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352">
            <a:off x="9363454" y="3100621"/>
            <a:ext cx="1379413" cy="13794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12146" r="11053" b="1832"/>
          <a:stretch/>
        </p:blipFill>
        <p:spPr>
          <a:xfrm rot="12969605">
            <a:off x="7904738" y="3459169"/>
            <a:ext cx="713483" cy="68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15214" t="16342" r="15665" b="14536"/>
          <a:stretch/>
        </p:blipFill>
        <p:spPr>
          <a:xfrm>
            <a:off x="469508" y="2348279"/>
            <a:ext cx="3104707" cy="3104707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2298308" y="2440204"/>
            <a:ext cx="7335536" cy="123805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25" idx="4"/>
          </p:cNvCxnSpPr>
          <p:nvPr/>
        </p:nvCxnSpPr>
        <p:spPr>
          <a:xfrm flipV="1">
            <a:off x="2298308" y="3858260"/>
            <a:ext cx="7293842" cy="151409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9538150" y="3678260"/>
            <a:ext cx="108000" cy="18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Straight Connector 33"/>
          <p:cNvCxnSpPr/>
          <p:nvPr/>
        </p:nvCxnSpPr>
        <p:spPr>
          <a:xfrm>
            <a:off x="5050465" y="2913319"/>
            <a:ext cx="1332000" cy="2304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486400" y="4540929"/>
            <a:ext cx="896065" cy="19056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895360" y="1948376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Le Soleil</a:t>
            </a:r>
            <a:endParaRPr lang="fr-FR" b="1" dirty="0"/>
          </a:p>
        </p:txBody>
      </p:sp>
      <p:sp>
        <p:nvSpPr>
          <p:cNvPr id="47" name="Rectangle 46"/>
          <p:cNvSpPr/>
          <p:nvPr/>
        </p:nvSpPr>
        <p:spPr>
          <a:xfrm>
            <a:off x="9493844" y="4240165"/>
            <a:ext cx="14400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La Terre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505483" y="2882109"/>
            <a:ext cx="1314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La Lune</a:t>
            </a:r>
            <a:endParaRPr lang="fr-FR" dirty="0"/>
          </a:p>
        </p:txBody>
      </p:sp>
      <p:sp>
        <p:nvSpPr>
          <p:cNvPr id="45" name="TextBox 44"/>
          <p:cNvSpPr txBox="1"/>
          <p:nvPr/>
        </p:nvSpPr>
        <p:spPr>
          <a:xfrm>
            <a:off x="516802" y="6042463"/>
            <a:ext cx="112939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Une </a:t>
            </a:r>
            <a:r>
              <a:rPr lang="fr-FR" sz="2400" b="1" dirty="0"/>
              <a:t>éclipse</a:t>
            </a:r>
            <a:r>
              <a:rPr lang="fr-FR" sz="2400" dirty="0"/>
              <a:t> …………… se produit lorsque</a:t>
            </a:r>
            <a:r>
              <a:rPr lang="fr-FR" sz="2000" dirty="0"/>
              <a:t> ………………………………</a:t>
            </a:r>
            <a:r>
              <a:rPr lang="fr-FR" sz="2400" dirty="0"/>
              <a:t>de la ……………atteint ……………….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464626" y="6010567"/>
            <a:ext cx="2927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Lune               </a:t>
            </a:r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la Terre</a:t>
            </a:r>
            <a:r>
              <a:rPr lang="fr-FR" sz="2400" dirty="0"/>
              <a:t>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109873" y="6041038"/>
            <a:ext cx="1037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solaire</a:t>
            </a:r>
            <a:endParaRPr lang="fr-FR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5486400" y="6010567"/>
            <a:ext cx="2151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l’ombre portée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75882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415" y="186940"/>
            <a:ext cx="583170" cy="58317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A27EA0A-B3DD-DA54-CE6C-2AF823F5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Rappelez l’éclipse de la Lune et les conditions de son apparition..</a:t>
            </a: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F821C022-513B-2FCD-6211-EDB0D138EF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77923" y="2443973"/>
            <a:ext cx="11506077" cy="3104707"/>
            <a:chOff x="224959" y="1997405"/>
            <a:chExt cx="11506077" cy="3104707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39352">
              <a:off x="9118905" y="2749747"/>
              <a:ext cx="1379413" cy="137941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l="12146" r="11053" b="1832"/>
            <a:stretch/>
          </p:blipFill>
          <p:spPr>
            <a:xfrm rot="12969605">
              <a:off x="11014322" y="3144326"/>
              <a:ext cx="540000" cy="517687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5"/>
            <a:srcRect l="15214" t="16342" r="15665" b="14536"/>
            <a:stretch/>
          </p:blipFill>
          <p:spPr>
            <a:xfrm>
              <a:off x="224959" y="1997405"/>
              <a:ext cx="3104707" cy="3104707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/>
          </p:nvCxnSpPr>
          <p:spPr>
            <a:xfrm>
              <a:off x="2053759" y="2089330"/>
              <a:ext cx="9677277" cy="1022005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2053759" y="3668233"/>
              <a:ext cx="9677277" cy="1353243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9293602" y="3327387"/>
              <a:ext cx="95693" cy="21265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5211631" y="2433730"/>
              <a:ext cx="765776" cy="70181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5158466" y="4476307"/>
              <a:ext cx="765776" cy="117341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8311" y="1084786"/>
            <a:ext cx="2617274" cy="174484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15412" y="5961545"/>
            <a:ext cx="11106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Une </a:t>
            </a:r>
            <a:r>
              <a:rPr lang="fr-FR" sz="2400" b="1" dirty="0"/>
              <a:t>éclipse</a:t>
            </a:r>
            <a:r>
              <a:rPr lang="fr-FR" sz="2400" dirty="0"/>
              <a:t> …………… a lieu lorsque</a:t>
            </a:r>
            <a:r>
              <a:rPr lang="fr-FR" sz="2000" dirty="0"/>
              <a:t> ……………………</a:t>
            </a:r>
            <a:r>
              <a:rPr lang="fr-FR" sz="2400" dirty="0"/>
              <a:t>traverse…………………..…….…de ……………….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175312" y="5924161"/>
            <a:ext cx="1209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la Terre</a:t>
            </a:r>
            <a:r>
              <a:rPr lang="fr-FR" sz="2400" dirty="0"/>
              <a:t>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208483" y="5960120"/>
            <a:ext cx="1078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lunaire</a:t>
            </a:r>
            <a:endParaRPr lang="fr-FR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7417963" y="5924161"/>
            <a:ext cx="234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la zone d’ombre </a:t>
            </a:r>
            <a:endParaRPr lang="fr-FR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5188775" y="5924162"/>
            <a:ext cx="1096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la Lune</a:t>
            </a:r>
            <a:endParaRPr lang="fr-FR" sz="2400" dirty="0"/>
          </a:p>
        </p:txBody>
      </p:sp>
      <p:sp>
        <p:nvSpPr>
          <p:cNvPr id="45" name="Rectangle 44"/>
          <p:cNvSpPr/>
          <p:nvPr/>
        </p:nvSpPr>
        <p:spPr>
          <a:xfrm>
            <a:off x="895360" y="1948376"/>
            <a:ext cx="1402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Le Soleil</a:t>
            </a:r>
            <a:endParaRPr lang="fr-FR" b="1" dirty="0"/>
          </a:p>
        </p:txBody>
      </p:sp>
      <p:sp>
        <p:nvSpPr>
          <p:cNvPr id="46" name="Rectangle 45"/>
          <p:cNvSpPr/>
          <p:nvPr/>
        </p:nvSpPr>
        <p:spPr>
          <a:xfrm>
            <a:off x="9246566" y="4364380"/>
            <a:ext cx="14400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La Terre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0608827" y="4000504"/>
            <a:ext cx="1314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/>
              <a:t>La Lune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18359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49CA8EC-3B87-EA61-3155-CF2E2421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Corrigeons ensemble l’exercice 4 page 85.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417CE8-F7D9-9698-7471-3F6FE83B64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011" y="1337421"/>
            <a:ext cx="9102582" cy="489881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7120426" y="4369532"/>
            <a:ext cx="1864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l’éclipse de Lune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3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3993444" y="4369532"/>
            <a:ext cx="101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le Soleil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2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5460056" y="4369532"/>
            <a:ext cx="101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la Lune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24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680762" y="4976260"/>
            <a:ext cx="1286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ne voit pas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25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307755" y="5607125"/>
            <a:ext cx="1744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la zone d’ombre</a:t>
            </a:r>
            <a:endParaRPr lang="fr-FR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8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  <p:bldP spid="23" grpId="0"/>
      <p:bldP spid="24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457200"/>
              <a:endParaRPr sz="1200">
                <a:solidFill>
                  <a:prstClr val="white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Correction des exercices des défis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280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37" y="13202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9A37D732-B7DE-26DE-F183-AE2C36B3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1, page 86.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6FB27A-76C7-FC46-2C5A-B529CD09F2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374" y="1792555"/>
            <a:ext cx="9571910" cy="3554507"/>
          </a:xfrm>
          <a:prstGeom prst="rect">
            <a:avLst/>
          </a:prstGeom>
        </p:spPr>
      </p:pic>
      <p:sp>
        <p:nvSpPr>
          <p:cNvPr id="28" name="ZoneTexte 29"/>
          <p:cNvSpPr txBox="1"/>
          <p:nvPr/>
        </p:nvSpPr>
        <p:spPr>
          <a:xfrm>
            <a:off x="1614021" y="4193785"/>
            <a:ext cx="468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0650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8F0622-BCAC-B821-A409-C99C06F8F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2, page 86.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74A6D5-5752-759B-6117-2F1C7301F0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419497" y="1530195"/>
            <a:ext cx="9655001" cy="4513554"/>
            <a:chOff x="1419497" y="1530195"/>
            <a:chExt cx="9655001" cy="45135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9497" y="1530195"/>
              <a:ext cx="9655001" cy="4513554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7082827" y="3887119"/>
              <a:ext cx="792000" cy="792000"/>
            </a:xfrm>
            <a:prstGeom prst="ellipse">
              <a:avLst/>
            </a:prstGeom>
            <a:gradFill flip="none" rotWithShape="1">
              <a:gsLst>
                <a:gs pos="8000">
                  <a:schemeClr val="tx1"/>
                </a:gs>
                <a:gs pos="48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" name="Straight Connector 8"/>
            <p:cNvCxnSpPr>
              <a:endCxn id="23" idx="0"/>
            </p:cNvCxnSpPr>
            <p:nvPr/>
          </p:nvCxnSpPr>
          <p:spPr>
            <a:xfrm>
              <a:off x="3532472" y="2793324"/>
              <a:ext cx="5179593" cy="1391420"/>
            </a:xfrm>
            <a:prstGeom prst="line">
              <a:avLst/>
            </a:prstGeom>
            <a:ln w="28575">
              <a:solidFill>
                <a:srgbClr val="FF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endCxn id="23" idx="4"/>
            </p:cNvCxnSpPr>
            <p:nvPr/>
          </p:nvCxnSpPr>
          <p:spPr>
            <a:xfrm flipV="1">
              <a:off x="3631474" y="4400744"/>
              <a:ext cx="5080591" cy="1292487"/>
            </a:xfrm>
            <a:prstGeom prst="line">
              <a:avLst/>
            </a:prstGeom>
            <a:ln w="28575">
              <a:solidFill>
                <a:srgbClr val="FF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8604065" y="4184744"/>
              <a:ext cx="216000" cy="21600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5313145" y="3282216"/>
              <a:ext cx="683394" cy="177943"/>
            </a:xfrm>
            <a:prstGeom prst="line">
              <a:avLst/>
            </a:prstGeom>
            <a:ln w="28575">
              <a:solidFill>
                <a:srgbClr val="FFFF6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5485397" y="5046987"/>
              <a:ext cx="683394" cy="177926"/>
            </a:xfrm>
            <a:prstGeom prst="line">
              <a:avLst/>
            </a:prstGeom>
            <a:ln w="28575">
              <a:solidFill>
                <a:srgbClr val="FFFF66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29F2BFC-B0E4-94DF-7B49-36F8F94B6927}"/>
              </a:ext>
            </a:extLst>
          </p:cNvPr>
          <p:cNvGrpSpPr/>
          <p:nvPr/>
        </p:nvGrpSpPr>
        <p:grpSpPr>
          <a:xfrm>
            <a:off x="6528034" y="2912884"/>
            <a:ext cx="2076031" cy="926655"/>
            <a:chOff x="6528034" y="2912884"/>
            <a:chExt cx="2076031" cy="926655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7478827" y="3282216"/>
              <a:ext cx="24465" cy="557323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29"/>
            <p:cNvSpPr txBox="1"/>
            <p:nvPr/>
          </p:nvSpPr>
          <p:spPr>
            <a:xfrm>
              <a:off x="6528034" y="2912884"/>
              <a:ext cx="20760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b="1" dirty="0">
                  <a:solidFill>
                    <a:srgbClr val="FF0000"/>
                  </a:solidFill>
                </a:rPr>
                <a:t>Position de la Lune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ACAC8A-1307-8462-928C-E69C77C0C151}"/>
              </a:ext>
            </a:extLst>
          </p:cNvPr>
          <p:cNvGrpSpPr/>
          <p:nvPr/>
        </p:nvGrpSpPr>
        <p:grpSpPr>
          <a:xfrm>
            <a:off x="7182817" y="4400744"/>
            <a:ext cx="1679794" cy="1405446"/>
            <a:chOff x="7182817" y="4400744"/>
            <a:chExt cx="1679794" cy="1405446"/>
          </a:xfrm>
        </p:grpSpPr>
        <p:sp>
          <p:nvSpPr>
            <p:cNvPr id="42" name="ZoneTexte 29"/>
            <p:cNvSpPr txBox="1"/>
            <p:nvPr/>
          </p:nvSpPr>
          <p:spPr>
            <a:xfrm>
              <a:off x="7182817" y="5159859"/>
              <a:ext cx="16797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MA" b="1" dirty="0">
                  <a:solidFill>
                    <a:srgbClr val="FF0000"/>
                  </a:solidFill>
                </a:rPr>
                <a:t>Zone d’éclipse du Soleil</a:t>
              </a:r>
            </a:p>
          </p:txBody>
        </p:sp>
        <p:cxnSp>
          <p:nvCxnSpPr>
            <p:cNvPr id="43" name="Straight Arrow Connector 42"/>
            <p:cNvCxnSpPr>
              <a:endCxn id="23" idx="4"/>
            </p:cNvCxnSpPr>
            <p:nvPr/>
          </p:nvCxnSpPr>
          <p:spPr>
            <a:xfrm flipV="1">
              <a:off x="8146790" y="4400744"/>
              <a:ext cx="565275" cy="800838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31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1582BD1-FBA4-EC91-B516-E618BC61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 3, page 86.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3FFFBD-83F2-AA29-E966-7A690B3A9D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463" y="1188065"/>
            <a:ext cx="8856618" cy="5192099"/>
          </a:xfrm>
          <a:prstGeom prst="rect">
            <a:avLst/>
          </a:prstGeom>
        </p:spPr>
      </p:pic>
      <p:sp>
        <p:nvSpPr>
          <p:cNvPr id="12" name="ZoneTexte 29"/>
          <p:cNvSpPr txBox="1"/>
          <p:nvPr/>
        </p:nvSpPr>
        <p:spPr>
          <a:xfrm>
            <a:off x="4696856" y="5726493"/>
            <a:ext cx="468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X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367348" y="3040912"/>
            <a:ext cx="3061063" cy="1818471"/>
            <a:chOff x="4367348" y="3040912"/>
            <a:chExt cx="3061063" cy="181847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4367348" y="3040912"/>
              <a:ext cx="3061063" cy="1017282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367348" y="3122264"/>
              <a:ext cx="2982686" cy="1737119"/>
            </a:xfrm>
            <a:prstGeom prst="line">
              <a:avLst/>
            </a:prstGeom>
            <a:ln w="127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841966" y="3187337"/>
              <a:ext cx="396000" cy="144000"/>
            </a:xfrm>
            <a:prstGeom prst="line">
              <a:avLst/>
            </a:prstGeom>
            <a:ln w="1270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923770" y="3452706"/>
              <a:ext cx="314196" cy="189807"/>
            </a:xfrm>
            <a:prstGeom prst="line">
              <a:avLst/>
            </a:prstGeom>
            <a:ln w="12700">
              <a:solidFill>
                <a:srgbClr val="FFC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841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560989" y="261403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 dirty="0"/>
          </a:p>
        </p:txBody>
      </p:sp>
      <p:sp>
        <p:nvSpPr>
          <p:cNvPr id="474" name="Google Shape;474;p4"/>
          <p:cNvSpPr txBox="1"/>
          <p:nvPr/>
        </p:nvSpPr>
        <p:spPr>
          <a:xfrm>
            <a:off x="1084596" y="863786"/>
            <a:ext cx="10189956" cy="575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rappelle la procédure de résolution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sollicite la participation active des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</a:t>
            </a:r>
            <a:r>
              <a:rPr lang="fr-FR" sz="20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peut passer à la correction des défis.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81" name="Google Shape;481;p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5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483" name="Google Shape;483;p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84" name="Google Shape;484;p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486" name="Google Shape;48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8813" y="1210310"/>
            <a:ext cx="1154374" cy="1162800"/>
          </a:xfrm>
          <a:custGeom>
            <a:avLst/>
            <a:gdLst/>
            <a:ahLst/>
            <a:cxnLst/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w="57150" cap="flat" cmpd="sng">
            <a:solidFill>
              <a:srgbClr val="5FADE4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75754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4B1D-766A-5116-F1D4-0272B8C23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30EBA77-5CE2-19AC-9280-6F0E7EF0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978887E-780C-AC81-DB4C-797EEB42F72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A01B0852-85B5-4346-BE20-D4197B34CD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3B54C5F8-61CF-45A9-9740-B8D6527E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FC463DCD-7C3A-D739-DA2E-9ADB47174C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F8C5917B-5E5D-7C6D-1642-C3FAF17124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198996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B5D9E-D04E-6E2F-FAAD-39CD98C7A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69F927C-D711-355F-C4B6-BC31C1EC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E27F13-EE24-51DE-4F86-105CE8F81D95}"/>
              </a:ext>
            </a:extLst>
          </p:cNvPr>
          <p:cNvSpPr txBox="1"/>
          <p:nvPr/>
        </p:nvSpPr>
        <p:spPr>
          <a:xfrm>
            <a:off x="1370557" y="5164662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7AA2B315-7F19-96EB-68EB-AD67A3B048EB}"/>
              </a:ext>
            </a:extLst>
          </p:cNvPr>
          <p:cNvSpPr txBox="1"/>
          <p:nvPr/>
        </p:nvSpPr>
        <p:spPr>
          <a:xfrm>
            <a:off x="7245354" y="4910785"/>
            <a:ext cx="4400362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D398155C-82F2-F4A4-5AFC-836D0EC7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45230AC2-912A-7958-94E9-760F5ED2B9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9EF91F9E-1EE8-917D-6786-4F42299373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85765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endParaRPr lang="fr-FR" sz="3600" b="1" noProof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829" y="18694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4CAFB14-AA56-25B8-E52D-FF1F45BA3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allons commencer par la correction des exercices correspondant à la première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C744DC-D4B4-E35A-B63B-6A30F2DFBE9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419497" y="3264131"/>
            <a:ext cx="9948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kern="0" dirty="0">
                <a:solidFill>
                  <a:srgbClr val="0070C0"/>
                </a:solidFill>
              </a:rPr>
              <a:t>Identifier </a:t>
            </a:r>
            <a:r>
              <a:rPr lang="fr-FR" sz="2400" b="1" kern="0" dirty="0"/>
              <a:t>la nature du milieu selon la visibilité d’un objet à travers ce milieu.</a:t>
            </a:r>
          </a:p>
        </p:txBody>
      </p:sp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1705</Words>
  <Application>Microsoft Office PowerPoint</Application>
  <PresentationFormat>Grand écran</PresentationFormat>
  <Paragraphs>223</Paragraphs>
  <Slides>38</Slides>
  <Notes>14</Notes>
  <HiddenSlides>1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38</vt:i4>
      </vt:variant>
    </vt:vector>
  </HeadingPairs>
  <TitlesOfParts>
    <vt:vector size="45" baseType="lpstr">
      <vt:lpstr>Arial</vt:lpstr>
      <vt:lpstr>ArialMT-ExtraBold</vt:lpstr>
      <vt:lpstr>Calibri</vt:lpstr>
      <vt:lpstr>Calibri Light</vt:lpstr>
      <vt:lpstr>Dosis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icônes?</vt:lpstr>
      <vt:lpstr>Très bien.</vt:lpstr>
      <vt:lpstr>Présentation PowerPoint</vt:lpstr>
      <vt:lpstr>Nous allons commencer par la correction des exercices correspondant à la première tâche de ce chapitre. Je vous rappelle la tâche principale.</vt:lpstr>
      <vt:lpstr>Pour réussir cette tâche, vous devez vous rappeler les types des milieux du point de vue optique.</vt:lpstr>
      <vt:lpstr>Présentation PowerPoint</vt:lpstr>
      <vt:lpstr>Rappelez également comment déterminer expérimentalement la nature optique d’un matériau (milieu).</vt:lpstr>
      <vt:lpstr>Commençons par exercice 1  page 84 .</vt:lpstr>
      <vt:lpstr>Passons à l’exercice 5 page 85 .</vt:lpstr>
      <vt:lpstr>Présentation PowerPoint</vt:lpstr>
      <vt:lpstr>Passons maintenant à la correction des exercices correspondant à la deuxième tâche de ce chapitre. Je vous rappelle la tâche principale.</vt:lpstr>
      <vt:lpstr>Pour réussir cette tâche, vous devez vous rappeler le principe de la propagation rectiligne de la lumière.</vt:lpstr>
      <vt:lpstr>Pour réussir cette tâche, vous devez vous rappeler le modèle de rayon lumineux.</vt:lpstr>
      <vt:lpstr>Pour réussir cette tâche, vous devez vous rappeler éventuellement comment appliquer le principe de la propagation rectiligne de la lumière pour vérifier l’alignement des objets.</vt:lpstr>
      <vt:lpstr>Corrigeons ensemble l’exercice 2 page 83. </vt:lpstr>
      <vt:lpstr>Présentation PowerPoint</vt:lpstr>
      <vt:lpstr>Nous arrivons à la correction des exercices correspondant à la troisième tâche de ce chapitre. Je vous rappelle la tâche principale.</vt:lpstr>
      <vt:lpstr>Pour réussir cette tâche, vous devez vous rappeler des rayons limites issus de la source lumineuse ainsi que des différentes ombres formées par un objet.</vt:lpstr>
      <vt:lpstr>On va rappeler chaque type d’ombre:</vt:lpstr>
      <vt:lpstr>Corrigeons ensemble l’exercice 3 page 84. </vt:lpstr>
      <vt:lpstr>Corrigeons ensemble l’exercice 6 page 85. </vt:lpstr>
      <vt:lpstr>Corrigeons ensemble l’exercice 7 page 85. </vt:lpstr>
      <vt:lpstr>Présentation PowerPoint</vt:lpstr>
      <vt:lpstr>Nous arrivons à la correction des exercices correspondant à la troisième tâche de ce chapitre. Je vous rappelle la tâche principale.</vt:lpstr>
      <vt:lpstr>Pour réussir cette tâche, vous devez vous rappeler des éclipses et des conditions de leur apparition.</vt:lpstr>
      <vt:lpstr>Rappelez l’éclipse du Soleil et les conditions de son apparition.</vt:lpstr>
      <vt:lpstr>Rappelez l’éclipse de la Lune et les conditions de son apparition..</vt:lpstr>
      <vt:lpstr>Corrigeons ensemble l’exercice 4 page 85. </vt:lpstr>
      <vt:lpstr>Présentation PowerPoint</vt:lpstr>
      <vt:lpstr>Faisons maintenant ensemble la correction de l’exercice défi 1, page 86.</vt:lpstr>
      <vt:lpstr>Faisons maintenant ensemble la correction de l’exercice défi 2, page 86.</vt:lpstr>
      <vt:lpstr>Faisons maintenant ensemble la correction de l’exercice défi 3, page 86.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163</cp:revision>
  <dcterms:created xsi:type="dcterms:W3CDTF">2025-12-06T09:32:16Z</dcterms:created>
  <dcterms:modified xsi:type="dcterms:W3CDTF">2026-02-25T18:30:34Z</dcterms:modified>
</cp:coreProperties>
</file>