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308" r:id="rId2"/>
    <p:sldId id="358" r:id="rId3"/>
    <p:sldId id="280" r:id="rId4"/>
    <p:sldId id="326" r:id="rId5"/>
    <p:sldId id="290" r:id="rId6"/>
    <p:sldId id="16777205" r:id="rId7"/>
    <p:sldId id="330" r:id="rId8"/>
    <p:sldId id="16777227" r:id="rId9"/>
    <p:sldId id="318" r:id="rId10"/>
    <p:sldId id="334" r:id="rId11"/>
    <p:sldId id="335" r:id="rId12"/>
    <p:sldId id="16777228" r:id="rId13"/>
    <p:sldId id="338" r:id="rId14"/>
    <p:sldId id="342" r:id="rId15"/>
    <p:sldId id="16777230" r:id="rId16"/>
    <p:sldId id="316" r:id="rId17"/>
    <p:sldId id="16777206" r:id="rId18"/>
    <p:sldId id="16777219" r:id="rId19"/>
    <p:sldId id="16777208" r:id="rId20"/>
    <p:sldId id="16777210" r:id="rId21"/>
    <p:sldId id="16777229" r:id="rId22"/>
    <p:sldId id="16777221" r:id="rId23"/>
    <p:sldId id="16777222" r:id="rId24"/>
    <p:sldId id="16777223" r:id="rId25"/>
    <p:sldId id="16777225" r:id="rId26"/>
    <p:sldId id="16777224" r:id="rId2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0E9"/>
    <a:srgbClr val="0099FF"/>
    <a:srgbClr val="FEF5F0"/>
    <a:srgbClr val="FFFF00"/>
    <a:srgbClr val="EFFAEC"/>
    <a:srgbClr val="E4F6DE"/>
    <a:srgbClr val="0000FF"/>
    <a:srgbClr val="FFEEB9"/>
    <a:srgbClr val="BBCBC7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72" autoAdjust="0"/>
    <p:restoredTop sz="92923" autoAdjust="0"/>
  </p:normalViewPr>
  <p:slideViewPr>
    <p:cSldViewPr showGuides="1">
      <p:cViewPr varScale="1">
        <p:scale>
          <a:sx n="73" d="100"/>
          <a:sy n="73" d="100"/>
        </p:scale>
        <p:origin x="883" y="67"/>
      </p:cViewPr>
      <p:guideLst>
        <p:guide orient="horz" pos="261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50190-8812-4E3C-9367-D2EBD9D7B3A0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D93FA-A6AA-4987-A599-50D919A68B1E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>
          <a:extLst>
            <a:ext uri="{FF2B5EF4-FFF2-40B4-BE49-F238E27FC236}">
              <a16:creationId xmlns:a16="http://schemas.microsoft.com/office/drawing/2014/main" id="{DC7F0AFA-BBE8-2656-057E-6EDDF924A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>
            <a:extLst>
              <a:ext uri="{FF2B5EF4-FFF2-40B4-BE49-F238E27FC236}">
                <a16:creationId xmlns:a16="http://schemas.microsoft.com/office/drawing/2014/main" id="{9D563042-2A0C-7B1F-7EBE-7FF5161030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>
            <a:extLst>
              <a:ext uri="{FF2B5EF4-FFF2-40B4-BE49-F238E27FC236}">
                <a16:creationId xmlns:a16="http://schemas.microsoft.com/office/drawing/2014/main" id="{EE371624-B7FE-B6B3-E200-E1739E6CC2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>
            <a:extLst>
              <a:ext uri="{FF2B5EF4-FFF2-40B4-BE49-F238E27FC236}">
                <a16:creationId xmlns:a16="http://schemas.microsoft.com/office/drawing/2014/main" id="{F5D1C9D8-6CBB-0FF0-8616-6BD30BDD15F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68515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>
          <a:extLst>
            <a:ext uri="{FF2B5EF4-FFF2-40B4-BE49-F238E27FC236}">
              <a16:creationId xmlns:a16="http://schemas.microsoft.com/office/drawing/2014/main" id="{ACD43B1F-291D-9618-E813-C7081A2ED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>
            <a:extLst>
              <a:ext uri="{FF2B5EF4-FFF2-40B4-BE49-F238E27FC236}">
                <a16:creationId xmlns:a16="http://schemas.microsoft.com/office/drawing/2014/main" id="{3833779A-8077-BA54-FF65-4E4D51EA3A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>
            <a:extLst>
              <a:ext uri="{FF2B5EF4-FFF2-40B4-BE49-F238E27FC236}">
                <a16:creationId xmlns:a16="http://schemas.microsoft.com/office/drawing/2014/main" id="{FFFD9523-A8C4-55C7-C620-523A8B0AD9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>
            <a:extLst>
              <a:ext uri="{FF2B5EF4-FFF2-40B4-BE49-F238E27FC236}">
                <a16:creationId xmlns:a16="http://schemas.microsoft.com/office/drawing/2014/main" id="{923FD0F7-158D-4645-42F9-936C8E72723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4609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01981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19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20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>
          <a:extLst>
            <a:ext uri="{FF2B5EF4-FFF2-40B4-BE49-F238E27FC236}">
              <a16:creationId xmlns:a16="http://schemas.microsoft.com/office/drawing/2014/main" id="{7A4ECA57-4663-9214-99FD-4E2CF5CA9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>
            <a:extLst>
              <a:ext uri="{FF2B5EF4-FFF2-40B4-BE49-F238E27FC236}">
                <a16:creationId xmlns:a16="http://schemas.microsoft.com/office/drawing/2014/main" id="{07FB7F31-72A9-7F93-8179-E7E8B8EA1A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>
            <a:extLst>
              <a:ext uri="{FF2B5EF4-FFF2-40B4-BE49-F238E27FC236}">
                <a16:creationId xmlns:a16="http://schemas.microsoft.com/office/drawing/2014/main" id="{49C95359-4EF7-DD97-DD28-FE506AABFBC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>
            <a:extLst>
              <a:ext uri="{FF2B5EF4-FFF2-40B4-BE49-F238E27FC236}">
                <a16:creationId xmlns:a16="http://schemas.microsoft.com/office/drawing/2014/main" id="{90F0F388-50EE-BB44-C310-65DAB908E08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5309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D93FA-A6AA-4987-A599-50D919A68B1E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3812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2" name="Google Shape;113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>
          <a:extLst>
            <a:ext uri="{FF2B5EF4-FFF2-40B4-BE49-F238E27FC236}">
              <a16:creationId xmlns:a16="http://schemas.microsoft.com/office/drawing/2014/main" id="{3AB455B1-8A4D-A34A-17AA-C725F9EDE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>
            <a:extLst>
              <a:ext uri="{FF2B5EF4-FFF2-40B4-BE49-F238E27FC236}">
                <a16:creationId xmlns:a16="http://schemas.microsoft.com/office/drawing/2014/main" id="{104B98BD-9795-275A-80EB-ECEA407F68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>
            <a:extLst>
              <a:ext uri="{FF2B5EF4-FFF2-40B4-BE49-F238E27FC236}">
                <a16:creationId xmlns:a16="http://schemas.microsoft.com/office/drawing/2014/main" id="{B69AAFE3-A1F2-98ED-6C7C-C9558664A1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>
            <a:extLst>
              <a:ext uri="{FF2B5EF4-FFF2-40B4-BE49-F238E27FC236}">
                <a16:creationId xmlns:a16="http://schemas.microsoft.com/office/drawing/2014/main" id="{846D90A2-FD90-2EF7-A496-F2CE382A997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105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1045" name="Google Shape;104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6" name="Google Shape;104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>
  <p:cSld name="10_Title Slide">
    <p:bg>
      <p:bgPr>
        <a:solidFill>
          <a:srgbClr val="002060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90"/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41" name="Google Shape;41;p90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2" name="Google Shape;42;p90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3" name="Google Shape;43;p90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4" name="Google Shape;44;p90"/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/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/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400">
              <a:lnSpc>
                <a:spcPct val="184000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/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400">
              <a:lnSpc>
                <a:spcPct val="184000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/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400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/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F9ED5"/>
          </a:solidFill>
        </p:grpSpPr>
        <p:sp>
          <p:nvSpPr>
            <p:cNvPr id="28" name="Google Shape;223;p26"/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400">
                <a:buClrTx/>
              </a:pPr>
              <a:endParaRPr lang="fr-FR" sz="1800" b="1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29" name="Google Shape;735;p98"/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grpSp>
        <p:nvGrpSpPr>
          <p:cNvPr id="31" name="Groupe 30"/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336FB6"/>
          </a:solidFill>
        </p:grpSpPr>
        <p:sp>
          <p:nvSpPr>
            <p:cNvPr id="32" name="Google Shape;224;p26"/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400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 </a:t>
              </a:r>
            </a:p>
          </p:txBody>
        </p:sp>
        <p:sp>
          <p:nvSpPr>
            <p:cNvPr id="33" name="Google Shape;742;p98"/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pic>
        <p:nvPicPr>
          <p:cNvPr id="35" name="Google Shape;730;p98" descr="الصفحة الرئيسية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/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400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391997" y="1378425"/>
            <a:ext cx="4855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 panose="020F0502020204030204"/>
                <a:cs typeface="Calibri" panose="020F0502020204030204"/>
              </a:rPr>
              <a:t>Physique chimie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/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/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/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/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fr-FR" sz="1800" b="1" kern="120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lang="fr-FR" dirty="0"/>
          </a:p>
        </p:txBody>
      </p:sp>
      <p:sp>
        <p:nvSpPr>
          <p:cNvPr id="4" name="Google Shape;735;p98"/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1" name="Google Shape;735;p98"/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grpSp>
        <p:nvGrpSpPr>
          <p:cNvPr id="12" name="Groupe 26"/>
          <p:cNvGrpSpPr/>
          <p:nvPr userDrawn="1"/>
        </p:nvGrpSpPr>
        <p:grpSpPr>
          <a:xfrm>
            <a:off x="271217" y="3894112"/>
            <a:ext cx="6693265" cy="522000"/>
            <a:chOff x="304312" y="4531839"/>
            <a:chExt cx="5990003" cy="696796"/>
          </a:xfrm>
          <a:solidFill>
            <a:srgbClr val="336FB6"/>
          </a:solidFill>
        </p:grpSpPr>
        <p:sp>
          <p:nvSpPr>
            <p:cNvPr id="13" name="Google Shape;223;p26"/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400">
                <a:buClrTx/>
              </a:pPr>
              <a:endParaRPr lang="fr-FR" sz="1800" b="1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  <p:sp>
          <p:nvSpPr>
            <p:cNvPr id="14" name="Google Shape;735;p98"/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sp>
        <p:nvSpPr>
          <p:cNvPr id="15" name="Espace réservé du texte 43"/>
          <p:cNvSpPr>
            <a:spLocks noGrp="1"/>
          </p:cNvSpPr>
          <p:nvPr>
            <p:ph type="body" sz="quarter" idx="25"/>
          </p:nvPr>
        </p:nvSpPr>
        <p:spPr>
          <a:xfrm>
            <a:off x="2120814" y="3892643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6" name="Espace réservé du texte 43"/>
          <p:cNvSpPr>
            <a:spLocks noGrp="1"/>
          </p:cNvSpPr>
          <p:nvPr>
            <p:ph type="body" sz="quarter" idx="26" hasCustomPrompt="1"/>
          </p:nvPr>
        </p:nvSpPr>
        <p:spPr>
          <a:xfrm>
            <a:off x="271216" y="3892643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Thème</a:t>
            </a:r>
            <a:r>
              <a:rPr lang="en-US" dirty="0"/>
              <a:t> 2</a:t>
            </a:r>
            <a:endParaRPr lang="fr-FR" dirty="0"/>
          </a:p>
        </p:txBody>
      </p:sp>
      <p:sp>
        <p:nvSpPr>
          <p:cNvPr id="17" name="Google Shape;735;p98"/>
          <p:cNvSpPr/>
          <p:nvPr userDrawn="1"/>
        </p:nvSpPr>
        <p:spPr>
          <a:xfrm>
            <a:off x="1968786" y="3915312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2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8" name="Image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66502" y="3495345"/>
            <a:ext cx="3952359" cy="29259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13" name="Rectangle : coins arrondis 10"/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14" name="Rectangle 18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 panose="020B0604020202020204"/>
              </a:endParaRPr>
            </a:p>
          </p:txBody>
        </p:sp>
        <p:sp>
          <p:nvSpPr>
            <p:cNvPr id="15" name="Rectangle 19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 panose="020B0604020202020204"/>
              </a:endParaRPr>
            </a:p>
          </p:txBody>
        </p:sp>
      </p:grp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5 min</a:t>
            </a:r>
            <a:endParaRPr lang="fr-FR" dirty="0"/>
          </a:p>
        </p:txBody>
      </p:sp>
      <p:sp>
        <p:nvSpPr>
          <p:cNvPr id="16" name="TextBox 6"/>
          <p:cNvSpPr txBox="1"/>
          <p:nvPr userDrawn="1"/>
        </p:nvSpPr>
        <p:spPr>
          <a:xfrm>
            <a:off x="5025418" y="2384963"/>
            <a:ext cx="5869201" cy="69076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>
              <a:lnSpc>
                <a:spcPct val="131000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5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Tâche principale</a:t>
            </a:r>
          </a:p>
        </p:txBody>
      </p:sp>
      <p:sp>
        <p:nvSpPr>
          <p:cNvPr id="17" name="Rectangle 21"/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9" name="Rectangle 23"/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M</a:t>
            </a:r>
            <a:endParaRPr lang="fr-FR" sz="2400" b="1" dirty="0">
              <a:solidFill>
                <a:srgbClr val="FFFFFF"/>
              </a:solidFill>
              <a:latin typeface="Arial" panose="020B0604020202020204"/>
              <a:cs typeface="Arial" panose="020B0604020202020204"/>
            </a:endParaRPr>
          </a:p>
        </p:txBody>
      </p:sp>
      <p:pic>
        <p:nvPicPr>
          <p:cNvPr id="20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26BBF-AB20-4D70-BE11-2A6EA2DC1FEE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C26BBF-AB20-4D70-BE11-2A6EA2DC1FEE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CC00A3-D84D-4E2A-8AFF-82BA7DF0D5CF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 AC</a:t>
            </a:r>
            <a:endParaRPr lang="fr-F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 La réaction acidobasique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dirty="0"/>
              <a:t>Chapitre </a:t>
            </a:r>
            <a:r>
              <a:rPr lang="ar-MA" dirty="0"/>
              <a:t>4</a:t>
            </a:r>
            <a:endParaRPr lang="fr-FR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dirty="0"/>
              <a:t>Tâche</a:t>
            </a:r>
            <a:r>
              <a:rPr lang="en-US" dirty="0"/>
              <a:t> TP</a:t>
            </a:r>
            <a:endParaRPr lang="fr-FR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4"/>
          </p:nvPr>
        </p:nvSpPr>
        <p:spPr>
          <a:xfrm>
            <a:off x="2015048" y="5301835"/>
            <a:ext cx="5055197" cy="521999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Classer des solutions aqueuses en solutions acides, basiques et neutres.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fr-FR" dirty="0"/>
              <a:t>Matière: structure et transformations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r-FR" dirty="0"/>
              <a:t>Thème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274;p40"/>
          <p:cNvSpPr/>
          <p:nvPr/>
        </p:nvSpPr>
        <p:spPr>
          <a:xfrm>
            <a:off x="966653" y="192824"/>
            <a:ext cx="10258694" cy="57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Maintenant,</a:t>
            </a:r>
            <a:r>
              <a:rPr lang="fr-FR" dirty="0"/>
              <a:t> </a:t>
            </a: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je suis les étapes du protocole expérimental. </a:t>
            </a:r>
            <a:endParaRPr sz="1600" b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089970" y="2025818"/>
            <a:ext cx="4770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Diluer les solutions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155010" y="4214433"/>
            <a:ext cx="8195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Organiser les résultats dans un tableau</a:t>
            </a:r>
          </a:p>
        </p:txBody>
      </p:sp>
      <p:sp>
        <p:nvSpPr>
          <p:cNvPr id="11" name="Rectangle : coins arrondis 10"/>
          <p:cNvSpPr/>
          <p:nvPr/>
        </p:nvSpPr>
        <p:spPr>
          <a:xfrm>
            <a:off x="966653" y="1916254"/>
            <a:ext cx="270003" cy="3915480"/>
          </a:xfrm>
          <a:prstGeom prst="roundRect">
            <a:avLst>
              <a:gd name="adj" fmla="val 49855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1415947" y="2078984"/>
            <a:ext cx="504000" cy="540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3" name="Ellipse 12"/>
          <p:cNvSpPr/>
          <p:nvPr/>
        </p:nvSpPr>
        <p:spPr>
          <a:xfrm>
            <a:off x="1415708" y="4267599"/>
            <a:ext cx="504000" cy="540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4" name="Ellipse 13"/>
          <p:cNvSpPr/>
          <p:nvPr/>
        </p:nvSpPr>
        <p:spPr>
          <a:xfrm>
            <a:off x="1411313" y="5291734"/>
            <a:ext cx="504000" cy="540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956127" y="5238568"/>
            <a:ext cx="8909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Classer les solutions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14485" y="1189519"/>
            <a:ext cx="8640096" cy="51077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Je suis les étapes suivantes: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B5F7570-F88A-C20D-6EB4-4C679CE51530}"/>
              </a:ext>
            </a:extLst>
          </p:cNvPr>
          <p:cNvSpPr txBox="1"/>
          <p:nvPr/>
        </p:nvSpPr>
        <p:spPr>
          <a:xfrm>
            <a:off x="2089970" y="3027067"/>
            <a:ext cx="7426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latin typeface="Calibri" panose="020F0502020204030204" pitchFamily="34" charset="0"/>
                <a:cs typeface="Calibri" panose="020F0502020204030204" pitchFamily="34" charset="0"/>
              </a:rPr>
              <a:t>Mesurer le pH de chaque solution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BBF65BD9-A1B7-65F6-9FD8-8EEAA6ED03F1}"/>
              </a:ext>
            </a:extLst>
          </p:cNvPr>
          <p:cNvSpPr/>
          <p:nvPr/>
        </p:nvSpPr>
        <p:spPr>
          <a:xfrm>
            <a:off x="1415947" y="3080233"/>
            <a:ext cx="504000" cy="540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6" grpId="0"/>
      <p:bldP spid="5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11" name="Google Shape;1194;p40"/>
          <p:cNvSpPr txBox="1"/>
          <p:nvPr/>
        </p:nvSpPr>
        <p:spPr>
          <a:xfrm>
            <a:off x="878866" y="699368"/>
            <a:ext cx="10307830" cy="323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incite les élèves à utiliser les solutions diluées.</a:t>
            </a:r>
            <a:endParaRPr dirty="0"/>
          </a:p>
        </p:txBody>
      </p:sp>
      <p:sp>
        <p:nvSpPr>
          <p:cNvPr id="2" name="Google Shape;1274;p40"/>
          <p:cNvSpPr/>
          <p:nvPr/>
        </p:nvSpPr>
        <p:spPr>
          <a:xfrm>
            <a:off x="986817" y="245270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Première étape : je dilue la première solution. Je commence par le vinaigre.</a:t>
            </a:r>
            <a:endParaRPr dirty="0"/>
          </a:p>
        </p:txBody>
      </p:sp>
      <p:sp>
        <p:nvSpPr>
          <p:cNvPr id="14" name="ZoneTexte 13"/>
          <p:cNvSpPr txBox="1"/>
          <p:nvPr/>
        </p:nvSpPr>
        <p:spPr>
          <a:xfrm>
            <a:off x="800701" y="1961130"/>
            <a:ext cx="85067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J’ajoute des gouttes du vinaigre à l’eau.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694187" y="1225777"/>
            <a:ext cx="8281845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Diluer la solution</a:t>
            </a:r>
          </a:p>
        </p:txBody>
      </p:sp>
      <p:sp>
        <p:nvSpPr>
          <p:cNvPr id="13" name="Ellipse 12"/>
          <p:cNvSpPr/>
          <p:nvPr/>
        </p:nvSpPr>
        <p:spPr>
          <a:xfrm>
            <a:off x="806817" y="1245832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405B93A0-3B21-F18C-DFCF-9110C944E45B}"/>
              </a:ext>
            </a:extLst>
          </p:cNvPr>
          <p:cNvGrpSpPr/>
          <p:nvPr/>
        </p:nvGrpSpPr>
        <p:grpSpPr>
          <a:xfrm>
            <a:off x="4205979" y="2564593"/>
            <a:ext cx="4403705" cy="3286125"/>
            <a:chOff x="1080794" y="2303671"/>
            <a:chExt cx="4403705" cy="3286125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1C1F2D66-A8AB-C4B1-A75F-948C095E2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80794" y="2303671"/>
              <a:ext cx="4381500" cy="3286125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3DE457D-D97E-041A-2B87-67F0BD536B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35976" y="5081313"/>
              <a:ext cx="1548523" cy="50771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>
          <a:extLst>
            <a:ext uri="{FF2B5EF4-FFF2-40B4-BE49-F238E27FC236}">
              <a16:creationId xmlns:a16="http://schemas.microsoft.com/office/drawing/2014/main" id="{5250B705-ED2D-AC72-D8BF-7CDFF502E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>
            <a:extLst>
              <a:ext uri="{FF2B5EF4-FFF2-40B4-BE49-F238E27FC236}">
                <a16:creationId xmlns:a16="http://schemas.microsoft.com/office/drawing/2014/main" id="{3C749D2E-CD62-5840-A79D-195824993494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AC28C1D-AC31-9801-751E-63499D5BF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11" name="Google Shape;1194;p40">
            <a:extLst>
              <a:ext uri="{FF2B5EF4-FFF2-40B4-BE49-F238E27FC236}">
                <a16:creationId xmlns:a16="http://schemas.microsoft.com/office/drawing/2014/main" id="{3C15A6FC-AFC3-2C33-DB79-416CF673F3B3}"/>
              </a:ext>
            </a:extLst>
          </p:cNvPr>
          <p:cNvSpPr txBox="1"/>
          <p:nvPr/>
        </p:nvSpPr>
        <p:spPr>
          <a:xfrm>
            <a:off x="878866" y="699368"/>
            <a:ext cx="10307830" cy="323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incite les élèves à utiliser les solutions diluées.</a:t>
            </a:r>
            <a:endParaRPr dirty="0"/>
          </a:p>
        </p:txBody>
      </p:sp>
      <p:sp>
        <p:nvSpPr>
          <p:cNvPr id="2" name="Google Shape;1274;p40">
            <a:extLst>
              <a:ext uri="{FF2B5EF4-FFF2-40B4-BE49-F238E27FC236}">
                <a16:creationId xmlns:a16="http://schemas.microsoft.com/office/drawing/2014/main" id="{01479072-7855-1BE1-8CF5-6D7996B3900C}"/>
              </a:ext>
            </a:extLst>
          </p:cNvPr>
          <p:cNvSpPr/>
          <p:nvPr/>
        </p:nvSpPr>
        <p:spPr>
          <a:xfrm>
            <a:off x="986817" y="245270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Première étape : je dilue la première solution. Je commence par l’eau de Javel.</a:t>
            </a:r>
            <a:endParaRPr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406C7C9-C93D-3E03-CD6A-9E0E8BC1AC15}"/>
              </a:ext>
            </a:extLst>
          </p:cNvPr>
          <p:cNvSpPr txBox="1"/>
          <p:nvPr/>
        </p:nvSpPr>
        <p:spPr>
          <a:xfrm>
            <a:off x="1019992" y="1880013"/>
            <a:ext cx="85067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J’agite le mélange. J’obtient une solution diluée.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377B4E-AA29-C8E0-A93E-0A56CADA596C}"/>
              </a:ext>
            </a:extLst>
          </p:cNvPr>
          <p:cNvSpPr txBox="1"/>
          <p:nvPr/>
        </p:nvSpPr>
        <p:spPr>
          <a:xfrm>
            <a:off x="694187" y="1225777"/>
            <a:ext cx="8281845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Diluer la solution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8B22009-FDF7-5A20-FCBC-7D42486E25DC}"/>
              </a:ext>
            </a:extLst>
          </p:cNvPr>
          <p:cNvSpPr/>
          <p:nvPr/>
        </p:nvSpPr>
        <p:spPr>
          <a:xfrm>
            <a:off x="806817" y="1245832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A98A005-C937-5878-ED26-58A66840DB99}"/>
              </a:ext>
            </a:extLst>
          </p:cNvPr>
          <p:cNvGrpSpPr/>
          <p:nvPr/>
        </p:nvGrpSpPr>
        <p:grpSpPr>
          <a:xfrm>
            <a:off x="4115978" y="2534249"/>
            <a:ext cx="4381500" cy="3288039"/>
            <a:chOff x="6096000" y="2268690"/>
            <a:chExt cx="4381500" cy="3288039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1A0F98F-8F9C-2AE1-71D7-15934E5C2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6000" y="2268690"/>
              <a:ext cx="4381500" cy="328612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1C76EB5-9C03-A401-26E1-7E6B3D21A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886031" y="5049018"/>
              <a:ext cx="1591469" cy="5077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12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10" name="Google Shape;1274;p40"/>
          <p:cNvSpPr/>
          <p:nvPr/>
        </p:nvSpPr>
        <p:spPr>
          <a:xfrm>
            <a:off x="897353" y="315523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194;p40"/>
          <p:cNvSpPr txBox="1"/>
          <p:nvPr/>
        </p:nvSpPr>
        <p:spPr>
          <a:xfrm>
            <a:off x="897353" y="667702"/>
            <a:ext cx="10307830" cy="323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L’enseignant·e verbalise la méthode de mesure du pH.</a:t>
            </a:r>
            <a:endParaRPr dirty="0"/>
          </a:p>
        </p:txBody>
      </p:sp>
      <p:sp>
        <p:nvSpPr>
          <p:cNvPr id="3" name="Google Shape;1274;p40"/>
          <p:cNvSpPr/>
          <p:nvPr/>
        </p:nvSpPr>
        <p:spPr>
          <a:xfrm>
            <a:off x="986817" y="245270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Deuxième étape :Je mesure le pH de la solution diluée à l’aide du pH-mètre. Puis je note le résultat.</a:t>
            </a:r>
            <a:endParaRPr dirty="0"/>
          </a:p>
        </p:txBody>
      </p:sp>
      <p:sp>
        <p:nvSpPr>
          <p:cNvPr id="8" name="ZoneTexte 7"/>
          <p:cNvSpPr txBox="1"/>
          <p:nvPr/>
        </p:nvSpPr>
        <p:spPr>
          <a:xfrm>
            <a:off x="694187" y="1225777"/>
            <a:ext cx="963186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Mesurer le pH de la solution</a:t>
            </a:r>
          </a:p>
        </p:txBody>
      </p:sp>
      <p:sp>
        <p:nvSpPr>
          <p:cNvPr id="14" name="Ellipse 13"/>
          <p:cNvSpPr/>
          <p:nvPr/>
        </p:nvSpPr>
        <p:spPr>
          <a:xfrm>
            <a:off x="806817" y="1245832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221957A-19C0-2E63-8D3D-ED05B2683B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3977" y="1807207"/>
            <a:ext cx="5953509" cy="396900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1253460-C4B0-729B-26BB-EA2E216BC313}"/>
              </a:ext>
            </a:extLst>
          </p:cNvPr>
          <p:cNvSpPr txBox="1"/>
          <p:nvPr/>
        </p:nvSpPr>
        <p:spPr>
          <a:xfrm>
            <a:off x="5645995" y="5990243"/>
            <a:ext cx="20159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pH=…………….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6959FDD9-9FE2-EBBB-0FB7-5F3B56DD3A94}"/>
              </a:ext>
            </a:extLst>
          </p:cNvPr>
          <p:cNvSpPr txBox="1"/>
          <p:nvPr/>
        </p:nvSpPr>
        <p:spPr>
          <a:xfrm>
            <a:off x="6276002" y="5928688"/>
            <a:ext cx="1623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5,33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10" name="Google Shape;1274;p40"/>
          <p:cNvSpPr/>
          <p:nvPr/>
        </p:nvSpPr>
        <p:spPr>
          <a:xfrm>
            <a:off x="897353" y="315523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194;p40"/>
          <p:cNvSpPr txBox="1"/>
          <p:nvPr/>
        </p:nvSpPr>
        <p:spPr>
          <a:xfrm>
            <a:off x="458800" y="644149"/>
            <a:ext cx="10497254" cy="3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incite chaque représentant des groupes pour noter la valeur pH de chaque solution ainsi de préciser sa nature.</a:t>
            </a:r>
            <a:endParaRPr lang="fr-FR" sz="1400" i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Google Shape;1274;p40"/>
          <p:cNvSpPr/>
          <p:nvPr/>
        </p:nvSpPr>
        <p:spPr>
          <a:xfrm>
            <a:off x="986817" y="245270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Troisième étape : je rempli le tableau : 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94187" y="1225777"/>
            <a:ext cx="999186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Organiser les résultats </a:t>
            </a:r>
          </a:p>
        </p:txBody>
      </p:sp>
      <p:sp>
        <p:nvSpPr>
          <p:cNvPr id="13" name="Ellipse 12"/>
          <p:cNvSpPr/>
          <p:nvPr/>
        </p:nvSpPr>
        <p:spPr>
          <a:xfrm>
            <a:off x="806817" y="1245832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1B24B4-5C8D-019C-B906-6CE8D3E979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232853"/>
              </p:ext>
            </p:extLst>
          </p:nvPr>
        </p:nvGraphicFramePr>
        <p:xfrm>
          <a:off x="507428" y="2114584"/>
          <a:ext cx="11177143" cy="257443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37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3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00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00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960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206937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Solution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Eau distillée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Eau de javel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 vinaigre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 soude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Jus de citron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3492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i="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……………….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………………..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…………….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………………..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………………….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002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Type de solution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 sz="2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………………..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 sz="2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………………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 sz="2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…………….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 sz="2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……………….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fr-FR" sz="2400" b="1" i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…………………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1">
            <a:extLst>
              <a:ext uri="{FF2B5EF4-FFF2-40B4-BE49-F238E27FC236}">
                <a16:creationId xmlns:a16="http://schemas.microsoft.com/office/drawing/2014/main" id="{5319E2CB-2EF3-7FA2-77EA-E666E4D58A07}"/>
              </a:ext>
            </a:extLst>
          </p:cNvPr>
          <p:cNvSpPr txBox="1"/>
          <p:nvPr/>
        </p:nvSpPr>
        <p:spPr>
          <a:xfrm>
            <a:off x="6906009" y="3401799"/>
            <a:ext cx="1623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5,33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D7718F49-3F0D-81C9-DAFB-40E27097C9C1}"/>
              </a:ext>
            </a:extLst>
          </p:cNvPr>
          <p:cNvSpPr txBox="1"/>
          <p:nvPr/>
        </p:nvSpPr>
        <p:spPr>
          <a:xfrm>
            <a:off x="6816008" y="4066601"/>
            <a:ext cx="1623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acide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>
          <a:extLst>
            <a:ext uri="{FF2B5EF4-FFF2-40B4-BE49-F238E27FC236}">
              <a16:creationId xmlns:a16="http://schemas.microsoft.com/office/drawing/2014/main" id="{9ADD1C66-4F38-92B4-834A-012A90F6E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>
            <a:extLst>
              <a:ext uri="{FF2B5EF4-FFF2-40B4-BE49-F238E27FC236}">
                <a16:creationId xmlns:a16="http://schemas.microsoft.com/office/drawing/2014/main" id="{A897AC89-0FF8-79E5-7253-DE1813E7E120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048F91C-B968-EA94-E448-B495C8E1C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10" name="Google Shape;1274;p40">
            <a:extLst>
              <a:ext uri="{FF2B5EF4-FFF2-40B4-BE49-F238E27FC236}">
                <a16:creationId xmlns:a16="http://schemas.microsoft.com/office/drawing/2014/main" id="{35EA4574-59B1-71CF-0C2B-099A0E716F0D}"/>
              </a:ext>
            </a:extLst>
          </p:cNvPr>
          <p:cNvSpPr/>
          <p:nvPr/>
        </p:nvSpPr>
        <p:spPr>
          <a:xfrm>
            <a:off x="897353" y="315523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194;p40">
            <a:extLst>
              <a:ext uri="{FF2B5EF4-FFF2-40B4-BE49-F238E27FC236}">
                <a16:creationId xmlns:a16="http://schemas.microsoft.com/office/drawing/2014/main" id="{27B9A285-B5C5-7CAB-8577-A11725558BB7}"/>
              </a:ext>
            </a:extLst>
          </p:cNvPr>
          <p:cNvSpPr txBox="1"/>
          <p:nvPr/>
        </p:nvSpPr>
        <p:spPr>
          <a:xfrm>
            <a:off x="458800" y="644149"/>
            <a:ext cx="10497254" cy="314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incite chaque représentant des groupes pour classer les solutions dans le tableau.</a:t>
            </a:r>
            <a:endParaRPr lang="fr-FR" sz="1400" i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Google Shape;1274;p40">
            <a:extLst>
              <a:ext uri="{FF2B5EF4-FFF2-40B4-BE49-F238E27FC236}">
                <a16:creationId xmlns:a16="http://schemas.microsoft.com/office/drawing/2014/main" id="{29F5E5A7-6385-69DD-C5A4-3728B0890516}"/>
              </a:ext>
            </a:extLst>
          </p:cNvPr>
          <p:cNvSpPr/>
          <p:nvPr/>
        </p:nvSpPr>
        <p:spPr>
          <a:xfrm>
            <a:off x="986817" y="245270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Troisième étape : je classe les solutions dans le tableau suivant.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4E1E01-0D5A-2620-938C-65AE6FAA50D9}"/>
              </a:ext>
            </a:extLst>
          </p:cNvPr>
          <p:cNvSpPr txBox="1"/>
          <p:nvPr/>
        </p:nvSpPr>
        <p:spPr>
          <a:xfrm>
            <a:off x="694187" y="1225777"/>
            <a:ext cx="999186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Classer les solutions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9390ED2B-3C10-62D9-872F-D28D639AE06E}"/>
              </a:ext>
            </a:extLst>
          </p:cNvPr>
          <p:cNvSpPr/>
          <p:nvPr/>
        </p:nvSpPr>
        <p:spPr>
          <a:xfrm>
            <a:off x="806817" y="1245832"/>
            <a:ext cx="360000" cy="360000"/>
          </a:xfrm>
          <a:prstGeom prst="ellipse">
            <a:avLst/>
          </a:prstGeom>
          <a:solidFill>
            <a:schemeClr val="accent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pic>
        <p:nvPicPr>
          <p:cNvPr id="8" name="Image 7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AC268C78-1990-AF3D-34E5-6D6A8A911C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273" y="2386979"/>
            <a:ext cx="11227324" cy="2084042"/>
          </a:xfrm>
          <a:prstGeom prst="rect">
            <a:avLst/>
          </a:prstGeom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85371421-64B6-442D-A5E2-0F3A4E85B97E}"/>
              </a:ext>
            </a:extLst>
          </p:cNvPr>
          <p:cNvSpPr txBox="1"/>
          <p:nvPr/>
        </p:nvSpPr>
        <p:spPr>
          <a:xfrm>
            <a:off x="820297" y="3546803"/>
            <a:ext cx="1623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vinaigre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B28A22C9-5097-296B-CEC7-E09DCD68A9FF}"/>
              </a:ext>
            </a:extLst>
          </p:cNvPr>
          <p:cNvSpPr txBox="1"/>
          <p:nvPr/>
        </p:nvSpPr>
        <p:spPr>
          <a:xfrm>
            <a:off x="2418050" y="3566858"/>
            <a:ext cx="2070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Jus de citron</a:t>
            </a: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712DDA37-1B93-648E-4AB1-717C27CBC70F}"/>
              </a:ext>
            </a:extLst>
          </p:cNvPr>
          <p:cNvSpPr txBox="1"/>
          <p:nvPr/>
        </p:nvSpPr>
        <p:spPr>
          <a:xfrm>
            <a:off x="5012702" y="3566858"/>
            <a:ext cx="2070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i="1" dirty="0">
                <a:solidFill>
                  <a:srgbClr val="FF0000"/>
                </a:solidFill>
                <a:latin typeface="Aptos"/>
              </a:rPr>
              <a:t>Eau distillée </a:t>
            </a:r>
            <a:endParaRPr kumimoji="0" lang="fr-FR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117A5A3A-425F-36A1-2C90-BEA93CB13AF3}"/>
              </a:ext>
            </a:extLst>
          </p:cNvPr>
          <p:cNvSpPr txBox="1"/>
          <p:nvPr/>
        </p:nvSpPr>
        <p:spPr>
          <a:xfrm>
            <a:off x="7896020" y="3566858"/>
            <a:ext cx="2070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i="1" dirty="0">
                <a:solidFill>
                  <a:srgbClr val="FF0000"/>
                </a:solidFill>
                <a:latin typeface="Aptos"/>
              </a:rPr>
              <a:t>Eau de Javel</a:t>
            </a:r>
            <a:endParaRPr kumimoji="0" lang="fr-FR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54ECCE86-7954-4720-E758-1C5DF5F7A0C2}"/>
              </a:ext>
            </a:extLst>
          </p:cNvPr>
          <p:cNvSpPr txBox="1"/>
          <p:nvPr/>
        </p:nvSpPr>
        <p:spPr>
          <a:xfrm>
            <a:off x="9921042" y="3571675"/>
            <a:ext cx="2070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i="1" dirty="0">
                <a:solidFill>
                  <a:srgbClr val="FF0000"/>
                </a:solidFill>
                <a:latin typeface="Aptos"/>
              </a:rPr>
              <a:t>La soude</a:t>
            </a:r>
            <a:endParaRPr kumimoji="0" lang="fr-FR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151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Je recapitule : le protocole expérimental pour classer les solutions </a:t>
            </a:r>
          </a:p>
        </p:txBody>
      </p:sp>
      <p:sp>
        <p:nvSpPr>
          <p:cNvPr id="11" name="Google Shape;1194;p40"/>
          <p:cNvSpPr txBox="1"/>
          <p:nvPr/>
        </p:nvSpPr>
        <p:spPr>
          <a:xfrm>
            <a:off x="847511" y="610709"/>
            <a:ext cx="8038520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rappelle les étapes, souligne les erreurs à éviter . </a:t>
            </a:r>
            <a:endParaRPr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864542" y="2348988"/>
            <a:ext cx="10660918" cy="510778"/>
          </a:xfrm>
          <a:prstGeom prst="roundRect">
            <a:avLst/>
          </a:prstGeom>
          <a:solidFill>
            <a:srgbClr val="FDF0E9">
              <a:alpha val="98824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dilue la</a:t>
            </a:r>
            <a:r>
              <a:rPr kumimoji="0" lang="fr-FR" altLang="fr-FR" sz="2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solution.</a:t>
            </a:r>
            <a:endParaRPr kumimoji="0" lang="fr-FR" altLang="fr-FR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864542" y="3158997"/>
            <a:ext cx="10660918" cy="510778"/>
          </a:xfrm>
          <a:prstGeom prst="roundRect">
            <a:avLst/>
          </a:prstGeom>
          <a:solidFill>
            <a:srgbClr val="FDF0E9">
              <a:alpha val="98824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mesure le pH de la solution.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864542" y="4059007"/>
            <a:ext cx="10660918" cy="510778"/>
          </a:xfrm>
          <a:prstGeom prst="roundRect">
            <a:avLst/>
          </a:prstGeom>
          <a:solidFill>
            <a:srgbClr val="FDF0E9">
              <a:alpha val="98824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J’organise les résultats dans un tableau.</a:t>
            </a: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864542" y="1482866"/>
            <a:ext cx="10660918" cy="510778"/>
          </a:xfrm>
          <a:prstGeom prst="roundRect">
            <a:avLst/>
          </a:prstGeom>
          <a:solidFill>
            <a:srgbClr val="FDF0E9">
              <a:alpha val="98824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</a:pPr>
            <a:r>
              <a:rPr kumimoji="0" lang="fr-FR" alt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vérifie le matériel nécessaire. </a:t>
            </a: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847511" y="4959017"/>
            <a:ext cx="10718068" cy="510778"/>
          </a:xfrm>
          <a:prstGeom prst="roundRect">
            <a:avLst/>
          </a:prstGeom>
          <a:solidFill>
            <a:srgbClr val="FDF0E9">
              <a:alpha val="98824"/>
            </a:srgb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classe des solutions en solutions acides, basiques et neutres.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2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2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25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2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8" grpId="0" build="p" animBg="1"/>
      <p:bldP spid="9" grpId="0" build="p" animBg="1"/>
      <p:bldP spid="14" grpId="0" build="p" animBg="1"/>
      <p:bldP spid="18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675962" y="1358977"/>
            <a:ext cx="7110079" cy="432004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extBox 4"/>
          <p:cNvSpPr txBox="1"/>
          <p:nvPr/>
        </p:nvSpPr>
        <p:spPr>
          <a:xfrm>
            <a:off x="3170967" y="3134280"/>
            <a:ext cx="61200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Travail en groupe</a:t>
            </a:r>
          </a:p>
        </p:txBody>
      </p:sp>
      <p:sp>
        <p:nvSpPr>
          <p:cNvPr id="2" name="Google Shape;1274;p40">
            <a:extLst>
              <a:ext uri="{FF2B5EF4-FFF2-40B4-BE49-F238E27FC236}">
                <a16:creationId xmlns:a16="http://schemas.microsoft.com/office/drawing/2014/main" id="{B69F7FCC-AB34-8B0F-AA82-B285CF14C913}"/>
              </a:ext>
            </a:extLst>
          </p:cNvPr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Travaillez en groupes et soyez collaboratifs. </a:t>
            </a:r>
          </a:p>
        </p:txBody>
      </p:sp>
      <p:sp>
        <p:nvSpPr>
          <p:cNvPr id="4" name="Google Shape;1194;p40">
            <a:extLst>
              <a:ext uri="{FF2B5EF4-FFF2-40B4-BE49-F238E27FC236}">
                <a16:creationId xmlns:a16="http://schemas.microsoft.com/office/drawing/2014/main" id="{ED537BD7-963A-8E9B-2AF9-A351CDB3E7C8}"/>
              </a:ext>
            </a:extLst>
          </p:cNvPr>
          <p:cNvSpPr txBox="1"/>
          <p:nvPr/>
        </p:nvSpPr>
        <p:spPr>
          <a:xfrm>
            <a:off x="847511" y="610709"/>
            <a:ext cx="10918552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peut demander à chaque groupe de travailler sur une seule solution.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Maintenant, entamez le protocole expérimental en commençant par vérifier le matériel nécessaire. </a:t>
            </a:r>
          </a:p>
        </p:txBody>
      </p:sp>
      <p:sp>
        <p:nvSpPr>
          <p:cNvPr id="11" name="Google Shape;1194;p40"/>
          <p:cNvSpPr txBox="1"/>
          <p:nvPr/>
        </p:nvSpPr>
        <p:spPr>
          <a:xfrm>
            <a:off x="847510" y="610709"/>
            <a:ext cx="9208533" cy="40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peut choisir une solution propre à chaque groupe. </a:t>
            </a:r>
            <a:endParaRPr dirty="0"/>
          </a:p>
        </p:txBody>
      </p:sp>
      <p:pic>
        <p:nvPicPr>
          <p:cNvPr id="4" name="Image 3" descr="Une image contenant texte, boisson gazeus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7111FFF-47B3-2A2D-9E79-5A2C18A8C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00" y="1493978"/>
            <a:ext cx="11788200" cy="387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1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Chaque groupe effectue les étapes suivantes et note le résultat dans le livret: </a:t>
            </a:r>
          </a:p>
        </p:txBody>
      </p:sp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5FCEDBE-86BE-7F41-9FF6-58D250B42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669" y="1243956"/>
            <a:ext cx="11143392" cy="44350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27"/>
          <p:cNvSpPr txBox="1"/>
          <p:nvPr/>
        </p:nvSpPr>
        <p:spPr>
          <a:xfrm>
            <a:off x="406947" y="658798"/>
            <a:ext cx="10549107" cy="271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incite chaque groupe à désigner un représentant. </a:t>
            </a:r>
            <a:endParaRPr dirty="0"/>
          </a:p>
        </p:txBody>
      </p:sp>
      <p:sp>
        <p:nvSpPr>
          <p:cNvPr id="1050" name="Google Shape;1050;p27"/>
          <p:cNvSpPr/>
          <p:nvPr/>
        </p:nvSpPr>
        <p:spPr>
          <a:xfrm>
            <a:off x="909070" y="249705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Avant de commencer, organisez-vous en groupes de cinq élèves. Chaque groupe travaille de manière collaborative. </a:t>
            </a:r>
            <a:endParaRPr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975" y="1538979"/>
            <a:ext cx="4143827" cy="4143827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2855964" y="2078985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595950" y="2073655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  <p:sp>
        <p:nvSpPr>
          <p:cNvPr id="12" name="Ellipse 11"/>
          <p:cNvSpPr/>
          <p:nvPr/>
        </p:nvSpPr>
        <p:spPr>
          <a:xfrm>
            <a:off x="9850030" y="3269557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8577570" y="3243560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  <p:sp>
        <p:nvSpPr>
          <p:cNvPr id="14" name="Ellipse 13"/>
          <p:cNvSpPr/>
          <p:nvPr/>
        </p:nvSpPr>
        <p:spPr>
          <a:xfrm>
            <a:off x="9850030" y="2099653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8577570" y="2073656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  <p:sp>
        <p:nvSpPr>
          <p:cNvPr id="16" name="Ellipse 15"/>
          <p:cNvSpPr/>
          <p:nvPr/>
        </p:nvSpPr>
        <p:spPr>
          <a:xfrm>
            <a:off x="2868410" y="4775372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1595950" y="4749375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  <p:sp>
        <p:nvSpPr>
          <p:cNvPr id="18" name="Ellipse 17"/>
          <p:cNvSpPr/>
          <p:nvPr/>
        </p:nvSpPr>
        <p:spPr>
          <a:xfrm>
            <a:off x="2855964" y="3456374"/>
            <a:ext cx="450005" cy="40967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595950" y="3400224"/>
            <a:ext cx="1189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Groupe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40"/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Chaque représentant des groupes passe au tableau pour enregistrer la valeur trouvée.</a:t>
            </a:r>
          </a:p>
        </p:txBody>
      </p:sp>
      <p:pic>
        <p:nvPicPr>
          <p:cNvPr id="3" name="Image 2" descr="Une image contenant texte, ligne, Police, Tracé&#10;&#10;Le contenu généré par l’IA peut être incorrect.">
            <a:extLst>
              <a:ext uri="{FF2B5EF4-FFF2-40B4-BE49-F238E27FC236}">
                <a16:creationId xmlns:a16="http://schemas.microsoft.com/office/drawing/2014/main" id="{2B7A8149-A5D4-5366-A4A9-EA2BAF28D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935" y="1808983"/>
            <a:ext cx="11767607" cy="28145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>
          <a:extLst>
            <a:ext uri="{FF2B5EF4-FFF2-40B4-BE49-F238E27FC236}">
              <a16:creationId xmlns:a16="http://schemas.microsoft.com/office/drawing/2014/main" id="{6694938B-AEFC-E562-B073-526F1BF8F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40">
            <a:extLst>
              <a:ext uri="{FF2B5EF4-FFF2-40B4-BE49-F238E27FC236}">
                <a16:creationId xmlns:a16="http://schemas.microsoft.com/office/drawing/2014/main" id="{48BFFA1C-71DC-63A6-D3FC-A3A743D23C5E}"/>
              </a:ext>
            </a:extLst>
          </p:cNvPr>
          <p:cNvSpPr/>
          <p:nvPr/>
        </p:nvSpPr>
        <p:spPr>
          <a:xfrm>
            <a:off x="918897" y="265067"/>
            <a:ext cx="10307830" cy="40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Chaque représentant des groupes passe au tableau pour compléter le tableau.</a:t>
            </a:r>
          </a:p>
        </p:txBody>
      </p:sp>
      <p:pic>
        <p:nvPicPr>
          <p:cNvPr id="4" name="Image 3" descr="Une image contenant texte, lign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6BA0617-215D-5C2E-C9F5-B849B831B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655" y="1898984"/>
            <a:ext cx="11537409" cy="297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038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F3D98-561C-1FF3-A86A-6843C4918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70D92C7-57F5-2A95-1D82-D6FD39DBE786}"/>
              </a:ext>
            </a:extLst>
          </p:cNvPr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9EBEE78-7CF7-7F2C-74C5-C4813FA7C161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8A30A28-C933-FDD2-F90C-4018DE25605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B22BF9D-8A1A-8945-ED50-9A15A341C552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EA17284-8560-DC35-AF50-634BB12F621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1AD9397-EFED-A598-B213-8BCAFEA6ACB3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5 min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9EB4810E-6F53-B9EA-FA65-29D19AE70920}"/>
              </a:ext>
            </a:extLst>
          </p:cNvPr>
          <p:cNvSpPr txBox="1"/>
          <p:nvPr/>
        </p:nvSpPr>
        <p:spPr>
          <a:xfrm>
            <a:off x="3001618" y="3570099"/>
            <a:ext cx="70070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Clôture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de la séance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796F63DB-5C1B-7547-7902-BB32816368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82" y="1611925"/>
            <a:ext cx="1893557" cy="1893557"/>
          </a:xfrm>
          <a:prstGeom prst="rect">
            <a:avLst/>
          </a:prstGeom>
        </p:spPr>
      </p:pic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AC27BB1F-2C5B-27F0-0E16-2A110A8A71CE}"/>
              </a:ext>
            </a:extLst>
          </p:cNvPr>
          <p:cNvSpPr/>
          <p:nvPr/>
        </p:nvSpPr>
        <p:spPr>
          <a:xfrm>
            <a:off x="6882694" y="1468799"/>
            <a:ext cx="2547282" cy="671983"/>
          </a:xfrm>
          <a:prstGeom prst="wedgeRoundRectCallout">
            <a:avLst>
              <a:gd name="adj1" fmla="val -73611"/>
              <a:gd name="adj2" fmla="val 43944"/>
              <a:gd name="adj3" fmla="val 16667"/>
            </a:avLst>
          </a:prstGeom>
          <a:solidFill>
            <a:srgbClr val="FFC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eestyle Script" panose="030804020302050B0404" pitchFamily="66" charset="0"/>
                <a:ea typeface="+mn-ea"/>
                <a:cs typeface="Arial" panose="020B0604020202020204" pitchFamily="34" charset="0"/>
              </a:rPr>
              <a:t>C’est la fin de la séance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reestyle Script" panose="030804020302050B04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8974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980625" y="255666"/>
            <a:ext cx="8729157" cy="39122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arrive à la fin de notre séance. Qui peut me dire ce qu’on a appris à faire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506B087-5135-3716-C5C5-BFF3C5174A8E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95DA0F4C-7DF2-3DA5-D91C-03A85E8F09FA}"/>
              </a:ext>
            </a:extLst>
          </p:cNvPr>
          <p:cNvSpPr txBox="1"/>
          <p:nvPr/>
        </p:nvSpPr>
        <p:spPr>
          <a:xfrm>
            <a:off x="1163106" y="3198167"/>
            <a:ext cx="1030528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……………………………………………………………………………………………………………………….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F3FA8BA4-E6C6-2104-4BD5-E1346095900F}"/>
              </a:ext>
            </a:extLst>
          </p:cNvPr>
          <p:cNvSpPr txBox="1"/>
          <p:nvPr/>
        </p:nvSpPr>
        <p:spPr>
          <a:xfrm>
            <a:off x="774192" y="627649"/>
            <a:ext cx="8935590" cy="3364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</a:t>
            </a: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enseignant·e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fait participer les élèves afin de rappeler la tâche principale.</a:t>
            </a:r>
          </a:p>
        </p:txBody>
      </p:sp>
    </p:spTree>
    <p:extLst>
      <p:ext uri="{BB962C8B-B14F-4D97-AF65-F5344CB8AC3E}">
        <p14:creationId xmlns:p14="http://schemas.microsoft.com/office/powerpoint/2010/main" val="2541995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ADB2A-24DC-0A36-4ADB-71D2C2E4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CD1E3524-75C8-6604-BA22-30DC47AEC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936F623-E264-1D28-AA33-50959B0BE467}"/>
              </a:ext>
            </a:extLst>
          </p:cNvPr>
          <p:cNvSpPr/>
          <p:nvPr/>
        </p:nvSpPr>
        <p:spPr>
          <a:xfrm>
            <a:off x="852805" y="255666"/>
            <a:ext cx="10324003" cy="63056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Nous avons donc appris à déterminer la masse volumique d’un corps liquide ou solide en nous basant sur les </a:t>
            </a:r>
            <a:r>
              <a:rPr lang="fr-FR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valeurs de la masse et du volume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6D631A-1A4D-4622-6CC5-AB5E198609E5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65943" y="3248998"/>
            <a:ext cx="103237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336" lvl="0" algn="just"/>
            <a:r>
              <a:rPr lang="en-US" sz="2400" b="1" dirty="0">
                <a:solidFill>
                  <a:srgbClr val="FF0000"/>
                </a:solidFill>
                <a:latin typeface="Calibri" panose="020F0502020204030204"/>
              </a:rPr>
              <a:t>Classer </a:t>
            </a:r>
            <a:r>
              <a:rPr lang="en-US" sz="2400" b="1" dirty="0">
                <a:latin typeface="Calibri" panose="020F0502020204030204"/>
              </a:rPr>
              <a:t>des solutions </a:t>
            </a:r>
            <a:r>
              <a:rPr lang="en-US" sz="2400" b="1" dirty="0" err="1">
                <a:latin typeface="Calibri" panose="020F0502020204030204"/>
              </a:rPr>
              <a:t>aqueuses</a:t>
            </a:r>
            <a:r>
              <a:rPr lang="en-US" sz="2400" b="1" dirty="0">
                <a:latin typeface="Calibri" panose="020F0502020204030204"/>
              </a:rPr>
              <a:t> </a:t>
            </a:r>
            <a:r>
              <a:rPr lang="en-US" sz="2400" b="1" dirty="0" err="1">
                <a:latin typeface="Calibri" panose="020F0502020204030204"/>
              </a:rPr>
              <a:t>en</a:t>
            </a:r>
            <a:r>
              <a:rPr lang="en-US" sz="2400" b="1" dirty="0">
                <a:latin typeface="Calibri" panose="020F0502020204030204"/>
              </a:rPr>
              <a:t> </a:t>
            </a:r>
            <a:r>
              <a:rPr lang="en-US" sz="2400" b="1" dirty="0" err="1">
                <a:latin typeface="Calibri" panose="020F0502020204030204"/>
              </a:rPr>
              <a:t>solurions</a:t>
            </a:r>
            <a:r>
              <a:rPr lang="en-US" sz="2400" b="1" dirty="0">
                <a:latin typeface="Calibri" panose="020F0502020204030204"/>
              </a:rPr>
              <a:t> </a:t>
            </a:r>
            <a:r>
              <a:rPr lang="en-US" sz="2400" b="1" dirty="0" err="1">
                <a:latin typeface="Calibri" panose="020F0502020204030204"/>
              </a:rPr>
              <a:t>acides</a:t>
            </a:r>
            <a:r>
              <a:rPr lang="en-US" sz="2400" b="1" dirty="0">
                <a:latin typeface="Calibri" panose="020F0502020204030204"/>
              </a:rPr>
              <a:t>, </a:t>
            </a:r>
            <a:r>
              <a:rPr lang="en-US" sz="2400" b="1" dirty="0" err="1">
                <a:latin typeface="Calibri" panose="020F0502020204030204"/>
              </a:rPr>
              <a:t>basiques</a:t>
            </a:r>
            <a:r>
              <a:rPr lang="en-US" sz="2400" b="1" dirty="0">
                <a:latin typeface="Calibri" panose="020F0502020204030204"/>
              </a:rPr>
              <a:t> et </a:t>
            </a:r>
            <a:r>
              <a:rPr lang="en-US" sz="2400" b="1" dirty="0" err="1">
                <a:latin typeface="Calibri" panose="020F0502020204030204"/>
              </a:rPr>
              <a:t>neutres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/>
              </a:rPr>
              <a:t>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8230038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ADB2A-24DC-0A36-4ADB-71D2C2E4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CD1E3524-75C8-6604-BA22-30DC47AEC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936F623-E264-1D28-AA33-50959B0BE467}"/>
              </a:ext>
            </a:extLst>
          </p:cNvPr>
          <p:cNvSpPr/>
          <p:nvPr/>
        </p:nvSpPr>
        <p:spPr>
          <a:xfrm>
            <a:off x="886477" y="346655"/>
            <a:ext cx="7189545" cy="3152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récapitule: 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6D631A-1A4D-4622-6CC5-AB5E198609E5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85940" y="1448978"/>
            <a:ext cx="10710119" cy="4424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336" lvl="0" algn="just">
              <a:lnSpc>
                <a:spcPct val="200000"/>
              </a:lnSpc>
            </a:pPr>
            <a:r>
              <a:rPr lang="fr-FR" sz="2400" dirty="0">
                <a:latin typeface="Calibri" panose="020F0502020204030204"/>
              </a:rPr>
              <a:t>Pour déterminer</a:t>
            </a:r>
            <a:r>
              <a:rPr lang="fr-FR" sz="2000" kern="0" dirty="0">
                <a:latin typeface="Calibri"/>
              </a:rPr>
              <a:t> </a:t>
            </a:r>
            <a:r>
              <a:rPr lang="fr-FR" sz="2400" dirty="0"/>
              <a:t>classer des solutions en solutions acides, basiques ou neutres, on suit les étapes suivantes:</a:t>
            </a:r>
          </a:p>
          <a:p>
            <a:pPr marL="358775" lvl="0" indent="-338138" algn="just">
              <a:lnSpc>
                <a:spcPct val="200000"/>
              </a:lnSpc>
              <a:buFont typeface="+mj-lt"/>
              <a:buAutoNum type="arabicPeriod"/>
            </a:pPr>
            <a:r>
              <a:rPr lang="fr-FR" sz="2400" dirty="0"/>
              <a:t>Diluer les solutions.</a:t>
            </a:r>
          </a:p>
          <a:p>
            <a:pPr marL="358775" lvl="0" indent="-338138" algn="just">
              <a:lnSpc>
                <a:spcPct val="200000"/>
              </a:lnSpc>
              <a:buFont typeface="+mj-lt"/>
              <a:buAutoNum type="arabicPeriod"/>
            </a:pPr>
            <a:r>
              <a:rPr lang="fr-FR" sz="2400" dirty="0"/>
              <a:t>Mesurer le pH de chaque solution.</a:t>
            </a:r>
          </a:p>
          <a:p>
            <a:pPr marL="358775" lvl="0" indent="-338138" algn="just">
              <a:lnSpc>
                <a:spcPct val="200000"/>
              </a:lnSpc>
              <a:buFont typeface="+mj-lt"/>
              <a:buAutoNum type="arabicPeriod"/>
            </a:pPr>
            <a:r>
              <a:rPr lang="fr-FR" sz="2400" dirty="0"/>
              <a:t>Organiser les résultats dans un tableau.</a:t>
            </a:r>
          </a:p>
          <a:p>
            <a:pPr marL="358775" lvl="0" indent="-338138" algn="just">
              <a:lnSpc>
                <a:spcPct val="200000"/>
              </a:lnSpc>
              <a:buFont typeface="+mj-lt"/>
              <a:buAutoNum type="arabicPeriod"/>
            </a:pPr>
            <a:r>
              <a:rPr lang="fr-FR" sz="2400" dirty="0"/>
              <a:t>Classer les solutions. </a:t>
            </a:r>
          </a:p>
        </p:txBody>
      </p:sp>
    </p:spTree>
    <p:extLst>
      <p:ext uri="{BB962C8B-B14F-4D97-AF65-F5344CB8AC3E}">
        <p14:creationId xmlns:p14="http://schemas.microsoft.com/office/powerpoint/2010/main" val="8151755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ADB2A-24DC-0A36-4ADB-71D2C2E4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CD1E3524-75C8-6604-BA22-30DC47AEC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936F623-E264-1D28-AA33-50959B0BE467}"/>
              </a:ext>
            </a:extLst>
          </p:cNvPr>
          <p:cNvSpPr/>
          <p:nvPr/>
        </p:nvSpPr>
        <p:spPr>
          <a:xfrm>
            <a:off x="852805" y="255667"/>
            <a:ext cx="8843235" cy="29330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defTabSz="457200">
              <a:spcAft>
                <a:spcPts val="400"/>
              </a:spcAft>
              <a:defRPr/>
            </a:pPr>
            <a:r>
              <a:rPr lang="fr-FR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Voici l’exercice à faire à la maison pour la séance prochaine.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6D631A-1A4D-4622-6CC5-AB5E198609E5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1"/>
          <p:cNvSpPr txBox="1"/>
          <p:nvPr/>
        </p:nvSpPr>
        <p:spPr>
          <a:xfrm>
            <a:off x="3395970" y="3609002"/>
            <a:ext cx="438806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Exercice 5 page 59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Défi </a:t>
            </a:r>
            <a:r>
              <a:rPr lang="fr-FR" sz="4000" b="1" i="1" dirty="0">
                <a:solidFill>
                  <a:srgbClr val="002060"/>
                </a:solidFill>
                <a:latin typeface="Calibri"/>
              </a:rPr>
              <a:t>5</a:t>
            </a:r>
            <a:r>
              <a:rPr kumimoji="0" lang="fr-FR" sz="4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 la page </a:t>
            </a:r>
            <a:r>
              <a:rPr lang="fr-FR" sz="4000" b="1" i="1" dirty="0">
                <a:solidFill>
                  <a:srgbClr val="002060"/>
                </a:solidFill>
                <a:latin typeface="Calibri"/>
              </a:rPr>
              <a:t>62</a:t>
            </a:r>
            <a:endParaRPr kumimoji="0" lang="fr-FR" sz="4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D_A_02"/>
          <p:cNvSpPr txBox="1"/>
          <p:nvPr/>
        </p:nvSpPr>
        <p:spPr>
          <a:xfrm>
            <a:off x="482599" y="697141"/>
            <a:ext cx="894343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incite les élèves à faire l’exercice à la maison et clore la séance.</a:t>
            </a:r>
          </a:p>
        </p:txBody>
      </p:sp>
    </p:spTree>
    <p:extLst>
      <p:ext uri="{BB962C8B-B14F-4D97-AF65-F5344CB8AC3E}">
        <p14:creationId xmlns:p14="http://schemas.microsoft.com/office/powerpoint/2010/main" val="4150565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5" name="Google Shape;1035;p26"/>
          <p:cNvGrpSpPr/>
          <p:nvPr/>
        </p:nvGrpSpPr>
        <p:grpSpPr>
          <a:xfrm>
            <a:off x="4932835" y="1459304"/>
            <a:ext cx="6054377" cy="3711725"/>
            <a:chOff x="1715066" y="1103461"/>
            <a:chExt cx="5717724" cy="3124203"/>
          </a:xfrm>
        </p:grpSpPr>
        <p:sp>
          <p:nvSpPr>
            <p:cNvPr id="1036" name="Google Shape;1036;p26"/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w="9525" cap="flat" cmpd="sng">
              <a:solidFill>
                <a:srgbClr val="FF656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7" name="Google Shape;1037;p26"/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FF656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algn="tl">
                <a:srgbClr val="000000">
                  <a:alpha val="4705"/>
                </a:srgbClr>
              </a:outerShdw>
            </a:effectLst>
          </p:spPr>
          <p:txBody>
            <a:bodyPr spcFirstLastPara="1" wrap="square" lIns="121900" tIns="60950" rIns="121900" bIns="6095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038" name="Google Shape;1038;p26"/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w="9525" cap="flat" cmpd="sng">
            <a:solidFill>
              <a:srgbClr val="FF65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39" name="Google Shape;1039;p26"/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w="25400" cap="flat" cmpd="sng">
            <a:solidFill>
              <a:srgbClr val="FF65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ctr" anchorCtr="1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0" name="Google Shape;1040;p26"/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w="9525" cap="flat" cmpd="sng">
            <a:solidFill>
              <a:srgbClr val="FF65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50" rIns="121900" bIns="6095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M</a:t>
            </a:r>
            <a:endParaRPr sz="2400" b="1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1" name="Google Shape;1041;p26"/>
          <p:cNvSpPr txBox="1"/>
          <p:nvPr/>
        </p:nvSpPr>
        <p:spPr>
          <a:xfrm>
            <a:off x="5210595" y="2259363"/>
            <a:ext cx="5205453" cy="1720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265" b="1" i="0" u="none" strike="noStrike" cap="none" dirty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Introduction </a:t>
            </a:r>
            <a:endParaRPr dirty="0"/>
          </a:p>
          <a:p>
            <a:pPr marL="0" marR="0" lvl="0" indent="0" algn="ctr" rtl="0">
              <a:lnSpc>
                <a:spcPct val="13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265" b="1" i="0" u="none" strike="noStrike" cap="none" dirty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à la tâche</a:t>
            </a:r>
            <a:endParaRPr sz="4265" b="1" dirty="0">
              <a:solidFill>
                <a:srgbClr val="FF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042" name="Google Shape;1042;p26" descr="Une image contenant texte, Visage humain, habits, garçon&#10;&#10;Le contenu généré par l’IA peut être incorrect."/>
          <p:cNvPicPr preferRelativeResize="0"/>
          <p:nvPr/>
        </p:nvPicPr>
        <p:blipFill rotWithShape="1">
          <a:blip r:embed="rId3"/>
          <a:srcRect l="6543" t="22389" r="7873" b="21122"/>
          <a:stretch>
            <a:fillRect/>
          </a:stretch>
        </p:blipFill>
        <p:spPr>
          <a:xfrm>
            <a:off x="335936" y="2530825"/>
            <a:ext cx="3924195" cy="2512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p27"/>
          <p:cNvSpPr/>
          <p:nvPr/>
        </p:nvSpPr>
        <p:spPr>
          <a:xfrm>
            <a:off x="909069" y="249705"/>
            <a:ext cx="1052542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Rappelons que pour identifier si une solution est acide, basique ou neutre, on utilise le pH-mètre ou le papier pH.</a:t>
            </a:r>
            <a:endParaRPr sz="1600" b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1845" y="496609"/>
            <a:ext cx="461666" cy="461666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855964" y="5358494"/>
            <a:ext cx="18500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pH-mètre</a:t>
            </a:r>
            <a:endParaRPr lang="fr-FR" sz="2400" u="sng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C394FF2-256E-C149-5DB0-A7AF0389DB2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5564"/>
          <a:stretch>
            <a:fillRect/>
          </a:stretch>
        </p:blipFill>
        <p:spPr>
          <a:xfrm>
            <a:off x="2495960" y="986849"/>
            <a:ext cx="1803654" cy="441901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0B13F2F-E8DD-C925-7849-A6DD8A795D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1782" y="958275"/>
            <a:ext cx="4286250" cy="428625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B5AA2935-1AB2-28E8-FCA5-D35A993A53C0}"/>
              </a:ext>
            </a:extLst>
          </p:cNvPr>
          <p:cNvSpPr txBox="1"/>
          <p:nvPr/>
        </p:nvSpPr>
        <p:spPr>
          <a:xfrm>
            <a:off x="7846016" y="5244525"/>
            <a:ext cx="18500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ea typeface="Calibri" panose="020F0502020204030204"/>
                <a:cs typeface="Calibri" panose="020F0502020204030204" pitchFamily="34" charset="0"/>
              </a:rPr>
              <a:t>Papier pH</a:t>
            </a:r>
            <a:endParaRPr lang="fr-FR" sz="2400" u="sng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35"/>
          <p:cNvSpPr txBox="1"/>
          <p:nvPr/>
        </p:nvSpPr>
        <p:spPr>
          <a:xfrm>
            <a:off x="871031" y="273878"/>
            <a:ext cx="10044917" cy="390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Dans cette séance on va réaliser une tâche expérimentale . À la fin de cette séance vous serez capable de : </a:t>
            </a:r>
            <a:endParaRPr sz="1600" b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135" name="Google Shape;1135;p35"/>
          <p:cNvSpPr/>
          <p:nvPr/>
        </p:nvSpPr>
        <p:spPr>
          <a:xfrm>
            <a:off x="1686009" y="3306634"/>
            <a:ext cx="10044916" cy="597811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rgbClr val="72B6D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 panose="020F0502020204030204" pitchFamily="34" charset="0"/>
              <a:ea typeface="Calibri" panose="020F0502020204030204"/>
              <a:cs typeface="Calibri" panose="020F0502020204030204" pitchFamily="34" charset="0"/>
              <a:sym typeface="Calibri" panose="020F0502020204030204"/>
            </a:endParaRPr>
          </a:p>
        </p:txBody>
      </p:sp>
      <p:sp>
        <p:nvSpPr>
          <p:cNvPr id="1136" name="Google Shape;1136;p35"/>
          <p:cNvSpPr txBox="1"/>
          <p:nvPr/>
        </p:nvSpPr>
        <p:spPr>
          <a:xfrm>
            <a:off x="2135956" y="3248998"/>
            <a:ext cx="9366191" cy="713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Classer des solutions aqueuses en solutions acides, basiques et neutres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37" name="Google Shape;1137;p35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379569" y="3023357"/>
            <a:ext cx="805544" cy="805544"/>
          </a:xfrm>
          <a:prstGeom prst="rect">
            <a:avLst/>
          </a:prstGeom>
          <a:noFill/>
          <a:ln>
            <a:noFill/>
          </a:ln>
        </p:spPr>
      </p:pic>
      <p:sp>
        <p:nvSpPr>
          <p:cNvPr id="1138" name="Google Shape;1138;p35"/>
          <p:cNvSpPr/>
          <p:nvPr/>
        </p:nvSpPr>
        <p:spPr>
          <a:xfrm>
            <a:off x="866309" y="664599"/>
            <a:ext cx="9366191" cy="32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ensiegnant.e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déclare la tâche Expliquer ce qui est demandé . Possible d’avoir recours à l’alternance linguistique</a:t>
            </a:r>
            <a:endParaRPr dirty="0"/>
          </a:p>
        </p:txBody>
      </p:sp>
      <p:grpSp>
        <p:nvGrpSpPr>
          <p:cNvPr id="1139" name="Google Shape;1139;p35"/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</p:grpSpPr>
        <p:sp>
          <p:nvSpPr>
            <p:cNvPr id="1140" name="Google Shape;1140;p35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7C475"/>
            </a:solidFill>
            <a:ln w="25400" cap="flat" cmpd="sng">
              <a:solidFill>
                <a:srgbClr val="F7C4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Calibri" panose="020F0502020204030204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41" name="Google Shape;1141;p35"/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solidFill>
              <a:srgbClr val="F7C475"/>
            </a:solidFill>
            <a:ln w="9525" cap="flat" cmpd="sng">
              <a:solidFill>
                <a:srgbClr val="F7C4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 panose="020B0604020202020204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1142" name="Google Shape;1142;p35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5" grpId="0" animBg="1"/>
      <p:bldP spid="11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/>
          <p:cNvSpPr/>
          <p:nvPr/>
        </p:nvSpPr>
        <p:spPr>
          <a:xfrm>
            <a:off x="785941" y="5319021"/>
            <a:ext cx="10400755" cy="630007"/>
          </a:xfrm>
          <a:prstGeom prst="roundRect">
            <a:avLst>
              <a:gd name="adj" fmla="val 6996"/>
            </a:avLst>
          </a:prstGeom>
          <a:solidFill>
            <a:srgbClr val="FCED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37" name="Google Shape;1050;p27"/>
          <p:cNvSpPr/>
          <p:nvPr/>
        </p:nvSpPr>
        <p:spPr>
          <a:xfrm>
            <a:off x="888251" y="176100"/>
            <a:ext cx="10306376" cy="595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Je vais vous présenter un ensemble de solutions aqueuses qu’on utilise dans notre vie quotidienne. </a:t>
            </a:r>
            <a:endParaRPr sz="1600" b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888251" y="5400253"/>
            <a:ext cx="86316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Classer ces solutions en solutions acides, basiques et neutres.</a:t>
            </a:r>
          </a:p>
        </p:txBody>
      </p:sp>
      <p:sp>
        <p:nvSpPr>
          <p:cNvPr id="7" name="Google Shape;1049;p27"/>
          <p:cNvSpPr txBox="1"/>
          <p:nvPr/>
        </p:nvSpPr>
        <p:spPr>
          <a:xfrm>
            <a:off x="785942" y="654520"/>
            <a:ext cx="9900109" cy="42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L’enseignant·e présente les solutions sur le paillasse. </a:t>
            </a:r>
            <a:endParaRPr sz="1400" i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FBE5E45-BB5B-68E0-7BA5-9112F526A5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167" y="1863894"/>
            <a:ext cx="1260013" cy="280569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C32AC8A-EA7D-2B1D-E5F0-089AABC257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2311" y="1606255"/>
            <a:ext cx="2711421" cy="309876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0147CBC-8F92-23BF-4590-BD696DCD29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5620" y="1897579"/>
            <a:ext cx="2711421" cy="2711421"/>
          </a:xfrm>
          <a:prstGeom prst="rect">
            <a:avLst/>
          </a:prstGeom>
        </p:spPr>
      </p:pic>
      <p:sp>
        <p:nvSpPr>
          <p:cNvPr id="12" name="Rectangle à coins arrondis 5">
            <a:extLst>
              <a:ext uri="{FF2B5EF4-FFF2-40B4-BE49-F238E27FC236}">
                <a16:creationId xmlns:a16="http://schemas.microsoft.com/office/drawing/2014/main" id="{AC88066C-3A73-54B6-3E17-1D28311F4F5A}"/>
              </a:ext>
            </a:extLst>
          </p:cNvPr>
          <p:cNvSpPr/>
          <p:nvPr/>
        </p:nvSpPr>
        <p:spPr>
          <a:xfrm>
            <a:off x="635757" y="1197904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9C83F16-3546-BE87-7E4B-B3381E579D6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235" r="16270"/>
          <a:stretch>
            <a:fillRect/>
          </a:stretch>
        </p:blipFill>
        <p:spPr>
          <a:xfrm>
            <a:off x="9569689" y="1711905"/>
            <a:ext cx="1730378" cy="2908418"/>
          </a:xfrm>
          <a:prstGeom prst="rect">
            <a:avLst/>
          </a:prstGeom>
        </p:spPr>
      </p:pic>
      <p:pic>
        <p:nvPicPr>
          <p:cNvPr id="1026" name="Picture 2" descr="JUS DE CITRON | Naya">
            <a:extLst>
              <a:ext uri="{FF2B5EF4-FFF2-40B4-BE49-F238E27FC236}">
                <a16:creationId xmlns:a16="http://schemas.microsoft.com/office/drawing/2014/main" id="{4D07AB53-396A-4EBA-9FA4-CFCDCCEE5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286" y="2347505"/>
            <a:ext cx="198120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>
          <a:extLst>
            <a:ext uri="{FF2B5EF4-FFF2-40B4-BE49-F238E27FC236}">
              <a16:creationId xmlns:a16="http://schemas.microsoft.com/office/drawing/2014/main" id="{E0FBBE24-F688-1127-C093-36D8896BE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27">
            <a:extLst>
              <a:ext uri="{FF2B5EF4-FFF2-40B4-BE49-F238E27FC236}">
                <a16:creationId xmlns:a16="http://schemas.microsoft.com/office/drawing/2014/main" id="{C9E4F30D-B8AB-D342-1882-90D3B5BEDF26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C153171-4BA6-026D-39B2-05EA52850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37" name="Google Shape;1050;p27">
            <a:extLst>
              <a:ext uri="{FF2B5EF4-FFF2-40B4-BE49-F238E27FC236}">
                <a16:creationId xmlns:a16="http://schemas.microsoft.com/office/drawing/2014/main" id="{703E63C9-1ED3-66E9-35B1-E56201E1BC9B}"/>
              </a:ext>
            </a:extLst>
          </p:cNvPr>
          <p:cNvSpPr/>
          <p:nvPr/>
        </p:nvSpPr>
        <p:spPr>
          <a:xfrm>
            <a:off x="888251" y="176100"/>
            <a:ext cx="10306376" cy="595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Faites attention : certaines solutions peuvent être dangereuses. Diluez-les avant toute utilisation.</a:t>
            </a:r>
            <a:endParaRPr sz="1600" b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" name="Google Shape;1049;p27">
            <a:extLst>
              <a:ext uri="{FF2B5EF4-FFF2-40B4-BE49-F238E27FC236}">
                <a16:creationId xmlns:a16="http://schemas.microsoft.com/office/drawing/2014/main" id="{A37F0370-FA1E-CDA7-7AB2-68859F772196}"/>
              </a:ext>
            </a:extLst>
          </p:cNvPr>
          <p:cNvSpPr txBox="1"/>
          <p:nvPr/>
        </p:nvSpPr>
        <p:spPr>
          <a:xfrm>
            <a:off x="785942" y="654520"/>
            <a:ext cx="9900109" cy="42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enseignant·e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incite les élèves à faire attention aux dangers liés à l’utilisation de ces solutions. </a:t>
            </a:r>
            <a:endParaRPr sz="1400" i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73B423D-73AD-A564-2A69-25E9B6EA97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167" y="1863894"/>
            <a:ext cx="1260013" cy="280569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0255368-C138-7022-DDB8-2B351767B4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2311" y="1606255"/>
            <a:ext cx="2711421" cy="309876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4BEB69B-1BB5-C8C7-DB47-ED327938C4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5620" y="1897579"/>
            <a:ext cx="2711421" cy="2711421"/>
          </a:xfrm>
          <a:prstGeom prst="rect">
            <a:avLst/>
          </a:prstGeom>
        </p:spPr>
      </p:pic>
      <p:sp>
        <p:nvSpPr>
          <p:cNvPr id="12" name="Rectangle à coins arrondis 5">
            <a:extLst>
              <a:ext uri="{FF2B5EF4-FFF2-40B4-BE49-F238E27FC236}">
                <a16:creationId xmlns:a16="http://schemas.microsoft.com/office/drawing/2014/main" id="{79B1149C-9625-566A-5A5A-A4F1988F4DBB}"/>
              </a:ext>
            </a:extLst>
          </p:cNvPr>
          <p:cNvSpPr/>
          <p:nvPr/>
        </p:nvSpPr>
        <p:spPr>
          <a:xfrm>
            <a:off x="635757" y="1197904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2ED1627-4F5F-66C3-08D4-2A4588FE682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235" r="16270"/>
          <a:stretch>
            <a:fillRect/>
          </a:stretch>
        </p:blipFill>
        <p:spPr>
          <a:xfrm>
            <a:off x="9569689" y="1711905"/>
            <a:ext cx="1730378" cy="2908418"/>
          </a:xfrm>
          <a:prstGeom prst="rect">
            <a:avLst/>
          </a:prstGeom>
        </p:spPr>
      </p:pic>
      <p:pic>
        <p:nvPicPr>
          <p:cNvPr id="1026" name="Picture 2" descr="JUS DE CITRON | Naya">
            <a:extLst>
              <a:ext uri="{FF2B5EF4-FFF2-40B4-BE49-F238E27FC236}">
                <a16:creationId xmlns:a16="http://schemas.microsoft.com/office/drawing/2014/main" id="{BBADC715-CB2E-7CC5-8B0A-44E7B7C94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286" y="2347505"/>
            <a:ext cx="198120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à coins arrondis 13">
            <a:extLst>
              <a:ext uri="{FF2B5EF4-FFF2-40B4-BE49-F238E27FC236}">
                <a16:creationId xmlns:a16="http://schemas.microsoft.com/office/drawing/2014/main" id="{3351A38C-6A66-9452-8F9D-862C9F2ADCDD}"/>
              </a:ext>
            </a:extLst>
          </p:cNvPr>
          <p:cNvSpPr/>
          <p:nvPr/>
        </p:nvSpPr>
        <p:spPr>
          <a:xfrm>
            <a:off x="2945965" y="4900324"/>
            <a:ext cx="6300070" cy="1639382"/>
          </a:xfrm>
          <a:prstGeom prst="roundRect">
            <a:avLst>
              <a:gd name="adj" fmla="val 89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i="1" dirty="0"/>
              <a:t>Attention!</a:t>
            </a:r>
          </a:p>
          <a:p>
            <a:pPr algn="ctr"/>
            <a:endParaRPr lang="fr-FR" dirty="0"/>
          </a:p>
          <a:p>
            <a:pPr algn="ctr"/>
            <a:r>
              <a:rPr lang="fr-FR" sz="2400" b="1" dirty="0">
                <a:solidFill>
                  <a:srgbClr val="FF0000"/>
                </a:solidFill>
              </a:rPr>
              <a:t>Dangereux! </a:t>
            </a:r>
            <a:r>
              <a:rPr lang="fr-FR" sz="2400" dirty="0"/>
              <a:t>Diluer avant de les utiliser </a:t>
            </a:r>
          </a:p>
        </p:txBody>
      </p:sp>
      <p:sp>
        <p:nvSpPr>
          <p:cNvPr id="8" name="Triangle isocèle 7">
            <a:extLst>
              <a:ext uri="{FF2B5EF4-FFF2-40B4-BE49-F238E27FC236}">
                <a16:creationId xmlns:a16="http://schemas.microsoft.com/office/drawing/2014/main" id="{BC00FDE1-4356-6F3D-EA2A-D5E0A0A8206E}"/>
              </a:ext>
            </a:extLst>
          </p:cNvPr>
          <p:cNvSpPr/>
          <p:nvPr/>
        </p:nvSpPr>
        <p:spPr>
          <a:xfrm>
            <a:off x="2549725" y="4468030"/>
            <a:ext cx="792480" cy="7416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516312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27"/>
          <p:cNvSpPr txBox="1"/>
          <p:nvPr/>
        </p:nvSpPr>
        <p:spPr>
          <a:xfrm>
            <a:off x="867354" y="626186"/>
            <a:ext cx="9900109" cy="42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L’</a:t>
            </a:r>
            <a:r>
              <a:rPr lang="fr-FR" sz="1400" i="1" dirty="0" err="1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enseignant.e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</a:t>
            </a:r>
            <a:r>
              <a:rPr lang="fr-FR" sz="1400" i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résente les le matériel et incite les représentants des groupes de choisir le matériel nécessaire. </a:t>
            </a:r>
            <a:endParaRPr sz="1400" i="1" dirty="0">
              <a:solidFill>
                <a:srgbClr val="A5A5A5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050" name="Google Shape;1050;p27"/>
          <p:cNvSpPr/>
          <p:nvPr/>
        </p:nvSpPr>
        <p:spPr>
          <a:xfrm>
            <a:off x="867354" y="187889"/>
            <a:ext cx="10277626" cy="570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Avant de commencer l’expérience, je vérifie le matériel nécessaire.   </a:t>
            </a:r>
          </a:p>
        </p:txBody>
      </p:sp>
      <p:sp>
        <p:nvSpPr>
          <p:cNvPr id="1051" name="Google Shape;1051;p27"/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</a:t>
            </a:r>
            <a:endParaRPr sz="1800" b="1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6696" y="477967"/>
            <a:ext cx="570285" cy="570285"/>
          </a:xfrm>
          <a:prstGeom prst="rect">
            <a:avLst/>
          </a:prstGeom>
        </p:spPr>
      </p:pic>
      <p:sp>
        <p:nvSpPr>
          <p:cNvPr id="21" name="ZoneTexte 20"/>
          <p:cNvSpPr txBox="1"/>
          <p:nvPr/>
        </p:nvSpPr>
        <p:spPr>
          <a:xfrm>
            <a:off x="314485" y="1189519"/>
            <a:ext cx="8640096" cy="51077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Je vérifie le matériel nécessaire 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" name="Image 29" descr="Une image contenant tasse, vaisselle, bécher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475" r="31749" b="13480"/>
          <a:stretch>
            <a:fillRect/>
          </a:stretch>
        </p:blipFill>
        <p:spPr>
          <a:xfrm>
            <a:off x="9170117" y="2759379"/>
            <a:ext cx="1253328" cy="2369427"/>
          </a:xfrm>
          <a:prstGeom prst="rect">
            <a:avLst/>
          </a:prstGeom>
        </p:spPr>
      </p:pic>
      <p:sp>
        <p:nvSpPr>
          <p:cNvPr id="1024" name="ZoneTexte 1023"/>
          <p:cNvSpPr txBox="1"/>
          <p:nvPr/>
        </p:nvSpPr>
        <p:spPr>
          <a:xfrm>
            <a:off x="962544" y="5862482"/>
            <a:ext cx="158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 mètre</a:t>
            </a:r>
          </a:p>
        </p:txBody>
      </p:sp>
      <p:sp>
        <p:nvSpPr>
          <p:cNvPr id="1025" name="ZoneTexte 1024"/>
          <p:cNvSpPr txBox="1"/>
          <p:nvPr/>
        </p:nvSpPr>
        <p:spPr>
          <a:xfrm>
            <a:off x="4009779" y="5737829"/>
            <a:ext cx="1456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Éprouvette  graduée </a:t>
            </a:r>
          </a:p>
        </p:txBody>
      </p:sp>
      <p:sp>
        <p:nvSpPr>
          <p:cNvPr id="1026" name="Ellipse 1025"/>
          <p:cNvSpPr/>
          <p:nvPr/>
        </p:nvSpPr>
        <p:spPr>
          <a:xfrm>
            <a:off x="633354" y="5841867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endParaRPr lang="fr-FR" b="1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7" name="Ellipse 1026"/>
          <p:cNvSpPr/>
          <p:nvPr/>
        </p:nvSpPr>
        <p:spPr>
          <a:xfrm>
            <a:off x="3644876" y="5826994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028" name="ZoneTexte 1027"/>
          <p:cNvSpPr txBox="1"/>
          <p:nvPr/>
        </p:nvSpPr>
        <p:spPr>
          <a:xfrm>
            <a:off x="7215325" y="5876328"/>
            <a:ext cx="1739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erlenmeyer </a:t>
            </a:r>
          </a:p>
        </p:txBody>
      </p:sp>
      <p:sp>
        <p:nvSpPr>
          <p:cNvPr id="1029" name="Ellipse 1028"/>
          <p:cNvSpPr/>
          <p:nvPr/>
        </p:nvSpPr>
        <p:spPr>
          <a:xfrm>
            <a:off x="6906009" y="5826994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30" name="ZoneTexte 1029"/>
          <p:cNvSpPr txBox="1"/>
          <p:nvPr/>
        </p:nvSpPr>
        <p:spPr>
          <a:xfrm>
            <a:off x="10152731" y="5827051"/>
            <a:ext cx="1253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Entonnoir  </a:t>
            </a:r>
          </a:p>
        </p:txBody>
      </p:sp>
      <p:sp>
        <p:nvSpPr>
          <p:cNvPr id="1031" name="Ellipse 1030"/>
          <p:cNvSpPr/>
          <p:nvPr/>
        </p:nvSpPr>
        <p:spPr>
          <a:xfrm>
            <a:off x="9731385" y="5751031"/>
            <a:ext cx="468000" cy="468000"/>
          </a:xfrm>
          <a:prstGeom prst="ellipse">
            <a:avLst/>
          </a:prstGeom>
          <a:noFill/>
          <a:ln w="38100">
            <a:solidFill>
              <a:srgbClr val="FF99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974" y="1977689"/>
            <a:ext cx="1382268" cy="343133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4691613-3AA1-9360-C530-452571754E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1174" y="2818950"/>
            <a:ext cx="2352675" cy="28194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5429093-D11E-FD51-5FFE-D86172AB813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35564"/>
          <a:stretch>
            <a:fillRect/>
          </a:stretch>
        </p:blipFill>
        <p:spPr>
          <a:xfrm>
            <a:off x="378640" y="2230597"/>
            <a:ext cx="1251451" cy="30660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" grpId="0"/>
      <p:bldP spid="1025" grpId="0"/>
      <p:bldP spid="1026" grpId="0" animBg="1"/>
      <p:bldP spid="1027" grpId="0" animBg="1"/>
      <p:bldP spid="1028" grpId="0"/>
      <p:bldP spid="1029" grpId="0" animBg="1"/>
      <p:bldP spid="1030" grpId="0"/>
      <p:bldP spid="1031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1695</TotalTime>
  <Words>911</Words>
  <Application>Microsoft Office PowerPoint</Application>
  <PresentationFormat>Grand écran</PresentationFormat>
  <Paragraphs>173</Paragraphs>
  <Slides>26</Slides>
  <Notes>20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5" baseType="lpstr">
      <vt:lpstr>Aptos</vt:lpstr>
      <vt:lpstr>Aptos Display</vt:lpstr>
      <vt:lpstr>Arial</vt:lpstr>
      <vt:lpstr>Arial Black</vt:lpstr>
      <vt:lpstr>Calibri</vt:lpstr>
      <vt:lpstr>Dosis</vt:lpstr>
      <vt:lpstr>Freestyle Script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MOJAHID RACHID</dc:creator>
  <cp:lastModifiedBy>ABDERRAHIM IFADISSEN</cp:lastModifiedBy>
  <cp:revision>70</cp:revision>
  <dcterms:created xsi:type="dcterms:W3CDTF">2025-11-11T09:15:00Z</dcterms:created>
  <dcterms:modified xsi:type="dcterms:W3CDTF">2026-01-10T11:04:05Z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14EED0AB88F44FA888ECE43518C1E1BF_12</vt:lpwstr>
  </property>
  <property fmtid="{D5CDD505-2E9C-101B-9397-08002B2CF9AE}" pid="3" name="KSOProductBuildVer">
    <vt:lpwstr>1036-12.9.0.21549</vt:lpwstr>
  </property>
</Properties>
</file>