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308" r:id="rId2"/>
    <p:sldId id="358" r:id="rId3"/>
    <p:sldId id="280" r:id="rId4"/>
    <p:sldId id="326" r:id="rId5"/>
    <p:sldId id="327" r:id="rId6"/>
    <p:sldId id="290" r:id="rId7"/>
    <p:sldId id="16777205" r:id="rId8"/>
    <p:sldId id="330" r:id="rId9"/>
    <p:sldId id="302" r:id="rId10"/>
    <p:sldId id="318" r:id="rId11"/>
    <p:sldId id="334" r:id="rId12"/>
    <p:sldId id="335" r:id="rId13"/>
    <p:sldId id="355" r:id="rId14"/>
    <p:sldId id="336" r:id="rId15"/>
    <p:sldId id="338" r:id="rId16"/>
    <p:sldId id="342" r:id="rId17"/>
    <p:sldId id="344" r:id="rId18"/>
    <p:sldId id="354" r:id="rId19"/>
    <p:sldId id="316" r:id="rId20"/>
    <p:sldId id="16777206" r:id="rId21"/>
    <p:sldId id="16777219" r:id="rId22"/>
    <p:sldId id="16777207" r:id="rId23"/>
    <p:sldId id="16777208" r:id="rId24"/>
    <p:sldId id="256" r:id="rId25"/>
    <p:sldId id="16777210" r:id="rId26"/>
    <p:sldId id="16777218" r:id="rId27"/>
    <p:sldId id="16777211" r:id="rId28"/>
    <p:sldId id="16777212" r:id="rId29"/>
    <p:sldId id="16777213" r:id="rId30"/>
    <p:sldId id="16777216" r:id="rId31"/>
    <p:sldId id="16777215" r:id="rId32"/>
    <p:sldId id="16777217" r:id="rId33"/>
    <p:sldId id="16777221" r:id="rId34"/>
    <p:sldId id="16777222" r:id="rId35"/>
    <p:sldId id="16777223" r:id="rId36"/>
    <p:sldId id="16777225" r:id="rId37"/>
    <p:sldId id="16777224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0E9"/>
    <a:srgbClr val="0099FF"/>
    <a:srgbClr val="FEF5F0"/>
    <a:srgbClr val="FFFF00"/>
    <a:srgbClr val="EFFAEC"/>
    <a:srgbClr val="E4F6DE"/>
    <a:srgbClr val="0000FF"/>
    <a:srgbClr val="FFEEB9"/>
    <a:srgbClr val="BBCBC7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2" autoAdjust="0"/>
    <p:restoredTop sz="92923" autoAdjust="0"/>
  </p:normalViewPr>
  <p:slideViewPr>
    <p:cSldViewPr showGuides="1">
      <p:cViewPr varScale="1">
        <p:scale>
          <a:sx n="73" d="100"/>
          <a:sy n="73" d="100"/>
        </p:scale>
        <p:origin x="883" y="67"/>
      </p:cViewPr>
      <p:guideLst>
        <p:guide orient="horz" pos="261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50190-8812-4E3C-9367-D2EBD9D7B3A0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D93FA-A6AA-4987-A599-50D919A68B1E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198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9608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27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31</a:t>
            </a:fld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5372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D93FA-A6AA-4987-A599-50D919A68B1E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812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2" name="Google Shape;113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bg>
      <p:bgPr>
        <a:solidFill>
          <a:srgbClr val="002060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9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1" name="Google Shape;41;p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" name="Google Shape;42;p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" name="Google Shape;43;p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" name="Google Shape;44;p90"/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/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400">
              <a:lnSpc>
                <a:spcPct val="184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/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400">
              <a:lnSpc>
                <a:spcPct val="184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/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400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/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</a:pPr>
              <a:endPara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31" name="Groupe 30"/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</a:t>
              </a:r>
            </a:p>
          </p:txBody>
        </p:sp>
        <p:sp>
          <p:nvSpPr>
            <p:cNvPr id="33" name="Google Shape;742;p98"/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pic>
        <p:nvPicPr>
          <p:cNvPr id="35" name="Google Shape;730;p98" descr="الصفحة الرئيسية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 panose="020F0502020204030204"/>
                <a:cs typeface="Calibri" panose="020F0502020204030204"/>
              </a:rPr>
              <a:t>Physique chimie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/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/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/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/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fr-FR" sz="1800" b="1" kern="12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fr-FR" dirty="0"/>
          </a:p>
        </p:txBody>
      </p:sp>
      <p:sp>
        <p:nvSpPr>
          <p:cNvPr id="4" name="Google Shape;735;p98"/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Google Shape;735;p98"/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2" name="Groupe 26"/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</a:pPr>
              <a:endPara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14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15" name="Espace réservé du texte 43"/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/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/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8" name="Imag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/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5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/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9" name="Rectangle 23"/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M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C26BBF-AB20-4D70-BE11-2A6EA2DC1FEE}" type="datetimeFigureOut">
              <a:rPr lang="fr-FR" smtClean="0"/>
              <a:t>20/12/2025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 AC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Les états physiques de la matière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Chapitre 3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TP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2015048" y="5301835"/>
            <a:ext cx="5055197" cy="521999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Déterminer, expérimentalement, la masse volumique d’un corps solide ou d’un liquide.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dirty="0"/>
              <a:t>Matière: structure et transformations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dirty="0"/>
              <a:t>Thème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867354" y="626186"/>
            <a:ext cx="9900109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enseignant.e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résente les le matériel et incite les représentants des groupes de choisir le matériel nécessaire. 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50" name="Google Shape;1050;p27"/>
          <p:cNvSpPr/>
          <p:nvPr/>
        </p:nvSpPr>
        <p:spPr>
          <a:xfrm>
            <a:off x="867354" y="187889"/>
            <a:ext cx="10277626" cy="5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Avant de commencer l’expérience, je vérifie le matériel nécessaire.   </a:t>
            </a: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314485" y="1189519"/>
            <a:ext cx="8640096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vérifie le matériel nécessaire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rcRect l="2472" t="9496" r="76257" b="34128"/>
          <a:stretch>
            <a:fillRect/>
          </a:stretch>
        </p:blipFill>
        <p:spPr>
          <a:xfrm>
            <a:off x="333912" y="4228822"/>
            <a:ext cx="2430133" cy="1325527"/>
          </a:xfrm>
          <a:prstGeom prst="rect">
            <a:avLst/>
          </a:prstGeom>
        </p:spPr>
      </p:pic>
      <p:pic>
        <p:nvPicPr>
          <p:cNvPr id="22" name="Image 21" descr="Une image contenant tasse, vaisselle, bécher, Équipement de laboratoire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0" t="5733" r="27673"/>
          <a:stretch>
            <a:fillRect/>
          </a:stretch>
        </p:blipFill>
        <p:spPr>
          <a:xfrm>
            <a:off x="8344163" y="3462032"/>
            <a:ext cx="1324432" cy="2092317"/>
          </a:xfrm>
          <a:prstGeom prst="rect">
            <a:avLst/>
          </a:prstGeom>
        </p:spPr>
      </p:pic>
      <p:pic>
        <p:nvPicPr>
          <p:cNvPr id="30" name="Image 29" descr="Une image contenant tasse, vaisselle, bécher&#10;&#10;Le contenu généré par l’IA peut être incorrect.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75" r="31749" b="13480"/>
          <a:stretch>
            <a:fillRect/>
          </a:stretch>
        </p:blipFill>
        <p:spPr>
          <a:xfrm>
            <a:off x="10560032" y="3184922"/>
            <a:ext cx="1253328" cy="2369427"/>
          </a:xfrm>
          <a:prstGeom prst="rect">
            <a:avLst/>
          </a:prstGeom>
        </p:spPr>
      </p:pic>
      <p:sp>
        <p:nvSpPr>
          <p:cNvPr id="1024" name="ZoneTexte 1023"/>
          <p:cNvSpPr txBox="1"/>
          <p:nvPr/>
        </p:nvSpPr>
        <p:spPr>
          <a:xfrm>
            <a:off x="750409" y="5737829"/>
            <a:ext cx="158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Balance électronique </a:t>
            </a:r>
          </a:p>
        </p:txBody>
      </p:sp>
      <p:sp>
        <p:nvSpPr>
          <p:cNvPr id="1025" name="ZoneTexte 1024"/>
          <p:cNvSpPr txBox="1"/>
          <p:nvPr/>
        </p:nvSpPr>
        <p:spPr>
          <a:xfrm>
            <a:off x="6182312" y="5737829"/>
            <a:ext cx="145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Éprouvette  graduée </a:t>
            </a:r>
          </a:p>
        </p:txBody>
      </p:sp>
      <p:sp>
        <p:nvSpPr>
          <p:cNvPr id="1026" name="Ellipse 1025"/>
          <p:cNvSpPr/>
          <p:nvPr/>
        </p:nvSpPr>
        <p:spPr>
          <a:xfrm>
            <a:off x="306525" y="5826994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7" name="Ellipse 1026"/>
          <p:cNvSpPr/>
          <p:nvPr/>
        </p:nvSpPr>
        <p:spPr>
          <a:xfrm>
            <a:off x="5817409" y="5826994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28" name="ZoneTexte 1027"/>
          <p:cNvSpPr txBox="1"/>
          <p:nvPr/>
        </p:nvSpPr>
        <p:spPr>
          <a:xfrm>
            <a:off x="8719165" y="5876328"/>
            <a:ext cx="1206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Bécher </a:t>
            </a:r>
          </a:p>
        </p:txBody>
      </p:sp>
      <p:sp>
        <p:nvSpPr>
          <p:cNvPr id="1029" name="Ellipse 1028"/>
          <p:cNvSpPr/>
          <p:nvPr/>
        </p:nvSpPr>
        <p:spPr>
          <a:xfrm>
            <a:off x="8409849" y="5826994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0" name="ZoneTexte 1029"/>
          <p:cNvSpPr txBox="1"/>
          <p:nvPr/>
        </p:nvSpPr>
        <p:spPr>
          <a:xfrm>
            <a:off x="10756531" y="5903014"/>
            <a:ext cx="125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Entonnoir  </a:t>
            </a:r>
          </a:p>
        </p:txBody>
      </p:sp>
      <p:sp>
        <p:nvSpPr>
          <p:cNvPr id="1031" name="Ellipse 1030"/>
          <p:cNvSpPr/>
          <p:nvPr/>
        </p:nvSpPr>
        <p:spPr>
          <a:xfrm>
            <a:off x="10335185" y="5826994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5" name="Image 10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8729" y="4833152"/>
            <a:ext cx="1898126" cy="721197"/>
          </a:xfrm>
          <a:prstGeom prst="rect">
            <a:avLst/>
          </a:prstGeom>
        </p:spPr>
      </p:pic>
      <p:sp>
        <p:nvSpPr>
          <p:cNvPr id="1036" name="ZoneTexte 1035"/>
          <p:cNvSpPr txBox="1"/>
          <p:nvPr/>
        </p:nvSpPr>
        <p:spPr>
          <a:xfrm>
            <a:off x="3806884" y="5752702"/>
            <a:ext cx="1391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Verre de montre</a:t>
            </a:r>
          </a:p>
        </p:txBody>
      </p:sp>
      <p:sp>
        <p:nvSpPr>
          <p:cNvPr id="1037" name="Ellipse 1036"/>
          <p:cNvSpPr/>
          <p:nvPr/>
        </p:nvSpPr>
        <p:spPr>
          <a:xfrm>
            <a:off x="3485653" y="5841867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1517" y="2009529"/>
            <a:ext cx="1507888" cy="37431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/>
      <p:bldP spid="1025" grpId="0"/>
      <p:bldP spid="1026" grpId="0" animBg="1"/>
      <p:bldP spid="1027" grpId="0" animBg="1"/>
      <p:bldP spid="1028" grpId="0"/>
      <p:bldP spid="1029" grpId="0" animBg="1"/>
      <p:bldP spid="1030" grpId="0"/>
      <p:bldP spid="1031" grpId="0" animBg="1"/>
      <p:bldP spid="1036" grpId="0"/>
      <p:bldP spid="10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274;p40"/>
          <p:cNvSpPr/>
          <p:nvPr/>
        </p:nvSpPr>
        <p:spPr>
          <a:xfrm>
            <a:off x="966653" y="192824"/>
            <a:ext cx="10258694" cy="5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Maintenant,</a:t>
            </a:r>
            <a:r>
              <a:rPr lang="fr-FR" dirty="0"/>
              <a:t> </a:t>
            </a: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je suis les étapes du protocole expérimental.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7" name="Google Shape;1194;p40"/>
          <p:cNvSpPr txBox="1"/>
          <p:nvPr/>
        </p:nvSpPr>
        <p:spPr>
          <a:xfrm>
            <a:off x="694187" y="725196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 déclare qu’il va commencer par mesurer expérimentalement la masse, puis le volume.</a:t>
            </a:r>
            <a:endParaRPr dirty="0"/>
          </a:p>
        </p:txBody>
      </p:sp>
      <p:sp>
        <p:nvSpPr>
          <p:cNvPr id="9" name="ZoneTexte 8"/>
          <p:cNvSpPr txBox="1"/>
          <p:nvPr/>
        </p:nvSpPr>
        <p:spPr>
          <a:xfrm>
            <a:off x="2089970" y="2025818"/>
            <a:ext cx="4770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Mesurer la masse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130806" y="3632193"/>
            <a:ext cx="4770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Mesurer le volume </a:t>
            </a:r>
          </a:p>
        </p:txBody>
      </p:sp>
      <p:sp>
        <p:nvSpPr>
          <p:cNvPr id="11" name="Rectangle : coins arrondis 10"/>
          <p:cNvSpPr/>
          <p:nvPr/>
        </p:nvSpPr>
        <p:spPr>
          <a:xfrm>
            <a:off x="966653" y="1916254"/>
            <a:ext cx="270003" cy="3915480"/>
          </a:xfrm>
          <a:prstGeom prst="roundRect">
            <a:avLst>
              <a:gd name="adj" fmla="val 49855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1415947" y="2078984"/>
            <a:ext cx="504000" cy="540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" name="Ellipse 12"/>
          <p:cNvSpPr/>
          <p:nvPr/>
        </p:nvSpPr>
        <p:spPr>
          <a:xfrm>
            <a:off x="1391504" y="3685359"/>
            <a:ext cx="504000" cy="540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4" name="Ellipse 13"/>
          <p:cNvSpPr/>
          <p:nvPr/>
        </p:nvSpPr>
        <p:spPr>
          <a:xfrm>
            <a:off x="1411313" y="5291734"/>
            <a:ext cx="504000" cy="540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956127" y="5238568"/>
            <a:ext cx="7379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Calculer la masse volumique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14485" y="1189519"/>
            <a:ext cx="8640096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suis les étapes suivantes: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1" name="Google Shape;1194;p40"/>
          <p:cNvSpPr txBox="1"/>
          <p:nvPr/>
        </p:nvSpPr>
        <p:spPr>
          <a:xfrm>
            <a:off x="878866" y="699368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verbalise la méthode de mesure de la masse</a:t>
            </a:r>
            <a:endParaRPr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rcRect l="2472" t="13741" r="76257" b="38830"/>
          <a:stretch>
            <a:fillRect/>
          </a:stretch>
        </p:blipFill>
        <p:spPr>
          <a:xfrm>
            <a:off x="4205796" y="3838290"/>
            <a:ext cx="3780407" cy="1734779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2479" b="12644"/>
          <a:stretch>
            <a:fillRect/>
          </a:stretch>
        </p:blipFill>
        <p:spPr>
          <a:xfrm>
            <a:off x="5240990" y="3472245"/>
            <a:ext cx="1710019" cy="540006"/>
          </a:xfrm>
          <a:prstGeom prst="ellipse">
            <a:avLst/>
          </a:prstGeom>
        </p:spPr>
      </p:pic>
      <p:grpSp>
        <p:nvGrpSpPr>
          <p:cNvPr id="27" name="Groupe 26"/>
          <p:cNvGrpSpPr/>
          <p:nvPr/>
        </p:nvGrpSpPr>
        <p:grpSpPr>
          <a:xfrm>
            <a:off x="5312697" y="4509013"/>
            <a:ext cx="1323319" cy="788904"/>
            <a:chOff x="1806795" y="5017004"/>
            <a:chExt cx="1226798" cy="723621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45955" y="5152001"/>
              <a:ext cx="987638" cy="45724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1806795" y="5020617"/>
              <a:ext cx="990012" cy="7200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10.3</a:t>
              </a:r>
              <a:endPara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525391" y="5017004"/>
              <a:ext cx="481146" cy="7200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</a:t>
              </a:r>
              <a:endPara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Première étape : je mesure la masse de la pâte à modeler . Pour ça je vais utiliser une balance électronique </a:t>
            </a:r>
            <a:endParaRPr dirty="0"/>
          </a:p>
        </p:txBody>
      </p:sp>
      <p:sp>
        <p:nvSpPr>
          <p:cNvPr id="14" name="ZoneTexte 13"/>
          <p:cNvSpPr txBox="1"/>
          <p:nvPr/>
        </p:nvSpPr>
        <p:spPr>
          <a:xfrm>
            <a:off x="671501" y="2101191"/>
            <a:ext cx="5244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Je pose le verre de montre sur la balance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94187" y="1225777"/>
            <a:ext cx="828184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Mesurer la masse de la pâte à modeler à l’aide d’une balance</a:t>
            </a:r>
          </a:p>
        </p:txBody>
      </p:sp>
      <p:sp>
        <p:nvSpPr>
          <p:cNvPr id="13" name="Ellipse 12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/>
          <p:cNvGrpSpPr/>
          <p:nvPr/>
        </p:nvGrpSpPr>
        <p:grpSpPr>
          <a:xfrm>
            <a:off x="4205796" y="3472245"/>
            <a:ext cx="3780407" cy="2100824"/>
            <a:chOff x="4205796" y="3472245"/>
            <a:chExt cx="3780407" cy="2100824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rcRect l="2472" t="13741" r="76257" b="38830"/>
            <a:stretch>
              <a:fillRect/>
            </a:stretch>
          </p:blipFill>
          <p:spPr>
            <a:xfrm>
              <a:off x="4205796" y="3838290"/>
              <a:ext cx="3780407" cy="1734779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4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12479" b="12644"/>
            <a:stretch>
              <a:fillRect/>
            </a:stretch>
          </p:blipFill>
          <p:spPr>
            <a:xfrm>
              <a:off x="5240990" y="3472245"/>
              <a:ext cx="1710019" cy="540006"/>
            </a:xfrm>
            <a:prstGeom prst="ellipse">
              <a:avLst/>
            </a:prstGeom>
          </p:spPr>
        </p:pic>
      </p:grp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1" name="Google Shape;1194;p40"/>
          <p:cNvSpPr txBox="1"/>
          <p:nvPr/>
        </p:nvSpPr>
        <p:spPr>
          <a:xfrm>
            <a:off x="878866" y="699368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explique comment remettre la balance à zéro</a:t>
            </a:r>
            <a:endParaRPr dirty="0"/>
          </a:p>
        </p:txBody>
      </p:sp>
      <p:sp>
        <p:nvSpPr>
          <p:cNvPr id="2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Première étape : je mesure la masse de la pâte à modeler . Pour cela j’utilise une balance électronique </a:t>
            </a:r>
            <a:endParaRPr dirty="0"/>
          </a:p>
        </p:txBody>
      </p:sp>
      <p:sp>
        <p:nvSpPr>
          <p:cNvPr id="1040" name="ZoneTexte 1039"/>
          <p:cNvSpPr txBox="1"/>
          <p:nvPr/>
        </p:nvSpPr>
        <p:spPr>
          <a:xfrm>
            <a:off x="625047" y="2210510"/>
            <a:ext cx="3396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J’appuis sur le bouton </a:t>
            </a:r>
            <a:r>
              <a:rPr lang="fr-FR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TARE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9" name="Ellipse 1028"/>
          <p:cNvSpPr/>
          <p:nvPr/>
        </p:nvSpPr>
        <p:spPr>
          <a:xfrm>
            <a:off x="4021781" y="4718147"/>
            <a:ext cx="990012" cy="863777"/>
          </a:xfrm>
          <a:prstGeom prst="ellipse">
            <a:avLst/>
          </a:prstGeom>
          <a:solidFill>
            <a:srgbClr val="FFFF00">
              <a:alpha val="45882"/>
            </a:srgb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5241356" y="4537293"/>
            <a:ext cx="1484651" cy="735318"/>
            <a:chOff x="1775952" y="5005307"/>
            <a:chExt cx="1257641" cy="735318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45955" y="5152001"/>
              <a:ext cx="987638" cy="45724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775952" y="5020617"/>
              <a:ext cx="990012" cy="7200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00.0</a:t>
              </a:r>
              <a:endPara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471196" y="5005307"/>
              <a:ext cx="481146" cy="7200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</a:t>
              </a:r>
              <a:endPara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694187" y="1225777"/>
            <a:ext cx="9541859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Mesurer la masse de la pâte à modeler à l’aide d’une balance</a:t>
            </a:r>
          </a:p>
        </p:txBody>
      </p:sp>
      <p:sp>
        <p:nvSpPr>
          <p:cNvPr id="18" name="Ellipse 17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694187" y="725196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écrit la masse et rappel qu’il faut écrire la valeur suivie de l’unité </a:t>
            </a:r>
            <a:endParaRPr dirty="0"/>
          </a:p>
        </p:txBody>
      </p:sp>
      <p:sp>
        <p:nvSpPr>
          <p:cNvPr id="7" name="Rectangle : coins arrondis 6"/>
          <p:cNvSpPr/>
          <p:nvPr/>
        </p:nvSpPr>
        <p:spPr>
          <a:xfrm>
            <a:off x="9436545" y="3879722"/>
            <a:ext cx="2432740" cy="540006"/>
          </a:xfrm>
          <a:prstGeom prst="roundRect">
            <a:avLst>
              <a:gd name="adj" fmla="val 34388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m = 54 g</a:t>
            </a:r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On lit le résultat : la masse de la pâte à modeler est de : </a:t>
            </a:r>
            <a:endParaRPr dirty="0"/>
          </a:p>
        </p:txBody>
      </p:sp>
      <p:sp>
        <p:nvSpPr>
          <p:cNvPr id="2" name="ZoneTexte 1"/>
          <p:cNvSpPr txBox="1"/>
          <p:nvPr/>
        </p:nvSpPr>
        <p:spPr>
          <a:xfrm>
            <a:off x="515215" y="1995341"/>
            <a:ext cx="8557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Je place la pâte à modeler sur la balance et je note  sa masse :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4205796" y="3472245"/>
            <a:ext cx="3780407" cy="2100824"/>
            <a:chOff x="4205796" y="3472245"/>
            <a:chExt cx="3780407" cy="2100824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4"/>
            <a:srcRect l="2472" t="13741" r="76257" b="38830"/>
            <a:stretch>
              <a:fillRect/>
            </a:stretch>
          </p:blipFill>
          <p:spPr>
            <a:xfrm>
              <a:off x="4205796" y="3838290"/>
              <a:ext cx="3780407" cy="1734779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12479" b="12644"/>
            <a:stretch>
              <a:fillRect/>
            </a:stretch>
          </p:blipFill>
          <p:spPr>
            <a:xfrm>
              <a:off x="5240990" y="3472245"/>
              <a:ext cx="1710019" cy="540006"/>
            </a:xfrm>
            <a:prstGeom prst="ellipse">
              <a:avLst/>
            </a:prstGeom>
          </p:spPr>
        </p:pic>
      </p:grpSp>
      <p:pic>
        <p:nvPicPr>
          <p:cNvPr id="22" name="Image 21"/>
          <p:cNvPicPr>
            <a:picLocks noChangeAspect="1"/>
          </p:cNvPicPr>
          <p:nvPr/>
        </p:nvPicPr>
        <p:blipFill>
          <a:blip r:embed="rId7"/>
          <a:srcRect l="80600" t="34555" r="13190" b="31534"/>
          <a:stretch>
            <a:fillRect/>
          </a:stretch>
        </p:blipFill>
        <p:spPr>
          <a:xfrm rot="5061426">
            <a:off x="5590117" y="2681155"/>
            <a:ext cx="1011763" cy="1037959"/>
          </a:xfrm>
          <a:prstGeom prst="ellipse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794188" y="4661899"/>
            <a:ext cx="2603622" cy="540006"/>
          </a:xfrm>
          <a:prstGeom prst="rect">
            <a:avLst/>
          </a:prstGeom>
          <a:solidFill>
            <a:srgbClr val="BBCB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54.0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08918" y="4760499"/>
            <a:ext cx="481146" cy="342806"/>
          </a:xfrm>
          <a:prstGeom prst="rect">
            <a:avLst/>
          </a:prstGeom>
          <a:solidFill>
            <a:srgbClr val="BBCB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endParaRPr lang="fr-FR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94187" y="1225777"/>
            <a:ext cx="828184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Mesurer la masse de la pâte à modeler à l’aide d’une balance</a:t>
            </a:r>
          </a:p>
        </p:txBody>
      </p:sp>
      <p:sp>
        <p:nvSpPr>
          <p:cNvPr id="27" name="Ellipse 26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897353" y="667702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verbalise la méthode de mesure du volume de l’eau</a:t>
            </a:r>
            <a:endParaRPr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Deuxième étape :Je mesure le volume de la pâte à modeler en appliquant la règle ci-dessous:</a:t>
            </a:r>
            <a:endParaRPr dirty="0"/>
          </a:p>
        </p:txBody>
      </p:sp>
      <p:sp>
        <p:nvSpPr>
          <p:cNvPr id="8" name="ZoneTexte 7"/>
          <p:cNvSpPr txBox="1"/>
          <p:nvPr/>
        </p:nvSpPr>
        <p:spPr>
          <a:xfrm>
            <a:off x="694187" y="1225777"/>
            <a:ext cx="963186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Mesurer le volume de la pâte à modeler </a:t>
            </a:r>
          </a:p>
        </p:txBody>
      </p:sp>
      <p:sp>
        <p:nvSpPr>
          <p:cNvPr id="14" name="Ellipse 13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3125967" y="1806953"/>
            <a:ext cx="1181781" cy="3168966"/>
            <a:chOff x="-2590761" y="1012315"/>
            <a:chExt cx="1875673" cy="5003276"/>
          </a:xfrm>
        </p:grpSpPr>
        <p:sp>
          <p:nvSpPr>
            <p:cNvPr id="7" name="Ellipse 6"/>
            <p:cNvSpPr/>
            <p:nvPr/>
          </p:nvSpPr>
          <p:spPr>
            <a:xfrm>
              <a:off x="-2590761" y="5354000"/>
              <a:ext cx="1875673" cy="66159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Cylindre 31"/>
            <p:cNvSpPr/>
            <p:nvPr/>
          </p:nvSpPr>
          <p:spPr>
            <a:xfrm>
              <a:off x="-2348643" y="1012315"/>
              <a:ext cx="1403265" cy="4755349"/>
            </a:xfrm>
            <a:prstGeom prst="can">
              <a:avLst>
                <a:gd name="adj" fmla="val 2218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-1656541" y="1205958"/>
              <a:ext cx="941453" cy="4859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mL</a:t>
              </a:r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2348644" y="4597506"/>
              <a:ext cx="1403265" cy="1160598"/>
            </a:xfrm>
            <a:prstGeom prst="rect">
              <a:avLst/>
            </a:prstGeom>
          </p:spPr>
        </p:pic>
        <p:grpSp>
          <p:nvGrpSpPr>
            <p:cNvPr id="35" name="Groupe 34"/>
            <p:cNvGrpSpPr/>
            <p:nvPr/>
          </p:nvGrpSpPr>
          <p:grpSpPr>
            <a:xfrm>
              <a:off x="-1900170" y="1524406"/>
              <a:ext cx="506318" cy="4136433"/>
              <a:chOff x="9879989" y="2471831"/>
              <a:chExt cx="329791" cy="2511680"/>
            </a:xfrm>
          </p:grpSpPr>
          <p:cxnSp>
            <p:nvCxnSpPr>
              <p:cNvPr id="42" name="Line 36"/>
              <p:cNvCxnSpPr>
                <a:cxnSpLocks noChangeShapeType="1"/>
              </p:cNvCxnSpPr>
              <p:nvPr/>
            </p:nvCxnSpPr>
            <p:spPr bwMode="auto">
              <a:xfrm flipH="1">
                <a:off x="9970493" y="4982465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43" name="Line 37"/>
              <p:cNvCxnSpPr>
                <a:cxnSpLocks noChangeShapeType="1"/>
              </p:cNvCxnSpPr>
              <p:nvPr/>
            </p:nvCxnSpPr>
            <p:spPr bwMode="auto">
              <a:xfrm flipH="1">
                <a:off x="9970493" y="4668722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44" name="Line 38"/>
              <p:cNvCxnSpPr>
                <a:cxnSpLocks noChangeShapeType="1"/>
              </p:cNvCxnSpPr>
              <p:nvPr/>
            </p:nvCxnSpPr>
            <p:spPr bwMode="auto">
              <a:xfrm flipH="1">
                <a:off x="9970493" y="4773303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45" name="Line 39"/>
              <p:cNvCxnSpPr>
                <a:cxnSpLocks noChangeShapeType="1"/>
              </p:cNvCxnSpPr>
              <p:nvPr/>
            </p:nvCxnSpPr>
            <p:spPr bwMode="auto">
              <a:xfrm flipH="1">
                <a:off x="9970493" y="4877884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46" name="Line 40"/>
              <p:cNvCxnSpPr>
                <a:cxnSpLocks noChangeShapeType="1"/>
              </p:cNvCxnSpPr>
              <p:nvPr/>
            </p:nvCxnSpPr>
            <p:spPr bwMode="auto">
              <a:xfrm flipH="1">
                <a:off x="9879989" y="4564141"/>
                <a:ext cx="329791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47" name="Line 41"/>
              <p:cNvCxnSpPr>
                <a:cxnSpLocks noChangeShapeType="1"/>
              </p:cNvCxnSpPr>
              <p:nvPr/>
            </p:nvCxnSpPr>
            <p:spPr bwMode="auto">
              <a:xfrm flipH="1">
                <a:off x="9970493" y="4459560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48" name="Line 42"/>
              <p:cNvCxnSpPr>
                <a:cxnSpLocks noChangeShapeType="1"/>
              </p:cNvCxnSpPr>
              <p:nvPr/>
            </p:nvCxnSpPr>
            <p:spPr bwMode="auto">
              <a:xfrm flipH="1">
                <a:off x="9970493" y="4145817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49" name="Line 43"/>
              <p:cNvCxnSpPr>
                <a:cxnSpLocks noChangeShapeType="1"/>
              </p:cNvCxnSpPr>
              <p:nvPr/>
            </p:nvCxnSpPr>
            <p:spPr bwMode="auto">
              <a:xfrm flipH="1">
                <a:off x="9970493" y="4250398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0" name="Line 44"/>
              <p:cNvCxnSpPr>
                <a:cxnSpLocks noChangeShapeType="1"/>
              </p:cNvCxnSpPr>
              <p:nvPr/>
            </p:nvCxnSpPr>
            <p:spPr bwMode="auto">
              <a:xfrm flipH="1">
                <a:off x="9970493" y="4354979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1" name="Line 45"/>
              <p:cNvCxnSpPr>
                <a:cxnSpLocks noChangeShapeType="1"/>
              </p:cNvCxnSpPr>
              <p:nvPr/>
            </p:nvCxnSpPr>
            <p:spPr bwMode="auto">
              <a:xfrm flipH="1">
                <a:off x="9879989" y="4041236"/>
                <a:ext cx="329791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2" name="Line 46"/>
              <p:cNvCxnSpPr>
                <a:cxnSpLocks noChangeShapeType="1"/>
              </p:cNvCxnSpPr>
              <p:nvPr/>
            </p:nvCxnSpPr>
            <p:spPr bwMode="auto">
              <a:xfrm flipH="1">
                <a:off x="9970493" y="3936655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3" name="Line 47"/>
              <p:cNvCxnSpPr>
                <a:cxnSpLocks noChangeShapeType="1"/>
              </p:cNvCxnSpPr>
              <p:nvPr/>
            </p:nvCxnSpPr>
            <p:spPr bwMode="auto">
              <a:xfrm flipH="1">
                <a:off x="9970493" y="3622797"/>
                <a:ext cx="148783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4" name="Line 48"/>
              <p:cNvCxnSpPr>
                <a:cxnSpLocks noChangeShapeType="1"/>
              </p:cNvCxnSpPr>
              <p:nvPr/>
            </p:nvCxnSpPr>
            <p:spPr bwMode="auto">
              <a:xfrm flipH="1">
                <a:off x="9970493" y="3727493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5" name="Line 49"/>
              <p:cNvCxnSpPr>
                <a:cxnSpLocks noChangeShapeType="1"/>
              </p:cNvCxnSpPr>
              <p:nvPr/>
            </p:nvCxnSpPr>
            <p:spPr bwMode="auto">
              <a:xfrm flipH="1">
                <a:off x="9970493" y="3832074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6" name="Line 50"/>
              <p:cNvCxnSpPr>
                <a:cxnSpLocks noChangeShapeType="1"/>
              </p:cNvCxnSpPr>
              <p:nvPr/>
            </p:nvCxnSpPr>
            <p:spPr bwMode="auto">
              <a:xfrm flipH="1">
                <a:off x="9880035" y="3518101"/>
                <a:ext cx="329698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7" name="Line 46"/>
              <p:cNvCxnSpPr>
                <a:cxnSpLocks noChangeShapeType="1"/>
              </p:cNvCxnSpPr>
              <p:nvPr/>
            </p:nvCxnSpPr>
            <p:spPr bwMode="auto">
              <a:xfrm flipH="1">
                <a:off x="9970493" y="3413520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8" name="Line 47"/>
              <p:cNvCxnSpPr>
                <a:cxnSpLocks noChangeShapeType="1"/>
              </p:cNvCxnSpPr>
              <p:nvPr/>
            </p:nvCxnSpPr>
            <p:spPr bwMode="auto">
              <a:xfrm flipH="1">
                <a:off x="9970493" y="3099662"/>
                <a:ext cx="148783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59" name="Line 48"/>
              <p:cNvCxnSpPr>
                <a:cxnSpLocks noChangeShapeType="1"/>
              </p:cNvCxnSpPr>
              <p:nvPr/>
            </p:nvCxnSpPr>
            <p:spPr bwMode="auto">
              <a:xfrm flipH="1">
                <a:off x="9970493" y="3204358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60" name="Line 49"/>
              <p:cNvCxnSpPr>
                <a:cxnSpLocks noChangeShapeType="1"/>
              </p:cNvCxnSpPr>
              <p:nvPr/>
            </p:nvCxnSpPr>
            <p:spPr bwMode="auto">
              <a:xfrm flipH="1">
                <a:off x="9970493" y="3308939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61" name="Line 50"/>
              <p:cNvCxnSpPr>
                <a:cxnSpLocks noChangeShapeType="1"/>
              </p:cNvCxnSpPr>
              <p:nvPr/>
            </p:nvCxnSpPr>
            <p:spPr bwMode="auto">
              <a:xfrm flipH="1">
                <a:off x="9880035" y="2994966"/>
                <a:ext cx="329698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62" name="Line 46"/>
              <p:cNvCxnSpPr>
                <a:cxnSpLocks noChangeShapeType="1"/>
              </p:cNvCxnSpPr>
              <p:nvPr/>
            </p:nvCxnSpPr>
            <p:spPr bwMode="auto">
              <a:xfrm flipH="1">
                <a:off x="9970493" y="2890385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63" name="Line 47"/>
              <p:cNvCxnSpPr>
                <a:cxnSpLocks noChangeShapeType="1"/>
              </p:cNvCxnSpPr>
              <p:nvPr/>
            </p:nvCxnSpPr>
            <p:spPr bwMode="auto">
              <a:xfrm flipH="1">
                <a:off x="9970493" y="2576527"/>
                <a:ext cx="148783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24" name="Line 48"/>
              <p:cNvCxnSpPr>
                <a:cxnSpLocks noChangeShapeType="1"/>
              </p:cNvCxnSpPr>
              <p:nvPr/>
            </p:nvCxnSpPr>
            <p:spPr bwMode="auto">
              <a:xfrm flipH="1">
                <a:off x="9970493" y="2681223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26" name="Line 49"/>
              <p:cNvCxnSpPr>
                <a:cxnSpLocks noChangeShapeType="1"/>
              </p:cNvCxnSpPr>
              <p:nvPr/>
            </p:nvCxnSpPr>
            <p:spPr bwMode="auto">
              <a:xfrm flipH="1">
                <a:off x="9970493" y="2785804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28" name="Line 50"/>
              <p:cNvCxnSpPr>
                <a:cxnSpLocks noChangeShapeType="1"/>
              </p:cNvCxnSpPr>
              <p:nvPr/>
            </p:nvCxnSpPr>
            <p:spPr bwMode="auto">
              <a:xfrm flipH="1">
                <a:off x="9880035" y="2471831"/>
                <a:ext cx="329698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</p:grpSp>
        <p:grpSp>
          <p:nvGrpSpPr>
            <p:cNvPr id="36" name="Groupe 35"/>
            <p:cNvGrpSpPr/>
            <p:nvPr/>
          </p:nvGrpSpPr>
          <p:grpSpPr>
            <a:xfrm>
              <a:off x="-2382866" y="1402685"/>
              <a:ext cx="728157" cy="3897229"/>
              <a:chOff x="5749301" y="2405537"/>
              <a:chExt cx="585665" cy="3703688"/>
            </a:xfrm>
          </p:grpSpPr>
          <p:sp>
            <p:nvSpPr>
              <p:cNvPr id="37" name="ZoneTexte 36"/>
              <p:cNvSpPr txBox="1"/>
              <p:nvPr/>
            </p:nvSpPr>
            <p:spPr>
              <a:xfrm>
                <a:off x="5804604" y="5647427"/>
                <a:ext cx="469021" cy="461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20</a:t>
                </a:r>
              </a:p>
            </p:txBody>
          </p:sp>
          <p:sp>
            <p:nvSpPr>
              <p:cNvPr id="38" name="ZoneTexte 37"/>
              <p:cNvSpPr txBox="1"/>
              <p:nvPr/>
            </p:nvSpPr>
            <p:spPr>
              <a:xfrm>
                <a:off x="5804605" y="4836953"/>
                <a:ext cx="469022" cy="461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40</a:t>
                </a:r>
              </a:p>
            </p:txBody>
          </p:sp>
          <p:sp>
            <p:nvSpPr>
              <p:cNvPr id="39" name="ZoneTexte 38"/>
              <p:cNvSpPr txBox="1"/>
              <p:nvPr/>
            </p:nvSpPr>
            <p:spPr>
              <a:xfrm>
                <a:off x="5804605" y="4026482"/>
                <a:ext cx="469022" cy="461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60</a:t>
                </a:r>
              </a:p>
            </p:txBody>
          </p:sp>
          <p:sp>
            <p:nvSpPr>
              <p:cNvPr id="40" name="ZoneTexte 39"/>
              <p:cNvSpPr txBox="1"/>
              <p:nvPr/>
            </p:nvSpPr>
            <p:spPr>
              <a:xfrm>
                <a:off x="5804605" y="3216009"/>
                <a:ext cx="469022" cy="461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80</a:t>
                </a:r>
              </a:p>
            </p:txBody>
          </p:sp>
          <p:sp>
            <p:nvSpPr>
              <p:cNvPr id="41" name="ZoneTexte 40"/>
              <p:cNvSpPr txBox="1"/>
              <p:nvPr/>
            </p:nvSpPr>
            <p:spPr>
              <a:xfrm>
                <a:off x="5749301" y="2405537"/>
                <a:ext cx="585665" cy="461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100</a:t>
                </a:r>
              </a:p>
            </p:txBody>
          </p:sp>
        </p:grpSp>
      </p:grpSp>
      <p:grpSp>
        <p:nvGrpSpPr>
          <p:cNvPr id="1029" name="Groupe 1028"/>
          <p:cNvGrpSpPr/>
          <p:nvPr/>
        </p:nvGrpSpPr>
        <p:grpSpPr>
          <a:xfrm>
            <a:off x="6456004" y="1747387"/>
            <a:ext cx="1181781" cy="3168966"/>
            <a:chOff x="8849760" y="1429437"/>
            <a:chExt cx="1875673" cy="5003276"/>
          </a:xfrm>
        </p:grpSpPr>
        <p:sp>
          <p:nvSpPr>
            <p:cNvPr id="1030" name="Ellipse 1029"/>
            <p:cNvSpPr/>
            <p:nvPr/>
          </p:nvSpPr>
          <p:spPr>
            <a:xfrm>
              <a:off x="8849760" y="5771122"/>
              <a:ext cx="1875673" cy="66159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32" name="Forme libre : forme 1031"/>
            <p:cNvSpPr/>
            <p:nvPr/>
          </p:nvSpPr>
          <p:spPr>
            <a:xfrm>
              <a:off x="9102598" y="3720173"/>
              <a:ext cx="1403267" cy="2442810"/>
            </a:xfrm>
            <a:custGeom>
              <a:avLst/>
              <a:gdLst>
                <a:gd name="csX0" fmla="*/ 1384610 w 1403267"/>
                <a:gd name="csY0" fmla="*/ 0 h 2377585"/>
                <a:gd name="csX1" fmla="*/ 1392308 w 1403267"/>
                <a:gd name="csY1" fmla="*/ 4259 h 2377585"/>
                <a:gd name="csX2" fmla="*/ 1403267 w 1403267"/>
                <a:gd name="csY2" fmla="*/ 22822 h 2377585"/>
                <a:gd name="csX3" fmla="*/ 1403266 w 1403267"/>
                <a:gd name="csY3" fmla="*/ 2272719 h 2377585"/>
                <a:gd name="csX4" fmla="*/ 701633 w 1403267"/>
                <a:gd name="csY4" fmla="*/ 2377585 h 2377585"/>
                <a:gd name="csX5" fmla="*/ 0 w 1403267"/>
                <a:gd name="csY5" fmla="*/ 2272719 h 2377585"/>
                <a:gd name="csX6" fmla="*/ 1 w 1403267"/>
                <a:gd name="csY6" fmla="*/ 22824 h 2377585"/>
                <a:gd name="csX7" fmla="*/ 0 w 1403267"/>
                <a:gd name="csY7" fmla="*/ 22822 h 2377585"/>
                <a:gd name="csX8" fmla="*/ 6026 w 1403267"/>
                <a:gd name="csY8" fmla="*/ 13888 h 2377585"/>
                <a:gd name="csX9" fmla="*/ 12110 w 1403267"/>
                <a:gd name="csY9" fmla="*/ 16522 h 2377585"/>
                <a:gd name="csX10" fmla="*/ 679277 w 1403267"/>
                <a:gd name="csY10" fmla="*/ 99875 h 2377585"/>
                <a:gd name="csX11" fmla="*/ 1346444 w 1403267"/>
                <a:gd name="csY11" fmla="*/ 16522 h 2377585"/>
                <a:gd name="csX12" fmla="*/ 1384610 w 1403267"/>
                <a:gd name="csY12" fmla="*/ 0 h 23775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403267" h="2377585">
                  <a:moveTo>
                    <a:pt x="1384610" y="0"/>
                  </a:moveTo>
                  <a:lnTo>
                    <a:pt x="1392308" y="4259"/>
                  </a:lnTo>
                  <a:cubicBezTo>
                    <a:pt x="1399509" y="10284"/>
                    <a:pt x="1403267" y="16488"/>
                    <a:pt x="1403267" y="22822"/>
                  </a:cubicBezTo>
                  <a:cubicBezTo>
                    <a:pt x="1403267" y="772788"/>
                    <a:pt x="1403266" y="1522753"/>
                    <a:pt x="1403266" y="2272719"/>
                  </a:cubicBezTo>
                  <a:cubicBezTo>
                    <a:pt x="1403266" y="2330635"/>
                    <a:pt x="1089134" y="2377585"/>
                    <a:pt x="701633" y="2377585"/>
                  </a:cubicBezTo>
                  <a:cubicBezTo>
                    <a:pt x="314132" y="2377585"/>
                    <a:pt x="0" y="2330635"/>
                    <a:pt x="0" y="2272719"/>
                  </a:cubicBezTo>
                  <a:lnTo>
                    <a:pt x="1" y="22824"/>
                  </a:lnTo>
                  <a:lnTo>
                    <a:pt x="0" y="22822"/>
                  </a:lnTo>
                  <a:lnTo>
                    <a:pt x="6026" y="13888"/>
                  </a:lnTo>
                  <a:lnTo>
                    <a:pt x="12110" y="16522"/>
                  </a:lnTo>
                  <a:cubicBezTo>
                    <a:pt x="156698" y="66811"/>
                    <a:pt x="401555" y="99875"/>
                    <a:pt x="679277" y="99875"/>
                  </a:cubicBezTo>
                  <a:cubicBezTo>
                    <a:pt x="956999" y="99875"/>
                    <a:pt x="1201856" y="66811"/>
                    <a:pt x="1346444" y="16522"/>
                  </a:cubicBezTo>
                  <a:lnTo>
                    <a:pt x="1384610" y="0"/>
                  </a:lnTo>
                  <a:close/>
                </a:path>
              </a:pathLst>
            </a:custGeom>
            <a:solidFill>
              <a:srgbClr val="00CC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33" name="Cylindre 1032"/>
            <p:cNvSpPr/>
            <p:nvPr/>
          </p:nvSpPr>
          <p:spPr>
            <a:xfrm>
              <a:off x="9102599" y="1429437"/>
              <a:ext cx="1403265" cy="4755349"/>
            </a:xfrm>
            <a:prstGeom prst="can">
              <a:avLst>
                <a:gd name="adj" fmla="val 22186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34" name="Groupe 1033"/>
            <p:cNvGrpSpPr/>
            <p:nvPr/>
          </p:nvGrpSpPr>
          <p:grpSpPr>
            <a:xfrm>
              <a:off x="9540351" y="1941528"/>
              <a:ext cx="506318" cy="4136433"/>
              <a:chOff x="9879989" y="2471831"/>
              <a:chExt cx="329791" cy="2511680"/>
            </a:xfrm>
          </p:grpSpPr>
          <p:cxnSp>
            <p:nvCxnSpPr>
              <p:cNvPr id="1035" name="Line 36"/>
              <p:cNvCxnSpPr>
                <a:cxnSpLocks noChangeShapeType="1"/>
              </p:cNvCxnSpPr>
              <p:nvPr/>
            </p:nvCxnSpPr>
            <p:spPr bwMode="auto">
              <a:xfrm flipH="1">
                <a:off x="9970493" y="4982465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36" name="Line 37"/>
              <p:cNvCxnSpPr>
                <a:cxnSpLocks noChangeShapeType="1"/>
              </p:cNvCxnSpPr>
              <p:nvPr/>
            </p:nvCxnSpPr>
            <p:spPr bwMode="auto">
              <a:xfrm flipH="1">
                <a:off x="9970493" y="4668722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37" name="Line 38"/>
              <p:cNvCxnSpPr>
                <a:cxnSpLocks noChangeShapeType="1"/>
              </p:cNvCxnSpPr>
              <p:nvPr/>
            </p:nvCxnSpPr>
            <p:spPr bwMode="auto">
              <a:xfrm flipH="1">
                <a:off x="9970493" y="4773303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1" name="Line 39"/>
              <p:cNvCxnSpPr>
                <a:cxnSpLocks noChangeShapeType="1"/>
              </p:cNvCxnSpPr>
              <p:nvPr/>
            </p:nvCxnSpPr>
            <p:spPr bwMode="auto">
              <a:xfrm flipH="1">
                <a:off x="9970493" y="4877884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2" name="Line 40"/>
              <p:cNvCxnSpPr>
                <a:cxnSpLocks noChangeShapeType="1"/>
              </p:cNvCxnSpPr>
              <p:nvPr/>
            </p:nvCxnSpPr>
            <p:spPr bwMode="auto">
              <a:xfrm flipH="1">
                <a:off x="9879989" y="4564141"/>
                <a:ext cx="329791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3" name="Line 41"/>
              <p:cNvCxnSpPr>
                <a:cxnSpLocks noChangeShapeType="1"/>
              </p:cNvCxnSpPr>
              <p:nvPr/>
            </p:nvCxnSpPr>
            <p:spPr bwMode="auto">
              <a:xfrm flipH="1">
                <a:off x="9970493" y="4459560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4" name="Line 42"/>
              <p:cNvCxnSpPr>
                <a:cxnSpLocks noChangeShapeType="1"/>
              </p:cNvCxnSpPr>
              <p:nvPr/>
            </p:nvCxnSpPr>
            <p:spPr bwMode="auto">
              <a:xfrm flipH="1">
                <a:off x="9970493" y="4145817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5" name="Line 43"/>
              <p:cNvCxnSpPr>
                <a:cxnSpLocks noChangeShapeType="1"/>
              </p:cNvCxnSpPr>
              <p:nvPr/>
            </p:nvCxnSpPr>
            <p:spPr bwMode="auto">
              <a:xfrm flipH="1">
                <a:off x="9970493" y="4250398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6" name="Line 44"/>
              <p:cNvCxnSpPr>
                <a:cxnSpLocks noChangeShapeType="1"/>
              </p:cNvCxnSpPr>
              <p:nvPr/>
            </p:nvCxnSpPr>
            <p:spPr bwMode="auto">
              <a:xfrm flipH="1">
                <a:off x="9970493" y="4354979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7" name="Line 45"/>
              <p:cNvCxnSpPr>
                <a:cxnSpLocks noChangeShapeType="1"/>
              </p:cNvCxnSpPr>
              <p:nvPr/>
            </p:nvCxnSpPr>
            <p:spPr bwMode="auto">
              <a:xfrm flipH="1">
                <a:off x="9879989" y="4041236"/>
                <a:ext cx="329791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8" name="Line 46"/>
              <p:cNvCxnSpPr>
                <a:cxnSpLocks noChangeShapeType="1"/>
              </p:cNvCxnSpPr>
              <p:nvPr/>
            </p:nvCxnSpPr>
            <p:spPr bwMode="auto">
              <a:xfrm flipH="1">
                <a:off x="9970493" y="3936655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49" name="Line 47"/>
              <p:cNvCxnSpPr>
                <a:cxnSpLocks noChangeShapeType="1"/>
              </p:cNvCxnSpPr>
              <p:nvPr/>
            </p:nvCxnSpPr>
            <p:spPr bwMode="auto">
              <a:xfrm flipH="1">
                <a:off x="9970493" y="3622797"/>
                <a:ext cx="148783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0" name="Line 48"/>
              <p:cNvCxnSpPr>
                <a:cxnSpLocks noChangeShapeType="1"/>
              </p:cNvCxnSpPr>
              <p:nvPr/>
            </p:nvCxnSpPr>
            <p:spPr bwMode="auto">
              <a:xfrm flipH="1">
                <a:off x="9970493" y="3727493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2" name="Line 49"/>
              <p:cNvCxnSpPr>
                <a:cxnSpLocks noChangeShapeType="1"/>
              </p:cNvCxnSpPr>
              <p:nvPr/>
            </p:nvCxnSpPr>
            <p:spPr bwMode="auto">
              <a:xfrm flipH="1">
                <a:off x="9970493" y="3832074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3" name="Line 50"/>
              <p:cNvCxnSpPr>
                <a:cxnSpLocks noChangeShapeType="1"/>
              </p:cNvCxnSpPr>
              <p:nvPr/>
            </p:nvCxnSpPr>
            <p:spPr bwMode="auto">
              <a:xfrm flipH="1">
                <a:off x="9880035" y="3518101"/>
                <a:ext cx="329698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4" name="Line 46"/>
              <p:cNvCxnSpPr>
                <a:cxnSpLocks noChangeShapeType="1"/>
              </p:cNvCxnSpPr>
              <p:nvPr/>
            </p:nvCxnSpPr>
            <p:spPr bwMode="auto">
              <a:xfrm flipH="1">
                <a:off x="9970493" y="3413520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5" name="Line 47"/>
              <p:cNvCxnSpPr>
                <a:cxnSpLocks noChangeShapeType="1"/>
              </p:cNvCxnSpPr>
              <p:nvPr/>
            </p:nvCxnSpPr>
            <p:spPr bwMode="auto">
              <a:xfrm flipH="1">
                <a:off x="9970493" y="3099662"/>
                <a:ext cx="148783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6" name="Line 48"/>
              <p:cNvCxnSpPr>
                <a:cxnSpLocks noChangeShapeType="1"/>
              </p:cNvCxnSpPr>
              <p:nvPr/>
            </p:nvCxnSpPr>
            <p:spPr bwMode="auto">
              <a:xfrm flipH="1">
                <a:off x="9970493" y="3204358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7" name="Line 49"/>
              <p:cNvCxnSpPr>
                <a:cxnSpLocks noChangeShapeType="1"/>
              </p:cNvCxnSpPr>
              <p:nvPr/>
            </p:nvCxnSpPr>
            <p:spPr bwMode="auto">
              <a:xfrm flipH="1">
                <a:off x="9970493" y="3308939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8" name="Line 50"/>
              <p:cNvCxnSpPr>
                <a:cxnSpLocks noChangeShapeType="1"/>
              </p:cNvCxnSpPr>
              <p:nvPr/>
            </p:nvCxnSpPr>
            <p:spPr bwMode="auto">
              <a:xfrm flipH="1">
                <a:off x="9880035" y="2994966"/>
                <a:ext cx="329698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59" name="Line 46"/>
              <p:cNvCxnSpPr>
                <a:cxnSpLocks noChangeShapeType="1"/>
              </p:cNvCxnSpPr>
              <p:nvPr/>
            </p:nvCxnSpPr>
            <p:spPr bwMode="auto">
              <a:xfrm flipH="1">
                <a:off x="9970493" y="2890385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60" name="Line 47"/>
              <p:cNvCxnSpPr>
                <a:cxnSpLocks noChangeShapeType="1"/>
              </p:cNvCxnSpPr>
              <p:nvPr/>
            </p:nvCxnSpPr>
            <p:spPr bwMode="auto">
              <a:xfrm flipH="1">
                <a:off x="9970493" y="2576527"/>
                <a:ext cx="148783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61" name="Line 48"/>
              <p:cNvCxnSpPr>
                <a:cxnSpLocks noChangeShapeType="1"/>
              </p:cNvCxnSpPr>
              <p:nvPr/>
            </p:nvCxnSpPr>
            <p:spPr bwMode="auto">
              <a:xfrm flipH="1">
                <a:off x="9970493" y="2681223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62" name="Line 49"/>
              <p:cNvCxnSpPr>
                <a:cxnSpLocks noChangeShapeType="1"/>
              </p:cNvCxnSpPr>
              <p:nvPr/>
            </p:nvCxnSpPr>
            <p:spPr bwMode="auto">
              <a:xfrm flipH="1">
                <a:off x="9970493" y="2785804"/>
                <a:ext cx="148783" cy="1046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  <p:cxnSp>
            <p:nvCxnSpPr>
              <p:cNvPr id="1063" name="Line 50"/>
              <p:cNvCxnSpPr>
                <a:cxnSpLocks noChangeShapeType="1"/>
              </p:cNvCxnSpPr>
              <p:nvPr/>
            </p:nvCxnSpPr>
            <p:spPr bwMode="auto">
              <a:xfrm flipH="1">
                <a:off x="9880035" y="2471831"/>
                <a:ext cx="329698" cy="1161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  <a:headEnd type="none" w="lg" len="sm"/>
                <a:tailEnd type="none" w="lg" len="sm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1064" name="Groupe 1063"/>
          <p:cNvGrpSpPr/>
          <p:nvPr/>
        </p:nvGrpSpPr>
        <p:grpSpPr>
          <a:xfrm>
            <a:off x="6487952" y="1928506"/>
            <a:ext cx="458780" cy="2468419"/>
            <a:chOff x="5749301" y="2405537"/>
            <a:chExt cx="585664" cy="3703688"/>
          </a:xfrm>
        </p:grpSpPr>
        <p:sp>
          <p:nvSpPr>
            <p:cNvPr id="1065" name="ZoneTexte 1064"/>
            <p:cNvSpPr txBox="1"/>
            <p:nvPr/>
          </p:nvSpPr>
          <p:spPr>
            <a:xfrm>
              <a:off x="5804604" y="5647427"/>
              <a:ext cx="469021" cy="461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1066" name="ZoneTexte 1065"/>
            <p:cNvSpPr txBox="1"/>
            <p:nvPr/>
          </p:nvSpPr>
          <p:spPr>
            <a:xfrm>
              <a:off x="5804605" y="4836953"/>
              <a:ext cx="469022" cy="461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40</a:t>
              </a:r>
            </a:p>
          </p:txBody>
        </p:sp>
        <p:sp>
          <p:nvSpPr>
            <p:cNvPr id="1067" name="ZoneTexte 1066"/>
            <p:cNvSpPr txBox="1"/>
            <p:nvPr/>
          </p:nvSpPr>
          <p:spPr>
            <a:xfrm>
              <a:off x="5804604" y="4026481"/>
              <a:ext cx="469021" cy="461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60</a:t>
              </a:r>
            </a:p>
          </p:txBody>
        </p:sp>
        <p:sp>
          <p:nvSpPr>
            <p:cNvPr id="1068" name="ZoneTexte 1067"/>
            <p:cNvSpPr txBox="1"/>
            <p:nvPr/>
          </p:nvSpPr>
          <p:spPr>
            <a:xfrm>
              <a:off x="5804604" y="3216009"/>
              <a:ext cx="469021" cy="461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80</a:t>
              </a:r>
            </a:p>
          </p:txBody>
        </p:sp>
        <p:sp>
          <p:nvSpPr>
            <p:cNvPr id="1069" name="ZoneTexte 1068"/>
            <p:cNvSpPr txBox="1"/>
            <p:nvPr/>
          </p:nvSpPr>
          <p:spPr>
            <a:xfrm>
              <a:off x="5749301" y="2405537"/>
              <a:ext cx="585664" cy="461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latin typeface="Calibri" panose="020F0502020204030204" pitchFamily="34" charset="0"/>
                  <a:cs typeface="Calibri" panose="020F0502020204030204" pitchFamily="34" charset="0"/>
                </a:rPr>
                <a:t>100</a:t>
              </a:r>
            </a:p>
          </p:txBody>
        </p:sp>
      </p:grpSp>
      <p:pic>
        <p:nvPicPr>
          <p:cNvPr id="1070" name="Image 1069"/>
          <p:cNvPicPr>
            <a:picLocks noChangeAspect="1"/>
          </p:cNvPicPr>
          <p:nvPr/>
        </p:nvPicPr>
        <p:blipFill>
          <a:blip r:embed="rId6">
            <a:alphaModFix amt="70000"/>
          </a:blip>
          <a:srcRect l="80647" t="34445" r="13539" b="32522"/>
          <a:stretch>
            <a:fillRect/>
          </a:stretch>
        </p:blipFill>
        <p:spPr>
          <a:xfrm>
            <a:off x="6752945" y="4151304"/>
            <a:ext cx="567321" cy="602161"/>
          </a:xfrm>
          <a:prstGeom prst="ellipse">
            <a:avLst/>
          </a:prstGeom>
        </p:spPr>
      </p:pic>
      <p:sp>
        <p:nvSpPr>
          <p:cNvPr id="1071" name="ZoneTexte 1070"/>
          <p:cNvSpPr txBox="1"/>
          <p:nvPr/>
        </p:nvSpPr>
        <p:spPr>
          <a:xfrm>
            <a:off x="7065578" y="1872146"/>
            <a:ext cx="5931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mL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2" name="Rectangle : coins arrondis 1071"/>
          <p:cNvSpPr/>
          <p:nvPr/>
        </p:nvSpPr>
        <p:spPr>
          <a:xfrm>
            <a:off x="2214836" y="3537729"/>
            <a:ext cx="853631" cy="54000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fr-FR" sz="3200" b="1" baseline="-25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sz="3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74" name="Line 43"/>
          <p:cNvCxnSpPr>
            <a:cxnSpLocks noChangeShapeType="1"/>
          </p:cNvCxnSpPr>
          <p:nvPr/>
        </p:nvCxnSpPr>
        <p:spPr bwMode="auto">
          <a:xfrm flipH="1">
            <a:off x="2026728" y="4204695"/>
            <a:ext cx="1584069" cy="0"/>
          </a:xfrm>
          <a:prstGeom prst="line">
            <a:avLst/>
          </a:prstGeom>
          <a:ln w="28575" cap="rnd">
            <a:solidFill>
              <a:srgbClr val="FF0000"/>
            </a:solidFill>
            <a:prstDash val="sysDash"/>
            <a:bevel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075" name="Rectangle : coins arrondis 1074"/>
          <p:cNvSpPr/>
          <p:nvPr/>
        </p:nvSpPr>
        <p:spPr>
          <a:xfrm>
            <a:off x="5417921" y="2648675"/>
            <a:ext cx="853631" cy="540006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fr-FR" sz="3200" b="1" baseline="-25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3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77" name="Line 43"/>
          <p:cNvCxnSpPr>
            <a:cxnSpLocks noChangeShapeType="1"/>
          </p:cNvCxnSpPr>
          <p:nvPr/>
        </p:nvCxnSpPr>
        <p:spPr bwMode="auto">
          <a:xfrm flipH="1">
            <a:off x="5362663" y="3261157"/>
            <a:ext cx="1584069" cy="0"/>
          </a:xfrm>
          <a:prstGeom prst="line">
            <a:avLst/>
          </a:prstGeom>
          <a:ln w="28575" cap="rnd">
            <a:solidFill>
              <a:srgbClr val="FF0000"/>
            </a:solidFill>
            <a:prstDash val="sysDash"/>
            <a:bevel/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1078" name="Rectangle : coins arrondis 1077"/>
          <p:cNvSpPr/>
          <p:nvPr/>
        </p:nvSpPr>
        <p:spPr>
          <a:xfrm>
            <a:off x="4224847" y="5421451"/>
            <a:ext cx="2649085" cy="497368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= V</a:t>
            </a:r>
            <a:r>
              <a:rPr lang="fr-FR" sz="3200" b="1" baseline="-25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fr-FR" sz="3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V</a:t>
            </a:r>
            <a:r>
              <a:rPr lang="fr-FR" sz="3200" b="1" baseline="-25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 </a:t>
            </a:r>
            <a:endParaRPr lang="fr-FR" sz="32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2" grpId="0" animBg="1"/>
      <p:bldP spid="1075" grpId="0" animBg="1"/>
      <p:bldP spid="10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458800" y="644149"/>
            <a:ext cx="10497254" cy="3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rappelle la formule et les unités usuelles.</a:t>
            </a:r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Troisième étape : je calcul la masse volumique de la pâte à modeler en utilisant la formule suivante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 : coins arrondis 14"/>
              <p:cNvSpPr/>
              <p:nvPr/>
            </p:nvSpPr>
            <p:spPr>
              <a:xfrm>
                <a:off x="4758967" y="2888994"/>
                <a:ext cx="2674065" cy="1405752"/>
              </a:xfrm>
              <a:prstGeom prst="roundRect">
                <a:avLst>
                  <a:gd name="adj" fmla="val 18603"/>
                </a:avLst>
              </a:prstGeom>
              <a:solidFill>
                <a:srgbClr val="E4F6DE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sz="6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fr-FR" sz="6000" b="1" dirty="0">
                    <a:solidFill>
                      <a:srgbClr val="C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</a:t>
                </a:r>
                <a:r>
                  <a:rPr lang="fr-FR" sz="6000" b="1" dirty="0">
                    <a:solidFill>
                      <a:srgbClr val="C00000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fr-FR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fr-FR" sz="60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Rectangle : coins arrondis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967" y="2888994"/>
                <a:ext cx="2674065" cy="1405752"/>
              </a:xfrm>
              <a:prstGeom prst="roundRect">
                <a:avLst>
                  <a:gd name="adj" fmla="val 18603"/>
                </a:avLst>
              </a:prstGeom>
              <a:blipFill rotWithShape="1">
                <a:blip r:embed="rId4"/>
                <a:stretch>
                  <a:fillRect l="-367" t="-705" r="-343" b="-660"/>
                </a:stretch>
              </a:blipFill>
              <a:ln>
                <a:solidFill>
                  <a:srgbClr val="C0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fr-F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/>
          <p:cNvSpPr txBox="1"/>
          <p:nvPr/>
        </p:nvSpPr>
        <p:spPr>
          <a:xfrm>
            <a:off x="694187" y="1225777"/>
            <a:ext cx="999186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Calculer la masse volumique  </a:t>
            </a:r>
          </a:p>
        </p:txBody>
      </p:sp>
      <p:sp>
        <p:nvSpPr>
          <p:cNvPr id="13" name="Ellipse 12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6" name="Arc 25"/>
          <p:cNvSpPr/>
          <p:nvPr/>
        </p:nvSpPr>
        <p:spPr>
          <a:xfrm rot="13778626">
            <a:off x="6807786" y="1905991"/>
            <a:ext cx="1350015" cy="1811384"/>
          </a:xfrm>
          <a:prstGeom prst="arc">
            <a:avLst>
              <a:gd name="adj1" fmla="val 17970502"/>
              <a:gd name="adj2" fmla="val 22972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Arc 26"/>
          <p:cNvSpPr/>
          <p:nvPr/>
        </p:nvSpPr>
        <p:spPr>
          <a:xfrm rot="8470236">
            <a:off x="6714247" y="3484737"/>
            <a:ext cx="1350015" cy="1620018"/>
          </a:xfrm>
          <a:prstGeom prst="arc">
            <a:avLst>
              <a:gd name="adj1" fmla="val 17970502"/>
              <a:gd name="adj2" fmla="val 22972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7375113" y="1877954"/>
            <a:ext cx="1496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Masse en g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7409873" y="4863811"/>
            <a:ext cx="1746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Volume en cm</a:t>
            </a:r>
            <a:r>
              <a:rPr lang="fr-FR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24" name="Connecteur droit avec flèche 1023"/>
          <p:cNvCxnSpPr/>
          <p:nvPr/>
        </p:nvCxnSpPr>
        <p:spPr>
          <a:xfrm flipH="1">
            <a:off x="3755974" y="3591870"/>
            <a:ext cx="135001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5" name="ZoneTexte 1024"/>
          <p:cNvSpPr txBox="1"/>
          <p:nvPr/>
        </p:nvSpPr>
        <p:spPr>
          <a:xfrm>
            <a:off x="1628047" y="3351926"/>
            <a:ext cx="2228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Masse volumique en g/cm</a:t>
            </a:r>
            <a:r>
              <a:rPr lang="fr-FR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986817" y="654943"/>
            <a:ext cx="10015200" cy="3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enseignant.e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 explique pourquoi on a besoin de plusieurs mesures (réduire les erreurs … )</a:t>
            </a:r>
            <a:endParaRPr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Quatrième étape : je fais plusieurs mesures et chaque représentant écris la valeur mesurée de la masse volumique . 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au 16"/>
              <p:cNvGraphicFramePr>
                <a:graphicFrameLocks noGrp="1"/>
              </p:cNvGraphicFramePr>
              <p:nvPr/>
            </p:nvGraphicFramePr>
            <p:xfrm>
              <a:off x="594959" y="2978995"/>
              <a:ext cx="11177143" cy="2297328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53704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0002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039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3001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1001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89606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133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Groupe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A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E</a:t>
                          </a: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133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Masse   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𝟐𝟓</m:t>
                                </m:r>
                                <m:r>
                                  <a:rPr lang="fr-FR" sz="2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FR" sz="2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𝐠</m:t>
                                </m:r>
                              </m:oMath>
                            </m:oMathPara>
                          </a14:m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i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45 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i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 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i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 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i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100 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33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Volume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Masse volumique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au 16"/>
              <p:cNvGraphicFramePr>
                <a:graphicFrameLocks noGrp="1"/>
              </p:cNvGraphicFramePr>
              <p:nvPr/>
            </p:nvGraphicFramePr>
            <p:xfrm>
              <a:off x="594959" y="2978995"/>
              <a:ext cx="11177143" cy="2297328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537047"/>
                    <a:gridCol w="1800020"/>
                    <a:gridCol w="1703980"/>
                    <a:gridCol w="1530017"/>
                    <a:gridCol w="1710019"/>
                    <a:gridCol w="1896060"/>
                  </a:tblGrid>
                  <a:tr h="6133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32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Groupe</a:t>
                          </a:r>
                          <a:endParaRPr lang="fr-FR" sz="32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A</a:t>
                          </a:r>
                          <a:endParaRPr lang="fr-FR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</a:t>
                          </a:r>
                          <a:endParaRPr lang="fr-FR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C</a:t>
                          </a:r>
                          <a:endParaRPr lang="fr-FR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D</a:t>
                          </a:r>
                          <a:endParaRPr lang="fr-FR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8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E</a:t>
                          </a:r>
                          <a:endParaRPr lang="fr-FR" sz="28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134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Masse   </a:t>
                          </a:r>
                          <a:endParaRPr lang="fr-FR" sz="24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i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45 g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i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60 g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i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80 g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i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100 g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133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Volume</a:t>
                          </a:r>
                          <a:endParaRPr lang="fr-FR" sz="24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Masse volumique</a:t>
                          </a:r>
                          <a:endParaRPr lang="fr-FR" sz="24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2" name="ZoneTexte 11"/>
          <p:cNvSpPr txBox="1"/>
          <p:nvPr/>
        </p:nvSpPr>
        <p:spPr>
          <a:xfrm>
            <a:off x="302329" y="1385417"/>
            <a:ext cx="594181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Organiser les résultats dans un tableau, </a:t>
            </a:r>
          </a:p>
          <a:p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414959" y="140547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La différence observée est due aux erreurs de mesure.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Google Shape;1194;p40"/>
          <p:cNvSpPr txBox="1"/>
          <p:nvPr/>
        </p:nvSpPr>
        <p:spPr>
          <a:xfrm>
            <a:off x="986817" y="654943"/>
            <a:ext cx="10015200" cy="3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enseignant.e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explique   </a:t>
            </a:r>
            <a:endParaRPr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38" y="2509709"/>
            <a:ext cx="11241043" cy="18385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au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0520335"/>
                  </p:ext>
                </p:extLst>
              </p:nvPr>
            </p:nvGraphicFramePr>
            <p:xfrm>
              <a:off x="2260044" y="3609002"/>
              <a:ext cx="9496935" cy="4572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189938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9938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9938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89938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89938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oMath>
                          </a14:m>
                          <a:r>
                            <a:rPr lang="fr-FR" sz="2400" b="1" i="0" baseline="300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oMath>
                          </a14:m>
                          <a:r>
                            <a:rPr lang="fr-FR" sz="2400" b="1" i="0" baseline="300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𝟔𝟐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oMath>
                          </a14:m>
                          <a:r>
                            <a:rPr lang="fr-FR" sz="2400" b="1" i="0" baseline="300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𝟓𝟔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oMath>
                          </a14:m>
                          <a:r>
                            <a:rPr lang="fr-FR" sz="2400" b="1" i="0" baseline="300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𝐠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fr-FR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𝐜𝐦</m:t>
                              </m:r>
                            </m:oMath>
                          </a14:m>
                          <a:r>
                            <a:rPr lang="fr-FR" sz="2400" b="1" i="0" baseline="300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</a:t>
                          </a:r>
                          <a:endParaRPr lang="fr-FR" sz="2400" b="1" i="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au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0520335"/>
                  </p:ext>
                </p:extLst>
              </p:nvPr>
            </p:nvGraphicFramePr>
            <p:xfrm>
              <a:off x="2260044" y="3609002"/>
              <a:ext cx="9496935" cy="4572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189938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9938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9938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89938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89938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t="-2632" r="-399679" b="-17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000" t="-2632" r="-299679" b="-17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200643" t="-2632" r="-200643" b="-17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299679" t="-2632" r="-100000" b="-17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99679" t="-2632" b="-17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5" name="Group 4"/>
          <p:cNvGrpSpPr/>
          <p:nvPr/>
        </p:nvGrpSpPr>
        <p:grpSpPr>
          <a:xfrm>
            <a:off x="628132" y="4798465"/>
            <a:ext cx="8111068" cy="734060"/>
            <a:chOff x="414959" y="4778425"/>
            <a:chExt cx="8111068" cy="734060"/>
          </a:xfrm>
        </p:grpSpPr>
        <p:sp>
          <p:nvSpPr>
            <p:cNvPr id="11" name="Google Shape;1194;p40"/>
            <p:cNvSpPr txBox="1"/>
            <p:nvPr/>
          </p:nvSpPr>
          <p:spPr>
            <a:xfrm>
              <a:off x="414959" y="4778425"/>
              <a:ext cx="8111068" cy="7340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La différence de résultats est due aux </a:t>
              </a:r>
              <a:r>
                <a:rPr lang="fr-F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. . . . . . . . . . .. . . . . . .</a:t>
              </a:r>
              <a:r>
                <a:rPr lang="fr-FR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fr-FR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de mesures. </a:t>
              </a:r>
              <a:endParaRPr sz="2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Google Shape;1194;p40"/>
            <p:cNvSpPr txBox="1"/>
            <p:nvPr/>
          </p:nvSpPr>
          <p:spPr>
            <a:xfrm>
              <a:off x="5285991" y="4889998"/>
              <a:ext cx="1350015" cy="4290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erreurs </a:t>
              </a:r>
              <a:endParaRPr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302329" y="1385417"/>
            <a:ext cx="5941819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Comparer le résultat avec d’autres groupes  </a:t>
            </a:r>
          </a:p>
        </p:txBody>
      </p:sp>
      <p:sp>
        <p:nvSpPr>
          <p:cNvPr id="15" name="Ellipse 14"/>
          <p:cNvSpPr/>
          <p:nvPr/>
        </p:nvSpPr>
        <p:spPr>
          <a:xfrm>
            <a:off x="414959" y="140547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Je recapitule : le protocole expérimental pour déterminer la masse volumique d’un corps est :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rappelle les étapes, souligne les erreurs à éviter . </a:t>
            </a:r>
            <a:endParaRPr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64542" y="2165245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mesure la masse avec une balance (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en g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64542" y="2847624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mesure le volume avec un éprouvette graduée (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en cm</a:t>
            </a:r>
            <a:r>
              <a:rPr kumimoji="0" lang="fr-FR" altLang="fr-FR" sz="2400" b="1" i="0" u="none" strike="noStrike" cap="none" normalizeH="0" baseline="30000" dirty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3"/>
              <p:cNvSpPr>
                <a:spLocks noChangeArrowheads="1"/>
              </p:cNvSpPr>
              <p:nvPr/>
            </p:nvSpPr>
            <p:spPr bwMode="auto">
              <a:xfrm>
                <a:off x="864542" y="3513303"/>
                <a:ext cx="10660918" cy="646064"/>
              </a:xfrm>
              <a:prstGeom prst="roundRect">
                <a:avLst/>
              </a:prstGeom>
              <a:solidFill>
                <a:srgbClr val="FDF0E9">
                  <a:alpha val="98824"/>
                </a:srgbClr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ctr" anchorCtr="0" compatLnSpc="1">
                <a:spAutoFit/>
              </a:bodyPr>
              <a:lstStyle/>
              <a:p>
                <a:pPr marL="342900" indent="-3429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Wingdings" panose="05000000000000000000" pitchFamily="2" charset="2"/>
                  <a:buChar char="Ø"/>
                </a:pPr>
                <a:r>
                  <a:rPr kumimoji="0" lang="fr-FR" altLang="fr-FR" sz="24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calcule la masse volumique (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fr-FR" sz="2400" b="1" dirty="0">
                    <a:solidFill>
                      <a:srgbClr val="0000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fr-FR" sz="24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kumimoji="0" lang="fr-FR" altLang="fr-FR" sz="2400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en g/cm</a:t>
                </a:r>
                <a:r>
                  <a:rPr kumimoji="0" lang="fr-FR" altLang="fr-FR" sz="2400" b="1" i="0" u="none" strike="noStrike" cap="none" normalizeH="0" baseline="3000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kumimoji="0" lang="fr-FR" altLang="fr-FR" sz="24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9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4542" y="3513303"/>
                <a:ext cx="10660918" cy="646064"/>
              </a:xfrm>
              <a:prstGeom prst="roundRect">
                <a:avLst/>
              </a:prstGeom>
              <a:blipFill rotWithShape="1">
                <a:blip r:embed="rId4"/>
                <a:stretch>
                  <a:fillRect l="-3" t="-2827" r="2" b="1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fr-F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864542" y="1482866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vérifie le matériel nécessaire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64541" y="4314269"/>
            <a:ext cx="10660919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 refais les mesures et les calcules plusieurs fois 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847511" y="4996648"/>
            <a:ext cx="1071806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J’organise les résultats dans un tableau</a:t>
            </a: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847511" y="5679025"/>
            <a:ext cx="1071806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compare les résultats, je calcule la moyenne pour obtenir une mesure précise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25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2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2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build="p" animBg="1"/>
      <p:bldP spid="9" grpId="0" build="p" animBg="1"/>
      <p:bldP spid="14" grpId="0" build="p" animBg="1"/>
      <p:bldP spid="6" grpId="0" build="p" animBg="1"/>
      <p:bldP spid="16" grpId="0" build="p" animBg="1"/>
      <p:bldP spid="18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406947" y="658798"/>
            <a:ext cx="10549107" cy="27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chaque groupe à désigner un représentant. </a:t>
            </a:r>
            <a:endParaRPr dirty="0"/>
          </a:p>
        </p:txBody>
      </p:sp>
      <p:sp>
        <p:nvSpPr>
          <p:cNvPr id="1050" name="Google Shape;1050;p27"/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Avant de commencer, organisez-vous en groupes de cinq élèves. Chaque groupe travaille de manière collaborative. </a:t>
            </a:r>
            <a:endParaRPr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975" y="1538979"/>
            <a:ext cx="4143827" cy="4143827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2855964" y="2078985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95950" y="2073655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2" name="Ellipse 11"/>
          <p:cNvSpPr/>
          <p:nvPr/>
        </p:nvSpPr>
        <p:spPr>
          <a:xfrm>
            <a:off x="9850030" y="3269557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577570" y="3243560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4" name="Ellipse 13"/>
          <p:cNvSpPr/>
          <p:nvPr/>
        </p:nvSpPr>
        <p:spPr>
          <a:xfrm>
            <a:off x="9850030" y="2099653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577570" y="2073656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6" name="Ellipse 15"/>
          <p:cNvSpPr/>
          <p:nvPr/>
        </p:nvSpPr>
        <p:spPr>
          <a:xfrm>
            <a:off x="2868410" y="4775372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595950" y="4749375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8" name="Ellipse 17"/>
          <p:cNvSpPr/>
          <p:nvPr/>
        </p:nvSpPr>
        <p:spPr>
          <a:xfrm>
            <a:off x="2855964" y="3456374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595950" y="3400224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75962" y="1358977"/>
            <a:ext cx="7110079" cy="4320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170967" y="3134280"/>
            <a:ext cx="6120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Travail en groupe</a:t>
            </a:r>
          </a:p>
        </p:txBody>
      </p:sp>
      <p:sp>
        <p:nvSpPr>
          <p:cNvPr id="2" name="Google Shape;1274;p40">
            <a:extLst>
              <a:ext uri="{FF2B5EF4-FFF2-40B4-BE49-F238E27FC236}">
                <a16:creationId xmlns:a16="http://schemas.microsoft.com/office/drawing/2014/main" id="{B69F7FCC-AB34-8B0F-AA82-B285CF14C913}"/>
              </a:ext>
            </a:extLst>
          </p:cNvPr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Travaillez en groupes et soyez collaboratifs. </a:t>
            </a:r>
          </a:p>
        </p:txBody>
      </p:sp>
      <p:sp>
        <p:nvSpPr>
          <p:cNvPr id="4" name="Google Shape;1194;p40">
            <a:extLst>
              <a:ext uri="{FF2B5EF4-FFF2-40B4-BE49-F238E27FC236}">
                <a16:creationId xmlns:a16="http://schemas.microsoft.com/office/drawing/2014/main" id="{ED537BD7-963A-8E9B-2AF9-A351CDB3E7C8}"/>
              </a:ext>
            </a:extLst>
          </p:cNvPr>
          <p:cNvSpPr txBox="1"/>
          <p:nvPr/>
        </p:nvSpPr>
        <p:spPr>
          <a:xfrm>
            <a:off x="847511" y="610709"/>
            <a:ext cx="10918552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le TP sur la masse volumique d’un solide ou le TP sur la masse volumique de l’eau ou les deux selon la disponibilité du matériel.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Maintenant, entamez le protocole expérimental pour déterminer la masse volumique d’un corps solide :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0" y="610709"/>
            <a:ext cx="9208533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 à toute la classe ou laisser le choix propre à chaque groupe. </a:t>
            </a:r>
            <a:endParaRPr dirty="0"/>
          </a:p>
        </p:txBody>
      </p:sp>
      <p:grpSp>
        <p:nvGrpSpPr>
          <p:cNvPr id="2" name="Group 1"/>
          <p:cNvGrpSpPr/>
          <p:nvPr/>
        </p:nvGrpSpPr>
        <p:grpSpPr>
          <a:xfrm>
            <a:off x="1242661" y="1538979"/>
            <a:ext cx="10103259" cy="3277892"/>
            <a:chOff x="1694990" y="2401133"/>
            <a:chExt cx="6545066" cy="1529925"/>
          </a:xfrm>
        </p:grpSpPr>
        <p:pic>
          <p:nvPicPr>
            <p:cNvPr id="13" name="Picture 1273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41328" y="2678779"/>
              <a:ext cx="1785618" cy="244856"/>
            </a:xfrm>
            <a:prstGeom prst="rect">
              <a:avLst/>
            </a:prstGeom>
            <a:noFill/>
          </p:spPr>
        </p:pic>
        <p:sp>
          <p:nvSpPr>
            <p:cNvPr id="15" name="Freeform 12733"/>
            <p:cNvSpPr/>
            <p:nvPr/>
          </p:nvSpPr>
          <p:spPr>
            <a:xfrm>
              <a:off x="2161793" y="2706693"/>
              <a:ext cx="1743239" cy="203250"/>
            </a:xfrm>
            <a:custGeom>
              <a:avLst/>
              <a:gdLst/>
              <a:ahLst/>
              <a:cxnLst/>
              <a:rect l="0" t="0" r="0" b="0"/>
              <a:pathLst>
                <a:path w="1743239" h="203250">
                  <a:moveTo>
                    <a:pt x="36004" y="0"/>
                  </a:moveTo>
                  <a:cubicBezTo>
                    <a:pt x="16116" y="0"/>
                    <a:pt x="0" y="16116"/>
                    <a:pt x="0" y="36004"/>
                  </a:cubicBezTo>
                  <a:lnTo>
                    <a:pt x="0" y="167246"/>
                  </a:lnTo>
                  <a:cubicBezTo>
                    <a:pt x="0" y="187134"/>
                    <a:pt x="16116" y="203250"/>
                    <a:pt x="36004" y="203250"/>
                  </a:cubicBezTo>
                  <a:lnTo>
                    <a:pt x="1707235" y="203250"/>
                  </a:lnTo>
                  <a:cubicBezTo>
                    <a:pt x="1727123" y="203250"/>
                    <a:pt x="1743239" y="187134"/>
                    <a:pt x="1743239" y="167246"/>
                  </a:cubicBezTo>
                  <a:lnTo>
                    <a:pt x="1743239" y="36004"/>
                  </a:lnTo>
                  <a:cubicBezTo>
                    <a:pt x="1743239" y="16116"/>
                    <a:pt x="1727123" y="0"/>
                    <a:pt x="1707235" y="0"/>
                  </a:cubicBezTo>
                  <a:close/>
                  <a:moveTo>
                    <a:pt x="36004" y="0"/>
                  </a:moveTo>
                </a:path>
              </a:pathLst>
            </a:custGeom>
            <a:solidFill>
              <a:srgbClr val="006DB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Picture 1273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94990" y="2864682"/>
              <a:ext cx="6545066" cy="546607"/>
            </a:xfrm>
            <a:prstGeom prst="rect">
              <a:avLst/>
            </a:prstGeom>
            <a:noFill/>
          </p:spPr>
        </p:pic>
        <p:sp>
          <p:nvSpPr>
            <p:cNvPr id="19" name="Freeform 12735"/>
            <p:cNvSpPr/>
            <p:nvPr/>
          </p:nvSpPr>
          <p:spPr>
            <a:xfrm>
              <a:off x="1715521" y="2888993"/>
              <a:ext cx="6505015" cy="1038676"/>
            </a:xfrm>
            <a:custGeom>
              <a:avLst/>
              <a:gdLst/>
              <a:ahLst/>
              <a:cxnLst/>
              <a:rect l="0" t="0" r="0" b="0"/>
              <a:pathLst>
                <a:path w="6505015" h="508393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400392"/>
                  </a:lnTo>
                  <a:cubicBezTo>
                    <a:pt x="0" y="460044"/>
                    <a:pt x="48349" y="508393"/>
                    <a:pt x="108000" y="508393"/>
                  </a:cubicBezTo>
                  <a:lnTo>
                    <a:pt x="6397014" y="508393"/>
                  </a:lnTo>
                  <a:cubicBezTo>
                    <a:pt x="6456653" y="508393"/>
                    <a:pt x="6505015" y="460044"/>
                    <a:pt x="6505015" y="400392"/>
                  </a:cubicBezTo>
                  <a:lnTo>
                    <a:pt x="6505015" y="108000"/>
                  </a:lnTo>
                  <a:cubicBezTo>
                    <a:pt x="6505015" y="48348"/>
                    <a:pt x="6456653" y="0"/>
                    <a:pt x="6397014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69F3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2736"/>
            <p:cNvSpPr/>
            <p:nvPr/>
          </p:nvSpPr>
          <p:spPr>
            <a:xfrm>
              <a:off x="1775883" y="2900527"/>
              <a:ext cx="6403402" cy="1030531"/>
            </a:xfrm>
            <a:custGeom>
              <a:avLst/>
              <a:gdLst/>
              <a:ahLst/>
              <a:cxnLst/>
              <a:rect l="0" t="0" r="0" b="0"/>
              <a:pathLst>
                <a:path w="6403402" h="508393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400392"/>
                  </a:lnTo>
                  <a:cubicBezTo>
                    <a:pt x="0" y="460044"/>
                    <a:pt x="48349" y="508393"/>
                    <a:pt x="108000" y="508393"/>
                  </a:cubicBezTo>
                  <a:lnTo>
                    <a:pt x="6295401" y="508393"/>
                  </a:lnTo>
                  <a:cubicBezTo>
                    <a:pt x="6355041" y="508393"/>
                    <a:pt x="6403402" y="460044"/>
                    <a:pt x="6403402" y="400392"/>
                  </a:cubicBezTo>
                  <a:lnTo>
                    <a:pt x="6403402" y="108000"/>
                  </a:lnTo>
                  <a:cubicBezTo>
                    <a:pt x="6403402" y="48348"/>
                    <a:pt x="6355041" y="0"/>
                    <a:pt x="6295401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1274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91179" y="2526544"/>
              <a:ext cx="397252" cy="409447"/>
            </a:xfrm>
            <a:prstGeom prst="rect">
              <a:avLst/>
            </a:prstGeom>
            <a:noFill/>
          </p:spPr>
        </p:pic>
        <p:sp>
          <p:nvSpPr>
            <p:cNvPr id="22" name="Freeform 12745"/>
            <p:cNvSpPr/>
            <p:nvPr/>
          </p:nvSpPr>
          <p:spPr>
            <a:xfrm>
              <a:off x="1852244" y="2487598"/>
              <a:ext cx="413308" cy="425526"/>
            </a:xfrm>
            <a:custGeom>
              <a:avLst/>
              <a:gdLst/>
              <a:ahLst/>
              <a:cxnLst/>
              <a:rect l="0" t="0" r="0" b="0"/>
              <a:pathLst>
                <a:path w="413308" h="425526">
                  <a:moveTo>
                    <a:pt x="206654" y="425526"/>
                  </a:moveTo>
                  <a:cubicBezTo>
                    <a:pt x="320788" y="425526"/>
                    <a:pt x="413308" y="330276"/>
                    <a:pt x="413308" y="212763"/>
                  </a:cubicBezTo>
                  <a:cubicBezTo>
                    <a:pt x="413308" y="95263"/>
                    <a:pt x="320788" y="0"/>
                    <a:pt x="206654" y="0"/>
                  </a:cubicBezTo>
                  <a:cubicBezTo>
                    <a:pt x="92520" y="0"/>
                    <a:pt x="0" y="95263"/>
                    <a:pt x="0" y="212763"/>
                  </a:cubicBezTo>
                  <a:cubicBezTo>
                    <a:pt x="0" y="330276"/>
                    <a:pt x="92520" y="425526"/>
                    <a:pt x="206654" y="42552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003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2746"/>
            <p:cNvSpPr/>
            <p:nvPr/>
          </p:nvSpPr>
          <p:spPr>
            <a:xfrm>
              <a:off x="1852244" y="2487598"/>
              <a:ext cx="413308" cy="425526"/>
            </a:xfrm>
            <a:custGeom>
              <a:avLst/>
              <a:gdLst/>
              <a:ahLst/>
              <a:cxnLst/>
              <a:rect l="0" t="0" r="0" b="0"/>
              <a:pathLst>
                <a:path w="413308" h="425526">
                  <a:moveTo>
                    <a:pt x="206654" y="425526"/>
                  </a:moveTo>
                  <a:cubicBezTo>
                    <a:pt x="320788" y="425526"/>
                    <a:pt x="413308" y="330276"/>
                    <a:pt x="413308" y="212763"/>
                  </a:cubicBezTo>
                  <a:cubicBezTo>
                    <a:pt x="413308" y="95263"/>
                    <a:pt x="320788" y="0"/>
                    <a:pt x="206654" y="0"/>
                  </a:cubicBezTo>
                  <a:cubicBezTo>
                    <a:pt x="92520" y="0"/>
                    <a:pt x="0" y="95263"/>
                    <a:pt x="0" y="212763"/>
                  </a:cubicBezTo>
                  <a:cubicBezTo>
                    <a:pt x="0" y="330276"/>
                    <a:pt x="92520" y="425526"/>
                    <a:pt x="206654" y="425526"/>
                  </a:cubicBezTo>
                  <a:close/>
                  <a:moveTo>
                    <a:pt x="206654" y="425526"/>
                  </a:moveTo>
                </a:path>
              </a:pathLst>
            </a:custGeom>
            <a:noFill/>
            <a:ln w="10528" cap="flat" cmpd="sng" algn="ctr">
              <a:solidFill>
                <a:srgbClr val="006DB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3022"/>
            <p:cNvSpPr/>
            <p:nvPr/>
          </p:nvSpPr>
          <p:spPr>
            <a:xfrm>
              <a:off x="2067781" y="2443950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3023"/>
            <p:cNvSpPr/>
            <p:nvPr/>
          </p:nvSpPr>
          <p:spPr>
            <a:xfrm>
              <a:off x="2112587" y="2472630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3024"/>
            <p:cNvSpPr/>
            <p:nvPr/>
          </p:nvSpPr>
          <p:spPr>
            <a:xfrm>
              <a:off x="2112587" y="2401133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3025"/>
            <p:cNvSpPr/>
            <p:nvPr/>
          </p:nvSpPr>
          <p:spPr>
            <a:xfrm>
              <a:off x="1968128" y="2566721"/>
              <a:ext cx="236461" cy="311174"/>
            </a:xfrm>
            <a:custGeom>
              <a:avLst/>
              <a:gdLst/>
              <a:ahLst/>
              <a:cxnLst/>
              <a:rect l="0" t="0" r="0" b="0"/>
              <a:pathLst>
                <a:path w="236461" h="311174">
                  <a:moveTo>
                    <a:pt x="222631" y="254660"/>
                  </a:moveTo>
                  <a:lnTo>
                    <a:pt x="171146" y="159715"/>
                  </a:lnTo>
                  <a:cubicBezTo>
                    <a:pt x="159589" y="138405"/>
                    <a:pt x="153543" y="114541"/>
                    <a:pt x="153543" y="90297"/>
                  </a:cubicBezTo>
                  <a:lnTo>
                    <a:pt x="153543" y="34188"/>
                  </a:lnTo>
                  <a:cubicBezTo>
                    <a:pt x="160592" y="31560"/>
                    <a:pt x="165532" y="24613"/>
                    <a:pt x="165012" y="16523"/>
                  </a:cubicBezTo>
                  <a:cubicBezTo>
                    <a:pt x="164415" y="7074"/>
                    <a:pt x="155995" y="0"/>
                    <a:pt x="146520" y="0"/>
                  </a:cubicBezTo>
                  <a:lnTo>
                    <a:pt x="89929" y="0"/>
                  </a:lnTo>
                  <a:cubicBezTo>
                    <a:pt x="80455" y="0"/>
                    <a:pt x="72048" y="7074"/>
                    <a:pt x="71438" y="16523"/>
                  </a:cubicBezTo>
                  <a:cubicBezTo>
                    <a:pt x="70930" y="24613"/>
                    <a:pt x="75870" y="31560"/>
                    <a:pt x="82919" y="34188"/>
                  </a:cubicBezTo>
                  <a:lnTo>
                    <a:pt x="82919" y="90297"/>
                  </a:lnTo>
                  <a:cubicBezTo>
                    <a:pt x="82919" y="114541"/>
                    <a:pt x="76861" y="138405"/>
                    <a:pt x="65304" y="159715"/>
                  </a:cubicBezTo>
                  <a:lnTo>
                    <a:pt x="13818" y="254660"/>
                  </a:lnTo>
                  <a:cubicBezTo>
                    <a:pt x="0" y="280161"/>
                    <a:pt x="18454" y="311174"/>
                    <a:pt x="47460" y="311174"/>
                  </a:cubicBezTo>
                  <a:lnTo>
                    <a:pt x="118225" y="311174"/>
                  </a:lnTo>
                  <a:lnTo>
                    <a:pt x="188989" y="311174"/>
                  </a:lnTo>
                  <a:cubicBezTo>
                    <a:pt x="217996" y="311174"/>
                    <a:pt x="236461" y="280161"/>
                    <a:pt x="222631" y="25466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3026"/>
            <p:cNvSpPr/>
            <p:nvPr/>
          </p:nvSpPr>
          <p:spPr>
            <a:xfrm>
              <a:off x="1968128" y="2566721"/>
              <a:ext cx="236461" cy="311174"/>
            </a:xfrm>
            <a:custGeom>
              <a:avLst/>
              <a:gdLst/>
              <a:ahLst/>
              <a:cxnLst/>
              <a:rect l="0" t="0" r="0" b="0"/>
              <a:pathLst>
                <a:path w="236461" h="311174">
                  <a:moveTo>
                    <a:pt x="222631" y="254660"/>
                  </a:moveTo>
                  <a:lnTo>
                    <a:pt x="171146" y="159715"/>
                  </a:lnTo>
                  <a:cubicBezTo>
                    <a:pt x="159589" y="138405"/>
                    <a:pt x="153543" y="114541"/>
                    <a:pt x="153543" y="90297"/>
                  </a:cubicBezTo>
                  <a:lnTo>
                    <a:pt x="153543" y="34188"/>
                  </a:lnTo>
                  <a:cubicBezTo>
                    <a:pt x="160592" y="31560"/>
                    <a:pt x="165532" y="24613"/>
                    <a:pt x="165012" y="16523"/>
                  </a:cubicBezTo>
                  <a:cubicBezTo>
                    <a:pt x="164415" y="7074"/>
                    <a:pt x="155995" y="0"/>
                    <a:pt x="146520" y="0"/>
                  </a:cubicBezTo>
                  <a:lnTo>
                    <a:pt x="89929" y="0"/>
                  </a:lnTo>
                  <a:cubicBezTo>
                    <a:pt x="80455" y="0"/>
                    <a:pt x="72048" y="7074"/>
                    <a:pt x="71438" y="16523"/>
                  </a:cubicBezTo>
                  <a:cubicBezTo>
                    <a:pt x="70930" y="24613"/>
                    <a:pt x="75870" y="31560"/>
                    <a:pt x="82919" y="34188"/>
                  </a:cubicBezTo>
                  <a:lnTo>
                    <a:pt x="82919" y="90297"/>
                  </a:lnTo>
                  <a:cubicBezTo>
                    <a:pt x="82919" y="114541"/>
                    <a:pt x="76861" y="138405"/>
                    <a:pt x="65304" y="159715"/>
                  </a:cubicBezTo>
                  <a:lnTo>
                    <a:pt x="13818" y="254660"/>
                  </a:lnTo>
                  <a:cubicBezTo>
                    <a:pt x="0" y="280161"/>
                    <a:pt x="18454" y="311174"/>
                    <a:pt x="47460" y="311174"/>
                  </a:cubicBezTo>
                  <a:lnTo>
                    <a:pt x="118225" y="311174"/>
                  </a:lnTo>
                  <a:lnTo>
                    <a:pt x="188989" y="311174"/>
                  </a:lnTo>
                  <a:cubicBezTo>
                    <a:pt x="217996" y="311174"/>
                    <a:pt x="236461" y="280161"/>
                    <a:pt x="222631" y="254660"/>
                  </a:cubicBezTo>
                  <a:close/>
                  <a:moveTo>
                    <a:pt x="222631" y="25466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3027"/>
            <p:cNvSpPr/>
            <p:nvPr/>
          </p:nvSpPr>
          <p:spPr>
            <a:xfrm>
              <a:off x="1968128" y="2768206"/>
              <a:ext cx="236461" cy="109688"/>
            </a:xfrm>
            <a:custGeom>
              <a:avLst/>
              <a:gdLst/>
              <a:ahLst/>
              <a:cxnLst/>
              <a:rect l="0" t="0" r="0" b="0"/>
              <a:pathLst>
                <a:path w="236461" h="109688">
                  <a:moveTo>
                    <a:pt x="222631" y="53174"/>
                  </a:moveTo>
                  <a:lnTo>
                    <a:pt x="204813" y="20320"/>
                  </a:lnTo>
                  <a:cubicBezTo>
                    <a:pt x="200457" y="24587"/>
                    <a:pt x="195212" y="28041"/>
                    <a:pt x="189142" y="30454"/>
                  </a:cubicBezTo>
                  <a:cubicBezTo>
                    <a:pt x="164173" y="40386"/>
                    <a:pt x="132906" y="32194"/>
                    <a:pt x="110300" y="19773"/>
                  </a:cubicBezTo>
                  <a:cubicBezTo>
                    <a:pt x="97625" y="12814"/>
                    <a:pt x="83198" y="3721"/>
                    <a:pt x="69304" y="1968"/>
                  </a:cubicBezTo>
                  <a:cubicBezTo>
                    <a:pt x="53683" y="0"/>
                    <a:pt x="41504" y="10071"/>
                    <a:pt x="32233" y="22567"/>
                  </a:cubicBezTo>
                  <a:cubicBezTo>
                    <a:pt x="31204" y="23965"/>
                    <a:pt x="29947" y="25107"/>
                    <a:pt x="28563" y="25984"/>
                  </a:cubicBezTo>
                  <a:lnTo>
                    <a:pt x="13818" y="53174"/>
                  </a:lnTo>
                  <a:cubicBezTo>
                    <a:pt x="0" y="78675"/>
                    <a:pt x="18454" y="109688"/>
                    <a:pt x="47460" y="109688"/>
                  </a:cubicBezTo>
                  <a:lnTo>
                    <a:pt x="188989" y="109688"/>
                  </a:lnTo>
                  <a:cubicBezTo>
                    <a:pt x="217996" y="109688"/>
                    <a:pt x="236461" y="78675"/>
                    <a:pt x="222631" y="53174"/>
                  </a:cubicBezTo>
                </a:path>
              </a:pathLst>
            </a:custGeom>
            <a:solidFill>
              <a:srgbClr val="FAC564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3028"/>
            <p:cNvSpPr/>
            <p:nvPr/>
          </p:nvSpPr>
          <p:spPr>
            <a:xfrm>
              <a:off x="1968128" y="2768206"/>
              <a:ext cx="236461" cy="109688"/>
            </a:xfrm>
            <a:custGeom>
              <a:avLst/>
              <a:gdLst/>
              <a:ahLst/>
              <a:cxnLst/>
              <a:rect l="0" t="0" r="0" b="0"/>
              <a:pathLst>
                <a:path w="236461" h="109688">
                  <a:moveTo>
                    <a:pt x="222631" y="53174"/>
                  </a:moveTo>
                  <a:lnTo>
                    <a:pt x="204813" y="20320"/>
                  </a:lnTo>
                  <a:cubicBezTo>
                    <a:pt x="200457" y="24587"/>
                    <a:pt x="195212" y="28041"/>
                    <a:pt x="189142" y="30454"/>
                  </a:cubicBezTo>
                  <a:cubicBezTo>
                    <a:pt x="164173" y="40386"/>
                    <a:pt x="132906" y="32194"/>
                    <a:pt x="110300" y="19773"/>
                  </a:cubicBezTo>
                  <a:cubicBezTo>
                    <a:pt x="97625" y="12814"/>
                    <a:pt x="83198" y="3721"/>
                    <a:pt x="69304" y="1968"/>
                  </a:cubicBezTo>
                  <a:cubicBezTo>
                    <a:pt x="53683" y="0"/>
                    <a:pt x="41504" y="10071"/>
                    <a:pt x="32233" y="22567"/>
                  </a:cubicBezTo>
                  <a:cubicBezTo>
                    <a:pt x="31204" y="23965"/>
                    <a:pt x="29947" y="25107"/>
                    <a:pt x="28563" y="25984"/>
                  </a:cubicBezTo>
                  <a:lnTo>
                    <a:pt x="13818" y="53174"/>
                  </a:lnTo>
                  <a:cubicBezTo>
                    <a:pt x="0" y="78675"/>
                    <a:pt x="18454" y="109688"/>
                    <a:pt x="47460" y="109688"/>
                  </a:cubicBezTo>
                  <a:lnTo>
                    <a:pt x="188989" y="109688"/>
                  </a:lnTo>
                  <a:cubicBezTo>
                    <a:pt x="217996" y="109688"/>
                    <a:pt x="236461" y="78675"/>
                    <a:pt x="222631" y="53174"/>
                  </a:cubicBezTo>
                  <a:close/>
                  <a:moveTo>
                    <a:pt x="222631" y="53174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3029"/>
            <p:cNvSpPr/>
            <p:nvPr/>
          </p:nvSpPr>
          <p:spPr>
            <a:xfrm>
              <a:off x="2086360" y="2600912"/>
              <a:ext cx="35305" cy="0"/>
            </a:xfrm>
            <a:custGeom>
              <a:avLst/>
              <a:gdLst/>
              <a:ahLst/>
              <a:cxnLst/>
              <a:rect l="0" t="0" r="0" b="0"/>
              <a:pathLst>
                <a:path w="35305">
                  <a:moveTo>
                    <a:pt x="35305" y="0"/>
                  </a:moveTo>
                  <a:lnTo>
                    <a:pt x="0" y="0"/>
                  </a:ln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030"/>
            <p:cNvSpPr/>
            <p:nvPr/>
          </p:nvSpPr>
          <p:spPr>
            <a:xfrm>
              <a:off x="2104012" y="2754974"/>
              <a:ext cx="25882" cy="25882"/>
            </a:xfrm>
            <a:custGeom>
              <a:avLst/>
              <a:gdLst/>
              <a:ahLst/>
              <a:cxnLst/>
              <a:rect l="0" t="0" r="0" b="0"/>
              <a:pathLst>
                <a:path w="25882" h="25882">
                  <a:moveTo>
                    <a:pt x="25882" y="12941"/>
                  </a:moveTo>
                  <a:cubicBezTo>
                    <a:pt x="25882" y="20091"/>
                    <a:pt x="20091" y="25882"/>
                    <a:pt x="12941" y="25882"/>
                  </a:cubicBezTo>
                  <a:cubicBezTo>
                    <a:pt x="5791" y="25882"/>
                    <a:pt x="0" y="20091"/>
                    <a:pt x="0" y="12941"/>
                  </a:cubicBezTo>
                  <a:cubicBezTo>
                    <a:pt x="0" y="5791"/>
                    <a:pt x="5791" y="0"/>
                    <a:pt x="12941" y="0"/>
                  </a:cubicBezTo>
                  <a:cubicBezTo>
                    <a:pt x="20091" y="0"/>
                    <a:pt x="25882" y="5791"/>
                    <a:pt x="25882" y="12941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3031"/>
            <p:cNvSpPr/>
            <p:nvPr/>
          </p:nvSpPr>
          <p:spPr>
            <a:xfrm>
              <a:off x="2104012" y="2754974"/>
              <a:ext cx="25882" cy="25882"/>
            </a:xfrm>
            <a:custGeom>
              <a:avLst/>
              <a:gdLst/>
              <a:ahLst/>
              <a:cxnLst/>
              <a:rect l="0" t="0" r="0" b="0"/>
              <a:pathLst>
                <a:path w="25882" h="25882">
                  <a:moveTo>
                    <a:pt x="25882" y="12941"/>
                  </a:moveTo>
                  <a:cubicBezTo>
                    <a:pt x="25882" y="20091"/>
                    <a:pt x="20091" y="25882"/>
                    <a:pt x="12941" y="25882"/>
                  </a:cubicBezTo>
                  <a:cubicBezTo>
                    <a:pt x="5791" y="25882"/>
                    <a:pt x="0" y="20091"/>
                    <a:pt x="0" y="12941"/>
                  </a:cubicBezTo>
                  <a:cubicBezTo>
                    <a:pt x="0" y="5791"/>
                    <a:pt x="5791" y="0"/>
                    <a:pt x="12941" y="0"/>
                  </a:cubicBezTo>
                  <a:cubicBezTo>
                    <a:pt x="20091" y="0"/>
                    <a:pt x="25882" y="5791"/>
                    <a:pt x="25882" y="12941"/>
                  </a:cubicBezTo>
                  <a:close/>
                  <a:moveTo>
                    <a:pt x="25882" y="12941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3032"/>
            <p:cNvSpPr/>
            <p:nvPr/>
          </p:nvSpPr>
          <p:spPr>
            <a:xfrm>
              <a:off x="2062135" y="2699551"/>
              <a:ext cx="22758" cy="22758"/>
            </a:xfrm>
            <a:custGeom>
              <a:avLst/>
              <a:gdLst/>
              <a:ahLst/>
              <a:cxnLst/>
              <a:rect l="0" t="0" r="0" b="0"/>
              <a:pathLst>
                <a:path w="22758" h="22758">
                  <a:moveTo>
                    <a:pt x="22758" y="11379"/>
                  </a:moveTo>
                  <a:cubicBezTo>
                    <a:pt x="22758" y="17665"/>
                    <a:pt x="17666" y="22758"/>
                    <a:pt x="11379" y="22758"/>
                  </a:cubicBezTo>
                  <a:cubicBezTo>
                    <a:pt x="5093" y="22758"/>
                    <a:pt x="0" y="17665"/>
                    <a:pt x="0" y="11379"/>
                  </a:cubicBezTo>
                  <a:cubicBezTo>
                    <a:pt x="0" y="5093"/>
                    <a:pt x="5093" y="0"/>
                    <a:pt x="11379" y="0"/>
                  </a:cubicBezTo>
                  <a:cubicBezTo>
                    <a:pt x="17666" y="0"/>
                    <a:pt x="22758" y="5093"/>
                    <a:pt x="22758" y="11379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3033"/>
            <p:cNvSpPr/>
            <p:nvPr/>
          </p:nvSpPr>
          <p:spPr>
            <a:xfrm>
              <a:off x="2062135" y="2699551"/>
              <a:ext cx="22758" cy="22758"/>
            </a:xfrm>
            <a:custGeom>
              <a:avLst/>
              <a:gdLst/>
              <a:ahLst/>
              <a:cxnLst/>
              <a:rect l="0" t="0" r="0" b="0"/>
              <a:pathLst>
                <a:path w="22758" h="22758">
                  <a:moveTo>
                    <a:pt x="22758" y="11379"/>
                  </a:moveTo>
                  <a:cubicBezTo>
                    <a:pt x="22758" y="17665"/>
                    <a:pt x="17666" y="22758"/>
                    <a:pt x="11379" y="22758"/>
                  </a:cubicBezTo>
                  <a:cubicBezTo>
                    <a:pt x="5093" y="22758"/>
                    <a:pt x="0" y="17665"/>
                    <a:pt x="0" y="11379"/>
                  </a:cubicBezTo>
                  <a:cubicBezTo>
                    <a:pt x="0" y="5093"/>
                    <a:pt x="5093" y="0"/>
                    <a:pt x="11379" y="0"/>
                  </a:cubicBezTo>
                  <a:cubicBezTo>
                    <a:pt x="17666" y="0"/>
                    <a:pt x="22758" y="5093"/>
                    <a:pt x="22758" y="11379"/>
                  </a:cubicBezTo>
                  <a:close/>
                  <a:moveTo>
                    <a:pt x="22758" y="11379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3034"/>
            <p:cNvSpPr/>
            <p:nvPr/>
          </p:nvSpPr>
          <p:spPr>
            <a:xfrm>
              <a:off x="2084897" y="2632655"/>
              <a:ext cx="19113" cy="19126"/>
            </a:xfrm>
            <a:custGeom>
              <a:avLst/>
              <a:gdLst/>
              <a:ahLst/>
              <a:cxnLst/>
              <a:rect l="0" t="0" r="0" b="0"/>
              <a:pathLst>
                <a:path w="19113" h="19126">
                  <a:moveTo>
                    <a:pt x="19113" y="9563"/>
                  </a:moveTo>
                  <a:cubicBezTo>
                    <a:pt x="19113" y="14846"/>
                    <a:pt x="14834" y="19126"/>
                    <a:pt x="9550" y="19126"/>
                  </a:cubicBezTo>
                  <a:cubicBezTo>
                    <a:pt x="4280" y="19126"/>
                    <a:pt x="0" y="14846"/>
                    <a:pt x="0" y="9563"/>
                  </a:cubicBezTo>
                  <a:cubicBezTo>
                    <a:pt x="0" y="4280"/>
                    <a:pt x="4280" y="0"/>
                    <a:pt x="9550" y="0"/>
                  </a:cubicBezTo>
                  <a:cubicBezTo>
                    <a:pt x="14834" y="0"/>
                    <a:pt x="19113" y="4280"/>
                    <a:pt x="19113" y="9563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3035"/>
            <p:cNvSpPr/>
            <p:nvPr/>
          </p:nvSpPr>
          <p:spPr>
            <a:xfrm>
              <a:off x="2084897" y="2632655"/>
              <a:ext cx="19113" cy="19126"/>
            </a:xfrm>
            <a:custGeom>
              <a:avLst/>
              <a:gdLst/>
              <a:ahLst/>
              <a:cxnLst/>
              <a:rect l="0" t="0" r="0" b="0"/>
              <a:pathLst>
                <a:path w="19113" h="19126">
                  <a:moveTo>
                    <a:pt x="19113" y="9563"/>
                  </a:moveTo>
                  <a:cubicBezTo>
                    <a:pt x="19113" y="14846"/>
                    <a:pt x="14834" y="19126"/>
                    <a:pt x="9550" y="19126"/>
                  </a:cubicBezTo>
                  <a:cubicBezTo>
                    <a:pt x="4280" y="19126"/>
                    <a:pt x="0" y="14846"/>
                    <a:pt x="0" y="9563"/>
                  </a:cubicBezTo>
                  <a:cubicBezTo>
                    <a:pt x="0" y="4280"/>
                    <a:pt x="4280" y="0"/>
                    <a:pt x="9550" y="0"/>
                  </a:cubicBezTo>
                  <a:cubicBezTo>
                    <a:pt x="14834" y="0"/>
                    <a:pt x="19113" y="4280"/>
                    <a:pt x="19113" y="9563"/>
                  </a:cubicBezTo>
                  <a:close/>
                  <a:moveTo>
                    <a:pt x="19113" y="9563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3036"/>
            <p:cNvSpPr/>
            <p:nvPr/>
          </p:nvSpPr>
          <p:spPr>
            <a:xfrm>
              <a:off x="1785753" y="2473830"/>
              <a:ext cx="266597" cy="192163"/>
            </a:xfrm>
            <a:custGeom>
              <a:avLst/>
              <a:gdLst/>
              <a:ahLst/>
              <a:cxnLst/>
              <a:rect l="0" t="0" r="0" b="0"/>
              <a:pathLst>
                <a:path w="266597" h="192163">
                  <a:moveTo>
                    <a:pt x="235597" y="0"/>
                  </a:moveTo>
                  <a:lnTo>
                    <a:pt x="18770" y="133146"/>
                  </a:lnTo>
                  <a:cubicBezTo>
                    <a:pt x="4877" y="141681"/>
                    <a:pt x="0" y="159931"/>
                    <a:pt x="8496" y="173850"/>
                  </a:cubicBezTo>
                  <a:cubicBezTo>
                    <a:pt x="8547" y="173939"/>
                    <a:pt x="8610" y="174028"/>
                    <a:pt x="8661" y="174117"/>
                  </a:cubicBezTo>
                  <a:cubicBezTo>
                    <a:pt x="8712" y="174205"/>
                    <a:pt x="8763" y="174294"/>
                    <a:pt x="8826" y="174383"/>
                  </a:cubicBezTo>
                  <a:cubicBezTo>
                    <a:pt x="17399" y="188252"/>
                    <a:pt x="35877" y="192163"/>
                    <a:pt x="49771" y="183629"/>
                  </a:cubicBezTo>
                  <a:lnTo>
                    <a:pt x="266597" y="50482"/>
                  </a:lnTo>
                  <a:close/>
                  <a:moveTo>
                    <a:pt x="235597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3037"/>
            <p:cNvSpPr/>
            <p:nvPr/>
          </p:nvSpPr>
          <p:spPr>
            <a:xfrm>
              <a:off x="1785753" y="2473830"/>
              <a:ext cx="266597" cy="192163"/>
            </a:xfrm>
            <a:custGeom>
              <a:avLst/>
              <a:gdLst/>
              <a:ahLst/>
              <a:cxnLst/>
              <a:rect l="0" t="0" r="0" b="0"/>
              <a:pathLst>
                <a:path w="266597" h="192163">
                  <a:moveTo>
                    <a:pt x="235597" y="0"/>
                  </a:moveTo>
                  <a:lnTo>
                    <a:pt x="18770" y="133146"/>
                  </a:lnTo>
                  <a:cubicBezTo>
                    <a:pt x="4877" y="141681"/>
                    <a:pt x="0" y="159931"/>
                    <a:pt x="8496" y="173850"/>
                  </a:cubicBezTo>
                  <a:cubicBezTo>
                    <a:pt x="8547" y="173939"/>
                    <a:pt x="8610" y="174028"/>
                    <a:pt x="8661" y="174117"/>
                  </a:cubicBezTo>
                  <a:cubicBezTo>
                    <a:pt x="8712" y="174205"/>
                    <a:pt x="8763" y="174294"/>
                    <a:pt x="8826" y="174383"/>
                  </a:cubicBezTo>
                  <a:cubicBezTo>
                    <a:pt x="17399" y="188252"/>
                    <a:pt x="35877" y="192163"/>
                    <a:pt x="49771" y="183629"/>
                  </a:cubicBezTo>
                  <a:lnTo>
                    <a:pt x="266597" y="50482"/>
                  </a:lnTo>
                  <a:lnTo>
                    <a:pt x="235597" y="0"/>
                  </a:lnTo>
                  <a:close/>
                  <a:moveTo>
                    <a:pt x="235597" y="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3038"/>
            <p:cNvSpPr/>
            <p:nvPr/>
          </p:nvSpPr>
          <p:spPr>
            <a:xfrm>
              <a:off x="1785764" y="2556082"/>
              <a:ext cx="132638" cy="109918"/>
            </a:xfrm>
            <a:custGeom>
              <a:avLst/>
              <a:gdLst/>
              <a:ahLst/>
              <a:cxnLst/>
              <a:rect l="0" t="0" r="0" b="0"/>
              <a:pathLst>
                <a:path w="132638" h="109918">
                  <a:moveTo>
                    <a:pt x="101638" y="0"/>
                  </a:moveTo>
                  <a:lnTo>
                    <a:pt x="18758" y="50888"/>
                  </a:lnTo>
                  <a:cubicBezTo>
                    <a:pt x="4865" y="59423"/>
                    <a:pt x="0" y="77673"/>
                    <a:pt x="8484" y="91605"/>
                  </a:cubicBezTo>
                  <a:cubicBezTo>
                    <a:pt x="8548" y="91681"/>
                    <a:pt x="8598" y="91770"/>
                    <a:pt x="8649" y="91859"/>
                  </a:cubicBezTo>
                  <a:cubicBezTo>
                    <a:pt x="8700" y="91947"/>
                    <a:pt x="8763" y="92036"/>
                    <a:pt x="8814" y="92125"/>
                  </a:cubicBezTo>
                  <a:cubicBezTo>
                    <a:pt x="17387" y="105994"/>
                    <a:pt x="35865" y="109918"/>
                    <a:pt x="49759" y="101384"/>
                  </a:cubicBezTo>
                  <a:lnTo>
                    <a:pt x="132638" y="50482"/>
                  </a:lnTo>
                  <a:close/>
                  <a:moveTo>
                    <a:pt x="101638" y="0"/>
                  </a:moveTo>
                </a:path>
              </a:pathLst>
            </a:custGeom>
            <a:solidFill>
              <a:srgbClr val="FAC564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3039"/>
            <p:cNvSpPr/>
            <p:nvPr/>
          </p:nvSpPr>
          <p:spPr>
            <a:xfrm>
              <a:off x="1785764" y="2556082"/>
              <a:ext cx="132638" cy="109918"/>
            </a:xfrm>
            <a:custGeom>
              <a:avLst/>
              <a:gdLst/>
              <a:ahLst/>
              <a:cxnLst/>
              <a:rect l="0" t="0" r="0" b="0"/>
              <a:pathLst>
                <a:path w="132638" h="109918">
                  <a:moveTo>
                    <a:pt x="101638" y="0"/>
                  </a:moveTo>
                  <a:lnTo>
                    <a:pt x="18758" y="50888"/>
                  </a:lnTo>
                  <a:cubicBezTo>
                    <a:pt x="4865" y="59423"/>
                    <a:pt x="0" y="77673"/>
                    <a:pt x="8484" y="91605"/>
                  </a:cubicBezTo>
                  <a:cubicBezTo>
                    <a:pt x="8548" y="91681"/>
                    <a:pt x="8598" y="91770"/>
                    <a:pt x="8649" y="91859"/>
                  </a:cubicBezTo>
                  <a:cubicBezTo>
                    <a:pt x="8700" y="91947"/>
                    <a:pt x="8763" y="92036"/>
                    <a:pt x="8814" y="92125"/>
                  </a:cubicBezTo>
                  <a:cubicBezTo>
                    <a:pt x="17387" y="105994"/>
                    <a:pt x="35865" y="109918"/>
                    <a:pt x="49759" y="101384"/>
                  </a:cubicBezTo>
                  <a:lnTo>
                    <a:pt x="132638" y="50482"/>
                  </a:lnTo>
                  <a:lnTo>
                    <a:pt x="101638" y="0"/>
                  </a:lnTo>
                  <a:close/>
                  <a:moveTo>
                    <a:pt x="101638" y="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3040"/>
            <p:cNvSpPr/>
            <p:nvPr/>
          </p:nvSpPr>
          <p:spPr>
            <a:xfrm>
              <a:off x="2009804" y="2452783"/>
              <a:ext cx="65861" cy="85356"/>
            </a:xfrm>
            <a:custGeom>
              <a:avLst/>
              <a:gdLst/>
              <a:ahLst/>
              <a:cxnLst/>
              <a:rect l="0" t="0" r="0" b="0"/>
              <a:pathLst>
                <a:path w="65861" h="85356">
                  <a:moveTo>
                    <a:pt x="4406" y="25400"/>
                  </a:moveTo>
                  <a:cubicBezTo>
                    <a:pt x="0" y="18212"/>
                    <a:pt x="2247" y="8814"/>
                    <a:pt x="9422" y="4407"/>
                  </a:cubicBezTo>
                  <a:lnTo>
                    <a:pt x="9422" y="4407"/>
                  </a:lnTo>
                  <a:cubicBezTo>
                    <a:pt x="16610" y="0"/>
                    <a:pt x="26008" y="2248"/>
                    <a:pt x="30415" y="9424"/>
                  </a:cubicBezTo>
                  <a:lnTo>
                    <a:pt x="61454" y="59956"/>
                  </a:lnTo>
                  <a:cubicBezTo>
                    <a:pt x="65861" y="67144"/>
                    <a:pt x="63613" y="76542"/>
                    <a:pt x="56425" y="80949"/>
                  </a:cubicBezTo>
                  <a:lnTo>
                    <a:pt x="56425" y="80949"/>
                  </a:lnTo>
                  <a:cubicBezTo>
                    <a:pt x="49249" y="85356"/>
                    <a:pt x="39851" y="83108"/>
                    <a:pt x="35432" y="75933"/>
                  </a:cubicBezTo>
                  <a:lnTo>
                    <a:pt x="21779" y="53695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9042" cap="sq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3041"/>
            <p:cNvSpPr/>
            <p:nvPr/>
          </p:nvSpPr>
          <p:spPr>
            <a:xfrm>
              <a:off x="1881487" y="2511864"/>
              <a:ext cx="107492" cy="66001"/>
            </a:xfrm>
            <a:custGeom>
              <a:avLst/>
              <a:gdLst/>
              <a:ahLst/>
              <a:cxnLst/>
              <a:rect l="0" t="0" r="0" b="0"/>
              <a:pathLst>
                <a:path w="107492" h="66001">
                  <a:moveTo>
                    <a:pt x="107492" y="0"/>
                  </a:moveTo>
                  <a:lnTo>
                    <a:pt x="0" y="66001"/>
                  </a:lnTo>
                </a:path>
              </a:pathLst>
            </a:custGeom>
            <a:noFill/>
            <a:ln w="9042" cap="sq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13255"/>
            <p:cNvSpPr/>
            <p:nvPr/>
          </p:nvSpPr>
          <p:spPr>
            <a:xfrm>
              <a:off x="2235601" y="2706124"/>
              <a:ext cx="1669432" cy="1963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64465"/>
              <a:r>
                <a:rPr lang="en-US" sz="2000" b="1" kern="0" dirty="0" err="1">
                  <a:solidFill>
                    <a:srgbClr val="FFFFFF"/>
                  </a:solidFill>
                  <a:latin typeface="Calibri" panose="020F0502020204030204"/>
                </a:rPr>
                <a:t>Tâche</a:t>
              </a:r>
              <a:r>
                <a:rPr lang="en-US" sz="2000" b="1" kern="0" dirty="0">
                  <a:solidFill>
                    <a:srgbClr val="FFFFFF"/>
                  </a:solidFill>
                  <a:latin typeface="Calibri" panose="020F0502020204030204"/>
                </a:rPr>
                <a:t> </a:t>
              </a:r>
              <a:r>
                <a:rPr lang="en-US" sz="2000" b="1" kern="0" dirty="0" err="1">
                  <a:solidFill>
                    <a:srgbClr val="FFFFFF"/>
                  </a:solidFill>
                  <a:latin typeface="Calibri" panose="020F0502020204030204"/>
                </a:rPr>
                <a:t>expérimentale</a:t>
              </a:r>
              <a:endParaRPr lang="en-US" sz="2000" b="1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49" name="Rectangle 13255"/>
          <p:cNvSpPr/>
          <p:nvPr/>
        </p:nvSpPr>
        <p:spPr>
          <a:xfrm>
            <a:off x="1530546" y="2578706"/>
            <a:ext cx="5965612" cy="11449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000" kern="0" dirty="0">
                <a:solidFill>
                  <a:srgbClr val="231F20"/>
                </a:solidFill>
                <a:latin typeface="Calibri" panose="020F0502020204030204"/>
              </a:rPr>
              <a:t>On dispose d’une pâte à modeler.</a:t>
            </a:r>
          </a:p>
          <a:p>
            <a:pPr>
              <a:lnSpc>
                <a:spcPct val="200000"/>
              </a:lnSpc>
            </a:pPr>
            <a:r>
              <a:rPr lang="fr-FR" sz="2000" b="1" kern="0" dirty="0">
                <a:solidFill>
                  <a:srgbClr val="231F20"/>
                </a:solidFill>
                <a:latin typeface="Calibri" panose="020F0502020204030204"/>
              </a:rPr>
              <a:t>Déterminer expérimentalement sa masse volumique</a:t>
            </a:r>
            <a:r>
              <a:rPr lang="en-US" sz="2000" b="1" kern="0" dirty="0">
                <a:solidFill>
                  <a:srgbClr val="231F20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50" name="Picture 1349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91710" y="2447883"/>
            <a:ext cx="1160747" cy="1347452"/>
          </a:xfrm>
          <a:prstGeom prst="rect">
            <a:avLst/>
          </a:prstGeom>
          <a:noFill/>
        </p:spPr>
      </p:pic>
      <p:sp>
        <p:nvSpPr>
          <p:cNvPr id="51" name="Rectangle 13869"/>
          <p:cNvSpPr/>
          <p:nvPr/>
        </p:nvSpPr>
        <p:spPr>
          <a:xfrm>
            <a:off x="8973018" y="3795335"/>
            <a:ext cx="199812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2400" kern="0" dirty="0">
                <a:solidFill>
                  <a:srgbClr val="231F20"/>
                </a:solidFill>
                <a:latin typeface="Calibri" panose="020F0502020204030204"/>
              </a:rPr>
              <a:t>Pâte à modeler</a:t>
            </a:r>
          </a:p>
        </p:txBody>
      </p:sp>
    </p:spTree>
    <p:extLst>
      <p:ext uri="{BB962C8B-B14F-4D97-AF65-F5344CB8AC3E}">
        <p14:creationId xmlns:p14="http://schemas.microsoft.com/office/powerpoint/2010/main" val="26761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On commence par le premier pas du protocole expérimental: la vérification du matériel.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97" y="2258987"/>
            <a:ext cx="10397161" cy="275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Chaque groupe effectue les étapes suivantes et note les résultats finaux dans le livret: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951" y="1020381"/>
            <a:ext cx="7849671" cy="55586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le résultat obtenu par chaque groupe.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226660" y="627380"/>
            <a:ext cx="1018938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accorde 10 min aux élèves pour réaliser les mesures et effectuer le calcul puis présenter leurs résultats.</a:t>
            </a:r>
          </a:p>
        </p:txBody>
      </p:sp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Chaque représentant des groupes passe au tableau pour enregistrer la valeur trouvée.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40" y="1493978"/>
            <a:ext cx="10447207" cy="38700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Comment peut-on commenter la différence de résultats?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37" y="1628980"/>
            <a:ext cx="10447207" cy="38700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25987" y="4509012"/>
            <a:ext cx="1623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erreurs</a:t>
            </a:r>
          </a:p>
        </p:txBody>
      </p:sp>
    </p:spTree>
    <p:extLst>
      <p:ext uri="{BB962C8B-B14F-4D97-AF65-F5344CB8AC3E}">
        <p14:creationId xmlns:p14="http://schemas.microsoft.com/office/powerpoint/2010/main" val="132090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Voici un autre TP à réaliser.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grpSp>
        <p:nvGrpSpPr>
          <p:cNvPr id="2" name="Group 1"/>
          <p:cNvGrpSpPr/>
          <p:nvPr/>
        </p:nvGrpSpPr>
        <p:grpSpPr>
          <a:xfrm>
            <a:off x="1694990" y="2401133"/>
            <a:ext cx="9621068" cy="2397809"/>
            <a:chOff x="1694990" y="2401133"/>
            <a:chExt cx="6545066" cy="1529925"/>
          </a:xfrm>
        </p:grpSpPr>
        <p:pic>
          <p:nvPicPr>
            <p:cNvPr id="13" name="Picture 1273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41328" y="2678779"/>
              <a:ext cx="1785618" cy="244856"/>
            </a:xfrm>
            <a:prstGeom prst="rect">
              <a:avLst/>
            </a:prstGeom>
            <a:noFill/>
          </p:spPr>
        </p:pic>
        <p:sp>
          <p:nvSpPr>
            <p:cNvPr id="15" name="Freeform 12733"/>
            <p:cNvSpPr/>
            <p:nvPr/>
          </p:nvSpPr>
          <p:spPr>
            <a:xfrm>
              <a:off x="2161793" y="2706693"/>
              <a:ext cx="1743239" cy="203250"/>
            </a:xfrm>
            <a:custGeom>
              <a:avLst/>
              <a:gdLst/>
              <a:ahLst/>
              <a:cxnLst/>
              <a:rect l="0" t="0" r="0" b="0"/>
              <a:pathLst>
                <a:path w="1743239" h="203250">
                  <a:moveTo>
                    <a:pt x="36004" y="0"/>
                  </a:moveTo>
                  <a:cubicBezTo>
                    <a:pt x="16116" y="0"/>
                    <a:pt x="0" y="16116"/>
                    <a:pt x="0" y="36004"/>
                  </a:cubicBezTo>
                  <a:lnTo>
                    <a:pt x="0" y="167246"/>
                  </a:lnTo>
                  <a:cubicBezTo>
                    <a:pt x="0" y="187134"/>
                    <a:pt x="16116" y="203250"/>
                    <a:pt x="36004" y="203250"/>
                  </a:cubicBezTo>
                  <a:lnTo>
                    <a:pt x="1707235" y="203250"/>
                  </a:lnTo>
                  <a:cubicBezTo>
                    <a:pt x="1727123" y="203250"/>
                    <a:pt x="1743239" y="187134"/>
                    <a:pt x="1743239" y="167246"/>
                  </a:cubicBezTo>
                  <a:lnTo>
                    <a:pt x="1743239" y="36004"/>
                  </a:lnTo>
                  <a:cubicBezTo>
                    <a:pt x="1743239" y="16116"/>
                    <a:pt x="1727123" y="0"/>
                    <a:pt x="1707235" y="0"/>
                  </a:cubicBezTo>
                  <a:close/>
                  <a:moveTo>
                    <a:pt x="36004" y="0"/>
                  </a:moveTo>
                </a:path>
              </a:pathLst>
            </a:custGeom>
            <a:solidFill>
              <a:srgbClr val="006DB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Picture 1273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94990" y="2864682"/>
              <a:ext cx="6545066" cy="546607"/>
            </a:xfrm>
            <a:prstGeom prst="rect">
              <a:avLst/>
            </a:prstGeom>
            <a:noFill/>
          </p:spPr>
        </p:pic>
        <p:sp>
          <p:nvSpPr>
            <p:cNvPr id="19" name="Freeform 12735"/>
            <p:cNvSpPr/>
            <p:nvPr/>
          </p:nvSpPr>
          <p:spPr>
            <a:xfrm>
              <a:off x="1715521" y="2888993"/>
              <a:ext cx="6505015" cy="1038676"/>
            </a:xfrm>
            <a:custGeom>
              <a:avLst/>
              <a:gdLst/>
              <a:ahLst/>
              <a:cxnLst/>
              <a:rect l="0" t="0" r="0" b="0"/>
              <a:pathLst>
                <a:path w="6505015" h="508393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400392"/>
                  </a:lnTo>
                  <a:cubicBezTo>
                    <a:pt x="0" y="460044"/>
                    <a:pt x="48349" y="508393"/>
                    <a:pt x="108000" y="508393"/>
                  </a:cubicBezTo>
                  <a:lnTo>
                    <a:pt x="6397014" y="508393"/>
                  </a:lnTo>
                  <a:cubicBezTo>
                    <a:pt x="6456653" y="508393"/>
                    <a:pt x="6505015" y="460044"/>
                    <a:pt x="6505015" y="400392"/>
                  </a:cubicBezTo>
                  <a:lnTo>
                    <a:pt x="6505015" y="108000"/>
                  </a:lnTo>
                  <a:cubicBezTo>
                    <a:pt x="6505015" y="48348"/>
                    <a:pt x="6456653" y="0"/>
                    <a:pt x="6397014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69F3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2736"/>
            <p:cNvSpPr/>
            <p:nvPr/>
          </p:nvSpPr>
          <p:spPr>
            <a:xfrm>
              <a:off x="1775883" y="2900527"/>
              <a:ext cx="6403402" cy="1030531"/>
            </a:xfrm>
            <a:custGeom>
              <a:avLst/>
              <a:gdLst/>
              <a:ahLst/>
              <a:cxnLst/>
              <a:rect l="0" t="0" r="0" b="0"/>
              <a:pathLst>
                <a:path w="6403402" h="508393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400392"/>
                  </a:lnTo>
                  <a:cubicBezTo>
                    <a:pt x="0" y="460044"/>
                    <a:pt x="48349" y="508393"/>
                    <a:pt x="108000" y="508393"/>
                  </a:cubicBezTo>
                  <a:lnTo>
                    <a:pt x="6295401" y="508393"/>
                  </a:lnTo>
                  <a:cubicBezTo>
                    <a:pt x="6355041" y="508393"/>
                    <a:pt x="6403402" y="460044"/>
                    <a:pt x="6403402" y="400392"/>
                  </a:cubicBezTo>
                  <a:lnTo>
                    <a:pt x="6403402" y="108000"/>
                  </a:lnTo>
                  <a:cubicBezTo>
                    <a:pt x="6403402" y="48348"/>
                    <a:pt x="6355041" y="0"/>
                    <a:pt x="6295401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1274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91179" y="2526544"/>
              <a:ext cx="397252" cy="409447"/>
            </a:xfrm>
            <a:prstGeom prst="rect">
              <a:avLst/>
            </a:prstGeom>
            <a:noFill/>
          </p:spPr>
        </p:pic>
        <p:sp>
          <p:nvSpPr>
            <p:cNvPr id="22" name="Freeform 12745"/>
            <p:cNvSpPr/>
            <p:nvPr/>
          </p:nvSpPr>
          <p:spPr>
            <a:xfrm>
              <a:off x="1852244" y="2487598"/>
              <a:ext cx="413308" cy="425526"/>
            </a:xfrm>
            <a:custGeom>
              <a:avLst/>
              <a:gdLst/>
              <a:ahLst/>
              <a:cxnLst/>
              <a:rect l="0" t="0" r="0" b="0"/>
              <a:pathLst>
                <a:path w="413308" h="425526">
                  <a:moveTo>
                    <a:pt x="206654" y="425526"/>
                  </a:moveTo>
                  <a:cubicBezTo>
                    <a:pt x="320788" y="425526"/>
                    <a:pt x="413308" y="330276"/>
                    <a:pt x="413308" y="212763"/>
                  </a:cubicBezTo>
                  <a:cubicBezTo>
                    <a:pt x="413308" y="95263"/>
                    <a:pt x="320788" y="0"/>
                    <a:pt x="206654" y="0"/>
                  </a:cubicBezTo>
                  <a:cubicBezTo>
                    <a:pt x="92520" y="0"/>
                    <a:pt x="0" y="95263"/>
                    <a:pt x="0" y="212763"/>
                  </a:cubicBezTo>
                  <a:cubicBezTo>
                    <a:pt x="0" y="330276"/>
                    <a:pt x="92520" y="425526"/>
                    <a:pt x="206654" y="42552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003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2746"/>
            <p:cNvSpPr/>
            <p:nvPr/>
          </p:nvSpPr>
          <p:spPr>
            <a:xfrm>
              <a:off x="1852244" y="2487598"/>
              <a:ext cx="413308" cy="425526"/>
            </a:xfrm>
            <a:custGeom>
              <a:avLst/>
              <a:gdLst/>
              <a:ahLst/>
              <a:cxnLst/>
              <a:rect l="0" t="0" r="0" b="0"/>
              <a:pathLst>
                <a:path w="413308" h="425526">
                  <a:moveTo>
                    <a:pt x="206654" y="425526"/>
                  </a:moveTo>
                  <a:cubicBezTo>
                    <a:pt x="320788" y="425526"/>
                    <a:pt x="413308" y="330276"/>
                    <a:pt x="413308" y="212763"/>
                  </a:cubicBezTo>
                  <a:cubicBezTo>
                    <a:pt x="413308" y="95263"/>
                    <a:pt x="320788" y="0"/>
                    <a:pt x="206654" y="0"/>
                  </a:cubicBezTo>
                  <a:cubicBezTo>
                    <a:pt x="92520" y="0"/>
                    <a:pt x="0" y="95263"/>
                    <a:pt x="0" y="212763"/>
                  </a:cubicBezTo>
                  <a:cubicBezTo>
                    <a:pt x="0" y="330276"/>
                    <a:pt x="92520" y="425526"/>
                    <a:pt x="206654" y="425526"/>
                  </a:cubicBezTo>
                  <a:close/>
                  <a:moveTo>
                    <a:pt x="206654" y="425526"/>
                  </a:moveTo>
                </a:path>
              </a:pathLst>
            </a:custGeom>
            <a:noFill/>
            <a:ln w="10528" cap="flat" cmpd="sng" algn="ctr">
              <a:solidFill>
                <a:srgbClr val="006DB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3022"/>
            <p:cNvSpPr/>
            <p:nvPr/>
          </p:nvSpPr>
          <p:spPr>
            <a:xfrm>
              <a:off x="2067781" y="2443950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3023"/>
            <p:cNvSpPr/>
            <p:nvPr/>
          </p:nvSpPr>
          <p:spPr>
            <a:xfrm>
              <a:off x="2112587" y="2472630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3024"/>
            <p:cNvSpPr/>
            <p:nvPr/>
          </p:nvSpPr>
          <p:spPr>
            <a:xfrm>
              <a:off x="2112587" y="2401133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3025"/>
            <p:cNvSpPr/>
            <p:nvPr/>
          </p:nvSpPr>
          <p:spPr>
            <a:xfrm>
              <a:off x="1968128" y="2566721"/>
              <a:ext cx="236461" cy="311174"/>
            </a:xfrm>
            <a:custGeom>
              <a:avLst/>
              <a:gdLst/>
              <a:ahLst/>
              <a:cxnLst/>
              <a:rect l="0" t="0" r="0" b="0"/>
              <a:pathLst>
                <a:path w="236461" h="311174">
                  <a:moveTo>
                    <a:pt x="222631" y="254660"/>
                  </a:moveTo>
                  <a:lnTo>
                    <a:pt x="171146" y="159715"/>
                  </a:lnTo>
                  <a:cubicBezTo>
                    <a:pt x="159589" y="138405"/>
                    <a:pt x="153543" y="114541"/>
                    <a:pt x="153543" y="90297"/>
                  </a:cubicBezTo>
                  <a:lnTo>
                    <a:pt x="153543" y="34188"/>
                  </a:lnTo>
                  <a:cubicBezTo>
                    <a:pt x="160592" y="31560"/>
                    <a:pt x="165532" y="24613"/>
                    <a:pt x="165012" y="16523"/>
                  </a:cubicBezTo>
                  <a:cubicBezTo>
                    <a:pt x="164415" y="7074"/>
                    <a:pt x="155995" y="0"/>
                    <a:pt x="146520" y="0"/>
                  </a:cubicBezTo>
                  <a:lnTo>
                    <a:pt x="89929" y="0"/>
                  </a:lnTo>
                  <a:cubicBezTo>
                    <a:pt x="80455" y="0"/>
                    <a:pt x="72048" y="7074"/>
                    <a:pt x="71438" y="16523"/>
                  </a:cubicBezTo>
                  <a:cubicBezTo>
                    <a:pt x="70930" y="24613"/>
                    <a:pt x="75870" y="31560"/>
                    <a:pt x="82919" y="34188"/>
                  </a:cubicBezTo>
                  <a:lnTo>
                    <a:pt x="82919" y="90297"/>
                  </a:lnTo>
                  <a:cubicBezTo>
                    <a:pt x="82919" y="114541"/>
                    <a:pt x="76861" y="138405"/>
                    <a:pt x="65304" y="159715"/>
                  </a:cubicBezTo>
                  <a:lnTo>
                    <a:pt x="13818" y="254660"/>
                  </a:lnTo>
                  <a:cubicBezTo>
                    <a:pt x="0" y="280161"/>
                    <a:pt x="18454" y="311174"/>
                    <a:pt x="47460" y="311174"/>
                  </a:cubicBezTo>
                  <a:lnTo>
                    <a:pt x="118225" y="311174"/>
                  </a:lnTo>
                  <a:lnTo>
                    <a:pt x="188989" y="311174"/>
                  </a:lnTo>
                  <a:cubicBezTo>
                    <a:pt x="217996" y="311174"/>
                    <a:pt x="236461" y="280161"/>
                    <a:pt x="222631" y="25466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3026"/>
            <p:cNvSpPr/>
            <p:nvPr/>
          </p:nvSpPr>
          <p:spPr>
            <a:xfrm>
              <a:off x="1968128" y="2566721"/>
              <a:ext cx="236461" cy="311174"/>
            </a:xfrm>
            <a:custGeom>
              <a:avLst/>
              <a:gdLst/>
              <a:ahLst/>
              <a:cxnLst/>
              <a:rect l="0" t="0" r="0" b="0"/>
              <a:pathLst>
                <a:path w="236461" h="311174">
                  <a:moveTo>
                    <a:pt x="222631" y="254660"/>
                  </a:moveTo>
                  <a:lnTo>
                    <a:pt x="171146" y="159715"/>
                  </a:lnTo>
                  <a:cubicBezTo>
                    <a:pt x="159589" y="138405"/>
                    <a:pt x="153543" y="114541"/>
                    <a:pt x="153543" y="90297"/>
                  </a:cubicBezTo>
                  <a:lnTo>
                    <a:pt x="153543" y="34188"/>
                  </a:lnTo>
                  <a:cubicBezTo>
                    <a:pt x="160592" y="31560"/>
                    <a:pt x="165532" y="24613"/>
                    <a:pt x="165012" y="16523"/>
                  </a:cubicBezTo>
                  <a:cubicBezTo>
                    <a:pt x="164415" y="7074"/>
                    <a:pt x="155995" y="0"/>
                    <a:pt x="146520" y="0"/>
                  </a:cubicBezTo>
                  <a:lnTo>
                    <a:pt x="89929" y="0"/>
                  </a:lnTo>
                  <a:cubicBezTo>
                    <a:pt x="80455" y="0"/>
                    <a:pt x="72048" y="7074"/>
                    <a:pt x="71438" y="16523"/>
                  </a:cubicBezTo>
                  <a:cubicBezTo>
                    <a:pt x="70930" y="24613"/>
                    <a:pt x="75870" y="31560"/>
                    <a:pt x="82919" y="34188"/>
                  </a:cubicBezTo>
                  <a:lnTo>
                    <a:pt x="82919" y="90297"/>
                  </a:lnTo>
                  <a:cubicBezTo>
                    <a:pt x="82919" y="114541"/>
                    <a:pt x="76861" y="138405"/>
                    <a:pt x="65304" y="159715"/>
                  </a:cubicBezTo>
                  <a:lnTo>
                    <a:pt x="13818" y="254660"/>
                  </a:lnTo>
                  <a:cubicBezTo>
                    <a:pt x="0" y="280161"/>
                    <a:pt x="18454" y="311174"/>
                    <a:pt x="47460" y="311174"/>
                  </a:cubicBezTo>
                  <a:lnTo>
                    <a:pt x="118225" y="311174"/>
                  </a:lnTo>
                  <a:lnTo>
                    <a:pt x="188989" y="311174"/>
                  </a:lnTo>
                  <a:cubicBezTo>
                    <a:pt x="217996" y="311174"/>
                    <a:pt x="236461" y="280161"/>
                    <a:pt x="222631" y="254660"/>
                  </a:cubicBezTo>
                  <a:close/>
                  <a:moveTo>
                    <a:pt x="222631" y="25466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3027"/>
            <p:cNvSpPr/>
            <p:nvPr/>
          </p:nvSpPr>
          <p:spPr>
            <a:xfrm>
              <a:off x="1968128" y="2768206"/>
              <a:ext cx="236461" cy="109688"/>
            </a:xfrm>
            <a:custGeom>
              <a:avLst/>
              <a:gdLst/>
              <a:ahLst/>
              <a:cxnLst/>
              <a:rect l="0" t="0" r="0" b="0"/>
              <a:pathLst>
                <a:path w="236461" h="109688">
                  <a:moveTo>
                    <a:pt x="222631" y="53174"/>
                  </a:moveTo>
                  <a:lnTo>
                    <a:pt x="204813" y="20320"/>
                  </a:lnTo>
                  <a:cubicBezTo>
                    <a:pt x="200457" y="24587"/>
                    <a:pt x="195212" y="28041"/>
                    <a:pt x="189142" y="30454"/>
                  </a:cubicBezTo>
                  <a:cubicBezTo>
                    <a:pt x="164173" y="40386"/>
                    <a:pt x="132906" y="32194"/>
                    <a:pt x="110300" y="19773"/>
                  </a:cubicBezTo>
                  <a:cubicBezTo>
                    <a:pt x="97625" y="12814"/>
                    <a:pt x="83198" y="3721"/>
                    <a:pt x="69304" y="1968"/>
                  </a:cubicBezTo>
                  <a:cubicBezTo>
                    <a:pt x="53683" y="0"/>
                    <a:pt x="41504" y="10071"/>
                    <a:pt x="32233" y="22567"/>
                  </a:cubicBezTo>
                  <a:cubicBezTo>
                    <a:pt x="31204" y="23965"/>
                    <a:pt x="29947" y="25107"/>
                    <a:pt x="28563" y="25984"/>
                  </a:cubicBezTo>
                  <a:lnTo>
                    <a:pt x="13818" y="53174"/>
                  </a:lnTo>
                  <a:cubicBezTo>
                    <a:pt x="0" y="78675"/>
                    <a:pt x="18454" y="109688"/>
                    <a:pt x="47460" y="109688"/>
                  </a:cubicBezTo>
                  <a:lnTo>
                    <a:pt x="188989" y="109688"/>
                  </a:lnTo>
                  <a:cubicBezTo>
                    <a:pt x="217996" y="109688"/>
                    <a:pt x="236461" y="78675"/>
                    <a:pt x="222631" y="53174"/>
                  </a:cubicBezTo>
                </a:path>
              </a:pathLst>
            </a:custGeom>
            <a:solidFill>
              <a:srgbClr val="FAC564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3028"/>
            <p:cNvSpPr/>
            <p:nvPr/>
          </p:nvSpPr>
          <p:spPr>
            <a:xfrm>
              <a:off x="1968128" y="2768206"/>
              <a:ext cx="236461" cy="109688"/>
            </a:xfrm>
            <a:custGeom>
              <a:avLst/>
              <a:gdLst/>
              <a:ahLst/>
              <a:cxnLst/>
              <a:rect l="0" t="0" r="0" b="0"/>
              <a:pathLst>
                <a:path w="236461" h="109688">
                  <a:moveTo>
                    <a:pt x="222631" y="53174"/>
                  </a:moveTo>
                  <a:lnTo>
                    <a:pt x="204813" y="20320"/>
                  </a:lnTo>
                  <a:cubicBezTo>
                    <a:pt x="200457" y="24587"/>
                    <a:pt x="195212" y="28041"/>
                    <a:pt x="189142" y="30454"/>
                  </a:cubicBezTo>
                  <a:cubicBezTo>
                    <a:pt x="164173" y="40386"/>
                    <a:pt x="132906" y="32194"/>
                    <a:pt x="110300" y="19773"/>
                  </a:cubicBezTo>
                  <a:cubicBezTo>
                    <a:pt x="97625" y="12814"/>
                    <a:pt x="83198" y="3721"/>
                    <a:pt x="69304" y="1968"/>
                  </a:cubicBezTo>
                  <a:cubicBezTo>
                    <a:pt x="53683" y="0"/>
                    <a:pt x="41504" y="10071"/>
                    <a:pt x="32233" y="22567"/>
                  </a:cubicBezTo>
                  <a:cubicBezTo>
                    <a:pt x="31204" y="23965"/>
                    <a:pt x="29947" y="25107"/>
                    <a:pt x="28563" y="25984"/>
                  </a:cubicBezTo>
                  <a:lnTo>
                    <a:pt x="13818" y="53174"/>
                  </a:lnTo>
                  <a:cubicBezTo>
                    <a:pt x="0" y="78675"/>
                    <a:pt x="18454" y="109688"/>
                    <a:pt x="47460" y="109688"/>
                  </a:cubicBezTo>
                  <a:lnTo>
                    <a:pt x="188989" y="109688"/>
                  </a:lnTo>
                  <a:cubicBezTo>
                    <a:pt x="217996" y="109688"/>
                    <a:pt x="236461" y="78675"/>
                    <a:pt x="222631" y="53174"/>
                  </a:cubicBezTo>
                  <a:close/>
                  <a:moveTo>
                    <a:pt x="222631" y="53174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3029"/>
            <p:cNvSpPr/>
            <p:nvPr/>
          </p:nvSpPr>
          <p:spPr>
            <a:xfrm>
              <a:off x="2086360" y="2600912"/>
              <a:ext cx="35305" cy="0"/>
            </a:xfrm>
            <a:custGeom>
              <a:avLst/>
              <a:gdLst/>
              <a:ahLst/>
              <a:cxnLst/>
              <a:rect l="0" t="0" r="0" b="0"/>
              <a:pathLst>
                <a:path w="35305">
                  <a:moveTo>
                    <a:pt x="35305" y="0"/>
                  </a:moveTo>
                  <a:lnTo>
                    <a:pt x="0" y="0"/>
                  </a:ln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030"/>
            <p:cNvSpPr/>
            <p:nvPr/>
          </p:nvSpPr>
          <p:spPr>
            <a:xfrm>
              <a:off x="2104012" y="2754974"/>
              <a:ext cx="25882" cy="25882"/>
            </a:xfrm>
            <a:custGeom>
              <a:avLst/>
              <a:gdLst/>
              <a:ahLst/>
              <a:cxnLst/>
              <a:rect l="0" t="0" r="0" b="0"/>
              <a:pathLst>
                <a:path w="25882" h="25882">
                  <a:moveTo>
                    <a:pt x="25882" y="12941"/>
                  </a:moveTo>
                  <a:cubicBezTo>
                    <a:pt x="25882" y="20091"/>
                    <a:pt x="20091" y="25882"/>
                    <a:pt x="12941" y="25882"/>
                  </a:cubicBezTo>
                  <a:cubicBezTo>
                    <a:pt x="5791" y="25882"/>
                    <a:pt x="0" y="20091"/>
                    <a:pt x="0" y="12941"/>
                  </a:cubicBezTo>
                  <a:cubicBezTo>
                    <a:pt x="0" y="5791"/>
                    <a:pt x="5791" y="0"/>
                    <a:pt x="12941" y="0"/>
                  </a:cubicBezTo>
                  <a:cubicBezTo>
                    <a:pt x="20091" y="0"/>
                    <a:pt x="25882" y="5791"/>
                    <a:pt x="25882" y="12941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3031"/>
            <p:cNvSpPr/>
            <p:nvPr/>
          </p:nvSpPr>
          <p:spPr>
            <a:xfrm>
              <a:off x="2104012" y="2754974"/>
              <a:ext cx="25882" cy="25882"/>
            </a:xfrm>
            <a:custGeom>
              <a:avLst/>
              <a:gdLst/>
              <a:ahLst/>
              <a:cxnLst/>
              <a:rect l="0" t="0" r="0" b="0"/>
              <a:pathLst>
                <a:path w="25882" h="25882">
                  <a:moveTo>
                    <a:pt x="25882" y="12941"/>
                  </a:moveTo>
                  <a:cubicBezTo>
                    <a:pt x="25882" y="20091"/>
                    <a:pt x="20091" y="25882"/>
                    <a:pt x="12941" y="25882"/>
                  </a:cubicBezTo>
                  <a:cubicBezTo>
                    <a:pt x="5791" y="25882"/>
                    <a:pt x="0" y="20091"/>
                    <a:pt x="0" y="12941"/>
                  </a:cubicBezTo>
                  <a:cubicBezTo>
                    <a:pt x="0" y="5791"/>
                    <a:pt x="5791" y="0"/>
                    <a:pt x="12941" y="0"/>
                  </a:cubicBezTo>
                  <a:cubicBezTo>
                    <a:pt x="20091" y="0"/>
                    <a:pt x="25882" y="5791"/>
                    <a:pt x="25882" y="12941"/>
                  </a:cubicBezTo>
                  <a:close/>
                  <a:moveTo>
                    <a:pt x="25882" y="12941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3032"/>
            <p:cNvSpPr/>
            <p:nvPr/>
          </p:nvSpPr>
          <p:spPr>
            <a:xfrm>
              <a:off x="2062135" y="2699551"/>
              <a:ext cx="22758" cy="22758"/>
            </a:xfrm>
            <a:custGeom>
              <a:avLst/>
              <a:gdLst/>
              <a:ahLst/>
              <a:cxnLst/>
              <a:rect l="0" t="0" r="0" b="0"/>
              <a:pathLst>
                <a:path w="22758" h="22758">
                  <a:moveTo>
                    <a:pt x="22758" y="11379"/>
                  </a:moveTo>
                  <a:cubicBezTo>
                    <a:pt x="22758" y="17665"/>
                    <a:pt x="17666" y="22758"/>
                    <a:pt x="11379" y="22758"/>
                  </a:cubicBezTo>
                  <a:cubicBezTo>
                    <a:pt x="5093" y="22758"/>
                    <a:pt x="0" y="17665"/>
                    <a:pt x="0" y="11379"/>
                  </a:cubicBezTo>
                  <a:cubicBezTo>
                    <a:pt x="0" y="5093"/>
                    <a:pt x="5093" y="0"/>
                    <a:pt x="11379" y="0"/>
                  </a:cubicBezTo>
                  <a:cubicBezTo>
                    <a:pt x="17666" y="0"/>
                    <a:pt x="22758" y="5093"/>
                    <a:pt x="22758" y="11379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3033"/>
            <p:cNvSpPr/>
            <p:nvPr/>
          </p:nvSpPr>
          <p:spPr>
            <a:xfrm>
              <a:off x="2062135" y="2699551"/>
              <a:ext cx="22758" cy="22758"/>
            </a:xfrm>
            <a:custGeom>
              <a:avLst/>
              <a:gdLst/>
              <a:ahLst/>
              <a:cxnLst/>
              <a:rect l="0" t="0" r="0" b="0"/>
              <a:pathLst>
                <a:path w="22758" h="22758">
                  <a:moveTo>
                    <a:pt x="22758" y="11379"/>
                  </a:moveTo>
                  <a:cubicBezTo>
                    <a:pt x="22758" y="17665"/>
                    <a:pt x="17666" y="22758"/>
                    <a:pt x="11379" y="22758"/>
                  </a:cubicBezTo>
                  <a:cubicBezTo>
                    <a:pt x="5093" y="22758"/>
                    <a:pt x="0" y="17665"/>
                    <a:pt x="0" y="11379"/>
                  </a:cubicBezTo>
                  <a:cubicBezTo>
                    <a:pt x="0" y="5093"/>
                    <a:pt x="5093" y="0"/>
                    <a:pt x="11379" y="0"/>
                  </a:cubicBezTo>
                  <a:cubicBezTo>
                    <a:pt x="17666" y="0"/>
                    <a:pt x="22758" y="5093"/>
                    <a:pt x="22758" y="11379"/>
                  </a:cubicBezTo>
                  <a:close/>
                  <a:moveTo>
                    <a:pt x="22758" y="11379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3034"/>
            <p:cNvSpPr/>
            <p:nvPr/>
          </p:nvSpPr>
          <p:spPr>
            <a:xfrm>
              <a:off x="2084897" y="2632655"/>
              <a:ext cx="19113" cy="19126"/>
            </a:xfrm>
            <a:custGeom>
              <a:avLst/>
              <a:gdLst/>
              <a:ahLst/>
              <a:cxnLst/>
              <a:rect l="0" t="0" r="0" b="0"/>
              <a:pathLst>
                <a:path w="19113" h="19126">
                  <a:moveTo>
                    <a:pt x="19113" y="9563"/>
                  </a:moveTo>
                  <a:cubicBezTo>
                    <a:pt x="19113" y="14846"/>
                    <a:pt x="14834" y="19126"/>
                    <a:pt x="9550" y="19126"/>
                  </a:cubicBezTo>
                  <a:cubicBezTo>
                    <a:pt x="4280" y="19126"/>
                    <a:pt x="0" y="14846"/>
                    <a:pt x="0" y="9563"/>
                  </a:cubicBezTo>
                  <a:cubicBezTo>
                    <a:pt x="0" y="4280"/>
                    <a:pt x="4280" y="0"/>
                    <a:pt x="9550" y="0"/>
                  </a:cubicBezTo>
                  <a:cubicBezTo>
                    <a:pt x="14834" y="0"/>
                    <a:pt x="19113" y="4280"/>
                    <a:pt x="19113" y="9563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3035"/>
            <p:cNvSpPr/>
            <p:nvPr/>
          </p:nvSpPr>
          <p:spPr>
            <a:xfrm>
              <a:off x="2084897" y="2632655"/>
              <a:ext cx="19113" cy="19126"/>
            </a:xfrm>
            <a:custGeom>
              <a:avLst/>
              <a:gdLst/>
              <a:ahLst/>
              <a:cxnLst/>
              <a:rect l="0" t="0" r="0" b="0"/>
              <a:pathLst>
                <a:path w="19113" h="19126">
                  <a:moveTo>
                    <a:pt x="19113" y="9563"/>
                  </a:moveTo>
                  <a:cubicBezTo>
                    <a:pt x="19113" y="14846"/>
                    <a:pt x="14834" y="19126"/>
                    <a:pt x="9550" y="19126"/>
                  </a:cubicBezTo>
                  <a:cubicBezTo>
                    <a:pt x="4280" y="19126"/>
                    <a:pt x="0" y="14846"/>
                    <a:pt x="0" y="9563"/>
                  </a:cubicBezTo>
                  <a:cubicBezTo>
                    <a:pt x="0" y="4280"/>
                    <a:pt x="4280" y="0"/>
                    <a:pt x="9550" y="0"/>
                  </a:cubicBezTo>
                  <a:cubicBezTo>
                    <a:pt x="14834" y="0"/>
                    <a:pt x="19113" y="4280"/>
                    <a:pt x="19113" y="9563"/>
                  </a:cubicBezTo>
                  <a:close/>
                  <a:moveTo>
                    <a:pt x="19113" y="9563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3036"/>
            <p:cNvSpPr/>
            <p:nvPr/>
          </p:nvSpPr>
          <p:spPr>
            <a:xfrm>
              <a:off x="1785753" y="2473830"/>
              <a:ext cx="266597" cy="192163"/>
            </a:xfrm>
            <a:custGeom>
              <a:avLst/>
              <a:gdLst/>
              <a:ahLst/>
              <a:cxnLst/>
              <a:rect l="0" t="0" r="0" b="0"/>
              <a:pathLst>
                <a:path w="266597" h="192163">
                  <a:moveTo>
                    <a:pt x="235597" y="0"/>
                  </a:moveTo>
                  <a:lnTo>
                    <a:pt x="18770" y="133146"/>
                  </a:lnTo>
                  <a:cubicBezTo>
                    <a:pt x="4877" y="141681"/>
                    <a:pt x="0" y="159931"/>
                    <a:pt x="8496" y="173850"/>
                  </a:cubicBezTo>
                  <a:cubicBezTo>
                    <a:pt x="8547" y="173939"/>
                    <a:pt x="8610" y="174028"/>
                    <a:pt x="8661" y="174117"/>
                  </a:cubicBezTo>
                  <a:cubicBezTo>
                    <a:pt x="8712" y="174205"/>
                    <a:pt x="8763" y="174294"/>
                    <a:pt x="8826" y="174383"/>
                  </a:cubicBezTo>
                  <a:cubicBezTo>
                    <a:pt x="17399" y="188252"/>
                    <a:pt x="35877" y="192163"/>
                    <a:pt x="49771" y="183629"/>
                  </a:cubicBezTo>
                  <a:lnTo>
                    <a:pt x="266597" y="50482"/>
                  </a:lnTo>
                  <a:close/>
                  <a:moveTo>
                    <a:pt x="235597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3037"/>
            <p:cNvSpPr/>
            <p:nvPr/>
          </p:nvSpPr>
          <p:spPr>
            <a:xfrm>
              <a:off x="1785753" y="2473830"/>
              <a:ext cx="266597" cy="192163"/>
            </a:xfrm>
            <a:custGeom>
              <a:avLst/>
              <a:gdLst/>
              <a:ahLst/>
              <a:cxnLst/>
              <a:rect l="0" t="0" r="0" b="0"/>
              <a:pathLst>
                <a:path w="266597" h="192163">
                  <a:moveTo>
                    <a:pt x="235597" y="0"/>
                  </a:moveTo>
                  <a:lnTo>
                    <a:pt x="18770" y="133146"/>
                  </a:lnTo>
                  <a:cubicBezTo>
                    <a:pt x="4877" y="141681"/>
                    <a:pt x="0" y="159931"/>
                    <a:pt x="8496" y="173850"/>
                  </a:cubicBezTo>
                  <a:cubicBezTo>
                    <a:pt x="8547" y="173939"/>
                    <a:pt x="8610" y="174028"/>
                    <a:pt x="8661" y="174117"/>
                  </a:cubicBezTo>
                  <a:cubicBezTo>
                    <a:pt x="8712" y="174205"/>
                    <a:pt x="8763" y="174294"/>
                    <a:pt x="8826" y="174383"/>
                  </a:cubicBezTo>
                  <a:cubicBezTo>
                    <a:pt x="17399" y="188252"/>
                    <a:pt x="35877" y="192163"/>
                    <a:pt x="49771" y="183629"/>
                  </a:cubicBezTo>
                  <a:lnTo>
                    <a:pt x="266597" y="50482"/>
                  </a:lnTo>
                  <a:lnTo>
                    <a:pt x="235597" y="0"/>
                  </a:lnTo>
                  <a:close/>
                  <a:moveTo>
                    <a:pt x="235597" y="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3038"/>
            <p:cNvSpPr/>
            <p:nvPr/>
          </p:nvSpPr>
          <p:spPr>
            <a:xfrm>
              <a:off x="1785764" y="2556082"/>
              <a:ext cx="132638" cy="109918"/>
            </a:xfrm>
            <a:custGeom>
              <a:avLst/>
              <a:gdLst/>
              <a:ahLst/>
              <a:cxnLst/>
              <a:rect l="0" t="0" r="0" b="0"/>
              <a:pathLst>
                <a:path w="132638" h="109918">
                  <a:moveTo>
                    <a:pt x="101638" y="0"/>
                  </a:moveTo>
                  <a:lnTo>
                    <a:pt x="18758" y="50888"/>
                  </a:lnTo>
                  <a:cubicBezTo>
                    <a:pt x="4865" y="59423"/>
                    <a:pt x="0" y="77673"/>
                    <a:pt x="8484" y="91605"/>
                  </a:cubicBezTo>
                  <a:cubicBezTo>
                    <a:pt x="8548" y="91681"/>
                    <a:pt x="8598" y="91770"/>
                    <a:pt x="8649" y="91859"/>
                  </a:cubicBezTo>
                  <a:cubicBezTo>
                    <a:pt x="8700" y="91947"/>
                    <a:pt x="8763" y="92036"/>
                    <a:pt x="8814" y="92125"/>
                  </a:cubicBezTo>
                  <a:cubicBezTo>
                    <a:pt x="17387" y="105994"/>
                    <a:pt x="35865" y="109918"/>
                    <a:pt x="49759" y="101384"/>
                  </a:cubicBezTo>
                  <a:lnTo>
                    <a:pt x="132638" y="50482"/>
                  </a:lnTo>
                  <a:close/>
                  <a:moveTo>
                    <a:pt x="101638" y="0"/>
                  </a:moveTo>
                </a:path>
              </a:pathLst>
            </a:custGeom>
            <a:solidFill>
              <a:srgbClr val="FAC564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3039"/>
            <p:cNvSpPr/>
            <p:nvPr/>
          </p:nvSpPr>
          <p:spPr>
            <a:xfrm>
              <a:off x="1785764" y="2556082"/>
              <a:ext cx="132638" cy="109918"/>
            </a:xfrm>
            <a:custGeom>
              <a:avLst/>
              <a:gdLst/>
              <a:ahLst/>
              <a:cxnLst/>
              <a:rect l="0" t="0" r="0" b="0"/>
              <a:pathLst>
                <a:path w="132638" h="109918">
                  <a:moveTo>
                    <a:pt x="101638" y="0"/>
                  </a:moveTo>
                  <a:lnTo>
                    <a:pt x="18758" y="50888"/>
                  </a:lnTo>
                  <a:cubicBezTo>
                    <a:pt x="4865" y="59423"/>
                    <a:pt x="0" y="77673"/>
                    <a:pt x="8484" y="91605"/>
                  </a:cubicBezTo>
                  <a:cubicBezTo>
                    <a:pt x="8548" y="91681"/>
                    <a:pt x="8598" y="91770"/>
                    <a:pt x="8649" y="91859"/>
                  </a:cubicBezTo>
                  <a:cubicBezTo>
                    <a:pt x="8700" y="91947"/>
                    <a:pt x="8763" y="92036"/>
                    <a:pt x="8814" y="92125"/>
                  </a:cubicBezTo>
                  <a:cubicBezTo>
                    <a:pt x="17387" y="105994"/>
                    <a:pt x="35865" y="109918"/>
                    <a:pt x="49759" y="101384"/>
                  </a:cubicBezTo>
                  <a:lnTo>
                    <a:pt x="132638" y="50482"/>
                  </a:lnTo>
                  <a:lnTo>
                    <a:pt x="101638" y="0"/>
                  </a:lnTo>
                  <a:close/>
                  <a:moveTo>
                    <a:pt x="101638" y="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3040"/>
            <p:cNvSpPr/>
            <p:nvPr/>
          </p:nvSpPr>
          <p:spPr>
            <a:xfrm>
              <a:off x="2009804" y="2452783"/>
              <a:ext cx="65861" cy="85356"/>
            </a:xfrm>
            <a:custGeom>
              <a:avLst/>
              <a:gdLst/>
              <a:ahLst/>
              <a:cxnLst/>
              <a:rect l="0" t="0" r="0" b="0"/>
              <a:pathLst>
                <a:path w="65861" h="85356">
                  <a:moveTo>
                    <a:pt x="4406" y="25400"/>
                  </a:moveTo>
                  <a:cubicBezTo>
                    <a:pt x="0" y="18212"/>
                    <a:pt x="2247" y="8814"/>
                    <a:pt x="9422" y="4407"/>
                  </a:cubicBezTo>
                  <a:lnTo>
                    <a:pt x="9422" y="4407"/>
                  </a:lnTo>
                  <a:cubicBezTo>
                    <a:pt x="16610" y="0"/>
                    <a:pt x="26008" y="2248"/>
                    <a:pt x="30415" y="9424"/>
                  </a:cubicBezTo>
                  <a:lnTo>
                    <a:pt x="61454" y="59956"/>
                  </a:lnTo>
                  <a:cubicBezTo>
                    <a:pt x="65861" y="67144"/>
                    <a:pt x="63613" y="76542"/>
                    <a:pt x="56425" y="80949"/>
                  </a:cubicBezTo>
                  <a:lnTo>
                    <a:pt x="56425" y="80949"/>
                  </a:lnTo>
                  <a:cubicBezTo>
                    <a:pt x="49249" y="85356"/>
                    <a:pt x="39851" y="83108"/>
                    <a:pt x="35432" y="75933"/>
                  </a:cubicBezTo>
                  <a:lnTo>
                    <a:pt x="21779" y="53695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9042" cap="sq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3041"/>
            <p:cNvSpPr/>
            <p:nvPr/>
          </p:nvSpPr>
          <p:spPr>
            <a:xfrm>
              <a:off x="1881487" y="2511864"/>
              <a:ext cx="107492" cy="66001"/>
            </a:xfrm>
            <a:custGeom>
              <a:avLst/>
              <a:gdLst/>
              <a:ahLst/>
              <a:cxnLst/>
              <a:rect l="0" t="0" r="0" b="0"/>
              <a:pathLst>
                <a:path w="107492" h="66001">
                  <a:moveTo>
                    <a:pt x="107492" y="0"/>
                  </a:moveTo>
                  <a:lnTo>
                    <a:pt x="0" y="66001"/>
                  </a:lnTo>
                </a:path>
              </a:pathLst>
            </a:custGeom>
            <a:noFill/>
            <a:ln w="9042" cap="sq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7" name="Picture 13134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5530" y="2945184"/>
              <a:ext cx="520785" cy="966120"/>
            </a:xfrm>
            <a:prstGeom prst="rect">
              <a:avLst/>
            </a:prstGeom>
            <a:noFill/>
          </p:spPr>
        </p:pic>
        <p:sp>
          <p:nvSpPr>
            <p:cNvPr id="48" name="Rectangle 13255"/>
            <p:cNvSpPr/>
            <p:nvPr/>
          </p:nvSpPr>
          <p:spPr>
            <a:xfrm>
              <a:off x="2235601" y="2706124"/>
              <a:ext cx="1669432" cy="17674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64465"/>
              <a:r>
                <a:rPr lang="en-US" b="1" kern="0" dirty="0" err="1">
                  <a:solidFill>
                    <a:srgbClr val="FFFFFF"/>
                  </a:solidFill>
                  <a:latin typeface="Calibri" panose="020F0502020204030204"/>
                </a:rPr>
                <a:t>Tâche</a:t>
              </a:r>
              <a:r>
                <a:rPr lang="en-US" b="1" kern="0" dirty="0">
                  <a:solidFill>
                    <a:srgbClr val="FFFFFF"/>
                  </a:solidFill>
                  <a:latin typeface="Calibri" panose="020F0502020204030204"/>
                </a:rPr>
                <a:t> </a:t>
              </a:r>
              <a:r>
                <a:rPr lang="en-US" b="1" kern="0" dirty="0" err="1">
                  <a:solidFill>
                    <a:srgbClr val="FFFFFF"/>
                  </a:solidFill>
                  <a:latin typeface="Calibri" panose="020F0502020204030204"/>
                </a:rPr>
                <a:t>expérimentale</a:t>
              </a:r>
              <a:endParaRPr lang="en-US" b="1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49" name="Rectangle 13255"/>
          <p:cNvSpPr/>
          <p:nvPr/>
        </p:nvSpPr>
        <p:spPr>
          <a:xfrm>
            <a:off x="2242983" y="3220734"/>
            <a:ext cx="5555872" cy="13739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kern="0" dirty="0">
                <a:solidFill>
                  <a:srgbClr val="231F20"/>
                </a:solidFill>
                <a:latin typeface="Calibri" panose="020F0502020204030204"/>
              </a:rPr>
              <a:t>On dispose d’une bouteille d’eau.</a:t>
            </a:r>
          </a:p>
          <a:p>
            <a:pPr>
              <a:lnSpc>
                <a:spcPct val="200000"/>
              </a:lnSpc>
            </a:pPr>
            <a:r>
              <a:rPr lang="en-US" sz="2400" b="1" kern="0" dirty="0">
                <a:solidFill>
                  <a:srgbClr val="231F20"/>
                </a:solidFill>
                <a:latin typeface="Calibri" panose="020F0502020204030204"/>
              </a:rPr>
              <a:t>Déterminer la masse volumique de l’eau.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Vous allez vérifier le matériel </a:t>
            </a:r>
            <a:r>
              <a:rPr lang="fr-FR" sz="1600" b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néceccaire</a:t>
            </a: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;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97" y="2258987"/>
            <a:ext cx="10397161" cy="275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Réalisez le protocole suivant en prenant les mesures de sécurité.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5953" y="986629"/>
            <a:ext cx="8905719" cy="56046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5" name="Google Shape;1035;p2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036" name="Google Shape;1036;p2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w="9525" cap="flat" cmpd="sng">
              <a:solidFill>
                <a:srgbClr val="FF656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7" name="Google Shape;1037;p2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656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38" name="Google Shape;1038;p2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w="9525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9" name="Google Shape;1039;p2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0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0" name="Google Shape;1040;p2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</a:t>
            </a:r>
            <a:endParaRPr sz="24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1" name="Google Shape;1041;p26"/>
          <p:cNvSpPr txBox="1"/>
          <p:nvPr/>
        </p:nvSpPr>
        <p:spPr>
          <a:xfrm>
            <a:off x="5210595" y="2259363"/>
            <a:ext cx="5205453" cy="172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265" b="1" i="0" u="none" strike="noStrike" cap="none" dirty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  <a:endParaRPr dirty="0"/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265" b="1" i="0" u="none" strike="noStrike" cap="none" dirty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  <a:endParaRPr sz="4265" b="1" dirty="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042" name="Google Shape;1042;p26" descr="Une image contenant texte, Visage humain, habits, garçon&#10;&#10;Le contenu généré par l’IA peut être incorrect."/>
          <p:cNvPicPr preferRelativeResize="0"/>
          <p:nvPr/>
        </p:nvPicPr>
        <p:blipFill rotWithShape="1">
          <a:blip r:embed="rId3"/>
          <a:srcRect l="6543" t="22389" r="7873" b="21122"/>
          <a:stretch>
            <a:fillRect/>
          </a:stretch>
        </p:blipFill>
        <p:spPr>
          <a:xfrm>
            <a:off x="335936" y="2530825"/>
            <a:ext cx="3924195" cy="251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le résultat obtenu par chaque groupe.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226660" y="627380"/>
            <a:ext cx="1018938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accorde 10 min aux élèves pour réaliser les mesures et effectuer le calcul puis présenter leurs résultats.</a:t>
            </a:r>
          </a:p>
        </p:txBody>
      </p:sp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97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Chaque représentant du groupe passe noter le résultat :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37" y="1628980"/>
            <a:ext cx="10447207" cy="38700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Comment peut-on commenter la différence de résultats?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 corps solide ou un liquide. 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37" y="1628980"/>
            <a:ext cx="10447207" cy="38700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15988" y="4599013"/>
            <a:ext cx="1443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rgbClr val="FF0000"/>
                </a:solidFill>
              </a:rPr>
              <a:t>erreurs</a:t>
            </a:r>
            <a:endParaRPr lang="fr-FR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0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5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Clôture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8974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80625" y="255666"/>
            <a:ext cx="8729157" cy="3912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arrive à la fin de notre séance. Qui peut me dire ce qu’on a appris à faire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06B087-5135-3716-C5C5-BFF3C5174A8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95DA0F4C-7DF2-3DA5-D91C-03A85E8F09FA}"/>
              </a:ext>
            </a:extLst>
          </p:cNvPr>
          <p:cNvSpPr txBox="1"/>
          <p:nvPr/>
        </p:nvSpPr>
        <p:spPr>
          <a:xfrm>
            <a:off x="1163106" y="3198167"/>
            <a:ext cx="1030528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……………………………………………………………………………………………………………………….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F3FA8BA4-E6C6-2104-4BD5-E1346095900F}"/>
              </a:ext>
            </a:extLst>
          </p:cNvPr>
          <p:cNvSpPr txBox="1"/>
          <p:nvPr/>
        </p:nvSpPr>
        <p:spPr>
          <a:xfrm>
            <a:off x="774192" y="627649"/>
            <a:ext cx="8935590" cy="3364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enseignant·e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fait participer les élèves afin de rappeler la tâche principale.</a:t>
            </a:r>
          </a:p>
        </p:txBody>
      </p:sp>
    </p:spTree>
    <p:extLst>
      <p:ext uri="{BB962C8B-B14F-4D97-AF65-F5344CB8AC3E}">
        <p14:creationId xmlns:p14="http://schemas.microsoft.com/office/powerpoint/2010/main" val="25419953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255666"/>
            <a:ext cx="10324003" cy="63056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avons donc appris à déterminer la masse volumique d’un corps liquide ou solide en nous basant sur les </a:t>
            </a: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valeurs de la masse et du volume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5943" y="3248998"/>
            <a:ext cx="103237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" lvl="0" algn="just"/>
            <a:r>
              <a:rPr lang="en-US" sz="2400" b="1" dirty="0" err="1">
                <a:solidFill>
                  <a:srgbClr val="FF0000"/>
                </a:solidFill>
                <a:latin typeface="Calibri" panose="020F0502020204030204"/>
              </a:rPr>
              <a:t>Déterminer</a:t>
            </a:r>
            <a:r>
              <a:rPr lang="en-US" sz="2000" b="1" kern="0" dirty="0">
                <a:latin typeface="Calibri"/>
              </a:rPr>
              <a:t> </a:t>
            </a:r>
            <a:r>
              <a:rPr lang="en-US" sz="2400" b="1" dirty="0" err="1"/>
              <a:t>expérimentalement</a:t>
            </a:r>
            <a:r>
              <a:rPr lang="en-US" sz="2400" b="1" dirty="0"/>
              <a:t> la </a:t>
            </a:r>
            <a:r>
              <a:rPr lang="en-US" sz="2400" b="1" dirty="0">
                <a:solidFill>
                  <a:srgbClr val="FF0000"/>
                </a:solidFill>
              </a:rPr>
              <a:t>masse volumique </a:t>
            </a:r>
            <a:r>
              <a:rPr lang="en-US" sz="2400" b="1" dirty="0"/>
              <a:t>d’un corps </a:t>
            </a:r>
            <a:r>
              <a:rPr lang="en-US" sz="2400" b="1" dirty="0" err="1"/>
              <a:t>solide</a:t>
            </a:r>
            <a:r>
              <a:rPr lang="en-US" sz="2400" b="1" dirty="0"/>
              <a:t> </a:t>
            </a:r>
            <a:r>
              <a:rPr lang="en-US" sz="2400" b="1" dirty="0" err="1"/>
              <a:t>ou</a:t>
            </a:r>
            <a:r>
              <a:rPr lang="en-US" sz="2400" b="1" dirty="0"/>
              <a:t> d’un </a:t>
            </a:r>
            <a:r>
              <a:rPr lang="en-US" sz="2400" b="1" dirty="0" err="1"/>
              <a:t>liquide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30038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86477" y="346655"/>
            <a:ext cx="7189545" cy="3152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récapitule: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5940" y="1448978"/>
            <a:ext cx="107101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" lvl="0" algn="just">
              <a:lnSpc>
                <a:spcPct val="200000"/>
              </a:lnSpc>
            </a:pPr>
            <a:r>
              <a:rPr lang="fr-FR" sz="2400" dirty="0">
                <a:latin typeface="Calibri" panose="020F0502020204030204"/>
              </a:rPr>
              <a:t>Pour déterminer</a:t>
            </a:r>
            <a:r>
              <a:rPr lang="fr-FR" sz="2000" kern="0" dirty="0">
                <a:latin typeface="Calibri"/>
              </a:rPr>
              <a:t> </a:t>
            </a:r>
            <a:r>
              <a:rPr lang="fr-FR" sz="2400" dirty="0"/>
              <a:t>expérimentalement la masse volumique d’un corps solide ou d’un liquide, on suit les étapes suivantes:</a:t>
            </a:r>
          </a:p>
          <a:p>
            <a:pPr marL="358775" lvl="0" indent="-338138" algn="just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Mesurer son volume.</a:t>
            </a:r>
          </a:p>
          <a:p>
            <a:pPr marL="358775" lvl="0" indent="-338138" algn="just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Mesurer sa masse.</a:t>
            </a:r>
          </a:p>
          <a:p>
            <a:pPr marL="358775" lvl="0" indent="-338138" algn="just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Calculer sa masse volumique. </a:t>
            </a:r>
          </a:p>
        </p:txBody>
      </p:sp>
    </p:spTree>
    <p:extLst>
      <p:ext uri="{BB962C8B-B14F-4D97-AF65-F5344CB8AC3E}">
        <p14:creationId xmlns:p14="http://schemas.microsoft.com/office/powerpoint/2010/main" val="815175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255667"/>
            <a:ext cx="8843235" cy="29330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defTabSz="457200">
              <a:spcAft>
                <a:spcPts val="400"/>
              </a:spcAft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l’exercice à faire à la maison pour la séance prochaine.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1"/>
          <p:cNvSpPr txBox="1"/>
          <p:nvPr/>
        </p:nvSpPr>
        <p:spPr>
          <a:xfrm>
            <a:off x="3395970" y="3609002"/>
            <a:ext cx="43880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Défi 9 de la page 40</a:t>
            </a:r>
          </a:p>
        </p:txBody>
      </p:sp>
      <p:sp>
        <p:nvSpPr>
          <p:cNvPr id="12" name="D_A_02"/>
          <p:cNvSpPr txBox="1"/>
          <p:nvPr/>
        </p:nvSpPr>
        <p:spPr>
          <a:xfrm>
            <a:off x="482599" y="697141"/>
            <a:ext cx="894343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incite les élèves à faire l’exercice à la maison et clore la séance.</a:t>
            </a:r>
          </a:p>
        </p:txBody>
      </p:sp>
    </p:spTree>
    <p:extLst>
      <p:ext uri="{BB962C8B-B14F-4D97-AF65-F5344CB8AC3E}">
        <p14:creationId xmlns:p14="http://schemas.microsoft.com/office/powerpoint/2010/main" val="4150565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909069" y="727442"/>
            <a:ext cx="8336965" cy="20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présente la relation en insistant sur la signification de chaque symbole. </a:t>
            </a:r>
            <a:endParaRPr dirty="0"/>
          </a:p>
        </p:txBody>
      </p:sp>
      <p:sp>
        <p:nvSpPr>
          <p:cNvPr id="1050" name="Google Shape;1050;p27"/>
          <p:cNvSpPr/>
          <p:nvPr/>
        </p:nvSpPr>
        <p:spPr>
          <a:xfrm>
            <a:off x="909069" y="249705"/>
            <a:ext cx="1052542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Rappelons que pour calculer la masse volumique d’un objet : il faut connaitre la valeur de sa masse et la valeur de son volume.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5623" y="727442"/>
            <a:ext cx="570285" cy="570285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635947" y="4959017"/>
            <a:ext cx="97590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Avec quoi mesure-t-on </a:t>
            </a:r>
            <a:r>
              <a:rPr lang="fr-FR" sz="24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la masse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? Et avec quoi mesure-t-on </a:t>
            </a:r>
            <a:r>
              <a:rPr lang="fr-FR" sz="2400" b="1" u="sng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le volume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?</a:t>
            </a:r>
            <a:r>
              <a:rPr lang="fr-FR" sz="2400" b="1" u="sng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endParaRPr lang="fr-FR" sz="2400" u="sng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 : coins arrondis 1"/>
              <p:cNvSpPr/>
              <p:nvPr/>
            </p:nvSpPr>
            <p:spPr>
              <a:xfrm>
                <a:off x="4817201" y="2021077"/>
                <a:ext cx="2557598" cy="162001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4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𝝆</m:t>
                    </m:r>
                    <m:r>
                      <a:rPr lang="fr-FR" sz="4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48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fr-FR" sz="4800" b="1" i="1">
                            <a:solidFill>
                              <a:srgbClr val="46B1E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fr-FR" sz="4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Rectangle : coins arrondis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201" y="2021077"/>
                <a:ext cx="2557598" cy="1620018"/>
              </a:xfrm>
              <a:prstGeom prst="roundRect">
                <a:avLst/>
              </a:prstGeom>
              <a:blipFill rotWithShape="1">
                <a:blip r:embed="rId4"/>
                <a:stretch>
                  <a:fillRect l="-4" t="-31" r="21"/>
                </a:stretch>
              </a:blip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fr-F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7572192" y="1403074"/>
            <a:ext cx="2285283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Masse de l’objet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572192" y="3772341"/>
            <a:ext cx="2268537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Volume de l’objet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971459" y="2473541"/>
            <a:ext cx="1519736" cy="715089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masse volumique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4457202" y="2831086"/>
            <a:ext cx="900000" cy="0"/>
          </a:xfrm>
          <a:prstGeom prst="straightConnector1">
            <a:avLst/>
          </a:prstGeom>
          <a:ln w="41275" cap="rnd">
            <a:solidFill>
              <a:srgbClr val="00B050"/>
            </a:solidFill>
            <a:prstDash val="sysDash"/>
            <a:bevel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Arc 8"/>
          <p:cNvSpPr/>
          <p:nvPr/>
        </p:nvSpPr>
        <p:spPr>
          <a:xfrm rot="8161372" flipH="1" flipV="1">
            <a:off x="6647472" y="1800904"/>
            <a:ext cx="1634654" cy="918155"/>
          </a:xfrm>
          <a:prstGeom prst="arc">
            <a:avLst>
              <a:gd name="adj1" fmla="val 12909870"/>
              <a:gd name="adj2" fmla="val 19711159"/>
            </a:avLst>
          </a:prstGeom>
          <a:ln w="38100" cap="rnd">
            <a:solidFill>
              <a:srgbClr val="FF0000"/>
            </a:solidFill>
            <a:prstDash val="dash"/>
            <a:bevel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Arc 11"/>
          <p:cNvSpPr/>
          <p:nvPr/>
        </p:nvSpPr>
        <p:spPr>
          <a:xfrm rot="13438628" flipH="1">
            <a:off x="6516812" y="3024017"/>
            <a:ext cx="1568641" cy="752870"/>
          </a:xfrm>
          <a:prstGeom prst="arc">
            <a:avLst>
              <a:gd name="adj1" fmla="val 13575529"/>
              <a:gd name="adj2" fmla="val 20421714"/>
            </a:avLst>
          </a:prstGeom>
          <a:ln w="38100" cap="rnd">
            <a:solidFill>
              <a:srgbClr val="00B0F0"/>
            </a:solidFill>
            <a:prstDash val="dash"/>
            <a:bevel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  <p:bldP spid="6" grpId="0" animBg="1"/>
      <p:bldP spid="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909069" y="727442"/>
            <a:ext cx="8336965" cy="20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indique la grandeur mesurée par chaque instrument. </a:t>
            </a:r>
            <a:endParaRPr dirty="0"/>
          </a:p>
        </p:txBody>
      </p:sp>
      <p:sp>
        <p:nvSpPr>
          <p:cNvPr id="1050" name="Google Shape;1050;p27"/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Pour mesurer le volume, j’utilise une éprouvette graduée et pour mesurer une masse, j’utilise une balance.</a:t>
            </a:r>
            <a:endParaRPr dirty="0"/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rcRect l="2472" t="9496" r="76257" b="34128"/>
          <a:stretch>
            <a:fillRect/>
          </a:stretch>
        </p:blipFill>
        <p:spPr>
          <a:xfrm>
            <a:off x="1235946" y="3519001"/>
            <a:ext cx="3630041" cy="198002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415948" y="5693212"/>
            <a:ext cx="3150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Balance électronique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356014" y="5693212"/>
            <a:ext cx="3150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éprouvette graduée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6021" y="1009930"/>
            <a:ext cx="2030144" cy="4633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35"/>
          <p:cNvSpPr txBox="1"/>
          <p:nvPr/>
        </p:nvSpPr>
        <p:spPr>
          <a:xfrm>
            <a:off x="871031" y="273878"/>
            <a:ext cx="10044917" cy="390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Dans cette séance on va réaliser une tâche expérimentale . À la fin de cette séance vous serez capable de :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35" name="Google Shape;1135;p35"/>
          <p:cNvSpPr/>
          <p:nvPr/>
        </p:nvSpPr>
        <p:spPr>
          <a:xfrm>
            <a:off x="1686009" y="3306634"/>
            <a:ext cx="8921342" cy="597811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 panose="020F0502020204030204" pitchFamily="34" charset="0"/>
              <a:ea typeface="Calibri" panose="020F0502020204030204"/>
              <a:cs typeface="Calibri" panose="020F0502020204030204" pitchFamily="34" charset="0"/>
              <a:sym typeface="Calibri" panose="020F0502020204030204"/>
            </a:endParaRPr>
          </a:p>
        </p:txBody>
      </p:sp>
      <p:sp>
        <p:nvSpPr>
          <p:cNvPr id="1136" name="Google Shape;1136;p35"/>
          <p:cNvSpPr txBox="1"/>
          <p:nvPr/>
        </p:nvSpPr>
        <p:spPr>
          <a:xfrm>
            <a:off x="2135956" y="3248998"/>
            <a:ext cx="8471395" cy="7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Déterminer </a:t>
            </a:r>
            <a:r>
              <a:rPr lang="fr-FR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expérimentalement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fr-FR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masse volumique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d’un objet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37" name="Google Shape;1137;p3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379569" y="3023357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35"/>
          <p:cNvSpPr/>
          <p:nvPr/>
        </p:nvSpPr>
        <p:spPr>
          <a:xfrm>
            <a:off x="866309" y="664599"/>
            <a:ext cx="9366191" cy="32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ensiegnant.e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déclare la tâche Expliquer ce qui est demandé . Possible d’avoir recours à l’alternance linguistique</a:t>
            </a:r>
            <a:endParaRPr dirty="0"/>
          </a:p>
        </p:txBody>
      </p:sp>
      <p:grpSp>
        <p:nvGrpSpPr>
          <p:cNvPr id="1139" name="Google Shape;1139;p35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1140" name="Google Shape;1140;p3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w="25400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 panose="020F0502020204030204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1" name="Google Shape;1141;p3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w="9525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 panose="020B0604020202020204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142" name="Google Shape;1142;p35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5" grpId="0" animBg="1"/>
      <p:bldP spid="11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/>
          <p:cNvSpPr/>
          <p:nvPr/>
        </p:nvSpPr>
        <p:spPr>
          <a:xfrm>
            <a:off x="785941" y="1566742"/>
            <a:ext cx="10400755" cy="2492265"/>
          </a:xfrm>
          <a:prstGeom prst="roundRect">
            <a:avLst>
              <a:gd name="adj" fmla="val 6996"/>
            </a:avLst>
          </a:prstGeom>
          <a:solidFill>
            <a:srgbClr val="FCED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37" name="Google Shape;1050;p27"/>
          <p:cNvSpPr/>
          <p:nvPr/>
        </p:nvSpPr>
        <p:spPr>
          <a:xfrm>
            <a:off x="888251" y="176100"/>
            <a:ext cx="10306376" cy="59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Je vais vous montrer comment réaliser cette tâche à partir d’un exemple. Suivez-moi et soyez attentifs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05304" y="1813379"/>
            <a:ext cx="8498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dispose d’une pâte à modeler.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04356" y="3525949"/>
            <a:ext cx="8631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Déterminer expérimentalement sa masse volumique. </a:t>
            </a:r>
          </a:p>
        </p:txBody>
      </p:sp>
      <p:sp>
        <p:nvSpPr>
          <p:cNvPr id="7" name="Google Shape;1049;p27"/>
          <p:cNvSpPr txBox="1"/>
          <p:nvPr/>
        </p:nvSpPr>
        <p:spPr>
          <a:xfrm>
            <a:off x="785942" y="654520"/>
            <a:ext cx="9900109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présente 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la situation et explique ce qui est attendu.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6036" y="1813379"/>
            <a:ext cx="1621221" cy="1723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37" name="Google Shape;1050;p27"/>
          <p:cNvSpPr/>
          <p:nvPr/>
        </p:nvSpPr>
        <p:spPr>
          <a:xfrm>
            <a:off x="1005304" y="323226"/>
            <a:ext cx="103063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Dans cette tâche :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6095" y="4399785"/>
            <a:ext cx="105255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me demande de </a:t>
            </a:r>
            <a:r>
              <a:rPr lang="fr-FR" sz="2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déterminer expérimentalement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masse volumique de la pâte à modeler . </a:t>
            </a:r>
            <a:endParaRPr lang="fr-F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26743" y="5650028"/>
            <a:ext cx="105255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Pour cela je dois suivre un </a:t>
            </a:r>
            <a:r>
              <a:rPr lang="fr-FR" sz="2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protocole expérimental </a:t>
            </a:r>
            <a:endParaRPr lang="fr-F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3980753" y="4819030"/>
            <a:ext cx="4410049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4880763" y="6090704"/>
            <a:ext cx="3330037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 : coins arrondis 2"/>
          <p:cNvSpPr/>
          <p:nvPr/>
        </p:nvSpPr>
        <p:spPr>
          <a:xfrm>
            <a:off x="785941" y="1566742"/>
            <a:ext cx="10400755" cy="2492265"/>
          </a:xfrm>
          <a:prstGeom prst="roundRect">
            <a:avLst>
              <a:gd name="adj" fmla="val 6996"/>
            </a:avLst>
          </a:prstGeom>
          <a:solidFill>
            <a:srgbClr val="FCED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05304" y="1813379"/>
            <a:ext cx="8498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dispose d’une pâte à modeler.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72469" y="3157762"/>
            <a:ext cx="8631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Déterminer expérimentalement sa masse volumique.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6036" y="1813379"/>
            <a:ext cx="1621221" cy="1723461"/>
          </a:xfrm>
          <a:prstGeom prst="rect">
            <a:avLst/>
          </a:prstGeom>
        </p:spPr>
      </p:pic>
      <p:sp>
        <p:nvSpPr>
          <p:cNvPr id="14" name="Google Shape;1049;p27"/>
          <p:cNvSpPr txBox="1"/>
          <p:nvPr/>
        </p:nvSpPr>
        <p:spPr>
          <a:xfrm>
            <a:off x="785942" y="654520"/>
            <a:ext cx="9900109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explique ce qui un protocole expérimental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1559</Words>
  <Application>Microsoft Office PowerPoint</Application>
  <PresentationFormat>Grand écran</PresentationFormat>
  <Paragraphs>251</Paragraphs>
  <Slides>37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8" baseType="lpstr">
      <vt:lpstr>Aptos</vt:lpstr>
      <vt:lpstr>Aptos Display</vt:lpstr>
      <vt:lpstr>Arial</vt:lpstr>
      <vt:lpstr>Arial Black</vt:lpstr>
      <vt:lpstr>Calibri</vt:lpstr>
      <vt:lpstr>Cambria Math</vt:lpstr>
      <vt:lpstr>Dosis</vt:lpstr>
      <vt:lpstr>Freestyle Script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MOJAHID RACHID</dc:creator>
  <cp:lastModifiedBy>ABDERRAHIM IFADISSEN</cp:lastModifiedBy>
  <cp:revision>68</cp:revision>
  <dcterms:created xsi:type="dcterms:W3CDTF">2025-11-11T09:15:00Z</dcterms:created>
  <dcterms:modified xsi:type="dcterms:W3CDTF">2025-12-20T10:03:15Z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14EED0AB88F44FA888ECE43518C1E1BF_12</vt:lpwstr>
  </property>
  <property fmtid="{D5CDD505-2E9C-101B-9397-08002B2CF9AE}" pid="3" name="KSOProductBuildVer">
    <vt:lpwstr>1036-12.9.0.21549</vt:lpwstr>
  </property>
</Properties>
</file>